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61857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44517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4804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6140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35887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01772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58455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5485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7046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28188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92488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F7E43-E166-43BD-B6F2-FB774D27BBF9}" type="datetimeFigureOut">
              <a:rPr lang="es-CO" smtClean="0"/>
              <a:pPr/>
              <a:t>05/12/2012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3823D-C4DF-487E-A04D-8DAD65DA302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02534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INFORME DE REVISIÓN GERENCIAL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4000" dirty="0" smtClean="0"/>
              <a:t>SECCIONAL CALI</a:t>
            </a:r>
            <a:endParaRPr lang="es-CO" sz="4000" dirty="0"/>
          </a:p>
        </p:txBody>
      </p:sp>
      <p:pic>
        <p:nvPicPr>
          <p:cNvPr id="4" name="3 Imagen" descr="escudo unilibre cali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92696"/>
            <a:ext cx="1440160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7516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/>
              <a:t>Debilidades de la implementación  del SGC</a:t>
            </a:r>
            <a:endParaRPr lang="es-CO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3124944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sz="2400" dirty="0" smtClean="0"/>
              <a:t>Los Indicadores de gestión de los procesos: calculo de indicadores y análisis.</a:t>
            </a:r>
          </a:p>
          <a:p>
            <a:pPr algn="just"/>
            <a:r>
              <a:rPr lang="es-CO" sz="2400" dirty="0" smtClean="0"/>
              <a:t>Auditorias interna de calidad: la baja cantidad de auditores para el sistema de calidad.</a:t>
            </a:r>
          </a:p>
          <a:p>
            <a:pPr algn="just"/>
            <a:r>
              <a:rPr lang="es-CO" sz="2400" dirty="0" smtClean="0"/>
              <a:t>Cierre de acciones correctivas y preventivas sin medición de eficacia.</a:t>
            </a:r>
          </a:p>
          <a:p>
            <a:pPr algn="just"/>
            <a:r>
              <a:rPr lang="es-CO" sz="2400" dirty="0" smtClean="0"/>
              <a:t>Preselección de proveedores y re evaluación de proveedores</a:t>
            </a:r>
            <a:endParaRPr lang="es-CO" sz="2400" dirty="0"/>
          </a:p>
          <a:p>
            <a:pPr algn="just"/>
            <a:r>
              <a:rPr lang="es-CO" sz="2400" dirty="0" smtClean="0"/>
              <a:t>Presentación de los resultados del procesos por cada titular.</a:t>
            </a:r>
          </a:p>
        </p:txBody>
      </p:sp>
      <p:pic>
        <p:nvPicPr>
          <p:cNvPr id="4" name="Picture 5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9297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s-CO" sz="3600" b="1" dirty="0" smtClean="0"/>
              <a:t>Oportunidades</a:t>
            </a:r>
            <a:r>
              <a:rPr lang="es-CO" sz="3200" b="1" dirty="0" smtClean="0"/>
              <a:t> de mejora prestación del servicio. </a:t>
            </a:r>
            <a:endParaRPr lang="es-CO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84502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O" dirty="0" smtClean="0"/>
              <a:t>Inclusión de los procesos académicos en el sistema de calidad.</a:t>
            </a:r>
          </a:p>
          <a:p>
            <a:pPr algn="just"/>
            <a:r>
              <a:rPr lang="es-CO" dirty="0" smtClean="0"/>
              <a:t>El proceso de acreditación institucional.</a:t>
            </a:r>
          </a:p>
          <a:p>
            <a:pPr algn="just"/>
            <a:r>
              <a:rPr lang="es-CO" dirty="0" smtClean="0"/>
              <a:t>Implementación del proceso de compras sobre </a:t>
            </a:r>
            <a:r>
              <a:rPr lang="es-CO" dirty="0" err="1"/>
              <a:t>S</a:t>
            </a:r>
            <a:r>
              <a:rPr lang="es-CO" dirty="0" err="1" smtClean="0"/>
              <a:t>even</a:t>
            </a:r>
            <a:r>
              <a:rPr lang="es-CO" dirty="0" smtClean="0"/>
              <a:t>.</a:t>
            </a:r>
          </a:p>
          <a:p>
            <a:pPr algn="just"/>
            <a:r>
              <a:rPr lang="es-CO" dirty="0" smtClean="0"/>
              <a:t>Implementación de pagos de derechos pecuniarios en la web.</a:t>
            </a:r>
          </a:p>
          <a:p>
            <a:pPr algn="just"/>
            <a:r>
              <a:rPr lang="es-CO" dirty="0" smtClean="0"/>
              <a:t>Proceso de inducción en </a:t>
            </a:r>
            <a:r>
              <a:rPr lang="es-CO" dirty="0" err="1" smtClean="0"/>
              <a:t>moodle</a:t>
            </a:r>
            <a:r>
              <a:rPr lang="es-CO" dirty="0" smtClean="0"/>
              <a:t>.</a:t>
            </a:r>
          </a:p>
          <a:p>
            <a:pPr algn="just"/>
            <a:r>
              <a:rPr lang="es-CO" dirty="0" smtClean="0"/>
              <a:t>Implementación de nuevo software para la Biblioteca.</a:t>
            </a:r>
          </a:p>
          <a:p>
            <a:pPr algn="just"/>
            <a:r>
              <a:rPr lang="es-CO" dirty="0" smtClean="0"/>
              <a:t>Implementación del modulo de cartera.</a:t>
            </a:r>
          </a:p>
          <a:p>
            <a:pPr algn="just"/>
            <a:r>
              <a:rPr lang="es-CO" dirty="0" smtClean="0"/>
              <a:t>Mejora de la información de los programas, en especial los posgrados.</a:t>
            </a:r>
          </a:p>
          <a:p>
            <a:pPr algn="just"/>
            <a:r>
              <a:rPr lang="es-CO" dirty="0" smtClean="0"/>
              <a:t>Implementación del proceso de grados sobre SINU.</a:t>
            </a:r>
          </a:p>
          <a:p>
            <a:pPr algn="just"/>
            <a:r>
              <a:rPr lang="es-CO" dirty="0" smtClean="0"/>
              <a:t>Implementación del software para el sistema de calidad.</a:t>
            </a:r>
          </a:p>
        </p:txBody>
      </p:sp>
      <p:pic>
        <p:nvPicPr>
          <p:cNvPr id="4" name="Picture 5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6170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/>
              <a:t>Aspectos  detectados como debilidades en la estandarización de procesos</a:t>
            </a:r>
            <a:endParaRPr lang="es-CO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924944"/>
            <a:ext cx="8229600" cy="2592288"/>
          </a:xfrm>
        </p:spPr>
        <p:txBody>
          <a:bodyPr>
            <a:normAutofit/>
          </a:bodyPr>
          <a:lstStyle/>
          <a:p>
            <a:pPr algn="just"/>
            <a:r>
              <a:rPr lang="es-CO" sz="2400" dirty="0" smtClean="0"/>
              <a:t>El uso de las funcionalidades de los sistemas y los avances en la implementación de módulos del software en cada seccional.</a:t>
            </a:r>
          </a:p>
          <a:p>
            <a:pPr algn="just"/>
            <a:r>
              <a:rPr lang="es-CO" sz="2400" dirty="0" smtClean="0"/>
              <a:t>Recursos de cada seccional.</a:t>
            </a:r>
          </a:p>
          <a:p>
            <a:pPr algn="just"/>
            <a:r>
              <a:rPr lang="es-CO" sz="2400" dirty="0" smtClean="0"/>
              <a:t>El tiempo para la definición del estándar: Ejemplo Procedimiento de salarios y compensaciones (oct-12).</a:t>
            </a:r>
            <a:endParaRPr lang="es-CO" sz="2400" dirty="0"/>
          </a:p>
        </p:txBody>
      </p:sp>
      <p:pic>
        <p:nvPicPr>
          <p:cNvPr id="4" name="Picture 5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1044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75866"/>
            <a:ext cx="8229600" cy="796950"/>
          </a:xfrm>
        </p:spPr>
        <p:txBody>
          <a:bodyPr>
            <a:normAutofit/>
          </a:bodyPr>
          <a:lstStyle/>
          <a:p>
            <a:r>
              <a:rPr lang="es-CO" dirty="0" smtClean="0"/>
              <a:t>Inventario de documentos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 algn="just"/>
            <a:r>
              <a:rPr lang="es-CO" sz="2400" dirty="0" smtClean="0"/>
              <a:t>Instructivo beca convencional</a:t>
            </a:r>
          </a:p>
          <a:p>
            <a:pPr algn="just"/>
            <a:r>
              <a:rPr lang="es-CO" sz="2400" dirty="0" smtClean="0"/>
              <a:t>Instructivo beca de honor</a:t>
            </a:r>
          </a:p>
          <a:p>
            <a:pPr algn="just"/>
            <a:r>
              <a:rPr lang="es-CO" sz="2400" dirty="0" smtClean="0"/>
              <a:t>Procedimiento de promoción docente</a:t>
            </a:r>
          </a:p>
          <a:p>
            <a:pPr algn="just"/>
            <a:r>
              <a:rPr lang="es-CO" sz="2400" dirty="0" smtClean="0"/>
              <a:t>Instructivo docentes extranjeros</a:t>
            </a:r>
          </a:p>
          <a:p>
            <a:pPr algn="just"/>
            <a:r>
              <a:rPr lang="es-CO" sz="2400" dirty="0" smtClean="0"/>
              <a:t>Diagramas de flujo: Oferta académica, adición, cancelación de materias y aplazamiento.</a:t>
            </a:r>
          </a:p>
          <a:p>
            <a:pPr algn="just"/>
            <a:r>
              <a:rPr lang="es-CO" sz="2400" dirty="0" smtClean="0"/>
              <a:t>Procedimientos de: </a:t>
            </a:r>
          </a:p>
          <a:p>
            <a:pPr algn="just"/>
            <a:r>
              <a:rPr lang="es-CO" sz="2400" dirty="0" smtClean="0"/>
              <a:t>Identificación de actividades de los procesos misionales.</a:t>
            </a:r>
          </a:p>
          <a:p>
            <a:pPr marL="0" indent="0" algn="just">
              <a:buNone/>
            </a:pPr>
            <a:endParaRPr lang="es-CO" sz="2400" dirty="0" smtClean="0"/>
          </a:p>
          <a:p>
            <a:pPr marL="0" indent="0" algn="just">
              <a:buNone/>
            </a:pPr>
            <a:r>
              <a:rPr lang="es-CO" sz="2400" dirty="0" smtClean="0">
                <a:solidFill>
                  <a:srgbClr val="FF0000"/>
                </a:solidFill>
              </a:rPr>
              <a:t>Todos los documentos están sin aprobar por los procesos o cargos responsables</a:t>
            </a:r>
            <a:r>
              <a:rPr lang="es-CO" sz="2400" dirty="0" smtClean="0"/>
              <a:t>.</a:t>
            </a:r>
          </a:p>
        </p:txBody>
      </p:sp>
      <p:pic>
        <p:nvPicPr>
          <p:cNvPr id="4" name="Picture 5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9952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5301971"/>
              </p:ext>
            </p:extLst>
          </p:nvPr>
        </p:nvGraphicFramePr>
        <p:xfrm>
          <a:off x="323528" y="116632"/>
          <a:ext cx="8280919" cy="7294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6280"/>
                <a:gridCol w="2307526"/>
                <a:gridCol w="1287113"/>
              </a:tblGrid>
              <a:tr h="124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Acción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Responsable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Fecha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Designar un recurso humano para la realización de la pre selección y re evaluación de proveedores de los periodos 2011 y 2012-1.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Suministros y Almacén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sep-12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Brindar la capacitación a los dos cargos que se identifican con debilidad en el conocimiento del Sistema de Gestión de Calidad.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Coordinador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dic-12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Implementar la consulta de la documentación del sistema de calidad desde la pagina web www.unilibrecali.edu.co.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Coordinador de calidad/Soporte Bogotá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dic-12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Realizar el seguimiento constante a las acciones preventivas y programar una capacitación en Gestión del riesgo para los titulares de la seccional.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Coordinador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nov-12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Asignar un motorizado para la seguridad del perímetro de la universidad.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Servicios Generales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sep-12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Establecer una estructura con recurso humano propio para el proceso de Adquisiciones y suministros.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Administrador de Personal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jun-12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Realizar una capacitación en servicio al cliente al personal que atiende usuarios.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Administrador de Personal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sep-12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Implementar un sistema de calificadores de servicio en 12 puntos de atención.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Coordinador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nov-12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Actualizar dos salas de cómputo para mejorar el servicio para los estudiantes.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sistemas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jun-12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Implementar el control de salas por software e implementarlo a otras opciones: auditorios.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sistemas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dic-12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Revisar la herramienta de encuesta de nivel de satisfacción de usuarios.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Coordinador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sep-12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Realizar capacitación a los directivos académicos para incluirlos en el proceso para atender las quejas.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Coordinador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nov-12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3055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Elaborar e implementar el procedimiento de transferencias en la seccional.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Coordinador de calidad/Secretario académico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oct-12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330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Realizar el seguimiento a los docentes que no reportan notas en los CUA y el reporte a la Administración de personal.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Jefe de Registro Académico/Secretario académico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oct-12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361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Dar apertura al sistema para el registro de notas por un día.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Jefe de Registro Académico/Secretario académico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oct-12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29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Revisar los procedimientos relacionados al proceso de compras (almacén, contabilidad, tesorería).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Comité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oct-12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3929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Revisar las metas de los indicadores de Bienestar Universitario.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Bienestar Universitario/Coordinador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nov-12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330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Proponer nuevos indicadores para el proceso de compras o nuevos nombres para los indicadores.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Suministros y Almacén/Coordinador de calidad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oct-12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Adquirir base de datos de libros para consulta por vía web.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Directora de Biblioteca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Permanente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Definir el espacio o el modelo para la implementación de la tienda unilibrista.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Servicios Generales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dic-12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212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Carnetizar a los estudiantes para el semestre 2.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Jefe de Registro Académico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oct-12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  <a:tr h="343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Presentar el proyecto de control de acceso para la nueva sede.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Director de Servicios Generales/Director de Sistemas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sep-12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23" marR="2302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267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706090"/>
          </a:xfrm>
        </p:spPr>
        <p:txBody>
          <a:bodyPr>
            <a:normAutofit/>
          </a:bodyPr>
          <a:lstStyle/>
          <a:p>
            <a:pPr lvl="0"/>
            <a:r>
              <a:rPr lang="es-CO" sz="3600" dirty="0" smtClean="0"/>
              <a:t>Compromisos de la dirección. </a:t>
            </a:r>
            <a:endParaRPr lang="es-CO" sz="3600" dirty="0"/>
          </a:p>
        </p:txBody>
      </p:sp>
      <p:pic>
        <p:nvPicPr>
          <p:cNvPr id="4" name="Picture 5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7818716"/>
              </p:ext>
            </p:extLst>
          </p:nvPr>
        </p:nvGraphicFramePr>
        <p:xfrm>
          <a:off x="611560" y="1772816"/>
          <a:ext cx="8136904" cy="4587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6584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ACTIVIDAD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RESPONSABLE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O" dirty="0" smtClean="0"/>
                        <a:t>Entregar el</a:t>
                      </a:r>
                      <a:r>
                        <a:rPr lang="es-CO" baseline="0" dirty="0" smtClean="0"/>
                        <a:t> plan de acción y registros de presupuesto</a:t>
                      </a:r>
                      <a:endParaRPr lang="es-C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Titulares</a:t>
                      </a:r>
                      <a:r>
                        <a:rPr lang="es-CO" baseline="0" dirty="0" smtClean="0"/>
                        <a:t> de proceso</a:t>
                      </a:r>
                      <a:endParaRPr lang="es-CO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Revisión de planos de la biblioteca de la clínica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Directora de Biblioteca</a:t>
                      </a:r>
                      <a:endParaRPr lang="es-CO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O" dirty="0" smtClean="0"/>
                        <a:t>Capacitar</a:t>
                      </a:r>
                      <a:r>
                        <a:rPr lang="es-CO" baseline="0" dirty="0" smtClean="0"/>
                        <a:t> en el proceso de compras y presupuesto al personal secretarial y titular de la Universidad.</a:t>
                      </a:r>
                      <a:endParaRPr lang="es-C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Director de suministros y almacén</a:t>
                      </a:r>
                      <a:endParaRPr lang="es-CO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O" dirty="0" smtClean="0"/>
                        <a:t>El proceso de salud ocupacional estará</a:t>
                      </a:r>
                      <a:r>
                        <a:rPr lang="es-CO" baseline="0" dirty="0" smtClean="0"/>
                        <a:t> a cargo de Bienestar Universitario (Coordinador de desarrollo humano)</a:t>
                      </a:r>
                      <a:endParaRPr lang="es-C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baseline="0" dirty="0" smtClean="0"/>
                        <a:t>Coordinador de desarrollo humano</a:t>
                      </a:r>
                      <a:endParaRPr lang="es-CO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O" dirty="0" smtClean="0"/>
                        <a:t>Presentación de la estructura de planta física al consejo directivo.</a:t>
                      </a:r>
                      <a:endParaRPr lang="es-C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Delegada Personal /</a:t>
                      </a:r>
                      <a:r>
                        <a:rPr lang="es-CO" baseline="0" dirty="0" smtClean="0"/>
                        <a:t> Administrador de personal.</a:t>
                      </a:r>
                      <a:endParaRPr lang="es-CO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O" dirty="0" smtClean="0"/>
                        <a:t>Vincular la vacante</a:t>
                      </a:r>
                      <a:r>
                        <a:rPr lang="es-CO" baseline="0" dirty="0" smtClean="0"/>
                        <a:t> de activos fijos e implementar el proceso sobre </a:t>
                      </a:r>
                      <a:r>
                        <a:rPr lang="es-CO" baseline="0" dirty="0" err="1" smtClean="0"/>
                        <a:t>Seven</a:t>
                      </a:r>
                      <a:r>
                        <a:rPr lang="es-CO" baseline="0" dirty="0" smtClean="0"/>
                        <a:t>.</a:t>
                      </a:r>
                      <a:endParaRPr lang="es-C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Sindico.</a:t>
                      </a:r>
                      <a:endParaRPr lang="es-CO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O" dirty="0" smtClean="0"/>
                        <a:t>Implementar micro currículos de Bienestar</a:t>
                      </a:r>
                      <a:r>
                        <a:rPr lang="es-CO" baseline="0" dirty="0" smtClean="0"/>
                        <a:t> como electivas en los programas académicos.</a:t>
                      </a:r>
                      <a:endParaRPr lang="es-C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Director de Bienestar Universitario.</a:t>
                      </a:r>
                      <a:endParaRPr lang="es-CO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5446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s-CO" sz="3200" b="1" dirty="0" smtClean="0"/>
              <a:t>Experiencias de acercamiento al proceso de acreditación Institucional y vínculo con el proceso de acreditación de programas. </a:t>
            </a:r>
            <a:endParaRPr lang="es-CO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800" dirty="0" smtClean="0"/>
              <a:t>Acreditación  institucional: El Coordinador </a:t>
            </a:r>
            <a:r>
              <a:rPr lang="es-CO" sz="2800" dirty="0"/>
              <a:t>S</a:t>
            </a:r>
            <a:r>
              <a:rPr lang="es-CO" sz="2800" dirty="0" smtClean="0"/>
              <a:t>eccional de Calidad hace parte del comité técnico, según los lineamientos de acreditación de la Universidad. Participación en el elaboración del modelo y proceso de ponderación de factores.</a:t>
            </a:r>
          </a:p>
          <a:p>
            <a:pPr marL="0" indent="0" algn="just">
              <a:buNone/>
            </a:pPr>
            <a:endParaRPr lang="es-CO" sz="2800" dirty="0"/>
          </a:p>
          <a:p>
            <a:pPr marL="0" indent="0" algn="just">
              <a:buNone/>
            </a:pPr>
            <a:r>
              <a:rPr lang="es-CO" sz="2800" dirty="0" smtClean="0"/>
              <a:t>Acreditación de programas: baja participación en acreditación de programas.</a:t>
            </a:r>
            <a:endParaRPr lang="es-CO" sz="2800" dirty="0"/>
          </a:p>
        </p:txBody>
      </p:sp>
      <p:pic>
        <p:nvPicPr>
          <p:cNvPr id="4" name="Picture 5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09743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s-CO" sz="3200" b="1" dirty="0" smtClean="0"/>
              <a:t>Avances y dificultades presentadas en el cumplimiento del Plan de acción Seccional. </a:t>
            </a:r>
            <a:br>
              <a:rPr lang="es-CO" sz="3200" b="1" dirty="0" smtClean="0"/>
            </a:br>
            <a:endParaRPr lang="es-CO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34096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s-CO" dirty="0" smtClean="0"/>
              <a:t>Auditorias internas de calidad: pocos auditores de calidad.</a:t>
            </a:r>
          </a:p>
          <a:p>
            <a:pPr marL="0" indent="0" algn="just">
              <a:buNone/>
            </a:pPr>
            <a:endParaRPr lang="es-CO" dirty="0" smtClean="0"/>
          </a:p>
          <a:p>
            <a:pPr algn="just">
              <a:buFontTx/>
              <a:buChar char="-"/>
            </a:pPr>
            <a:r>
              <a:rPr lang="es-CO" dirty="0" smtClean="0"/>
              <a:t>Revisión por la dirección: Se realizó en agosto de 2012.</a:t>
            </a:r>
          </a:p>
        </p:txBody>
      </p:sp>
      <p:pic>
        <p:nvPicPr>
          <p:cNvPr id="4" name="Picture 5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0"/>
            <a:ext cx="54292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55152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934</Words>
  <Application>Microsoft Office PowerPoint</Application>
  <PresentationFormat>Presentación en pantalla (4:3)</PresentationFormat>
  <Paragraphs>127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INFORME DE REVISIÓN GERENCIAL</vt:lpstr>
      <vt:lpstr>Debilidades de la implementación  del SGC</vt:lpstr>
      <vt:lpstr>Oportunidades de mejora prestación del servicio. </vt:lpstr>
      <vt:lpstr>Aspectos  detectados como debilidades en la estandarización de procesos</vt:lpstr>
      <vt:lpstr>Inventario de documentos</vt:lpstr>
      <vt:lpstr>Diapositiva 6</vt:lpstr>
      <vt:lpstr>Compromisos de la dirección. </vt:lpstr>
      <vt:lpstr>Experiencias de acercamiento al proceso de acreditación Institucional y vínculo con el proceso de acreditación de programas. </vt:lpstr>
      <vt:lpstr>Avances y dificultades presentadas en el cumplimiento del Plan de acción Seccional.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 DIAZ</dc:creator>
  <cp:lastModifiedBy>sistemas</cp:lastModifiedBy>
  <cp:revision>20</cp:revision>
  <dcterms:created xsi:type="dcterms:W3CDTF">2012-12-05T03:22:18Z</dcterms:created>
  <dcterms:modified xsi:type="dcterms:W3CDTF">2012-12-05T17:28:38Z</dcterms:modified>
</cp:coreProperties>
</file>