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8"/>
  </p:handoutMasterIdLst>
  <p:sldIdLst>
    <p:sldId id="534" r:id="rId2"/>
    <p:sldId id="624" r:id="rId3"/>
    <p:sldId id="583" r:id="rId4"/>
    <p:sldId id="625" r:id="rId5"/>
    <p:sldId id="584" r:id="rId6"/>
    <p:sldId id="627" r:id="rId7"/>
  </p:sldIdLst>
  <p:sldSz cx="9144000" cy="6858000" type="screen4x3"/>
  <p:notesSz cx="6985000" cy="9283700"/>
  <p:defaultTextStyle>
    <a:defPPr>
      <a:defRPr lang="es-CO"/>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00F6"/>
    <a:srgbClr val="0702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4660"/>
  </p:normalViewPr>
  <p:slideViewPr>
    <p:cSldViewPr>
      <p:cViewPr>
        <p:scale>
          <a:sx n="80" d="100"/>
          <a:sy n="80" d="100"/>
        </p:scale>
        <p:origin x="-240"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7363" cy="463550"/>
          </a:xfrm>
          <a:prstGeom prst="rect">
            <a:avLst/>
          </a:prstGeom>
        </p:spPr>
        <p:txBody>
          <a:bodyPr vert="horz" lIns="92958" tIns="46479" rIns="92958" bIns="46479" rtlCol="0"/>
          <a:lstStyle>
            <a:lvl1pPr algn="l">
              <a:defRPr sz="1200">
                <a:latin typeface="Arial" charset="0"/>
              </a:defRPr>
            </a:lvl1pPr>
          </a:lstStyle>
          <a:p>
            <a:pPr>
              <a:defRPr/>
            </a:pPr>
            <a:endParaRPr lang="es-ES"/>
          </a:p>
        </p:txBody>
      </p:sp>
      <p:sp>
        <p:nvSpPr>
          <p:cNvPr id="3" name="2 Marcador de fecha"/>
          <p:cNvSpPr>
            <a:spLocks noGrp="1"/>
          </p:cNvSpPr>
          <p:nvPr>
            <p:ph type="dt" sz="quarter" idx="1"/>
          </p:nvPr>
        </p:nvSpPr>
        <p:spPr>
          <a:xfrm>
            <a:off x="3956050" y="0"/>
            <a:ext cx="3027363" cy="463550"/>
          </a:xfrm>
          <a:prstGeom prst="rect">
            <a:avLst/>
          </a:prstGeom>
        </p:spPr>
        <p:txBody>
          <a:bodyPr vert="horz" lIns="92958" tIns="46479" rIns="92958" bIns="46479" rtlCol="0"/>
          <a:lstStyle>
            <a:lvl1pPr algn="r">
              <a:defRPr sz="1200">
                <a:latin typeface="Arial" charset="0"/>
              </a:defRPr>
            </a:lvl1pPr>
          </a:lstStyle>
          <a:p>
            <a:pPr>
              <a:defRPr/>
            </a:pPr>
            <a:fld id="{2255A70A-3F4D-454C-AD4D-11ED4A5C51BA}" type="datetimeFigureOut">
              <a:rPr lang="es-ES"/>
              <a:pPr>
                <a:defRPr/>
              </a:pPr>
              <a:t>18/12/2014</a:t>
            </a:fld>
            <a:endParaRPr lang="es-ES"/>
          </a:p>
        </p:txBody>
      </p:sp>
      <p:sp>
        <p:nvSpPr>
          <p:cNvPr id="4" name="3 Marcador de pie de página"/>
          <p:cNvSpPr>
            <a:spLocks noGrp="1"/>
          </p:cNvSpPr>
          <p:nvPr>
            <p:ph type="ftr" sz="quarter" idx="2"/>
          </p:nvPr>
        </p:nvSpPr>
        <p:spPr>
          <a:xfrm>
            <a:off x="0" y="8818563"/>
            <a:ext cx="3027363" cy="463550"/>
          </a:xfrm>
          <a:prstGeom prst="rect">
            <a:avLst/>
          </a:prstGeom>
        </p:spPr>
        <p:txBody>
          <a:bodyPr vert="horz" lIns="92958" tIns="46479" rIns="92958" bIns="46479" rtlCol="0" anchor="b"/>
          <a:lstStyle>
            <a:lvl1pPr algn="l">
              <a:defRPr sz="1200">
                <a:latin typeface="Arial" charset="0"/>
              </a:defRPr>
            </a:lvl1pPr>
          </a:lstStyle>
          <a:p>
            <a:pPr>
              <a:defRPr/>
            </a:pPr>
            <a:endParaRPr lang="es-ES"/>
          </a:p>
        </p:txBody>
      </p:sp>
      <p:sp>
        <p:nvSpPr>
          <p:cNvPr id="5" name="4 Marcador de número de diapositiva"/>
          <p:cNvSpPr>
            <a:spLocks noGrp="1"/>
          </p:cNvSpPr>
          <p:nvPr>
            <p:ph type="sldNum" sz="quarter" idx="3"/>
          </p:nvPr>
        </p:nvSpPr>
        <p:spPr>
          <a:xfrm>
            <a:off x="3956050" y="8818563"/>
            <a:ext cx="3027363" cy="463550"/>
          </a:xfrm>
          <a:prstGeom prst="rect">
            <a:avLst/>
          </a:prstGeom>
        </p:spPr>
        <p:txBody>
          <a:bodyPr vert="horz" lIns="92958" tIns="46479" rIns="92958" bIns="46479" rtlCol="0" anchor="b"/>
          <a:lstStyle>
            <a:lvl1pPr algn="r">
              <a:defRPr sz="1200">
                <a:latin typeface="Arial" charset="0"/>
              </a:defRPr>
            </a:lvl1pPr>
          </a:lstStyle>
          <a:p>
            <a:pPr>
              <a:defRPr/>
            </a:pPr>
            <a:fld id="{3F9DDA65-7EB9-4C6A-A556-76D12C142C25}" type="slidenum">
              <a:rPr lang="es-ES"/>
              <a:pPr>
                <a:defRPr/>
              </a:pPr>
              <a:t>‹Nº›</a:t>
            </a:fld>
            <a:endParaRPr lang="es-ES"/>
          </a:p>
        </p:txBody>
      </p:sp>
    </p:spTree>
    <p:extLst>
      <p:ext uri="{BB962C8B-B14F-4D97-AF65-F5344CB8AC3E}">
        <p14:creationId xmlns:p14="http://schemas.microsoft.com/office/powerpoint/2010/main" val="34899423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7" name="18 Forma libre"/>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fld id="{6A4B7279-AC45-4987-936C-B9B88B48E21B}" type="datetimeFigureOut">
              <a:rPr lang="es-CO"/>
              <a:pPr>
                <a:defRPr/>
              </a:pPr>
              <a:t>18/12/2014</a:t>
            </a:fld>
            <a:endParaRPr lang="es-CO"/>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CO"/>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2CB5B98D-23A2-4867-8B6E-F20D38AF0A71}" type="slidenum">
              <a:rPr lang="es-CO"/>
              <a:pPr>
                <a:defRPr/>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B3B62DC5-52C8-4561-B033-5D72A095E0D0}" type="datetimeFigureOut">
              <a:rPr lang="es-CO"/>
              <a:pPr>
                <a:defRPr/>
              </a:pPr>
              <a:t>18/12/2014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844EE72-707B-4A2A-846F-9E10E774EA77}" type="slidenum">
              <a:rPr lang="es-CO"/>
              <a:pPr>
                <a:defRPr/>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E4E7C267-2475-493D-8F77-59D841931AD3}" type="datetimeFigureOut">
              <a:rPr lang="es-CO"/>
              <a:pPr>
                <a:defRPr/>
              </a:pPr>
              <a:t>18/12/2014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AF12B35B-F818-4B27-90CD-0CCDD45645E3}" type="slidenum">
              <a:rPr lang="es-CO"/>
              <a:pPr>
                <a:defRPr/>
              </a:pPr>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a de título">
    <p:spTree>
      <p:nvGrpSpPr>
        <p:cNvPr id="1" name=""/>
        <p:cNvGrpSpPr/>
        <p:nvPr/>
      </p:nvGrpSpPr>
      <p:grpSpPr>
        <a:xfrm>
          <a:off x="0" y="0"/>
          <a:ext cx="0" cy="0"/>
          <a:chOff x="0" y="0"/>
          <a:chExt cx="0" cy="0"/>
        </a:xfrm>
      </p:grpSpPr>
      <p:pic>
        <p:nvPicPr>
          <p:cNvPr id="2" name="Imagen 6" descr="plantilla power point_.jpg"/>
          <p:cNvPicPr>
            <a:picLocks noChangeAspect="1"/>
          </p:cNvPicPr>
          <p:nvPr userDrawn="1"/>
        </p:nvPicPr>
        <p:blipFill>
          <a:blip r:embed="rId2"/>
          <a:srcRect t="85159" b="1640"/>
          <a:stretch>
            <a:fillRect/>
          </a:stretch>
        </p:blipFill>
        <p:spPr bwMode="auto">
          <a:xfrm>
            <a:off x="0" y="6303963"/>
            <a:ext cx="5867400" cy="581025"/>
          </a:xfrm>
          <a:prstGeom prst="rect">
            <a:avLst/>
          </a:prstGeom>
          <a:noFill/>
          <a:ln w="9525">
            <a:noFill/>
            <a:miter lim="800000"/>
            <a:headEnd/>
            <a:tailEnd/>
          </a:ln>
        </p:spPr>
      </p:pic>
      <p:pic>
        <p:nvPicPr>
          <p:cNvPr id="3" name="Imagen 6" descr="plantilla power point_.jpg"/>
          <p:cNvPicPr>
            <a:picLocks noChangeAspect="1"/>
          </p:cNvPicPr>
          <p:nvPr userDrawn="1"/>
        </p:nvPicPr>
        <p:blipFill>
          <a:blip r:embed="rId2"/>
          <a:srcRect l="53255" t="85159" b="1640"/>
          <a:stretch>
            <a:fillRect/>
          </a:stretch>
        </p:blipFill>
        <p:spPr bwMode="auto">
          <a:xfrm>
            <a:off x="3529013" y="6303963"/>
            <a:ext cx="5651500" cy="58102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fld id="{96369C8B-BD52-4E1D-AE38-3FD57C83BBEA}" type="datetimeFigureOut">
              <a:rPr lang="es-CO"/>
              <a:pPr>
                <a:defRPr/>
              </a:pPr>
              <a:t>18/12/2014</a:t>
            </a:fld>
            <a:endParaRPr lang="es-CO"/>
          </a:p>
        </p:txBody>
      </p:sp>
      <p:sp>
        <p:nvSpPr>
          <p:cNvPr id="5" name="21 Marcador de pie de página"/>
          <p:cNvSpPr>
            <a:spLocks noGrp="1"/>
          </p:cNvSpPr>
          <p:nvPr>
            <p:ph type="ftr" sz="quarter" idx="11"/>
          </p:nvPr>
        </p:nvSpPr>
        <p:spPr/>
        <p:txBody>
          <a:bodyPr/>
          <a:lstStyle>
            <a:lvl1pPr>
              <a:defRPr/>
            </a:lvl1pPr>
          </a:lstStyle>
          <a:p>
            <a:pPr>
              <a:defRPr/>
            </a:pPr>
            <a:endParaRPr lang="es-CO"/>
          </a:p>
        </p:txBody>
      </p:sp>
      <p:sp>
        <p:nvSpPr>
          <p:cNvPr id="6" name="17 Marcador de número de diapositiva"/>
          <p:cNvSpPr>
            <a:spLocks noGrp="1"/>
          </p:cNvSpPr>
          <p:nvPr>
            <p:ph type="sldNum" sz="quarter" idx="12"/>
          </p:nvPr>
        </p:nvSpPr>
        <p:spPr/>
        <p:txBody>
          <a:bodyPr/>
          <a:lstStyle>
            <a:lvl1pPr>
              <a:defRPr/>
            </a:lvl1pPr>
          </a:lstStyle>
          <a:p>
            <a:pPr>
              <a:defRPr/>
            </a:pPr>
            <a:fld id="{7017BF1C-89E1-43E2-A2C7-2620A4054036}" type="slidenum">
              <a:rPr lang="es-CO"/>
              <a:pPr>
                <a:defRPr/>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CD75CA45-C2B3-4C53-BB26-60EF848FC7B3}" type="datetimeFigureOut">
              <a:rPr lang="es-CO"/>
              <a:pPr>
                <a:defRPr/>
              </a:pPr>
              <a:t>18/12/2014</a:t>
            </a:fld>
            <a:endParaRPr lang="es-CO"/>
          </a:p>
        </p:txBody>
      </p:sp>
      <p:sp>
        <p:nvSpPr>
          <p:cNvPr id="7" name="4 Marcador de pie de página"/>
          <p:cNvSpPr>
            <a:spLocks noGrp="1"/>
          </p:cNvSpPr>
          <p:nvPr>
            <p:ph type="ftr" sz="quarter" idx="11"/>
          </p:nvPr>
        </p:nvSpPr>
        <p:spPr/>
        <p:txBody>
          <a:bodyPr/>
          <a:lstStyle>
            <a:lvl1pPr>
              <a:defRPr/>
            </a:lvl1pPr>
            <a:extLst/>
          </a:lstStyle>
          <a:p>
            <a:pPr>
              <a:defRPr/>
            </a:pPr>
            <a:endParaRPr lang="es-CO"/>
          </a:p>
        </p:txBody>
      </p:sp>
      <p:sp>
        <p:nvSpPr>
          <p:cNvPr id="8" name="5 Marcador de número de diapositiva"/>
          <p:cNvSpPr>
            <a:spLocks noGrp="1"/>
          </p:cNvSpPr>
          <p:nvPr>
            <p:ph type="sldNum" sz="quarter" idx="12"/>
          </p:nvPr>
        </p:nvSpPr>
        <p:spPr/>
        <p:txBody>
          <a:bodyPr/>
          <a:lstStyle>
            <a:lvl1pPr>
              <a:defRPr/>
            </a:lvl1pPr>
            <a:extLst/>
          </a:lstStyle>
          <a:p>
            <a:pPr>
              <a:defRPr/>
            </a:pPr>
            <a:fld id="{00B7D998-44E6-4494-BB27-182A53F798D2}"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B8479DEE-3903-4050-9140-CE9A7F643949}" type="datetimeFigureOut">
              <a:rPr lang="es-CO"/>
              <a:pPr>
                <a:defRPr/>
              </a:pPr>
              <a:t>18/12/2014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CDD2BA31-2F4B-4BD1-AFDB-A3D7356D4DE0}"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6A1ED8F8-248A-41D8-8462-9429A3FCFAA2}" type="datetimeFigureOut">
              <a:rPr lang="es-CO"/>
              <a:pPr>
                <a:defRPr/>
              </a:pPr>
              <a:t>18/12/2014</a:t>
            </a:fld>
            <a:endParaRPr lang="es-CO"/>
          </a:p>
        </p:txBody>
      </p:sp>
      <p:sp>
        <p:nvSpPr>
          <p:cNvPr id="8" name="7 Marcador de pie de página"/>
          <p:cNvSpPr>
            <a:spLocks noGrp="1"/>
          </p:cNvSpPr>
          <p:nvPr>
            <p:ph type="ftr" sz="quarter" idx="11"/>
          </p:nvPr>
        </p:nvSpPr>
        <p:spPr/>
        <p:txBody>
          <a:bodyPr/>
          <a:lstStyle>
            <a:lvl1pPr>
              <a:defRPr/>
            </a:lvl1pPr>
            <a:extLst/>
          </a:lstStyle>
          <a:p>
            <a:pPr>
              <a:defRPr/>
            </a:pPr>
            <a:endParaRPr lang="es-CO"/>
          </a:p>
        </p:txBody>
      </p:sp>
      <p:sp>
        <p:nvSpPr>
          <p:cNvPr id="9" name="8 Marcador de número de diapositiva"/>
          <p:cNvSpPr>
            <a:spLocks noGrp="1"/>
          </p:cNvSpPr>
          <p:nvPr>
            <p:ph type="sldNum" sz="quarter" idx="12"/>
          </p:nvPr>
        </p:nvSpPr>
        <p:spPr/>
        <p:txBody>
          <a:bodyPr/>
          <a:lstStyle>
            <a:lvl1pPr>
              <a:defRPr/>
            </a:lvl1pPr>
            <a:extLst/>
          </a:lstStyle>
          <a:p>
            <a:pPr>
              <a:defRPr/>
            </a:pPr>
            <a:fld id="{C55F25FC-00BC-4258-A27A-E0DAB5685C18}"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96F019D9-8F45-472E-9EB7-D2DF5C6C6433}" type="datetimeFigureOut">
              <a:rPr lang="es-CO"/>
              <a:pPr>
                <a:defRPr/>
              </a:pPr>
              <a:t>18/12/2014</a:t>
            </a:fld>
            <a:endParaRPr lang="es-CO"/>
          </a:p>
        </p:txBody>
      </p:sp>
      <p:sp>
        <p:nvSpPr>
          <p:cNvPr id="4" name="3 Marcador de pie de página"/>
          <p:cNvSpPr>
            <a:spLocks noGrp="1"/>
          </p:cNvSpPr>
          <p:nvPr>
            <p:ph type="ftr" sz="quarter" idx="11"/>
          </p:nvPr>
        </p:nvSpPr>
        <p:spPr/>
        <p:txBody>
          <a:bodyPr/>
          <a:lstStyle>
            <a:lvl1pPr>
              <a:defRPr/>
            </a:lvl1pPr>
            <a:extLst/>
          </a:lstStyle>
          <a:p>
            <a:pPr>
              <a:defRPr/>
            </a:pPr>
            <a:endParaRPr lang="es-CO"/>
          </a:p>
        </p:txBody>
      </p:sp>
      <p:sp>
        <p:nvSpPr>
          <p:cNvPr id="5" name="4 Marcador de número de diapositiva"/>
          <p:cNvSpPr>
            <a:spLocks noGrp="1"/>
          </p:cNvSpPr>
          <p:nvPr>
            <p:ph type="sldNum" sz="quarter" idx="12"/>
          </p:nvPr>
        </p:nvSpPr>
        <p:spPr/>
        <p:txBody>
          <a:bodyPr/>
          <a:lstStyle>
            <a:lvl1pPr>
              <a:defRPr/>
            </a:lvl1pPr>
            <a:extLst/>
          </a:lstStyle>
          <a:p>
            <a:pPr>
              <a:defRPr/>
            </a:pPr>
            <a:fld id="{0FFDA0F8-6224-49E0-AF35-DA9D88A015E6}"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7EEDCCA0-BB1E-4D6B-AAFC-48C5EBDF513D}" type="datetimeFigureOut">
              <a:rPr lang="es-CO"/>
              <a:pPr>
                <a:defRPr/>
              </a:pPr>
              <a:t>18/12/2014</a:t>
            </a:fld>
            <a:endParaRPr lang="es-CO"/>
          </a:p>
        </p:txBody>
      </p:sp>
      <p:sp>
        <p:nvSpPr>
          <p:cNvPr id="3" name="21 Marcador de pie de página"/>
          <p:cNvSpPr>
            <a:spLocks noGrp="1"/>
          </p:cNvSpPr>
          <p:nvPr>
            <p:ph type="ftr" sz="quarter" idx="11"/>
          </p:nvPr>
        </p:nvSpPr>
        <p:spPr/>
        <p:txBody>
          <a:bodyPr/>
          <a:lstStyle>
            <a:lvl1pPr>
              <a:defRPr/>
            </a:lvl1pPr>
          </a:lstStyle>
          <a:p>
            <a:pPr>
              <a:defRPr/>
            </a:pPr>
            <a:endParaRPr lang="es-CO"/>
          </a:p>
        </p:txBody>
      </p:sp>
      <p:sp>
        <p:nvSpPr>
          <p:cNvPr id="4" name="17 Marcador de número de diapositiva"/>
          <p:cNvSpPr>
            <a:spLocks noGrp="1"/>
          </p:cNvSpPr>
          <p:nvPr>
            <p:ph type="sldNum" sz="quarter" idx="12"/>
          </p:nvPr>
        </p:nvSpPr>
        <p:spPr/>
        <p:txBody>
          <a:bodyPr/>
          <a:lstStyle>
            <a:lvl1pPr>
              <a:defRPr/>
            </a:lvl1pPr>
          </a:lstStyle>
          <a:p>
            <a:pPr>
              <a:defRPr/>
            </a:pPr>
            <a:fld id="{8E8DAC55-B228-48F9-B049-CF36C275A81F}" type="slidenum">
              <a:rPr lang="es-CO"/>
              <a:pPr>
                <a:defRPr/>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B5DBAAC9-939B-4F54-9649-FB8687B6DC6A}" type="datetimeFigureOut">
              <a:rPr lang="es-CO"/>
              <a:pPr>
                <a:defRPr/>
              </a:pPr>
              <a:t>18/12/2014</a:t>
            </a:fld>
            <a:endParaRPr lang="es-CO"/>
          </a:p>
        </p:txBody>
      </p:sp>
      <p:sp>
        <p:nvSpPr>
          <p:cNvPr id="6" name="5 Marcador de pie de página"/>
          <p:cNvSpPr>
            <a:spLocks noGrp="1"/>
          </p:cNvSpPr>
          <p:nvPr>
            <p:ph type="ftr" sz="quarter" idx="11"/>
          </p:nvPr>
        </p:nvSpPr>
        <p:spPr/>
        <p:txBody>
          <a:bodyPr/>
          <a:lstStyle>
            <a:lvl1pPr>
              <a:defRPr/>
            </a:lvl1pPr>
            <a:extLst/>
          </a:lstStyle>
          <a:p>
            <a:pPr>
              <a:defRPr/>
            </a:pPr>
            <a:endParaRPr lang="es-CO"/>
          </a:p>
        </p:txBody>
      </p:sp>
      <p:sp>
        <p:nvSpPr>
          <p:cNvPr id="7" name="6 Marcador de número de diapositiva"/>
          <p:cNvSpPr>
            <a:spLocks noGrp="1"/>
          </p:cNvSpPr>
          <p:nvPr>
            <p:ph type="sldNum" sz="quarter" idx="12"/>
          </p:nvPr>
        </p:nvSpPr>
        <p:spPr/>
        <p:txBody>
          <a:bodyPr/>
          <a:lstStyle>
            <a:lvl1pPr>
              <a:defRPr/>
            </a:lvl1pPr>
            <a:extLst/>
          </a:lstStyle>
          <a:p>
            <a:pPr>
              <a:defRPr/>
            </a:pPr>
            <a:fld id="{637118C3-5150-4129-8B81-E1905D1CBDED}" type="slidenum">
              <a:rPr lang="es-CO"/>
              <a:pPr>
                <a:defRPr/>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6" name="15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7" name="6 Triángulo rectángulo"/>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fld id="{FFD884E4-5223-446E-8E49-D576A2E6CDB8}" type="datetimeFigureOut">
              <a:rPr lang="es-CO"/>
              <a:pPr>
                <a:defRPr/>
              </a:pPr>
              <a:t>18/12/2014</a:t>
            </a:fld>
            <a:endParaRPr lang="es-CO"/>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CO"/>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466DAFFC-5CF7-4819-80BA-0AEBA5C58ED7}" type="slidenum">
              <a:rPr lang="es-CO"/>
              <a:pPr>
                <a:defRPr/>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charset="0"/>
            </a:endParaRPr>
          </a:p>
        </p:txBody>
      </p:sp>
      <p:sp>
        <p:nvSpPr>
          <p:cNvPr id="1027" name="11 Forma libre"/>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s-ES"/>
          </a:p>
        </p:txBody>
      </p:sp>
      <p:sp>
        <p:nvSpPr>
          <p:cNvPr id="14" name="13 Triángulo rectángulo"/>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fld id="{D73A5E3D-5487-4DCC-9914-0ED69978A2ED}" type="datetimeFigureOut">
              <a:rPr lang="es-CO"/>
              <a:pPr>
                <a:defRPr/>
              </a:pPr>
              <a:t>18/12/2014</a:t>
            </a:fld>
            <a:endParaRPr lang="es-CO"/>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es-CO"/>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charset="0"/>
              </a:defRPr>
            </a:lvl1pPr>
            <a:extLst/>
          </a:lstStyle>
          <a:p>
            <a:pPr>
              <a:defRPr/>
            </a:pPr>
            <a:fld id="{E0942B5E-71A0-4CDE-AFA6-09B479FDAF7C}" type="slidenum">
              <a:rPr lang="es-CO"/>
              <a:pPr>
                <a:defRPr/>
              </a:pPr>
              <a:t>‹Nº›</a:t>
            </a:fld>
            <a:endParaRPr lang="es-CO"/>
          </a:p>
        </p:txBody>
      </p:sp>
    </p:spTree>
  </p:cSld>
  <p:clrMap bg1="lt1" tx1="dk1" bg2="lt2" tx2="dk2" accent1="accent1" accent2="accent2" accent3="accent3" accent4="accent4" accent5="accent5" accent6="accent6" hlink="hlink" folHlink="folHlink"/>
  <p:sldLayoutIdLst>
    <p:sldLayoutId id="2147485589" r:id="rId1"/>
    <p:sldLayoutId id="2147485585" r:id="rId2"/>
    <p:sldLayoutId id="2147485590" r:id="rId3"/>
    <p:sldLayoutId id="2147485591" r:id="rId4"/>
    <p:sldLayoutId id="2147485592" r:id="rId5"/>
    <p:sldLayoutId id="2147485593" r:id="rId6"/>
    <p:sldLayoutId id="2147485586" r:id="rId7"/>
    <p:sldLayoutId id="2147485594" r:id="rId8"/>
    <p:sldLayoutId id="2147485595" r:id="rId9"/>
    <p:sldLayoutId id="2147485587" r:id="rId10"/>
    <p:sldLayoutId id="2147485588" r:id="rId11"/>
    <p:sldLayoutId id="2147485596" r:id="rId12"/>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poderyciudadania.galeon.com/unilibre.jpg&amp;imgrefurl=http://poderyciudadania.galeon.com/pagina_nueva_4.htm&amp;usg=__B20D8EvoH064AAiVjBGpBs0bFFc=&amp;h=424&amp;w=423&amp;sz=22&amp;hl=es&amp;start=2&amp;tbnid=C0zLbrrBuxHA8M:&amp;tbnh=126&amp;tbnw=126&amp;prev=/images?q=UNIVERSIDAD+LIBRE&amp;gbv=2&amp;hl=e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42910" y="2071678"/>
            <a:ext cx="7772400" cy="2540000"/>
          </a:xfrm>
        </p:spPr>
        <p:txBody>
          <a:bodyPr>
            <a:normAutofit fontScale="90000"/>
          </a:bodyPr>
          <a:lstStyle/>
          <a:p>
            <a:pPr algn="ctr">
              <a:defRPr/>
            </a:pPr>
            <a:r>
              <a:rPr lang="es-CO" sz="4000" dirty="0" smtClean="0">
                <a:solidFill>
                  <a:schemeClr val="tx1"/>
                </a:solidFill>
                <a:latin typeface="Arial" pitchFamily="34" charset="0"/>
                <a:cs typeface="Arial" pitchFamily="34" charset="0"/>
              </a:rPr>
              <a:t>CONSEJO DIRECTIVO</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
            </a:r>
            <a:br>
              <a:rPr lang="es-CO" sz="4000" dirty="0" smtClean="0">
                <a:solidFill>
                  <a:schemeClr val="tx1"/>
                </a:solidFill>
                <a:latin typeface="Arial" pitchFamily="34" charset="0"/>
                <a:cs typeface="Arial" pitchFamily="34" charset="0"/>
              </a:rPr>
            </a:br>
            <a:r>
              <a:rPr lang="es-CO" sz="4000" dirty="0" smtClean="0">
                <a:solidFill>
                  <a:schemeClr val="tx1"/>
                </a:solidFill>
                <a:latin typeface="Arial" pitchFamily="34" charset="0"/>
                <a:cs typeface="Arial" pitchFamily="34" charset="0"/>
              </a:rPr>
              <a:t>INFORME DE CUMPLIMIENTO PLAN DE ACCIÓN SECCIONAL</a:t>
            </a:r>
            <a:r>
              <a:rPr lang="es-CO" sz="4000" dirty="0" smtClean="0"/>
              <a:t/>
            </a:r>
            <a:br>
              <a:rPr lang="es-CO" sz="4000" dirty="0" smtClean="0"/>
            </a:br>
            <a:endParaRPr lang="es-ES" sz="4000" dirty="0">
              <a:solidFill>
                <a:schemeClr val="tx1"/>
              </a:solidFill>
              <a:latin typeface="Arial" pitchFamily="34" charset="0"/>
              <a:cs typeface="Arial" pitchFamily="34" charset="0"/>
            </a:endParaRPr>
          </a:p>
        </p:txBody>
      </p:sp>
      <p:sp>
        <p:nvSpPr>
          <p:cNvPr id="9220" name="3 CuadroTexto"/>
          <p:cNvSpPr txBox="1">
            <a:spLocks noChangeArrowheads="1"/>
          </p:cNvSpPr>
          <p:nvPr/>
        </p:nvSpPr>
        <p:spPr bwMode="auto">
          <a:xfrm>
            <a:off x="1547813" y="692150"/>
            <a:ext cx="5832475" cy="519113"/>
          </a:xfrm>
          <a:prstGeom prst="rect">
            <a:avLst/>
          </a:prstGeom>
          <a:noFill/>
          <a:ln w="9525">
            <a:noFill/>
            <a:miter lim="800000"/>
            <a:headEnd/>
            <a:tailEnd/>
          </a:ln>
        </p:spPr>
        <p:txBody>
          <a:bodyPr>
            <a:spAutoFit/>
          </a:bodyPr>
          <a:lstStyle/>
          <a:p>
            <a:pPr algn="ctr">
              <a:defRPr/>
            </a:pPr>
            <a:r>
              <a:rPr lang="es-CO" sz="2800" b="1">
                <a:latin typeface="Arial" charset="0"/>
                <a:cs typeface="Arial" charset="0"/>
              </a:rPr>
              <a:t>SECCIONAL </a:t>
            </a:r>
            <a:r>
              <a:rPr lang="es-CO" sz="2800" b="1" u="sng">
                <a:effectLst>
                  <a:outerShdw blurRad="38100" dist="38100" dir="2700000" algn="tl">
                    <a:srgbClr val="C0C0C0"/>
                  </a:outerShdw>
                </a:effectLst>
                <a:latin typeface="Arial" charset="0"/>
                <a:cs typeface="Arial" charset="0"/>
              </a:rPr>
              <a:t>PEREIRA</a:t>
            </a:r>
            <a:endParaRPr lang="es-ES" sz="2800" b="1" u="sng">
              <a:effectLst>
                <a:outerShdw blurRad="38100" dist="38100" dir="2700000" algn="tl">
                  <a:srgbClr val="C0C0C0"/>
                </a:outerShdw>
              </a:effectLst>
              <a:latin typeface="Arial" charset="0"/>
              <a:cs typeface="Arial" charset="0"/>
            </a:endParaRPr>
          </a:p>
        </p:txBody>
      </p:sp>
      <p:pic>
        <p:nvPicPr>
          <p:cNvPr id="10244"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7715250" y="357188"/>
            <a:ext cx="928688" cy="78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CuadroTexto"/>
          <p:cNvSpPr txBox="1">
            <a:spLocks noChangeArrowheads="1"/>
          </p:cNvSpPr>
          <p:nvPr/>
        </p:nvSpPr>
        <p:spPr bwMode="auto">
          <a:xfrm>
            <a:off x="1042988" y="1341438"/>
            <a:ext cx="75311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CO" sz="2400" b="1" dirty="0">
                <a:cs typeface="Arial" charset="0"/>
              </a:rPr>
              <a:t>SECCIONAL</a:t>
            </a:r>
            <a:r>
              <a:rPr lang="es-CO" sz="2400" b="1" u="sng" dirty="0">
                <a:cs typeface="Arial" charset="0"/>
              </a:rPr>
              <a:t>: PEREIRA</a:t>
            </a:r>
          </a:p>
          <a:p>
            <a:pPr algn="ctr" eaLnBrk="1" hangingPunct="1"/>
            <a:endParaRPr lang="es-ES" sz="2400" b="1" u="sng" dirty="0">
              <a:cs typeface="Arial" charset="0"/>
            </a:endParaRPr>
          </a:p>
          <a:p>
            <a:pPr algn="ctr" eaLnBrk="1" hangingPunct="1"/>
            <a:r>
              <a:rPr lang="es-CO" sz="2400" b="1" dirty="0">
                <a:cs typeface="Arial" charset="0"/>
              </a:rPr>
              <a:t>INFORME DE CUMPLIMIENTO DEL PLAN DE ACCIÓN SECCIONAL</a:t>
            </a:r>
          </a:p>
          <a:p>
            <a:pPr algn="ctr" eaLnBrk="1" hangingPunct="1"/>
            <a:endParaRPr lang="es-ES" sz="2400" b="1" dirty="0">
              <a:cs typeface="Arial" charset="0"/>
            </a:endParaRPr>
          </a:p>
          <a:p>
            <a:pPr algn="ctr" eaLnBrk="1" hangingPunct="1"/>
            <a:r>
              <a:rPr lang="es-ES" sz="2400" b="1" dirty="0">
                <a:cs typeface="Arial" charset="0"/>
              </a:rPr>
              <a:t>COMPONENTE ADMINISTRATIVO</a:t>
            </a:r>
          </a:p>
          <a:p>
            <a:pPr algn="ctr" eaLnBrk="1" hangingPunct="1"/>
            <a:r>
              <a:rPr lang="es-CO" sz="2400" b="1" dirty="0" smtClean="0">
                <a:solidFill>
                  <a:srgbClr val="FF0000"/>
                </a:solidFill>
                <a:cs typeface="Arial" charset="0"/>
              </a:rPr>
              <a:t>GESTIÓN DE CALIDAD</a:t>
            </a:r>
            <a:endParaRPr lang="es-CO" sz="2400" b="1" dirty="0">
              <a:solidFill>
                <a:srgbClr val="FF0000"/>
              </a:solidFill>
              <a:cs typeface="Arial" charset="0"/>
            </a:endParaRPr>
          </a:p>
          <a:p>
            <a:pPr algn="ctr" eaLnBrk="1" hangingPunct="1"/>
            <a:endParaRPr lang="es-CO" sz="2400" b="1" dirty="0">
              <a:solidFill>
                <a:srgbClr val="FFC000"/>
              </a:solidFill>
              <a:cs typeface="Arial" charset="0"/>
            </a:endParaRPr>
          </a:p>
          <a:p>
            <a:pPr algn="ctr" eaLnBrk="1" hangingPunct="1"/>
            <a:endParaRPr lang="es-ES" sz="2400" b="1" dirty="0">
              <a:solidFill>
                <a:srgbClr val="FFC000"/>
              </a:solidFill>
              <a:cs typeface="Arial" charset="0"/>
            </a:endParaRPr>
          </a:p>
          <a:p>
            <a:pPr algn="ctr" eaLnBrk="1" hangingPunct="1"/>
            <a:r>
              <a:rPr lang="es-CO" sz="2000" b="1" dirty="0">
                <a:cs typeface="Arial" charset="0"/>
              </a:rPr>
              <a:t>TRIMESTRE:  </a:t>
            </a:r>
            <a:r>
              <a:rPr lang="es-CO" sz="2000" b="1" u="sng" dirty="0" smtClean="0">
                <a:solidFill>
                  <a:schemeClr val="accent1"/>
                </a:solidFill>
                <a:cs typeface="Arial" charset="0"/>
              </a:rPr>
              <a:t>CUARTO</a:t>
            </a:r>
            <a:r>
              <a:rPr lang="es-CO" sz="2000" b="1" u="sng" dirty="0" smtClean="0">
                <a:solidFill>
                  <a:schemeClr val="accent1"/>
                </a:solidFill>
                <a:cs typeface="Arial" charset="0"/>
              </a:rPr>
              <a:t> </a:t>
            </a:r>
            <a:r>
              <a:rPr lang="es-CO" sz="2000" b="1" u="sng" dirty="0">
                <a:solidFill>
                  <a:schemeClr val="accent1"/>
                </a:solidFill>
                <a:cs typeface="Arial" charset="0"/>
              </a:rPr>
              <a:t>-</a:t>
            </a:r>
            <a:r>
              <a:rPr lang="es-CO" sz="2000" b="1" dirty="0">
                <a:cs typeface="Arial" charset="0"/>
              </a:rPr>
              <a:t>    AÑO 2014</a:t>
            </a:r>
            <a:endParaRPr lang="es-ES" sz="2000" b="1" dirty="0">
              <a:cs typeface="Arial" charset="0"/>
            </a:endParaRPr>
          </a:p>
        </p:txBody>
      </p:sp>
      <p:pic>
        <p:nvPicPr>
          <p:cNvPr id="10243" name="Picture 2" descr="http://tbn3.google.com/images?q=tbn:C0zLbrrBuxHA8M:http://poderyciudadania.galeon.com/unilibr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5250" y="357188"/>
            <a:ext cx="928688"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7526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2692735613"/>
              </p:ext>
            </p:extLst>
          </p:nvPr>
        </p:nvGraphicFramePr>
        <p:xfrm>
          <a:off x="107504" y="857250"/>
          <a:ext cx="9001000" cy="6010877"/>
        </p:xfrm>
        <a:graphic>
          <a:graphicData uri="http://schemas.openxmlformats.org/drawingml/2006/table">
            <a:tbl>
              <a:tblPr/>
              <a:tblGrid>
                <a:gridCol w="2736304"/>
                <a:gridCol w="5400600"/>
                <a:gridCol w="864096"/>
              </a:tblGrid>
              <a:tr h="2608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2771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900" b="1" i="0" u="none" strike="noStrike" cap="none" normalizeH="0" baseline="0" dirty="0" smtClean="0">
                          <a:ln>
                            <a:noFill/>
                          </a:ln>
                          <a:solidFill>
                            <a:srgbClr val="000000"/>
                          </a:solidFill>
                          <a:effectLst/>
                          <a:latin typeface="Lucida Sans Unicode" pitchFamily="34" charset="0"/>
                        </a:rPr>
                        <a:t> </a:t>
                      </a:r>
                      <a:r>
                        <a:rPr kumimoji="0" lang="es-CO" sz="700" b="1" i="0" u="none" strike="noStrike" cap="none" normalizeH="0" baseline="0" dirty="0" smtClean="0">
                          <a:ln>
                            <a:noFill/>
                          </a:ln>
                          <a:solidFill>
                            <a:srgbClr val="000000"/>
                          </a:solidFill>
                          <a:effectLst/>
                          <a:latin typeface="Lucida Sans Unicode" pitchFamily="34" charset="0"/>
                        </a:rPr>
                        <a:t>%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7683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Lucida Sans Unicode" pitchFamily="34" charset="0"/>
                          <a:ea typeface="+mn-ea"/>
                          <a:cs typeface="+mn-cs"/>
                        </a:rPr>
                        <a:t>Elaborar los planes de acción de los  resultados de   auditoria   externa de Seguimiento</a:t>
                      </a:r>
                      <a:endParaRPr kumimoji="0" lang="es-ES" sz="105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De acuerdo al plan de acción programado, se implementaron las acciones a nivel nacional</a:t>
                      </a: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683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cap="none" normalizeH="0" baseline="0" dirty="0" smtClean="0">
                          <a:ln>
                            <a:noFill/>
                          </a:ln>
                          <a:solidFill>
                            <a:schemeClr val="tx1"/>
                          </a:solidFill>
                          <a:effectLst/>
                          <a:latin typeface="Lucida Sans Unicode" pitchFamily="34" charset="0"/>
                        </a:rPr>
                        <a:t>Realizar seguimiento al cumplimiento de los PLANES DE MEJORA definidos por los procesos y consolidar informe Seccional</a:t>
                      </a:r>
                      <a:endParaRPr kumimoji="0" lang="es-ES" sz="1050" b="0" i="0" u="none" strike="noStrike" cap="none" normalizeH="0" baseline="0" dirty="0" smtClean="0">
                        <a:ln>
                          <a:noFill/>
                        </a:ln>
                        <a:solidFill>
                          <a:schemeClr val="tx1"/>
                        </a:solidFill>
                        <a:effectLst/>
                        <a:latin typeface="Lucida Sans Unicode"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tiene el histórico y seguimientos a PLANES DE MEJORAMIENTO definidos por los procesos  desde el año 2010 a 2014 con los respectivos seguimientos.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realizó seguimiento en las auditorias 2014-2 a las acciones que actualmente estaban  en proceso</a:t>
                      </a: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2977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050" b="0" i="0" u="none" strike="noStrike" cap="none" normalizeH="0" baseline="0" dirty="0" smtClean="0">
                          <a:ln>
                            <a:noFill/>
                          </a:ln>
                          <a:solidFill>
                            <a:schemeClr val="tx1"/>
                          </a:solidFill>
                          <a:effectLst/>
                          <a:latin typeface="Lucida Sans Unicode" pitchFamily="34" charset="0"/>
                        </a:rPr>
                        <a:t>Seguimiento a quejas,  calificaciones del Servicio y servicios no conformes</a:t>
                      </a:r>
                      <a:endParaRPr kumimoji="0" lang="es-ES" sz="1050" b="0" i="0" u="none" strike="noStrike" cap="none" normalizeH="0" baseline="0" dirty="0" smtClean="0">
                        <a:ln>
                          <a:noFill/>
                        </a:ln>
                        <a:solidFill>
                          <a:schemeClr val="tx1"/>
                        </a:solidFill>
                        <a:effectLst/>
                        <a:latin typeface="Lucida Sans Unicode"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CO" sz="1050" b="0" i="0" u="none" strike="noStrike" cap="none" normalizeH="0" baseline="0" dirty="0" smtClean="0">
                          <a:ln>
                            <a:noFill/>
                          </a:ln>
                          <a:solidFill>
                            <a:schemeClr val="tx1"/>
                          </a:solidFill>
                          <a:effectLst/>
                          <a:latin typeface="Arial" pitchFamily="34" charset="0"/>
                          <a:cs typeface="Arial" pitchFamily="34" charset="0"/>
                        </a:rPr>
                        <a:t>Se tienen como herramientas de percepción los buzones de sugerencia, quejas por la Web y las 4 pantallas digitales. Se han direccionado las quejas y calificaciones  a los procesos respectivos y se hace seguimiento a la respuesta por parte de los Titulares de proceso y Coordinador de calidad</a:t>
                      </a:r>
                      <a:endParaRPr kumimoji="0" lang="es-ES" sz="1050" b="0" i="0" u="none" strike="noStrike" cap="none" normalizeH="0" baseline="0" dirty="0" smtClean="0">
                        <a:ln>
                          <a:noFill/>
                        </a:ln>
                        <a:solidFill>
                          <a:schemeClr val="tx1"/>
                        </a:solidFill>
                        <a:effectLst/>
                        <a:latin typeface="Arial" pitchFamily="34" charset="0"/>
                        <a:cs typeface="Arial" pitchFamily="34" charset="0"/>
                      </a:endParaRPr>
                    </a:p>
                  </a:txBody>
                  <a:tcPr marT="45716" marB="4571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159963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050" b="0" i="0" u="none" strike="noStrike" kern="1200" cap="none" normalizeH="0" baseline="0" dirty="0" smtClean="0">
                          <a:ln>
                            <a:noFill/>
                          </a:ln>
                          <a:solidFill>
                            <a:schemeClr val="tx1"/>
                          </a:solidFill>
                          <a:effectLst/>
                          <a:latin typeface="Lucida Sans Unicode" pitchFamily="34" charset="0"/>
                          <a:ea typeface="+mn-ea"/>
                          <a:cs typeface="+mn-cs"/>
                        </a:rPr>
                        <a:t>Realizar dos   auditorías internas de calidad durante el año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rPr>
                        <a:t>Se hizo evaluación de competencias de auditores internos de calidad para los dos ciclos de auditoría, para el segundo ciclo se evaluaron 22 auditores teniendo en cuenta la capacitación realizada en el mes de abril de 2014.</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 realizó  el primer ciclo de auditorías los días 21, 22 y 23 de mayo de 2014,  y se formularon las acciones correctivas de acuerdo a resultado </a:t>
                      </a:r>
                      <a:r>
                        <a:rPr kumimoji="0" lang="es-MX" sz="1050" b="0" i="0" u="none" strike="noStrike" kern="1200" cap="none" normalizeH="0" baseline="0" dirty="0" smtClean="0">
                          <a:ln>
                            <a:noFill/>
                          </a:ln>
                          <a:solidFill>
                            <a:schemeClr val="tx1"/>
                          </a:solidFill>
                          <a:effectLst/>
                          <a:latin typeface="Arial" pitchFamily="34" charset="0"/>
                          <a:ea typeface="+mn-ea"/>
                          <a:cs typeface="Arial" pitchFamily="34" charset="0"/>
                        </a:rPr>
                        <a:t>se hizo la consolidación de informes lo cual fue enviado a la sede principal.</a:t>
                      </a:r>
                      <a:endParaRPr kumimoji="0" lang="es-CO"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 realizó  el segundo ciclo de auditorías de seguimiento os días 15, 16 y 17 de </a:t>
                      </a: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septiembre </a:t>
                      </a:r>
                      <a:r>
                        <a:rPr kumimoji="0" lang="es-ES" sz="1050" b="0" i="0" u="none" strike="noStrike" kern="1200" cap="none" normalizeH="0" baseline="0" dirty="0" smtClean="0">
                          <a:ln>
                            <a:noFill/>
                          </a:ln>
                          <a:solidFill>
                            <a:schemeClr val="tx1"/>
                          </a:solidFill>
                          <a:effectLst/>
                          <a:latin typeface="Arial" pitchFamily="34" charset="0"/>
                          <a:ea typeface="+mn-ea"/>
                          <a:cs typeface="Arial" pitchFamily="34" charset="0"/>
                        </a:rPr>
                        <a:t>de 2014 con la participación de los nuevos auditores de calidad. no se encontraron hallazgos.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100</a:t>
                      </a:r>
                      <a:r>
                        <a:rPr kumimoji="0" lang="es-MX" sz="1100" b="0" i="0" u="none" strike="noStrike" cap="none" normalizeH="0" baseline="0" dirty="0" smtClean="0">
                          <a:ln>
                            <a:noFill/>
                          </a:ln>
                          <a:solidFill>
                            <a:schemeClr val="tx1"/>
                          </a:solidFill>
                          <a:effectLst/>
                          <a:latin typeface="Lucida Sans Unicode" pitchFamily="34" charset="0"/>
                        </a:rPr>
                        <a:t>%</a:t>
                      </a:r>
                      <a:endParaRPr kumimoji="0" lang="es-ES" sz="11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35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PRESUPUESTO ASIGNADO</a:t>
                      </a:r>
                    </a:p>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cap="none" normalizeH="0" baseline="0" dirty="0" smtClean="0">
                          <a:ln>
                            <a:noFill/>
                          </a:ln>
                          <a:solidFill>
                            <a:srgbClr val="2300F6"/>
                          </a:solidFill>
                          <a:effectLst/>
                          <a:latin typeface="+mn-lt"/>
                        </a:rPr>
                        <a:t>Año 2014</a:t>
                      </a:r>
                      <a:endParaRPr kumimoji="0" lang="es-ES" sz="1100" b="0"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100" b="1" i="0" u="none" strike="noStrike" dirty="0" smtClean="0">
                          <a:solidFill>
                            <a:srgbClr val="2300F6"/>
                          </a:solidFill>
                          <a:latin typeface="+mn-lt"/>
                        </a:rPr>
                        <a:t>$24.230.000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35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PRESUPUESTO EJECUTADO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2300F6"/>
                          </a:solidFill>
                          <a:effectLst/>
                          <a:latin typeface="+mn-lt"/>
                        </a:rPr>
                        <a:t>(A Marzo 31 de 2014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algn="r" fontAlgn="ctr"/>
                      <a:r>
                        <a:rPr lang="es-MX" sz="1100" b="1" i="0" u="none" strike="noStrike" dirty="0" smtClean="0">
                          <a:solidFill>
                            <a:srgbClr val="2300F6"/>
                          </a:solidFill>
                          <a:latin typeface="+mn-lt"/>
                        </a:rPr>
                        <a:t>$84.100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2267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2300F6"/>
                          </a:solidFill>
                          <a:effectLst/>
                          <a:latin typeface="+mn-lt"/>
                        </a:rPr>
                        <a:t> % DE EJECUCION</a:t>
                      </a:r>
                      <a:endParaRPr kumimoji="0" lang="es-ES" sz="1100" b="1" i="0" u="none" strike="noStrike" cap="none" normalizeH="0" baseline="0" dirty="0" smtClean="0">
                        <a:ln>
                          <a:noFill/>
                        </a:ln>
                        <a:solidFill>
                          <a:srgbClr val="2300F6"/>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algn="r" fontAlgn="ctr"/>
                      <a:r>
                        <a:rPr lang="es-MX" sz="1100" b="1" i="0" u="none" strike="noStrike" dirty="0" smtClean="0">
                          <a:solidFill>
                            <a:srgbClr val="2300F6"/>
                          </a:solidFill>
                          <a:latin typeface="+mn-lt"/>
                        </a:rPr>
                        <a:t>0%</a:t>
                      </a:r>
                      <a:endParaRPr lang="es-ES" sz="1100" b="1" i="0" u="none" strike="noStrike" dirty="0">
                        <a:solidFill>
                          <a:srgbClr val="2300F6"/>
                        </a:solidFill>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mn-lt"/>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
          <p:cNvSpPr>
            <a:spLocks noGrp="1" noChangeArrowheads="1"/>
          </p:cNvSpPr>
          <p:nvPr>
            <p:ph idx="4294967295"/>
          </p:nvPr>
        </p:nvSpPr>
        <p:spPr>
          <a:xfrm>
            <a:off x="0" y="571500"/>
            <a:ext cx="8697913" cy="3079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6387"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68263"/>
            <a:ext cx="928687" cy="574655"/>
          </a:xfrm>
          <a:prstGeom prst="rect">
            <a:avLst/>
          </a:prstGeom>
          <a:noFill/>
          <a:ln w="9525">
            <a:noFill/>
            <a:miter lim="800000"/>
            <a:headEnd/>
            <a:tailEnd/>
          </a:ln>
        </p:spPr>
      </p:pic>
      <p:sp>
        <p:nvSpPr>
          <p:cNvPr id="16388"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3445922796"/>
              </p:ext>
            </p:extLst>
          </p:nvPr>
        </p:nvGraphicFramePr>
        <p:xfrm>
          <a:off x="214282" y="494589"/>
          <a:ext cx="8821768" cy="5638708"/>
        </p:xfrm>
        <a:graphic>
          <a:graphicData uri="http://schemas.openxmlformats.org/drawingml/2006/table">
            <a:tbl>
              <a:tblPr/>
              <a:tblGrid>
                <a:gridCol w="2557518"/>
                <a:gridCol w="5229198"/>
                <a:gridCol w="1035052"/>
              </a:tblGrid>
              <a:tr h="265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400" b="1" i="0" u="none" strike="noStrike" cap="none" normalizeH="0" baseline="0" dirty="0" smtClean="0">
                          <a:ln>
                            <a:noFill/>
                          </a:ln>
                          <a:solidFill>
                            <a:srgbClr val="FFFFFF"/>
                          </a:solidFill>
                          <a:effectLst/>
                          <a:latin typeface="Lucida Sans Unicode" pitchFamily="34" charset="0"/>
                        </a:rPr>
                        <a:t>FACULTAD RESPONSABLE</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rgbClr val="FFFFFF"/>
                          </a:solidFill>
                          <a:effectLst/>
                          <a:latin typeface="Lucida Sans Unicode" pitchFamily="34" charset="0"/>
                        </a:rPr>
                        <a:t>COORDINACIÓN DE CALIDAD</a:t>
                      </a:r>
                      <a:endParaRPr kumimoji="0" lang="es-ES" sz="1400" b="1" i="0" u="none" strike="noStrike" cap="none" normalizeH="0" baseline="0" dirty="0" smtClean="0">
                        <a:ln>
                          <a:noFill/>
                        </a:ln>
                        <a:solidFill>
                          <a:srgbClr val="FFFFFF"/>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572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PROYECTADAS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000000"/>
                          </a:solidFill>
                          <a:effectLst/>
                          <a:latin typeface="Lucida Sans Unicode" pitchFamily="34" charset="0"/>
                        </a:rPr>
                        <a:t>METAS REALIZADAS</a:t>
                      </a:r>
                      <a:endParaRPr kumimoji="0" lang="es-ES" sz="12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000" b="1" i="0" u="none" strike="noStrike" cap="none" normalizeH="0" baseline="0" dirty="0" smtClean="0">
                          <a:ln>
                            <a:noFill/>
                          </a:ln>
                          <a:solidFill>
                            <a:srgbClr val="000000"/>
                          </a:solidFill>
                          <a:effectLst/>
                          <a:latin typeface="Lucida Sans Unicode" pitchFamily="34" charset="0"/>
                        </a:rPr>
                        <a:t> </a:t>
                      </a:r>
                      <a:r>
                        <a:rPr kumimoji="0" lang="es-CO" sz="800" b="1" i="0" u="none" strike="noStrike" cap="none" normalizeH="0" baseline="0" dirty="0" smtClean="0">
                          <a:ln>
                            <a:noFill/>
                          </a:ln>
                          <a:solidFill>
                            <a:srgbClr val="000000"/>
                          </a:solidFill>
                          <a:effectLst/>
                          <a:latin typeface="Lucida Sans Unicode" pitchFamily="34" charset="0"/>
                        </a:rPr>
                        <a:t>% DE CUMPLIMIENTO</a:t>
                      </a:r>
                      <a:endParaRPr kumimoji="0" lang="es-ES" sz="800" b="1" i="0" u="none" strike="noStrike" cap="none" normalizeH="0" baseline="0" dirty="0" smtClean="0">
                        <a:ln>
                          <a:noFill/>
                        </a:ln>
                        <a:solidFill>
                          <a:srgbClr val="000000"/>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646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Actualizar Mapas de riesgos de 11 procesos  en la herramienta establecidas en el SGC  y formular las acciones preventivas</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Se actualizaron los mapas de riesgos de los 11 procesos y se formularon  las acciones preventivas  para su implementación,  se hizo seguimiento al cierre y eficacia en el segundo ciclo de auditoria</a:t>
                      </a:r>
                      <a:endPar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4" marB="4571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0675">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Apoyar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calidad norma NTC 5906.</a:t>
                      </a:r>
                      <a:endPar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100" b="0" i="0" u="none" strike="noStrike" kern="1200" cap="none" normalizeH="0" baseline="0" dirty="0" smtClean="0">
                          <a:ln>
                            <a:noFill/>
                          </a:ln>
                          <a:solidFill>
                            <a:schemeClr val="tx1"/>
                          </a:solidFill>
                          <a:effectLst/>
                          <a:latin typeface="Arial" pitchFamily="34" charset="0"/>
                          <a:ea typeface="+mn-ea"/>
                          <a:cs typeface="Arial" pitchFamily="34" charset="0"/>
                        </a:rPr>
                        <a:t>La Coordinación de calidad apoya al Centro de Conciliación del consultorio jurídico  en el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proceso de  implementación de la norma técnica de  calidad  NTC 5906. Se apoyó en la auditorio de </a:t>
                      </a:r>
                      <a:r>
                        <a:rPr kumimoji="0" lang="es-ES" sz="1100" b="0" i="0" u="none" strike="noStrike" kern="1200" cap="none" normalizeH="0" baseline="0" dirty="0" err="1" smtClean="0">
                          <a:ln>
                            <a:noFill/>
                          </a:ln>
                          <a:solidFill>
                            <a:schemeClr val="tx1"/>
                          </a:solidFill>
                          <a:effectLst/>
                          <a:latin typeface="Arial" pitchFamily="34" charset="0"/>
                          <a:ea typeface="+mn-ea"/>
                          <a:cs typeface="Arial" pitchFamily="34" charset="0"/>
                        </a:rPr>
                        <a:t>Minjusticia</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 en el mes de marzo de 2014</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P</a:t>
                      </a:r>
                      <a:r>
                        <a:rPr kumimoji="0" lang="es-ES" sz="1200" b="1" i="0" u="none" strike="noStrike" kern="1200" cap="none" normalizeH="0" baseline="0" dirty="0" smtClean="0">
                          <a:ln>
                            <a:noFill/>
                          </a:ln>
                          <a:solidFill>
                            <a:schemeClr val="tx1"/>
                          </a:solidFill>
                          <a:effectLst/>
                          <a:latin typeface="+mn-lt"/>
                          <a:ea typeface="+mn-ea"/>
                          <a:cs typeface="+mn-cs"/>
                        </a:rPr>
                        <a:t>endiente:  </a:t>
                      </a: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Visita de certificación</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80%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18397">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Solicitar a los 11 procesos la medición  y reporte de indicadores de proceso y de acuerdos de servicio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Arial" pitchFamily="34" charset="0"/>
                          <a:ea typeface="+mn-ea"/>
                          <a:cs typeface="Arial" pitchFamily="34" charset="0"/>
                        </a:rPr>
                        <a:t>Se tienen los resultados de los indicadores 2014-1 y se solicitará para finales de enero de 2015, la medición de indicadores de 2014-2.</a:t>
                      </a:r>
                      <a:endParaRPr kumimoji="0" lang="es-MX" sz="1100" b="0" i="0" u="none" strike="noStrike" kern="1200" cap="none" normalizeH="0" baseline="0" dirty="0" smtClean="0">
                        <a:ln>
                          <a:noFill/>
                        </a:ln>
                        <a:solidFill>
                          <a:schemeClr val="tx1"/>
                        </a:solidFill>
                        <a:effectLst/>
                        <a:latin typeface="Arial" pitchFamily="34" charset="0"/>
                        <a:ea typeface="+mn-ea"/>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Lucida Sans Unicode" pitchFamily="34" charset="0"/>
                        </a:rPr>
                        <a:t>100%</a:t>
                      </a:r>
                      <a:endParaRPr kumimoji="0" lang="es-ES" sz="900" b="0" i="0" u="none" strike="noStrike" cap="none" normalizeH="0" baseline="0" dirty="0" smtClean="0">
                        <a:ln>
                          <a:noFill/>
                        </a:ln>
                        <a:solidFill>
                          <a:schemeClr val="tx1"/>
                        </a:solidFill>
                        <a:effectLst/>
                        <a:latin typeface="Lucida Sans Unicode"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776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Implementación y puesta en marcha del SGC en los procesos académicos (PRE-03-12-2014)</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050" b="0" i="0" u="none" strike="noStrike" cap="none" normalizeH="0" baseline="0" dirty="0" smtClean="0">
                          <a:ln>
                            <a:noFill/>
                          </a:ln>
                          <a:solidFill>
                            <a:schemeClr val="tx1"/>
                          </a:solidFill>
                          <a:effectLst/>
                          <a:latin typeface="+mn-lt"/>
                        </a:rPr>
                        <a:t>Ya se tiene un PRE-03-12-2014 donde se menciona la inclusión de procesos académicos al SGC. En la Seccional se tienen 22 procedimientos académicos documentados y se trabajó los procedimientos de investigaciones, ORI y de la oficina de planeación</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CO" sz="1050" b="0" i="0" u="none" strike="noStrike" cap="none" normalizeH="0" baseline="0" dirty="0" smtClean="0">
                        <a:ln>
                          <a:noFill/>
                        </a:ln>
                        <a:solidFill>
                          <a:schemeClr val="tx1"/>
                        </a:solidFill>
                        <a:effectLst/>
                        <a:latin typeface="+mn-lt"/>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050" b="0" i="0" u="none" strike="noStrike" cap="none" normalizeH="0" baseline="0" dirty="0" smtClean="0">
                          <a:ln>
                            <a:noFill/>
                          </a:ln>
                          <a:solidFill>
                            <a:schemeClr val="tx1"/>
                          </a:solidFill>
                          <a:effectLst/>
                          <a:latin typeface="+mn-lt"/>
                        </a:rPr>
                        <a:t>Se realizó inventario y actualización  de instructivos, procedimientos y formatos académicos elaborados por la Seccional y se envió a la Sede principal. Se viene trabajando de acuerdo a lineamientos nacionales</a:t>
                      </a:r>
                      <a:endParaRPr kumimoji="0" lang="es-CO" sz="105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17763">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200" b="0" i="0" u="none" strike="noStrike" cap="none" normalizeH="0" baseline="0" dirty="0" smtClean="0">
                          <a:ln>
                            <a:noFill/>
                          </a:ln>
                          <a:solidFill>
                            <a:schemeClr val="tx1"/>
                          </a:solidFill>
                          <a:effectLst/>
                          <a:latin typeface="+mn-lt"/>
                        </a:rPr>
                        <a:t>Apoyar  los procesos de Acreditación Institucional</a:t>
                      </a: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MX" sz="1050" b="0" i="0" u="none" strike="noStrike" kern="1200" cap="none" normalizeH="0" baseline="0" dirty="0" smtClean="0">
                          <a:ln>
                            <a:noFill/>
                          </a:ln>
                          <a:solidFill>
                            <a:schemeClr val="tx1"/>
                          </a:solidFill>
                          <a:effectLst/>
                          <a:latin typeface="+mn-lt"/>
                          <a:ea typeface="+mn-ea"/>
                          <a:cs typeface="+mn-cs"/>
                        </a:rPr>
                        <a:t>Se  brinda apoyo a los requerimientos del factor 8 de acreditación institucional y los demás factores que lo requieran tanto en acreditación de programas como institucional.  </a:t>
                      </a:r>
                      <a:endParaRPr kumimoji="0" lang="es-CO" sz="1050" b="0" i="0" u="none" strike="noStrike" kern="1200" cap="none" normalizeH="0" baseline="0" dirty="0" smtClean="0">
                        <a:ln>
                          <a:noFill/>
                        </a:ln>
                        <a:solidFill>
                          <a:schemeClr val="tx1"/>
                        </a:solidFill>
                        <a:effectLst/>
                        <a:latin typeface="+mn-lt"/>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ES" sz="105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88877">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lang="es-ES" sz="1200" b="0" dirty="0" smtClean="0"/>
                        <a:t>Encuesta de Satisfacción: </a:t>
                      </a:r>
                      <a:endParaRPr kumimoji="0" lang="es-CO" sz="1200" b="0" i="0" u="none" strike="noStrike" cap="none" normalizeH="0" baseline="0" dirty="0" smtClean="0">
                        <a:ln>
                          <a:noFill/>
                        </a:ln>
                        <a:solidFill>
                          <a:schemeClr val="tx1"/>
                        </a:solidFill>
                        <a:effectLst/>
                        <a:latin typeface="+mn-lt"/>
                      </a:endParaRPr>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es-CO" sz="1050" dirty="0" smtClean="0"/>
                        <a:t>Se trabajó conjuntamente con la Seccional Cali  y el equipo de trabajo de planeación, en la alineación de la encuesta de acreditación de programas con el Sistema de Gestión de Calidad.  Se está haciendo prueba piloto para Ing. Civil y Contaduría Pública</a:t>
                      </a:r>
                      <a:endParaRPr lang="es-ES" sz="1050" dirty="0" smtClean="0"/>
                    </a:p>
                  </a:txBody>
                  <a:tcPr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900" b="0" i="0" u="none" strike="noStrike" kern="1200" cap="none" normalizeH="0" baseline="0" dirty="0" smtClean="0">
                          <a:ln>
                            <a:noFill/>
                          </a:ln>
                          <a:solidFill>
                            <a:schemeClr val="tx1"/>
                          </a:solidFill>
                          <a:effectLst/>
                          <a:latin typeface="Lucida Sans Unicode" pitchFamily="34" charset="0"/>
                          <a:ea typeface="+mn-ea"/>
                          <a:cs typeface="+mn-cs"/>
                        </a:rPr>
                        <a:t>100%</a:t>
                      </a:r>
                      <a:endParaRPr kumimoji="0" lang="es-ES" sz="900" b="0" i="0" u="none" strike="noStrike" kern="1200" cap="none" normalizeH="0" baseline="0" dirty="0" smtClean="0">
                        <a:ln>
                          <a:noFill/>
                        </a:ln>
                        <a:solidFill>
                          <a:schemeClr val="tx1"/>
                        </a:solidFill>
                        <a:effectLst/>
                        <a:latin typeface="Lucida Sans Unicode" pitchFamily="34"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extLst>
      <p:ext uri="{BB962C8B-B14F-4D97-AF65-F5344CB8AC3E}">
        <p14:creationId xmlns:p14="http://schemas.microsoft.com/office/powerpoint/2010/main" val="1933671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2219777667"/>
              </p:ext>
            </p:extLst>
          </p:nvPr>
        </p:nvGraphicFramePr>
        <p:xfrm>
          <a:off x="500034" y="1285861"/>
          <a:ext cx="8286808" cy="4237819"/>
        </p:xfrm>
        <a:graphic>
          <a:graphicData uri="http://schemas.openxmlformats.org/drawingml/2006/table">
            <a:tbl>
              <a:tblPr/>
              <a:tblGrid>
                <a:gridCol w="2919838"/>
                <a:gridCol w="4528921"/>
                <a:gridCol w="838049"/>
              </a:tblGrid>
              <a:tr h="1907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983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64666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Lucida Sans Unicode" pitchFamily="34" charset="0"/>
                        </a:rPr>
                        <a:t>Revisión  Gerencial</a:t>
                      </a:r>
                      <a:endParaRPr kumimoji="0" lang="es-ES" sz="1100" b="0" i="0" u="none" strike="noStrike" cap="none" normalizeH="0" baseline="0" dirty="0" smtClean="0">
                        <a:ln>
                          <a:noFill/>
                        </a:ln>
                        <a:solidFill>
                          <a:schemeClr val="tx1"/>
                        </a:solidFill>
                        <a:effectLst/>
                        <a:latin typeface="Lucida Sans Unicode" pitchFamily="34" charset="0"/>
                      </a:endParaRP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Se realizó la revisión gerencial de acuerdo al plan de acción el día 13 de marzo de 2014. la segunda revisión gerencial  se realizará durante el primer trimestre de 2015, de acuerdo a decisión nacional tomada concertadamente con la Seccionales de hacer una revisión anual para evaluar los dos períodos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Se está elaborando la información de entrada para la revisión gerencial  correspondiente a los períodos 2014-1 y 2014-2</a:t>
                      </a:r>
                    </a:p>
                  </a:txBody>
                  <a:tcPr marT="45725" marB="4572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6466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Lucida Sans Unicode" pitchFamily="34" charset="0"/>
                        </a:rPr>
                        <a:t>Seguimiento a acciones correctivas y preventivas</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Se han realizado los seguimientos a través de la coordinación de calidad y del ciclo de auditoría 2014-2, igualmente se  actualizó la herramienta de resumen de acciones correctivas, preventivas, servicios no conformes</a:t>
                      </a:r>
                      <a:endParaRPr kumimoji="0" lang="es-CO"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763237">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Realización de curso nuevos auditores</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Se capacitaron 28 auditores internos de calidad incluyendo los 6 activos, el asesor de acreditación y la asesora de aseguramiento de la calidad durante  los días 1, 2 y 3 de abril de 2014</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Seguimiento a Instructivos de Presidencia Nacional</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CO" sz="1100" b="0" i="0" u="none" strike="noStrike" kern="1200" cap="none" normalizeH="0" baseline="0" dirty="0" smtClean="0">
                          <a:ln>
                            <a:noFill/>
                          </a:ln>
                          <a:solidFill>
                            <a:schemeClr val="tx1"/>
                          </a:solidFill>
                          <a:effectLst/>
                          <a:latin typeface="Lucida Sans Unicode" pitchFamily="34" charset="0"/>
                          <a:ea typeface="+mn-ea"/>
                          <a:cs typeface="+mn-cs"/>
                        </a:rPr>
                        <a:t>Se hace seguimiento permanente al cumplimiento en las respuesta y adopción de directrices dada en los  Instructivos Nacional. </a:t>
                      </a: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kern="1200" cap="none" normalizeH="0" baseline="0" dirty="0" smtClean="0">
                          <a:ln>
                            <a:noFill/>
                          </a:ln>
                          <a:solidFill>
                            <a:schemeClr val="tx1"/>
                          </a:solidFill>
                          <a:effectLst/>
                          <a:latin typeface="Lucida Sans Unicode" pitchFamily="34" charset="0"/>
                          <a:ea typeface="+mn-ea"/>
                          <a:cs typeface="+mn-cs"/>
                        </a:rPr>
                        <a:t>100%</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
          <p:cNvSpPr>
            <a:spLocks noGrp="1" noChangeArrowheads="1"/>
          </p:cNvSpPr>
          <p:nvPr>
            <p:ph idx="4294967295"/>
          </p:nvPr>
        </p:nvSpPr>
        <p:spPr>
          <a:xfrm>
            <a:off x="914400" y="571500"/>
            <a:ext cx="8229600" cy="523875"/>
          </a:xfrm>
        </p:spPr>
        <p:txBody>
          <a:bodyPr anchor="ctr">
            <a:spAutoFit/>
          </a:bodyPr>
          <a:lstStyle/>
          <a:p>
            <a:pPr>
              <a:buFont typeface="Wingdings 3" pitchFamily="18" charset="2"/>
              <a:buNone/>
            </a:pPr>
            <a:r>
              <a:rPr lang="es-ES" sz="1200" b="1" smtClean="0"/>
              <a:t>	</a:t>
            </a:r>
            <a:r>
              <a:rPr lang="es-ES" sz="1400" b="1" smtClean="0"/>
              <a:t>Proyecto 5</a:t>
            </a:r>
            <a:r>
              <a:rPr lang="es-ES" sz="1400" b="1" smtClean="0">
                <a:solidFill>
                  <a:srgbClr val="FF0000"/>
                </a:solidFill>
              </a:rPr>
              <a:t>: </a:t>
            </a:r>
            <a:r>
              <a:rPr lang="es-ES" sz="1400" b="1" smtClean="0"/>
              <a:t>Diseño, implementación y sostenimiento de un Sistema de Gestión de Calidad</a:t>
            </a:r>
            <a:endParaRPr lang="es-MX" sz="1400" b="1" smtClean="0"/>
          </a:p>
        </p:txBody>
      </p:sp>
      <p:pic>
        <p:nvPicPr>
          <p:cNvPr id="17411" name="Picture 2" descr="http://tbn3.google.com/images?q=tbn:C0zLbrrBuxHA8M:http://poderyciudadania.galeon.com/unilibre.jpg">
            <a:hlinkClick r:id="rId2"/>
          </p:cNvPr>
          <p:cNvPicPr>
            <a:picLocks noChangeAspect="1" noChangeArrowheads="1"/>
          </p:cNvPicPr>
          <p:nvPr/>
        </p:nvPicPr>
        <p:blipFill>
          <a:blip r:embed="rId3"/>
          <a:srcRect/>
          <a:stretch>
            <a:fillRect/>
          </a:stretch>
        </p:blipFill>
        <p:spPr bwMode="auto">
          <a:xfrm>
            <a:off x="8027988" y="260350"/>
            <a:ext cx="928687" cy="785813"/>
          </a:xfrm>
          <a:prstGeom prst="rect">
            <a:avLst/>
          </a:prstGeom>
          <a:noFill/>
          <a:ln w="9525">
            <a:noFill/>
            <a:miter lim="800000"/>
            <a:headEnd/>
            <a:tailEnd/>
          </a:ln>
        </p:spPr>
      </p:pic>
      <p:sp>
        <p:nvSpPr>
          <p:cNvPr id="17412" name="Rectangle 4"/>
          <p:cNvSpPr>
            <a:spLocks noChangeArrowheads="1"/>
          </p:cNvSpPr>
          <p:nvPr/>
        </p:nvSpPr>
        <p:spPr bwMode="auto">
          <a:xfrm>
            <a:off x="539750" y="0"/>
            <a:ext cx="7416800" cy="504825"/>
          </a:xfrm>
          <a:prstGeom prst="rect">
            <a:avLst/>
          </a:prstGeom>
          <a:solidFill>
            <a:schemeClr val="accent1"/>
          </a:solidFill>
          <a:ln w="9525">
            <a:solidFill>
              <a:schemeClr val="tx1"/>
            </a:solidFill>
            <a:miter lim="800000"/>
            <a:headEnd/>
            <a:tailEnd/>
          </a:ln>
        </p:spPr>
        <p:txBody>
          <a:bodyPr wrap="none" anchor="ctr"/>
          <a:lstStyle/>
          <a:p>
            <a:pPr algn="ctr"/>
            <a:r>
              <a:rPr lang="es-MX" b="1">
                <a:solidFill>
                  <a:schemeClr val="bg1"/>
                </a:solidFill>
              </a:rPr>
              <a:t>Programa 2: </a:t>
            </a:r>
            <a:r>
              <a:rPr lang="es-ES" b="1">
                <a:solidFill>
                  <a:schemeClr val="bg1"/>
                </a:solidFill>
              </a:rPr>
              <a:t>SISTEMA DE GESTIÓN DE CALIDAD</a:t>
            </a:r>
          </a:p>
        </p:txBody>
      </p:sp>
      <p:graphicFrame>
        <p:nvGraphicFramePr>
          <p:cNvPr id="67634" name="Group 50"/>
          <p:cNvGraphicFramePr>
            <a:graphicFrameLocks noGrp="1"/>
          </p:cNvGraphicFramePr>
          <p:nvPr>
            <p:extLst>
              <p:ext uri="{D42A27DB-BD31-4B8C-83A1-F6EECF244321}">
                <p14:modId xmlns:p14="http://schemas.microsoft.com/office/powerpoint/2010/main" val="1056355504"/>
              </p:ext>
            </p:extLst>
          </p:nvPr>
        </p:nvGraphicFramePr>
        <p:xfrm>
          <a:off x="500034" y="1285861"/>
          <a:ext cx="8286808" cy="4907128"/>
        </p:xfrm>
        <a:graphic>
          <a:graphicData uri="http://schemas.openxmlformats.org/drawingml/2006/table">
            <a:tbl>
              <a:tblPr/>
              <a:tblGrid>
                <a:gridCol w="1767710"/>
                <a:gridCol w="5681049"/>
                <a:gridCol w="838049"/>
              </a:tblGrid>
              <a:tr h="1907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rgbClr val="FFFFFF"/>
                          </a:solidFill>
                          <a:effectLst/>
                          <a:latin typeface="Lucida Sans Unicode" pitchFamily="34" charset="0"/>
                        </a:rPr>
                        <a:t>FACULTAD RESPONSABLE</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rgbClr val="FFFFFF"/>
                          </a:solidFill>
                          <a:effectLst/>
                          <a:latin typeface="Lucida Sans Unicode" pitchFamily="34" charset="0"/>
                        </a:rPr>
                        <a:t>COORDINACIÓN DE CALIDAD</a:t>
                      </a:r>
                      <a:endParaRPr kumimoji="0" lang="es-ES" sz="1200" b="1" i="0" u="none" strike="noStrike" cap="none" normalizeH="0" baseline="0" dirty="0" smtClean="0">
                        <a:ln>
                          <a:noFill/>
                        </a:ln>
                        <a:solidFill>
                          <a:srgbClr val="FFFFFF"/>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3983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PROYECTADAS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1100" b="1" i="0" u="none" strike="noStrike" cap="none" normalizeH="0" baseline="0" dirty="0" smtClean="0">
                          <a:ln>
                            <a:noFill/>
                          </a:ln>
                          <a:solidFill>
                            <a:srgbClr val="000000"/>
                          </a:solidFill>
                          <a:effectLst/>
                          <a:latin typeface="Lucida Sans Unicode" pitchFamily="34" charset="0"/>
                        </a:rPr>
                        <a:t>METAS REALIZADAS</a:t>
                      </a:r>
                      <a:endParaRPr kumimoji="0" lang="es-ES" sz="11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700" b="1" i="0" u="none" strike="noStrike" cap="none" normalizeH="0" baseline="0" dirty="0" smtClean="0">
                          <a:ln>
                            <a:noFill/>
                          </a:ln>
                          <a:solidFill>
                            <a:srgbClr val="000000"/>
                          </a:solidFill>
                          <a:effectLst/>
                          <a:latin typeface="Lucida Sans Unicode" pitchFamily="34" charset="0"/>
                        </a:rPr>
                        <a:t> % DE CUMPLIMIENTO</a:t>
                      </a:r>
                      <a:endParaRPr kumimoji="0" lang="es-ES" sz="700" b="1" i="0" u="none" strike="noStrike" cap="none" normalizeH="0" baseline="0" dirty="0" smtClean="0">
                        <a:ln>
                          <a:noFill/>
                        </a:ln>
                        <a:solidFill>
                          <a:srgbClr val="000000"/>
                        </a:solidFill>
                        <a:effectLst/>
                        <a:latin typeface="Lucida Sans Unicode" pitchFamily="34" charset="0"/>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BCB"/>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Procedimientos seccionales en actualización y preliminares</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lvl="0" algn="just"/>
                      <a:r>
                        <a:rPr lang="es-ES" sz="1100" b="1" dirty="0" smtClean="0"/>
                        <a:t>Alineación procedimientos de aseguramiento de la calidad académica con el Sistema de Gestión de calidad</a:t>
                      </a:r>
                      <a:r>
                        <a:rPr lang="es-ES" sz="1100" dirty="0" smtClean="0"/>
                        <a:t>:  </a:t>
                      </a:r>
                      <a:r>
                        <a:rPr kumimoji="0" lang="es-CO" sz="1100" kern="1200" baseline="0" dirty="0" smtClean="0">
                          <a:solidFill>
                            <a:schemeClr val="tx1"/>
                          </a:solidFill>
                          <a:latin typeface="+mn-lt"/>
                          <a:ea typeface="+mn-ea"/>
                          <a:cs typeface="+mn-cs"/>
                        </a:rPr>
                        <a:t>Caracterización de proceso de Planeación y elaboración y/o actualización de los procedimientos:  Con todo el equipo de trabajo de planeación se viene trabajando la caracterización del proceso de planeación y simultáneamente  los procedimientos  de cada subproceso</a:t>
                      </a:r>
                    </a:p>
                    <a:p>
                      <a:pPr lvl="0" algn="just" fontAlgn="ctr"/>
                      <a:r>
                        <a:rPr kumimoji="0" lang="es-ES" sz="1100" kern="1200" baseline="0" dirty="0" smtClean="0">
                          <a:solidFill>
                            <a:schemeClr val="tx1"/>
                          </a:solidFill>
                          <a:latin typeface="+mn-lt"/>
                          <a:ea typeface="+mn-ea"/>
                          <a:cs typeface="+mn-cs"/>
                        </a:rPr>
                        <a:t>Aseguramiento de la calidad académica (se tienen tres)</a:t>
                      </a:r>
                      <a:endParaRPr kumimoji="0" lang="es-CO" sz="1100" kern="1200" baseline="0" dirty="0" smtClean="0">
                        <a:solidFill>
                          <a:schemeClr val="tx1"/>
                        </a:solidFill>
                        <a:latin typeface="+mn-lt"/>
                        <a:ea typeface="+mn-ea"/>
                        <a:cs typeface="+mn-cs"/>
                      </a:endParaRPr>
                    </a:p>
                    <a:p>
                      <a:pPr lvl="0" algn="just" fontAlgn="ctr"/>
                      <a:r>
                        <a:rPr kumimoji="0" lang="es-ES" sz="1100" kern="1200" baseline="0" dirty="0" smtClean="0">
                          <a:solidFill>
                            <a:schemeClr val="tx1"/>
                          </a:solidFill>
                          <a:latin typeface="+mn-lt"/>
                          <a:ea typeface="+mn-ea"/>
                          <a:cs typeface="+mn-cs"/>
                        </a:rPr>
                        <a:t>Acreditación institucional (uno)</a:t>
                      </a:r>
                      <a:endParaRPr kumimoji="0" lang="es-CO" sz="1100" kern="1200" baseline="0" dirty="0" smtClean="0">
                        <a:solidFill>
                          <a:schemeClr val="tx1"/>
                        </a:solidFill>
                        <a:latin typeface="+mn-lt"/>
                        <a:ea typeface="+mn-ea"/>
                        <a:cs typeface="+mn-cs"/>
                      </a:endParaRPr>
                    </a:p>
                    <a:p>
                      <a:pPr lvl="0" algn="just" fontAlgn="ctr"/>
                      <a:r>
                        <a:rPr kumimoji="0" lang="es-ES" sz="1100" kern="1200" baseline="0" dirty="0" smtClean="0">
                          <a:solidFill>
                            <a:schemeClr val="tx1"/>
                          </a:solidFill>
                          <a:latin typeface="+mn-lt"/>
                          <a:ea typeface="+mn-ea"/>
                          <a:cs typeface="+mn-cs"/>
                        </a:rPr>
                        <a:t>Planeación académica y administrativa (pendiente)</a:t>
                      </a:r>
                      <a:endParaRPr kumimoji="0" lang="es-CO" sz="1100" kern="1200" baseline="0" dirty="0" smtClean="0">
                        <a:solidFill>
                          <a:schemeClr val="tx1"/>
                        </a:solidFill>
                        <a:latin typeface="+mn-lt"/>
                        <a:ea typeface="+mn-ea"/>
                        <a:cs typeface="+mn-cs"/>
                      </a:endParaRPr>
                    </a:p>
                    <a:p>
                      <a:pPr lvl="0" algn="just" fontAlgn="ctr"/>
                      <a:r>
                        <a:rPr kumimoji="0" lang="es-ES" sz="1100" kern="1200" baseline="0" dirty="0" smtClean="0">
                          <a:solidFill>
                            <a:schemeClr val="tx1"/>
                          </a:solidFill>
                          <a:latin typeface="+mn-lt"/>
                          <a:ea typeface="+mn-ea"/>
                          <a:cs typeface="+mn-cs"/>
                        </a:rPr>
                        <a:t>Sistemas de información  y convocatoria docente (pendiente actualización)</a:t>
                      </a:r>
                      <a:endParaRPr kumimoji="0" lang="es-CO" sz="1100" kern="1200" baseline="0" dirty="0" smtClean="0">
                        <a:solidFill>
                          <a:schemeClr val="tx1"/>
                        </a:solidFill>
                        <a:latin typeface="+mn-lt"/>
                        <a:ea typeface="+mn-ea"/>
                        <a:cs typeface="+mn-cs"/>
                      </a:endParaRPr>
                    </a:p>
                    <a:p>
                      <a:pPr lvl="0" algn="just" fontAlgn="ctr"/>
                      <a:r>
                        <a:rPr kumimoji="0" lang="es-ES" sz="1100" kern="1200" baseline="0" dirty="0" smtClean="0">
                          <a:solidFill>
                            <a:schemeClr val="tx1"/>
                          </a:solidFill>
                          <a:latin typeface="+mn-lt"/>
                          <a:ea typeface="+mn-ea"/>
                          <a:cs typeface="+mn-cs"/>
                        </a:rPr>
                        <a:t>Levantamiento de procedimientos de aseguramiento de la calidad académica</a:t>
                      </a:r>
                      <a:endParaRPr kumimoji="0" lang="es-CO" sz="1100" kern="1200" baseline="0" dirty="0" smtClean="0">
                        <a:solidFill>
                          <a:schemeClr val="tx1"/>
                        </a:solidFill>
                        <a:latin typeface="+mn-lt"/>
                        <a:ea typeface="+mn-ea"/>
                        <a:cs typeface="+mn-cs"/>
                      </a:endParaRPr>
                    </a:p>
                    <a:p>
                      <a:pPr marL="0" lvl="0" algn="just" rtl="0" eaLnBrk="1" fontAlgn="ctr" latinLnBrk="0" hangingPunct="1"/>
                      <a:r>
                        <a:rPr kumimoji="0" lang="es-ES" sz="1100" kern="1200" baseline="0" dirty="0" smtClean="0">
                          <a:solidFill>
                            <a:schemeClr val="tx1"/>
                          </a:solidFill>
                          <a:latin typeface="+mn-lt"/>
                          <a:ea typeface="+mn-ea"/>
                          <a:cs typeface="+mn-cs"/>
                        </a:rPr>
                        <a:t>Gestión de proyectos (pendiente revisión por calidad)</a:t>
                      </a:r>
                      <a:endParaRPr kumimoji="0" lang="es-CO" sz="1100" kern="1200" baseline="0" dirty="0" smtClean="0">
                        <a:solidFill>
                          <a:schemeClr val="tx1"/>
                        </a:solidFill>
                        <a:latin typeface="+mn-lt"/>
                        <a:ea typeface="+mn-ea"/>
                        <a:cs typeface="+mn-cs"/>
                      </a:endParaRPr>
                    </a:p>
                    <a:p>
                      <a:pPr algn="just">
                        <a:buFont typeface="Wingdings" panose="05000000000000000000" pitchFamily="2" charset="2"/>
                        <a:buNone/>
                      </a:pPr>
                      <a:endParaRPr lang="es-ES" sz="1100" b="1" dirty="0" smtClean="0"/>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r h="530018">
                <a:tc>
                  <a:txBody>
                    <a:bodyPr/>
                    <a:lstStyle/>
                    <a:p>
                      <a:pPr marL="0" marR="0" lvl="0" indent="0" algn="just" defTabSz="914400" rtl="0" eaLnBrk="0" fontAlgn="base" latinLnBrk="0" hangingPunct="0">
                        <a:lnSpc>
                          <a:spcPct val="100000"/>
                        </a:lnSpc>
                        <a:spcBef>
                          <a:spcPct val="100000"/>
                        </a:spcBef>
                        <a:spcAft>
                          <a:spcPct val="0"/>
                        </a:spcAft>
                        <a:buClr>
                          <a:schemeClr val="accent1"/>
                        </a:buClr>
                        <a:buSzPct val="68000"/>
                        <a:buFont typeface="Wingdings 3" pitchFamily="18" charset="2"/>
                        <a:buNone/>
                        <a:tabLst/>
                      </a:pPr>
                      <a:r>
                        <a:rPr kumimoji="0" lang="es-CO" sz="1100" b="0" i="0" u="none" strike="noStrike" cap="none" normalizeH="0" baseline="0" dirty="0" smtClean="0">
                          <a:ln>
                            <a:noFill/>
                          </a:ln>
                          <a:solidFill>
                            <a:schemeClr val="tx1"/>
                          </a:solidFill>
                          <a:effectLst/>
                          <a:latin typeface="Lucida Sans Unicode" pitchFamily="34" charset="0"/>
                        </a:rPr>
                        <a:t>Proyectos por Realizar</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lvl="0" algn="just" rtl="0" eaLnBrk="1" fontAlgn="ctr" latinLnBrk="0" hangingPunct="1"/>
                      <a:r>
                        <a:rPr lang="es-ES" sz="1100" b="1" dirty="0" smtClean="0"/>
                        <a:t>Indicadores</a:t>
                      </a:r>
                      <a:r>
                        <a:rPr lang="es-ES" sz="1100" dirty="0" smtClean="0"/>
                        <a:t>:  </a:t>
                      </a:r>
                      <a:r>
                        <a:rPr kumimoji="0" lang="es-ES" sz="1100" kern="1200" baseline="0" dirty="0" smtClean="0">
                          <a:solidFill>
                            <a:schemeClr val="tx1"/>
                          </a:solidFill>
                          <a:latin typeface="+mn-lt"/>
                          <a:ea typeface="+mn-ea"/>
                          <a:cs typeface="+mn-cs"/>
                        </a:rPr>
                        <a:t>Se realizará trabajo conjunto con la Seccional Cali en la alineación de los indicadores (acreditación, SGC, PIDI) con la participación del equipo de planeación de la Seccional Pereira, Cali y Cúcuta para ser enviada a la sede principal como propuesta las tres seccionales</a:t>
                      </a:r>
                      <a:endParaRPr kumimoji="0" lang="es-ES" sz="1100" kern="1200" baseline="0" dirty="0" smtClean="0">
                        <a:solidFill>
                          <a:schemeClr val="tx1"/>
                        </a:solidFill>
                        <a:latin typeface="+mn-lt"/>
                        <a:ea typeface="+mn-ea"/>
                        <a:cs typeface="+mn-cs"/>
                      </a:endParaRPr>
                    </a:p>
                    <a:p>
                      <a:pPr algn="just"/>
                      <a:r>
                        <a:rPr lang="es-ES" sz="1100" b="1" dirty="0" smtClean="0"/>
                        <a:t>Acuerdos de servicio</a:t>
                      </a:r>
                      <a:r>
                        <a:rPr lang="es-ES" sz="1100" dirty="0" smtClean="0"/>
                        <a:t>:  Se realizará trabajo conjunto con la Seccional Cali</a:t>
                      </a:r>
                      <a:r>
                        <a:rPr lang="es-ES" sz="1100" baseline="0" dirty="0" smtClean="0"/>
                        <a:t> para revisar, ajustar y alinear los acuerdos de servicio a nivel nacional</a:t>
                      </a:r>
                      <a:endParaRPr lang="es-ES" sz="1100" dirty="0" smtClean="0"/>
                    </a:p>
                    <a:p>
                      <a:pPr algn="just"/>
                      <a:endParaRPr lang="es-CO" sz="1100" b="1" dirty="0" smtClean="0"/>
                    </a:p>
                    <a:p>
                      <a:pPr algn="just"/>
                      <a:r>
                        <a:rPr lang="es-CO" sz="1100" b="1" dirty="0" smtClean="0"/>
                        <a:t>Diseño de un Sistema administrativo de posgrados</a:t>
                      </a:r>
                      <a:r>
                        <a:rPr lang="es-CO" sz="1100" dirty="0" smtClean="0"/>
                        <a:t>:  A través de contratación externa se está trabajando en el  Diseño de un Sistema administrativo de  posgrados y sus protocolos  que brinde una  adecuada gestión y respuesta a las necesidades </a:t>
                      </a: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100" b="0" i="0" u="none" strike="noStrike" kern="1200" cap="none" normalizeH="0" baseline="0" dirty="0" smtClean="0">
                        <a:ln>
                          <a:noFill/>
                        </a:ln>
                        <a:solidFill>
                          <a:schemeClr val="tx1"/>
                        </a:solidFill>
                        <a:effectLst/>
                        <a:latin typeface="Lucida Sans Unicode" pitchFamily="34" charset="0"/>
                        <a:ea typeface="+mn-ea"/>
                        <a:cs typeface="+mn-cs"/>
                      </a:endParaRPr>
                    </a:p>
                  </a:txBody>
                  <a:tcPr marT="45701" marB="457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E7E7"/>
                    </a:solidFill>
                  </a:tcPr>
                </a:tc>
              </a:tr>
            </a:tbl>
          </a:graphicData>
        </a:graphic>
      </p:graphicFrame>
    </p:spTree>
    <p:extLst>
      <p:ext uri="{BB962C8B-B14F-4D97-AF65-F5344CB8AC3E}">
        <p14:creationId xmlns:p14="http://schemas.microsoft.com/office/powerpoint/2010/main" val="16021813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2.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3.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ppt/theme/themeOverride4.xml><?xml version="1.0" encoding="utf-8"?>
<a:themeOverride xmlns:a="http://schemas.openxmlformats.org/drawingml/2006/main">
  <a:clrScheme name="Personalizado 1">
    <a:dk1>
      <a:sysClr val="windowText" lastClr="000000"/>
    </a:dk1>
    <a:lt1>
      <a:sysClr val="window" lastClr="FFFFFF"/>
    </a:lt1>
    <a:dk2>
      <a:srgbClr val="696464"/>
    </a:dk2>
    <a:lt2>
      <a:srgbClr val="E9E5DC"/>
    </a:lt2>
    <a:accent1>
      <a:srgbClr val="FF0000"/>
    </a:accent1>
    <a:accent2>
      <a:srgbClr val="C00000"/>
    </a:accent2>
    <a:accent3>
      <a:srgbClr val="DE6B5C"/>
    </a:accent3>
    <a:accent4>
      <a:srgbClr val="E99C92"/>
    </a:accent4>
    <a:accent5>
      <a:srgbClr val="918485"/>
    </a:accent5>
    <a:accent6>
      <a:srgbClr val="855D5D"/>
    </a:accent6>
    <a:hlink>
      <a:srgbClr val="742117"/>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Concourse</Template>
  <TotalTime>7240</TotalTime>
  <Words>1160</Words>
  <Application>Microsoft Office PowerPoint</Application>
  <PresentationFormat>Presentación en pantalla (4:3)</PresentationFormat>
  <Paragraphs>112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Concurrencia</vt:lpstr>
      <vt:lpstr>CONSEJO DIRECTIVO  INFORME DE CUMPLIMIENTO PLAN DE ACCIÓN SECCIONAL </vt:lpstr>
      <vt:lpstr>Presentación de PowerPoint</vt:lpstr>
      <vt:lpstr>Presentación de PowerPoint</vt:lpstr>
      <vt:lpstr>Presentación de PowerPoint</vt:lpstr>
      <vt:lpstr>Presentación de PowerPoint</vt:lpstr>
      <vt:lpstr>Presentación de PowerPoint</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Calidad Gloria Amparo Sanchez</cp:lastModifiedBy>
  <cp:revision>694</cp:revision>
  <dcterms:created xsi:type="dcterms:W3CDTF">2009-10-26T15:34:20Z</dcterms:created>
  <dcterms:modified xsi:type="dcterms:W3CDTF">2014-12-18T22:58:51Z</dcterms:modified>
</cp:coreProperties>
</file>