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handoutMasterIdLst>
    <p:handoutMasterId r:id="rId7"/>
  </p:handoutMasterIdLst>
  <p:sldIdLst>
    <p:sldId id="534" r:id="rId2"/>
    <p:sldId id="624" r:id="rId3"/>
    <p:sldId id="583" r:id="rId4"/>
    <p:sldId id="625" r:id="rId5"/>
    <p:sldId id="584" r:id="rId6"/>
  </p:sldIdLst>
  <p:sldSz cx="9144000" cy="6858000" type="screen4x3"/>
  <p:notesSz cx="6985000" cy="9283700"/>
  <p:defaultTextStyle>
    <a:defPPr>
      <a:defRPr lang="es-CO"/>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00F6"/>
    <a:srgbClr val="0702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14" autoAdjust="0"/>
    <p:restoredTop sz="94660"/>
  </p:normalViewPr>
  <p:slideViewPr>
    <p:cSldViewPr>
      <p:cViewPr>
        <p:scale>
          <a:sx n="60" d="100"/>
          <a:sy n="60" d="100"/>
        </p:scale>
        <p:origin x="-810" y="-3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27363" cy="463550"/>
          </a:xfrm>
          <a:prstGeom prst="rect">
            <a:avLst/>
          </a:prstGeom>
        </p:spPr>
        <p:txBody>
          <a:bodyPr vert="horz" lIns="92958" tIns="46479" rIns="92958" bIns="46479" rtlCol="0"/>
          <a:lstStyle>
            <a:lvl1pPr algn="l">
              <a:defRPr sz="1200">
                <a:latin typeface="Arial" charset="0"/>
              </a:defRPr>
            </a:lvl1pPr>
          </a:lstStyle>
          <a:p>
            <a:pPr>
              <a:defRPr/>
            </a:pPr>
            <a:endParaRPr lang="es-ES"/>
          </a:p>
        </p:txBody>
      </p:sp>
      <p:sp>
        <p:nvSpPr>
          <p:cNvPr id="3" name="2 Marcador de fecha"/>
          <p:cNvSpPr>
            <a:spLocks noGrp="1"/>
          </p:cNvSpPr>
          <p:nvPr>
            <p:ph type="dt" sz="quarter" idx="1"/>
          </p:nvPr>
        </p:nvSpPr>
        <p:spPr>
          <a:xfrm>
            <a:off x="3956050" y="0"/>
            <a:ext cx="3027363" cy="463550"/>
          </a:xfrm>
          <a:prstGeom prst="rect">
            <a:avLst/>
          </a:prstGeom>
        </p:spPr>
        <p:txBody>
          <a:bodyPr vert="horz" lIns="92958" tIns="46479" rIns="92958" bIns="46479" rtlCol="0"/>
          <a:lstStyle>
            <a:lvl1pPr algn="r">
              <a:defRPr sz="1200">
                <a:latin typeface="Arial" charset="0"/>
              </a:defRPr>
            </a:lvl1pPr>
          </a:lstStyle>
          <a:p>
            <a:pPr>
              <a:defRPr/>
            </a:pPr>
            <a:fld id="{2255A70A-3F4D-454C-AD4D-11ED4A5C51BA}" type="datetimeFigureOut">
              <a:rPr lang="es-ES"/>
              <a:pPr>
                <a:defRPr/>
              </a:pPr>
              <a:t>15/07/2014</a:t>
            </a:fld>
            <a:endParaRPr lang="es-ES"/>
          </a:p>
        </p:txBody>
      </p:sp>
      <p:sp>
        <p:nvSpPr>
          <p:cNvPr id="4" name="3 Marcador de pie de página"/>
          <p:cNvSpPr>
            <a:spLocks noGrp="1"/>
          </p:cNvSpPr>
          <p:nvPr>
            <p:ph type="ftr" sz="quarter" idx="2"/>
          </p:nvPr>
        </p:nvSpPr>
        <p:spPr>
          <a:xfrm>
            <a:off x="0" y="8818563"/>
            <a:ext cx="3027363" cy="463550"/>
          </a:xfrm>
          <a:prstGeom prst="rect">
            <a:avLst/>
          </a:prstGeom>
        </p:spPr>
        <p:txBody>
          <a:bodyPr vert="horz" lIns="92958" tIns="46479" rIns="92958" bIns="46479" rtlCol="0" anchor="b"/>
          <a:lstStyle>
            <a:lvl1pPr algn="l">
              <a:defRPr sz="1200">
                <a:latin typeface="Arial" charset="0"/>
              </a:defRPr>
            </a:lvl1pPr>
          </a:lstStyle>
          <a:p>
            <a:pPr>
              <a:defRPr/>
            </a:pPr>
            <a:endParaRPr lang="es-ES"/>
          </a:p>
        </p:txBody>
      </p:sp>
      <p:sp>
        <p:nvSpPr>
          <p:cNvPr id="5" name="4 Marcador de número de diapositiva"/>
          <p:cNvSpPr>
            <a:spLocks noGrp="1"/>
          </p:cNvSpPr>
          <p:nvPr>
            <p:ph type="sldNum" sz="quarter" idx="3"/>
          </p:nvPr>
        </p:nvSpPr>
        <p:spPr>
          <a:xfrm>
            <a:off x="3956050" y="8818563"/>
            <a:ext cx="3027363" cy="463550"/>
          </a:xfrm>
          <a:prstGeom prst="rect">
            <a:avLst/>
          </a:prstGeom>
        </p:spPr>
        <p:txBody>
          <a:bodyPr vert="horz" lIns="92958" tIns="46479" rIns="92958" bIns="46479" rtlCol="0" anchor="b"/>
          <a:lstStyle>
            <a:lvl1pPr algn="r">
              <a:defRPr sz="1200">
                <a:latin typeface="Arial" charset="0"/>
              </a:defRPr>
            </a:lvl1pPr>
          </a:lstStyle>
          <a:p>
            <a:pPr>
              <a:defRPr/>
            </a:pPr>
            <a:fld id="{3F9DDA65-7EB9-4C6A-A556-76D12C142C25}" type="slidenum">
              <a:rPr lang="es-ES"/>
              <a:pPr>
                <a:defRPr/>
              </a:pPr>
              <a:t>‹Nº›</a:t>
            </a:fld>
            <a:endParaRPr lang="es-ES"/>
          </a:p>
        </p:txBody>
      </p:sp>
    </p:spTree>
    <p:extLst>
      <p:ext uri="{BB962C8B-B14F-4D97-AF65-F5344CB8AC3E}">
        <p14:creationId xmlns:p14="http://schemas.microsoft.com/office/powerpoint/2010/main" val="348994234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3 Triángulo rectángulo"/>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15 Grupo"/>
          <p:cNvGrpSpPr>
            <a:grpSpLocks/>
          </p:cNvGrpSpPr>
          <p:nvPr/>
        </p:nvGrpSpPr>
        <p:grpSpPr bwMode="auto">
          <a:xfrm>
            <a:off x="-3175" y="4953000"/>
            <a:ext cx="9147175" cy="1911350"/>
            <a:chOff x="-3765" y="4832896"/>
            <a:chExt cx="9147765" cy="2032192"/>
          </a:xfrm>
        </p:grpSpPr>
        <p:sp>
          <p:nvSpPr>
            <p:cNvPr id="6" name="5 Forma libre"/>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latin typeface="Arial" charset="0"/>
              </a:endParaRPr>
            </a:p>
          </p:txBody>
        </p:sp>
        <p:sp>
          <p:nvSpPr>
            <p:cNvPr id="7" name="18 Forma libre"/>
            <p:cNvSpPr>
              <a:spLocks/>
            </p:cNvSpPr>
            <p:nvPr/>
          </p:nvSpPr>
          <p:spPr bwMode="auto">
            <a:xfrm>
              <a:off x="35926" y="5135025"/>
              <a:ext cx="9108074" cy="838869"/>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w="9525" cap="flat" cmpd="sng" algn="ctr">
              <a:noFill/>
              <a:prstDash val="solid"/>
              <a:round/>
              <a:headEnd type="none" w="med" len="med"/>
              <a:tailEnd type="none" w="med" len="med"/>
            </a:ln>
          </p:spPr>
          <p:txBody>
            <a:bodyPr/>
            <a:lstStyle/>
            <a:p>
              <a:pPr>
                <a:defRPr/>
              </a:pPr>
              <a:endParaRPr lang="es-ES"/>
            </a:p>
          </p:txBody>
        </p:sp>
        <p:sp>
          <p:nvSpPr>
            <p:cNvPr id="8" name="7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9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8 Título"/>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s-ES" smtClean="0"/>
              <a:t>Haga clic para modificar el estilo de título del patrón</a:t>
            </a:r>
            <a:endParaRPr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s-ES" smtClean="0"/>
              <a:t>Haga clic para modificar el estilo de subtítulo del patrón</a:t>
            </a:r>
            <a:endParaRPr lang="en-US"/>
          </a:p>
        </p:txBody>
      </p:sp>
      <p:sp>
        <p:nvSpPr>
          <p:cNvPr id="11" name="29 Marcador de fecha"/>
          <p:cNvSpPr>
            <a:spLocks noGrp="1"/>
          </p:cNvSpPr>
          <p:nvPr>
            <p:ph type="dt" sz="half" idx="10"/>
          </p:nvPr>
        </p:nvSpPr>
        <p:spPr/>
        <p:txBody>
          <a:bodyPr/>
          <a:lstStyle>
            <a:lvl1pPr>
              <a:defRPr>
                <a:solidFill>
                  <a:srgbClr val="FFFFFF"/>
                </a:solidFill>
              </a:defRPr>
            </a:lvl1pPr>
            <a:extLst/>
          </a:lstStyle>
          <a:p>
            <a:pPr>
              <a:defRPr/>
            </a:pPr>
            <a:fld id="{6A4B7279-AC45-4987-936C-B9B88B48E21B}" type="datetimeFigureOut">
              <a:rPr lang="es-CO"/>
              <a:pPr>
                <a:defRPr/>
              </a:pPr>
              <a:t>15/07/2014</a:t>
            </a:fld>
            <a:endParaRPr lang="es-CO"/>
          </a:p>
        </p:txBody>
      </p:sp>
      <p:sp>
        <p:nvSpPr>
          <p:cNvPr id="12" name="18 Marcador de pie de página"/>
          <p:cNvSpPr>
            <a:spLocks noGrp="1"/>
          </p:cNvSpPr>
          <p:nvPr>
            <p:ph type="ftr" sz="quarter" idx="11"/>
          </p:nvPr>
        </p:nvSpPr>
        <p:spPr/>
        <p:txBody>
          <a:bodyPr/>
          <a:lstStyle>
            <a:lvl1pPr>
              <a:defRPr>
                <a:solidFill>
                  <a:schemeClr val="accent1">
                    <a:tint val="20000"/>
                  </a:schemeClr>
                </a:solidFill>
              </a:defRPr>
            </a:lvl1pPr>
            <a:extLst/>
          </a:lstStyle>
          <a:p>
            <a:pPr>
              <a:defRPr/>
            </a:pPr>
            <a:endParaRPr lang="es-CO"/>
          </a:p>
        </p:txBody>
      </p:sp>
      <p:sp>
        <p:nvSpPr>
          <p:cNvPr id="13" name="26 Marcador de número de diapositiva"/>
          <p:cNvSpPr>
            <a:spLocks noGrp="1"/>
          </p:cNvSpPr>
          <p:nvPr>
            <p:ph type="sldNum" sz="quarter" idx="12"/>
          </p:nvPr>
        </p:nvSpPr>
        <p:spPr/>
        <p:txBody>
          <a:bodyPr/>
          <a:lstStyle>
            <a:lvl1pPr>
              <a:defRPr>
                <a:solidFill>
                  <a:srgbClr val="FFFFFF"/>
                </a:solidFill>
              </a:defRPr>
            </a:lvl1pPr>
            <a:extLst/>
          </a:lstStyle>
          <a:p>
            <a:pPr>
              <a:defRPr/>
            </a:pPr>
            <a:fld id="{2CB5B98D-23A2-4867-8B6E-F20D38AF0A71}" type="slidenum">
              <a:rPr lang="es-CO"/>
              <a:pPr>
                <a:defRPr/>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fld id="{B3B62DC5-52C8-4561-B033-5D72A095E0D0}" type="datetimeFigureOut">
              <a:rPr lang="es-CO"/>
              <a:pPr>
                <a:defRPr/>
              </a:pPr>
              <a:t>15/07/2014</a:t>
            </a:fld>
            <a:endParaRPr lang="es-CO"/>
          </a:p>
        </p:txBody>
      </p:sp>
      <p:sp>
        <p:nvSpPr>
          <p:cNvPr id="5" name="21 Marcador de pie de página"/>
          <p:cNvSpPr>
            <a:spLocks noGrp="1"/>
          </p:cNvSpPr>
          <p:nvPr>
            <p:ph type="ftr" sz="quarter" idx="11"/>
          </p:nvPr>
        </p:nvSpPr>
        <p:spPr/>
        <p:txBody>
          <a:bodyPr/>
          <a:lstStyle>
            <a:lvl1pPr>
              <a:defRPr/>
            </a:lvl1pPr>
          </a:lstStyle>
          <a:p>
            <a:pPr>
              <a:defRPr/>
            </a:pPr>
            <a:endParaRPr lang="es-CO"/>
          </a:p>
        </p:txBody>
      </p:sp>
      <p:sp>
        <p:nvSpPr>
          <p:cNvPr id="6" name="17 Marcador de número de diapositiva"/>
          <p:cNvSpPr>
            <a:spLocks noGrp="1"/>
          </p:cNvSpPr>
          <p:nvPr>
            <p:ph type="sldNum" sz="quarter" idx="12"/>
          </p:nvPr>
        </p:nvSpPr>
        <p:spPr/>
        <p:txBody>
          <a:bodyPr/>
          <a:lstStyle>
            <a:lvl1pPr>
              <a:defRPr/>
            </a:lvl1pPr>
          </a:lstStyle>
          <a:p>
            <a:pPr>
              <a:defRPr/>
            </a:pPr>
            <a:fld id="{7844EE72-707B-4A2A-846F-9E10E774EA77}" type="slidenum">
              <a:rPr lang="es-CO"/>
              <a:pPr>
                <a:defRPr/>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fld id="{E4E7C267-2475-493D-8F77-59D841931AD3}" type="datetimeFigureOut">
              <a:rPr lang="es-CO"/>
              <a:pPr>
                <a:defRPr/>
              </a:pPr>
              <a:t>15/07/2014</a:t>
            </a:fld>
            <a:endParaRPr lang="es-CO"/>
          </a:p>
        </p:txBody>
      </p:sp>
      <p:sp>
        <p:nvSpPr>
          <p:cNvPr id="5" name="21 Marcador de pie de página"/>
          <p:cNvSpPr>
            <a:spLocks noGrp="1"/>
          </p:cNvSpPr>
          <p:nvPr>
            <p:ph type="ftr" sz="quarter" idx="11"/>
          </p:nvPr>
        </p:nvSpPr>
        <p:spPr/>
        <p:txBody>
          <a:bodyPr/>
          <a:lstStyle>
            <a:lvl1pPr>
              <a:defRPr/>
            </a:lvl1pPr>
          </a:lstStyle>
          <a:p>
            <a:pPr>
              <a:defRPr/>
            </a:pPr>
            <a:endParaRPr lang="es-CO"/>
          </a:p>
        </p:txBody>
      </p:sp>
      <p:sp>
        <p:nvSpPr>
          <p:cNvPr id="6" name="17 Marcador de número de diapositiva"/>
          <p:cNvSpPr>
            <a:spLocks noGrp="1"/>
          </p:cNvSpPr>
          <p:nvPr>
            <p:ph type="sldNum" sz="quarter" idx="12"/>
          </p:nvPr>
        </p:nvSpPr>
        <p:spPr/>
        <p:txBody>
          <a:bodyPr/>
          <a:lstStyle>
            <a:lvl1pPr>
              <a:defRPr/>
            </a:lvl1pPr>
          </a:lstStyle>
          <a:p>
            <a:pPr>
              <a:defRPr/>
            </a:pPr>
            <a:fld id="{AF12B35B-F818-4B27-90CD-0CCDD45645E3}" type="slidenum">
              <a:rPr lang="es-CO"/>
              <a:pPr>
                <a:defRPr/>
              </a:pPr>
              <a:t>‹Nº›</a:t>
            </a:fld>
            <a:endParaRPr lang="es-CO"/>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Diapositiva de título">
    <p:spTree>
      <p:nvGrpSpPr>
        <p:cNvPr id="1" name=""/>
        <p:cNvGrpSpPr/>
        <p:nvPr/>
      </p:nvGrpSpPr>
      <p:grpSpPr>
        <a:xfrm>
          <a:off x="0" y="0"/>
          <a:ext cx="0" cy="0"/>
          <a:chOff x="0" y="0"/>
          <a:chExt cx="0" cy="0"/>
        </a:xfrm>
      </p:grpSpPr>
      <p:pic>
        <p:nvPicPr>
          <p:cNvPr id="2" name="Imagen 6" descr="plantilla power point_.jpg"/>
          <p:cNvPicPr>
            <a:picLocks noChangeAspect="1"/>
          </p:cNvPicPr>
          <p:nvPr userDrawn="1"/>
        </p:nvPicPr>
        <p:blipFill>
          <a:blip r:embed="rId2"/>
          <a:srcRect t="85159" b="1640"/>
          <a:stretch>
            <a:fillRect/>
          </a:stretch>
        </p:blipFill>
        <p:spPr bwMode="auto">
          <a:xfrm>
            <a:off x="0" y="6303963"/>
            <a:ext cx="5867400" cy="581025"/>
          </a:xfrm>
          <a:prstGeom prst="rect">
            <a:avLst/>
          </a:prstGeom>
          <a:noFill/>
          <a:ln w="9525">
            <a:noFill/>
            <a:miter lim="800000"/>
            <a:headEnd/>
            <a:tailEnd/>
          </a:ln>
        </p:spPr>
      </p:pic>
      <p:pic>
        <p:nvPicPr>
          <p:cNvPr id="3" name="Imagen 6" descr="plantilla power point_.jpg"/>
          <p:cNvPicPr>
            <a:picLocks noChangeAspect="1"/>
          </p:cNvPicPr>
          <p:nvPr userDrawn="1"/>
        </p:nvPicPr>
        <p:blipFill>
          <a:blip r:embed="rId2"/>
          <a:srcRect l="53255" t="85159" b="1640"/>
          <a:stretch>
            <a:fillRect/>
          </a:stretch>
        </p:blipFill>
        <p:spPr bwMode="auto">
          <a:xfrm>
            <a:off x="3529013" y="6303963"/>
            <a:ext cx="5651500" cy="581025"/>
          </a:xfrm>
          <a:prstGeom prst="rect">
            <a:avLst/>
          </a:prstGeom>
          <a:noFill/>
          <a:ln w="9525">
            <a:noFill/>
            <a:miter lim="800000"/>
            <a:headEnd/>
            <a:tailEnd/>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Título"/>
          <p:cNvSpPr>
            <a:spLocks noGrp="1"/>
          </p:cNvSpPr>
          <p:nvPr>
            <p:ph type="title"/>
          </p:nvPr>
        </p:nvSpPr>
        <p:spPr/>
        <p:txBody>
          <a:bodyPr rtlCol="0"/>
          <a:lstStyle>
            <a:extLst/>
          </a:lstStyle>
          <a:p>
            <a:r>
              <a:rPr lang="es-ES" smtClean="0"/>
              <a:t>Haga clic para modificar el estilo de título del patrón</a:t>
            </a:r>
            <a:endParaRPr lang="en-US"/>
          </a:p>
        </p:txBody>
      </p:sp>
      <p:sp>
        <p:nvSpPr>
          <p:cNvPr id="4" name="9 Marcador de fecha"/>
          <p:cNvSpPr>
            <a:spLocks noGrp="1"/>
          </p:cNvSpPr>
          <p:nvPr>
            <p:ph type="dt" sz="half" idx="10"/>
          </p:nvPr>
        </p:nvSpPr>
        <p:spPr/>
        <p:txBody>
          <a:bodyPr/>
          <a:lstStyle>
            <a:lvl1pPr>
              <a:defRPr/>
            </a:lvl1pPr>
          </a:lstStyle>
          <a:p>
            <a:pPr>
              <a:defRPr/>
            </a:pPr>
            <a:fld id="{96369C8B-BD52-4E1D-AE38-3FD57C83BBEA}" type="datetimeFigureOut">
              <a:rPr lang="es-CO"/>
              <a:pPr>
                <a:defRPr/>
              </a:pPr>
              <a:t>15/07/2014</a:t>
            </a:fld>
            <a:endParaRPr lang="es-CO"/>
          </a:p>
        </p:txBody>
      </p:sp>
      <p:sp>
        <p:nvSpPr>
          <p:cNvPr id="5" name="21 Marcador de pie de página"/>
          <p:cNvSpPr>
            <a:spLocks noGrp="1"/>
          </p:cNvSpPr>
          <p:nvPr>
            <p:ph type="ftr" sz="quarter" idx="11"/>
          </p:nvPr>
        </p:nvSpPr>
        <p:spPr/>
        <p:txBody>
          <a:bodyPr/>
          <a:lstStyle>
            <a:lvl1pPr>
              <a:defRPr/>
            </a:lvl1pPr>
          </a:lstStyle>
          <a:p>
            <a:pPr>
              <a:defRPr/>
            </a:pPr>
            <a:endParaRPr lang="es-CO"/>
          </a:p>
        </p:txBody>
      </p:sp>
      <p:sp>
        <p:nvSpPr>
          <p:cNvPr id="6" name="17 Marcador de número de diapositiva"/>
          <p:cNvSpPr>
            <a:spLocks noGrp="1"/>
          </p:cNvSpPr>
          <p:nvPr>
            <p:ph type="sldNum" sz="quarter" idx="12"/>
          </p:nvPr>
        </p:nvSpPr>
        <p:spPr/>
        <p:txBody>
          <a:bodyPr/>
          <a:lstStyle>
            <a:lvl1pPr>
              <a:defRPr/>
            </a:lvl1pPr>
          </a:lstStyle>
          <a:p>
            <a:pPr>
              <a:defRPr/>
            </a:pPr>
            <a:fld id="{7017BF1C-89E1-43E2-A2C7-2620A4054036}" type="slidenum">
              <a:rPr lang="es-CO"/>
              <a:pPr>
                <a:defRPr/>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4" name="3 Cheurón"/>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4 Cheurón"/>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1 Título"/>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s-ES" smtClean="0"/>
              <a:t>Haga clic para modificar el estilo de título del patrón</a:t>
            </a:r>
            <a:endParaRPr lang="en-US"/>
          </a:p>
        </p:txBody>
      </p:sp>
      <p:sp>
        <p:nvSpPr>
          <p:cNvPr id="3" name="2 Marcador de texto"/>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s-ES" smtClean="0"/>
              <a:t>Haga clic para modificar el estilo de texto del patrón</a:t>
            </a:r>
          </a:p>
        </p:txBody>
      </p:sp>
      <p:sp>
        <p:nvSpPr>
          <p:cNvPr id="6" name="3 Marcador de fecha"/>
          <p:cNvSpPr>
            <a:spLocks noGrp="1"/>
          </p:cNvSpPr>
          <p:nvPr>
            <p:ph type="dt" sz="half" idx="10"/>
          </p:nvPr>
        </p:nvSpPr>
        <p:spPr/>
        <p:txBody>
          <a:bodyPr/>
          <a:lstStyle>
            <a:lvl1pPr>
              <a:defRPr/>
            </a:lvl1pPr>
            <a:extLst/>
          </a:lstStyle>
          <a:p>
            <a:pPr>
              <a:defRPr/>
            </a:pPr>
            <a:fld id="{CD75CA45-C2B3-4C53-BB26-60EF848FC7B3}" type="datetimeFigureOut">
              <a:rPr lang="es-CO"/>
              <a:pPr>
                <a:defRPr/>
              </a:pPr>
              <a:t>15/07/2014</a:t>
            </a:fld>
            <a:endParaRPr lang="es-CO"/>
          </a:p>
        </p:txBody>
      </p:sp>
      <p:sp>
        <p:nvSpPr>
          <p:cNvPr id="7" name="4 Marcador de pie de página"/>
          <p:cNvSpPr>
            <a:spLocks noGrp="1"/>
          </p:cNvSpPr>
          <p:nvPr>
            <p:ph type="ftr" sz="quarter" idx="11"/>
          </p:nvPr>
        </p:nvSpPr>
        <p:spPr/>
        <p:txBody>
          <a:bodyPr/>
          <a:lstStyle>
            <a:lvl1pPr>
              <a:defRPr/>
            </a:lvl1pPr>
            <a:extLst/>
          </a:lstStyle>
          <a:p>
            <a:pPr>
              <a:defRPr/>
            </a:pPr>
            <a:endParaRPr lang="es-CO"/>
          </a:p>
        </p:txBody>
      </p:sp>
      <p:sp>
        <p:nvSpPr>
          <p:cNvPr id="8" name="5 Marcador de número de diapositiva"/>
          <p:cNvSpPr>
            <a:spLocks noGrp="1"/>
          </p:cNvSpPr>
          <p:nvPr>
            <p:ph type="sldNum" sz="quarter" idx="12"/>
          </p:nvPr>
        </p:nvSpPr>
        <p:spPr/>
        <p:txBody>
          <a:bodyPr/>
          <a:lstStyle>
            <a:lvl1pPr>
              <a:defRPr/>
            </a:lvl1pPr>
            <a:extLst/>
          </a:lstStyle>
          <a:p>
            <a:pPr>
              <a:defRPr/>
            </a:pPr>
            <a:fld id="{00B7D998-44E6-4494-BB27-182A53F798D2}" type="slidenum">
              <a:rPr lang="es-CO"/>
              <a:pPr>
                <a:defRPr/>
              </a:pPr>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8" name="7 Título"/>
          <p:cNvSpPr>
            <a:spLocks noGrp="1"/>
          </p:cNvSpPr>
          <p:nvPr>
            <p:ph type="title"/>
          </p:nvPr>
        </p:nvSpPr>
        <p:spPr/>
        <p:txBody>
          <a:bodyPr rtlCol="0"/>
          <a:lstStyle>
            <a:extLst/>
          </a:lstStyle>
          <a:p>
            <a:r>
              <a:rPr lang="es-ES" smtClean="0"/>
              <a:t>Haga clic para modificar el estilo de título del patrón</a:t>
            </a:r>
            <a:endParaRPr lang="en-US"/>
          </a:p>
        </p:txBody>
      </p:sp>
      <p:sp>
        <p:nvSpPr>
          <p:cNvPr id="5" name="4 Marcador de fecha"/>
          <p:cNvSpPr>
            <a:spLocks noGrp="1"/>
          </p:cNvSpPr>
          <p:nvPr>
            <p:ph type="dt" sz="half" idx="10"/>
          </p:nvPr>
        </p:nvSpPr>
        <p:spPr/>
        <p:txBody>
          <a:bodyPr/>
          <a:lstStyle>
            <a:lvl1pPr>
              <a:defRPr/>
            </a:lvl1pPr>
            <a:extLst/>
          </a:lstStyle>
          <a:p>
            <a:pPr>
              <a:defRPr/>
            </a:pPr>
            <a:fld id="{B8479DEE-3903-4050-9140-CE9A7F643949}" type="datetimeFigureOut">
              <a:rPr lang="es-CO"/>
              <a:pPr>
                <a:defRPr/>
              </a:pPr>
              <a:t>15/07/2014</a:t>
            </a:fld>
            <a:endParaRPr lang="es-CO"/>
          </a:p>
        </p:txBody>
      </p:sp>
      <p:sp>
        <p:nvSpPr>
          <p:cNvPr id="6" name="5 Marcador de pie de página"/>
          <p:cNvSpPr>
            <a:spLocks noGrp="1"/>
          </p:cNvSpPr>
          <p:nvPr>
            <p:ph type="ftr" sz="quarter" idx="11"/>
          </p:nvPr>
        </p:nvSpPr>
        <p:spPr/>
        <p:txBody>
          <a:bodyPr/>
          <a:lstStyle>
            <a:lvl1pPr>
              <a:defRPr/>
            </a:lvl1pPr>
            <a:extLst/>
          </a:lstStyle>
          <a:p>
            <a:pPr>
              <a:defRPr/>
            </a:pPr>
            <a:endParaRPr lang="es-CO"/>
          </a:p>
        </p:txBody>
      </p:sp>
      <p:sp>
        <p:nvSpPr>
          <p:cNvPr id="7" name="6 Marcador de número de diapositiva"/>
          <p:cNvSpPr>
            <a:spLocks noGrp="1"/>
          </p:cNvSpPr>
          <p:nvPr>
            <p:ph type="sldNum" sz="quarter" idx="12"/>
          </p:nvPr>
        </p:nvSpPr>
        <p:spPr/>
        <p:txBody>
          <a:bodyPr/>
          <a:lstStyle>
            <a:lvl1pPr>
              <a:defRPr/>
            </a:lvl1pPr>
            <a:extLst/>
          </a:lstStyle>
          <a:p>
            <a:pPr>
              <a:defRPr/>
            </a:pPr>
            <a:fld id="{CDD2BA31-2F4B-4BD1-AFDB-A3D7356D4DE0}" type="slidenum">
              <a:rPr lang="es-CO"/>
              <a:pPr>
                <a:defRPr/>
              </a:pPr>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lstStyle>
            <a:lvl1pPr>
              <a:defRPr/>
            </a:lvl1pPr>
            <a:extLst/>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Marcador de fecha"/>
          <p:cNvSpPr>
            <a:spLocks noGrp="1"/>
          </p:cNvSpPr>
          <p:nvPr>
            <p:ph type="dt" sz="half" idx="10"/>
          </p:nvPr>
        </p:nvSpPr>
        <p:spPr/>
        <p:txBody>
          <a:bodyPr/>
          <a:lstStyle>
            <a:lvl1pPr>
              <a:defRPr/>
            </a:lvl1pPr>
            <a:extLst/>
          </a:lstStyle>
          <a:p>
            <a:pPr>
              <a:defRPr/>
            </a:pPr>
            <a:fld id="{6A1ED8F8-248A-41D8-8462-9429A3FCFAA2}" type="datetimeFigureOut">
              <a:rPr lang="es-CO"/>
              <a:pPr>
                <a:defRPr/>
              </a:pPr>
              <a:t>15/07/2014</a:t>
            </a:fld>
            <a:endParaRPr lang="es-CO"/>
          </a:p>
        </p:txBody>
      </p:sp>
      <p:sp>
        <p:nvSpPr>
          <p:cNvPr id="8" name="7 Marcador de pie de página"/>
          <p:cNvSpPr>
            <a:spLocks noGrp="1"/>
          </p:cNvSpPr>
          <p:nvPr>
            <p:ph type="ftr" sz="quarter" idx="11"/>
          </p:nvPr>
        </p:nvSpPr>
        <p:spPr/>
        <p:txBody>
          <a:bodyPr/>
          <a:lstStyle>
            <a:lvl1pPr>
              <a:defRPr/>
            </a:lvl1pPr>
            <a:extLst/>
          </a:lstStyle>
          <a:p>
            <a:pPr>
              <a:defRPr/>
            </a:pPr>
            <a:endParaRPr lang="es-CO"/>
          </a:p>
        </p:txBody>
      </p:sp>
      <p:sp>
        <p:nvSpPr>
          <p:cNvPr id="9" name="8 Marcador de número de diapositiva"/>
          <p:cNvSpPr>
            <a:spLocks noGrp="1"/>
          </p:cNvSpPr>
          <p:nvPr>
            <p:ph type="sldNum" sz="quarter" idx="12"/>
          </p:nvPr>
        </p:nvSpPr>
        <p:spPr/>
        <p:txBody>
          <a:bodyPr/>
          <a:lstStyle>
            <a:lvl1pPr>
              <a:defRPr/>
            </a:lvl1pPr>
            <a:extLst/>
          </a:lstStyle>
          <a:p>
            <a:pPr>
              <a:defRPr/>
            </a:pPr>
            <a:fld id="{C55F25FC-00BC-4258-A27A-E0DAB5685C18}" type="slidenum">
              <a:rPr lang="es-CO"/>
              <a:pPr>
                <a:defRPr/>
              </a:pPr>
              <a:t>‹Nº›</a:t>
            </a:fld>
            <a:endParaRPr lang="es-CO"/>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6" name="5 Título"/>
          <p:cNvSpPr>
            <a:spLocks noGrp="1"/>
          </p:cNvSpPr>
          <p:nvPr>
            <p:ph type="title"/>
          </p:nvPr>
        </p:nvSpPr>
        <p:spPr/>
        <p:txBody>
          <a:bodyPr rtlCol="0"/>
          <a:lstStyle>
            <a:extLst/>
          </a:lstStyle>
          <a:p>
            <a:r>
              <a:rPr lang="es-ES" smtClean="0"/>
              <a:t>Haga clic para modificar el estilo de título del patrón</a:t>
            </a:r>
            <a:endParaRPr lang="en-US"/>
          </a:p>
        </p:txBody>
      </p:sp>
      <p:sp>
        <p:nvSpPr>
          <p:cNvPr id="3" name="2 Marcador de fecha"/>
          <p:cNvSpPr>
            <a:spLocks noGrp="1"/>
          </p:cNvSpPr>
          <p:nvPr>
            <p:ph type="dt" sz="half" idx="10"/>
          </p:nvPr>
        </p:nvSpPr>
        <p:spPr/>
        <p:txBody>
          <a:bodyPr/>
          <a:lstStyle>
            <a:lvl1pPr>
              <a:defRPr/>
            </a:lvl1pPr>
            <a:extLst/>
          </a:lstStyle>
          <a:p>
            <a:pPr>
              <a:defRPr/>
            </a:pPr>
            <a:fld id="{96F019D9-8F45-472E-9EB7-D2DF5C6C6433}" type="datetimeFigureOut">
              <a:rPr lang="es-CO"/>
              <a:pPr>
                <a:defRPr/>
              </a:pPr>
              <a:t>15/07/2014</a:t>
            </a:fld>
            <a:endParaRPr lang="es-CO"/>
          </a:p>
        </p:txBody>
      </p:sp>
      <p:sp>
        <p:nvSpPr>
          <p:cNvPr id="4" name="3 Marcador de pie de página"/>
          <p:cNvSpPr>
            <a:spLocks noGrp="1"/>
          </p:cNvSpPr>
          <p:nvPr>
            <p:ph type="ftr" sz="quarter" idx="11"/>
          </p:nvPr>
        </p:nvSpPr>
        <p:spPr/>
        <p:txBody>
          <a:bodyPr/>
          <a:lstStyle>
            <a:lvl1pPr>
              <a:defRPr/>
            </a:lvl1pPr>
            <a:extLst/>
          </a:lstStyle>
          <a:p>
            <a:pPr>
              <a:defRPr/>
            </a:pPr>
            <a:endParaRPr lang="es-CO"/>
          </a:p>
        </p:txBody>
      </p:sp>
      <p:sp>
        <p:nvSpPr>
          <p:cNvPr id="5" name="4 Marcador de número de diapositiva"/>
          <p:cNvSpPr>
            <a:spLocks noGrp="1"/>
          </p:cNvSpPr>
          <p:nvPr>
            <p:ph type="sldNum" sz="quarter" idx="12"/>
          </p:nvPr>
        </p:nvSpPr>
        <p:spPr/>
        <p:txBody>
          <a:bodyPr/>
          <a:lstStyle>
            <a:lvl1pPr>
              <a:defRPr/>
            </a:lvl1pPr>
            <a:extLst/>
          </a:lstStyle>
          <a:p>
            <a:pPr>
              <a:defRPr/>
            </a:pPr>
            <a:fld id="{0FFDA0F8-6224-49E0-AF35-DA9D88A015E6}" type="slidenum">
              <a:rPr lang="es-CO"/>
              <a:pPr>
                <a:defRPr/>
              </a:pPr>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9 Marcador de fecha"/>
          <p:cNvSpPr>
            <a:spLocks noGrp="1"/>
          </p:cNvSpPr>
          <p:nvPr>
            <p:ph type="dt" sz="half" idx="10"/>
          </p:nvPr>
        </p:nvSpPr>
        <p:spPr/>
        <p:txBody>
          <a:bodyPr/>
          <a:lstStyle>
            <a:lvl1pPr>
              <a:defRPr/>
            </a:lvl1pPr>
          </a:lstStyle>
          <a:p>
            <a:pPr>
              <a:defRPr/>
            </a:pPr>
            <a:fld id="{7EEDCCA0-BB1E-4D6B-AAFC-48C5EBDF513D}" type="datetimeFigureOut">
              <a:rPr lang="es-CO"/>
              <a:pPr>
                <a:defRPr/>
              </a:pPr>
              <a:t>15/07/2014</a:t>
            </a:fld>
            <a:endParaRPr lang="es-CO"/>
          </a:p>
        </p:txBody>
      </p:sp>
      <p:sp>
        <p:nvSpPr>
          <p:cNvPr id="3" name="21 Marcador de pie de página"/>
          <p:cNvSpPr>
            <a:spLocks noGrp="1"/>
          </p:cNvSpPr>
          <p:nvPr>
            <p:ph type="ftr" sz="quarter" idx="11"/>
          </p:nvPr>
        </p:nvSpPr>
        <p:spPr/>
        <p:txBody>
          <a:bodyPr/>
          <a:lstStyle>
            <a:lvl1pPr>
              <a:defRPr/>
            </a:lvl1pPr>
          </a:lstStyle>
          <a:p>
            <a:pPr>
              <a:defRPr/>
            </a:pPr>
            <a:endParaRPr lang="es-CO"/>
          </a:p>
        </p:txBody>
      </p:sp>
      <p:sp>
        <p:nvSpPr>
          <p:cNvPr id="4" name="17 Marcador de número de diapositiva"/>
          <p:cNvSpPr>
            <a:spLocks noGrp="1"/>
          </p:cNvSpPr>
          <p:nvPr>
            <p:ph type="sldNum" sz="quarter" idx="12"/>
          </p:nvPr>
        </p:nvSpPr>
        <p:spPr/>
        <p:txBody>
          <a:bodyPr/>
          <a:lstStyle>
            <a:lvl1pPr>
              <a:defRPr/>
            </a:lvl1pPr>
          </a:lstStyle>
          <a:p>
            <a:pPr>
              <a:defRPr/>
            </a:pPr>
            <a:fld id="{8E8DAC55-B228-48F9-B049-CF36C275A81F}" type="slidenum">
              <a:rPr lang="es-CO"/>
              <a:pPr>
                <a:defRPr/>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s-ES" smtClean="0"/>
              <a:t>Haga clic para modificar el estilo de título del patrón</a:t>
            </a:r>
            <a:endParaRPr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p:txBody>
          <a:bodyPr/>
          <a:lstStyle>
            <a:lvl1pPr>
              <a:defRPr/>
            </a:lvl1pPr>
            <a:extLst/>
          </a:lstStyle>
          <a:p>
            <a:pPr>
              <a:defRPr/>
            </a:pPr>
            <a:fld id="{B5DBAAC9-939B-4F54-9649-FB8687B6DC6A}" type="datetimeFigureOut">
              <a:rPr lang="es-CO"/>
              <a:pPr>
                <a:defRPr/>
              </a:pPr>
              <a:t>15/07/2014</a:t>
            </a:fld>
            <a:endParaRPr lang="es-CO"/>
          </a:p>
        </p:txBody>
      </p:sp>
      <p:sp>
        <p:nvSpPr>
          <p:cNvPr id="6" name="5 Marcador de pie de página"/>
          <p:cNvSpPr>
            <a:spLocks noGrp="1"/>
          </p:cNvSpPr>
          <p:nvPr>
            <p:ph type="ftr" sz="quarter" idx="11"/>
          </p:nvPr>
        </p:nvSpPr>
        <p:spPr/>
        <p:txBody>
          <a:bodyPr/>
          <a:lstStyle>
            <a:lvl1pPr>
              <a:defRPr/>
            </a:lvl1pPr>
            <a:extLst/>
          </a:lstStyle>
          <a:p>
            <a:pPr>
              <a:defRPr/>
            </a:pPr>
            <a:endParaRPr lang="es-CO"/>
          </a:p>
        </p:txBody>
      </p:sp>
      <p:sp>
        <p:nvSpPr>
          <p:cNvPr id="7" name="6 Marcador de número de diapositiva"/>
          <p:cNvSpPr>
            <a:spLocks noGrp="1"/>
          </p:cNvSpPr>
          <p:nvPr>
            <p:ph type="sldNum" sz="quarter" idx="12"/>
          </p:nvPr>
        </p:nvSpPr>
        <p:spPr/>
        <p:txBody>
          <a:bodyPr/>
          <a:lstStyle>
            <a:lvl1pPr>
              <a:defRPr/>
            </a:lvl1pPr>
            <a:extLst/>
          </a:lstStyle>
          <a:p>
            <a:pPr>
              <a:defRPr/>
            </a:pPr>
            <a:fld id="{637118C3-5150-4129-8B81-E1905D1CBDED}" type="slidenum">
              <a:rPr lang="es-CO"/>
              <a:pPr>
                <a:defRPr/>
              </a:pPr>
              <a:t>‹Nº›</a:t>
            </a:fld>
            <a:endParaRPr lang="es-CO"/>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5" name="4 Forma libre"/>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latin typeface="Arial" charset="0"/>
            </a:endParaRPr>
          </a:p>
        </p:txBody>
      </p:sp>
      <p:sp>
        <p:nvSpPr>
          <p:cNvPr id="6" name="15 Forma libre"/>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pPr>
              <a:defRPr/>
            </a:pPr>
            <a:endParaRPr lang="es-ES"/>
          </a:p>
        </p:txBody>
      </p:sp>
      <p:sp>
        <p:nvSpPr>
          <p:cNvPr id="7" name="6 Triángulo rectángulo"/>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7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Cheurón"/>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9 Cheurón"/>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3 Marcador de texto"/>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s-ES" noProof="0" smtClean="0"/>
              <a:t>Haga clic en el icono para agregar una imagen</a:t>
            </a:r>
            <a:endParaRPr lang="en-US" noProof="0" dirty="0"/>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s-ES" smtClean="0"/>
              <a:t>Haga clic para modificar el estilo de título del patrón</a:t>
            </a:r>
            <a:endParaRPr lang="en-US"/>
          </a:p>
        </p:txBody>
      </p:sp>
      <p:sp>
        <p:nvSpPr>
          <p:cNvPr id="11" name="4 Marcador de fecha"/>
          <p:cNvSpPr>
            <a:spLocks noGrp="1"/>
          </p:cNvSpPr>
          <p:nvPr>
            <p:ph type="dt" sz="half" idx="10"/>
          </p:nvPr>
        </p:nvSpPr>
        <p:spPr/>
        <p:txBody>
          <a:bodyPr/>
          <a:lstStyle>
            <a:lvl1pPr>
              <a:defRPr>
                <a:solidFill>
                  <a:schemeClr val="tx1"/>
                </a:solidFill>
              </a:defRPr>
            </a:lvl1pPr>
            <a:extLst/>
          </a:lstStyle>
          <a:p>
            <a:pPr>
              <a:defRPr/>
            </a:pPr>
            <a:fld id="{FFD884E4-5223-446E-8E49-D576A2E6CDB8}" type="datetimeFigureOut">
              <a:rPr lang="es-CO"/>
              <a:pPr>
                <a:defRPr/>
              </a:pPr>
              <a:t>15/07/2014</a:t>
            </a:fld>
            <a:endParaRPr lang="es-CO"/>
          </a:p>
        </p:txBody>
      </p:sp>
      <p:sp>
        <p:nvSpPr>
          <p:cNvPr id="12" name="5 Marcador de pie de página"/>
          <p:cNvSpPr>
            <a:spLocks noGrp="1"/>
          </p:cNvSpPr>
          <p:nvPr>
            <p:ph type="ftr" sz="quarter" idx="11"/>
          </p:nvPr>
        </p:nvSpPr>
        <p:spPr/>
        <p:txBody>
          <a:bodyPr/>
          <a:lstStyle>
            <a:lvl1pPr>
              <a:defRPr>
                <a:solidFill>
                  <a:schemeClr val="tx1"/>
                </a:solidFill>
              </a:defRPr>
            </a:lvl1pPr>
            <a:extLst/>
          </a:lstStyle>
          <a:p>
            <a:pPr>
              <a:defRPr/>
            </a:pPr>
            <a:endParaRPr lang="es-CO"/>
          </a:p>
        </p:txBody>
      </p:sp>
      <p:sp>
        <p:nvSpPr>
          <p:cNvPr id="13" name="6 Marcador de número de diapositiva"/>
          <p:cNvSpPr>
            <a:spLocks noGrp="1"/>
          </p:cNvSpPr>
          <p:nvPr>
            <p:ph type="sldNum" sz="quarter" idx="12"/>
          </p:nvPr>
        </p:nvSpPr>
        <p:spPr/>
        <p:txBody>
          <a:bodyPr/>
          <a:lstStyle>
            <a:lvl1pPr>
              <a:defRPr>
                <a:solidFill>
                  <a:schemeClr val="tx1"/>
                </a:solidFill>
              </a:defRPr>
            </a:lvl1pPr>
            <a:extLst/>
          </a:lstStyle>
          <a:p>
            <a:pPr>
              <a:defRPr/>
            </a:pPr>
            <a:fld id="{466DAFFC-5CF7-4819-80BA-0AEBA5C58ED7}" type="slidenum">
              <a:rPr lang="es-CO"/>
              <a:pPr>
                <a:defRPr/>
              </a:pPr>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latin typeface="Arial" charset="0"/>
            </a:endParaRPr>
          </a:p>
        </p:txBody>
      </p:sp>
      <p:sp>
        <p:nvSpPr>
          <p:cNvPr id="1027" name="11 Forma libre"/>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pPr>
              <a:defRPr/>
            </a:pPr>
            <a:endParaRPr lang="es-ES"/>
          </a:p>
        </p:txBody>
      </p:sp>
      <p:sp>
        <p:nvSpPr>
          <p:cNvPr id="14" name="13 Triángulo rectángulo"/>
          <p:cNvSpPr>
            <a:spLocks/>
          </p:cNvSpPr>
          <p:nvPr/>
        </p:nvSpPr>
        <p:spPr bwMode="auto">
          <a:xfrm>
            <a:off x="-6042" y="5791253"/>
            <a:ext cx="3402314"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s-ES" smtClean="0"/>
              <a:t>Haga clic para modificar el estilo de título del patrón</a:t>
            </a:r>
            <a:endParaRPr lang="en-US"/>
          </a:p>
        </p:txBody>
      </p:sp>
      <p:sp>
        <p:nvSpPr>
          <p:cNvPr id="1033" name="29 Marcador de texto"/>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0" name="9 Marcador de fecha"/>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latin typeface="Arial" charset="0"/>
              </a:defRPr>
            </a:lvl1pPr>
            <a:extLst/>
          </a:lstStyle>
          <a:p>
            <a:pPr>
              <a:defRPr/>
            </a:pPr>
            <a:fld id="{D73A5E3D-5487-4DCC-9914-0ED69978A2ED}" type="datetimeFigureOut">
              <a:rPr lang="es-CO"/>
              <a:pPr>
                <a:defRPr/>
              </a:pPr>
              <a:t>15/07/2014</a:t>
            </a:fld>
            <a:endParaRPr lang="es-CO"/>
          </a:p>
        </p:txBody>
      </p:sp>
      <p:sp>
        <p:nvSpPr>
          <p:cNvPr id="22" name="21 Marcador de pie de página"/>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latin typeface="Arial" charset="0"/>
              </a:defRPr>
            </a:lvl1pPr>
            <a:extLst/>
          </a:lstStyle>
          <a:p>
            <a:pPr>
              <a:defRPr/>
            </a:pPr>
            <a:endParaRPr lang="es-CO"/>
          </a:p>
        </p:txBody>
      </p:sp>
      <p:sp>
        <p:nvSpPr>
          <p:cNvPr id="18" name="17 Marcador de número de diapositiva"/>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latin typeface="Arial" charset="0"/>
              </a:defRPr>
            </a:lvl1pPr>
            <a:extLst/>
          </a:lstStyle>
          <a:p>
            <a:pPr>
              <a:defRPr/>
            </a:pPr>
            <a:fld id="{E0942B5E-71A0-4CDE-AFA6-09B479FDAF7C}" type="slidenum">
              <a:rPr lang="es-CO"/>
              <a:pPr>
                <a:defRPr/>
              </a:pPr>
              <a:t>‹Nº›</a:t>
            </a:fld>
            <a:endParaRPr lang="es-CO"/>
          </a:p>
        </p:txBody>
      </p:sp>
    </p:spTree>
  </p:cSld>
  <p:clrMap bg1="lt1" tx1="dk1" bg2="lt2" tx2="dk2" accent1="accent1" accent2="accent2" accent3="accent3" accent4="accent4" accent5="accent5" accent6="accent6" hlink="hlink" folHlink="folHlink"/>
  <p:sldLayoutIdLst>
    <p:sldLayoutId id="2147485589" r:id="rId1"/>
    <p:sldLayoutId id="2147485585" r:id="rId2"/>
    <p:sldLayoutId id="2147485590" r:id="rId3"/>
    <p:sldLayoutId id="2147485591" r:id="rId4"/>
    <p:sldLayoutId id="2147485592" r:id="rId5"/>
    <p:sldLayoutId id="2147485593" r:id="rId6"/>
    <p:sldLayoutId id="2147485586" r:id="rId7"/>
    <p:sldLayoutId id="2147485594" r:id="rId8"/>
    <p:sldLayoutId id="2147485595" r:id="rId9"/>
    <p:sldLayoutId id="2147485587" r:id="rId10"/>
    <p:sldLayoutId id="2147485588" r:id="rId11"/>
    <p:sldLayoutId id="2147485596" r:id="rId12"/>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images.google.com.co/imgres?imgurl=http://poderyciudadania.galeon.com/unilibre.jpg&amp;imgrefurl=http://poderyciudadania.galeon.com/pagina_nueva_4.htm&amp;usg=__B20D8EvoH064AAiVjBGpBs0bFFc=&amp;h=424&amp;w=423&amp;sz=22&amp;hl=es&amp;start=2&amp;tbnid=C0zLbrrBuxHA8M:&amp;tbnh=126&amp;tbnw=126&amp;prev=/images?q=UNIVERSIDAD+LIBRE&amp;gbv=2&amp;hl=es"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images.google.com.co/imgres?imgurl=http://poderyciudadania.galeon.com/unilibre.jpg&amp;imgrefurl=http://poderyciudadania.galeon.com/pagina_nueva_4.htm&amp;usg=__B20D8EvoH064AAiVjBGpBs0bFFc=&amp;h=424&amp;w=423&amp;sz=22&amp;hl=es&amp;start=2&amp;tbnid=C0zLbrrBuxHA8M:&amp;tbnh=126&amp;tbnw=126&amp;prev=/images?q=UNIVERSIDAD+LIBRE&amp;gbv=2&amp;hl=es"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images.google.com.co/imgres?imgurl=http://poderyciudadania.galeon.com/unilibre.jpg&amp;imgrefurl=http://poderyciudadania.galeon.com/pagina_nueva_4.htm&amp;usg=__B20D8EvoH064AAiVjBGpBs0bFFc=&amp;h=424&amp;w=423&amp;sz=22&amp;hl=es&amp;start=2&amp;tbnid=C0zLbrrBuxHA8M:&amp;tbnh=126&amp;tbnw=126&amp;prev=/images?q=UNIVERSIDAD+LIBRE&amp;gbv=2&amp;hl=es"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images.google.com.co/imgres?imgurl=http://poderyciudadania.galeon.com/unilibre.jpg&amp;imgrefurl=http://poderyciudadania.galeon.com/pagina_nueva_4.htm&amp;usg=__B20D8EvoH064AAiVjBGpBs0bFFc=&amp;h=424&amp;w=423&amp;sz=22&amp;hl=es&amp;start=2&amp;tbnid=C0zLbrrBuxHA8M:&amp;tbnh=126&amp;tbnw=126&amp;prev=/images?q=UNIVERSIDAD+LIBRE&amp;gbv=2&amp;hl=es"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images.google.com.co/imgres?imgurl=http://poderyciudadania.galeon.com/unilibre.jpg&amp;imgrefurl=http://poderyciudadania.galeon.com/pagina_nueva_4.htm&amp;usg=__B20D8EvoH064AAiVjBGpBs0bFFc=&amp;h=424&amp;w=423&amp;sz=22&amp;hl=es&amp;start=2&amp;tbnid=C0zLbrrBuxHA8M:&amp;tbnh=126&amp;tbnw=126&amp;prev=/images?q=UNIVERSIDAD+LIBRE&amp;gbv=2&amp;hl=es"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idx="4294967295"/>
          </p:nvPr>
        </p:nvSpPr>
        <p:spPr>
          <a:xfrm>
            <a:off x="642910" y="2071678"/>
            <a:ext cx="7772400" cy="2540000"/>
          </a:xfrm>
        </p:spPr>
        <p:txBody>
          <a:bodyPr>
            <a:normAutofit fontScale="90000"/>
          </a:bodyPr>
          <a:lstStyle/>
          <a:p>
            <a:pPr algn="ctr">
              <a:defRPr/>
            </a:pPr>
            <a:r>
              <a:rPr lang="es-CO" sz="4000" dirty="0" smtClean="0">
                <a:solidFill>
                  <a:schemeClr val="tx1"/>
                </a:solidFill>
                <a:latin typeface="Arial" pitchFamily="34" charset="0"/>
                <a:cs typeface="Arial" pitchFamily="34" charset="0"/>
              </a:rPr>
              <a:t>CONSEJO DIRECTIVO</a:t>
            </a:r>
            <a:br>
              <a:rPr lang="es-CO" sz="4000" dirty="0" smtClean="0">
                <a:solidFill>
                  <a:schemeClr val="tx1"/>
                </a:solidFill>
                <a:latin typeface="Arial" pitchFamily="34" charset="0"/>
                <a:cs typeface="Arial" pitchFamily="34" charset="0"/>
              </a:rPr>
            </a:br>
            <a:r>
              <a:rPr lang="es-CO" sz="4000" dirty="0" smtClean="0">
                <a:solidFill>
                  <a:schemeClr val="tx1"/>
                </a:solidFill>
                <a:latin typeface="Arial" pitchFamily="34" charset="0"/>
                <a:cs typeface="Arial" pitchFamily="34" charset="0"/>
              </a:rPr>
              <a:t/>
            </a:r>
            <a:br>
              <a:rPr lang="es-CO" sz="4000" dirty="0" smtClean="0">
                <a:solidFill>
                  <a:schemeClr val="tx1"/>
                </a:solidFill>
                <a:latin typeface="Arial" pitchFamily="34" charset="0"/>
                <a:cs typeface="Arial" pitchFamily="34" charset="0"/>
              </a:rPr>
            </a:br>
            <a:r>
              <a:rPr lang="es-CO" sz="4000" dirty="0" smtClean="0">
                <a:solidFill>
                  <a:schemeClr val="tx1"/>
                </a:solidFill>
                <a:latin typeface="Arial" pitchFamily="34" charset="0"/>
                <a:cs typeface="Arial" pitchFamily="34" charset="0"/>
              </a:rPr>
              <a:t>INFORME DE CUMPLIMIENTO PLAN DE ACCIÓN SECCIONAL</a:t>
            </a:r>
            <a:r>
              <a:rPr lang="es-CO" sz="4000" dirty="0" smtClean="0"/>
              <a:t/>
            </a:r>
            <a:br>
              <a:rPr lang="es-CO" sz="4000" dirty="0" smtClean="0"/>
            </a:br>
            <a:endParaRPr lang="es-ES" sz="4000" dirty="0">
              <a:solidFill>
                <a:schemeClr val="tx1"/>
              </a:solidFill>
              <a:latin typeface="Arial" pitchFamily="34" charset="0"/>
              <a:cs typeface="Arial" pitchFamily="34" charset="0"/>
            </a:endParaRPr>
          </a:p>
        </p:txBody>
      </p:sp>
      <p:sp>
        <p:nvSpPr>
          <p:cNvPr id="9220" name="3 CuadroTexto"/>
          <p:cNvSpPr txBox="1">
            <a:spLocks noChangeArrowheads="1"/>
          </p:cNvSpPr>
          <p:nvPr/>
        </p:nvSpPr>
        <p:spPr bwMode="auto">
          <a:xfrm>
            <a:off x="1547813" y="692150"/>
            <a:ext cx="5832475" cy="519113"/>
          </a:xfrm>
          <a:prstGeom prst="rect">
            <a:avLst/>
          </a:prstGeom>
          <a:noFill/>
          <a:ln w="9525">
            <a:noFill/>
            <a:miter lim="800000"/>
            <a:headEnd/>
            <a:tailEnd/>
          </a:ln>
        </p:spPr>
        <p:txBody>
          <a:bodyPr>
            <a:spAutoFit/>
          </a:bodyPr>
          <a:lstStyle/>
          <a:p>
            <a:pPr algn="ctr">
              <a:defRPr/>
            </a:pPr>
            <a:r>
              <a:rPr lang="es-CO" sz="2800" b="1">
                <a:latin typeface="Arial" charset="0"/>
                <a:cs typeface="Arial" charset="0"/>
              </a:rPr>
              <a:t>SECCIONAL </a:t>
            </a:r>
            <a:r>
              <a:rPr lang="es-CO" sz="2800" b="1" u="sng">
                <a:effectLst>
                  <a:outerShdw blurRad="38100" dist="38100" dir="2700000" algn="tl">
                    <a:srgbClr val="C0C0C0"/>
                  </a:outerShdw>
                </a:effectLst>
                <a:latin typeface="Arial" charset="0"/>
                <a:cs typeface="Arial" charset="0"/>
              </a:rPr>
              <a:t>PEREIRA</a:t>
            </a:r>
            <a:endParaRPr lang="es-ES" sz="2800" b="1" u="sng">
              <a:effectLst>
                <a:outerShdw blurRad="38100" dist="38100" dir="2700000" algn="tl">
                  <a:srgbClr val="C0C0C0"/>
                </a:outerShdw>
              </a:effectLst>
              <a:latin typeface="Arial" charset="0"/>
              <a:cs typeface="Arial" charset="0"/>
            </a:endParaRPr>
          </a:p>
        </p:txBody>
      </p:sp>
      <p:pic>
        <p:nvPicPr>
          <p:cNvPr id="10244" name="Picture 2" descr="http://tbn3.google.com/images?q=tbn:C0zLbrrBuxHA8M:http://poderyciudadania.galeon.com/unilibre.jpg">
            <a:hlinkClick r:id="rId2"/>
          </p:cNvPr>
          <p:cNvPicPr>
            <a:picLocks noChangeAspect="1" noChangeArrowheads="1"/>
          </p:cNvPicPr>
          <p:nvPr/>
        </p:nvPicPr>
        <p:blipFill>
          <a:blip r:embed="rId3"/>
          <a:srcRect/>
          <a:stretch>
            <a:fillRect/>
          </a:stretch>
        </p:blipFill>
        <p:spPr bwMode="auto">
          <a:xfrm>
            <a:off x="7715250" y="357188"/>
            <a:ext cx="928688" cy="7858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CuadroTexto"/>
          <p:cNvSpPr txBox="1">
            <a:spLocks noChangeArrowheads="1"/>
          </p:cNvSpPr>
          <p:nvPr/>
        </p:nvSpPr>
        <p:spPr bwMode="auto">
          <a:xfrm>
            <a:off x="1042988" y="1341438"/>
            <a:ext cx="7531100" cy="372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s-CO" sz="2400" b="1" dirty="0">
                <a:cs typeface="Arial" charset="0"/>
              </a:rPr>
              <a:t>SECCIONAL</a:t>
            </a:r>
            <a:r>
              <a:rPr lang="es-CO" sz="2400" b="1" u="sng" dirty="0">
                <a:cs typeface="Arial" charset="0"/>
              </a:rPr>
              <a:t>: PEREIRA</a:t>
            </a:r>
          </a:p>
          <a:p>
            <a:pPr algn="ctr" eaLnBrk="1" hangingPunct="1"/>
            <a:endParaRPr lang="es-ES" sz="2400" b="1" u="sng" dirty="0">
              <a:cs typeface="Arial" charset="0"/>
            </a:endParaRPr>
          </a:p>
          <a:p>
            <a:pPr algn="ctr" eaLnBrk="1" hangingPunct="1"/>
            <a:r>
              <a:rPr lang="es-CO" sz="2400" b="1" dirty="0">
                <a:cs typeface="Arial" charset="0"/>
              </a:rPr>
              <a:t>INFORME DE CUMPLIMIENTO DEL PLAN DE ACCIÓN SECCIONAL</a:t>
            </a:r>
          </a:p>
          <a:p>
            <a:pPr algn="ctr" eaLnBrk="1" hangingPunct="1"/>
            <a:endParaRPr lang="es-ES" sz="2400" b="1" dirty="0">
              <a:cs typeface="Arial" charset="0"/>
            </a:endParaRPr>
          </a:p>
          <a:p>
            <a:pPr algn="ctr" eaLnBrk="1" hangingPunct="1"/>
            <a:r>
              <a:rPr lang="es-ES" sz="2400" b="1" dirty="0">
                <a:cs typeface="Arial" charset="0"/>
              </a:rPr>
              <a:t>COMPONENTE ADMINISTRATIVO</a:t>
            </a:r>
          </a:p>
          <a:p>
            <a:pPr algn="ctr" eaLnBrk="1" hangingPunct="1"/>
            <a:r>
              <a:rPr lang="es-CO" sz="2400" b="1" dirty="0" smtClean="0">
                <a:solidFill>
                  <a:srgbClr val="FF0000"/>
                </a:solidFill>
                <a:cs typeface="Arial" charset="0"/>
              </a:rPr>
              <a:t>GESTIÓN DE CALIDAD</a:t>
            </a:r>
            <a:endParaRPr lang="es-CO" sz="2400" b="1" dirty="0">
              <a:solidFill>
                <a:srgbClr val="FF0000"/>
              </a:solidFill>
              <a:cs typeface="Arial" charset="0"/>
            </a:endParaRPr>
          </a:p>
          <a:p>
            <a:pPr algn="ctr" eaLnBrk="1" hangingPunct="1"/>
            <a:endParaRPr lang="es-CO" sz="2400" b="1" dirty="0">
              <a:solidFill>
                <a:srgbClr val="FFC000"/>
              </a:solidFill>
              <a:cs typeface="Arial" charset="0"/>
            </a:endParaRPr>
          </a:p>
          <a:p>
            <a:pPr algn="ctr" eaLnBrk="1" hangingPunct="1"/>
            <a:endParaRPr lang="es-ES" sz="2400" b="1" dirty="0">
              <a:solidFill>
                <a:srgbClr val="FFC000"/>
              </a:solidFill>
              <a:cs typeface="Arial" charset="0"/>
            </a:endParaRPr>
          </a:p>
          <a:p>
            <a:pPr algn="ctr" eaLnBrk="1" hangingPunct="1"/>
            <a:r>
              <a:rPr lang="es-CO" sz="2000" b="1" dirty="0">
                <a:cs typeface="Arial" charset="0"/>
              </a:rPr>
              <a:t>TRIMESTRE:  </a:t>
            </a:r>
            <a:r>
              <a:rPr lang="es-CO" sz="2000" b="1" u="sng" dirty="0" smtClean="0">
                <a:solidFill>
                  <a:schemeClr val="accent1"/>
                </a:solidFill>
                <a:cs typeface="Arial" charset="0"/>
              </a:rPr>
              <a:t>SEGUNDO </a:t>
            </a:r>
            <a:r>
              <a:rPr lang="es-CO" sz="2000" b="1" u="sng" dirty="0">
                <a:solidFill>
                  <a:schemeClr val="accent1"/>
                </a:solidFill>
                <a:cs typeface="Arial" charset="0"/>
              </a:rPr>
              <a:t>-</a:t>
            </a:r>
            <a:r>
              <a:rPr lang="es-CO" sz="2000" b="1" dirty="0">
                <a:cs typeface="Arial" charset="0"/>
              </a:rPr>
              <a:t>    AÑO 2014</a:t>
            </a:r>
            <a:endParaRPr lang="es-ES" sz="2000" b="1" dirty="0">
              <a:cs typeface="Arial" charset="0"/>
            </a:endParaRPr>
          </a:p>
        </p:txBody>
      </p:sp>
      <p:pic>
        <p:nvPicPr>
          <p:cNvPr id="10243" name="Picture 2" descr="http://tbn3.google.com/images?q=tbn:C0zLbrrBuxHA8M:http://poderyciudadania.galeon.com/unilibre.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15250" y="357188"/>
            <a:ext cx="928688"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675264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
          <p:cNvSpPr>
            <a:spLocks noGrp="1" noChangeArrowheads="1"/>
          </p:cNvSpPr>
          <p:nvPr>
            <p:ph idx="4294967295"/>
          </p:nvPr>
        </p:nvSpPr>
        <p:spPr>
          <a:xfrm>
            <a:off x="0" y="571500"/>
            <a:ext cx="8697913" cy="307975"/>
          </a:xfrm>
        </p:spPr>
        <p:txBody>
          <a:bodyPr anchor="ctr">
            <a:spAutoFit/>
          </a:bodyPr>
          <a:lstStyle/>
          <a:p>
            <a:pPr>
              <a:buFont typeface="Wingdings 3" pitchFamily="18" charset="2"/>
              <a:buNone/>
            </a:pPr>
            <a:r>
              <a:rPr lang="es-ES" sz="1200" b="1" smtClean="0"/>
              <a:t>	</a:t>
            </a:r>
            <a:r>
              <a:rPr lang="es-ES" sz="1400" b="1" smtClean="0"/>
              <a:t>Proyecto 5</a:t>
            </a:r>
            <a:r>
              <a:rPr lang="es-ES" sz="1400" b="1" smtClean="0">
                <a:solidFill>
                  <a:srgbClr val="FF0000"/>
                </a:solidFill>
              </a:rPr>
              <a:t>: </a:t>
            </a:r>
            <a:r>
              <a:rPr lang="es-ES" sz="1400" b="1" smtClean="0"/>
              <a:t>Diseño, implementación y sostenimiento de un Sistema de Gestión de Calidad</a:t>
            </a:r>
            <a:endParaRPr lang="es-MX" sz="1400" b="1" smtClean="0"/>
          </a:p>
        </p:txBody>
      </p:sp>
      <p:pic>
        <p:nvPicPr>
          <p:cNvPr id="16387" name="Picture 2" descr="http://tbn3.google.com/images?q=tbn:C0zLbrrBuxHA8M:http://poderyciudadania.galeon.com/unilibre.jpg">
            <a:hlinkClick r:id="rId2"/>
          </p:cNvPr>
          <p:cNvPicPr>
            <a:picLocks noChangeAspect="1" noChangeArrowheads="1"/>
          </p:cNvPicPr>
          <p:nvPr/>
        </p:nvPicPr>
        <p:blipFill>
          <a:blip r:embed="rId3"/>
          <a:srcRect/>
          <a:stretch>
            <a:fillRect/>
          </a:stretch>
        </p:blipFill>
        <p:spPr bwMode="auto">
          <a:xfrm>
            <a:off x="8027988" y="68263"/>
            <a:ext cx="928687" cy="574655"/>
          </a:xfrm>
          <a:prstGeom prst="rect">
            <a:avLst/>
          </a:prstGeom>
          <a:noFill/>
          <a:ln w="9525">
            <a:noFill/>
            <a:miter lim="800000"/>
            <a:headEnd/>
            <a:tailEnd/>
          </a:ln>
        </p:spPr>
      </p:pic>
      <p:sp>
        <p:nvSpPr>
          <p:cNvPr id="16388" name="Rectangle 4"/>
          <p:cNvSpPr>
            <a:spLocks noChangeArrowheads="1"/>
          </p:cNvSpPr>
          <p:nvPr/>
        </p:nvSpPr>
        <p:spPr bwMode="auto">
          <a:xfrm>
            <a:off x="539750" y="0"/>
            <a:ext cx="7416800" cy="504825"/>
          </a:xfrm>
          <a:prstGeom prst="rect">
            <a:avLst/>
          </a:prstGeom>
          <a:solidFill>
            <a:schemeClr val="accent1"/>
          </a:solidFill>
          <a:ln w="9525">
            <a:solidFill>
              <a:schemeClr val="tx1"/>
            </a:solidFill>
            <a:miter lim="800000"/>
            <a:headEnd/>
            <a:tailEnd/>
          </a:ln>
        </p:spPr>
        <p:txBody>
          <a:bodyPr wrap="none" anchor="ctr"/>
          <a:lstStyle/>
          <a:p>
            <a:pPr algn="ctr"/>
            <a:r>
              <a:rPr lang="es-MX" b="1">
                <a:solidFill>
                  <a:schemeClr val="bg1"/>
                </a:solidFill>
              </a:rPr>
              <a:t>Programa 2: </a:t>
            </a:r>
            <a:r>
              <a:rPr lang="es-ES" b="1">
                <a:solidFill>
                  <a:schemeClr val="bg1"/>
                </a:solidFill>
              </a:rPr>
              <a:t>SISTEMA DE GESTIÓN DE CALIDAD</a:t>
            </a:r>
          </a:p>
        </p:txBody>
      </p:sp>
      <p:graphicFrame>
        <p:nvGraphicFramePr>
          <p:cNvPr id="67634" name="Group 50"/>
          <p:cNvGraphicFramePr>
            <a:graphicFrameLocks noGrp="1"/>
          </p:cNvGraphicFramePr>
          <p:nvPr>
            <p:extLst>
              <p:ext uri="{D42A27DB-BD31-4B8C-83A1-F6EECF244321}">
                <p14:modId xmlns:p14="http://schemas.microsoft.com/office/powerpoint/2010/main" val="1293646771"/>
              </p:ext>
            </p:extLst>
          </p:nvPr>
        </p:nvGraphicFramePr>
        <p:xfrm>
          <a:off x="107504" y="857250"/>
          <a:ext cx="8856984" cy="6050268"/>
        </p:xfrm>
        <a:graphic>
          <a:graphicData uri="http://schemas.openxmlformats.org/drawingml/2006/table">
            <a:tbl>
              <a:tblPr/>
              <a:tblGrid>
                <a:gridCol w="2413502"/>
                <a:gridCol w="5544616"/>
                <a:gridCol w="898866"/>
              </a:tblGrid>
              <a:tr h="2343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400" b="1" i="0" u="none" strike="noStrike" cap="none" normalizeH="0" baseline="0" dirty="0" smtClean="0">
                          <a:ln>
                            <a:noFill/>
                          </a:ln>
                          <a:solidFill>
                            <a:srgbClr val="FFFFFF"/>
                          </a:solidFill>
                          <a:effectLst/>
                          <a:latin typeface="Lucida Sans Unicode" pitchFamily="34" charset="0"/>
                        </a:rPr>
                        <a:t>FACULTAD RESPONSABLE</a:t>
                      </a:r>
                      <a:endParaRPr kumimoji="0" lang="es-ES" sz="1400" b="1" i="0" u="none" strike="noStrike" cap="none" normalizeH="0" baseline="0" dirty="0" smtClean="0">
                        <a:ln>
                          <a:noFill/>
                        </a:ln>
                        <a:solidFill>
                          <a:srgbClr val="FFFFFF"/>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dirty="0" smtClean="0">
                          <a:ln>
                            <a:noFill/>
                          </a:ln>
                          <a:solidFill>
                            <a:srgbClr val="FFFFFF"/>
                          </a:solidFill>
                          <a:effectLst/>
                          <a:latin typeface="Lucida Sans Unicode" pitchFamily="34" charset="0"/>
                        </a:rPr>
                        <a:t>COORDINACIÓN DE CALIDAD</a:t>
                      </a:r>
                      <a:endParaRPr kumimoji="0" lang="es-ES" sz="1400" b="1" i="0" u="none" strike="noStrike" cap="none" normalizeH="0" baseline="0" dirty="0" smtClean="0">
                        <a:ln>
                          <a:noFill/>
                        </a:ln>
                        <a:solidFill>
                          <a:srgbClr val="FFFFFF"/>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s-ES"/>
                    </a:p>
                  </a:txBody>
                  <a:tcPr/>
                </a:tc>
              </a:tr>
              <a:tr h="28121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200" b="1" i="0" u="none" strike="noStrike" cap="none" normalizeH="0" baseline="0" dirty="0" smtClean="0">
                          <a:ln>
                            <a:noFill/>
                          </a:ln>
                          <a:solidFill>
                            <a:srgbClr val="000000"/>
                          </a:solidFill>
                          <a:effectLst/>
                          <a:latin typeface="Lucida Sans Unicode" pitchFamily="34" charset="0"/>
                        </a:rPr>
                        <a:t>METAS PROYECTADAS</a:t>
                      </a:r>
                      <a:endParaRPr kumimoji="0" lang="es-ES" sz="1200" b="1" i="0" u="none" strike="noStrike" cap="none" normalizeH="0" baseline="0" dirty="0" smtClean="0">
                        <a:ln>
                          <a:noFill/>
                        </a:ln>
                        <a:solidFill>
                          <a:srgbClr val="000000"/>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200" b="1" i="0" u="none" strike="noStrike" cap="none" normalizeH="0" baseline="0" dirty="0" smtClean="0">
                          <a:ln>
                            <a:noFill/>
                          </a:ln>
                          <a:solidFill>
                            <a:srgbClr val="000000"/>
                          </a:solidFill>
                          <a:effectLst/>
                          <a:latin typeface="Lucida Sans Unicode" pitchFamily="34" charset="0"/>
                        </a:rPr>
                        <a:t>METAS REALIZADAS</a:t>
                      </a:r>
                      <a:endParaRPr kumimoji="0" lang="es-ES" sz="1200" b="1" i="0" u="none" strike="noStrike" cap="none" normalizeH="0" baseline="0" dirty="0" smtClean="0">
                        <a:ln>
                          <a:noFill/>
                        </a:ln>
                        <a:solidFill>
                          <a:srgbClr val="000000"/>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900" b="1" i="0" u="none" strike="noStrike" cap="none" normalizeH="0" baseline="0" dirty="0" smtClean="0">
                          <a:ln>
                            <a:noFill/>
                          </a:ln>
                          <a:solidFill>
                            <a:srgbClr val="000000"/>
                          </a:solidFill>
                          <a:effectLst/>
                          <a:latin typeface="Lucida Sans Unicode" pitchFamily="34" charset="0"/>
                        </a:rPr>
                        <a:t> </a:t>
                      </a:r>
                      <a:r>
                        <a:rPr kumimoji="0" lang="es-CO" sz="700" b="1" i="0" u="none" strike="noStrike" cap="none" normalizeH="0" baseline="0" dirty="0" smtClean="0">
                          <a:ln>
                            <a:noFill/>
                          </a:ln>
                          <a:solidFill>
                            <a:srgbClr val="000000"/>
                          </a:solidFill>
                          <a:effectLst/>
                          <a:latin typeface="Lucida Sans Unicode" pitchFamily="34" charset="0"/>
                        </a:rPr>
                        <a:t>% DE CUMPLIMIENTO</a:t>
                      </a:r>
                      <a:endParaRPr kumimoji="0" lang="es-ES" sz="700" b="1" i="0" u="none" strike="noStrike" cap="none" normalizeH="0" baseline="0" dirty="0" smtClean="0">
                        <a:ln>
                          <a:noFill/>
                        </a:ln>
                        <a:solidFill>
                          <a:srgbClr val="000000"/>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r>
              <a:tr h="84363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O" sz="1100" b="0" i="0" u="none" strike="noStrike" kern="1200" cap="none" normalizeH="0" baseline="0" dirty="0" smtClean="0">
                          <a:ln>
                            <a:noFill/>
                          </a:ln>
                          <a:solidFill>
                            <a:schemeClr val="tx1"/>
                          </a:solidFill>
                          <a:effectLst/>
                          <a:latin typeface="Lucida Sans Unicode" pitchFamily="34" charset="0"/>
                          <a:ea typeface="+mn-ea"/>
                          <a:cs typeface="+mn-cs"/>
                        </a:rPr>
                        <a:t>Elaborar los planes de acción de los  resultados de   auditoria   externa de Seguimiento</a:t>
                      </a:r>
                      <a:endParaRPr kumimoji="0" lang="es-ES" sz="1100" b="0" i="0" u="none" strike="noStrike" kern="1200" cap="none" normalizeH="0" baseline="0" dirty="0" smtClean="0">
                        <a:ln>
                          <a:noFill/>
                        </a:ln>
                        <a:solidFill>
                          <a:schemeClr val="tx1"/>
                        </a:solidFill>
                        <a:effectLst/>
                        <a:latin typeface="Lucida Sans Unicode" pitchFamily="34" charset="0"/>
                        <a:ea typeface="+mn-ea"/>
                        <a:cs typeface="+mn-cs"/>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CO" sz="1100" b="0" i="0" u="none" strike="noStrike" kern="1200" cap="none" normalizeH="0" baseline="0" dirty="0" smtClean="0">
                          <a:ln>
                            <a:noFill/>
                          </a:ln>
                          <a:solidFill>
                            <a:schemeClr val="tx1"/>
                          </a:solidFill>
                          <a:effectLst/>
                          <a:latin typeface="Lucida Sans Unicode" pitchFamily="34" charset="0"/>
                          <a:ea typeface="+mn-ea"/>
                          <a:cs typeface="+mn-cs"/>
                        </a:rPr>
                        <a:t>Recibió visita de auditoría externa de seguimiento  las seccionales de Socorro, Cúcuta y Bogotá, donde se presentó un hallazgo, por lo cual se  cada seccional realizó análisis de causas  con el equipo de Gestión de Informática y el plan de acción respectivo, el cual fue enviado a la sede principal el día martes 15 de julio de 2014 por solicitud de la Coordinadora Nacional de calidad</a:t>
                      </a:r>
                      <a:endParaRPr kumimoji="0" lang="es-ES" sz="1100" b="0" i="0" u="none" strike="noStrike" kern="1200" cap="none" normalizeH="0" baseline="0" dirty="0" smtClean="0">
                        <a:ln>
                          <a:noFill/>
                        </a:ln>
                        <a:solidFill>
                          <a:schemeClr val="tx1"/>
                        </a:solidFill>
                        <a:effectLst/>
                        <a:latin typeface="Lucida Sans Unicode" pitchFamily="34" charset="0"/>
                        <a:ea typeface="+mn-ea"/>
                        <a:cs typeface="+mn-cs"/>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dirty="0" smtClean="0">
                          <a:ln>
                            <a:noFill/>
                          </a:ln>
                          <a:solidFill>
                            <a:schemeClr val="tx1"/>
                          </a:solidFill>
                          <a:effectLst/>
                          <a:latin typeface="Lucida Sans Unicode" pitchFamily="34" charset="0"/>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843627">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CO" sz="1100" b="0" i="0" u="none" strike="noStrike" cap="none" normalizeH="0" baseline="0" dirty="0" smtClean="0">
                          <a:ln>
                            <a:noFill/>
                          </a:ln>
                          <a:solidFill>
                            <a:schemeClr val="tx1"/>
                          </a:solidFill>
                          <a:effectLst/>
                          <a:latin typeface="Lucida Sans Unicode" pitchFamily="34" charset="0"/>
                        </a:rPr>
                        <a:t>Realizar seguimiento al cumplimiento de los PLANES DE MEJORA definidos por los procesos y consolidar informe Seccional</a:t>
                      </a:r>
                      <a:endParaRPr kumimoji="0" lang="es-ES" sz="1100" b="0" i="0" u="none" strike="noStrike" cap="none" normalizeH="0" baseline="0" dirty="0" smtClean="0">
                        <a:ln>
                          <a:noFill/>
                        </a:ln>
                        <a:solidFill>
                          <a:schemeClr val="tx1"/>
                        </a:solidFill>
                        <a:effectLst/>
                        <a:latin typeface="Lucida Sans Unicode" pitchFamily="34" charset="0"/>
                      </a:endParaRP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CO" sz="1100" b="0" i="0" u="none" strike="noStrike" cap="none" normalizeH="0" baseline="0" dirty="0" smtClean="0">
                          <a:ln>
                            <a:noFill/>
                          </a:ln>
                          <a:solidFill>
                            <a:schemeClr val="tx1"/>
                          </a:solidFill>
                          <a:effectLst/>
                          <a:latin typeface="Lucida Sans Unicode" pitchFamily="34" charset="0"/>
                        </a:rPr>
                        <a:t>Se tiene el histórico y seguimientos a PLANES DE MEJORAMIENTO definidos por los procesos  desde el año 2010 a 2014 con los respectivos seguimientos.</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s-CO" sz="1100" b="0" i="0" u="none" strike="noStrike" cap="none" normalizeH="0" baseline="0" dirty="0" smtClean="0">
                        <a:ln>
                          <a:noFill/>
                        </a:ln>
                        <a:solidFill>
                          <a:schemeClr val="tx1"/>
                        </a:solidFill>
                        <a:effectLst/>
                        <a:latin typeface="Lucida Sans Unicode"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s-CO" sz="1100" b="1" i="0" u="none" strike="noStrike" cap="none" normalizeH="0" baseline="0" dirty="0" smtClean="0">
                          <a:ln>
                            <a:noFill/>
                          </a:ln>
                          <a:solidFill>
                            <a:schemeClr val="tx1"/>
                          </a:solidFill>
                          <a:effectLst/>
                          <a:latin typeface="Lucida Sans Unicode" pitchFamily="34" charset="0"/>
                        </a:rPr>
                        <a:t>Pendiente:  </a:t>
                      </a:r>
                      <a:r>
                        <a:rPr kumimoji="0" lang="es-CO" sz="1100" b="0" i="0" u="none" strike="noStrike" cap="none" normalizeH="0" baseline="0" dirty="0" smtClean="0">
                          <a:ln>
                            <a:noFill/>
                          </a:ln>
                          <a:solidFill>
                            <a:schemeClr val="tx1"/>
                          </a:solidFill>
                          <a:effectLst/>
                          <a:latin typeface="Lucida Sans Unicode" pitchFamily="34" charset="0"/>
                        </a:rPr>
                        <a:t>Seguimiento en el 2014-2 a las acciones que actualmente están en proceso</a:t>
                      </a:r>
                      <a:endParaRPr kumimoji="0" lang="es-ES" sz="1100" b="0" i="0" u="none" strike="noStrike" cap="none" normalizeH="0" baseline="0" dirty="0" smtClean="0">
                        <a:ln>
                          <a:noFill/>
                        </a:ln>
                        <a:solidFill>
                          <a:schemeClr val="tx1"/>
                        </a:solidFill>
                        <a:effectLst/>
                        <a:latin typeface="Lucida Sans Unicode" pitchFamily="34" charset="0"/>
                      </a:endParaRP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dirty="0" smtClean="0">
                          <a:ln>
                            <a:noFill/>
                          </a:ln>
                          <a:solidFill>
                            <a:schemeClr val="tx1"/>
                          </a:solidFill>
                          <a:effectLst/>
                          <a:latin typeface="Lucida Sans Unicode" pitchFamily="34" charset="0"/>
                        </a:rPr>
                        <a:t>70%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58584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MX" sz="1100" b="0" i="0" u="none" strike="noStrike" cap="none" normalizeH="0" baseline="0" dirty="0" smtClean="0">
                          <a:ln>
                            <a:noFill/>
                          </a:ln>
                          <a:solidFill>
                            <a:schemeClr val="tx1"/>
                          </a:solidFill>
                          <a:effectLst/>
                          <a:latin typeface="Lucida Sans Unicode" pitchFamily="34" charset="0"/>
                        </a:rPr>
                        <a:t>Seguimiento a quejas,  calificaciones del Servicio y servicios no conformes</a:t>
                      </a:r>
                      <a:endParaRPr kumimoji="0" lang="es-ES" sz="1100" b="0" i="0" u="none" strike="noStrike" cap="none" normalizeH="0" baseline="0" dirty="0" smtClean="0">
                        <a:ln>
                          <a:noFill/>
                        </a:ln>
                        <a:solidFill>
                          <a:schemeClr val="tx1"/>
                        </a:solidFill>
                        <a:effectLst/>
                        <a:latin typeface="Lucida Sans Unicode" pitchFamily="34" charset="0"/>
                      </a:endParaRPr>
                    </a:p>
                  </a:txBody>
                  <a:tcPr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s-ES" sz="1100" b="0" i="0" u="none" strike="noStrike" cap="none" normalizeH="0" baseline="0" dirty="0" smtClean="0">
                          <a:ln>
                            <a:noFill/>
                          </a:ln>
                          <a:solidFill>
                            <a:schemeClr val="tx1"/>
                          </a:solidFill>
                          <a:effectLst/>
                          <a:latin typeface="Arial" pitchFamily="34" charset="0"/>
                          <a:cs typeface="Arial" pitchFamily="34" charset="0"/>
                        </a:rPr>
                        <a:t>Actividad permanente  de respuesta a quejas por parte de los Titulares de proceso.  Se instalaron 4 pantallas  digitales para quejas y calificaciones del servicio, como otro medio para conocer la percepción del usuario sobre la calidad de nuestros servicios. Se realiza seguimiento por parte de la Coordinación de calidad .</a:t>
                      </a:r>
                    </a:p>
                  </a:txBody>
                  <a:tcPr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dirty="0" smtClean="0">
                          <a:ln>
                            <a:noFill/>
                          </a:ln>
                          <a:solidFill>
                            <a:schemeClr val="tx1"/>
                          </a:solidFill>
                          <a:effectLst/>
                          <a:latin typeface="Lucida Sans Unicode" pitchFamily="34" charset="0"/>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1101407">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1100" b="0" i="0" u="none" strike="noStrike" kern="1200" cap="none" normalizeH="0" baseline="0" dirty="0" smtClean="0">
                          <a:ln>
                            <a:noFill/>
                          </a:ln>
                          <a:solidFill>
                            <a:schemeClr val="tx1"/>
                          </a:solidFill>
                          <a:effectLst/>
                          <a:latin typeface="Lucida Sans Unicode" pitchFamily="34" charset="0"/>
                          <a:ea typeface="+mn-ea"/>
                          <a:cs typeface="+mn-cs"/>
                        </a:rPr>
                        <a:t>Realizar dos   auditorías internas de calidad durante el año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1100" b="0" i="0" u="none" strike="noStrike" kern="1200" cap="none" normalizeH="0" baseline="0" dirty="0" smtClean="0">
                          <a:ln>
                            <a:noFill/>
                          </a:ln>
                          <a:solidFill>
                            <a:schemeClr val="tx1"/>
                          </a:solidFill>
                          <a:effectLst/>
                          <a:latin typeface="Arial" pitchFamily="34" charset="0"/>
                          <a:ea typeface="+mn-ea"/>
                          <a:cs typeface="Arial" pitchFamily="34" charset="0"/>
                        </a:rPr>
                        <a:t>Se hizo evaluación de auditores (2014-1 en Junio 05 de 2014 y evaluación de  competencias (2014-1) el día 13 de marzo de 2014 en reunión de revisión Gerencial</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s-ES" sz="1100" b="0" i="0" u="none" strike="noStrike" kern="1200" cap="none" normalizeH="0" baseline="0" dirty="0" smtClean="0">
                        <a:ln>
                          <a:noFill/>
                        </a:ln>
                        <a:solidFill>
                          <a:schemeClr val="tx1"/>
                        </a:solidFill>
                        <a:effectLst/>
                        <a:latin typeface="Arial" pitchFamily="34" charset="0"/>
                        <a:ea typeface="+mn-ea"/>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s-ES" sz="1100" b="0" i="0" u="none" strike="noStrike" kern="1200" cap="none" normalizeH="0" baseline="0" dirty="0" smtClean="0">
                          <a:ln>
                            <a:noFill/>
                          </a:ln>
                          <a:solidFill>
                            <a:schemeClr val="tx1"/>
                          </a:solidFill>
                          <a:effectLst/>
                          <a:latin typeface="Arial" pitchFamily="34" charset="0"/>
                          <a:ea typeface="+mn-ea"/>
                          <a:cs typeface="Arial" pitchFamily="34" charset="0"/>
                        </a:rPr>
                        <a:t>Se realizó  el primer ciclo de auditorías los días 21, 22 y 23 de mayo de 2014,  y se formularon las acciones correctivas de acuerdo a </a:t>
                      </a:r>
                      <a:r>
                        <a:rPr kumimoji="0" lang="es-ES" sz="1100" b="0" i="0" u="none" strike="noStrike" kern="1200" cap="none" normalizeH="0" baseline="0" dirty="0" smtClean="0">
                          <a:ln>
                            <a:noFill/>
                          </a:ln>
                          <a:solidFill>
                            <a:schemeClr val="tx1"/>
                          </a:solidFill>
                          <a:effectLst/>
                          <a:latin typeface="Arial" pitchFamily="34" charset="0"/>
                          <a:ea typeface="+mn-ea"/>
                          <a:cs typeface="Arial" pitchFamily="34" charset="0"/>
                        </a:rPr>
                        <a:t>resultado </a:t>
                      </a:r>
                      <a:r>
                        <a:rPr kumimoji="0" lang="es-MX" sz="1100" b="0" i="0" u="none" strike="noStrike" kern="1200" cap="none" normalizeH="0" baseline="0" dirty="0" smtClean="0">
                          <a:ln>
                            <a:noFill/>
                          </a:ln>
                          <a:solidFill>
                            <a:schemeClr val="tx1"/>
                          </a:solidFill>
                          <a:effectLst/>
                          <a:latin typeface="Arial" pitchFamily="34" charset="0"/>
                          <a:ea typeface="+mn-ea"/>
                          <a:cs typeface="Arial" pitchFamily="34" charset="0"/>
                        </a:rPr>
                        <a:t>se hizo la consolidación de informes lo cual fue enviado a la sede principal.</a:t>
                      </a:r>
                      <a:endParaRPr kumimoji="0" lang="es-CO" sz="1100" b="0" i="0" u="none" strike="noStrike" kern="1200" cap="none" normalizeH="0" baseline="0" dirty="0" smtClean="0">
                        <a:ln>
                          <a:noFill/>
                        </a:ln>
                        <a:solidFill>
                          <a:schemeClr val="tx1"/>
                        </a:solidFill>
                        <a:effectLst/>
                        <a:latin typeface="Arial" pitchFamily="34" charset="0"/>
                        <a:ea typeface="+mn-ea"/>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s-ES" sz="1100" b="0" i="0" u="none" strike="noStrike" kern="1200" cap="none" normalizeH="0" baseline="0" dirty="0" smtClean="0">
                        <a:ln>
                          <a:noFill/>
                        </a:ln>
                        <a:solidFill>
                          <a:schemeClr val="tx1"/>
                        </a:solidFill>
                        <a:effectLst/>
                        <a:latin typeface="Arial" pitchFamily="34" charset="0"/>
                        <a:ea typeface="+mn-ea"/>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s-ES" sz="1100" b="1" i="0" u="none" strike="noStrike" kern="1200" cap="none" normalizeH="0" baseline="0" dirty="0" smtClean="0">
                          <a:ln>
                            <a:noFill/>
                          </a:ln>
                          <a:solidFill>
                            <a:schemeClr val="tx1"/>
                          </a:solidFill>
                          <a:effectLst/>
                          <a:latin typeface="Arial" pitchFamily="34" charset="0"/>
                          <a:ea typeface="+mn-ea"/>
                          <a:cs typeface="Arial" pitchFamily="34" charset="0"/>
                        </a:rPr>
                        <a:t>Pendiente:  </a:t>
                      </a:r>
                      <a:r>
                        <a:rPr kumimoji="0" lang="es-ES" sz="1100" b="0" i="0" u="none" strike="noStrike" kern="1200" cap="none" normalizeH="0" baseline="0" dirty="0" smtClean="0">
                          <a:ln>
                            <a:noFill/>
                          </a:ln>
                          <a:solidFill>
                            <a:schemeClr val="tx1"/>
                          </a:solidFill>
                          <a:effectLst/>
                          <a:latin typeface="Arial" pitchFamily="34" charset="0"/>
                          <a:ea typeface="+mn-ea"/>
                          <a:cs typeface="Arial" pitchFamily="34" charset="0"/>
                        </a:rPr>
                        <a:t>2º. Ciclo de auditorías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200" b="0" i="0" u="none" strike="noStrike" cap="none" normalizeH="0" baseline="0" dirty="0" smtClean="0">
                          <a:ln>
                            <a:noFill/>
                          </a:ln>
                          <a:solidFill>
                            <a:schemeClr val="tx1"/>
                          </a:solidFill>
                          <a:effectLst/>
                          <a:latin typeface="Lucida Sans Unicode" pitchFamily="34" charset="0"/>
                        </a:rPr>
                        <a:t>50%</a:t>
                      </a:r>
                      <a:endParaRPr kumimoji="0" lang="es-ES" sz="1200" b="0" i="0" u="none" strike="noStrike" cap="none" normalizeH="0" baseline="0" dirty="0" smtClean="0">
                        <a:ln>
                          <a:noFill/>
                        </a:ln>
                        <a:solidFill>
                          <a:schemeClr val="tx1"/>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3515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O" sz="1200" b="1" i="0" u="none" strike="noStrike" cap="none" normalizeH="0" baseline="0" dirty="0" smtClean="0">
                          <a:ln>
                            <a:noFill/>
                          </a:ln>
                          <a:solidFill>
                            <a:srgbClr val="2300F6"/>
                          </a:solidFill>
                          <a:effectLst/>
                          <a:latin typeface="+mn-lt"/>
                        </a:rPr>
                        <a:t>PRESUPUESTO ASIGNADO</a:t>
                      </a:r>
                    </a:p>
                    <a:p>
                      <a:pPr marL="0" marR="0" lvl="0" indent="0" algn="l" defTabSz="914400" rtl="0" eaLnBrk="1" fontAlgn="base" latinLnBrk="0" hangingPunct="1">
                        <a:lnSpc>
                          <a:spcPct val="100000"/>
                        </a:lnSpc>
                        <a:spcBef>
                          <a:spcPct val="0"/>
                        </a:spcBef>
                        <a:spcAft>
                          <a:spcPct val="0"/>
                        </a:spcAft>
                        <a:buClrTx/>
                        <a:buSzTx/>
                        <a:buFontTx/>
                        <a:buNone/>
                        <a:tabLst/>
                      </a:pPr>
                      <a:r>
                        <a:rPr kumimoji="0" lang="es-CO" sz="1200" b="0" i="0" u="none" strike="noStrike" cap="none" normalizeH="0" baseline="0" dirty="0" smtClean="0">
                          <a:ln>
                            <a:noFill/>
                          </a:ln>
                          <a:solidFill>
                            <a:srgbClr val="2300F6"/>
                          </a:solidFill>
                          <a:effectLst/>
                          <a:latin typeface="+mn-lt"/>
                        </a:rPr>
                        <a:t>Año 2014</a:t>
                      </a:r>
                      <a:endParaRPr kumimoji="0" lang="es-ES" sz="1200" b="0" i="0" u="none" strike="noStrike" cap="none" normalizeH="0" baseline="0" dirty="0" smtClean="0">
                        <a:ln>
                          <a:noFill/>
                        </a:ln>
                        <a:solidFill>
                          <a:srgbClr val="2300F6"/>
                        </a:solidFill>
                        <a:effectLst/>
                        <a:latin typeface="+mn-lt"/>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algn="r" fontAlgn="ctr"/>
                      <a:r>
                        <a:rPr lang="es-MX" sz="1200" b="1" i="0" u="none" strike="noStrike" dirty="0" smtClean="0">
                          <a:solidFill>
                            <a:srgbClr val="2300F6"/>
                          </a:solidFill>
                          <a:latin typeface="+mn-lt"/>
                        </a:rPr>
                        <a:t>$24.230.000</a:t>
                      </a:r>
                      <a:endParaRPr lang="es-ES" sz="1200" b="1" i="0" u="none" strike="noStrike" dirty="0">
                        <a:solidFill>
                          <a:srgbClr val="2300F6"/>
                        </a:solidFill>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mn-lt"/>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r>
              <a:tr h="3515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O" sz="1200" b="1" i="0" u="none" strike="noStrike" cap="none" normalizeH="0" baseline="0" dirty="0" smtClean="0">
                          <a:ln>
                            <a:noFill/>
                          </a:ln>
                          <a:solidFill>
                            <a:srgbClr val="2300F6"/>
                          </a:solidFill>
                          <a:effectLst/>
                          <a:latin typeface="+mn-lt"/>
                        </a:rPr>
                        <a:t>PRESUPUESTO EJECUTADO </a:t>
                      </a:r>
                    </a:p>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dirty="0" smtClean="0">
                          <a:ln>
                            <a:noFill/>
                          </a:ln>
                          <a:solidFill>
                            <a:srgbClr val="2300F6"/>
                          </a:solidFill>
                          <a:effectLst/>
                          <a:latin typeface="+mn-lt"/>
                        </a:rPr>
                        <a:t>(A Marzo 31 de 2014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algn="r" fontAlgn="ctr"/>
                      <a:r>
                        <a:rPr lang="es-MX" sz="1200" b="1" i="0" u="none" strike="noStrike" dirty="0" smtClean="0">
                          <a:solidFill>
                            <a:srgbClr val="2300F6"/>
                          </a:solidFill>
                          <a:latin typeface="+mn-lt"/>
                        </a:rPr>
                        <a:t>$84.100</a:t>
                      </a:r>
                      <a:endParaRPr lang="es-ES" sz="1200" b="1" i="0" u="none" strike="noStrike" dirty="0">
                        <a:solidFill>
                          <a:srgbClr val="2300F6"/>
                        </a:solidFill>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mn-lt"/>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21090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O" sz="1200" b="1" i="0" u="none" strike="noStrike" cap="none" normalizeH="0" baseline="0" dirty="0" smtClean="0">
                          <a:ln>
                            <a:noFill/>
                          </a:ln>
                          <a:solidFill>
                            <a:srgbClr val="2300F6"/>
                          </a:solidFill>
                          <a:effectLst/>
                          <a:latin typeface="+mn-lt"/>
                        </a:rPr>
                        <a:t> % DE EJECUCION</a:t>
                      </a:r>
                      <a:endParaRPr kumimoji="0" lang="es-ES" sz="1200" b="1" i="0" u="none" strike="noStrike" cap="none" normalizeH="0" baseline="0" dirty="0" smtClean="0">
                        <a:ln>
                          <a:noFill/>
                        </a:ln>
                        <a:solidFill>
                          <a:srgbClr val="2300F6"/>
                        </a:solidFill>
                        <a:effectLst/>
                        <a:latin typeface="+mn-lt"/>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algn="r" fontAlgn="ctr"/>
                      <a:r>
                        <a:rPr lang="es-MX" sz="1200" b="1" i="0" u="none" strike="noStrike" dirty="0" smtClean="0">
                          <a:solidFill>
                            <a:srgbClr val="2300F6"/>
                          </a:solidFill>
                          <a:latin typeface="+mn-lt"/>
                        </a:rPr>
                        <a:t>0%</a:t>
                      </a:r>
                      <a:endParaRPr lang="es-ES" sz="1200" b="1" i="0" u="none" strike="noStrike" dirty="0">
                        <a:solidFill>
                          <a:srgbClr val="2300F6"/>
                        </a:solidFill>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mn-lt"/>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
          <p:cNvSpPr>
            <a:spLocks noGrp="1" noChangeArrowheads="1"/>
          </p:cNvSpPr>
          <p:nvPr>
            <p:ph idx="4294967295"/>
          </p:nvPr>
        </p:nvSpPr>
        <p:spPr>
          <a:xfrm>
            <a:off x="0" y="571500"/>
            <a:ext cx="8697913" cy="307975"/>
          </a:xfrm>
        </p:spPr>
        <p:txBody>
          <a:bodyPr anchor="ctr">
            <a:spAutoFit/>
          </a:bodyPr>
          <a:lstStyle/>
          <a:p>
            <a:pPr>
              <a:buFont typeface="Wingdings 3" pitchFamily="18" charset="2"/>
              <a:buNone/>
            </a:pPr>
            <a:r>
              <a:rPr lang="es-ES" sz="1200" b="1" smtClean="0"/>
              <a:t>	</a:t>
            </a:r>
            <a:r>
              <a:rPr lang="es-ES" sz="1400" b="1" smtClean="0"/>
              <a:t>Proyecto 5</a:t>
            </a:r>
            <a:r>
              <a:rPr lang="es-ES" sz="1400" b="1" smtClean="0">
                <a:solidFill>
                  <a:srgbClr val="FF0000"/>
                </a:solidFill>
              </a:rPr>
              <a:t>: </a:t>
            </a:r>
            <a:r>
              <a:rPr lang="es-ES" sz="1400" b="1" smtClean="0"/>
              <a:t>Diseño, implementación y sostenimiento de un Sistema de Gestión de Calidad</a:t>
            </a:r>
            <a:endParaRPr lang="es-MX" sz="1400" b="1" smtClean="0"/>
          </a:p>
        </p:txBody>
      </p:sp>
      <p:pic>
        <p:nvPicPr>
          <p:cNvPr id="16387" name="Picture 2" descr="http://tbn3.google.com/images?q=tbn:C0zLbrrBuxHA8M:http://poderyciudadania.galeon.com/unilibre.jpg">
            <a:hlinkClick r:id="rId2"/>
          </p:cNvPr>
          <p:cNvPicPr>
            <a:picLocks noChangeAspect="1" noChangeArrowheads="1"/>
          </p:cNvPicPr>
          <p:nvPr/>
        </p:nvPicPr>
        <p:blipFill>
          <a:blip r:embed="rId3"/>
          <a:srcRect/>
          <a:stretch>
            <a:fillRect/>
          </a:stretch>
        </p:blipFill>
        <p:spPr bwMode="auto">
          <a:xfrm>
            <a:off x="8027988" y="68263"/>
            <a:ext cx="928687" cy="574655"/>
          </a:xfrm>
          <a:prstGeom prst="rect">
            <a:avLst/>
          </a:prstGeom>
          <a:noFill/>
          <a:ln w="9525">
            <a:noFill/>
            <a:miter lim="800000"/>
            <a:headEnd/>
            <a:tailEnd/>
          </a:ln>
        </p:spPr>
      </p:pic>
      <p:sp>
        <p:nvSpPr>
          <p:cNvPr id="16388" name="Rectangle 4"/>
          <p:cNvSpPr>
            <a:spLocks noChangeArrowheads="1"/>
          </p:cNvSpPr>
          <p:nvPr/>
        </p:nvSpPr>
        <p:spPr bwMode="auto">
          <a:xfrm>
            <a:off x="539750" y="0"/>
            <a:ext cx="7416800" cy="504825"/>
          </a:xfrm>
          <a:prstGeom prst="rect">
            <a:avLst/>
          </a:prstGeom>
          <a:solidFill>
            <a:schemeClr val="accent1"/>
          </a:solidFill>
          <a:ln w="9525">
            <a:solidFill>
              <a:schemeClr val="tx1"/>
            </a:solidFill>
            <a:miter lim="800000"/>
            <a:headEnd/>
            <a:tailEnd/>
          </a:ln>
        </p:spPr>
        <p:txBody>
          <a:bodyPr wrap="none" anchor="ctr"/>
          <a:lstStyle/>
          <a:p>
            <a:pPr algn="ctr"/>
            <a:r>
              <a:rPr lang="es-MX" b="1">
                <a:solidFill>
                  <a:schemeClr val="bg1"/>
                </a:solidFill>
              </a:rPr>
              <a:t>Programa 2: </a:t>
            </a:r>
            <a:r>
              <a:rPr lang="es-ES" b="1">
                <a:solidFill>
                  <a:schemeClr val="bg1"/>
                </a:solidFill>
              </a:rPr>
              <a:t>SISTEMA DE GESTIÓN DE CALIDAD</a:t>
            </a:r>
          </a:p>
        </p:txBody>
      </p:sp>
      <p:graphicFrame>
        <p:nvGraphicFramePr>
          <p:cNvPr id="67634" name="Group 50"/>
          <p:cNvGraphicFramePr>
            <a:graphicFrameLocks noGrp="1"/>
          </p:cNvGraphicFramePr>
          <p:nvPr>
            <p:extLst>
              <p:ext uri="{D42A27DB-BD31-4B8C-83A1-F6EECF244321}">
                <p14:modId xmlns:p14="http://schemas.microsoft.com/office/powerpoint/2010/main" val="1119979798"/>
              </p:ext>
            </p:extLst>
          </p:nvPr>
        </p:nvGraphicFramePr>
        <p:xfrm>
          <a:off x="214282" y="857250"/>
          <a:ext cx="8821768" cy="5885742"/>
        </p:xfrm>
        <a:graphic>
          <a:graphicData uri="http://schemas.openxmlformats.org/drawingml/2006/table">
            <a:tbl>
              <a:tblPr/>
              <a:tblGrid>
                <a:gridCol w="3143262"/>
                <a:gridCol w="4643454"/>
                <a:gridCol w="1035052"/>
              </a:tblGrid>
              <a:tr h="30480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400" b="1" i="0" u="none" strike="noStrike" cap="none" normalizeH="0" baseline="0" dirty="0" smtClean="0">
                          <a:ln>
                            <a:noFill/>
                          </a:ln>
                          <a:solidFill>
                            <a:srgbClr val="FFFFFF"/>
                          </a:solidFill>
                          <a:effectLst/>
                          <a:latin typeface="Lucida Sans Unicode" pitchFamily="34" charset="0"/>
                        </a:rPr>
                        <a:t>FACULTAD RESPONSABLE</a:t>
                      </a:r>
                      <a:endParaRPr kumimoji="0" lang="es-ES" sz="1400" b="1" i="0" u="none" strike="noStrike" cap="none" normalizeH="0" baseline="0" dirty="0" smtClean="0">
                        <a:ln>
                          <a:noFill/>
                        </a:ln>
                        <a:solidFill>
                          <a:srgbClr val="FFFFFF"/>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dirty="0" smtClean="0">
                          <a:ln>
                            <a:noFill/>
                          </a:ln>
                          <a:solidFill>
                            <a:srgbClr val="FFFFFF"/>
                          </a:solidFill>
                          <a:effectLst/>
                          <a:latin typeface="Lucida Sans Unicode" pitchFamily="34" charset="0"/>
                        </a:rPr>
                        <a:t>COORDINACIÓN DE CALIDAD</a:t>
                      </a:r>
                      <a:endParaRPr kumimoji="0" lang="es-ES" sz="1400" b="1" i="0" u="none" strike="noStrike" cap="none" normalizeH="0" baseline="0" dirty="0" smtClean="0">
                        <a:ln>
                          <a:noFill/>
                        </a:ln>
                        <a:solidFill>
                          <a:srgbClr val="FFFFFF"/>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s-ES"/>
                    </a:p>
                  </a:txBody>
                  <a:tcPr/>
                </a:tc>
              </a:tr>
              <a:tr h="4095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200" b="1" i="0" u="none" strike="noStrike" cap="none" normalizeH="0" baseline="0" dirty="0" smtClean="0">
                          <a:ln>
                            <a:noFill/>
                          </a:ln>
                          <a:solidFill>
                            <a:srgbClr val="000000"/>
                          </a:solidFill>
                          <a:effectLst/>
                          <a:latin typeface="Lucida Sans Unicode" pitchFamily="34" charset="0"/>
                        </a:rPr>
                        <a:t>METAS PROYECTADAS</a:t>
                      </a:r>
                      <a:endParaRPr kumimoji="0" lang="es-ES" sz="1200" b="1" i="0" u="none" strike="noStrike" cap="none" normalizeH="0" baseline="0" dirty="0" smtClean="0">
                        <a:ln>
                          <a:noFill/>
                        </a:ln>
                        <a:solidFill>
                          <a:srgbClr val="000000"/>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200" b="1" i="0" u="none" strike="noStrike" cap="none" normalizeH="0" baseline="0" dirty="0" smtClean="0">
                          <a:ln>
                            <a:noFill/>
                          </a:ln>
                          <a:solidFill>
                            <a:srgbClr val="000000"/>
                          </a:solidFill>
                          <a:effectLst/>
                          <a:latin typeface="Lucida Sans Unicode" pitchFamily="34" charset="0"/>
                        </a:rPr>
                        <a:t>METAS REALIZADAS</a:t>
                      </a:r>
                      <a:endParaRPr kumimoji="0" lang="es-ES" sz="1200" b="1" i="0" u="none" strike="noStrike" cap="none" normalizeH="0" baseline="0" dirty="0" smtClean="0">
                        <a:ln>
                          <a:noFill/>
                        </a:ln>
                        <a:solidFill>
                          <a:srgbClr val="000000"/>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000" b="1" i="0" u="none" strike="noStrike" cap="none" normalizeH="0" baseline="0" dirty="0" smtClean="0">
                          <a:ln>
                            <a:noFill/>
                          </a:ln>
                          <a:solidFill>
                            <a:srgbClr val="000000"/>
                          </a:solidFill>
                          <a:effectLst/>
                          <a:latin typeface="Lucida Sans Unicode" pitchFamily="34" charset="0"/>
                        </a:rPr>
                        <a:t> </a:t>
                      </a:r>
                      <a:r>
                        <a:rPr kumimoji="0" lang="es-CO" sz="800" b="1" i="0" u="none" strike="noStrike" cap="none" normalizeH="0" baseline="0" dirty="0" smtClean="0">
                          <a:ln>
                            <a:noFill/>
                          </a:ln>
                          <a:solidFill>
                            <a:srgbClr val="000000"/>
                          </a:solidFill>
                          <a:effectLst/>
                          <a:latin typeface="Lucida Sans Unicode" pitchFamily="34" charset="0"/>
                        </a:rPr>
                        <a:t>% DE CUMPLIMIENTO</a:t>
                      </a:r>
                      <a:endParaRPr kumimoji="0" lang="es-ES" sz="800" b="1" i="0" u="none" strike="noStrike" cap="none" normalizeH="0" baseline="0" dirty="0" smtClean="0">
                        <a:ln>
                          <a:noFill/>
                        </a:ln>
                        <a:solidFill>
                          <a:srgbClr val="000000"/>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r>
              <a:tr h="63914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O" sz="1100" b="0" i="0" u="none" strike="noStrike" kern="1200" cap="none" normalizeH="0" baseline="0" dirty="0" smtClean="0">
                          <a:ln>
                            <a:noFill/>
                          </a:ln>
                          <a:solidFill>
                            <a:schemeClr val="tx1"/>
                          </a:solidFill>
                          <a:effectLst/>
                          <a:latin typeface="Arial" pitchFamily="34" charset="0"/>
                          <a:ea typeface="+mn-ea"/>
                          <a:cs typeface="Arial" pitchFamily="34" charset="0"/>
                        </a:rPr>
                        <a:t>Actualizar Mapas de riesgos de 11 procesos  en la herramienta establecidas en el SGC  y formular las acciones preventivas</a:t>
                      </a:r>
                      <a:endParaRPr kumimoji="0" lang="es-ES" sz="1100" b="0" i="0" u="none" strike="noStrike" kern="1200" cap="none" normalizeH="0" baseline="0" dirty="0" smtClean="0">
                        <a:ln>
                          <a:noFill/>
                        </a:ln>
                        <a:solidFill>
                          <a:schemeClr val="tx1"/>
                        </a:solidFill>
                        <a:effectLst/>
                        <a:latin typeface="Arial" pitchFamily="34" charset="0"/>
                        <a:ea typeface="+mn-ea"/>
                        <a:cs typeface="Arial" pitchFamily="34" charset="0"/>
                      </a:endParaRP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s-CO" sz="1100" b="0" i="0" u="none" strike="noStrike" kern="1200" cap="none" normalizeH="0" baseline="0" dirty="0" smtClean="0">
                          <a:ln>
                            <a:noFill/>
                          </a:ln>
                          <a:solidFill>
                            <a:schemeClr val="tx1"/>
                          </a:solidFill>
                          <a:effectLst/>
                          <a:latin typeface="Arial" pitchFamily="34" charset="0"/>
                          <a:ea typeface="+mn-ea"/>
                          <a:cs typeface="Arial" pitchFamily="34" charset="0"/>
                        </a:rPr>
                        <a:t>Desde la sede principal se trabajó con los Titulares de proceso sobre la  identificación de nuevos riesgos estándar  a nivel nacional  para ser ajustados en cada Seccional </a:t>
                      </a:r>
                    </a:p>
                    <a:p>
                      <a:pPr marL="0" marR="0" lvl="0" indent="0" algn="just"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s-CO" sz="1100" b="0" i="0" u="none" strike="noStrike" kern="1200" cap="none" normalizeH="0" baseline="0" dirty="0" smtClean="0">
                          <a:ln>
                            <a:noFill/>
                          </a:ln>
                          <a:solidFill>
                            <a:schemeClr val="tx1"/>
                          </a:solidFill>
                          <a:effectLst/>
                          <a:latin typeface="Arial" pitchFamily="34" charset="0"/>
                          <a:ea typeface="+mn-ea"/>
                          <a:cs typeface="Arial" pitchFamily="34" charset="0"/>
                        </a:rPr>
                        <a:t>Se hizo los ajustas a los  mapas de riesgos y acciones preventivas </a:t>
                      </a:r>
                      <a:r>
                        <a:rPr kumimoji="0" lang="es-CO" sz="1100" b="0" i="0" u="none" strike="noStrike" kern="1200" cap="none" normalizeH="0" baseline="0" dirty="0" smtClean="0">
                          <a:ln>
                            <a:noFill/>
                          </a:ln>
                          <a:solidFill>
                            <a:schemeClr val="tx1"/>
                          </a:solidFill>
                          <a:effectLst/>
                          <a:latin typeface="Arial" pitchFamily="34" charset="0"/>
                          <a:ea typeface="+mn-ea"/>
                          <a:cs typeface="Arial" pitchFamily="34" charset="0"/>
                        </a:rPr>
                        <a:t> mediante análisis de causas con </a:t>
                      </a:r>
                      <a:r>
                        <a:rPr kumimoji="0" lang="es-CO" sz="1100" b="0" i="0" u="none" strike="noStrike" kern="1200" cap="none" normalizeH="0" baseline="0" dirty="0" smtClean="0">
                          <a:ln>
                            <a:noFill/>
                          </a:ln>
                          <a:solidFill>
                            <a:schemeClr val="tx1"/>
                          </a:solidFill>
                          <a:effectLst/>
                          <a:latin typeface="Arial" pitchFamily="34" charset="0"/>
                          <a:ea typeface="+mn-ea"/>
                          <a:cs typeface="Arial" pitchFamily="34" charset="0"/>
                        </a:rPr>
                        <a:t>equipo de trabajo de cada proceso</a:t>
                      </a:r>
                      <a:endParaRPr kumimoji="0" lang="es-ES" sz="1100" b="0" i="0" u="none" strike="noStrike" kern="1200" cap="none" normalizeH="0" baseline="0" dirty="0" smtClean="0">
                        <a:ln>
                          <a:noFill/>
                        </a:ln>
                        <a:solidFill>
                          <a:schemeClr val="tx1"/>
                        </a:solidFill>
                        <a:effectLst/>
                        <a:latin typeface="Arial" pitchFamily="34" charset="0"/>
                        <a:ea typeface="+mn-ea"/>
                        <a:cs typeface="Arial" pitchFamily="34" charset="0"/>
                      </a:endParaRP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900" b="0" i="0" u="none" strike="noStrike" kern="1200" cap="none" normalizeH="0" baseline="0" dirty="0" smtClean="0">
                          <a:ln>
                            <a:noFill/>
                          </a:ln>
                          <a:solidFill>
                            <a:schemeClr val="tx1"/>
                          </a:solidFill>
                          <a:effectLst/>
                          <a:latin typeface="Lucida Sans Unicode" pitchFamily="34" charset="0"/>
                          <a:ea typeface="+mn-ea"/>
                          <a:cs typeface="+mn-cs"/>
                        </a:rPr>
                        <a:t>100%</a:t>
                      </a:r>
                      <a:endParaRPr kumimoji="0" lang="es-ES" sz="900" b="0" i="0" u="none" strike="noStrike" kern="1200" cap="none" normalizeH="0" baseline="0" dirty="0" smtClean="0">
                        <a:ln>
                          <a:noFill/>
                        </a:ln>
                        <a:solidFill>
                          <a:schemeClr val="tx1"/>
                        </a:solidFill>
                        <a:effectLst/>
                        <a:latin typeface="Lucida Sans Unicode" pitchFamily="34" charset="0"/>
                        <a:ea typeface="+mn-ea"/>
                        <a:cs typeface="+mn-cs"/>
                      </a:endParaRP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814813">
                <a:tc>
                  <a:txBody>
                    <a:bodyPr/>
                    <a:lstStyle/>
                    <a:p>
                      <a:pPr marL="0" marR="0" lvl="0" indent="0" algn="just" defTabSz="914400" rtl="0" eaLnBrk="0" fontAlgn="base" latinLnBrk="0" hangingPunct="0">
                        <a:lnSpc>
                          <a:spcPct val="100000"/>
                        </a:lnSpc>
                        <a:spcBef>
                          <a:spcPct val="100000"/>
                        </a:spcBef>
                        <a:spcAft>
                          <a:spcPct val="0"/>
                        </a:spcAft>
                        <a:buClr>
                          <a:schemeClr val="accent1"/>
                        </a:buClr>
                        <a:buSzPct val="68000"/>
                        <a:buFont typeface="Wingdings 3" pitchFamily="18" charset="2"/>
                        <a:buNone/>
                        <a:tabLst/>
                      </a:pPr>
                      <a:r>
                        <a:rPr kumimoji="0" lang="es-CO" sz="1100" b="0" i="0" u="none" strike="noStrike" kern="1200" cap="none" normalizeH="0" baseline="0" dirty="0" smtClean="0">
                          <a:ln>
                            <a:noFill/>
                          </a:ln>
                          <a:solidFill>
                            <a:schemeClr val="tx1"/>
                          </a:solidFill>
                          <a:effectLst/>
                          <a:latin typeface="Arial" pitchFamily="34" charset="0"/>
                          <a:ea typeface="+mn-ea"/>
                          <a:cs typeface="Arial" pitchFamily="34" charset="0"/>
                        </a:rPr>
                        <a:t>Apoyar al Centro de Conciliación del Consultorio Jurídico en el </a:t>
                      </a:r>
                      <a:r>
                        <a:rPr kumimoji="0" lang="es-ES" sz="1100" b="0" i="0" u="none" strike="noStrike" kern="1200" cap="none" normalizeH="0" baseline="0" dirty="0" smtClean="0">
                          <a:ln>
                            <a:noFill/>
                          </a:ln>
                          <a:solidFill>
                            <a:schemeClr val="tx1"/>
                          </a:solidFill>
                          <a:effectLst/>
                          <a:latin typeface="Arial" pitchFamily="34" charset="0"/>
                          <a:ea typeface="+mn-ea"/>
                          <a:cs typeface="Arial" pitchFamily="34" charset="0"/>
                        </a:rPr>
                        <a:t>proceso de calidad norma NTC 5906.</a:t>
                      </a:r>
                      <a:endParaRPr kumimoji="0" lang="es-CO" sz="1100" b="0" i="0" u="none" strike="noStrike" kern="1200" cap="none" normalizeH="0" baseline="0" dirty="0" smtClean="0">
                        <a:ln>
                          <a:noFill/>
                        </a:ln>
                        <a:solidFill>
                          <a:schemeClr val="tx1"/>
                        </a:solidFill>
                        <a:effectLst/>
                        <a:latin typeface="Arial" pitchFamily="34" charset="0"/>
                        <a:ea typeface="+mn-ea"/>
                        <a:cs typeface="Arial" pitchFamily="34" charset="0"/>
                      </a:endParaRPr>
                    </a:p>
                  </a:txBody>
                  <a:tcPr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s-CO" sz="1100" b="0" i="0" u="none" strike="noStrike" kern="1200" cap="none" normalizeH="0" baseline="0" dirty="0" smtClean="0">
                          <a:ln>
                            <a:noFill/>
                          </a:ln>
                          <a:solidFill>
                            <a:schemeClr val="tx1"/>
                          </a:solidFill>
                          <a:effectLst/>
                          <a:latin typeface="Arial" pitchFamily="34" charset="0"/>
                          <a:ea typeface="+mn-ea"/>
                          <a:cs typeface="Arial" pitchFamily="34" charset="0"/>
                        </a:rPr>
                        <a:t>La Coordinación de calidad apoya al Centro de Conciliación del consultorio jurídico  en el </a:t>
                      </a:r>
                      <a:r>
                        <a:rPr kumimoji="0" lang="es-ES" sz="1100" b="0" i="0" u="none" strike="noStrike" kern="1200" cap="none" normalizeH="0" baseline="0" dirty="0" smtClean="0">
                          <a:ln>
                            <a:noFill/>
                          </a:ln>
                          <a:solidFill>
                            <a:schemeClr val="tx1"/>
                          </a:solidFill>
                          <a:effectLst/>
                          <a:latin typeface="Arial" pitchFamily="34" charset="0"/>
                          <a:ea typeface="+mn-ea"/>
                          <a:cs typeface="Arial" pitchFamily="34" charset="0"/>
                        </a:rPr>
                        <a:t>proceso de  implementación de la norma técnica de  calidad  NTC 5906. Se apoyó en la auditorio de </a:t>
                      </a:r>
                      <a:r>
                        <a:rPr kumimoji="0" lang="es-ES" sz="1100" b="0" i="0" u="none" strike="noStrike" kern="1200" cap="none" normalizeH="0" baseline="0" dirty="0" err="1" smtClean="0">
                          <a:ln>
                            <a:noFill/>
                          </a:ln>
                          <a:solidFill>
                            <a:schemeClr val="tx1"/>
                          </a:solidFill>
                          <a:effectLst/>
                          <a:latin typeface="Arial" pitchFamily="34" charset="0"/>
                          <a:ea typeface="+mn-ea"/>
                          <a:cs typeface="Arial" pitchFamily="34" charset="0"/>
                        </a:rPr>
                        <a:t>Minjusticia</a:t>
                      </a:r>
                      <a:r>
                        <a:rPr kumimoji="0" lang="es-ES" sz="1100" b="0" i="0" u="none" strike="noStrike" kern="1200" cap="none" normalizeH="0" baseline="0" dirty="0" smtClean="0">
                          <a:ln>
                            <a:noFill/>
                          </a:ln>
                          <a:solidFill>
                            <a:schemeClr val="tx1"/>
                          </a:solidFill>
                          <a:effectLst/>
                          <a:latin typeface="Arial" pitchFamily="34" charset="0"/>
                          <a:ea typeface="+mn-ea"/>
                          <a:cs typeface="Arial" pitchFamily="34" charset="0"/>
                        </a:rPr>
                        <a:t> en el mes de marzo de 2014</a:t>
                      </a: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s-ES" sz="1100" b="0" i="0" u="none" strike="noStrike" kern="1200" cap="none" normalizeH="0" baseline="0" dirty="0" smtClean="0">
                          <a:ln>
                            <a:noFill/>
                          </a:ln>
                          <a:solidFill>
                            <a:schemeClr val="tx1"/>
                          </a:solidFill>
                          <a:effectLst/>
                          <a:latin typeface="Arial" pitchFamily="34" charset="0"/>
                          <a:ea typeface="+mn-ea"/>
                          <a:cs typeface="Arial" pitchFamily="34" charset="0"/>
                        </a:rPr>
                        <a:t>P</a:t>
                      </a:r>
                      <a:r>
                        <a:rPr kumimoji="0" lang="es-ES" sz="1200" b="1" i="0" u="none" strike="noStrike" kern="1200" cap="none" normalizeH="0" baseline="0" dirty="0" smtClean="0">
                          <a:ln>
                            <a:noFill/>
                          </a:ln>
                          <a:solidFill>
                            <a:schemeClr val="tx1"/>
                          </a:solidFill>
                          <a:effectLst/>
                          <a:latin typeface="+mn-lt"/>
                          <a:ea typeface="+mn-ea"/>
                          <a:cs typeface="+mn-cs"/>
                        </a:rPr>
                        <a:t>endiente:  </a:t>
                      </a:r>
                      <a:r>
                        <a:rPr kumimoji="0" lang="es-ES" sz="1100" b="0" i="0" u="none" strike="noStrike" kern="1200" cap="none" normalizeH="0" baseline="0" dirty="0" smtClean="0">
                          <a:ln>
                            <a:noFill/>
                          </a:ln>
                          <a:solidFill>
                            <a:schemeClr val="tx1"/>
                          </a:solidFill>
                          <a:effectLst/>
                          <a:latin typeface="Arial" pitchFamily="34" charset="0"/>
                          <a:ea typeface="+mn-ea"/>
                          <a:cs typeface="Arial" pitchFamily="34" charset="0"/>
                        </a:rPr>
                        <a:t>Visita de certificación</a:t>
                      </a:r>
                    </a:p>
                  </a:txBody>
                  <a:tcPr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900" b="0" i="0" u="none" strike="noStrike" cap="none" normalizeH="0" baseline="0" dirty="0" smtClean="0">
                          <a:ln>
                            <a:noFill/>
                          </a:ln>
                          <a:solidFill>
                            <a:schemeClr val="tx1"/>
                          </a:solidFill>
                          <a:effectLst/>
                          <a:latin typeface="Lucida Sans Unicode" pitchFamily="34" charset="0"/>
                        </a:rPr>
                        <a:t>80%</a:t>
                      </a:r>
                      <a:endParaRPr kumimoji="0" lang="es-ES" sz="900" b="0" i="0" u="none" strike="noStrike" cap="none" normalizeH="0" baseline="0" dirty="0" smtClean="0">
                        <a:ln>
                          <a:noFill/>
                        </a:ln>
                        <a:solidFill>
                          <a:schemeClr val="tx1"/>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518529">
                <a:tc>
                  <a:txBody>
                    <a:bodyPr/>
                    <a:lstStyle/>
                    <a:p>
                      <a:pPr marL="0" marR="0" lvl="0" indent="0" algn="just"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s-ES" sz="1100" b="0" i="0" u="none" strike="noStrike" kern="1200" cap="none" normalizeH="0" baseline="0" dirty="0" smtClean="0">
                          <a:ln>
                            <a:noFill/>
                          </a:ln>
                          <a:solidFill>
                            <a:schemeClr val="tx1"/>
                          </a:solidFill>
                          <a:effectLst/>
                          <a:latin typeface="Arial" pitchFamily="34" charset="0"/>
                          <a:ea typeface="+mn-ea"/>
                          <a:cs typeface="Arial" pitchFamily="34" charset="0"/>
                        </a:rPr>
                        <a:t>Solicitar a los 11 procesos la medición  y reporte de indicadores de proceso y de acuerdos de servicio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MX" sz="1100" b="0" i="0" u="none" strike="noStrike" kern="1200" cap="none" normalizeH="0" baseline="0" dirty="0" smtClean="0">
                          <a:ln>
                            <a:noFill/>
                          </a:ln>
                          <a:solidFill>
                            <a:schemeClr val="tx1"/>
                          </a:solidFill>
                          <a:effectLst/>
                          <a:latin typeface="Lucida Sans Unicode" pitchFamily="34" charset="0"/>
                          <a:ea typeface="+mn-ea"/>
                          <a:cs typeface="+mn-cs"/>
                        </a:rPr>
                        <a:t>Se tiene la medición de indicadores mensuales y  trimestrales de 2014 y se hizo solicitud a los procesos  de los correspondientes al 2014-1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900" b="0" i="0" u="none" strike="noStrike" cap="none" normalizeH="0" baseline="0" dirty="0" smtClean="0">
                          <a:ln>
                            <a:noFill/>
                          </a:ln>
                          <a:solidFill>
                            <a:schemeClr val="tx1"/>
                          </a:solidFill>
                          <a:effectLst/>
                          <a:latin typeface="Lucida Sans Unicode" pitchFamily="34" charset="0"/>
                        </a:rPr>
                        <a:t>50%</a:t>
                      </a:r>
                      <a:endParaRPr kumimoji="0" lang="es-ES" sz="900" b="0" i="0" u="none" strike="noStrike" cap="none" normalizeH="0" baseline="0" dirty="0" smtClean="0">
                        <a:ln>
                          <a:noFill/>
                        </a:ln>
                        <a:solidFill>
                          <a:schemeClr val="tx1"/>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477733">
                <a:tc>
                  <a:txBody>
                    <a:bodyPr/>
                    <a:lstStyle/>
                    <a:p>
                      <a:pPr marL="0" marR="0" lvl="0" indent="0" algn="just" defTabSz="914400" rtl="0" eaLnBrk="0" fontAlgn="base" latinLnBrk="0" hangingPunct="0">
                        <a:lnSpc>
                          <a:spcPct val="100000"/>
                        </a:lnSpc>
                        <a:spcBef>
                          <a:spcPct val="100000"/>
                        </a:spcBef>
                        <a:spcAft>
                          <a:spcPct val="0"/>
                        </a:spcAft>
                        <a:buClr>
                          <a:schemeClr val="accent1"/>
                        </a:buClr>
                        <a:buSzPct val="68000"/>
                        <a:buFont typeface="Wingdings 3" pitchFamily="18" charset="2"/>
                        <a:buNone/>
                        <a:tabLst/>
                      </a:pPr>
                      <a:r>
                        <a:rPr kumimoji="0" lang="es-CO" sz="1200" b="0" i="0" u="none" strike="noStrike" cap="none" normalizeH="0" baseline="0" dirty="0" smtClean="0">
                          <a:ln>
                            <a:noFill/>
                          </a:ln>
                          <a:solidFill>
                            <a:schemeClr val="tx1"/>
                          </a:solidFill>
                          <a:effectLst/>
                          <a:latin typeface="+mn-lt"/>
                        </a:rPr>
                        <a:t>Implementación y puesta en marcha del SGC en los procesos académicos (PRE-03-12-2014)</a:t>
                      </a:r>
                    </a:p>
                  </a:txBody>
                  <a:tcPr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s-CO" sz="1200" b="0" i="0" u="none" strike="noStrike" cap="none" normalizeH="0" baseline="0" dirty="0" smtClean="0">
                          <a:ln>
                            <a:noFill/>
                          </a:ln>
                          <a:solidFill>
                            <a:schemeClr val="tx1"/>
                          </a:solidFill>
                          <a:effectLst/>
                          <a:latin typeface="+mn-lt"/>
                        </a:rPr>
                        <a:t>Se realizó inventario y actualización  de instructivos, procedimientos y formatos académicos elaborados por la Seccional y s</a:t>
                      </a:r>
                      <a:r>
                        <a:rPr kumimoji="0" lang="es-MX" sz="1200" b="0" i="0" u="none" strike="noStrike" cap="none" normalizeH="0" baseline="0" dirty="0" smtClean="0">
                          <a:ln>
                            <a:noFill/>
                          </a:ln>
                          <a:solidFill>
                            <a:schemeClr val="tx1"/>
                          </a:solidFill>
                          <a:effectLst/>
                          <a:latin typeface="+mn-lt"/>
                        </a:rPr>
                        <a:t>e envió a la Sede </a:t>
                      </a: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s-MX" sz="1200" b="1" i="0" u="none" strike="noStrike" cap="none" normalizeH="0" baseline="0" dirty="0" smtClean="0">
                          <a:ln>
                            <a:noFill/>
                          </a:ln>
                          <a:solidFill>
                            <a:schemeClr val="tx1"/>
                          </a:solidFill>
                          <a:effectLst/>
                          <a:latin typeface="+mn-lt"/>
                        </a:rPr>
                        <a:t>Pendiente</a:t>
                      </a:r>
                      <a:r>
                        <a:rPr kumimoji="0" lang="es-MX" sz="1200" b="0" i="0" u="none" strike="noStrike" cap="none" normalizeH="0" baseline="0" dirty="0" smtClean="0">
                          <a:ln>
                            <a:noFill/>
                          </a:ln>
                          <a:solidFill>
                            <a:schemeClr val="tx1"/>
                          </a:solidFill>
                          <a:effectLst/>
                          <a:latin typeface="+mn-lt"/>
                        </a:rPr>
                        <a:t>:  Lineamientos nacionales</a:t>
                      </a:r>
                      <a:endParaRPr kumimoji="0" lang="es-ES" sz="1200" b="0" i="0" u="none" strike="noStrike" cap="none" normalizeH="0" baseline="0" dirty="0" smtClean="0">
                        <a:ln>
                          <a:noFill/>
                        </a:ln>
                        <a:solidFill>
                          <a:schemeClr val="tx1"/>
                        </a:solidFill>
                        <a:effectLst/>
                        <a:latin typeface="+mn-lt"/>
                      </a:endParaRPr>
                    </a:p>
                  </a:txBody>
                  <a:tcPr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900" b="0" i="0" u="none" strike="noStrike" kern="1200" cap="none" normalizeH="0" baseline="0" dirty="0" smtClean="0">
                        <a:ln>
                          <a:noFill/>
                        </a:ln>
                        <a:solidFill>
                          <a:schemeClr val="tx1"/>
                        </a:solidFill>
                        <a:effectLst/>
                        <a:latin typeface="Lucida Sans Unicode" pitchFamily="34" charset="0"/>
                        <a:ea typeface="+mn-ea"/>
                        <a:cs typeface="+mn-cs"/>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477733">
                <a:tc>
                  <a:txBody>
                    <a:bodyPr/>
                    <a:lstStyle/>
                    <a:p>
                      <a:pPr marL="0" marR="0" lvl="0" indent="0" algn="just" defTabSz="914400" rtl="0" eaLnBrk="0" fontAlgn="base" latinLnBrk="0" hangingPunct="0">
                        <a:lnSpc>
                          <a:spcPct val="100000"/>
                        </a:lnSpc>
                        <a:spcBef>
                          <a:spcPct val="100000"/>
                        </a:spcBef>
                        <a:spcAft>
                          <a:spcPct val="0"/>
                        </a:spcAft>
                        <a:buClr>
                          <a:schemeClr val="accent1"/>
                        </a:buClr>
                        <a:buSzPct val="68000"/>
                        <a:buFont typeface="Wingdings 3" pitchFamily="18" charset="2"/>
                        <a:buNone/>
                        <a:tabLst/>
                      </a:pPr>
                      <a:r>
                        <a:rPr kumimoji="0" lang="es-CO" sz="1200" b="0" i="0" u="none" strike="noStrike" cap="none" normalizeH="0" baseline="0" dirty="0" smtClean="0">
                          <a:ln>
                            <a:noFill/>
                          </a:ln>
                          <a:solidFill>
                            <a:schemeClr val="tx1"/>
                          </a:solidFill>
                          <a:effectLst/>
                          <a:latin typeface="+mn-lt"/>
                        </a:rPr>
                        <a:t>Apoyar el factor 8 de Acreditación Institucional</a:t>
                      </a:r>
                      <a:endParaRPr kumimoji="0" lang="es-CO" sz="1200" b="0" i="0" u="none" strike="noStrike" cap="none" normalizeH="0" baseline="0" dirty="0" smtClean="0">
                        <a:ln>
                          <a:noFill/>
                        </a:ln>
                        <a:solidFill>
                          <a:schemeClr val="tx1"/>
                        </a:solidFill>
                        <a:effectLst/>
                        <a:latin typeface="+mn-lt"/>
                      </a:endParaRPr>
                    </a:p>
                  </a:txBody>
                  <a:tcPr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s-MX" sz="1200" b="0" i="0" u="none" strike="noStrike" kern="1200" cap="none" normalizeH="0" baseline="0" dirty="0" smtClean="0">
                          <a:ln>
                            <a:noFill/>
                          </a:ln>
                          <a:solidFill>
                            <a:schemeClr val="tx1"/>
                          </a:solidFill>
                          <a:effectLst/>
                          <a:latin typeface="+mn-lt"/>
                          <a:ea typeface="+mn-ea"/>
                          <a:cs typeface="+mn-cs"/>
                        </a:rPr>
                        <a:t>Se brinda apoyo a los requerimientos del factor 8 de acreditación institucional</a:t>
                      </a:r>
                      <a:endParaRPr kumimoji="0" lang="es-CO" sz="1200" b="0" i="0" u="none" strike="noStrike" kern="1200" cap="none" normalizeH="0" baseline="0" dirty="0" smtClean="0">
                        <a:ln>
                          <a:noFill/>
                        </a:ln>
                        <a:solidFill>
                          <a:schemeClr val="tx1"/>
                        </a:solidFill>
                        <a:effectLst/>
                        <a:latin typeface="+mn-lt"/>
                        <a:ea typeface="+mn-ea"/>
                        <a:cs typeface="+mn-cs"/>
                      </a:endParaRPr>
                    </a:p>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es-ES" sz="1200" b="0" i="0" u="none" strike="noStrike" cap="none" normalizeH="0" baseline="0" dirty="0" smtClean="0">
                        <a:ln>
                          <a:noFill/>
                        </a:ln>
                        <a:solidFill>
                          <a:schemeClr val="tx1"/>
                        </a:solidFill>
                        <a:effectLst/>
                        <a:latin typeface="+mn-lt"/>
                      </a:endParaRPr>
                    </a:p>
                  </a:txBody>
                  <a:tcPr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900" b="0" i="0" u="none" strike="noStrike" kern="1200" cap="none" normalizeH="0" baseline="0" dirty="0" smtClean="0">
                          <a:ln>
                            <a:noFill/>
                          </a:ln>
                          <a:solidFill>
                            <a:schemeClr val="tx1"/>
                          </a:solidFill>
                          <a:effectLst/>
                          <a:latin typeface="Lucida Sans Unicode" pitchFamily="34" charset="0"/>
                          <a:ea typeface="+mn-ea"/>
                          <a:cs typeface="+mn-cs"/>
                        </a:rPr>
                        <a:t>100%</a:t>
                      </a:r>
                      <a:endParaRPr kumimoji="0" lang="es-ES" sz="900" b="0" i="0" u="none" strike="noStrike" kern="1200" cap="none" normalizeH="0" baseline="0" dirty="0" smtClean="0">
                        <a:ln>
                          <a:noFill/>
                        </a:ln>
                        <a:solidFill>
                          <a:schemeClr val="tx1"/>
                        </a:solidFill>
                        <a:effectLst/>
                        <a:latin typeface="Lucida Sans Unicode" pitchFamily="34" charset="0"/>
                        <a:ea typeface="+mn-ea"/>
                        <a:cs typeface="+mn-cs"/>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45720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O" sz="1200" b="1" i="0" u="none" strike="noStrike" cap="none" normalizeH="0" baseline="0" dirty="0" smtClean="0">
                          <a:ln>
                            <a:noFill/>
                          </a:ln>
                          <a:solidFill>
                            <a:srgbClr val="2300F6"/>
                          </a:solidFill>
                          <a:effectLst/>
                          <a:latin typeface="+mn-lt"/>
                        </a:rPr>
                        <a:t>PRESUPUESTO ASIGNADO</a:t>
                      </a:r>
                    </a:p>
                    <a:p>
                      <a:pPr marL="0" marR="0" lvl="0" indent="0" algn="l" defTabSz="914400" rtl="0" eaLnBrk="1" fontAlgn="base" latinLnBrk="0" hangingPunct="1">
                        <a:lnSpc>
                          <a:spcPct val="100000"/>
                        </a:lnSpc>
                        <a:spcBef>
                          <a:spcPct val="0"/>
                        </a:spcBef>
                        <a:spcAft>
                          <a:spcPct val="0"/>
                        </a:spcAft>
                        <a:buClrTx/>
                        <a:buSzTx/>
                        <a:buFontTx/>
                        <a:buNone/>
                        <a:tabLst/>
                      </a:pPr>
                      <a:r>
                        <a:rPr kumimoji="0" lang="es-CO" sz="1200" b="0" i="0" u="none" strike="noStrike" cap="none" normalizeH="0" baseline="0" dirty="0" smtClean="0">
                          <a:ln>
                            <a:noFill/>
                          </a:ln>
                          <a:solidFill>
                            <a:srgbClr val="2300F6"/>
                          </a:solidFill>
                          <a:effectLst/>
                          <a:latin typeface="+mn-lt"/>
                        </a:rPr>
                        <a:t>Año 2014</a:t>
                      </a:r>
                      <a:endParaRPr kumimoji="0" lang="es-ES" sz="1200" b="0" i="0" u="none" strike="noStrike" cap="none" normalizeH="0" baseline="0" dirty="0" smtClean="0">
                        <a:ln>
                          <a:noFill/>
                        </a:ln>
                        <a:solidFill>
                          <a:srgbClr val="2300F6"/>
                        </a:solidFill>
                        <a:effectLst/>
                        <a:latin typeface="+mn-lt"/>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algn="r" fontAlgn="ctr"/>
                      <a:r>
                        <a:rPr lang="es-MX" sz="1200" b="1" i="0" u="none" strike="noStrike" dirty="0" smtClean="0">
                          <a:solidFill>
                            <a:srgbClr val="2300F6"/>
                          </a:solidFill>
                          <a:latin typeface="+mn-lt"/>
                        </a:rPr>
                        <a:t>$24.230.000</a:t>
                      </a:r>
                      <a:endParaRPr lang="es-ES" sz="1200" b="1" i="0" u="none" strike="noStrike" dirty="0">
                        <a:solidFill>
                          <a:srgbClr val="2300F6"/>
                        </a:solidFill>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mn-lt"/>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r>
              <a:tr h="45720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O" sz="1200" b="1" i="0" u="none" strike="noStrike" cap="none" normalizeH="0" baseline="0" dirty="0" smtClean="0">
                          <a:ln>
                            <a:noFill/>
                          </a:ln>
                          <a:solidFill>
                            <a:srgbClr val="2300F6"/>
                          </a:solidFill>
                          <a:effectLst/>
                          <a:latin typeface="+mn-lt"/>
                        </a:rPr>
                        <a:t>PRESUPUESTO EJECUTADO </a:t>
                      </a:r>
                    </a:p>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dirty="0" smtClean="0">
                          <a:ln>
                            <a:noFill/>
                          </a:ln>
                          <a:solidFill>
                            <a:srgbClr val="2300F6"/>
                          </a:solidFill>
                          <a:effectLst/>
                          <a:latin typeface="+mn-lt"/>
                        </a:rPr>
                        <a:t>(A Marzo 31 de 2014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algn="r" fontAlgn="ctr"/>
                      <a:r>
                        <a:rPr lang="es-MX" sz="1200" b="1" i="0" u="none" strike="noStrike" dirty="0" smtClean="0">
                          <a:solidFill>
                            <a:srgbClr val="2300F6"/>
                          </a:solidFill>
                          <a:latin typeface="+mn-lt"/>
                        </a:rPr>
                        <a:t>$84.100</a:t>
                      </a:r>
                      <a:endParaRPr lang="es-ES" sz="1200" b="1" i="0" u="none" strike="noStrike" dirty="0">
                        <a:solidFill>
                          <a:srgbClr val="2300F6"/>
                        </a:solidFill>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mn-lt"/>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27432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O" sz="1200" b="1" i="0" u="none" strike="noStrike" cap="none" normalizeH="0" baseline="0" dirty="0" smtClean="0">
                          <a:ln>
                            <a:noFill/>
                          </a:ln>
                          <a:solidFill>
                            <a:srgbClr val="2300F6"/>
                          </a:solidFill>
                          <a:effectLst/>
                          <a:latin typeface="+mn-lt"/>
                        </a:rPr>
                        <a:t> % DE EJECUCION</a:t>
                      </a:r>
                      <a:endParaRPr kumimoji="0" lang="es-ES" sz="1200" b="1" i="0" u="none" strike="noStrike" cap="none" normalizeH="0" baseline="0" dirty="0" smtClean="0">
                        <a:ln>
                          <a:noFill/>
                        </a:ln>
                        <a:solidFill>
                          <a:srgbClr val="2300F6"/>
                        </a:solidFill>
                        <a:effectLst/>
                        <a:latin typeface="+mn-lt"/>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algn="r" fontAlgn="ctr"/>
                      <a:r>
                        <a:rPr lang="es-MX" sz="1200" b="1" i="0" u="none" strike="noStrike" dirty="0" smtClean="0">
                          <a:solidFill>
                            <a:srgbClr val="2300F6"/>
                          </a:solidFill>
                          <a:latin typeface="+mn-lt"/>
                        </a:rPr>
                        <a:t>0%</a:t>
                      </a:r>
                      <a:endParaRPr lang="es-ES" sz="1200" b="1" i="0" u="none" strike="noStrike" dirty="0">
                        <a:solidFill>
                          <a:srgbClr val="2300F6"/>
                        </a:solidFill>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mn-lt"/>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r>
            </a:tbl>
          </a:graphicData>
        </a:graphic>
      </p:graphicFrame>
    </p:spTree>
    <p:extLst>
      <p:ext uri="{BB962C8B-B14F-4D97-AF65-F5344CB8AC3E}">
        <p14:creationId xmlns:p14="http://schemas.microsoft.com/office/powerpoint/2010/main" val="19336717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
          <p:cNvSpPr>
            <a:spLocks noGrp="1" noChangeArrowheads="1"/>
          </p:cNvSpPr>
          <p:nvPr>
            <p:ph idx="4294967295"/>
          </p:nvPr>
        </p:nvSpPr>
        <p:spPr>
          <a:xfrm>
            <a:off x="914400" y="571500"/>
            <a:ext cx="8229600" cy="523875"/>
          </a:xfrm>
        </p:spPr>
        <p:txBody>
          <a:bodyPr anchor="ctr">
            <a:spAutoFit/>
          </a:bodyPr>
          <a:lstStyle/>
          <a:p>
            <a:pPr>
              <a:buFont typeface="Wingdings 3" pitchFamily="18" charset="2"/>
              <a:buNone/>
            </a:pPr>
            <a:r>
              <a:rPr lang="es-ES" sz="1200" b="1" smtClean="0"/>
              <a:t>	</a:t>
            </a:r>
            <a:r>
              <a:rPr lang="es-ES" sz="1400" b="1" smtClean="0"/>
              <a:t>Proyecto 5</a:t>
            </a:r>
            <a:r>
              <a:rPr lang="es-ES" sz="1400" b="1" smtClean="0">
                <a:solidFill>
                  <a:srgbClr val="FF0000"/>
                </a:solidFill>
              </a:rPr>
              <a:t>: </a:t>
            </a:r>
            <a:r>
              <a:rPr lang="es-ES" sz="1400" b="1" smtClean="0"/>
              <a:t>Diseño, implementación y sostenimiento de un Sistema de Gestión de Calidad</a:t>
            </a:r>
            <a:endParaRPr lang="es-MX" sz="1400" b="1" smtClean="0"/>
          </a:p>
        </p:txBody>
      </p:sp>
      <p:pic>
        <p:nvPicPr>
          <p:cNvPr id="17411" name="Picture 2" descr="http://tbn3.google.com/images?q=tbn:C0zLbrrBuxHA8M:http://poderyciudadania.galeon.com/unilibre.jpg">
            <a:hlinkClick r:id="rId2"/>
          </p:cNvPr>
          <p:cNvPicPr>
            <a:picLocks noChangeAspect="1" noChangeArrowheads="1"/>
          </p:cNvPicPr>
          <p:nvPr/>
        </p:nvPicPr>
        <p:blipFill>
          <a:blip r:embed="rId3"/>
          <a:srcRect/>
          <a:stretch>
            <a:fillRect/>
          </a:stretch>
        </p:blipFill>
        <p:spPr bwMode="auto">
          <a:xfrm>
            <a:off x="8027988" y="260350"/>
            <a:ext cx="928687" cy="785813"/>
          </a:xfrm>
          <a:prstGeom prst="rect">
            <a:avLst/>
          </a:prstGeom>
          <a:noFill/>
          <a:ln w="9525">
            <a:noFill/>
            <a:miter lim="800000"/>
            <a:headEnd/>
            <a:tailEnd/>
          </a:ln>
        </p:spPr>
      </p:pic>
      <p:sp>
        <p:nvSpPr>
          <p:cNvPr id="17412" name="Rectangle 4"/>
          <p:cNvSpPr>
            <a:spLocks noChangeArrowheads="1"/>
          </p:cNvSpPr>
          <p:nvPr/>
        </p:nvSpPr>
        <p:spPr bwMode="auto">
          <a:xfrm>
            <a:off x="539750" y="0"/>
            <a:ext cx="7416800" cy="504825"/>
          </a:xfrm>
          <a:prstGeom prst="rect">
            <a:avLst/>
          </a:prstGeom>
          <a:solidFill>
            <a:schemeClr val="accent1"/>
          </a:solidFill>
          <a:ln w="9525">
            <a:solidFill>
              <a:schemeClr val="tx1"/>
            </a:solidFill>
            <a:miter lim="800000"/>
            <a:headEnd/>
            <a:tailEnd/>
          </a:ln>
        </p:spPr>
        <p:txBody>
          <a:bodyPr wrap="none" anchor="ctr"/>
          <a:lstStyle/>
          <a:p>
            <a:pPr algn="ctr"/>
            <a:r>
              <a:rPr lang="es-MX" b="1">
                <a:solidFill>
                  <a:schemeClr val="bg1"/>
                </a:solidFill>
              </a:rPr>
              <a:t>Programa 2: </a:t>
            </a:r>
            <a:r>
              <a:rPr lang="es-ES" b="1">
                <a:solidFill>
                  <a:schemeClr val="bg1"/>
                </a:solidFill>
              </a:rPr>
              <a:t>SISTEMA DE GESTIÓN DE CALIDAD</a:t>
            </a:r>
          </a:p>
        </p:txBody>
      </p:sp>
      <p:graphicFrame>
        <p:nvGraphicFramePr>
          <p:cNvPr id="67634" name="Group 50"/>
          <p:cNvGraphicFramePr>
            <a:graphicFrameLocks noGrp="1"/>
          </p:cNvGraphicFramePr>
          <p:nvPr>
            <p:extLst>
              <p:ext uri="{D42A27DB-BD31-4B8C-83A1-F6EECF244321}">
                <p14:modId xmlns:p14="http://schemas.microsoft.com/office/powerpoint/2010/main" val="3496089045"/>
              </p:ext>
            </p:extLst>
          </p:nvPr>
        </p:nvGraphicFramePr>
        <p:xfrm>
          <a:off x="500034" y="1285861"/>
          <a:ext cx="8286808" cy="5594176"/>
        </p:xfrm>
        <a:graphic>
          <a:graphicData uri="http://schemas.openxmlformats.org/drawingml/2006/table">
            <a:tbl>
              <a:tblPr/>
              <a:tblGrid>
                <a:gridCol w="2919838"/>
                <a:gridCol w="4528921"/>
                <a:gridCol w="838049"/>
              </a:tblGrid>
              <a:tr h="19078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200" b="1" i="0" u="none" strike="noStrike" cap="none" normalizeH="0" baseline="0" dirty="0" smtClean="0">
                          <a:ln>
                            <a:noFill/>
                          </a:ln>
                          <a:solidFill>
                            <a:srgbClr val="FFFFFF"/>
                          </a:solidFill>
                          <a:effectLst/>
                          <a:latin typeface="Lucida Sans Unicode" pitchFamily="34" charset="0"/>
                        </a:rPr>
                        <a:t>FACULTAD RESPONSABLE</a:t>
                      </a:r>
                      <a:endParaRPr kumimoji="0" lang="es-ES" sz="1200" b="1" i="0" u="none" strike="noStrike" cap="none" normalizeH="0" baseline="0" dirty="0" smtClean="0">
                        <a:ln>
                          <a:noFill/>
                        </a:ln>
                        <a:solidFill>
                          <a:srgbClr val="FFFFFF"/>
                        </a:solidFill>
                        <a:effectLst/>
                        <a:latin typeface="Lucida Sans Unicode" pitchFamily="34" charset="0"/>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200" b="1" i="0" u="none" strike="noStrike" cap="none" normalizeH="0" baseline="0" dirty="0" smtClean="0">
                          <a:ln>
                            <a:noFill/>
                          </a:ln>
                          <a:solidFill>
                            <a:srgbClr val="FFFFFF"/>
                          </a:solidFill>
                          <a:effectLst/>
                          <a:latin typeface="Lucida Sans Unicode" pitchFamily="34" charset="0"/>
                        </a:rPr>
                        <a:t>COORDINACIÓN DE CALIDAD</a:t>
                      </a:r>
                      <a:endParaRPr kumimoji="0" lang="es-ES" sz="1200" b="1" i="0" u="none" strike="noStrike" cap="none" normalizeH="0" baseline="0" dirty="0" smtClean="0">
                        <a:ln>
                          <a:noFill/>
                        </a:ln>
                        <a:solidFill>
                          <a:srgbClr val="FFFFFF"/>
                        </a:solidFill>
                        <a:effectLst/>
                        <a:latin typeface="Lucida Sans Unicode" pitchFamily="34" charset="0"/>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s-ES"/>
                    </a:p>
                  </a:txBody>
                  <a:tcPr/>
                </a:tc>
              </a:tr>
              <a:tr h="39837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100" b="1" i="0" u="none" strike="noStrike" cap="none" normalizeH="0" baseline="0" dirty="0" smtClean="0">
                          <a:ln>
                            <a:noFill/>
                          </a:ln>
                          <a:solidFill>
                            <a:srgbClr val="000000"/>
                          </a:solidFill>
                          <a:effectLst/>
                          <a:latin typeface="Lucida Sans Unicode" pitchFamily="34" charset="0"/>
                        </a:rPr>
                        <a:t>METAS PROYECTADAS</a:t>
                      </a:r>
                      <a:endParaRPr kumimoji="0" lang="es-ES" sz="1100" b="1" i="0" u="none" strike="noStrike" cap="none" normalizeH="0" baseline="0" dirty="0" smtClean="0">
                        <a:ln>
                          <a:noFill/>
                        </a:ln>
                        <a:solidFill>
                          <a:srgbClr val="000000"/>
                        </a:solidFill>
                        <a:effectLst/>
                        <a:latin typeface="Lucida Sans Unicode" pitchFamily="34" charset="0"/>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100" b="1" i="0" u="none" strike="noStrike" cap="none" normalizeH="0" baseline="0" dirty="0" smtClean="0">
                          <a:ln>
                            <a:noFill/>
                          </a:ln>
                          <a:solidFill>
                            <a:srgbClr val="000000"/>
                          </a:solidFill>
                          <a:effectLst/>
                          <a:latin typeface="Lucida Sans Unicode" pitchFamily="34" charset="0"/>
                        </a:rPr>
                        <a:t>METAS REALIZADAS</a:t>
                      </a:r>
                      <a:endParaRPr kumimoji="0" lang="es-ES" sz="1100" b="1" i="0" u="none" strike="noStrike" cap="none" normalizeH="0" baseline="0" dirty="0" smtClean="0">
                        <a:ln>
                          <a:noFill/>
                        </a:ln>
                        <a:solidFill>
                          <a:srgbClr val="000000"/>
                        </a:solidFill>
                        <a:effectLst/>
                        <a:latin typeface="Lucida Sans Unicode" pitchFamily="34" charset="0"/>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700" b="1" i="0" u="none" strike="noStrike" cap="none" normalizeH="0" baseline="0" dirty="0" smtClean="0">
                          <a:ln>
                            <a:noFill/>
                          </a:ln>
                          <a:solidFill>
                            <a:srgbClr val="000000"/>
                          </a:solidFill>
                          <a:effectLst/>
                          <a:latin typeface="Lucida Sans Unicode" pitchFamily="34" charset="0"/>
                        </a:rPr>
                        <a:t> % DE CUMPLIMIENTO</a:t>
                      </a:r>
                      <a:endParaRPr kumimoji="0" lang="es-ES" sz="700" b="1" i="0" u="none" strike="noStrike" cap="none" normalizeH="0" baseline="0" dirty="0" smtClean="0">
                        <a:ln>
                          <a:noFill/>
                        </a:ln>
                        <a:solidFill>
                          <a:srgbClr val="000000"/>
                        </a:solidFill>
                        <a:effectLst/>
                        <a:latin typeface="Lucida Sans Unicode" pitchFamily="34" charset="0"/>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r>
              <a:tr h="646661">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MX" sz="1100" b="0" i="0" u="none" strike="noStrike" cap="none" normalizeH="0" baseline="0" dirty="0" smtClean="0">
                          <a:ln>
                            <a:noFill/>
                          </a:ln>
                          <a:solidFill>
                            <a:schemeClr val="tx1"/>
                          </a:solidFill>
                          <a:effectLst/>
                          <a:latin typeface="Lucida Sans Unicode" pitchFamily="34" charset="0"/>
                        </a:rPr>
                        <a:t>Revisión  Gerencial</a:t>
                      </a:r>
                      <a:endParaRPr kumimoji="0" lang="es-ES" sz="1100" b="0" i="0" u="none" strike="noStrike" cap="none" normalizeH="0" baseline="0" dirty="0" smtClean="0">
                        <a:ln>
                          <a:noFill/>
                        </a:ln>
                        <a:solidFill>
                          <a:schemeClr val="tx1"/>
                        </a:solidFill>
                        <a:effectLst/>
                        <a:latin typeface="Lucida Sans Unicode" pitchFamily="34" charset="0"/>
                      </a:endParaRPr>
                    </a:p>
                  </a:txBody>
                  <a:tcPr marT="45725" marB="4572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1100" b="0" i="0" u="none" strike="noStrike" kern="1200" cap="none" normalizeH="0" baseline="0" dirty="0" smtClean="0">
                          <a:ln>
                            <a:noFill/>
                          </a:ln>
                          <a:solidFill>
                            <a:schemeClr val="tx1"/>
                          </a:solidFill>
                          <a:effectLst/>
                          <a:latin typeface="Lucida Sans Unicode" pitchFamily="34" charset="0"/>
                          <a:ea typeface="+mn-ea"/>
                          <a:cs typeface="+mn-cs"/>
                        </a:rPr>
                        <a:t>Se realizó la revisión gerencial de acuerdo al plan de acción el día 13 de marzo de 2014. la segunda revisión gerencial  se realizará durante el primer trimestre de 2015, de acuerdo a decisión nacional tomada concertadamente con la Seccionales de hacer una revisión anual para evaluar los dos períodos.</a:t>
                      </a:r>
                    </a:p>
                  </a:txBody>
                  <a:tcPr marT="45725" marB="4572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0" i="0" u="none" strike="noStrike" kern="1200" cap="none" normalizeH="0" baseline="0" dirty="0" smtClean="0">
                          <a:ln>
                            <a:noFill/>
                          </a:ln>
                          <a:solidFill>
                            <a:schemeClr val="tx1"/>
                          </a:solidFill>
                          <a:effectLst/>
                          <a:latin typeface="Lucida Sans Unicode" pitchFamily="34" charset="0"/>
                          <a:ea typeface="+mn-ea"/>
                          <a:cs typeface="+mn-cs"/>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64663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dirty="0" smtClean="0">
                          <a:ln>
                            <a:noFill/>
                          </a:ln>
                          <a:solidFill>
                            <a:schemeClr val="tx1"/>
                          </a:solidFill>
                          <a:effectLst/>
                          <a:latin typeface="Lucida Sans Unicode" pitchFamily="34" charset="0"/>
                        </a:rPr>
                        <a:t>Seguimiento a acciones correctivas y preventivas</a:t>
                      </a:r>
                      <a:endParaRPr kumimoji="0" lang="es-ES" sz="1100" b="0" i="0" u="none" strike="noStrike" cap="none" normalizeH="0" baseline="0" dirty="0" smtClean="0">
                        <a:ln>
                          <a:noFill/>
                        </a:ln>
                        <a:solidFill>
                          <a:schemeClr val="tx1"/>
                        </a:solidFill>
                        <a:effectLst/>
                        <a:latin typeface="Lucida Sans Unicode" pitchFamily="34"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defRPr/>
                      </a:pPr>
                      <a:r>
                        <a:rPr kumimoji="0" lang="es-MX" sz="1100" b="0" i="0" u="none" strike="noStrike" kern="1200" cap="none" normalizeH="0" baseline="0" dirty="0" smtClean="0">
                          <a:ln>
                            <a:noFill/>
                          </a:ln>
                          <a:solidFill>
                            <a:schemeClr val="tx1"/>
                          </a:solidFill>
                          <a:effectLst/>
                          <a:latin typeface="Lucida Sans Unicode" pitchFamily="34" charset="0"/>
                          <a:ea typeface="+mn-ea"/>
                          <a:cs typeface="+mn-cs"/>
                        </a:rPr>
                        <a:t>Por parte de la coordinación de calidad se hicieron seguimientos a la implementación de las acciones correctivas y preventivas en los procesos del SGC y se  actualizó la herramienta de resumen de acciones correctivas, preventivas, servicios no conformes.</a:t>
                      </a:r>
                      <a:endParaRPr kumimoji="0" lang="es-CO" sz="1100" b="0" i="0" u="none" strike="noStrike" kern="1200" cap="none" normalizeH="0" baseline="0" dirty="0" smtClean="0">
                        <a:ln>
                          <a:noFill/>
                        </a:ln>
                        <a:solidFill>
                          <a:schemeClr val="tx1"/>
                        </a:solidFill>
                        <a:effectLst/>
                        <a:latin typeface="Lucida Sans Unicode" pitchFamily="34" charset="0"/>
                        <a:ea typeface="+mn-ea"/>
                        <a:cs typeface="+mn-cs"/>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0" i="0" u="none" strike="noStrike" kern="1200" cap="none" normalizeH="0" baseline="0" dirty="0" smtClean="0">
                          <a:ln>
                            <a:noFill/>
                          </a:ln>
                          <a:solidFill>
                            <a:schemeClr val="tx1"/>
                          </a:solidFill>
                          <a:effectLst/>
                          <a:latin typeface="Lucida Sans Unicode" pitchFamily="34" charset="0"/>
                          <a:ea typeface="+mn-ea"/>
                          <a:cs typeface="+mn-cs"/>
                        </a:rPr>
                        <a:t>100%</a:t>
                      </a:r>
                      <a:endParaRPr kumimoji="0" lang="es-ES" sz="1100" b="0" i="0" u="none" strike="noStrike" kern="1200" cap="none" normalizeH="0" baseline="0" dirty="0" smtClean="0">
                        <a:ln>
                          <a:noFill/>
                        </a:ln>
                        <a:solidFill>
                          <a:schemeClr val="tx1"/>
                        </a:solidFill>
                        <a:effectLst/>
                        <a:latin typeface="Lucida Sans Unicode" pitchFamily="34" charset="0"/>
                        <a:ea typeface="+mn-ea"/>
                        <a:cs typeface="+mn-cs"/>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763237">
                <a:tc>
                  <a:txBody>
                    <a:bodyPr/>
                    <a:lstStyle/>
                    <a:p>
                      <a:pPr marL="0" marR="0" lvl="0" indent="0" algn="just" defTabSz="914400" rtl="0" eaLnBrk="0" fontAlgn="base" latinLnBrk="0" hangingPunct="0">
                        <a:lnSpc>
                          <a:spcPct val="100000"/>
                        </a:lnSpc>
                        <a:spcBef>
                          <a:spcPct val="100000"/>
                        </a:spcBef>
                        <a:spcAft>
                          <a:spcPct val="0"/>
                        </a:spcAft>
                        <a:buClr>
                          <a:schemeClr val="accent1"/>
                        </a:buClr>
                        <a:buSzPct val="68000"/>
                        <a:buFont typeface="Wingdings 3" pitchFamily="18" charset="2"/>
                        <a:buNone/>
                        <a:tabLst/>
                      </a:pPr>
                      <a:r>
                        <a:rPr kumimoji="0" lang="es-CO" sz="1100" b="0" i="0" u="none" strike="noStrike" cap="none" normalizeH="0" baseline="0" dirty="0" smtClean="0">
                          <a:ln>
                            <a:noFill/>
                          </a:ln>
                          <a:solidFill>
                            <a:schemeClr val="tx1"/>
                          </a:solidFill>
                          <a:effectLst/>
                          <a:latin typeface="Lucida Sans Unicode" pitchFamily="34" charset="0"/>
                        </a:rPr>
                        <a:t>Realización de curso nuevos auditores</a:t>
                      </a:r>
                      <a:endParaRPr kumimoji="0" lang="es-CO" sz="1100" b="0" i="0" u="none" strike="noStrike" cap="none" normalizeH="0" baseline="0" dirty="0" smtClean="0">
                        <a:ln>
                          <a:noFill/>
                        </a:ln>
                        <a:solidFill>
                          <a:schemeClr val="tx1"/>
                        </a:solidFill>
                        <a:effectLst/>
                        <a:latin typeface="Lucida Sans Unicode" pitchFamily="34" charset="0"/>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s-MX" sz="1100" b="0" i="0" u="none" strike="noStrike" kern="1200" cap="none" normalizeH="0" baseline="0" dirty="0" smtClean="0">
                          <a:ln>
                            <a:noFill/>
                          </a:ln>
                          <a:solidFill>
                            <a:schemeClr val="tx1"/>
                          </a:solidFill>
                          <a:effectLst/>
                          <a:latin typeface="Lucida Sans Unicode" pitchFamily="34" charset="0"/>
                          <a:ea typeface="+mn-ea"/>
                          <a:cs typeface="+mn-cs"/>
                        </a:rPr>
                        <a:t>Se realizó el curso de nuevos auditores internos de calidad los días 1, 2 y 3 de abril de 2014, donde se incluyó al asesor de acreditación y la asesora de aseguramiento de la calidad. Se hizo acto solemne para entrega de certificados en el mes de junio de 2014</a:t>
                      </a:r>
                      <a:endParaRPr kumimoji="0" lang="es-CO" sz="1100" b="0" i="0" u="none" strike="noStrike" kern="1200" cap="none" normalizeH="0" baseline="0" dirty="0" smtClean="0">
                        <a:ln>
                          <a:noFill/>
                        </a:ln>
                        <a:solidFill>
                          <a:schemeClr val="tx1"/>
                        </a:solidFill>
                        <a:effectLst/>
                        <a:latin typeface="Lucida Sans Unicode" pitchFamily="34" charset="0"/>
                        <a:ea typeface="+mn-ea"/>
                        <a:cs typeface="+mn-cs"/>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s-ES" sz="1100" b="0" i="0" u="none" strike="noStrike" kern="1200" cap="none" normalizeH="0" baseline="0" dirty="0" smtClean="0">
                        <a:ln>
                          <a:noFill/>
                        </a:ln>
                        <a:solidFill>
                          <a:schemeClr val="tx1"/>
                        </a:solidFill>
                        <a:effectLst/>
                        <a:latin typeface="Lucida Sans Unicode" pitchFamily="34" charset="0"/>
                        <a:ea typeface="+mn-ea"/>
                        <a:cs typeface="+mn-cs"/>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0" i="0" u="none" strike="noStrike" kern="1200" cap="none" normalizeH="0" baseline="0" dirty="0" smtClean="0">
                          <a:ln>
                            <a:noFill/>
                          </a:ln>
                          <a:solidFill>
                            <a:schemeClr val="tx1"/>
                          </a:solidFill>
                          <a:effectLst/>
                          <a:latin typeface="Lucida Sans Unicode" pitchFamily="34" charset="0"/>
                          <a:ea typeface="+mn-ea"/>
                          <a:cs typeface="+mn-cs"/>
                        </a:rPr>
                        <a:t>100%</a:t>
                      </a:r>
                      <a:endParaRPr kumimoji="0" lang="es-ES" sz="1100" b="0" i="0" u="none" strike="noStrike" kern="1200" cap="none" normalizeH="0" baseline="0" dirty="0" smtClean="0">
                        <a:ln>
                          <a:noFill/>
                        </a:ln>
                        <a:solidFill>
                          <a:schemeClr val="tx1"/>
                        </a:solidFill>
                        <a:effectLst/>
                        <a:latin typeface="Lucida Sans Unicode" pitchFamily="34" charset="0"/>
                        <a:ea typeface="+mn-ea"/>
                        <a:cs typeface="+mn-cs"/>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530018">
                <a:tc>
                  <a:txBody>
                    <a:bodyPr/>
                    <a:lstStyle/>
                    <a:p>
                      <a:pPr marL="0" marR="0" lvl="0" indent="0" algn="just" defTabSz="914400" rtl="0" eaLnBrk="0" fontAlgn="base" latinLnBrk="0" hangingPunct="0">
                        <a:lnSpc>
                          <a:spcPct val="100000"/>
                        </a:lnSpc>
                        <a:spcBef>
                          <a:spcPct val="100000"/>
                        </a:spcBef>
                        <a:spcAft>
                          <a:spcPct val="0"/>
                        </a:spcAft>
                        <a:buClr>
                          <a:schemeClr val="accent1"/>
                        </a:buClr>
                        <a:buSzPct val="68000"/>
                        <a:buFont typeface="Wingdings 3" pitchFamily="18" charset="2"/>
                        <a:buNone/>
                        <a:tabLst/>
                      </a:pPr>
                      <a:r>
                        <a:rPr kumimoji="0" lang="es-CO" sz="1100" b="0" i="0" u="none" strike="noStrike" cap="none" normalizeH="0" baseline="0" dirty="0" smtClean="0">
                          <a:ln>
                            <a:noFill/>
                          </a:ln>
                          <a:solidFill>
                            <a:schemeClr val="tx1"/>
                          </a:solidFill>
                          <a:effectLst/>
                          <a:latin typeface="Lucida Sans Unicode" pitchFamily="34" charset="0"/>
                        </a:rPr>
                        <a:t>Seguimiento a Instructivos de Presidencia Nacional</a:t>
                      </a:r>
                      <a:endParaRPr kumimoji="0" lang="es-CO" sz="1100" b="0" i="0" u="none" strike="noStrike" cap="none" normalizeH="0" baseline="0" dirty="0" smtClean="0">
                        <a:ln>
                          <a:noFill/>
                        </a:ln>
                        <a:solidFill>
                          <a:schemeClr val="tx1"/>
                        </a:solidFill>
                        <a:effectLst/>
                        <a:latin typeface="Lucida Sans Unicode" pitchFamily="34" charset="0"/>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s-MX" sz="1100" b="0" i="0" u="none" strike="noStrike" kern="1200" cap="none" normalizeH="0" baseline="0" dirty="0" smtClean="0">
                          <a:ln>
                            <a:noFill/>
                          </a:ln>
                          <a:solidFill>
                            <a:schemeClr val="tx1"/>
                          </a:solidFill>
                          <a:effectLst/>
                          <a:latin typeface="Lucida Sans Unicode" pitchFamily="34" charset="0"/>
                          <a:ea typeface="+mn-ea"/>
                          <a:cs typeface="+mn-cs"/>
                        </a:rPr>
                        <a:t>Se viene haciendo seguimiento a los instructivos de Presidencia Nacional para su oportuna respuesta a la sede principal e implementación de acciones.</a:t>
                      </a:r>
                      <a:endParaRPr kumimoji="0" lang="es-CO" sz="1100" b="0" i="0" u="none" strike="noStrike" kern="1200" cap="none" normalizeH="0" baseline="0" dirty="0" smtClean="0">
                        <a:ln>
                          <a:noFill/>
                        </a:ln>
                        <a:solidFill>
                          <a:schemeClr val="tx1"/>
                        </a:solidFill>
                        <a:effectLst/>
                        <a:latin typeface="Lucida Sans Unicode" pitchFamily="34" charset="0"/>
                        <a:ea typeface="+mn-ea"/>
                        <a:cs typeface="+mn-cs"/>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s-ES" sz="1100" b="0" i="0" u="none" strike="noStrike" kern="1200" cap="none" normalizeH="0" baseline="0" dirty="0" smtClean="0">
                        <a:ln>
                          <a:noFill/>
                        </a:ln>
                        <a:solidFill>
                          <a:schemeClr val="tx1"/>
                        </a:solidFill>
                        <a:effectLst/>
                        <a:latin typeface="Lucida Sans Unicode" pitchFamily="34" charset="0"/>
                        <a:ea typeface="+mn-ea"/>
                        <a:cs typeface="+mn-cs"/>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0" i="0" u="none" strike="noStrike" kern="1200" cap="none" normalizeH="0" baseline="0" dirty="0" smtClean="0">
                          <a:ln>
                            <a:noFill/>
                          </a:ln>
                          <a:solidFill>
                            <a:schemeClr val="tx1"/>
                          </a:solidFill>
                          <a:effectLst/>
                          <a:latin typeface="Lucida Sans Unicode" pitchFamily="34" charset="0"/>
                          <a:ea typeface="+mn-ea"/>
                          <a:cs typeface="+mn-cs"/>
                        </a:rPr>
                        <a:t>100%</a:t>
                      </a:r>
                      <a:endParaRPr kumimoji="0" lang="es-ES" sz="1100" b="0" i="0" u="none" strike="noStrike" kern="1200" cap="none" normalizeH="0" baseline="0" dirty="0" smtClean="0">
                        <a:ln>
                          <a:noFill/>
                        </a:ln>
                        <a:solidFill>
                          <a:schemeClr val="tx1"/>
                        </a:solidFill>
                        <a:effectLst/>
                        <a:latin typeface="Lucida Sans Unicode" pitchFamily="34" charset="0"/>
                        <a:ea typeface="+mn-ea"/>
                        <a:cs typeface="+mn-cs"/>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3180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O" sz="1200" b="1" i="0" u="none" strike="noStrike" cap="none" normalizeH="0" baseline="0" dirty="0" smtClean="0">
                          <a:ln>
                            <a:noFill/>
                          </a:ln>
                          <a:solidFill>
                            <a:srgbClr val="2300F6"/>
                          </a:solidFill>
                          <a:effectLst/>
                          <a:latin typeface="+mn-lt"/>
                        </a:rPr>
                        <a:t>PRESUPUESTO ASIGNADO</a:t>
                      </a:r>
                    </a:p>
                    <a:p>
                      <a:pPr marL="0" marR="0" lvl="0" indent="0" algn="l" defTabSz="914400" rtl="0" eaLnBrk="1" fontAlgn="base" latinLnBrk="0" hangingPunct="1">
                        <a:lnSpc>
                          <a:spcPct val="100000"/>
                        </a:lnSpc>
                        <a:spcBef>
                          <a:spcPct val="0"/>
                        </a:spcBef>
                        <a:spcAft>
                          <a:spcPct val="0"/>
                        </a:spcAft>
                        <a:buClrTx/>
                        <a:buSzTx/>
                        <a:buFontTx/>
                        <a:buNone/>
                        <a:tabLst/>
                      </a:pPr>
                      <a:r>
                        <a:rPr kumimoji="0" lang="es-CO" sz="1200" b="0" i="0" u="none" strike="noStrike" cap="none" normalizeH="0" baseline="0" dirty="0" smtClean="0">
                          <a:ln>
                            <a:noFill/>
                          </a:ln>
                          <a:solidFill>
                            <a:srgbClr val="2300F6"/>
                          </a:solidFill>
                          <a:effectLst/>
                          <a:latin typeface="+mn-lt"/>
                        </a:rPr>
                        <a:t>Año 2014</a:t>
                      </a:r>
                      <a:endParaRPr kumimoji="0" lang="es-ES" sz="1200" b="0" i="0" u="none" strike="noStrike" cap="none" normalizeH="0" baseline="0" dirty="0" smtClean="0">
                        <a:ln>
                          <a:noFill/>
                        </a:ln>
                        <a:solidFill>
                          <a:srgbClr val="2300F6"/>
                        </a:solidFill>
                        <a:effectLst/>
                        <a:latin typeface="+mn-lt"/>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algn="r" fontAlgn="ctr"/>
                      <a:r>
                        <a:rPr lang="es-MX" sz="1200" b="1" i="0" u="none" strike="noStrike" dirty="0" smtClean="0">
                          <a:solidFill>
                            <a:srgbClr val="2300F6"/>
                          </a:solidFill>
                          <a:latin typeface="+mn-lt"/>
                        </a:rPr>
                        <a:t>$24.230.000</a:t>
                      </a:r>
                      <a:endParaRPr lang="es-ES" sz="1200" b="1" i="0" u="none" strike="noStrike" dirty="0">
                        <a:solidFill>
                          <a:srgbClr val="2300F6"/>
                        </a:solidFill>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mn-lt"/>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r>
              <a:tr h="3180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O" sz="1200" b="1" i="0" u="none" strike="noStrike" cap="none" normalizeH="0" baseline="0" dirty="0" smtClean="0">
                          <a:ln>
                            <a:noFill/>
                          </a:ln>
                          <a:solidFill>
                            <a:srgbClr val="2300F6"/>
                          </a:solidFill>
                          <a:effectLst/>
                          <a:latin typeface="+mn-lt"/>
                        </a:rPr>
                        <a:t>PRESUPUESTO EJECUTADO </a:t>
                      </a:r>
                    </a:p>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dirty="0" smtClean="0">
                          <a:ln>
                            <a:noFill/>
                          </a:ln>
                          <a:solidFill>
                            <a:srgbClr val="2300F6"/>
                          </a:solidFill>
                          <a:effectLst/>
                          <a:latin typeface="+mn-lt"/>
                        </a:rPr>
                        <a:t>(A Marzo 31 de 2014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algn="r" fontAlgn="ctr"/>
                      <a:r>
                        <a:rPr lang="es-MX" sz="1200" b="1" i="0" u="none" strike="noStrike" dirty="0" smtClean="0">
                          <a:solidFill>
                            <a:srgbClr val="2300F6"/>
                          </a:solidFill>
                          <a:latin typeface="+mn-lt"/>
                        </a:rPr>
                        <a:t>$84.100</a:t>
                      </a:r>
                      <a:endParaRPr lang="es-ES" sz="1200" b="1" i="0" u="none" strike="noStrike" dirty="0">
                        <a:solidFill>
                          <a:srgbClr val="2300F6"/>
                        </a:solidFill>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dirty="0" smtClean="0">
                          <a:ln>
                            <a:noFill/>
                          </a:ln>
                          <a:solidFill>
                            <a:srgbClr val="000000"/>
                          </a:solidFill>
                          <a:effectLst/>
                          <a:latin typeface="+mn-lt"/>
                        </a:rPr>
                        <a:t>80%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27559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O" sz="1200" b="1" i="0" u="none" strike="noStrike" cap="none" normalizeH="0" baseline="0" dirty="0" smtClean="0">
                          <a:ln>
                            <a:noFill/>
                          </a:ln>
                          <a:solidFill>
                            <a:srgbClr val="2300F6"/>
                          </a:solidFill>
                          <a:effectLst/>
                          <a:latin typeface="+mn-lt"/>
                        </a:rPr>
                        <a:t> % DE EJECUCION</a:t>
                      </a:r>
                      <a:endParaRPr kumimoji="0" lang="es-ES" sz="1200" b="1" i="0" u="none" strike="noStrike" cap="none" normalizeH="0" baseline="0" dirty="0" smtClean="0">
                        <a:ln>
                          <a:noFill/>
                        </a:ln>
                        <a:solidFill>
                          <a:srgbClr val="2300F6"/>
                        </a:solidFill>
                        <a:effectLst/>
                        <a:latin typeface="+mn-lt"/>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algn="r" fontAlgn="ctr"/>
                      <a:r>
                        <a:rPr lang="es-MX" sz="1200" b="1" i="0" u="none" strike="noStrike" dirty="0" smtClean="0">
                          <a:solidFill>
                            <a:srgbClr val="2300F6"/>
                          </a:solidFill>
                          <a:latin typeface="+mn-lt"/>
                        </a:rPr>
                        <a:t>0%</a:t>
                      </a:r>
                      <a:endParaRPr lang="es-ES" sz="1200" b="1" i="0" u="none" strike="noStrike" dirty="0">
                        <a:solidFill>
                          <a:srgbClr val="2300F6"/>
                        </a:solidFill>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mn-lt"/>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Personalizado 1">
      <a:dk1>
        <a:sysClr val="windowText" lastClr="000000"/>
      </a:dk1>
      <a:lt1>
        <a:sysClr val="window" lastClr="FFFFFF"/>
      </a:lt1>
      <a:dk2>
        <a:srgbClr val="696464"/>
      </a:dk2>
      <a:lt2>
        <a:srgbClr val="E9E5DC"/>
      </a:lt2>
      <a:accent1>
        <a:srgbClr val="FF0000"/>
      </a:accent1>
      <a:accent2>
        <a:srgbClr val="C00000"/>
      </a:accent2>
      <a:accent3>
        <a:srgbClr val="DE6B5C"/>
      </a:accent3>
      <a:accent4>
        <a:srgbClr val="E99C92"/>
      </a:accent4>
      <a:accent5>
        <a:srgbClr val="918485"/>
      </a:accent5>
      <a:accent6>
        <a:srgbClr val="855D5D"/>
      </a:accent6>
      <a:hlink>
        <a:srgbClr val="742117"/>
      </a:hlink>
      <a:folHlink>
        <a:srgbClr val="96A9A9"/>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ersonalizado 1">
    <a:dk1>
      <a:sysClr val="windowText" lastClr="000000"/>
    </a:dk1>
    <a:lt1>
      <a:sysClr val="window" lastClr="FFFFFF"/>
    </a:lt1>
    <a:dk2>
      <a:srgbClr val="696464"/>
    </a:dk2>
    <a:lt2>
      <a:srgbClr val="E9E5DC"/>
    </a:lt2>
    <a:accent1>
      <a:srgbClr val="FF0000"/>
    </a:accent1>
    <a:accent2>
      <a:srgbClr val="C00000"/>
    </a:accent2>
    <a:accent3>
      <a:srgbClr val="DE6B5C"/>
    </a:accent3>
    <a:accent4>
      <a:srgbClr val="E99C92"/>
    </a:accent4>
    <a:accent5>
      <a:srgbClr val="918485"/>
    </a:accent5>
    <a:accent6>
      <a:srgbClr val="855D5D"/>
    </a:accent6>
    <a:hlink>
      <a:srgbClr val="742117"/>
    </a:hlink>
    <a:folHlink>
      <a:srgbClr val="96A9A9"/>
    </a:folHlink>
  </a:clrScheme>
</a:themeOverride>
</file>

<file path=ppt/theme/themeOverride2.xml><?xml version="1.0" encoding="utf-8"?>
<a:themeOverride xmlns:a="http://schemas.openxmlformats.org/drawingml/2006/main">
  <a:clrScheme name="Personalizado 1">
    <a:dk1>
      <a:sysClr val="windowText" lastClr="000000"/>
    </a:dk1>
    <a:lt1>
      <a:sysClr val="window" lastClr="FFFFFF"/>
    </a:lt1>
    <a:dk2>
      <a:srgbClr val="696464"/>
    </a:dk2>
    <a:lt2>
      <a:srgbClr val="E9E5DC"/>
    </a:lt2>
    <a:accent1>
      <a:srgbClr val="FF0000"/>
    </a:accent1>
    <a:accent2>
      <a:srgbClr val="C00000"/>
    </a:accent2>
    <a:accent3>
      <a:srgbClr val="DE6B5C"/>
    </a:accent3>
    <a:accent4>
      <a:srgbClr val="E99C92"/>
    </a:accent4>
    <a:accent5>
      <a:srgbClr val="918485"/>
    </a:accent5>
    <a:accent6>
      <a:srgbClr val="855D5D"/>
    </a:accent6>
    <a:hlink>
      <a:srgbClr val="742117"/>
    </a:hlink>
    <a:folHlink>
      <a:srgbClr val="96A9A9"/>
    </a:folHlink>
  </a:clrScheme>
</a:themeOverride>
</file>

<file path=ppt/theme/themeOverride3.xml><?xml version="1.0" encoding="utf-8"?>
<a:themeOverride xmlns:a="http://schemas.openxmlformats.org/drawingml/2006/main">
  <a:clrScheme name="Personalizado 1">
    <a:dk1>
      <a:sysClr val="windowText" lastClr="000000"/>
    </a:dk1>
    <a:lt1>
      <a:sysClr val="window" lastClr="FFFFFF"/>
    </a:lt1>
    <a:dk2>
      <a:srgbClr val="696464"/>
    </a:dk2>
    <a:lt2>
      <a:srgbClr val="E9E5DC"/>
    </a:lt2>
    <a:accent1>
      <a:srgbClr val="FF0000"/>
    </a:accent1>
    <a:accent2>
      <a:srgbClr val="C00000"/>
    </a:accent2>
    <a:accent3>
      <a:srgbClr val="DE6B5C"/>
    </a:accent3>
    <a:accent4>
      <a:srgbClr val="E99C92"/>
    </a:accent4>
    <a:accent5>
      <a:srgbClr val="918485"/>
    </a:accent5>
    <a:accent6>
      <a:srgbClr val="855D5D"/>
    </a:accent6>
    <a:hlink>
      <a:srgbClr val="742117"/>
    </a:hlink>
    <a:folHlink>
      <a:srgbClr val="96A9A9"/>
    </a:folHlink>
  </a:clrScheme>
</a:themeOverride>
</file>

<file path=ppt/theme/themeOverride4.xml><?xml version="1.0" encoding="utf-8"?>
<a:themeOverride xmlns:a="http://schemas.openxmlformats.org/drawingml/2006/main">
  <a:clrScheme name="Personalizado 1">
    <a:dk1>
      <a:sysClr val="windowText" lastClr="000000"/>
    </a:dk1>
    <a:lt1>
      <a:sysClr val="window" lastClr="FFFFFF"/>
    </a:lt1>
    <a:dk2>
      <a:srgbClr val="696464"/>
    </a:dk2>
    <a:lt2>
      <a:srgbClr val="E9E5DC"/>
    </a:lt2>
    <a:accent1>
      <a:srgbClr val="FF0000"/>
    </a:accent1>
    <a:accent2>
      <a:srgbClr val="C00000"/>
    </a:accent2>
    <a:accent3>
      <a:srgbClr val="DE6B5C"/>
    </a:accent3>
    <a:accent4>
      <a:srgbClr val="E99C92"/>
    </a:accent4>
    <a:accent5>
      <a:srgbClr val="918485"/>
    </a:accent5>
    <a:accent6>
      <a:srgbClr val="855D5D"/>
    </a:accent6>
    <a:hlink>
      <a:srgbClr val="742117"/>
    </a:hlink>
    <a:folHlink>
      <a:srgbClr val="96A9A9"/>
    </a:folHlink>
  </a:clrScheme>
</a:themeOverride>
</file>

<file path=docProps/app.xml><?xml version="1.0" encoding="utf-8"?>
<Properties xmlns="http://schemas.openxmlformats.org/officeDocument/2006/extended-properties" xmlns:vt="http://schemas.openxmlformats.org/officeDocument/2006/docPropsVTypes">
  <Template>Concourse</Template>
  <TotalTime>7097</TotalTime>
  <Words>896</Words>
  <Application>Microsoft Office PowerPoint</Application>
  <PresentationFormat>Presentación en pantalla (4:3)</PresentationFormat>
  <Paragraphs>104</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Concurrencia</vt:lpstr>
      <vt:lpstr>CONSEJO DIRECTIVO  INFORME DE CUMPLIMIENTO PLAN DE ACCIÓN SECCIONAL </vt:lpstr>
      <vt:lpstr>Presentación de PowerPoint</vt:lpstr>
      <vt:lpstr>Presentación de PowerPoint</vt:lpstr>
      <vt:lpstr>Presentación de PowerPoint</vt:lpstr>
      <vt:lpstr>Presentación de PowerPoint</vt:lpstr>
    </vt:vector>
  </TitlesOfParts>
  <Company>Universidad Libre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Administrador</dc:creator>
  <cp:lastModifiedBy>Calidad Gloria Amparo Sanchez</cp:lastModifiedBy>
  <cp:revision>683</cp:revision>
  <dcterms:created xsi:type="dcterms:W3CDTF">2009-10-26T15:34:20Z</dcterms:created>
  <dcterms:modified xsi:type="dcterms:W3CDTF">2014-07-15T05:16:49Z</dcterms:modified>
</cp:coreProperties>
</file>