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9"/>
  </p:handoutMasterIdLst>
  <p:sldIdLst>
    <p:sldId id="534" r:id="rId2"/>
    <p:sldId id="624" r:id="rId3"/>
    <p:sldId id="583" r:id="rId4"/>
    <p:sldId id="625" r:id="rId5"/>
    <p:sldId id="584" r:id="rId6"/>
    <p:sldId id="626" r:id="rId7"/>
    <p:sldId id="627" r:id="rId8"/>
  </p:sldIdLst>
  <p:sldSz cx="9144000" cy="6858000" type="screen4x3"/>
  <p:notesSz cx="6985000" cy="9283700"/>
  <p:defaultTextStyle>
    <a:defPPr>
      <a:defRPr lang="es-CO"/>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00F6"/>
    <a:srgbClr val="0702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4" autoAdjust="0"/>
    <p:restoredTop sz="94660"/>
  </p:normalViewPr>
  <p:slideViewPr>
    <p:cSldViewPr>
      <p:cViewPr>
        <p:scale>
          <a:sx n="60" d="100"/>
          <a:sy n="60" d="100"/>
        </p:scale>
        <p:origin x="-810"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7363" cy="463550"/>
          </a:xfrm>
          <a:prstGeom prst="rect">
            <a:avLst/>
          </a:prstGeom>
        </p:spPr>
        <p:txBody>
          <a:bodyPr vert="horz" lIns="92958" tIns="46479" rIns="92958" bIns="46479" rtlCol="0"/>
          <a:lstStyle>
            <a:lvl1pPr algn="l">
              <a:defRPr sz="1200">
                <a:latin typeface="Arial" charset="0"/>
              </a:defRPr>
            </a:lvl1pPr>
          </a:lstStyle>
          <a:p>
            <a:pPr>
              <a:defRPr/>
            </a:pPr>
            <a:endParaRPr lang="es-ES"/>
          </a:p>
        </p:txBody>
      </p:sp>
      <p:sp>
        <p:nvSpPr>
          <p:cNvPr id="3" name="2 Marcador de fecha"/>
          <p:cNvSpPr>
            <a:spLocks noGrp="1"/>
          </p:cNvSpPr>
          <p:nvPr>
            <p:ph type="dt" sz="quarter" idx="1"/>
          </p:nvPr>
        </p:nvSpPr>
        <p:spPr>
          <a:xfrm>
            <a:off x="3956050" y="0"/>
            <a:ext cx="3027363" cy="463550"/>
          </a:xfrm>
          <a:prstGeom prst="rect">
            <a:avLst/>
          </a:prstGeom>
        </p:spPr>
        <p:txBody>
          <a:bodyPr vert="horz" lIns="92958" tIns="46479" rIns="92958" bIns="46479" rtlCol="0"/>
          <a:lstStyle>
            <a:lvl1pPr algn="r">
              <a:defRPr sz="1200">
                <a:latin typeface="Arial" charset="0"/>
              </a:defRPr>
            </a:lvl1pPr>
          </a:lstStyle>
          <a:p>
            <a:pPr>
              <a:defRPr/>
            </a:pPr>
            <a:fld id="{2255A70A-3F4D-454C-AD4D-11ED4A5C51BA}" type="datetimeFigureOut">
              <a:rPr lang="es-ES"/>
              <a:pPr>
                <a:defRPr/>
              </a:pPr>
              <a:t>22/09/2014</a:t>
            </a:fld>
            <a:endParaRPr lang="es-ES"/>
          </a:p>
        </p:txBody>
      </p:sp>
      <p:sp>
        <p:nvSpPr>
          <p:cNvPr id="4" name="3 Marcador de pie de página"/>
          <p:cNvSpPr>
            <a:spLocks noGrp="1"/>
          </p:cNvSpPr>
          <p:nvPr>
            <p:ph type="ftr" sz="quarter" idx="2"/>
          </p:nvPr>
        </p:nvSpPr>
        <p:spPr>
          <a:xfrm>
            <a:off x="0" y="8818563"/>
            <a:ext cx="3027363" cy="463550"/>
          </a:xfrm>
          <a:prstGeom prst="rect">
            <a:avLst/>
          </a:prstGeom>
        </p:spPr>
        <p:txBody>
          <a:bodyPr vert="horz" lIns="92958" tIns="46479" rIns="92958" bIns="46479" rtlCol="0" anchor="b"/>
          <a:lstStyle>
            <a:lvl1pPr algn="l">
              <a:defRPr sz="1200">
                <a:latin typeface="Arial" charset="0"/>
              </a:defRPr>
            </a:lvl1pPr>
          </a:lstStyle>
          <a:p>
            <a:pPr>
              <a:defRPr/>
            </a:pPr>
            <a:endParaRPr lang="es-ES"/>
          </a:p>
        </p:txBody>
      </p:sp>
      <p:sp>
        <p:nvSpPr>
          <p:cNvPr id="5" name="4 Marcador de número de diapositiva"/>
          <p:cNvSpPr>
            <a:spLocks noGrp="1"/>
          </p:cNvSpPr>
          <p:nvPr>
            <p:ph type="sldNum" sz="quarter" idx="3"/>
          </p:nvPr>
        </p:nvSpPr>
        <p:spPr>
          <a:xfrm>
            <a:off x="3956050" y="8818563"/>
            <a:ext cx="3027363" cy="463550"/>
          </a:xfrm>
          <a:prstGeom prst="rect">
            <a:avLst/>
          </a:prstGeom>
        </p:spPr>
        <p:txBody>
          <a:bodyPr vert="horz" lIns="92958" tIns="46479" rIns="92958" bIns="46479" rtlCol="0" anchor="b"/>
          <a:lstStyle>
            <a:lvl1pPr algn="r">
              <a:defRPr sz="1200">
                <a:latin typeface="Arial" charset="0"/>
              </a:defRPr>
            </a:lvl1pPr>
          </a:lstStyle>
          <a:p>
            <a:pPr>
              <a:defRPr/>
            </a:pPr>
            <a:fld id="{3F9DDA65-7EB9-4C6A-A556-76D12C142C25}" type="slidenum">
              <a:rPr lang="es-ES"/>
              <a:pPr>
                <a:defRPr/>
              </a:pPr>
              <a:t>‹Nº›</a:t>
            </a:fld>
            <a:endParaRPr lang="es-ES"/>
          </a:p>
        </p:txBody>
      </p:sp>
    </p:spTree>
    <p:extLst>
      <p:ext uri="{BB962C8B-B14F-4D97-AF65-F5344CB8AC3E}">
        <p14:creationId xmlns:p14="http://schemas.microsoft.com/office/powerpoint/2010/main" val="34899423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7" name="18 Forma libre"/>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a:solidFill>
                  <a:srgbClr val="FFFFFF"/>
                </a:solidFill>
              </a:defRPr>
            </a:lvl1pPr>
            <a:extLst/>
          </a:lstStyle>
          <a:p>
            <a:pPr>
              <a:defRPr/>
            </a:pPr>
            <a:fld id="{6A4B7279-AC45-4987-936C-B9B88B48E21B}" type="datetimeFigureOut">
              <a:rPr lang="es-CO"/>
              <a:pPr>
                <a:defRPr/>
              </a:pPr>
              <a:t>22/09/2014</a:t>
            </a:fld>
            <a:endParaRPr lang="es-CO"/>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CO"/>
          </a:p>
        </p:txBody>
      </p:sp>
      <p:sp>
        <p:nvSpPr>
          <p:cNvPr id="13"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2CB5B98D-23A2-4867-8B6E-F20D38AF0A71}" type="slidenum">
              <a:rPr lang="es-CO"/>
              <a:pPr>
                <a:defRPr/>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B3B62DC5-52C8-4561-B033-5D72A095E0D0}" type="datetimeFigureOut">
              <a:rPr lang="es-CO"/>
              <a:pPr>
                <a:defRPr/>
              </a:pPr>
              <a:t>22/09/2014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7844EE72-707B-4A2A-846F-9E10E774EA77}" type="slidenum">
              <a:rPr lang="es-CO"/>
              <a:pPr>
                <a:defRPr/>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E4E7C267-2475-493D-8F77-59D841931AD3}" type="datetimeFigureOut">
              <a:rPr lang="es-CO"/>
              <a:pPr>
                <a:defRPr/>
              </a:pPr>
              <a:t>22/09/2014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AF12B35B-F818-4B27-90CD-0CCDD45645E3}" type="slidenum">
              <a:rPr lang="es-CO"/>
              <a:pPr>
                <a:defRPr/>
              </a:pPr>
              <a:t>‹Nº›</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Diapositiva de título">
    <p:spTree>
      <p:nvGrpSpPr>
        <p:cNvPr id="1" name=""/>
        <p:cNvGrpSpPr/>
        <p:nvPr/>
      </p:nvGrpSpPr>
      <p:grpSpPr>
        <a:xfrm>
          <a:off x="0" y="0"/>
          <a:ext cx="0" cy="0"/>
          <a:chOff x="0" y="0"/>
          <a:chExt cx="0" cy="0"/>
        </a:xfrm>
      </p:grpSpPr>
      <p:pic>
        <p:nvPicPr>
          <p:cNvPr id="2" name="Imagen 6" descr="plantilla power point_.jpg"/>
          <p:cNvPicPr>
            <a:picLocks noChangeAspect="1"/>
          </p:cNvPicPr>
          <p:nvPr userDrawn="1"/>
        </p:nvPicPr>
        <p:blipFill>
          <a:blip r:embed="rId2"/>
          <a:srcRect t="85159" b="1640"/>
          <a:stretch>
            <a:fillRect/>
          </a:stretch>
        </p:blipFill>
        <p:spPr bwMode="auto">
          <a:xfrm>
            <a:off x="0" y="6303963"/>
            <a:ext cx="5867400" cy="581025"/>
          </a:xfrm>
          <a:prstGeom prst="rect">
            <a:avLst/>
          </a:prstGeom>
          <a:noFill/>
          <a:ln w="9525">
            <a:noFill/>
            <a:miter lim="800000"/>
            <a:headEnd/>
            <a:tailEnd/>
          </a:ln>
        </p:spPr>
      </p:pic>
      <p:pic>
        <p:nvPicPr>
          <p:cNvPr id="3" name="Imagen 6" descr="plantilla power point_.jpg"/>
          <p:cNvPicPr>
            <a:picLocks noChangeAspect="1"/>
          </p:cNvPicPr>
          <p:nvPr userDrawn="1"/>
        </p:nvPicPr>
        <p:blipFill>
          <a:blip r:embed="rId2"/>
          <a:srcRect l="53255" t="85159" b="1640"/>
          <a:stretch>
            <a:fillRect/>
          </a:stretch>
        </p:blipFill>
        <p:spPr bwMode="auto">
          <a:xfrm>
            <a:off x="3529013" y="6303963"/>
            <a:ext cx="5651500" cy="58102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fld id="{96369C8B-BD52-4E1D-AE38-3FD57C83BBEA}" type="datetimeFigureOut">
              <a:rPr lang="es-CO"/>
              <a:pPr>
                <a:defRPr/>
              </a:pPr>
              <a:t>22/09/2014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7017BF1C-89E1-43E2-A2C7-2620A4054036}" type="slidenum">
              <a:rPr lang="es-CO"/>
              <a:pPr>
                <a:defRPr/>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CD75CA45-C2B3-4C53-BB26-60EF848FC7B3}" type="datetimeFigureOut">
              <a:rPr lang="es-CO"/>
              <a:pPr>
                <a:defRPr/>
              </a:pPr>
              <a:t>22/09/2014</a:t>
            </a:fld>
            <a:endParaRPr lang="es-CO"/>
          </a:p>
        </p:txBody>
      </p:sp>
      <p:sp>
        <p:nvSpPr>
          <p:cNvPr id="7" name="4 Marcador de pie de página"/>
          <p:cNvSpPr>
            <a:spLocks noGrp="1"/>
          </p:cNvSpPr>
          <p:nvPr>
            <p:ph type="ftr" sz="quarter" idx="11"/>
          </p:nvPr>
        </p:nvSpPr>
        <p:spPr/>
        <p:txBody>
          <a:bodyPr/>
          <a:lstStyle>
            <a:lvl1pPr>
              <a:defRPr/>
            </a:lvl1pPr>
            <a:extLst/>
          </a:lstStyle>
          <a:p>
            <a:pPr>
              <a:defRPr/>
            </a:pPr>
            <a:endParaRPr lang="es-CO"/>
          </a:p>
        </p:txBody>
      </p:sp>
      <p:sp>
        <p:nvSpPr>
          <p:cNvPr id="8" name="5 Marcador de número de diapositiva"/>
          <p:cNvSpPr>
            <a:spLocks noGrp="1"/>
          </p:cNvSpPr>
          <p:nvPr>
            <p:ph type="sldNum" sz="quarter" idx="12"/>
          </p:nvPr>
        </p:nvSpPr>
        <p:spPr/>
        <p:txBody>
          <a:bodyPr/>
          <a:lstStyle>
            <a:lvl1pPr>
              <a:defRPr/>
            </a:lvl1pPr>
            <a:extLst/>
          </a:lstStyle>
          <a:p>
            <a:pPr>
              <a:defRPr/>
            </a:pPr>
            <a:fld id="{00B7D998-44E6-4494-BB27-182A53F798D2}"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B8479DEE-3903-4050-9140-CE9A7F643949}" type="datetimeFigureOut">
              <a:rPr lang="es-CO"/>
              <a:pPr>
                <a:defRPr/>
              </a:pPr>
              <a:t>22/09/2014</a:t>
            </a:fld>
            <a:endParaRPr lang="es-CO"/>
          </a:p>
        </p:txBody>
      </p:sp>
      <p:sp>
        <p:nvSpPr>
          <p:cNvPr id="6" name="5 Marcador de pie de página"/>
          <p:cNvSpPr>
            <a:spLocks noGrp="1"/>
          </p:cNvSpPr>
          <p:nvPr>
            <p:ph type="ftr" sz="quarter" idx="11"/>
          </p:nvPr>
        </p:nvSpPr>
        <p:spPr/>
        <p:txBody>
          <a:bodyPr/>
          <a:lstStyle>
            <a:lvl1pPr>
              <a:defRPr/>
            </a:lvl1pPr>
            <a:extLst/>
          </a:lstStyle>
          <a:p>
            <a:pPr>
              <a:defRPr/>
            </a:pPr>
            <a:endParaRPr lang="es-CO"/>
          </a:p>
        </p:txBody>
      </p:sp>
      <p:sp>
        <p:nvSpPr>
          <p:cNvPr id="7" name="6 Marcador de número de diapositiva"/>
          <p:cNvSpPr>
            <a:spLocks noGrp="1"/>
          </p:cNvSpPr>
          <p:nvPr>
            <p:ph type="sldNum" sz="quarter" idx="12"/>
          </p:nvPr>
        </p:nvSpPr>
        <p:spPr/>
        <p:txBody>
          <a:bodyPr/>
          <a:lstStyle>
            <a:lvl1pPr>
              <a:defRPr/>
            </a:lvl1pPr>
            <a:extLst/>
          </a:lstStyle>
          <a:p>
            <a:pPr>
              <a:defRPr/>
            </a:pPr>
            <a:fld id="{CDD2BA31-2F4B-4BD1-AFDB-A3D7356D4DE0}"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6A1ED8F8-248A-41D8-8462-9429A3FCFAA2}" type="datetimeFigureOut">
              <a:rPr lang="es-CO"/>
              <a:pPr>
                <a:defRPr/>
              </a:pPr>
              <a:t>22/09/2014</a:t>
            </a:fld>
            <a:endParaRPr lang="es-CO"/>
          </a:p>
        </p:txBody>
      </p:sp>
      <p:sp>
        <p:nvSpPr>
          <p:cNvPr id="8" name="7 Marcador de pie de página"/>
          <p:cNvSpPr>
            <a:spLocks noGrp="1"/>
          </p:cNvSpPr>
          <p:nvPr>
            <p:ph type="ftr" sz="quarter" idx="11"/>
          </p:nvPr>
        </p:nvSpPr>
        <p:spPr/>
        <p:txBody>
          <a:bodyPr/>
          <a:lstStyle>
            <a:lvl1pPr>
              <a:defRPr/>
            </a:lvl1pPr>
            <a:extLst/>
          </a:lstStyle>
          <a:p>
            <a:pPr>
              <a:defRPr/>
            </a:pPr>
            <a:endParaRPr lang="es-CO"/>
          </a:p>
        </p:txBody>
      </p:sp>
      <p:sp>
        <p:nvSpPr>
          <p:cNvPr id="9" name="8 Marcador de número de diapositiva"/>
          <p:cNvSpPr>
            <a:spLocks noGrp="1"/>
          </p:cNvSpPr>
          <p:nvPr>
            <p:ph type="sldNum" sz="quarter" idx="12"/>
          </p:nvPr>
        </p:nvSpPr>
        <p:spPr/>
        <p:txBody>
          <a:bodyPr/>
          <a:lstStyle>
            <a:lvl1pPr>
              <a:defRPr/>
            </a:lvl1pPr>
            <a:extLst/>
          </a:lstStyle>
          <a:p>
            <a:pPr>
              <a:defRPr/>
            </a:pPr>
            <a:fld id="{C55F25FC-00BC-4258-A27A-E0DAB5685C18}" type="slidenum">
              <a:rPr lang="es-CO"/>
              <a:pPr>
                <a:defRPr/>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96F019D9-8F45-472E-9EB7-D2DF5C6C6433}" type="datetimeFigureOut">
              <a:rPr lang="es-CO"/>
              <a:pPr>
                <a:defRPr/>
              </a:pPr>
              <a:t>22/09/2014</a:t>
            </a:fld>
            <a:endParaRPr lang="es-CO"/>
          </a:p>
        </p:txBody>
      </p:sp>
      <p:sp>
        <p:nvSpPr>
          <p:cNvPr id="4" name="3 Marcador de pie de página"/>
          <p:cNvSpPr>
            <a:spLocks noGrp="1"/>
          </p:cNvSpPr>
          <p:nvPr>
            <p:ph type="ftr" sz="quarter" idx="11"/>
          </p:nvPr>
        </p:nvSpPr>
        <p:spPr/>
        <p:txBody>
          <a:bodyPr/>
          <a:lstStyle>
            <a:lvl1pPr>
              <a:defRPr/>
            </a:lvl1pPr>
            <a:extLst/>
          </a:lstStyle>
          <a:p>
            <a:pPr>
              <a:defRPr/>
            </a:pPr>
            <a:endParaRPr lang="es-CO"/>
          </a:p>
        </p:txBody>
      </p:sp>
      <p:sp>
        <p:nvSpPr>
          <p:cNvPr id="5" name="4 Marcador de número de diapositiva"/>
          <p:cNvSpPr>
            <a:spLocks noGrp="1"/>
          </p:cNvSpPr>
          <p:nvPr>
            <p:ph type="sldNum" sz="quarter" idx="12"/>
          </p:nvPr>
        </p:nvSpPr>
        <p:spPr/>
        <p:txBody>
          <a:bodyPr/>
          <a:lstStyle>
            <a:lvl1pPr>
              <a:defRPr/>
            </a:lvl1pPr>
            <a:extLst/>
          </a:lstStyle>
          <a:p>
            <a:pPr>
              <a:defRPr/>
            </a:pPr>
            <a:fld id="{0FFDA0F8-6224-49E0-AF35-DA9D88A015E6}"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7EEDCCA0-BB1E-4D6B-AAFC-48C5EBDF513D}" type="datetimeFigureOut">
              <a:rPr lang="es-CO"/>
              <a:pPr>
                <a:defRPr/>
              </a:pPr>
              <a:t>22/09/2014</a:t>
            </a:fld>
            <a:endParaRPr lang="es-CO"/>
          </a:p>
        </p:txBody>
      </p:sp>
      <p:sp>
        <p:nvSpPr>
          <p:cNvPr id="3" name="21 Marcador de pie de página"/>
          <p:cNvSpPr>
            <a:spLocks noGrp="1"/>
          </p:cNvSpPr>
          <p:nvPr>
            <p:ph type="ftr" sz="quarter" idx="11"/>
          </p:nvPr>
        </p:nvSpPr>
        <p:spPr/>
        <p:txBody>
          <a:bodyPr/>
          <a:lstStyle>
            <a:lvl1pPr>
              <a:defRPr/>
            </a:lvl1pPr>
          </a:lstStyle>
          <a:p>
            <a:pPr>
              <a:defRPr/>
            </a:pPr>
            <a:endParaRPr lang="es-CO"/>
          </a:p>
        </p:txBody>
      </p:sp>
      <p:sp>
        <p:nvSpPr>
          <p:cNvPr id="4" name="17 Marcador de número de diapositiva"/>
          <p:cNvSpPr>
            <a:spLocks noGrp="1"/>
          </p:cNvSpPr>
          <p:nvPr>
            <p:ph type="sldNum" sz="quarter" idx="12"/>
          </p:nvPr>
        </p:nvSpPr>
        <p:spPr/>
        <p:txBody>
          <a:bodyPr/>
          <a:lstStyle>
            <a:lvl1pPr>
              <a:defRPr/>
            </a:lvl1pPr>
          </a:lstStyle>
          <a:p>
            <a:pPr>
              <a:defRPr/>
            </a:pPr>
            <a:fld id="{8E8DAC55-B228-48F9-B049-CF36C275A81F}" type="slidenum">
              <a:rPr lang="es-CO"/>
              <a:pPr>
                <a:defRPr/>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B5DBAAC9-939B-4F54-9649-FB8687B6DC6A}" type="datetimeFigureOut">
              <a:rPr lang="es-CO"/>
              <a:pPr>
                <a:defRPr/>
              </a:pPr>
              <a:t>22/09/2014</a:t>
            </a:fld>
            <a:endParaRPr lang="es-CO"/>
          </a:p>
        </p:txBody>
      </p:sp>
      <p:sp>
        <p:nvSpPr>
          <p:cNvPr id="6" name="5 Marcador de pie de página"/>
          <p:cNvSpPr>
            <a:spLocks noGrp="1"/>
          </p:cNvSpPr>
          <p:nvPr>
            <p:ph type="ftr" sz="quarter" idx="11"/>
          </p:nvPr>
        </p:nvSpPr>
        <p:spPr/>
        <p:txBody>
          <a:bodyPr/>
          <a:lstStyle>
            <a:lvl1pPr>
              <a:defRPr/>
            </a:lvl1pPr>
            <a:extLst/>
          </a:lstStyle>
          <a:p>
            <a:pPr>
              <a:defRPr/>
            </a:pPr>
            <a:endParaRPr lang="es-CO"/>
          </a:p>
        </p:txBody>
      </p:sp>
      <p:sp>
        <p:nvSpPr>
          <p:cNvPr id="7" name="6 Marcador de número de diapositiva"/>
          <p:cNvSpPr>
            <a:spLocks noGrp="1"/>
          </p:cNvSpPr>
          <p:nvPr>
            <p:ph type="sldNum" sz="quarter" idx="12"/>
          </p:nvPr>
        </p:nvSpPr>
        <p:spPr/>
        <p:txBody>
          <a:bodyPr/>
          <a:lstStyle>
            <a:lvl1pPr>
              <a:defRPr/>
            </a:lvl1pPr>
            <a:extLst/>
          </a:lstStyle>
          <a:p>
            <a:pPr>
              <a:defRPr/>
            </a:pPr>
            <a:fld id="{637118C3-5150-4129-8B81-E1905D1CBDED}" type="slidenum">
              <a:rPr lang="es-CO"/>
              <a:pPr>
                <a:defRPr/>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6" name="15 Forma libre"/>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7" name="6 Triángulo rectángulo"/>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a:solidFill>
                  <a:schemeClr val="tx1"/>
                </a:solidFill>
              </a:defRPr>
            </a:lvl1pPr>
            <a:extLst/>
          </a:lstStyle>
          <a:p>
            <a:pPr>
              <a:defRPr/>
            </a:pPr>
            <a:fld id="{FFD884E4-5223-446E-8E49-D576A2E6CDB8}" type="datetimeFigureOut">
              <a:rPr lang="es-CO"/>
              <a:pPr>
                <a:defRPr/>
              </a:pPr>
              <a:t>22/09/2014</a:t>
            </a:fld>
            <a:endParaRPr lang="es-CO"/>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CO"/>
          </a:p>
        </p:txBody>
      </p:sp>
      <p:sp>
        <p:nvSpPr>
          <p:cNvPr id="13" name="6 Marcador de número de diapositiva"/>
          <p:cNvSpPr>
            <a:spLocks noGrp="1"/>
          </p:cNvSpPr>
          <p:nvPr>
            <p:ph type="sldNum" sz="quarter" idx="12"/>
          </p:nvPr>
        </p:nvSpPr>
        <p:spPr/>
        <p:txBody>
          <a:bodyPr/>
          <a:lstStyle>
            <a:lvl1pPr>
              <a:defRPr>
                <a:solidFill>
                  <a:schemeClr val="tx1"/>
                </a:solidFill>
              </a:defRPr>
            </a:lvl1pPr>
            <a:extLst/>
          </a:lstStyle>
          <a:p>
            <a:pPr>
              <a:defRPr/>
            </a:pPr>
            <a:fld id="{466DAFFC-5CF7-4819-80BA-0AEBA5C58ED7}"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1027" name="11 Forma libre"/>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14" name="13 Triángulo rectángulo"/>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fld id="{D73A5E3D-5487-4DCC-9914-0ED69978A2ED}" type="datetimeFigureOut">
              <a:rPr lang="es-CO"/>
              <a:pPr>
                <a:defRPr/>
              </a:pPr>
              <a:t>22/09/2014</a:t>
            </a:fld>
            <a:endParaRPr lang="es-CO"/>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es-CO"/>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charset="0"/>
              </a:defRPr>
            </a:lvl1pPr>
            <a:extLst/>
          </a:lstStyle>
          <a:p>
            <a:pPr>
              <a:defRPr/>
            </a:pPr>
            <a:fld id="{E0942B5E-71A0-4CDE-AFA6-09B479FDAF7C}" type="slidenum">
              <a:rPr lang="es-CO"/>
              <a:pPr>
                <a:defRPr/>
              </a:pPr>
              <a:t>‹Nº›</a:t>
            </a:fld>
            <a:endParaRPr lang="es-CO"/>
          </a:p>
        </p:txBody>
      </p:sp>
    </p:spTree>
  </p:cSld>
  <p:clrMap bg1="lt1" tx1="dk1" bg2="lt2" tx2="dk2" accent1="accent1" accent2="accent2" accent3="accent3" accent4="accent4" accent5="accent5" accent6="accent6" hlink="hlink" folHlink="folHlink"/>
  <p:sldLayoutIdLst>
    <p:sldLayoutId id="2147485589" r:id="rId1"/>
    <p:sldLayoutId id="2147485585" r:id="rId2"/>
    <p:sldLayoutId id="2147485590" r:id="rId3"/>
    <p:sldLayoutId id="2147485591" r:id="rId4"/>
    <p:sldLayoutId id="2147485592" r:id="rId5"/>
    <p:sldLayoutId id="2147485593" r:id="rId6"/>
    <p:sldLayoutId id="2147485586" r:id="rId7"/>
    <p:sldLayoutId id="2147485594" r:id="rId8"/>
    <p:sldLayoutId id="2147485595" r:id="rId9"/>
    <p:sldLayoutId id="2147485587" r:id="rId10"/>
    <p:sldLayoutId id="2147485588" r:id="rId11"/>
    <p:sldLayoutId id="2147485596" r:id="rId12"/>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42910" y="2071678"/>
            <a:ext cx="7772400" cy="2540000"/>
          </a:xfrm>
        </p:spPr>
        <p:txBody>
          <a:bodyPr>
            <a:normAutofit fontScale="90000"/>
          </a:bodyPr>
          <a:lstStyle/>
          <a:p>
            <a:pPr algn="ctr">
              <a:defRPr/>
            </a:pPr>
            <a:r>
              <a:rPr lang="es-CO" sz="4000" dirty="0" smtClean="0">
                <a:solidFill>
                  <a:schemeClr val="tx1"/>
                </a:solidFill>
                <a:latin typeface="Arial" pitchFamily="34" charset="0"/>
                <a:cs typeface="Arial" pitchFamily="34" charset="0"/>
              </a:rPr>
              <a:t>CONSEJO DIRECTIVO</a:t>
            </a:r>
            <a:br>
              <a:rPr lang="es-CO" sz="4000" dirty="0" smtClean="0">
                <a:solidFill>
                  <a:schemeClr val="tx1"/>
                </a:solidFill>
                <a:latin typeface="Arial" pitchFamily="34" charset="0"/>
                <a:cs typeface="Arial" pitchFamily="34" charset="0"/>
              </a:rPr>
            </a:br>
            <a:r>
              <a:rPr lang="es-CO" sz="4000" dirty="0" smtClean="0">
                <a:solidFill>
                  <a:schemeClr val="tx1"/>
                </a:solidFill>
                <a:latin typeface="Arial" pitchFamily="34" charset="0"/>
                <a:cs typeface="Arial" pitchFamily="34" charset="0"/>
              </a:rPr>
              <a:t/>
            </a:r>
            <a:br>
              <a:rPr lang="es-CO" sz="4000" dirty="0" smtClean="0">
                <a:solidFill>
                  <a:schemeClr val="tx1"/>
                </a:solidFill>
                <a:latin typeface="Arial" pitchFamily="34" charset="0"/>
                <a:cs typeface="Arial" pitchFamily="34" charset="0"/>
              </a:rPr>
            </a:br>
            <a:r>
              <a:rPr lang="es-CO" sz="4000" dirty="0" smtClean="0">
                <a:solidFill>
                  <a:schemeClr val="tx1"/>
                </a:solidFill>
                <a:latin typeface="Arial" pitchFamily="34" charset="0"/>
                <a:cs typeface="Arial" pitchFamily="34" charset="0"/>
              </a:rPr>
              <a:t>INFORME DE CUMPLIMIENTO PLAN DE ACCIÓN SECCIONAL</a:t>
            </a:r>
            <a:r>
              <a:rPr lang="es-CO" sz="4000" dirty="0" smtClean="0"/>
              <a:t/>
            </a:r>
            <a:br>
              <a:rPr lang="es-CO" sz="4000" dirty="0" smtClean="0"/>
            </a:br>
            <a:endParaRPr lang="es-ES" sz="4000" dirty="0">
              <a:solidFill>
                <a:schemeClr val="tx1"/>
              </a:solidFill>
              <a:latin typeface="Arial" pitchFamily="34" charset="0"/>
              <a:cs typeface="Arial" pitchFamily="34" charset="0"/>
            </a:endParaRPr>
          </a:p>
        </p:txBody>
      </p:sp>
      <p:sp>
        <p:nvSpPr>
          <p:cNvPr id="9220" name="3 CuadroTexto"/>
          <p:cNvSpPr txBox="1">
            <a:spLocks noChangeArrowheads="1"/>
          </p:cNvSpPr>
          <p:nvPr/>
        </p:nvSpPr>
        <p:spPr bwMode="auto">
          <a:xfrm>
            <a:off x="1547813" y="692150"/>
            <a:ext cx="5832475" cy="519113"/>
          </a:xfrm>
          <a:prstGeom prst="rect">
            <a:avLst/>
          </a:prstGeom>
          <a:noFill/>
          <a:ln w="9525">
            <a:noFill/>
            <a:miter lim="800000"/>
            <a:headEnd/>
            <a:tailEnd/>
          </a:ln>
        </p:spPr>
        <p:txBody>
          <a:bodyPr>
            <a:spAutoFit/>
          </a:bodyPr>
          <a:lstStyle/>
          <a:p>
            <a:pPr algn="ctr">
              <a:defRPr/>
            </a:pPr>
            <a:r>
              <a:rPr lang="es-CO" sz="2800" b="1">
                <a:latin typeface="Arial" charset="0"/>
                <a:cs typeface="Arial" charset="0"/>
              </a:rPr>
              <a:t>SECCIONAL </a:t>
            </a:r>
            <a:r>
              <a:rPr lang="es-CO" sz="2800" b="1" u="sng">
                <a:effectLst>
                  <a:outerShdw blurRad="38100" dist="38100" dir="2700000" algn="tl">
                    <a:srgbClr val="C0C0C0"/>
                  </a:outerShdw>
                </a:effectLst>
                <a:latin typeface="Arial" charset="0"/>
                <a:cs typeface="Arial" charset="0"/>
              </a:rPr>
              <a:t>PEREIRA</a:t>
            </a:r>
            <a:endParaRPr lang="es-ES" sz="2800" b="1" u="sng">
              <a:effectLst>
                <a:outerShdw blurRad="38100" dist="38100" dir="2700000" algn="tl">
                  <a:srgbClr val="C0C0C0"/>
                </a:outerShdw>
              </a:effectLst>
              <a:latin typeface="Arial" charset="0"/>
              <a:cs typeface="Arial" charset="0"/>
            </a:endParaRPr>
          </a:p>
        </p:txBody>
      </p:sp>
      <p:pic>
        <p:nvPicPr>
          <p:cNvPr id="10244"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7715250" y="357188"/>
            <a:ext cx="928688" cy="785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CuadroTexto"/>
          <p:cNvSpPr txBox="1">
            <a:spLocks noChangeArrowheads="1"/>
          </p:cNvSpPr>
          <p:nvPr/>
        </p:nvSpPr>
        <p:spPr bwMode="auto">
          <a:xfrm>
            <a:off x="1042988" y="1341438"/>
            <a:ext cx="7531100"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CO" sz="2400" b="1" dirty="0">
                <a:cs typeface="Arial" charset="0"/>
              </a:rPr>
              <a:t>SECCIONAL</a:t>
            </a:r>
            <a:r>
              <a:rPr lang="es-CO" sz="2400" b="1" u="sng" dirty="0">
                <a:cs typeface="Arial" charset="0"/>
              </a:rPr>
              <a:t>: PEREIRA</a:t>
            </a:r>
          </a:p>
          <a:p>
            <a:pPr algn="ctr" eaLnBrk="1" hangingPunct="1"/>
            <a:endParaRPr lang="es-ES" sz="2400" b="1" u="sng" dirty="0">
              <a:cs typeface="Arial" charset="0"/>
            </a:endParaRPr>
          </a:p>
          <a:p>
            <a:pPr algn="ctr" eaLnBrk="1" hangingPunct="1"/>
            <a:r>
              <a:rPr lang="es-CO" sz="2400" b="1" dirty="0">
                <a:cs typeface="Arial" charset="0"/>
              </a:rPr>
              <a:t>INFORME DE CUMPLIMIENTO DEL PLAN DE ACCIÓN SECCIONAL</a:t>
            </a:r>
          </a:p>
          <a:p>
            <a:pPr algn="ctr" eaLnBrk="1" hangingPunct="1"/>
            <a:endParaRPr lang="es-ES" sz="2400" b="1" dirty="0">
              <a:cs typeface="Arial" charset="0"/>
            </a:endParaRPr>
          </a:p>
          <a:p>
            <a:pPr algn="ctr" eaLnBrk="1" hangingPunct="1"/>
            <a:r>
              <a:rPr lang="es-ES" sz="2400" b="1" dirty="0">
                <a:cs typeface="Arial" charset="0"/>
              </a:rPr>
              <a:t>COMPONENTE ADMINISTRATIVO</a:t>
            </a:r>
          </a:p>
          <a:p>
            <a:pPr algn="ctr" eaLnBrk="1" hangingPunct="1"/>
            <a:r>
              <a:rPr lang="es-CO" sz="2400" b="1" dirty="0" smtClean="0">
                <a:solidFill>
                  <a:srgbClr val="FF0000"/>
                </a:solidFill>
                <a:cs typeface="Arial" charset="0"/>
              </a:rPr>
              <a:t>GESTIÓN DE CALIDAD</a:t>
            </a:r>
            <a:endParaRPr lang="es-CO" sz="2400" b="1" dirty="0">
              <a:solidFill>
                <a:srgbClr val="FF0000"/>
              </a:solidFill>
              <a:cs typeface="Arial" charset="0"/>
            </a:endParaRPr>
          </a:p>
          <a:p>
            <a:pPr algn="ctr" eaLnBrk="1" hangingPunct="1"/>
            <a:endParaRPr lang="es-CO" sz="2400" b="1" dirty="0">
              <a:solidFill>
                <a:srgbClr val="FFC000"/>
              </a:solidFill>
              <a:cs typeface="Arial" charset="0"/>
            </a:endParaRPr>
          </a:p>
          <a:p>
            <a:pPr algn="ctr" eaLnBrk="1" hangingPunct="1"/>
            <a:endParaRPr lang="es-ES" sz="2400" b="1" dirty="0">
              <a:solidFill>
                <a:srgbClr val="FFC000"/>
              </a:solidFill>
              <a:cs typeface="Arial" charset="0"/>
            </a:endParaRPr>
          </a:p>
          <a:p>
            <a:pPr algn="ctr" eaLnBrk="1" hangingPunct="1"/>
            <a:r>
              <a:rPr lang="es-CO" sz="2000" b="1" dirty="0">
                <a:cs typeface="Arial" charset="0"/>
              </a:rPr>
              <a:t>TRIMESTRE:  </a:t>
            </a:r>
            <a:r>
              <a:rPr lang="es-CO" sz="2000" b="1" u="sng" dirty="0" smtClean="0">
                <a:solidFill>
                  <a:schemeClr val="accent1"/>
                </a:solidFill>
                <a:cs typeface="Arial" charset="0"/>
              </a:rPr>
              <a:t>TERCERO </a:t>
            </a:r>
            <a:r>
              <a:rPr lang="es-CO" sz="2000" b="1" u="sng" dirty="0">
                <a:solidFill>
                  <a:schemeClr val="accent1"/>
                </a:solidFill>
                <a:cs typeface="Arial" charset="0"/>
              </a:rPr>
              <a:t>-</a:t>
            </a:r>
            <a:r>
              <a:rPr lang="es-CO" sz="2000" b="1" dirty="0">
                <a:cs typeface="Arial" charset="0"/>
              </a:rPr>
              <a:t>    AÑO 2014</a:t>
            </a:r>
            <a:endParaRPr lang="es-ES" sz="2000" b="1" dirty="0">
              <a:cs typeface="Arial" charset="0"/>
            </a:endParaRPr>
          </a:p>
        </p:txBody>
      </p:sp>
      <p:pic>
        <p:nvPicPr>
          <p:cNvPr id="10243" name="Picture 2" descr="http://tbn3.google.com/images?q=tbn:C0zLbrrBuxHA8M:http://poderyciudadania.galeon.com/unilibr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5250" y="357188"/>
            <a:ext cx="928688"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7526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idx="4294967295"/>
          </p:nvPr>
        </p:nvSpPr>
        <p:spPr>
          <a:xfrm>
            <a:off x="0" y="571500"/>
            <a:ext cx="8697913" cy="3079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6387"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68263"/>
            <a:ext cx="928687" cy="574655"/>
          </a:xfrm>
          <a:prstGeom prst="rect">
            <a:avLst/>
          </a:prstGeom>
          <a:noFill/>
          <a:ln w="9525">
            <a:noFill/>
            <a:miter lim="800000"/>
            <a:headEnd/>
            <a:tailEnd/>
          </a:ln>
        </p:spPr>
      </p:pic>
      <p:sp>
        <p:nvSpPr>
          <p:cNvPr id="16388"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637602835"/>
              </p:ext>
            </p:extLst>
          </p:nvPr>
        </p:nvGraphicFramePr>
        <p:xfrm>
          <a:off x="107504" y="857250"/>
          <a:ext cx="9001000" cy="6134088"/>
        </p:xfrm>
        <a:graphic>
          <a:graphicData uri="http://schemas.openxmlformats.org/drawingml/2006/table">
            <a:tbl>
              <a:tblPr/>
              <a:tblGrid>
                <a:gridCol w="2736304"/>
                <a:gridCol w="5400600"/>
                <a:gridCol w="864096"/>
              </a:tblGrid>
              <a:tr h="2608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400" b="1" i="0" u="none" strike="noStrike" cap="none" normalizeH="0" baseline="0" dirty="0" smtClean="0">
                          <a:ln>
                            <a:noFill/>
                          </a:ln>
                          <a:solidFill>
                            <a:srgbClr val="FFFFFF"/>
                          </a:solidFill>
                          <a:effectLst/>
                          <a:latin typeface="Lucida Sans Unicode" pitchFamily="34" charset="0"/>
                        </a:rPr>
                        <a:t>FACULTAD RESPONSABLE</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rgbClr val="FFFFFF"/>
                          </a:solidFill>
                          <a:effectLst/>
                          <a:latin typeface="Lucida Sans Unicode" pitchFamily="34" charset="0"/>
                        </a:rPr>
                        <a:t>COORDINACIÓN DE CALIDAD</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2771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PROYECTADAS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REALIZADAS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dirty="0" smtClean="0">
                          <a:ln>
                            <a:noFill/>
                          </a:ln>
                          <a:solidFill>
                            <a:srgbClr val="000000"/>
                          </a:solidFill>
                          <a:effectLst/>
                          <a:latin typeface="Lucida Sans Unicode" pitchFamily="34" charset="0"/>
                        </a:rPr>
                        <a:t> </a:t>
                      </a:r>
                      <a:r>
                        <a:rPr kumimoji="0" lang="es-CO" sz="700" b="1" i="0" u="none" strike="noStrike" cap="none" normalizeH="0" baseline="0" dirty="0" smtClean="0">
                          <a:ln>
                            <a:noFill/>
                          </a:ln>
                          <a:solidFill>
                            <a:srgbClr val="000000"/>
                          </a:solidFill>
                          <a:effectLst/>
                          <a:latin typeface="Lucida Sans Unicode" pitchFamily="34" charset="0"/>
                        </a:rPr>
                        <a:t>%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7683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Elaborar los planes de acción de los  resultados de   auditoria   externa de Seguimiento</a:t>
                      </a:r>
                      <a:endParaRPr kumimoji="0" lang="es-ES" sz="105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Recibió visita de auditoría externa de seguimiento  las seccionales de Socorro, Cúcuta y Bogotá, donde se presentó un hallazgo, por lo cual se  cada seccional realizó análisis de causas  con el equipo de Gestión de Informática y el plan de acción respectivo, el cual fue enviado a la sede principal el día martes 15 de julio de 2014 por solicitud de la Coordinadora Nacional de calidad</a:t>
                      </a: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683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cap="none" normalizeH="0" baseline="0" dirty="0" smtClean="0">
                          <a:ln>
                            <a:noFill/>
                          </a:ln>
                          <a:solidFill>
                            <a:schemeClr val="tx1"/>
                          </a:solidFill>
                          <a:effectLst/>
                          <a:latin typeface="Lucida Sans Unicode" pitchFamily="34" charset="0"/>
                        </a:rPr>
                        <a:t>Realizar seguimiento al cumplimiento de los PLANES DE MEJORA definidos por los procesos y consolidar informe Seccional</a:t>
                      </a:r>
                      <a:endParaRPr kumimoji="0" lang="es-ES" sz="1050" b="0" i="0" u="none" strike="noStrike" cap="none" normalizeH="0" baseline="0" dirty="0" smtClean="0">
                        <a:ln>
                          <a:noFill/>
                        </a:ln>
                        <a:solidFill>
                          <a:schemeClr val="tx1"/>
                        </a:solidFill>
                        <a:effectLst/>
                        <a:latin typeface="Lucida Sans Unicode" pitchFamily="34" charset="0"/>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Se tiene el histórico y seguimientos a PLANES DE MEJORAMIENTO definidos por los procesos  desde el año 2010 a 2014 con los respectivos seguimientos.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Se realizó seguimiento en las auditorias 2014-2 a las acciones que actualmente estaban  en proceso</a:t>
                      </a: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6297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050" b="0" i="0" u="none" strike="noStrike" cap="none" normalizeH="0" baseline="0" dirty="0" smtClean="0">
                          <a:ln>
                            <a:noFill/>
                          </a:ln>
                          <a:solidFill>
                            <a:schemeClr val="tx1"/>
                          </a:solidFill>
                          <a:effectLst/>
                          <a:latin typeface="Lucida Sans Unicode" pitchFamily="34" charset="0"/>
                        </a:rPr>
                        <a:t>Seguimiento a quejas,  calificaciones del Servicio y servicios no conformes</a:t>
                      </a:r>
                      <a:endParaRPr kumimoji="0" lang="es-ES" sz="1050" b="0" i="0" u="none" strike="noStrike" cap="none" normalizeH="0" baseline="0" dirty="0" smtClean="0">
                        <a:ln>
                          <a:noFill/>
                        </a:ln>
                        <a:solidFill>
                          <a:schemeClr val="tx1"/>
                        </a:solidFill>
                        <a:effectLst/>
                        <a:latin typeface="Lucida Sans Unicode" pitchFamily="34"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ES" sz="1050" b="0" i="0" u="none" strike="noStrike" cap="none" normalizeH="0" baseline="0" dirty="0" smtClean="0">
                          <a:ln>
                            <a:noFill/>
                          </a:ln>
                          <a:solidFill>
                            <a:schemeClr val="tx1"/>
                          </a:solidFill>
                          <a:effectLst/>
                          <a:latin typeface="Arial" pitchFamily="34" charset="0"/>
                          <a:cs typeface="Arial" pitchFamily="34" charset="0"/>
                        </a:rPr>
                        <a:t>Actividad permanente  de respuesta a quejas por parte de los Titulares de proceso.  Se instalaron 4 pantallas  digitales para quejas y calificaciones del servicio, como otro medio para conocer la percepción del usuario sobre la calidad de nuestros servicios. Se realiza seguimiento por parte de la Coordinación de calidad .</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159963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Realizar dos   auditorías internas de calidad durante el año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Se realizó  evaluación de auditores  parara el primer ciclo de auditoria 2014-1 en Junio 05 de 2014 y evaluación de  competencias (2014-1) el día 13 de marzo de 2014 en reunión de revisión Gerencial. </a:t>
                      </a: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pendiente evaluación de auditores 2014-2</a:t>
                      </a: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Se realizó  el primer ciclo de auditorías los días 21, 22 y 23 de mayo de 2014,  y se formularon las acciones correctivas de acuerdo a resultado </a:t>
                      </a:r>
                      <a:r>
                        <a:rPr kumimoji="0" lang="es-MX" sz="1050" b="0" i="0" u="none" strike="noStrike" kern="1200" cap="none" normalizeH="0" baseline="0" dirty="0" smtClean="0">
                          <a:ln>
                            <a:noFill/>
                          </a:ln>
                          <a:solidFill>
                            <a:schemeClr val="tx1"/>
                          </a:solidFill>
                          <a:effectLst/>
                          <a:latin typeface="Arial" pitchFamily="34" charset="0"/>
                          <a:ea typeface="+mn-ea"/>
                          <a:cs typeface="Arial" pitchFamily="34" charset="0"/>
                        </a:rPr>
                        <a:t>se hizo la consolidación de informes lo cual fue enviado a la sede principal.</a:t>
                      </a: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Se realizó  el segundo ciclo de auditorías de seguimiento os días 15, 16 y 17 de sept8iembre de 2014 con la participación de los nuevos auditores de calidad. no se encontraron hallazgos.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Lucida Sans Unicode" pitchFamily="34" charset="0"/>
                        </a:rPr>
                        <a:t>90</a:t>
                      </a:r>
                      <a:r>
                        <a:rPr kumimoji="0" lang="es-MX" sz="1100" b="0" i="0" u="none" strike="noStrike" cap="none" normalizeH="0" baseline="0" dirty="0" smtClean="0">
                          <a:ln>
                            <a:noFill/>
                          </a:ln>
                          <a:solidFill>
                            <a:schemeClr val="tx1"/>
                          </a:solidFill>
                          <a:effectLst/>
                          <a:latin typeface="Lucida Sans Unicode" pitchFamily="34" charset="0"/>
                        </a:rPr>
                        <a:t>%</a:t>
                      </a:r>
                      <a:endParaRPr kumimoji="0" lang="es-ES" sz="11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35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2300F6"/>
                          </a:solidFill>
                          <a:effectLst/>
                          <a:latin typeface="+mn-lt"/>
                        </a:rPr>
                        <a:t>PRESUPUESTO ASIGNADO</a:t>
                      </a:r>
                    </a:p>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0" i="0" u="none" strike="noStrike" cap="none" normalizeH="0" baseline="0" dirty="0" smtClean="0">
                          <a:ln>
                            <a:noFill/>
                          </a:ln>
                          <a:solidFill>
                            <a:srgbClr val="2300F6"/>
                          </a:solidFill>
                          <a:effectLst/>
                          <a:latin typeface="+mn-lt"/>
                        </a:rPr>
                        <a:t>Año 2014</a:t>
                      </a:r>
                      <a:endParaRPr kumimoji="0" lang="es-ES" sz="1100" b="0"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100" b="1" i="0" u="none" strike="noStrike" dirty="0" smtClean="0">
                          <a:solidFill>
                            <a:srgbClr val="2300F6"/>
                          </a:solidFill>
                          <a:latin typeface="+mn-lt"/>
                        </a:rPr>
                        <a:t>$24.230.000</a:t>
                      </a:r>
                      <a:endParaRPr lang="es-ES" sz="11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35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2300F6"/>
                          </a:solidFill>
                          <a:effectLst/>
                          <a:latin typeface="+mn-lt"/>
                        </a:rPr>
                        <a:t>PRESUPUESTO EJECUTADO </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2300F6"/>
                          </a:solidFill>
                          <a:effectLst/>
                          <a:latin typeface="+mn-lt"/>
                        </a:rPr>
                        <a:t>(A Marzo 31 de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algn="r" fontAlgn="ctr"/>
                      <a:r>
                        <a:rPr lang="es-MX" sz="1100" b="1" i="0" u="none" strike="noStrike" dirty="0" smtClean="0">
                          <a:solidFill>
                            <a:srgbClr val="2300F6"/>
                          </a:solidFill>
                          <a:latin typeface="+mn-lt"/>
                        </a:rPr>
                        <a:t>$84.100</a:t>
                      </a:r>
                      <a:endParaRPr lang="es-ES" sz="11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2267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2300F6"/>
                          </a:solidFill>
                          <a:effectLst/>
                          <a:latin typeface="+mn-lt"/>
                        </a:rPr>
                        <a:t> % DE EJECUCION</a:t>
                      </a:r>
                      <a:endParaRPr kumimoji="0" lang="es-ES" sz="1100" b="1"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100" b="1" i="0" u="none" strike="noStrike" dirty="0" smtClean="0">
                          <a:solidFill>
                            <a:srgbClr val="2300F6"/>
                          </a:solidFill>
                          <a:latin typeface="+mn-lt"/>
                        </a:rPr>
                        <a:t>0%</a:t>
                      </a:r>
                      <a:endParaRPr lang="es-ES" sz="11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idx="4294967295"/>
          </p:nvPr>
        </p:nvSpPr>
        <p:spPr>
          <a:xfrm>
            <a:off x="0" y="571500"/>
            <a:ext cx="8697913" cy="3079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6387"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68263"/>
            <a:ext cx="928687" cy="574655"/>
          </a:xfrm>
          <a:prstGeom prst="rect">
            <a:avLst/>
          </a:prstGeom>
          <a:noFill/>
          <a:ln w="9525">
            <a:noFill/>
            <a:miter lim="800000"/>
            <a:headEnd/>
            <a:tailEnd/>
          </a:ln>
        </p:spPr>
      </p:pic>
      <p:sp>
        <p:nvSpPr>
          <p:cNvPr id="16388"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2550502280"/>
              </p:ext>
            </p:extLst>
          </p:nvPr>
        </p:nvGraphicFramePr>
        <p:xfrm>
          <a:off x="214282" y="857251"/>
          <a:ext cx="8821768" cy="5821588"/>
        </p:xfrm>
        <a:graphic>
          <a:graphicData uri="http://schemas.openxmlformats.org/drawingml/2006/table">
            <a:tbl>
              <a:tblPr/>
              <a:tblGrid>
                <a:gridCol w="2557518"/>
                <a:gridCol w="5229198"/>
                <a:gridCol w="1035052"/>
              </a:tblGrid>
              <a:tr h="265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400" b="1" i="0" u="none" strike="noStrike" cap="none" normalizeH="0" baseline="0" dirty="0" smtClean="0">
                          <a:ln>
                            <a:noFill/>
                          </a:ln>
                          <a:solidFill>
                            <a:srgbClr val="FFFFFF"/>
                          </a:solidFill>
                          <a:effectLst/>
                          <a:latin typeface="Lucida Sans Unicode" pitchFamily="34" charset="0"/>
                        </a:rPr>
                        <a:t>FACULTAD RESPONSABLE</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rgbClr val="FFFFFF"/>
                          </a:solidFill>
                          <a:effectLst/>
                          <a:latin typeface="Lucida Sans Unicode" pitchFamily="34" charset="0"/>
                        </a:rPr>
                        <a:t>COORDINACIÓN DE CALIDAD</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572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PROYECTADAS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REALIZADAS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000" b="1" i="0" u="none" strike="noStrike" cap="none" normalizeH="0" baseline="0" dirty="0" smtClean="0">
                          <a:ln>
                            <a:noFill/>
                          </a:ln>
                          <a:solidFill>
                            <a:srgbClr val="000000"/>
                          </a:solidFill>
                          <a:effectLst/>
                          <a:latin typeface="Lucida Sans Unicode" pitchFamily="34" charset="0"/>
                        </a:rPr>
                        <a:t> </a:t>
                      </a:r>
                      <a:r>
                        <a:rPr kumimoji="0" lang="es-CO" sz="800" b="1" i="0" u="none" strike="noStrike" cap="none" normalizeH="0" baseline="0" dirty="0" smtClean="0">
                          <a:ln>
                            <a:noFill/>
                          </a:ln>
                          <a:solidFill>
                            <a:srgbClr val="000000"/>
                          </a:solidFill>
                          <a:effectLst/>
                          <a:latin typeface="Lucida Sans Unicode" pitchFamily="34" charset="0"/>
                        </a:rPr>
                        <a:t>% DE CUMPLIMIENTO</a:t>
                      </a:r>
                      <a:endParaRPr kumimoji="0" lang="es-ES" sz="8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6646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Actualizar Mapas de riesgos de 11 procesos  en la herramienta establecidas en el SGC  y formular las acciones preventivas</a:t>
                      </a: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Se actualizaron los mapas de riesgos de los 11 procesos y se formularon  las acciones preventivas  para su implementación,  se hizo seguimiento al cierre y eficacia en el segundo ciclo de auditoria</a:t>
                      </a: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10675">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Apoyar al Centro de Conciliación del Consultorio Jurídico en el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proceso de calidad norma NTC 5906.</a:t>
                      </a:r>
                      <a:endPar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La Coordinación de calidad apoya al Centro de Conciliación del consultorio jurídico  en el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proceso de  implementación de la norma técnica de  calidad  NTC 5906. Se apoyó en la auditorio de </a:t>
                      </a:r>
                      <a:r>
                        <a:rPr kumimoji="0" lang="es-ES" sz="1100" b="0" i="0" u="none" strike="noStrike" kern="1200" cap="none" normalizeH="0" baseline="0" dirty="0" err="1" smtClean="0">
                          <a:ln>
                            <a:noFill/>
                          </a:ln>
                          <a:solidFill>
                            <a:schemeClr val="tx1"/>
                          </a:solidFill>
                          <a:effectLst/>
                          <a:latin typeface="Arial" pitchFamily="34" charset="0"/>
                          <a:ea typeface="+mn-ea"/>
                          <a:cs typeface="Arial" pitchFamily="34" charset="0"/>
                        </a:rPr>
                        <a:t>Minjusticia</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 en el mes de marzo de 2014</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a:t>
                      </a:r>
                      <a:r>
                        <a:rPr kumimoji="0" lang="es-ES" sz="1200" b="1" i="0" u="none" strike="noStrike" kern="1200" cap="none" normalizeH="0" baseline="0" dirty="0" smtClean="0">
                          <a:ln>
                            <a:noFill/>
                          </a:ln>
                          <a:solidFill>
                            <a:schemeClr val="tx1"/>
                          </a:solidFill>
                          <a:effectLst/>
                          <a:latin typeface="+mn-lt"/>
                          <a:ea typeface="+mn-ea"/>
                          <a:cs typeface="+mn-cs"/>
                        </a:rPr>
                        <a:t>endiente: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Visita de certificación</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Lucida Sans Unicode" pitchFamily="34" charset="0"/>
                        </a:rPr>
                        <a:t>80%</a:t>
                      </a:r>
                      <a:endParaRPr kumimoji="0" lang="es-ES" sz="9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18397">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Solicitar a los 11 procesos la medición  y reporte de indicadores de proceso y de acuerdos de servicio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tiene la medición de indicadores a agosto de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Lucida Sans Unicode" pitchFamily="34" charset="0"/>
                        </a:rPr>
                        <a:t>100%</a:t>
                      </a:r>
                      <a:endParaRPr kumimoji="0" lang="es-ES" sz="9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17763">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200" b="0" i="0" u="none" strike="noStrike" cap="none" normalizeH="0" baseline="0" dirty="0" smtClean="0">
                          <a:ln>
                            <a:noFill/>
                          </a:ln>
                          <a:solidFill>
                            <a:schemeClr val="tx1"/>
                          </a:solidFill>
                          <a:effectLst/>
                          <a:latin typeface="+mn-lt"/>
                        </a:rPr>
                        <a:t>Implementación y puesta en marcha del SGC en los procesos académicos (PRE-03-12-2014)</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200" b="0" i="0" u="none" strike="noStrike" cap="none" normalizeH="0" baseline="0" dirty="0" smtClean="0">
                          <a:ln>
                            <a:noFill/>
                          </a:ln>
                          <a:solidFill>
                            <a:schemeClr val="tx1"/>
                          </a:solidFill>
                          <a:effectLst/>
                          <a:latin typeface="+mn-lt"/>
                        </a:rPr>
                        <a:t>Se realizó inventario y actualización  de instructivos, procedimientos y formatos académicos elaborados por la Seccional y s</a:t>
                      </a:r>
                      <a:r>
                        <a:rPr kumimoji="0" lang="es-MX" sz="1200" b="0" i="0" u="none" strike="noStrike" cap="none" normalizeH="0" baseline="0" dirty="0" smtClean="0">
                          <a:ln>
                            <a:noFill/>
                          </a:ln>
                          <a:solidFill>
                            <a:schemeClr val="tx1"/>
                          </a:solidFill>
                          <a:effectLst/>
                          <a:latin typeface="+mn-lt"/>
                        </a:rPr>
                        <a:t>e envió a la Sede principal. Se viene trabajando de acuerdo a lineamientos nacionales</a:t>
                      </a:r>
                      <a:endParaRPr kumimoji="0" lang="es-ES" sz="120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17763">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200" b="0" i="0" u="none" strike="noStrike" cap="none" normalizeH="0" baseline="0" dirty="0" smtClean="0">
                          <a:ln>
                            <a:noFill/>
                          </a:ln>
                          <a:solidFill>
                            <a:schemeClr val="tx1"/>
                          </a:solidFill>
                          <a:effectLst/>
                          <a:latin typeface="+mn-lt"/>
                        </a:rPr>
                        <a:t>Apoyar  los procesos de Acreditación Institucional</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200" b="0" i="0" u="none" strike="noStrike" kern="1200" cap="none" normalizeH="0" baseline="0" dirty="0" smtClean="0">
                          <a:ln>
                            <a:noFill/>
                          </a:ln>
                          <a:solidFill>
                            <a:schemeClr val="tx1"/>
                          </a:solidFill>
                          <a:effectLst/>
                          <a:latin typeface="+mn-lt"/>
                          <a:ea typeface="+mn-ea"/>
                          <a:cs typeface="+mn-cs"/>
                        </a:rPr>
                        <a:t>Se  brinda apoyo a los requerimientos del factor 8 de acreditación institucional y los demás factores que lo requieran tanto en acreditación de programas como institucional.  </a:t>
                      </a:r>
                      <a:endParaRPr kumimoji="0" lang="es-CO" sz="1200" b="0" i="0" u="none" strike="noStrike" kern="1200" cap="none" normalizeH="0" baseline="0" dirty="0" smtClean="0">
                        <a:ln>
                          <a:noFill/>
                        </a:ln>
                        <a:solidFill>
                          <a:schemeClr val="tx1"/>
                        </a:solidFill>
                        <a:effectLst/>
                        <a:latin typeface="+mn-lt"/>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s-ES" sz="120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0" u="none" strike="noStrike" kern="1200" cap="none" normalizeH="0" baseline="0" dirty="0" smtClean="0">
                          <a:ln>
                            <a:noFill/>
                          </a:ln>
                          <a:solidFill>
                            <a:schemeClr val="tx1"/>
                          </a:solidFill>
                          <a:effectLst/>
                          <a:latin typeface="Lucida Sans Unicode" pitchFamily="34" charset="0"/>
                          <a:ea typeface="+mn-ea"/>
                          <a:cs typeface="+mn-cs"/>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1355791">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lang="es-ES" sz="1200" b="0" dirty="0" smtClean="0"/>
                        <a:t>Encuesta de Satisfacción: </a:t>
                      </a:r>
                      <a:endParaRPr kumimoji="0" lang="es-CO" sz="120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es-ES" sz="1200" dirty="0" smtClean="0"/>
                        <a:t>Se trabajó conjuntamente con la Seccional Cali en la alineación de la encuesta de acreditación de programas con el Sistema de Gestión de Calidad con la participación</a:t>
                      </a:r>
                      <a:r>
                        <a:rPr lang="es-ES" sz="1200" baseline="0" dirty="0" smtClean="0"/>
                        <a:t> del Director de Planeación, Coordinadores de calidad, Asesor externo de </a:t>
                      </a:r>
                      <a:r>
                        <a:rPr lang="es-ES" sz="1200" baseline="0" dirty="0" err="1" smtClean="0"/>
                        <a:t>cali</a:t>
                      </a:r>
                      <a:r>
                        <a:rPr lang="es-ES" sz="1200" baseline="0" dirty="0" smtClean="0"/>
                        <a:t>, asesor de acreditación Pereira y Asesor de aseguramiento de la calidad académica de Pereira </a:t>
                      </a:r>
                      <a:r>
                        <a:rPr lang="es-ES" sz="1200" dirty="0" smtClean="0"/>
                        <a:t>, para la próxima semana ser enviada a la sede principal como propuesta de ambas seccionales,</a:t>
                      </a:r>
                      <a:r>
                        <a:rPr lang="es-ES" sz="1200" baseline="0" dirty="0" smtClean="0"/>
                        <a:t> </a:t>
                      </a:r>
                      <a:endParaRPr lang="es-ES" sz="1200" dirty="0" smtClean="0"/>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Tree>
    <p:extLst>
      <p:ext uri="{BB962C8B-B14F-4D97-AF65-F5344CB8AC3E}">
        <p14:creationId xmlns:p14="http://schemas.microsoft.com/office/powerpoint/2010/main" val="1933671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idx="4294967295"/>
          </p:nvPr>
        </p:nvSpPr>
        <p:spPr>
          <a:xfrm>
            <a:off x="914400" y="571500"/>
            <a:ext cx="8229600" cy="5238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7411"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260350"/>
            <a:ext cx="928687" cy="785813"/>
          </a:xfrm>
          <a:prstGeom prst="rect">
            <a:avLst/>
          </a:prstGeom>
          <a:noFill/>
          <a:ln w="9525">
            <a:noFill/>
            <a:miter lim="800000"/>
            <a:headEnd/>
            <a:tailEnd/>
          </a:ln>
        </p:spPr>
      </p:pic>
      <p:sp>
        <p:nvSpPr>
          <p:cNvPr id="17412"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1816317199"/>
              </p:ext>
            </p:extLst>
          </p:nvPr>
        </p:nvGraphicFramePr>
        <p:xfrm>
          <a:off x="500034" y="1285861"/>
          <a:ext cx="8286808" cy="5074744"/>
        </p:xfrm>
        <a:graphic>
          <a:graphicData uri="http://schemas.openxmlformats.org/drawingml/2006/table">
            <a:tbl>
              <a:tblPr/>
              <a:tblGrid>
                <a:gridCol w="2919838"/>
                <a:gridCol w="4528921"/>
                <a:gridCol w="838049"/>
              </a:tblGrid>
              <a:tr h="1907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FFFFFF"/>
                          </a:solidFill>
                          <a:effectLst/>
                          <a:latin typeface="Lucida Sans Unicode" pitchFamily="34" charset="0"/>
                        </a:rPr>
                        <a:t>FACULTAD RESPONSABLE</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rgbClr val="FFFFFF"/>
                          </a:solidFill>
                          <a:effectLst/>
                          <a:latin typeface="Lucida Sans Unicode" pitchFamily="34" charset="0"/>
                        </a:rPr>
                        <a:t>COORDINACIÓN DE CALIDAD</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983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PROYECTADAS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REALIZADAS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700" b="1" i="0" u="none" strike="noStrike" cap="none" normalizeH="0" baseline="0" dirty="0" smtClean="0">
                          <a:ln>
                            <a:noFill/>
                          </a:ln>
                          <a:solidFill>
                            <a:srgbClr val="000000"/>
                          </a:solidFill>
                          <a:effectLst/>
                          <a:latin typeface="Lucida Sans Unicode" pitchFamily="34" charset="0"/>
                        </a:rPr>
                        <a:t> %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64666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Lucida Sans Unicode" pitchFamily="34" charset="0"/>
                        </a:rPr>
                        <a:t>Revisión  Gerencial</a:t>
                      </a:r>
                      <a:endParaRPr kumimoji="0" lang="es-ES" sz="1100" b="0" i="0" u="none" strike="noStrike" cap="none" normalizeH="0" baseline="0" dirty="0" smtClean="0">
                        <a:ln>
                          <a:noFill/>
                        </a:ln>
                        <a:solidFill>
                          <a:schemeClr val="tx1"/>
                        </a:solidFill>
                        <a:effectLst/>
                        <a:latin typeface="Lucida Sans Unicode" pitchFamily="34" charset="0"/>
                      </a:endParaRP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Se realizó la revisión gerencial de acuerdo al plan de acción el día 13 de marzo de 2014. la segunda revisión gerencial  se realizará durante el primer trimestre de 2015, de acuerdo a decisión nacional tomada concertadamente con la Seccionales de hacer una revisión anual para evaluar los dos períodos.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Se está elaborando la información de entrada para la revisión gerencial  correspondiente a los períodos 2014-1 y 2014-2</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6466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Seguimiento a acciones correctivas y preventivas</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Por parte de la coordinación de calidad se hicieron seguimientos a la implementación de las acciones correctivas y preventivas en los procesos del SGC y se  actualizó la herramienta de resumen de acciones correctivas, preventivas, servicios no conformes.</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63237">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Realización de curso nuevos auditores</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realizó el curso de nuevos auditores internos de calidad los días 1, 2 y 3 de abril de 2014, donde se incluyó al asesor de acreditación y la asesora de aseguramiento de la calidad. Se hizo acto solemne para entrega de certificados en el mes de junio de </a:t>
                      </a: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2014 </a:t>
                      </a:r>
                      <a:r>
                        <a:rPr kumimoji="0" lang="es-CO" sz="1100" b="0" i="0" u="none" strike="noStrike" kern="1200" cap="none" normalizeH="0" baseline="0" dirty="0" smtClean="0">
                          <a:ln>
                            <a:noFill/>
                          </a:ln>
                          <a:solidFill>
                            <a:schemeClr val="tx1"/>
                          </a:solidFill>
                          <a:effectLst/>
                          <a:latin typeface="Lucida Sans Unicode" pitchFamily="34" charset="0"/>
                          <a:ea typeface="+mn-ea"/>
                          <a:cs typeface="+mn-cs"/>
                        </a:rPr>
                        <a:t>y se incluyeron dentro del equipo auditor  para el segundo ciclo de auditorías 2014-2</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30018">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Seguimiento a Instructivos de Presidencia Nacional</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viene haciendo seguimiento a los instructivos de Presidencia Nacional para su oportuna respuesta a la sede principal e implementación de acciones.</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idx="4294967295"/>
          </p:nvPr>
        </p:nvSpPr>
        <p:spPr>
          <a:xfrm>
            <a:off x="914400" y="571500"/>
            <a:ext cx="8229600" cy="5238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7411"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260350"/>
            <a:ext cx="928687" cy="785813"/>
          </a:xfrm>
          <a:prstGeom prst="rect">
            <a:avLst/>
          </a:prstGeom>
          <a:noFill/>
          <a:ln w="9525">
            <a:noFill/>
            <a:miter lim="800000"/>
            <a:headEnd/>
            <a:tailEnd/>
          </a:ln>
        </p:spPr>
      </p:pic>
      <p:sp>
        <p:nvSpPr>
          <p:cNvPr id="17412"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1081467360"/>
              </p:ext>
            </p:extLst>
          </p:nvPr>
        </p:nvGraphicFramePr>
        <p:xfrm>
          <a:off x="500034" y="1285860"/>
          <a:ext cx="8286808" cy="5383499"/>
        </p:xfrm>
        <a:graphic>
          <a:graphicData uri="http://schemas.openxmlformats.org/drawingml/2006/table">
            <a:tbl>
              <a:tblPr/>
              <a:tblGrid>
                <a:gridCol w="2919838"/>
                <a:gridCol w="4528921"/>
                <a:gridCol w="838049"/>
              </a:tblGrid>
              <a:tr h="3009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FFFFFF"/>
                          </a:solidFill>
                          <a:effectLst/>
                          <a:latin typeface="Lucida Sans Unicode" pitchFamily="34" charset="0"/>
                        </a:rPr>
                        <a:t>FACULTAD RESPONSABLE</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rgbClr val="FFFFFF"/>
                          </a:solidFill>
                          <a:effectLst/>
                          <a:latin typeface="Lucida Sans Unicode" pitchFamily="34" charset="0"/>
                        </a:rPr>
                        <a:t>COORDINACIÓN DE CALIDAD</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4513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PROYECTADAS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REALIZADAS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700" b="1" i="0" u="none" strike="noStrike" cap="none" normalizeH="0" baseline="0" dirty="0" smtClean="0">
                          <a:ln>
                            <a:noFill/>
                          </a:ln>
                          <a:solidFill>
                            <a:srgbClr val="000000"/>
                          </a:solidFill>
                          <a:effectLst/>
                          <a:latin typeface="Lucida Sans Unicode" pitchFamily="34" charset="0"/>
                        </a:rPr>
                        <a:t> %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157164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Lucida Sans Unicode" pitchFamily="34" charset="0"/>
                        </a:rPr>
                        <a:t>Revisión  Gerencial</a:t>
                      </a:r>
                      <a:endParaRPr kumimoji="0" lang="es-ES" sz="1100" b="0" i="0" u="none" strike="noStrike" cap="none" normalizeH="0" baseline="0" dirty="0" smtClean="0">
                        <a:ln>
                          <a:noFill/>
                        </a:ln>
                        <a:solidFill>
                          <a:schemeClr val="tx1"/>
                        </a:solidFill>
                        <a:effectLst/>
                        <a:latin typeface="Lucida Sans Unicode" pitchFamily="34" charset="0"/>
                      </a:endParaRP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Se realizó la revisión gerencial de acuerdo al plan de acción el día 13 de marzo de 2014. la segunda revisión gerencial  se realizará durante el primer trimestre de 2015, de acuerdo a decisión nacional tomada concertadamente con la Seccionales de hacer una revisión anual para evaluar los dos períodos.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Se está elaborando la información de entrada para la revisión gerencial  correspondiente a los períodos 2014-1 y 2014-2</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10198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Seguimiento a acciones correctivas y preventivas</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Por parte de la coordinación de calidad se hicieron seguimientos a la implementación de las acciones correctivas y preventivas en los procesos del SGC y se  actualizó la herramienta de resumen de acciones correctivas, preventivas, servicios no conformes.</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1203765">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Realización de curso nuevos auditores</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realizó el curso de nuevos auditores internos de calidad los días 1, 2 y 3 de abril de 2014, donde se incluyó al asesor de acreditación y la asesora de aseguramiento de la calidad. Se hizo acto solemne para entrega de certificados en el mes de junio de 2014</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835935">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Seguimiento a Instructivos de Presidencia Nacional</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100" b="0" i="0" u="none" strike="noStrike" kern="1200" cap="none" normalizeH="0" baseline="0" dirty="0" smtClean="0">
                          <a:ln>
                            <a:noFill/>
                          </a:ln>
                          <a:solidFill>
                            <a:schemeClr val="tx1"/>
                          </a:solidFill>
                          <a:effectLst/>
                          <a:latin typeface="Lucida Sans Unicode" pitchFamily="34" charset="0"/>
                          <a:ea typeface="+mn-ea"/>
                          <a:cs typeface="+mn-cs"/>
                        </a:rPr>
                        <a:t>Se viene haciendo seguimiento a los instructivos de Presidencia Nacional para su oportuna respuesta a la sede principal e implementación de acciones.</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Tree>
    <p:extLst>
      <p:ext uri="{BB962C8B-B14F-4D97-AF65-F5344CB8AC3E}">
        <p14:creationId xmlns:p14="http://schemas.microsoft.com/office/powerpoint/2010/main" val="3610458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idx="4294967295"/>
          </p:nvPr>
        </p:nvSpPr>
        <p:spPr>
          <a:xfrm>
            <a:off x="914400" y="571500"/>
            <a:ext cx="8229600" cy="5238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7411"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260350"/>
            <a:ext cx="928687" cy="785813"/>
          </a:xfrm>
          <a:prstGeom prst="rect">
            <a:avLst/>
          </a:prstGeom>
          <a:noFill/>
          <a:ln w="9525">
            <a:noFill/>
            <a:miter lim="800000"/>
            <a:headEnd/>
            <a:tailEnd/>
          </a:ln>
        </p:spPr>
      </p:pic>
      <p:sp>
        <p:nvSpPr>
          <p:cNvPr id="17412"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1072469369"/>
              </p:ext>
            </p:extLst>
          </p:nvPr>
        </p:nvGraphicFramePr>
        <p:xfrm>
          <a:off x="500034" y="1285861"/>
          <a:ext cx="8286808" cy="5410048"/>
        </p:xfrm>
        <a:graphic>
          <a:graphicData uri="http://schemas.openxmlformats.org/drawingml/2006/table">
            <a:tbl>
              <a:tblPr/>
              <a:tblGrid>
                <a:gridCol w="1767710"/>
                <a:gridCol w="5681049"/>
                <a:gridCol w="838049"/>
              </a:tblGrid>
              <a:tr h="1907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FFFFFF"/>
                          </a:solidFill>
                          <a:effectLst/>
                          <a:latin typeface="Lucida Sans Unicode" pitchFamily="34" charset="0"/>
                        </a:rPr>
                        <a:t>FACULTAD RESPONSABLE</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rgbClr val="FFFFFF"/>
                          </a:solidFill>
                          <a:effectLst/>
                          <a:latin typeface="Lucida Sans Unicode" pitchFamily="34" charset="0"/>
                        </a:rPr>
                        <a:t>COORDINACIÓN DE CALIDAD</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983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PROYECTADAS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REALIZADAS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700" b="1" i="0" u="none" strike="noStrike" cap="none" normalizeH="0" baseline="0" dirty="0" smtClean="0">
                          <a:ln>
                            <a:noFill/>
                          </a:ln>
                          <a:solidFill>
                            <a:srgbClr val="000000"/>
                          </a:solidFill>
                          <a:effectLst/>
                          <a:latin typeface="Lucida Sans Unicode" pitchFamily="34" charset="0"/>
                        </a:rPr>
                        <a:t> %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30018">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Procedimientos seccionales en actualización y preliminares</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algn="just">
                        <a:buFont typeface="Wingdings" panose="05000000000000000000" pitchFamily="2" charset="2"/>
                        <a:buNone/>
                      </a:pPr>
                      <a:r>
                        <a:rPr lang="es-ES" sz="1100" b="1" dirty="0" smtClean="0"/>
                        <a:t>Alineación procedimientos de aseguramiento de la calidad académica con el Sistema de Gestión de calidad</a:t>
                      </a:r>
                      <a:r>
                        <a:rPr lang="es-ES" sz="1100" dirty="0" smtClean="0"/>
                        <a:t>:  Se está trabajando con todo el equipo de Planeación  la actualización y alineación de  los procedimientos (Modelo de autoevaluación y autorregulación con fines de mejoramiento continuo y acreditación, reporte de información al MEN, Creación de nuevos programas, renovación de registro calificado, Instructivo para atender visita pares) y elaborando herramientas.</a:t>
                      </a:r>
                    </a:p>
                    <a:p>
                      <a:pPr algn="just">
                        <a:buFont typeface="Wingdings" panose="05000000000000000000" pitchFamily="2" charset="2"/>
                        <a:buNone/>
                      </a:pPr>
                      <a:endParaRPr lang="es-ES" sz="1100" b="1" dirty="0" smtClean="0"/>
                    </a:p>
                    <a:p>
                      <a:pPr algn="just">
                        <a:buFont typeface="Wingdings" panose="05000000000000000000" pitchFamily="2" charset="2"/>
                        <a:buNone/>
                      </a:pPr>
                      <a:r>
                        <a:rPr lang="es-ES" sz="1100" b="1" dirty="0" smtClean="0"/>
                        <a:t>Oficina de venta de servicios</a:t>
                      </a:r>
                      <a:r>
                        <a:rPr lang="es-ES" sz="1100" dirty="0" smtClean="0"/>
                        <a:t>:  Desde la Dirección de Planeación, se tienen los borradores preliminares de los  procedimientos para  la Oficina de venta de servicios.</a:t>
                      </a:r>
                    </a:p>
                    <a:p>
                      <a:pPr algn="just"/>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30018">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Proyectos por Realizar</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algn="just"/>
                      <a:r>
                        <a:rPr lang="es-ES" sz="1100" b="1" dirty="0" smtClean="0"/>
                        <a:t>Indicadores</a:t>
                      </a:r>
                      <a:r>
                        <a:rPr lang="es-ES" sz="1100" dirty="0" smtClean="0"/>
                        <a:t>:  Se realizará trabajo conjunto con la Seccional Cali en la alineación de los indicadores (acreditación, SGC, PIDI) donde participarán</a:t>
                      </a:r>
                      <a:r>
                        <a:rPr lang="es-ES" sz="1100" baseline="0" dirty="0" smtClean="0"/>
                        <a:t>: el Director de Planeación, Coordinadores de calidad ambas sedes, Asesor externo de </a:t>
                      </a:r>
                      <a:r>
                        <a:rPr lang="es-ES" sz="1100" baseline="0" dirty="0" err="1" smtClean="0"/>
                        <a:t>cali</a:t>
                      </a:r>
                      <a:r>
                        <a:rPr lang="es-ES" sz="1100" baseline="0" dirty="0" smtClean="0"/>
                        <a:t>, asesor de acreditación Pereira y Asesor de aseguramiento de la calidad académica de Pereira</a:t>
                      </a:r>
                      <a:r>
                        <a:rPr lang="es-ES" sz="1100" dirty="0" smtClean="0"/>
                        <a:t> para ser enviada a la sede principal como propuesta de ambas seccionales.</a:t>
                      </a:r>
                    </a:p>
                    <a:p>
                      <a:pPr algn="just"/>
                      <a:endParaRPr lang="es-ES" sz="1100" b="1" dirty="0" smtClean="0"/>
                    </a:p>
                    <a:p>
                      <a:pPr algn="just"/>
                      <a:r>
                        <a:rPr lang="es-ES" sz="1100" b="1" dirty="0" smtClean="0"/>
                        <a:t>Acuerdos de servicio</a:t>
                      </a:r>
                      <a:r>
                        <a:rPr lang="es-ES" sz="1100" dirty="0" smtClean="0"/>
                        <a:t>:  Se realizará trabajo conjunto con la Seccional Cali</a:t>
                      </a:r>
                      <a:r>
                        <a:rPr lang="es-ES" sz="1100" baseline="0" dirty="0" smtClean="0"/>
                        <a:t> para revisar, ajustar y alinear los acuerdos de servicio a nivel nacional</a:t>
                      </a:r>
                      <a:endParaRPr lang="es-ES" sz="1100" dirty="0" smtClean="0"/>
                    </a:p>
                    <a:p>
                      <a:pPr algn="just"/>
                      <a:endParaRPr lang="es-CO" sz="1100" b="1" dirty="0" smtClean="0"/>
                    </a:p>
                    <a:p>
                      <a:pPr algn="just"/>
                      <a:r>
                        <a:rPr lang="es-CO" sz="1100" b="1" dirty="0" smtClean="0"/>
                        <a:t>Diseño de un Sistema administrativo de posgrados</a:t>
                      </a:r>
                      <a:r>
                        <a:rPr lang="es-CO" sz="1100" dirty="0" smtClean="0"/>
                        <a:t>:  A través de contratación externa se está trabajando en el  Diseño de un Sistema administrativo de  posgrados y sus protocolos  que brinde una  adecuada gestión y respuesta a las necesidades </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Tree>
    <p:extLst>
      <p:ext uri="{BB962C8B-B14F-4D97-AF65-F5344CB8AC3E}">
        <p14:creationId xmlns:p14="http://schemas.microsoft.com/office/powerpoint/2010/main" val="16021813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2.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3.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4.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Concourse</Template>
  <TotalTime>7187</TotalTime>
  <Words>1486</Words>
  <Application>Microsoft Office PowerPoint</Application>
  <PresentationFormat>Presentación en pantalla (4:3)</PresentationFormat>
  <Paragraphs>127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Concurrencia</vt:lpstr>
      <vt:lpstr>CONSEJO DIRECTIVO  INFORME DE CUMPLIMIENTO PLAN DE ACCIÓN SECCIONAL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Administrador</dc:creator>
  <cp:lastModifiedBy>Calidad Gloria Amparo Sanchez</cp:lastModifiedBy>
  <cp:revision>691</cp:revision>
  <dcterms:created xsi:type="dcterms:W3CDTF">2009-10-26T15:34:20Z</dcterms:created>
  <dcterms:modified xsi:type="dcterms:W3CDTF">2014-09-22T16:36:15Z</dcterms:modified>
</cp:coreProperties>
</file>