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10"/>
  </p:notesMasterIdLst>
  <p:handoutMasterIdLst>
    <p:handoutMasterId r:id="rId11"/>
  </p:handoutMasterIdLst>
  <p:sldIdLst>
    <p:sldId id="267" r:id="rId2"/>
    <p:sldId id="279" r:id="rId3"/>
    <p:sldId id="285" r:id="rId4"/>
    <p:sldId id="286" r:id="rId5"/>
    <p:sldId id="282" r:id="rId6"/>
    <p:sldId id="283" r:id="rId7"/>
    <p:sldId id="284" r:id="rId8"/>
    <p:sldId id="278" r:id="rId9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6007"/>
    <a:srgbClr val="C83F08"/>
    <a:srgbClr val="CC3300"/>
    <a:srgbClr val="B65E1C"/>
    <a:srgbClr val="CCCC00"/>
    <a:srgbClr val="E6AA00"/>
    <a:srgbClr val="FFCC00"/>
    <a:srgbClr val="6DF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5" autoAdjust="0"/>
    <p:restoredTop sz="94660"/>
  </p:normalViewPr>
  <p:slideViewPr>
    <p:cSldViewPr>
      <p:cViewPr>
        <p:scale>
          <a:sx n="70" d="100"/>
          <a:sy n="70" d="100"/>
        </p:scale>
        <p:origin x="-63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385EA59-6BF7-4570-8B3C-D8F8A3066BB6}" type="datetimeFigureOut">
              <a:rPr lang="es-ES"/>
              <a:pPr>
                <a:defRPr/>
              </a:pPr>
              <a:t>12/12/2014</a:t>
            </a:fld>
            <a:endParaRPr lang="es-ES" dirty="0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0207B00-64B9-4B90-A372-C0880A1E7E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0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C98AFC-F8A6-4130-9AA7-623B014141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5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91B37-C844-4E7A-AA84-888AA074CE9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9267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C7FB7-E910-484D-922C-21F305FAA9A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0794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C48FF-BBDB-4A44-8A07-4A338CBD351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365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7B02-1C3D-4A03-A08A-95379DC4F85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8083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5BCF2-213E-43A9-B3F0-5C46D1E9C2B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2663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FAED9-64AC-429E-A7CC-177944207C7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9000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E4EE5-3892-474C-940C-DAD9ECAECD4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609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FF3BA-2866-484B-B32C-0B48CBA4D25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005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DC19B-3564-40D8-B6C4-83A2D206266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461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DBD1-A993-4D30-A3D7-1081124FC18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441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BCDC-8CE6-4399-AEFD-75AA49BF857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2216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ACE03-F08B-44AC-AE44-8F011E6316C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24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alidad%202015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CU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2656"/>
            <a:ext cx="2448272" cy="2664296"/>
          </a:xfrm>
          <a:prstGeom prst="rect">
            <a:avLst/>
          </a:prstGeom>
        </p:spPr>
      </p:pic>
      <p:pic>
        <p:nvPicPr>
          <p:cNvPr id="7" name="Imagen 6" descr="Banner_Width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1042988" y="3212976"/>
            <a:ext cx="75311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CO" sz="2000" b="1" dirty="0">
                <a:cs typeface="Arial" charset="0"/>
              </a:rPr>
              <a:t>SECCIONAL</a:t>
            </a:r>
            <a:r>
              <a:rPr lang="es-CO" sz="2000" b="1" u="sng" dirty="0">
                <a:cs typeface="Arial" charset="0"/>
              </a:rPr>
              <a:t>: PEREIRA</a:t>
            </a:r>
          </a:p>
          <a:p>
            <a:pPr algn="ctr" eaLnBrk="1" hangingPunct="1"/>
            <a:endParaRPr lang="es-ES" sz="2000" b="1" u="sng" dirty="0">
              <a:cs typeface="Arial" charset="0"/>
            </a:endParaRPr>
          </a:p>
          <a:p>
            <a:pPr algn="ctr" eaLnBrk="1" hangingPunct="1"/>
            <a:endParaRPr lang="es-ES" sz="2000" b="1" dirty="0">
              <a:cs typeface="Arial" charset="0"/>
            </a:endParaRPr>
          </a:p>
          <a:p>
            <a:pPr algn="ctr" eaLnBrk="1" hangingPunct="1"/>
            <a:r>
              <a:rPr lang="es-ES" sz="2000" b="1" dirty="0" smtClean="0">
                <a:cs typeface="Arial" charset="0"/>
              </a:rPr>
              <a:t>SISTEMA DE </a:t>
            </a:r>
            <a:r>
              <a:rPr lang="es-CO" sz="2000" b="1" dirty="0" smtClean="0">
                <a:cs typeface="Arial" charset="0"/>
              </a:rPr>
              <a:t>GESTIÓN DE CALIDAD</a:t>
            </a:r>
            <a:endParaRPr lang="es-CO" sz="2000" b="1" dirty="0">
              <a:cs typeface="Arial" charset="0"/>
            </a:endParaRPr>
          </a:p>
          <a:p>
            <a:pPr algn="ctr" eaLnBrk="1" hangingPunct="1"/>
            <a:endParaRPr lang="es-CO" sz="2000" b="1" dirty="0">
              <a:solidFill>
                <a:srgbClr val="FFC000"/>
              </a:solidFill>
              <a:cs typeface="Arial" charset="0"/>
            </a:endParaRPr>
          </a:p>
          <a:p>
            <a:pPr algn="ctr" eaLnBrk="1" hangingPunct="1"/>
            <a:endParaRPr lang="es-ES" sz="2000" b="1" dirty="0">
              <a:solidFill>
                <a:srgbClr val="FFC000"/>
              </a:solidFill>
              <a:cs typeface="Arial" charset="0"/>
            </a:endParaRPr>
          </a:p>
          <a:p>
            <a:pPr algn="ctr" eaLnBrk="1" hangingPunct="1"/>
            <a:r>
              <a:rPr lang="es-CO" b="1" dirty="0" smtClean="0">
                <a:cs typeface="Arial" charset="0"/>
              </a:rPr>
              <a:t>Noviembre 12 de 2014</a:t>
            </a:r>
            <a:endParaRPr lang="es-E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8141"/>
              </p:ext>
            </p:extLst>
          </p:nvPr>
        </p:nvGraphicFramePr>
        <p:xfrm>
          <a:off x="251520" y="188640"/>
          <a:ext cx="8640960" cy="6177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2084"/>
                <a:gridCol w="3556262"/>
                <a:gridCol w="2572614"/>
              </a:tblGrid>
              <a:tr h="728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RETOS PROPUESTOS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AVANCES Y LOGROS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PENDIENTES Y REQUERIMIENTOS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3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Acompañar a los procesos para la estandarización de procedimientos 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estandarizaron los procedimientos de:  GA, GI, BU (cultura, deportes y Promoción socioeconómica) , GB (servicios al público), GF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GS, BU (Salud, Desarrollo humano), GB (desarrollo de colecciones)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9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Actualización del mapa de riesgos y acciones preventivas en la nueva herramienta enviada por Bogotá</a:t>
                      </a:r>
                      <a:b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 acuerdo a herramienta enviada por la sede principal se trabajó por proceso la actualización de los riesgos y formulación e implementación de acciones preventivas.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Cierre de algunas acciones preventivas que son a mediano plazo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1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Realizar trazabilidad pagos a terceros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elaboró informe de pagos a terceros en la seccional donde se determinaron tiempos y cuellos de botella en sitios determinados.</a:t>
                      </a:r>
                      <a:b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ajustó el acuerdo de servicio bajando los tiempos de pago de 30 días a 17 días.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Implementar las requisiciones por SEVEN, las solicitudes de viáticos y/o gastos de viaje y las solicitudes de contratos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8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Instalar  pantallas digitales para evaluar los servicios de la universidad y PQR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tienen 4 pantallas digitales en funcionamiento la cual consolida y grafica la información de PQR y calificaciones del servicio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Optimizar las pantallas con otros servicios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7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Alinear encuesta de acreditación de programas con el SGC.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Se trabajó conjuntamente con la Seccional Cali  y el equipo de trabajo de planeación, en la alineación de la encuesta de acreditación de programas con el Sistema de Gestión de Calidad.  Se está haciendo prueba piloto para Ing. Civil y Contaduría Pública  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 smtClean="0">
                          <a:effectLst/>
                        </a:rPr>
                        <a:t>Estandarización </a:t>
                      </a:r>
                      <a:r>
                        <a:rPr lang="es-CO" sz="1400" u="none" strike="noStrike" dirty="0">
                          <a:effectLst/>
                        </a:rPr>
                        <a:t>nacional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86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Realizar seguimiento a instructivos de </a:t>
                      </a:r>
                      <a:r>
                        <a:rPr lang="es-CO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presidendencia</a:t>
                      </a:r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nacional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 hace seguimiento permanente al cumplimiento en las respuesta y adopción de directrices dada en los  Instructivos Nacional (PRE)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Continuar culturizando a los procesos sobre la importancia del cumplimiento y el autocontrol para ello.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543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702225"/>
              </p:ext>
            </p:extLst>
          </p:nvPr>
        </p:nvGraphicFramePr>
        <p:xfrm>
          <a:off x="539552" y="188640"/>
          <a:ext cx="8136903" cy="6174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5546"/>
                <a:gridCol w="3348813"/>
                <a:gridCol w="2422544"/>
              </a:tblGrid>
              <a:tr h="728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RETOS PROPUESTOS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AVANCES Y LOGROS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PENDIENTES Y REQUERIMIENTOS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5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Brindar acompañamiento en la caracterización del proceso de planeación y    elaborar y/o actualizar los procedimientos conjuntamente con cada responsable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s-CO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Con todo el equipo de trabajo de planeación se viene trabajando la caracterización del proceso de planeación y simultáneamente en los procedimientos  con cada responsable.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Terminar la caracterización y documentar los procedimientos de acuerdo a las necesidades actuales de la institución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5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Brindar acompañamiento al Director Seccional de Investigaciones en la elaboración de los procedimientos de Investigaciones 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viene trabajando con el Director Seccional de Investigaciones en la elaboración de los procedimientos de Investigación ( se tienen dos procedimientos con sus respectivos formatos)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Faltan dos procedimientos por documentar.</a:t>
                      </a:r>
                      <a:b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Someterlos a consideración de la Rectoría Seccional</a:t>
                      </a:r>
                      <a:b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Socializarlos con los directores de centro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9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Brindar acompañamiento a la Coordinadora de la ORI en la elaboración de los procedimientos de internacionalización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documentaron 4 procedimientos de internacionalización con la metodología del SGC, los cuales se encuentran disponibles en el punto de consulta seccional y fueron enviados a la sede principal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Estandarización a nivel nacional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3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Apoyar al Centro de Conciliación del Consultorio Jurídico en el proceso de calidad.</a:t>
                      </a:r>
                      <a:b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viene trabajando con el centro de conciliación del consultorio jurídico en la implementación de la norma NTC 5906 con el Ministerio de justicia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Visita de certificación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9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Apoyar en la elaboración y/o ajuste de procedimientos  y registros académicos seccionales de acuerdo a normatividad vigente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tienen documentados 22 procedimientos académicos los cuales están siendo revisados por la Sede principal con fines de ajustar para estandarización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Inclusión de los procesos académicos al SGC y estandarización de procedimientos y formatos a nivel nacional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18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45254"/>
              </p:ext>
            </p:extLst>
          </p:nvPr>
        </p:nvGraphicFramePr>
        <p:xfrm>
          <a:off x="539552" y="188640"/>
          <a:ext cx="8136903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5546"/>
                <a:gridCol w="3348813"/>
                <a:gridCol w="2422544"/>
              </a:tblGrid>
              <a:tr h="80891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RETOS PROPUESTOS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AVANCES Y LOGROS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PENDIENTES Y REQUERIMIENTOS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090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Apoyar a los líderes de factor que lo requieran en los soportes  documentales que reposan en la oficina de planeación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brindó apoyo y acompañamiento algunos líderes de factor del programa de Ing. Civil y Contaduría Pública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39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Capacitar nuevos auditores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 capacitaron 28 auditores internos de calidad incluyendo los 6 activos, de los cuales 21 realizaron auditorias para el 2014-2.  De hizo evaluación de competencias de auditores  y se está realizando evaluación de auditores con cada titular de proceso.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Hacer la medición de evaluación de auditores internos de calidad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439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Capacitar  los 6  auditores de mayor trayectoria en sistemas integrados de Gestión (ISO9001:2008, ISO14001:2004, OHSAS 18001:2007 y ISO19011:2012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De tres cupos de daban en el convenio, se logró que fueran 6 en contraprestación de las instalaciones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Realizar el Diplomado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74" marR="2974" marT="2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320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APRENDIZAJES SIGNIFICATIVOS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Trabajo en equipo</a:t>
            </a:r>
          </a:p>
          <a:p>
            <a:r>
              <a:rPr lang="es-CO" dirty="0" smtClean="0"/>
              <a:t>Conocimiento de los demás subprocesos</a:t>
            </a:r>
          </a:p>
          <a:p>
            <a:r>
              <a:rPr lang="es-CO" dirty="0" smtClean="0"/>
              <a:t>Construcción colectiva</a:t>
            </a:r>
          </a:p>
          <a:p>
            <a:r>
              <a:rPr lang="es-CO" dirty="0" smtClean="0"/>
              <a:t>Motivación</a:t>
            </a:r>
          </a:p>
          <a:p>
            <a:r>
              <a:rPr lang="es-CO" dirty="0" smtClean="0"/>
              <a:t>Empoderamiento de todo el equipo</a:t>
            </a:r>
          </a:p>
          <a:p>
            <a:r>
              <a:rPr lang="es-CO" dirty="0" smtClean="0"/>
              <a:t>Aplicación de nuevos conocimientos</a:t>
            </a:r>
          </a:p>
          <a:p>
            <a:r>
              <a:rPr lang="es-CO" dirty="0" smtClean="0"/>
              <a:t>Engranaje entre cada una de las áreas</a:t>
            </a:r>
          </a:p>
          <a:p>
            <a:pPr marL="0" indent="0">
              <a:buNone/>
            </a:pPr>
            <a:endParaRPr lang="es-CO" dirty="0" smtClean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9459094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s-CO" sz="2800" dirty="0" smtClean="0"/>
              <a:t>COMPROMISO DE RESULTADOS PARA EL CIERRE 2014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algn="just"/>
            <a:r>
              <a:rPr lang="es-ES" sz="1800" b="1" dirty="0"/>
              <a:t>Indicadores</a:t>
            </a:r>
            <a:r>
              <a:rPr lang="es-ES" sz="1800" dirty="0"/>
              <a:t>:  Se realizará trabajo conjunto con la Seccional Cali en la alineación de los indicadores (acreditación, SGC, PIDI) para ser enviada a la sede principal como propuesta de ambas seccionales.</a:t>
            </a:r>
          </a:p>
          <a:p>
            <a:pPr algn="just"/>
            <a:r>
              <a:rPr lang="es-ES" sz="1800" b="1" dirty="0" smtClean="0"/>
              <a:t>Acuerdos </a:t>
            </a:r>
            <a:r>
              <a:rPr lang="es-ES" sz="1800" b="1" dirty="0"/>
              <a:t>de servicio</a:t>
            </a:r>
            <a:r>
              <a:rPr lang="es-ES" sz="1800" dirty="0"/>
              <a:t>:  Se realizará trabajo conjunto con la Seccional Cali.</a:t>
            </a:r>
          </a:p>
          <a:p>
            <a:pPr algn="just"/>
            <a:r>
              <a:rPr lang="es-CO" sz="1800" b="1" dirty="0" smtClean="0"/>
              <a:t>Diseño </a:t>
            </a:r>
            <a:r>
              <a:rPr lang="es-CO" sz="1800" b="1" dirty="0"/>
              <a:t>de un Sistema administrativo de posgrados</a:t>
            </a:r>
            <a:r>
              <a:rPr lang="es-CO" sz="1800" dirty="0"/>
              <a:t>:  A través de contratación externa se está trabajando en el  Diseño de un Sistema administrativo de  posgrados y sus protocolos  que brinde una  adecuada gestión y respuesta a las necesidades de la </a:t>
            </a:r>
            <a:r>
              <a:rPr lang="es-CO" sz="1800" dirty="0" smtClean="0"/>
              <a:t>Seccional</a:t>
            </a:r>
            <a:endParaRPr lang="es-CO" sz="1800" dirty="0"/>
          </a:p>
          <a:p>
            <a:pPr algn="just"/>
            <a:r>
              <a:rPr lang="es-CO" sz="1800" dirty="0" smtClean="0"/>
              <a:t>Terminar procesos de planeación</a:t>
            </a:r>
          </a:p>
          <a:p>
            <a:pPr algn="just"/>
            <a:r>
              <a:rPr lang="es-CO" sz="1800" dirty="0" smtClean="0"/>
              <a:t>Brindar acompañamiento en los procedimientos de la oficina de venta de servicios.</a:t>
            </a:r>
          </a:p>
          <a:p>
            <a:pPr algn="just"/>
            <a:r>
              <a:rPr lang="es-CO" sz="1800" dirty="0" smtClean="0"/>
              <a:t>  levantamiento </a:t>
            </a:r>
            <a:r>
              <a:rPr lang="es-CO" sz="1800" dirty="0"/>
              <a:t>de procedimientos de aseguramiento de la calidad académica</a:t>
            </a:r>
          </a:p>
          <a:p>
            <a:pPr algn="just"/>
            <a:r>
              <a:rPr lang="es-CO" sz="1800" dirty="0"/>
              <a:t>- levantamiento de procedimientos de acreditación institucional</a:t>
            </a:r>
          </a:p>
          <a:p>
            <a:pPr algn="just"/>
            <a:r>
              <a:rPr lang="es-CO" sz="1800" dirty="0"/>
              <a:t>- levantamiento de procedimientos de investigación</a:t>
            </a:r>
          </a:p>
          <a:p>
            <a:pPr algn="just"/>
            <a:r>
              <a:rPr lang="es-CO" sz="1800" dirty="0"/>
              <a:t>- levantamiento de procedimientos del proceso de planeación</a:t>
            </a:r>
          </a:p>
          <a:p>
            <a:pPr algn="just"/>
            <a:r>
              <a:rPr lang="es-CO" sz="1800" dirty="0"/>
              <a:t>- levantamiento de procedimientos del sistema de posgrados</a:t>
            </a:r>
          </a:p>
          <a:p>
            <a:pPr algn="just"/>
            <a:r>
              <a:rPr lang="es-CO" sz="1800" dirty="0"/>
              <a:t>- levantamiento de procedimientos de la unidad de gestión de proyectos</a:t>
            </a:r>
          </a:p>
          <a:p>
            <a:pPr algn="just"/>
            <a:r>
              <a:rPr lang="es-CO" sz="1800" dirty="0"/>
              <a:t>- estandarización batería de indicadores</a:t>
            </a:r>
          </a:p>
          <a:p>
            <a:pPr marL="0" indent="0" algn="just">
              <a:buNone/>
            </a:pPr>
            <a:endParaRPr lang="es-CO" sz="1800" dirty="0"/>
          </a:p>
          <a:p>
            <a:pPr algn="just"/>
            <a:endParaRPr lang="es-CO" sz="1800" dirty="0" smtClean="0"/>
          </a:p>
          <a:p>
            <a:pPr algn="just"/>
            <a:endParaRPr lang="es-CO" sz="1800" dirty="0" smtClean="0"/>
          </a:p>
        </p:txBody>
      </p:sp>
    </p:spTree>
    <p:extLst>
      <p:ext uri="{BB962C8B-B14F-4D97-AF65-F5344CB8AC3E}">
        <p14:creationId xmlns:p14="http://schemas.microsoft.com/office/powerpoint/2010/main" val="1658199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RETOS (Objetivos de gestión)2015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O" dirty="0" smtClean="0"/>
              <a:t>Implementación del SGC en los procesos académicos</a:t>
            </a:r>
          </a:p>
          <a:p>
            <a:pPr algn="just"/>
            <a:r>
              <a:rPr lang="es-CO" dirty="0" smtClean="0"/>
              <a:t>Implementación , seguimiento y control de los proyectos del nuevo PIDI que tienen que ver con el SGC</a:t>
            </a:r>
          </a:p>
          <a:p>
            <a:pPr algn="just"/>
            <a:r>
              <a:rPr lang="es-CO" dirty="0" smtClean="0"/>
              <a:t>Coadyuvar con la certificación del centro de conciliación del consultorio jurídico en la norma de calidad NTC 5609 de </a:t>
            </a:r>
            <a:r>
              <a:rPr lang="es-CO" dirty="0" err="1" smtClean="0"/>
              <a:t>Minjusticia</a:t>
            </a:r>
            <a:endParaRPr lang="es-CO" dirty="0" smtClean="0"/>
          </a:p>
          <a:p>
            <a:pPr algn="just"/>
            <a:r>
              <a:rPr lang="es-CO" dirty="0" smtClean="0"/>
              <a:t>Alinearnos con acreditación Institucional</a:t>
            </a:r>
          </a:p>
          <a:p>
            <a:r>
              <a:rPr lang="es-CO" dirty="0"/>
              <a:t>M</a:t>
            </a:r>
            <a:r>
              <a:rPr lang="es-CO" dirty="0" smtClean="0"/>
              <a:t>apa </a:t>
            </a:r>
            <a:r>
              <a:rPr lang="es-CO" dirty="0"/>
              <a:t>de riesgos de contexto</a:t>
            </a:r>
          </a:p>
          <a:p>
            <a:r>
              <a:rPr lang="es-CO" dirty="0"/>
              <a:t>A</a:t>
            </a:r>
            <a:r>
              <a:rPr lang="es-CO" dirty="0" smtClean="0"/>
              <a:t>plicación </a:t>
            </a:r>
            <a:r>
              <a:rPr lang="es-CO" dirty="0"/>
              <a:t>de encuesta de satisfacción y realización de grupos focales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1755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634082"/>
          </a:xfrm>
        </p:spPr>
        <p:txBody>
          <a:bodyPr>
            <a:noAutofit/>
          </a:bodyPr>
          <a:lstStyle/>
          <a:p>
            <a:r>
              <a:rPr lang="es-CO" sz="2000" dirty="0" smtClean="0"/>
              <a:t>PLAN DE TRABAJO PROPUESTO 2015 </a:t>
            </a:r>
            <a:r>
              <a:rPr lang="es-CO" sz="2000" dirty="0"/>
              <a:t>(cronograma básico y productos en el tiempo)</a:t>
            </a:r>
            <a:r>
              <a:rPr lang="es-CO" sz="2000" dirty="0" smtClean="0"/>
              <a:t> </a:t>
            </a:r>
            <a:endParaRPr lang="es-CO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endParaRPr lang="es-CO" dirty="0">
              <a:hlinkClick r:id="rId2" action="ppaction://hlinkfile"/>
            </a:endParaRPr>
          </a:p>
          <a:p>
            <a:endParaRPr lang="es-CO" dirty="0"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187678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24484</TotalTime>
  <Words>994</Words>
  <Application>Microsoft Office PowerPoint</Application>
  <PresentationFormat>Presentación en pantalla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APRENDIZAJES SIGNIFICATIVOS</vt:lpstr>
      <vt:lpstr>COMPROMISO DE RESULTADOS PARA EL CIERRE 2014</vt:lpstr>
      <vt:lpstr>RETOS (Objetivos de gestión)2015</vt:lpstr>
      <vt:lpstr>PLAN DE TRABAJO PROPUESTO 2015 (cronograma básico y productos en el tiempo) </vt:lpstr>
    </vt:vector>
  </TitlesOfParts>
  <Company>Universidad Libre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carlos.valero</dc:creator>
  <cp:lastModifiedBy>Calidad Gloria Amparo Sanchez</cp:lastModifiedBy>
  <cp:revision>799</cp:revision>
  <cp:lastPrinted>2011-09-21T16:28:44Z</cp:lastPrinted>
  <dcterms:created xsi:type="dcterms:W3CDTF">2008-11-07T15:09:08Z</dcterms:created>
  <dcterms:modified xsi:type="dcterms:W3CDTF">2014-12-12T21:40:48Z</dcterms:modified>
</cp:coreProperties>
</file>