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6" r:id="rId1"/>
  </p:sldMasterIdLst>
  <p:notesMasterIdLst>
    <p:notesMasterId r:id="rId10"/>
  </p:notesMasterIdLst>
  <p:handoutMasterIdLst>
    <p:handoutMasterId r:id="rId11"/>
  </p:handoutMasterIdLst>
  <p:sldIdLst>
    <p:sldId id="267" r:id="rId2"/>
    <p:sldId id="279" r:id="rId3"/>
    <p:sldId id="285" r:id="rId4"/>
    <p:sldId id="286" r:id="rId5"/>
    <p:sldId id="282" r:id="rId6"/>
    <p:sldId id="283" r:id="rId7"/>
    <p:sldId id="284" r:id="rId8"/>
    <p:sldId id="278" r:id="rId9"/>
  </p:sldIdLst>
  <p:sldSz cx="9144000" cy="6858000" type="screen4x3"/>
  <p:notesSz cx="7010400" cy="92964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6007"/>
    <a:srgbClr val="C83F08"/>
    <a:srgbClr val="CC3300"/>
    <a:srgbClr val="B65E1C"/>
    <a:srgbClr val="CCCC00"/>
    <a:srgbClr val="E6AA00"/>
    <a:srgbClr val="FFCC00"/>
    <a:srgbClr val="6DFF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55" autoAdjust="0"/>
    <p:restoredTop sz="94660"/>
  </p:normalViewPr>
  <p:slideViewPr>
    <p:cSldViewPr>
      <p:cViewPr>
        <p:scale>
          <a:sx n="70" d="100"/>
          <a:sy n="70" d="100"/>
        </p:scale>
        <p:origin x="-630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8385EA59-6BF7-4570-8B3C-D8F8A3066BB6}" type="datetimeFigureOut">
              <a:rPr lang="es-ES"/>
              <a:pPr>
                <a:defRPr/>
              </a:pPr>
              <a:t>12/12/2014</a:t>
            </a:fld>
            <a:endParaRPr lang="es-ES" dirty="0"/>
          </a:p>
        </p:txBody>
      </p:sp>
      <p:sp>
        <p:nvSpPr>
          <p:cNvPr id="259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59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50207B00-64B9-4B90-A372-C0880A1E7E68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463013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CC98AFC-F8A6-4130-9AA7-623B0141412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625245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791B37-C844-4E7A-AA84-888AA074CE9A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392679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BC7FB7-E910-484D-922C-21F305FAA9A9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807942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3C48FF-BBDB-4A44-8A07-4A338CBD351D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783659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277B02-1C3D-4A03-A08A-95379DC4F850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080831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5BCF2-213E-43A9-B3F0-5C46D1E9C2BB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626637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FFAED9-64AC-429E-A7CC-177944207C72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090003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E4EE5-3892-474C-940C-DAD9ECAECD4C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376090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FF3BA-2866-484B-B32C-0B48CBA4D251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720056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CDC19B-3564-40D8-B6C4-83A2D2062661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14618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49DBD1-A993-4D30-A3D7-1081124FC18C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044144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3BCDC-8CE6-4399-AEFD-75AA49BF857E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922167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A0ACE03-F08B-44AC-AE44-8F011E6316CF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22469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7" r:id="rId1"/>
    <p:sldLayoutId id="2147484138" r:id="rId2"/>
    <p:sldLayoutId id="2147484139" r:id="rId3"/>
    <p:sldLayoutId id="2147484140" r:id="rId4"/>
    <p:sldLayoutId id="2147484141" r:id="rId5"/>
    <p:sldLayoutId id="2147484142" r:id="rId6"/>
    <p:sldLayoutId id="2147484143" r:id="rId7"/>
    <p:sldLayoutId id="2147484144" r:id="rId8"/>
    <p:sldLayoutId id="2147484145" r:id="rId9"/>
    <p:sldLayoutId id="2147484146" r:id="rId10"/>
    <p:sldLayoutId id="2147484147" r:id="rId11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Calidad%202015.xl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ESCUD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332656"/>
            <a:ext cx="2448272" cy="2664296"/>
          </a:xfrm>
          <a:prstGeom prst="rect">
            <a:avLst/>
          </a:prstGeom>
        </p:spPr>
      </p:pic>
      <p:pic>
        <p:nvPicPr>
          <p:cNvPr id="7" name="Imagen 6" descr="Banner_Width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6" name="1 CuadroTexto"/>
          <p:cNvSpPr txBox="1">
            <a:spLocks noChangeArrowheads="1"/>
          </p:cNvSpPr>
          <p:nvPr/>
        </p:nvSpPr>
        <p:spPr bwMode="auto">
          <a:xfrm>
            <a:off x="1042988" y="3212976"/>
            <a:ext cx="75311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CO" sz="2000" b="1" dirty="0">
                <a:cs typeface="Arial" charset="0"/>
              </a:rPr>
              <a:t>SECCIONAL</a:t>
            </a:r>
            <a:r>
              <a:rPr lang="es-CO" sz="2000" b="1" u="sng" dirty="0">
                <a:cs typeface="Arial" charset="0"/>
              </a:rPr>
              <a:t>: PEREIRA</a:t>
            </a:r>
          </a:p>
          <a:p>
            <a:pPr algn="ctr" eaLnBrk="1" hangingPunct="1"/>
            <a:endParaRPr lang="es-ES" sz="2000" b="1" u="sng" dirty="0">
              <a:cs typeface="Arial" charset="0"/>
            </a:endParaRPr>
          </a:p>
          <a:p>
            <a:pPr algn="ctr" eaLnBrk="1" hangingPunct="1"/>
            <a:endParaRPr lang="es-ES" sz="2000" b="1" dirty="0">
              <a:cs typeface="Arial" charset="0"/>
            </a:endParaRPr>
          </a:p>
          <a:p>
            <a:pPr algn="ctr" eaLnBrk="1" hangingPunct="1"/>
            <a:r>
              <a:rPr lang="es-ES" sz="2000" b="1" dirty="0" smtClean="0">
                <a:cs typeface="Arial" charset="0"/>
              </a:rPr>
              <a:t>SISTEMA DE </a:t>
            </a:r>
            <a:r>
              <a:rPr lang="es-CO" sz="2000" b="1" dirty="0" smtClean="0">
                <a:cs typeface="Arial" charset="0"/>
              </a:rPr>
              <a:t>GESTIÓN DE CALIDAD</a:t>
            </a:r>
            <a:endParaRPr lang="es-CO" sz="2000" b="1" dirty="0">
              <a:cs typeface="Arial" charset="0"/>
            </a:endParaRPr>
          </a:p>
          <a:p>
            <a:pPr algn="ctr" eaLnBrk="1" hangingPunct="1"/>
            <a:endParaRPr lang="es-CO" sz="2000" b="1" dirty="0">
              <a:solidFill>
                <a:srgbClr val="FFC000"/>
              </a:solidFill>
              <a:cs typeface="Arial" charset="0"/>
            </a:endParaRPr>
          </a:p>
          <a:p>
            <a:pPr algn="ctr" eaLnBrk="1" hangingPunct="1"/>
            <a:endParaRPr lang="es-ES" sz="2000" b="1" dirty="0">
              <a:solidFill>
                <a:srgbClr val="FFC000"/>
              </a:solidFill>
              <a:cs typeface="Arial" charset="0"/>
            </a:endParaRPr>
          </a:p>
          <a:p>
            <a:pPr algn="ctr" eaLnBrk="1" hangingPunct="1"/>
            <a:r>
              <a:rPr lang="es-CO" b="1" dirty="0" smtClean="0">
                <a:cs typeface="Arial" charset="0"/>
              </a:rPr>
              <a:t>Noviembre 12 de 2014</a:t>
            </a:r>
            <a:endParaRPr lang="es-ES" b="1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8068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18141"/>
              </p:ext>
            </p:extLst>
          </p:nvPr>
        </p:nvGraphicFramePr>
        <p:xfrm>
          <a:off x="251520" y="188640"/>
          <a:ext cx="8640960" cy="61777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12084"/>
                <a:gridCol w="3556262"/>
                <a:gridCol w="2572614"/>
              </a:tblGrid>
              <a:tr h="7286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RETOS PROPUESTOS</a:t>
                      </a:r>
                      <a:endParaRPr lang="es-CO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AVANCES Y LOGROS</a:t>
                      </a:r>
                      <a:endParaRPr lang="es-CO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PENDIENTES Y REQUERIMIENTOS</a:t>
                      </a:r>
                      <a:endParaRPr lang="es-CO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939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Acompañar a los procesos para la estandarización de procedimientos </a:t>
                      </a:r>
                      <a:endParaRPr lang="es-CO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Se estandarizaron los procedimientos de:  GA, GI, BU (cultura, deportes y Promoción socioeconómica) , GB (servicios al público), GF</a:t>
                      </a:r>
                      <a:endParaRPr lang="es-CO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 dirty="0">
                          <a:effectLst/>
                        </a:rPr>
                        <a:t>GS, BU (Salud, Desarrollo humano), GB (desarrollo de colecciones)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298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Actualización del mapa de riesgos y acciones preventivas en la nueva herramienta enviada por Bogotá</a:t>
                      </a:r>
                      <a:br>
                        <a:rPr lang="es-CO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es-CO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De acuerdo a herramienta enviada por la sede principal se trabajó por proceso la actualización de los riesgos y formulación e implementación de acciones preventivas.</a:t>
                      </a:r>
                      <a:endParaRPr lang="es-CO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 dirty="0">
                          <a:effectLst/>
                        </a:rPr>
                        <a:t>Cierre de algunas acciones preventivas que son a mediano plazo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517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Realizar trazabilidad pagos a terceros</a:t>
                      </a:r>
                      <a:endParaRPr lang="es-CO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Se elaboró informe de pagos a terceros en la seccional donde se determinaron tiempos y cuellos de botella en sitios determinados.</a:t>
                      </a:r>
                      <a:br>
                        <a:rPr lang="es-CO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s-CO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s-CO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s-CO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Se ajustó el acuerdo de servicio bajando los tiempos de pago de 30 días a 17 días.</a:t>
                      </a:r>
                      <a:endParaRPr lang="es-CO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 dirty="0">
                          <a:effectLst/>
                        </a:rPr>
                        <a:t>Implementar las requisiciones por SEVEN, las solicitudes de viáticos y/o gastos de viaje y las solicitudes de contratos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581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Instalar  pantallas digitales para evaluar los servicios de la universidad y PQR</a:t>
                      </a:r>
                      <a:endParaRPr lang="es-CO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Se tienen 4 pantallas digitales en funcionamiento la cual consolida y grafica la información de PQR y calificaciones del servicio</a:t>
                      </a:r>
                      <a:endParaRPr lang="es-CO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 dirty="0">
                          <a:effectLst/>
                        </a:rPr>
                        <a:t>Optimizar las pantallas con otros servicios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373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Alinear encuesta de acreditación de programas con el SGC.</a:t>
                      </a:r>
                      <a:endParaRPr lang="es-CO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ctr"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s-CO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Se trabajó conjuntamente con la Seccional Cali  y el equipo de trabajo de planeación, en la alineación de la encuesta de acreditación de programas con el Sistema de Gestión de Calidad.  Se está haciendo prueba piloto para Ing. Civil y Contaduría Pública  </a:t>
                      </a:r>
                      <a:endParaRPr lang="es-CO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 dirty="0" smtClean="0">
                          <a:effectLst/>
                        </a:rPr>
                        <a:t>Estandarización </a:t>
                      </a:r>
                      <a:r>
                        <a:rPr lang="es-CO" sz="1400" u="none" strike="noStrike" dirty="0">
                          <a:effectLst/>
                        </a:rPr>
                        <a:t>nacional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868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Realizar seguimiento a instructivos de </a:t>
                      </a:r>
                      <a:r>
                        <a:rPr lang="es-CO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presidendencia</a:t>
                      </a:r>
                      <a:r>
                        <a:rPr lang="es-CO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nacional</a:t>
                      </a:r>
                      <a:endParaRPr lang="es-CO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ctr"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s-CO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 hace seguimiento permanente al cumplimiento en las respuesta y adopción de directrices dada en los  Instructivos Nacional (PRE)</a:t>
                      </a:r>
                      <a:endParaRPr lang="es-CO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 dirty="0">
                          <a:effectLst/>
                        </a:rPr>
                        <a:t>Continuar culturizando a los procesos sobre la importancia del cumplimiento y el autocontrol para ello.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5431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702225"/>
              </p:ext>
            </p:extLst>
          </p:nvPr>
        </p:nvGraphicFramePr>
        <p:xfrm>
          <a:off x="539552" y="188640"/>
          <a:ext cx="8136903" cy="61748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65546"/>
                <a:gridCol w="3348813"/>
                <a:gridCol w="2422544"/>
              </a:tblGrid>
              <a:tr h="7286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RETOS PROPUESTOS</a:t>
                      </a:r>
                      <a:endParaRPr lang="es-CO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AVANCES Y LOGROS</a:t>
                      </a:r>
                      <a:endParaRPr lang="es-CO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PENDIENTES Y REQUERIMIENTOS</a:t>
                      </a:r>
                      <a:endParaRPr lang="es-CO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157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Brindar acompañamiento en la caracterización del proceso de planeación y    elaborar y/o actualizar los procedimientos conjuntamente con cada responsable</a:t>
                      </a:r>
                      <a:endParaRPr lang="es-CO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ctr"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</a:pPr>
                      <a:r>
                        <a:rPr lang="es-CO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Con todo el equipo de trabajo de planeación se viene trabajando la caracterización del proceso de planeación y simultáneamente en los procedimientos  con cada responsable.</a:t>
                      </a:r>
                      <a:endParaRPr lang="es-CO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Terminar la caracterización y documentar los procedimientos de acuerdo a las necesidades actuales de la institución</a:t>
                      </a:r>
                      <a:endParaRPr lang="es-CO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157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Brindar acompañamiento al Director Seccional de Investigaciones en la elaboración de los procedimientos de Investigaciones </a:t>
                      </a:r>
                      <a:endParaRPr lang="es-CO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Se viene trabajando con el Director Seccional de Investigaciones en la elaboración de los procedimientos de Investigación ( se tienen dos procedimientos con sus respectivos formatos)</a:t>
                      </a:r>
                      <a:endParaRPr lang="es-CO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Faltan dos procedimientos por documentar.</a:t>
                      </a:r>
                      <a:br>
                        <a:rPr lang="es-CO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s-CO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Someterlos a consideración de la Rectoría Seccional</a:t>
                      </a:r>
                      <a:br>
                        <a:rPr lang="es-CO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s-CO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Socializarlos con los directores de centro</a:t>
                      </a:r>
                      <a:endParaRPr lang="es-CO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298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Brindar acompañamiento a la Coordinadora de la ORI en la elaboración de los procedimientos de internacionalización</a:t>
                      </a:r>
                      <a:endParaRPr lang="es-CO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Se documentaron 4 procedimientos de internacionalización con la metodología del SGC, los cuales se encuentran disponibles en el punto de consulta seccional y fueron enviados a la sede principal</a:t>
                      </a:r>
                      <a:endParaRPr lang="es-CO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Estandarización a nivel nacional</a:t>
                      </a:r>
                      <a:endParaRPr lang="es-CO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39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Apoyar al Centro de Conciliación del Consultorio Jurídico en el proceso de calidad.</a:t>
                      </a:r>
                      <a:br>
                        <a:rPr lang="es-CO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es-CO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Se viene trabajando con el centro de conciliación del consultorio jurídico en la implementación de la norma NTC 5906 con el Ministerio de justicia</a:t>
                      </a:r>
                      <a:endParaRPr lang="es-CO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Visita de certificación</a:t>
                      </a:r>
                      <a:endParaRPr lang="es-CO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298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Apoyar en la elaboración y/o ajuste de procedimientos  y registros académicos seccionales de acuerdo a normatividad vigente</a:t>
                      </a:r>
                      <a:endParaRPr lang="es-CO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Se tienen documentados 22 procedimientos académicos los cuales están siendo revisados por la Sede principal con fines de ajustar para estandarización</a:t>
                      </a:r>
                      <a:endParaRPr lang="es-CO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Inclusión de los procesos académicos al SGC y estandarización de procedimientos y formatos a nivel nacional</a:t>
                      </a:r>
                      <a:endParaRPr lang="es-CO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51845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545254"/>
              </p:ext>
            </p:extLst>
          </p:nvPr>
        </p:nvGraphicFramePr>
        <p:xfrm>
          <a:off x="539552" y="188640"/>
          <a:ext cx="8136903" cy="53285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65546"/>
                <a:gridCol w="3348813"/>
                <a:gridCol w="2422544"/>
              </a:tblGrid>
              <a:tr h="80891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RETOS PROPUESTOS</a:t>
                      </a:r>
                      <a:endParaRPr lang="es-CO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AVANCES Y LOGROS</a:t>
                      </a:r>
                      <a:endParaRPr lang="es-CO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PENDIENTES Y REQUERIMIENTOS</a:t>
                      </a:r>
                      <a:endParaRPr lang="es-CO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0902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Apoyar a los líderes de factor que lo requieran en los soportes  documentales que reposan en la oficina de planeación</a:t>
                      </a:r>
                      <a:endParaRPr lang="es-CO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Se brindó apoyo y acompañamiento algunos líderes de factor del programa de Ing. Civil y Contaduría Pública</a:t>
                      </a:r>
                      <a:endParaRPr lang="es-CO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>
                          <a:effectLst/>
                        </a:rPr>
                        <a:t> 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4390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Capacitar nuevos auditores</a:t>
                      </a:r>
                      <a:endParaRPr lang="es-CO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Se capacitaron 28 auditores internos de calidad incluyendo los 6 activos, de los cuales 21 realizaron auditorias para el 2014-2.  De hizo evaluación de competencias de auditores  y se está realizando evaluación de auditores con cada titular de proceso.</a:t>
                      </a:r>
                      <a:endParaRPr lang="es-CO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>
                          <a:effectLst/>
                        </a:rPr>
                        <a:t>Hacer la medición de evaluación de auditores internos de calidad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4390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 dirty="0">
                          <a:effectLst/>
                        </a:rPr>
                        <a:t>Capacitar  los 6  auditores de mayor trayectoria en sistemas integrados de Gestión (ISO9001:2008, ISO14001:2004, OHSAS 18001:2007 y ISO19011:2012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 dirty="0">
                          <a:effectLst/>
                        </a:rPr>
                        <a:t>De tres cupos de daban en el convenio, se logró que fueran 6 en contraprestación de las instalaciones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 dirty="0">
                          <a:effectLst/>
                        </a:rPr>
                        <a:t>Realizar el Diplomado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974" marR="2974" marT="2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83209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APRENDIZAJES SIGNIFICATIVOS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Trabajo en equipo</a:t>
            </a:r>
          </a:p>
          <a:p>
            <a:r>
              <a:rPr lang="es-CO" dirty="0" smtClean="0"/>
              <a:t>Conocimiento de los demás subprocesos</a:t>
            </a:r>
          </a:p>
          <a:p>
            <a:r>
              <a:rPr lang="es-CO" dirty="0" smtClean="0"/>
              <a:t>Construcción colectiva</a:t>
            </a:r>
          </a:p>
          <a:p>
            <a:r>
              <a:rPr lang="es-CO" dirty="0" smtClean="0"/>
              <a:t>Motivación</a:t>
            </a:r>
          </a:p>
          <a:p>
            <a:r>
              <a:rPr lang="es-CO" dirty="0" smtClean="0"/>
              <a:t>Empoderamiento de todo el equipo</a:t>
            </a:r>
          </a:p>
          <a:p>
            <a:r>
              <a:rPr lang="es-CO" dirty="0" smtClean="0"/>
              <a:t>Aplicación de nuevos conocimientos</a:t>
            </a:r>
          </a:p>
          <a:p>
            <a:r>
              <a:rPr lang="es-CO" dirty="0" smtClean="0"/>
              <a:t>Engranaje entre cada una de las áreas</a:t>
            </a:r>
          </a:p>
          <a:p>
            <a:pPr marL="0" indent="0">
              <a:buNone/>
            </a:pPr>
            <a:endParaRPr lang="es-CO" dirty="0" smtClean="0"/>
          </a:p>
          <a:p>
            <a:endParaRPr lang="es-CO" dirty="0" smtClean="0"/>
          </a:p>
        </p:txBody>
      </p:sp>
    </p:spTree>
    <p:extLst>
      <p:ext uri="{BB962C8B-B14F-4D97-AF65-F5344CB8AC3E}">
        <p14:creationId xmlns:p14="http://schemas.microsoft.com/office/powerpoint/2010/main" val="9459094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s-CO" sz="2800" dirty="0" smtClean="0"/>
              <a:t>COMPROMISO DE RESULTADOS PARA EL CIERRE 2014</a:t>
            </a:r>
            <a:endParaRPr lang="es-CO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Autofit/>
          </a:bodyPr>
          <a:lstStyle/>
          <a:p>
            <a:pPr algn="just"/>
            <a:r>
              <a:rPr lang="es-ES" sz="1800" b="1" dirty="0"/>
              <a:t>Indicadores</a:t>
            </a:r>
            <a:r>
              <a:rPr lang="es-ES" sz="1800" dirty="0"/>
              <a:t>:  Se realizará trabajo conjunto con la Seccional Cali en la alineación de los indicadores (acreditación, SGC, PIDI) para ser enviada a la sede principal como propuesta de ambas seccionales.</a:t>
            </a:r>
          </a:p>
          <a:p>
            <a:pPr algn="just"/>
            <a:r>
              <a:rPr lang="es-ES" sz="1800" b="1" dirty="0" smtClean="0"/>
              <a:t>Acuerdos </a:t>
            </a:r>
            <a:r>
              <a:rPr lang="es-ES" sz="1800" b="1" dirty="0"/>
              <a:t>de servicio</a:t>
            </a:r>
            <a:r>
              <a:rPr lang="es-ES" sz="1800" dirty="0"/>
              <a:t>:  Se realizará trabajo conjunto con la Seccional Cali.</a:t>
            </a:r>
          </a:p>
          <a:p>
            <a:pPr algn="just"/>
            <a:r>
              <a:rPr lang="es-CO" sz="1800" b="1" dirty="0" smtClean="0"/>
              <a:t>Diseño </a:t>
            </a:r>
            <a:r>
              <a:rPr lang="es-CO" sz="1800" b="1" dirty="0"/>
              <a:t>de un Sistema administrativo de posgrados</a:t>
            </a:r>
            <a:r>
              <a:rPr lang="es-CO" sz="1800" dirty="0"/>
              <a:t>:  A través de contratación externa se está trabajando en el  Diseño de un Sistema administrativo de  posgrados y sus protocolos  que brinde una  adecuada gestión y respuesta a las necesidades de la </a:t>
            </a:r>
            <a:r>
              <a:rPr lang="es-CO" sz="1800" dirty="0" smtClean="0"/>
              <a:t>Seccional</a:t>
            </a:r>
            <a:endParaRPr lang="es-CO" sz="1800" dirty="0"/>
          </a:p>
          <a:p>
            <a:pPr algn="just"/>
            <a:r>
              <a:rPr lang="es-CO" sz="1800" dirty="0" smtClean="0"/>
              <a:t>Terminar procesos de planeación</a:t>
            </a:r>
          </a:p>
          <a:p>
            <a:pPr algn="just"/>
            <a:r>
              <a:rPr lang="es-CO" sz="1800" dirty="0" smtClean="0"/>
              <a:t>Brindar acompañamiento en los procedimientos de la oficina de venta de servicios.</a:t>
            </a:r>
          </a:p>
          <a:p>
            <a:pPr algn="just"/>
            <a:r>
              <a:rPr lang="es-CO" sz="1800" dirty="0" smtClean="0"/>
              <a:t>  levantamiento </a:t>
            </a:r>
            <a:r>
              <a:rPr lang="es-CO" sz="1800" dirty="0"/>
              <a:t>de procedimientos de aseguramiento de la calidad académica</a:t>
            </a:r>
          </a:p>
          <a:p>
            <a:pPr algn="just"/>
            <a:r>
              <a:rPr lang="es-CO" sz="1800" dirty="0"/>
              <a:t>- levantamiento de procedimientos de acreditación institucional</a:t>
            </a:r>
          </a:p>
          <a:p>
            <a:pPr algn="just"/>
            <a:r>
              <a:rPr lang="es-CO" sz="1800" dirty="0"/>
              <a:t>- levantamiento de procedimientos de investigación</a:t>
            </a:r>
          </a:p>
          <a:p>
            <a:pPr algn="just"/>
            <a:r>
              <a:rPr lang="es-CO" sz="1800" dirty="0"/>
              <a:t>- levantamiento de procedimientos del proceso de planeación</a:t>
            </a:r>
          </a:p>
          <a:p>
            <a:pPr algn="just"/>
            <a:r>
              <a:rPr lang="es-CO" sz="1800" dirty="0"/>
              <a:t>- levantamiento de procedimientos del sistema de posgrados</a:t>
            </a:r>
          </a:p>
          <a:p>
            <a:pPr algn="just"/>
            <a:r>
              <a:rPr lang="es-CO" sz="1800" dirty="0"/>
              <a:t>- levantamiento de procedimientos de la unidad de gestión de proyectos</a:t>
            </a:r>
          </a:p>
          <a:p>
            <a:pPr algn="just"/>
            <a:r>
              <a:rPr lang="es-CO" sz="1800" dirty="0"/>
              <a:t>- estandarización batería de indicadores</a:t>
            </a:r>
          </a:p>
          <a:p>
            <a:pPr marL="0" indent="0" algn="just">
              <a:buNone/>
            </a:pPr>
            <a:endParaRPr lang="es-CO" sz="1800" dirty="0"/>
          </a:p>
          <a:p>
            <a:pPr algn="just"/>
            <a:endParaRPr lang="es-CO" sz="1800" dirty="0" smtClean="0"/>
          </a:p>
          <a:p>
            <a:pPr algn="just"/>
            <a:endParaRPr lang="es-CO" sz="1800" dirty="0" smtClean="0"/>
          </a:p>
        </p:txBody>
      </p:sp>
    </p:spTree>
    <p:extLst>
      <p:ext uri="{BB962C8B-B14F-4D97-AF65-F5344CB8AC3E}">
        <p14:creationId xmlns:p14="http://schemas.microsoft.com/office/powerpoint/2010/main" val="16581996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RETOS (Objetivos de gestión)2015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s-CO" dirty="0" smtClean="0"/>
              <a:t>Implementación del SGC en los procesos académicos</a:t>
            </a:r>
          </a:p>
          <a:p>
            <a:pPr algn="just"/>
            <a:r>
              <a:rPr lang="es-CO" dirty="0" smtClean="0"/>
              <a:t>Implementación , seguimiento y control de los proyectos del nuevo PIDI que tienen que ver con el SGC</a:t>
            </a:r>
          </a:p>
          <a:p>
            <a:pPr algn="just"/>
            <a:r>
              <a:rPr lang="es-CO" dirty="0" smtClean="0"/>
              <a:t>Coadyuvar con la certificación del centro de conciliación del consultorio jurídico en la norma de calidad NTC 5609 de </a:t>
            </a:r>
            <a:r>
              <a:rPr lang="es-CO" dirty="0" err="1" smtClean="0"/>
              <a:t>Minjusticia</a:t>
            </a:r>
            <a:endParaRPr lang="es-CO" dirty="0" smtClean="0"/>
          </a:p>
          <a:p>
            <a:pPr algn="just"/>
            <a:r>
              <a:rPr lang="es-CO" dirty="0" smtClean="0"/>
              <a:t>Alinearnos con acreditación Institucional</a:t>
            </a:r>
          </a:p>
          <a:p>
            <a:r>
              <a:rPr lang="es-CO" dirty="0"/>
              <a:t>M</a:t>
            </a:r>
            <a:r>
              <a:rPr lang="es-CO" dirty="0" smtClean="0"/>
              <a:t>apa </a:t>
            </a:r>
            <a:r>
              <a:rPr lang="es-CO" dirty="0"/>
              <a:t>de riesgos de contexto</a:t>
            </a:r>
          </a:p>
          <a:p>
            <a:r>
              <a:rPr lang="es-CO" dirty="0"/>
              <a:t>A</a:t>
            </a:r>
            <a:r>
              <a:rPr lang="es-CO" dirty="0" smtClean="0"/>
              <a:t>plicación </a:t>
            </a:r>
            <a:r>
              <a:rPr lang="es-CO" dirty="0"/>
              <a:t>de encuesta de satisfacción y realización de grupos focales</a:t>
            </a:r>
          </a:p>
          <a:p>
            <a:pPr algn="just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017555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29600" cy="634082"/>
          </a:xfrm>
        </p:spPr>
        <p:txBody>
          <a:bodyPr>
            <a:noAutofit/>
          </a:bodyPr>
          <a:lstStyle/>
          <a:p>
            <a:r>
              <a:rPr lang="es-CO" sz="2000" dirty="0" smtClean="0"/>
              <a:t>PLAN DE TRABAJO PROPUESTO 2015 </a:t>
            </a:r>
            <a:r>
              <a:rPr lang="es-CO" sz="2000" dirty="0"/>
              <a:t>(cronograma básico y productos en el tiempo)</a:t>
            </a:r>
            <a:r>
              <a:rPr lang="es-CO" sz="2000" dirty="0" smtClean="0"/>
              <a:t> </a:t>
            </a:r>
            <a:endParaRPr lang="es-CO" sz="2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/>
          <a:lstStyle/>
          <a:p>
            <a:endParaRPr lang="es-CO" dirty="0">
              <a:hlinkClick r:id="rId2" action="ppaction://hlinkfile"/>
            </a:endParaRPr>
          </a:p>
          <a:p>
            <a:endParaRPr lang="es-CO" dirty="0">
              <a:hlinkClick r:id="rId2" action="ppaction://hlinkfile"/>
            </a:endParaRPr>
          </a:p>
        </p:txBody>
      </p:sp>
    </p:spTree>
    <p:extLst>
      <p:ext uri="{BB962C8B-B14F-4D97-AF65-F5344CB8AC3E}">
        <p14:creationId xmlns:p14="http://schemas.microsoft.com/office/powerpoint/2010/main" val="1876789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24484</TotalTime>
  <Words>994</Words>
  <Application>Microsoft Office PowerPoint</Application>
  <PresentationFormat>Presentación en pantalla (4:3)</PresentationFormat>
  <Paragraphs>88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APRENDIZAJES SIGNIFICATIVOS</vt:lpstr>
      <vt:lpstr>COMPROMISO DE RESULTADOS PARA EL CIERRE 2014</vt:lpstr>
      <vt:lpstr>RETOS (Objetivos de gestión)2015</vt:lpstr>
      <vt:lpstr>PLAN DE TRABAJO PROPUESTO 2015 (cronograma básico y productos en el tiempo) </vt:lpstr>
    </vt:vector>
  </TitlesOfParts>
  <Company>Universidad Libre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carlos.valero</dc:creator>
  <cp:lastModifiedBy>Calidad Gloria Amparo Sanchez</cp:lastModifiedBy>
  <cp:revision>799</cp:revision>
  <cp:lastPrinted>2011-09-21T16:28:44Z</cp:lastPrinted>
  <dcterms:created xsi:type="dcterms:W3CDTF">2008-11-07T15:09:08Z</dcterms:created>
  <dcterms:modified xsi:type="dcterms:W3CDTF">2014-12-12T21:40:48Z</dcterms:modified>
</cp:coreProperties>
</file>