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6" r:id="rId1"/>
  </p:sldMasterIdLst>
  <p:notesMasterIdLst>
    <p:notesMasterId r:id="rId15"/>
  </p:notesMasterIdLst>
  <p:handoutMasterIdLst>
    <p:handoutMasterId r:id="rId16"/>
  </p:handoutMasterIdLst>
  <p:sldIdLst>
    <p:sldId id="267" r:id="rId2"/>
    <p:sldId id="280" r:id="rId3"/>
    <p:sldId id="281" r:id="rId4"/>
    <p:sldId id="268" r:id="rId5"/>
    <p:sldId id="270" r:id="rId6"/>
    <p:sldId id="269" r:id="rId7"/>
    <p:sldId id="272" r:id="rId8"/>
    <p:sldId id="271" r:id="rId9"/>
    <p:sldId id="273" r:id="rId10"/>
    <p:sldId id="276" r:id="rId11"/>
    <p:sldId id="274" r:id="rId12"/>
    <p:sldId id="277" r:id="rId13"/>
    <p:sldId id="275" r:id="rId14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6007"/>
    <a:srgbClr val="C83F08"/>
    <a:srgbClr val="CC3300"/>
    <a:srgbClr val="B65E1C"/>
    <a:srgbClr val="CCCC00"/>
    <a:srgbClr val="E6AA00"/>
    <a:srgbClr val="FFCC00"/>
    <a:srgbClr val="6DF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55" autoAdjust="0"/>
    <p:restoredTop sz="94660"/>
  </p:normalViewPr>
  <p:slideViewPr>
    <p:cSldViewPr>
      <p:cViewPr>
        <p:scale>
          <a:sx n="70" d="100"/>
          <a:sy n="70" d="100"/>
        </p:scale>
        <p:origin x="-63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8385EA59-6BF7-4570-8B3C-D8F8A3066BB6}" type="datetimeFigureOut">
              <a:rPr lang="es-ES"/>
              <a:pPr>
                <a:defRPr/>
              </a:pPr>
              <a:t>19/03/2014</a:t>
            </a:fld>
            <a:endParaRPr lang="es-ES" dirty="0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50207B00-64B9-4B90-A372-C0880A1E7E6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6301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CC98AFC-F8A6-4130-9AA7-623B0141412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2524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548F23-FB96-4853-ADB3-DE688EB4F93B}" type="slidenum">
              <a:rPr lang="es-ES" smtClean="0"/>
              <a:pPr eaLnBrk="1" hangingPunct="1"/>
              <a:t>5</a:t>
            </a:fld>
            <a:endParaRPr lang="es-E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417404"/>
            <a:ext cx="5608320" cy="41817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CFB4C96-2990-4084-8977-EB1014C82944}" type="slidenum">
              <a:rPr lang="es-ES" smtClean="0"/>
              <a:pPr eaLnBrk="1" hangingPunct="1"/>
              <a:t>7</a:t>
            </a:fld>
            <a:endParaRPr lang="es-E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91B37-C844-4E7A-AA84-888AA074CE9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9267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C7FB7-E910-484D-922C-21F305FAA9A9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0794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3C48FF-BBDB-4A44-8A07-4A338CBD351D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8365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77B02-1C3D-4A03-A08A-95379DC4F850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8083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5BCF2-213E-43A9-B3F0-5C46D1E9C2BB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2663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FAED9-64AC-429E-A7CC-177944207C72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9000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4EE5-3892-474C-940C-DAD9ECAECD4C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7609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FF3BA-2866-484B-B32C-0B48CBA4D251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2005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C19B-3564-40D8-B6C4-83A2D2062661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1461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9DBD1-A993-4D30-A3D7-1081124FC18C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4414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3BCDC-8CE6-4399-AEFD-75AA49BF857E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2216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0ACE03-F08B-44AC-AE44-8F011E6316CF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246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E:\PUNTO%20DE%20CONSULTA%20SECCIONA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E:\ACREDITACION%20CASONA\PUNTO%20DE%20CONSULTA%20SECCIONAL\POL&#205;TICA%20Y%20OBJETIVOS%20DE%20CALIDAD.ppt" TargetMode="External"/><Relationship Id="rId4" Type="http://schemas.openxmlformats.org/officeDocument/2006/relationships/hyperlink" Target="file:///E:\ACREDITACION%20CASONA\PUNTO%20DE%20CONSULTA%20SECCIONA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unilibrepereira.edu.co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1864" y="3212976"/>
            <a:ext cx="760491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Sistema de Gestión de Calidad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Norma ISO9001:2008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ES" b="1" dirty="0" smtClean="0">
              <a:latin typeface="Calibri"/>
              <a:cs typeface="Calibri"/>
            </a:endParaRPr>
          </a:p>
          <a:p>
            <a:pPr algn="ctr"/>
            <a:endParaRPr lang="es-ES" b="1" dirty="0" smtClean="0">
              <a:latin typeface="Calibri"/>
              <a:cs typeface="Calibri"/>
            </a:endParaRPr>
          </a:p>
          <a:p>
            <a:pPr algn="ctr"/>
            <a:r>
              <a:rPr lang="es-MX" sz="2000" b="1" dirty="0" smtClean="0">
                <a:latin typeface="Calibri"/>
                <a:cs typeface="Calibri"/>
              </a:rPr>
              <a:t>Marzo 20 de 2014</a:t>
            </a:r>
            <a:endParaRPr lang="es-ES" sz="2000" b="1" dirty="0">
              <a:latin typeface="Calibri"/>
              <a:cs typeface="Calibri"/>
            </a:endParaRPr>
          </a:p>
        </p:txBody>
      </p:sp>
      <p:pic>
        <p:nvPicPr>
          <p:cNvPr id="4" name="Imagen 3" descr="ESCUD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2656"/>
            <a:ext cx="2664296" cy="2664296"/>
          </a:xfrm>
          <a:prstGeom prst="rect">
            <a:avLst/>
          </a:prstGeom>
        </p:spPr>
      </p:pic>
      <p:pic>
        <p:nvPicPr>
          <p:cNvPr id="7" name="Imagen 6" descr="Banner_Widt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4" y="5750351"/>
            <a:ext cx="9159354" cy="1495073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182398"/>
            <a:ext cx="1122486" cy="10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806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Banner_Widt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4" y="5750351"/>
            <a:ext cx="9159354" cy="1495073"/>
          </a:xfrm>
          <a:prstGeom prst="rect">
            <a:avLst/>
          </a:prstGeom>
        </p:spPr>
      </p:pic>
      <p:pic>
        <p:nvPicPr>
          <p:cNvPr id="8" name="7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88639"/>
            <a:ext cx="9036495" cy="5561711"/>
          </a:xfrm>
          <a:prstGeom prst="rect">
            <a:avLst/>
          </a:prstGeom>
        </p:spPr>
      </p:pic>
      <p:cxnSp>
        <p:nvCxnSpPr>
          <p:cNvPr id="9" name="8 Conector recto de flecha"/>
          <p:cNvCxnSpPr/>
          <p:nvPr/>
        </p:nvCxnSpPr>
        <p:spPr>
          <a:xfrm flipV="1">
            <a:off x="4355976" y="1268760"/>
            <a:ext cx="2304256" cy="86409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613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-34925" y="-26988"/>
            <a:ext cx="9502775" cy="792163"/>
          </a:xfrm>
        </p:spPr>
        <p:txBody>
          <a:bodyPr/>
          <a:lstStyle/>
          <a:p>
            <a:pPr algn="l">
              <a:defRPr/>
            </a:pPr>
            <a:r>
              <a:rPr lang="es-CO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Ubicaci</a:t>
            </a:r>
            <a:r>
              <a:rPr lang="es-CO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ó</a:t>
            </a:r>
            <a:r>
              <a:rPr lang="es-CO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 Buz</a:t>
            </a:r>
            <a:r>
              <a:rPr lang="es-CO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ó</a:t>
            </a:r>
            <a:r>
              <a:rPr lang="es-CO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 de quejas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971550" y="3787775"/>
            <a:ext cx="1873250" cy="1512888"/>
            <a:chOff x="3887" y="400"/>
            <a:chExt cx="1074" cy="795"/>
          </a:xfrm>
        </p:grpSpPr>
        <p:sp>
          <p:nvSpPr>
            <p:cNvPr id="12355" name="Freeform 4"/>
            <p:cNvSpPr>
              <a:spLocks/>
            </p:cNvSpPr>
            <p:nvPr/>
          </p:nvSpPr>
          <p:spPr bwMode="auto">
            <a:xfrm>
              <a:off x="3887" y="401"/>
              <a:ext cx="867" cy="794"/>
            </a:xfrm>
            <a:custGeom>
              <a:avLst/>
              <a:gdLst>
                <a:gd name="T0" fmla="*/ 1 w 1736"/>
                <a:gd name="T1" fmla="*/ 98 h 1588"/>
                <a:gd name="T2" fmla="*/ 1 w 1736"/>
                <a:gd name="T3" fmla="*/ 144 h 1588"/>
                <a:gd name="T4" fmla="*/ 1 w 1736"/>
                <a:gd name="T5" fmla="*/ 153 h 1588"/>
                <a:gd name="T6" fmla="*/ 5 w 1736"/>
                <a:gd name="T7" fmla="*/ 164 h 1588"/>
                <a:gd name="T8" fmla="*/ 13 w 1736"/>
                <a:gd name="T9" fmla="*/ 168 h 1588"/>
                <a:gd name="T10" fmla="*/ 21 w 1736"/>
                <a:gd name="T11" fmla="*/ 173 h 1588"/>
                <a:gd name="T12" fmla="*/ 28 w 1736"/>
                <a:gd name="T13" fmla="*/ 178 h 1588"/>
                <a:gd name="T14" fmla="*/ 36 w 1736"/>
                <a:gd name="T15" fmla="*/ 183 h 1588"/>
                <a:gd name="T16" fmla="*/ 42 w 1736"/>
                <a:gd name="T17" fmla="*/ 188 h 1588"/>
                <a:gd name="T18" fmla="*/ 47 w 1736"/>
                <a:gd name="T19" fmla="*/ 191 h 1588"/>
                <a:gd name="T20" fmla="*/ 50 w 1736"/>
                <a:gd name="T21" fmla="*/ 194 h 1588"/>
                <a:gd name="T22" fmla="*/ 54 w 1736"/>
                <a:gd name="T23" fmla="*/ 197 h 1588"/>
                <a:gd name="T24" fmla="*/ 59 w 1736"/>
                <a:gd name="T25" fmla="*/ 198 h 1588"/>
                <a:gd name="T26" fmla="*/ 67 w 1736"/>
                <a:gd name="T27" fmla="*/ 199 h 1588"/>
                <a:gd name="T28" fmla="*/ 78 w 1736"/>
                <a:gd name="T29" fmla="*/ 197 h 1588"/>
                <a:gd name="T30" fmla="*/ 86 w 1736"/>
                <a:gd name="T31" fmla="*/ 195 h 1588"/>
                <a:gd name="T32" fmla="*/ 96 w 1736"/>
                <a:gd name="T33" fmla="*/ 193 h 1588"/>
                <a:gd name="T34" fmla="*/ 109 w 1736"/>
                <a:gd name="T35" fmla="*/ 191 h 1588"/>
                <a:gd name="T36" fmla="*/ 123 w 1736"/>
                <a:gd name="T37" fmla="*/ 188 h 1588"/>
                <a:gd name="T38" fmla="*/ 137 w 1736"/>
                <a:gd name="T39" fmla="*/ 186 h 1588"/>
                <a:gd name="T40" fmla="*/ 151 w 1736"/>
                <a:gd name="T41" fmla="*/ 183 h 1588"/>
                <a:gd name="T42" fmla="*/ 165 w 1736"/>
                <a:gd name="T43" fmla="*/ 181 h 1588"/>
                <a:gd name="T44" fmla="*/ 177 w 1736"/>
                <a:gd name="T45" fmla="*/ 179 h 1588"/>
                <a:gd name="T46" fmla="*/ 187 w 1736"/>
                <a:gd name="T47" fmla="*/ 177 h 1588"/>
                <a:gd name="T48" fmla="*/ 195 w 1736"/>
                <a:gd name="T49" fmla="*/ 176 h 1588"/>
                <a:gd name="T50" fmla="*/ 202 w 1736"/>
                <a:gd name="T51" fmla="*/ 174 h 1588"/>
                <a:gd name="T52" fmla="*/ 209 w 1736"/>
                <a:gd name="T53" fmla="*/ 168 h 1588"/>
                <a:gd name="T54" fmla="*/ 210 w 1736"/>
                <a:gd name="T55" fmla="*/ 162 h 1588"/>
                <a:gd name="T56" fmla="*/ 211 w 1736"/>
                <a:gd name="T57" fmla="*/ 141 h 1588"/>
                <a:gd name="T58" fmla="*/ 214 w 1736"/>
                <a:gd name="T59" fmla="*/ 84 h 1588"/>
                <a:gd name="T60" fmla="*/ 216 w 1736"/>
                <a:gd name="T61" fmla="*/ 49 h 1588"/>
                <a:gd name="T62" fmla="*/ 216 w 1736"/>
                <a:gd name="T63" fmla="*/ 42 h 1588"/>
                <a:gd name="T64" fmla="*/ 213 w 1736"/>
                <a:gd name="T65" fmla="*/ 31 h 1588"/>
                <a:gd name="T66" fmla="*/ 202 w 1736"/>
                <a:gd name="T67" fmla="*/ 24 h 1588"/>
                <a:gd name="T68" fmla="*/ 191 w 1736"/>
                <a:gd name="T69" fmla="*/ 20 h 1588"/>
                <a:gd name="T70" fmla="*/ 181 w 1736"/>
                <a:gd name="T71" fmla="*/ 15 h 1588"/>
                <a:gd name="T72" fmla="*/ 173 w 1736"/>
                <a:gd name="T73" fmla="*/ 12 h 1588"/>
                <a:gd name="T74" fmla="*/ 168 w 1736"/>
                <a:gd name="T75" fmla="*/ 10 h 1588"/>
                <a:gd name="T76" fmla="*/ 166 w 1736"/>
                <a:gd name="T77" fmla="*/ 9 h 1588"/>
                <a:gd name="T78" fmla="*/ 163 w 1736"/>
                <a:gd name="T79" fmla="*/ 6 h 1588"/>
                <a:gd name="T80" fmla="*/ 153 w 1736"/>
                <a:gd name="T81" fmla="*/ 5 h 1588"/>
                <a:gd name="T82" fmla="*/ 141 w 1736"/>
                <a:gd name="T83" fmla="*/ 3 h 1588"/>
                <a:gd name="T84" fmla="*/ 130 w 1736"/>
                <a:gd name="T85" fmla="*/ 3 h 1588"/>
                <a:gd name="T86" fmla="*/ 117 w 1736"/>
                <a:gd name="T87" fmla="*/ 3 h 1588"/>
                <a:gd name="T88" fmla="*/ 104 w 1736"/>
                <a:gd name="T89" fmla="*/ 1 h 1588"/>
                <a:gd name="T90" fmla="*/ 93 w 1736"/>
                <a:gd name="T91" fmla="*/ 1 h 1588"/>
                <a:gd name="T92" fmla="*/ 87 w 1736"/>
                <a:gd name="T93" fmla="*/ 1 h 1588"/>
                <a:gd name="T94" fmla="*/ 79 w 1736"/>
                <a:gd name="T95" fmla="*/ 2 h 1588"/>
                <a:gd name="T96" fmla="*/ 63 w 1736"/>
                <a:gd name="T97" fmla="*/ 3 h 1588"/>
                <a:gd name="T98" fmla="*/ 45 w 1736"/>
                <a:gd name="T99" fmla="*/ 6 h 1588"/>
                <a:gd name="T100" fmla="*/ 28 w 1736"/>
                <a:gd name="T101" fmla="*/ 9 h 1588"/>
                <a:gd name="T102" fmla="*/ 17 w 1736"/>
                <a:gd name="T103" fmla="*/ 10 h 1588"/>
                <a:gd name="T104" fmla="*/ 13 w 1736"/>
                <a:gd name="T105" fmla="*/ 11 h 1588"/>
                <a:gd name="T106" fmla="*/ 4 w 1736"/>
                <a:gd name="T107" fmla="*/ 15 h 1588"/>
                <a:gd name="T108" fmla="*/ 0 w 1736"/>
                <a:gd name="T109" fmla="*/ 33 h 15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36"/>
                <a:gd name="T166" fmla="*/ 0 h 1588"/>
                <a:gd name="T167" fmla="*/ 1736 w 1736"/>
                <a:gd name="T168" fmla="*/ 1588 h 15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36" h="1588">
                  <a:moveTo>
                    <a:pt x="0" y="259"/>
                  </a:moveTo>
                  <a:lnTo>
                    <a:pt x="6" y="484"/>
                  </a:lnTo>
                  <a:lnTo>
                    <a:pt x="9" y="779"/>
                  </a:lnTo>
                  <a:lnTo>
                    <a:pt x="9" y="1033"/>
                  </a:lnTo>
                  <a:lnTo>
                    <a:pt x="9" y="1143"/>
                  </a:lnTo>
                  <a:lnTo>
                    <a:pt x="8" y="1149"/>
                  </a:lnTo>
                  <a:lnTo>
                    <a:pt x="8" y="1166"/>
                  </a:lnTo>
                  <a:lnTo>
                    <a:pt x="8" y="1190"/>
                  </a:lnTo>
                  <a:lnTo>
                    <a:pt x="10" y="1219"/>
                  </a:lnTo>
                  <a:lnTo>
                    <a:pt x="16" y="1250"/>
                  </a:lnTo>
                  <a:lnTo>
                    <a:pt x="29" y="1280"/>
                  </a:lnTo>
                  <a:lnTo>
                    <a:pt x="47" y="1305"/>
                  </a:lnTo>
                  <a:lnTo>
                    <a:pt x="75" y="1325"/>
                  </a:lnTo>
                  <a:lnTo>
                    <a:pt x="92" y="1333"/>
                  </a:lnTo>
                  <a:lnTo>
                    <a:pt x="110" y="1343"/>
                  </a:lnTo>
                  <a:lnTo>
                    <a:pt x="128" y="1354"/>
                  </a:lnTo>
                  <a:lnTo>
                    <a:pt x="148" y="1367"/>
                  </a:lnTo>
                  <a:lnTo>
                    <a:pt x="168" y="1379"/>
                  </a:lnTo>
                  <a:lnTo>
                    <a:pt x="188" y="1392"/>
                  </a:lnTo>
                  <a:lnTo>
                    <a:pt x="209" y="1407"/>
                  </a:lnTo>
                  <a:lnTo>
                    <a:pt x="229" y="1421"/>
                  </a:lnTo>
                  <a:lnTo>
                    <a:pt x="249" y="1435"/>
                  </a:lnTo>
                  <a:lnTo>
                    <a:pt x="268" y="1448"/>
                  </a:lnTo>
                  <a:lnTo>
                    <a:pt x="288" y="1462"/>
                  </a:lnTo>
                  <a:lnTo>
                    <a:pt x="305" y="1475"/>
                  </a:lnTo>
                  <a:lnTo>
                    <a:pt x="323" y="1488"/>
                  </a:lnTo>
                  <a:lnTo>
                    <a:pt x="339" y="1499"/>
                  </a:lnTo>
                  <a:lnTo>
                    <a:pt x="352" y="1508"/>
                  </a:lnTo>
                  <a:lnTo>
                    <a:pt x="365" y="1518"/>
                  </a:lnTo>
                  <a:lnTo>
                    <a:pt x="377" y="1526"/>
                  </a:lnTo>
                  <a:lnTo>
                    <a:pt x="387" y="1534"/>
                  </a:lnTo>
                  <a:lnTo>
                    <a:pt x="396" y="1542"/>
                  </a:lnTo>
                  <a:lnTo>
                    <a:pt x="405" y="1550"/>
                  </a:lnTo>
                  <a:lnTo>
                    <a:pt x="416" y="1557"/>
                  </a:lnTo>
                  <a:lnTo>
                    <a:pt x="426" y="1564"/>
                  </a:lnTo>
                  <a:lnTo>
                    <a:pt x="437" y="1571"/>
                  </a:lnTo>
                  <a:lnTo>
                    <a:pt x="449" y="1576"/>
                  </a:lnTo>
                  <a:lnTo>
                    <a:pt x="463" y="1581"/>
                  </a:lnTo>
                  <a:lnTo>
                    <a:pt x="478" y="1584"/>
                  </a:lnTo>
                  <a:lnTo>
                    <a:pt x="495" y="1587"/>
                  </a:lnTo>
                  <a:lnTo>
                    <a:pt x="515" y="1588"/>
                  </a:lnTo>
                  <a:lnTo>
                    <a:pt x="538" y="1587"/>
                  </a:lnTo>
                  <a:lnTo>
                    <a:pt x="563" y="1584"/>
                  </a:lnTo>
                  <a:lnTo>
                    <a:pt x="593" y="1580"/>
                  </a:lnTo>
                  <a:lnTo>
                    <a:pt x="625" y="1573"/>
                  </a:lnTo>
                  <a:lnTo>
                    <a:pt x="644" y="1568"/>
                  </a:lnTo>
                  <a:lnTo>
                    <a:pt x="666" y="1564"/>
                  </a:lnTo>
                  <a:lnTo>
                    <a:pt x="690" y="1559"/>
                  </a:lnTo>
                  <a:lnTo>
                    <a:pt x="716" y="1553"/>
                  </a:lnTo>
                  <a:lnTo>
                    <a:pt x="744" y="1549"/>
                  </a:lnTo>
                  <a:lnTo>
                    <a:pt x="774" y="1543"/>
                  </a:lnTo>
                  <a:lnTo>
                    <a:pt x="806" y="1536"/>
                  </a:lnTo>
                  <a:lnTo>
                    <a:pt x="840" y="1530"/>
                  </a:lnTo>
                  <a:lnTo>
                    <a:pt x="874" y="1523"/>
                  </a:lnTo>
                  <a:lnTo>
                    <a:pt x="910" y="1516"/>
                  </a:lnTo>
                  <a:lnTo>
                    <a:pt x="947" y="1511"/>
                  </a:lnTo>
                  <a:lnTo>
                    <a:pt x="985" y="1504"/>
                  </a:lnTo>
                  <a:lnTo>
                    <a:pt x="1023" y="1497"/>
                  </a:lnTo>
                  <a:lnTo>
                    <a:pt x="1061" y="1490"/>
                  </a:lnTo>
                  <a:lnTo>
                    <a:pt x="1100" y="1483"/>
                  </a:lnTo>
                  <a:lnTo>
                    <a:pt x="1138" y="1476"/>
                  </a:lnTo>
                  <a:lnTo>
                    <a:pt x="1176" y="1469"/>
                  </a:lnTo>
                  <a:lnTo>
                    <a:pt x="1214" y="1462"/>
                  </a:lnTo>
                  <a:lnTo>
                    <a:pt x="1251" y="1455"/>
                  </a:lnTo>
                  <a:lnTo>
                    <a:pt x="1288" y="1450"/>
                  </a:lnTo>
                  <a:lnTo>
                    <a:pt x="1323" y="1444"/>
                  </a:lnTo>
                  <a:lnTo>
                    <a:pt x="1357" y="1437"/>
                  </a:lnTo>
                  <a:lnTo>
                    <a:pt x="1390" y="1432"/>
                  </a:lnTo>
                  <a:lnTo>
                    <a:pt x="1420" y="1426"/>
                  </a:lnTo>
                  <a:lnTo>
                    <a:pt x="1450" y="1421"/>
                  </a:lnTo>
                  <a:lnTo>
                    <a:pt x="1476" y="1416"/>
                  </a:lnTo>
                  <a:lnTo>
                    <a:pt x="1502" y="1413"/>
                  </a:lnTo>
                  <a:lnTo>
                    <a:pt x="1525" y="1408"/>
                  </a:lnTo>
                  <a:lnTo>
                    <a:pt x="1544" y="1405"/>
                  </a:lnTo>
                  <a:lnTo>
                    <a:pt x="1562" y="1402"/>
                  </a:lnTo>
                  <a:lnTo>
                    <a:pt x="1575" y="1400"/>
                  </a:lnTo>
                  <a:lnTo>
                    <a:pt x="1587" y="1398"/>
                  </a:lnTo>
                  <a:lnTo>
                    <a:pt x="1620" y="1388"/>
                  </a:lnTo>
                  <a:lnTo>
                    <a:pt x="1645" y="1377"/>
                  </a:lnTo>
                  <a:lnTo>
                    <a:pt x="1662" y="1361"/>
                  </a:lnTo>
                  <a:lnTo>
                    <a:pt x="1673" y="1343"/>
                  </a:lnTo>
                  <a:lnTo>
                    <a:pt x="1679" y="1326"/>
                  </a:lnTo>
                  <a:lnTo>
                    <a:pt x="1681" y="1308"/>
                  </a:lnTo>
                  <a:lnTo>
                    <a:pt x="1683" y="1289"/>
                  </a:lnTo>
                  <a:lnTo>
                    <a:pt x="1683" y="1273"/>
                  </a:lnTo>
                  <a:lnTo>
                    <a:pt x="1685" y="1225"/>
                  </a:lnTo>
                  <a:lnTo>
                    <a:pt x="1691" y="1121"/>
                  </a:lnTo>
                  <a:lnTo>
                    <a:pt x="1699" y="983"/>
                  </a:lnTo>
                  <a:lnTo>
                    <a:pt x="1708" y="825"/>
                  </a:lnTo>
                  <a:lnTo>
                    <a:pt x="1716" y="669"/>
                  </a:lnTo>
                  <a:lnTo>
                    <a:pt x="1724" y="532"/>
                  </a:lnTo>
                  <a:lnTo>
                    <a:pt x="1730" y="433"/>
                  </a:lnTo>
                  <a:lnTo>
                    <a:pt x="1732" y="390"/>
                  </a:lnTo>
                  <a:lnTo>
                    <a:pt x="1733" y="378"/>
                  </a:lnTo>
                  <a:lnTo>
                    <a:pt x="1736" y="358"/>
                  </a:lnTo>
                  <a:lnTo>
                    <a:pt x="1736" y="334"/>
                  </a:lnTo>
                  <a:lnTo>
                    <a:pt x="1733" y="307"/>
                  </a:lnTo>
                  <a:lnTo>
                    <a:pt x="1725" y="279"/>
                  </a:lnTo>
                  <a:lnTo>
                    <a:pt x="1709" y="251"/>
                  </a:lnTo>
                  <a:lnTo>
                    <a:pt x="1684" y="226"/>
                  </a:lnTo>
                  <a:lnTo>
                    <a:pt x="1646" y="205"/>
                  </a:lnTo>
                  <a:lnTo>
                    <a:pt x="1617" y="192"/>
                  </a:lnTo>
                  <a:lnTo>
                    <a:pt x="1588" y="179"/>
                  </a:lnTo>
                  <a:lnTo>
                    <a:pt x="1559" y="168"/>
                  </a:lnTo>
                  <a:lnTo>
                    <a:pt x="1532" y="155"/>
                  </a:lnTo>
                  <a:lnTo>
                    <a:pt x="1504" y="144"/>
                  </a:lnTo>
                  <a:lnTo>
                    <a:pt x="1478" y="132"/>
                  </a:lnTo>
                  <a:lnTo>
                    <a:pt x="1453" y="122"/>
                  </a:lnTo>
                  <a:lnTo>
                    <a:pt x="1430" y="111"/>
                  </a:lnTo>
                  <a:lnTo>
                    <a:pt x="1409" y="101"/>
                  </a:lnTo>
                  <a:lnTo>
                    <a:pt x="1389" y="93"/>
                  </a:lnTo>
                  <a:lnTo>
                    <a:pt x="1373" y="85"/>
                  </a:lnTo>
                  <a:lnTo>
                    <a:pt x="1358" y="79"/>
                  </a:lnTo>
                  <a:lnTo>
                    <a:pt x="1346" y="73"/>
                  </a:lnTo>
                  <a:lnTo>
                    <a:pt x="1337" y="70"/>
                  </a:lnTo>
                  <a:lnTo>
                    <a:pt x="1333" y="68"/>
                  </a:lnTo>
                  <a:lnTo>
                    <a:pt x="1330" y="67"/>
                  </a:lnTo>
                  <a:lnTo>
                    <a:pt x="1328" y="65"/>
                  </a:lnTo>
                  <a:lnTo>
                    <a:pt x="1320" y="61"/>
                  </a:lnTo>
                  <a:lnTo>
                    <a:pt x="1306" y="54"/>
                  </a:lnTo>
                  <a:lnTo>
                    <a:pt x="1286" y="47"/>
                  </a:lnTo>
                  <a:lnTo>
                    <a:pt x="1262" y="40"/>
                  </a:lnTo>
                  <a:lnTo>
                    <a:pt x="1231" y="35"/>
                  </a:lnTo>
                  <a:lnTo>
                    <a:pt x="1194" y="31"/>
                  </a:lnTo>
                  <a:lnTo>
                    <a:pt x="1152" y="31"/>
                  </a:lnTo>
                  <a:lnTo>
                    <a:pt x="1130" y="31"/>
                  </a:lnTo>
                  <a:lnTo>
                    <a:pt x="1104" y="30"/>
                  </a:lnTo>
                  <a:lnTo>
                    <a:pt x="1075" y="28"/>
                  </a:lnTo>
                  <a:lnTo>
                    <a:pt x="1042" y="26"/>
                  </a:lnTo>
                  <a:lnTo>
                    <a:pt x="1009" y="24"/>
                  </a:lnTo>
                  <a:lnTo>
                    <a:pt x="973" y="22"/>
                  </a:lnTo>
                  <a:lnTo>
                    <a:pt x="938" y="18"/>
                  </a:lnTo>
                  <a:lnTo>
                    <a:pt x="902" y="15"/>
                  </a:lnTo>
                  <a:lnTo>
                    <a:pt x="866" y="11"/>
                  </a:lnTo>
                  <a:lnTo>
                    <a:pt x="833" y="8"/>
                  </a:lnTo>
                  <a:lnTo>
                    <a:pt x="802" y="5"/>
                  </a:lnTo>
                  <a:lnTo>
                    <a:pt x="773" y="3"/>
                  </a:lnTo>
                  <a:lnTo>
                    <a:pt x="747" y="1"/>
                  </a:lnTo>
                  <a:lnTo>
                    <a:pt x="727" y="1"/>
                  </a:lnTo>
                  <a:lnTo>
                    <a:pt x="712" y="0"/>
                  </a:lnTo>
                  <a:lnTo>
                    <a:pt x="701" y="1"/>
                  </a:lnTo>
                  <a:lnTo>
                    <a:pt x="689" y="3"/>
                  </a:lnTo>
                  <a:lnTo>
                    <a:pt x="667" y="7"/>
                  </a:lnTo>
                  <a:lnTo>
                    <a:pt x="637" y="10"/>
                  </a:lnTo>
                  <a:lnTo>
                    <a:pt x="600" y="16"/>
                  </a:lnTo>
                  <a:lnTo>
                    <a:pt x="557" y="22"/>
                  </a:lnTo>
                  <a:lnTo>
                    <a:pt x="510" y="28"/>
                  </a:lnTo>
                  <a:lnTo>
                    <a:pt x="461" y="35"/>
                  </a:lnTo>
                  <a:lnTo>
                    <a:pt x="410" y="42"/>
                  </a:lnTo>
                  <a:lnTo>
                    <a:pt x="361" y="49"/>
                  </a:lnTo>
                  <a:lnTo>
                    <a:pt x="311" y="55"/>
                  </a:lnTo>
                  <a:lnTo>
                    <a:pt x="266" y="62"/>
                  </a:lnTo>
                  <a:lnTo>
                    <a:pt x="225" y="68"/>
                  </a:lnTo>
                  <a:lnTo>
                    <a:pt x="190" y="72"/>
                  </a:lnTo>
                  <a:lnTo>
                    <a:pt x="162" y="76"/>
                  </a:lnTo>
                  <a:lnTo>
                    <a:pt x="143" y="79"/>
                  </a:lnTo>
                  <a:lnTo>
                    <a:pt x="135" y="80"/>
                  </a:lnTo>
                  <a:lnTo>
                    <a:pt x="123" y="82"/>
                  </a:lnTo>
                  <a:lnTo>
                    <a:pt x="105" y="85"/>
                  </a:lnTo>
                  <a:lnTo>
                    <a:pt x="82" y="92"/>
                  </a:lnTo>
                  <a:lnTo>
                    <a:pt x="58" y="106"/>
                  </a:lnTo>
                  <a:lnTo>
                    <a:pt x="33" y="126"/>
                  </a:lnTo>
                  <a:lnTo>
                    <a:pt x="14" y="158"/>
                  </a:lnTo>
                  <a:lnTo>
                    <a:pt x="2" y="201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FCCE2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2356" name="Freeform 5"/>
            <p:cNvSpPr>
              <a:spLocks/>
            </p:cNvSpPr>
            <p:nvPr/>
          </p:nvSpPr>
          <p:spPr bwMode="auto">
            <a:xfrm>
              <a:off x="4307" y="624"/>
              <a:ext cx="654" cy="386"/>
            </a:xfrm>
            <a:custGeom>
              <a:avLst/>
              <a:gdLst>
                <a:gd name="T0" fmla="*/ 0 w 1307"/>
                <a:gd name="T1" fmla="*/ 33 h 772"/>
                <a:gd name="T2" fmla="*/ 106 w 1307"/>
                <a:gd name="T3" fmla="*/ 97 h 772"/>
                <a:gd name="T4" fmla="*/ 164 w 1307"/>
                <a:gd name="T5" fmla="*/ 45 h 772"/>
                <a:gd name="T6" fmla="*/ 61 w 1307"/>
                <a:gd name="T7" fmla="*/ 0 h 772"/>
                <a:gd name="T8" fmla="*/ 0 w 1307"/>
                <a:gd name="T9" fmla="*/ 33 h 7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7"/>
                <a:gd name="T16" fmla="*/ 0 h 772"/>
                <a:gd name="T17" fmla="*/ 1307 w 1307"/>
                <a:gd name="T18" fmla="*/ 772 h 7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7" h="772">
                  <a:moveTo>
                    <a:pt x="0" y="258"/>
                  </a:moveTo>
                  <a:lnTo>
                    <a:pt x="841" y="772"/>
                  </a:lnTo>
                  <a:lnTo>
                    <a:pt x="1307" y="358"/>
                  </a:lnTo>
                  <a:lnTo>
                    <a:pt x="487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CCF9D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2357" name="Freeform 6"/>
            <p:cNvSpPr>
              <a:spLocks/>
            </p:cNvSpPr>
            <p:nvPr/>
          </p:nvSpPr>
          <p:spPr bwMode="auto">
            <a:xfrm>
              <a:off x="3888" y="509"/>
              <a:ext cx="221" cy="659"/>
            </a:xfrm>
            <a:custGeom>
              <a:avLst/>
              <a:gdLst>
                <a:gd name="T0" fmla="*/ 0 w 442"/>
                <a:gd name="T1" fmla="*/ 1 h 1319"/>
                <a:gd name="T2" fmla="*/ 1 w 442"/>
                <a:gd name="T3" fmla="*/ 30 h 1319"/>
                <a:gd name="T4" fmla="*/ 1 w 442"/>
                <a:gd name="T5" fmla="*/ 68 h 1319"/>
                <a:gd name="T6" fmla="*/ 1 w 442"/>
                <a:gd name="T7" fmla="*/ 101 h 1319"/>
                <a:gd name="T8" fmla="*/ 1 w 442"/>
                <a:gd name="T9" fmla="*/ 115 h 1319"/>
                <a:gd name="T10" fmla="*/ 1 w 442"/>
                <a:gd name="T11" fmla="*/ 116 h 1319"/>
                <a:gd name="T12" fmla="*/ 1 w 442"/>
                <a:gd name="T13" fmla="*/ 118 h 1319"/>
                <a:gd name="T14" fmla="*/ 1 w 442"/>
                <a:gd name="T15" fmla="*/ 121 h 1319"/>
                <a:gd name="T16" fmla="*/ 1 w 442"/>
                <a:gd name="T17" fmla="*/ 125 h 1319"/>
                <a:gd name="T18" fmla="*/ 2 w 442"/>
                <a:gd name="T19" fmla="*/ 129 h 1319"/>
                <a:gd name="T20" fmla="*/ 3 w 442"/>
                <a:gd name="T21" fmla="*/ 133 h 1319"/>
                <a:gd name="T22" fmla="*/ 6 w 442"/>
                <a:gd name="T23" fmla="*/ 136 h 1319"/>
                <a:gd name="T24" fmla="*/ 9 w 442"/>
                <a:gd name="T25" fmla="*/ 138 h 1319"/>
                <a:gd name="T26" fmla="*/ 11 w 442"/>
                <a:gd name="T27" fmla="*/ 139 h 1319"/>
                <a:gd name="T28" fmla="*/ 14 w 442"/>
                <a:gd name="T29" fmla="*/ 141 h 1319"/>
                <a:gd name="T30" fmla="*/ 17 w 442"/>
                <a:gd name="T31" fmla="*/ 142 h 1319"/>
                <a:gd name="T32" fmla="*/ 20 w 442"/>
                <a:gd name="T33" fmla="*/ 144 h 1319"/>
                <a:gd name="T34" fmla="*/ 23 w 442"/>
                <a:gd name="T35" fmla="*/ 146 h 1319"/>
                <a:gd name="T36" fmla="*/ 26 w 442"/>
                <a:gd name="T37" fmla="*/ 148 h 1319"/>
                <a:gd name="T38" fmla="*/ 28 w 442"/>
                <a:gd name="T39" fmla="*/ 150 h 1319"/>
                <a:gd name="T40" fmla="*/ 31 w 442"/>
                <a:gd name="T41" fmla="*/ 152 h 1319"/>
                <a:gd name="T42" fmla="*/ 35 w 442"/>
                <a:gd name="T43" fmla="*/ 154 h 1319"/>
                <a:gd name="T44" fmla="*/ 38 w 442"/>
                <a:gd name="T45" fmla="*/ 156 h 1319"/>
                <a:gd name="T46" fmla="*/ 40 w 442"/>
                <a:gd name="T47" fmla="*/ 157 h 1319"/>
                <a:gd name="T48" fmla="*/ 43 w 442"/>
                <a:gd name="T49" fmla="*/ 159 h 1319"/>
                <a:gd name="T50" fmla="*/ 44 w 442"/>
                <a:gd name="T51" fmla="*/ 160 h 1319"/>
                <a:gd name="T52" fmla="*/ 46 w 442"/>
                <a:gd name="T53" fmla="*/ 161 h 1319"/>
                <a:gd name="T54" fmla="*/ 46 w 442"/>
                <a:gd name="T55" fmla="*/ 162 h 1319"/>
                <a:gd name="T56" fmla="*/ 47 w 442"/>
                <a:gd name="T57" fmla="*/ 162 h 1319"/>
                <a:gd name="T58" fmla="*/ 47 w 442"/>
                <a:gd name="T59" fmla="*/ 163 h 1319"/>
                <a:gd name="T60" fmla="*/ 47 w 442"/>
                <a:gd name="T61" fmla="*/ 163 h 1319"/>
                <a:gd name="T62" fmla="*/ 48 w 442"/>
                <a:gd name="T63" fmla="*/ 164 h 1319"/>
                <a:gd name="T64" fmla="*/ 49 w 442"/>
                <a:gd name="T65" fmla="*/ 164 h 1319"/>
                <a:gd name="T66" fmla="*/ 50 w 442"/>
                <a:gd name="T67" fmla="*/ 164 h 1319"/>
                <a:gd name="T68" fmla="*/ 52 w 442"/>
                <a:gd name="T69" fmla="*/ 164 h 1319"/>
                <a:gd name="T70" fmla="*/ 53 w 442"/>
                <a:gd name="T71" fmla="*/ 163 h 1319"/>
                <a:gd name="T72" fmla="*/ 54 w 442"/>
                <a:gd name="T73" fmla="*/ 161 h 1319"/>
                <a:gd name="T74" fmla="*/ 55 w 442"/>
                <a:gd name="T75" fmla="*/ 155 h 1319"/>
                <a:gd name="T76" fmla="*/ 55 w 442"/>
                <a:gd name="T77" fmla="*/ 140 h 1319"/>
                <a:gd name="T78" fmla="*/ 55 w 442"/>
                <a:gd name="T79" fmla="*/ 119 h 1319"/>
                <a:gd name="T80" fmla="*/ 55 w 442"/>
                <a:gd name="T81" fmla="*/ 95 h 1319"/>
                <a:gd name="T82" fmla="*/ 55 w 442"/>
                <a:gd name="T83" fmla="*/ 71 h 1319"/>
                <a:gd name="T84" fmla="*/ 54 w 442"/>
                <a:gd name="T85" fmla="*/ 50 h 1319"/>
                <a:gd name="T86" fmla="*/ 52 w 442"/>
                <a:gd name="T87" fmla="*/ 34 h 1319"/>
                <a:gd name="T88" fmla="*/ 51 w 442"/>
                <a:gd name="T89" fmla="*/ 27 h 1319"/>
                <a:gd name="T90" fmla="*/ 50 w 442"/>
                <a:gd name="T91" fmla="*/ 26 h 1319"/>
                <a:gd name="T92" fmla="*/ 49 w 442"/>
                <a:gd name="T93" fmla="*/ 25 h 1319"/>
                <a:gd name="T94" fmla="*/ 46 w 442"/>
                <a:gd name="T95" fmla="*/ 23 h 1319"/>
                <a:gd name="T96" fmla="*/ 43 w 442"/>
                <a:gd name="T97" fmla="*/ 21 h 1319"/>
                <a:gd name="T98" fmla="*/ 39 w 442"/>
                <a:gd name="T99" fmla="*/ 19 h 1319"/>
                <a:gd name="T100" fmla="*/ 34 w 442"/>
                <a:gd name="T101" fmla="*/ 16 h 1319"/>
                <a:gd name="T102" fmla="*/ 29 w 442"/>
                <a:gd name="T103" fmla="*/ 13 h 1319"/>
                <a:gd name="T104" fmla="*/ 25 w 442"/>
                <a:gd name="T105" fmla="*/ 10 h 1319"/>
                <a:gd name="T106" fmla="*/ 21 w 442"/>
                <a:gd name="T107" fmla="*/ 8 h 1319"/>
                <a:gd name="T108" fmla="*/ 15 w 442"/>
                <a:gd name="T109" fmla="*/ 5 h 1319"/>
                <a:gd name="T110" fmla="*/ 12 w 442"/>
                <a:gd name="T111" fmla="*/ 3 h 1319"/>
                <a:gd name="T112" fmla="*/ 7 w 442"/>
                <a:gd name="T113" fmla="*/ 1 h 1319"/>
                <a:gd name="T114" fmla="*/ 5 w 442"/>
                <a:gd name="T115" fmla="*/ 0 h 1319"/>
                <a:gd name="T116" fmla="*/ 3 w 442"/>
                <a:gd name="T117" fmla="*/ 0 h 1319"/>
                <a:gd name="T118" fmla="*/ 1 w 442"/>
                <a:gd name="T119" fmla="*/ 0 h 1319"/>
                <a:gd name="T120" fmla="*/ 0 w 442"/>
                <a:gd name="T121" fmla="*/ 1 h 13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2"/>
                <a:gd name="T184" fmla="*/ 0 h 1319"/>
                <a:gd name="T185" fmla="*/ 442 w 442"/>
                <a:gd name="T186" fmla="*/ 1319 h 13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2" h="1319">
                  <a:moveTo>
                    <a:pt x="0" y="8"/>
                  </a:moveTo>
                  <a:lnTo>
                    <a:pt x="1" y="242"/>
                  </a:lnTo>
                  <a:lnTo>
                    <a:pt x="3" y="548"/>
                  </a:lnTo>
                  <a:lnTo>
                    <a:pt x="4" y="814"/>
                  </a:lnTo>
                  <a:lnTo>
                    <a:pt x="5" y="927"/>
                  </a:lnTo>
                  <a:lnTo>
                    <a:pt x="4" y="933"/>
                  </a:lnTo>
                  <a:lnTo>
                    <a:pt x="4" y="950"/>
                  </a:lnTo>
                  <a:lnTo>
                    <a:pt x="4" y="974"/>
                  </a:lnTo>
                  <a:lnTo>
                    <a:pt x="6" y="1003"/>
                  </a:lnTo>
                  <a:lnTo>
                    <a:pt x="12" y="1034"/>
                  </a:lnTo>
                  <a:lnTo>
                    <a:pt x="25" y="1064"/>
                  </a:lnTo>
                  <a:lnTo>
                    <a:pt x="43" y="1089"/>
                  </a:lnTo>
                  <a:lnTo>
                    <a:pt x="71" y="1109"/>
                  </a:lnTo>
                  <a:lnTo>
                    <a:pt x="88" y="1118"/>
                  </a:lnTo>
                  <a:lnTo>
                    <a:pt x="109" y="1129"/>
                  </a:lnTo>
                  <a:lnTo>
                    <a:pt x="131" y="1141"/>
                  </a:lnTo>
                  <a:lnTo>
                    <a:pt x="155" y="1155"/>
                  </a:lnTo>
                  <a:lnTo>
                    <a:pt x="179" y="1170"/>
                  </a:lnTo>
                  <a:lnTo>
                    <a:pt x="205" y="1186"/>
                  </a:lnTo>
                  <a:lnTo>
                    <a:pt x="230" y="1202"/>
                  </a:lnTo>
                  <a:lnTo>
                    <a:pt x="254" y="1219"/>
                  </a:lnTo>
                  <a:lnTo>
                    <a:pt x="278" y="1235"/>
                  </a:lnTo>
                  <a:lnTo>
                    <a:pt x="300" y="1250"/>
                  </a:lnTo>
                  <a:lnTo>
                    <a:pt x="320" y="1263"/>
                  </a:lnTo>
                  <a:lnTo>
                    <a:pt x="337" y="1275"/>
                  </a:lnTo>
                  <a:lnTo>
                    <a:pt x="352" y="1285"/>
                  </a:lnTo>
                  <a:lnTo>
                    <a:pt x="362" y="1293"/>
                  </a:lnTo>
                  <a:lnTo>
                    <a:pt x="368" y="1299"/>
                  </a:lnTo>
                  <a:lnTo>
                    <a:pt x="370" y="1302"/>
                  </a:lnTo>
                  <a:lnTo>
                    <a:pt x="372" y="1305"/>
                  </a:lnTo>
                  <a:lnTo>
                    <a:pt x="376" y="1310"/>
                  </a:lnTo>
                  <a:lnTo>
                    <a:pt x="382" y="1314"/>
                  </a:lnTo>
                  <a:lnTo>
                    <a:pt x="391" y="1318"/>
                  </a:lnTo>
                  <a:lnTo>
                    <a:pt x="400" y="1319"/>
                  </a:lnTo>
                  <a:lnTo>
                    <a:pt x="410" y="1316"/>
                  </a:lnTo>
                  <a:lnTo>
                    <a:pt x="419" y="1308"/>
                  </a:lnTo>
                  <a:lnTo>
                    <a:pt x="427" y="1295"/>
                  </a:lnTo>
                  <a:lnTo>
                    <a:pt x="436" y="1244"/>
                  </a:lnTo>
                  <a:lnTo>
                    <a:pt x="441" y="1124"/>
                  </a:lnTo>
                  <a:lnTo>
                    <a:pt x="442" y="958"/>
                  </a:lnTo>
                  <a:lnTo>
                    <a:pt x="438" y="767"/>
                  </a:lnTo>
                  <a:lnTo>
                    <a:pt x="434" y="574"/>
                  </a:lnTo>
                  <a:lnTo>
                    <a:pt x="426" y="405"/>
                  </a:lnTo>
                  <a:lnTo>
                    <a:pt x="416" y="278"/>
                  </a:lnTo>
                  <a:lnTo>
                    <a:pt x="405" y="219"/>
                  </a:lnTo>
                  <a:lnTo>
                    <a:pt x="399" y="214"/>
                  </a:lnTo>
                  <a:lnTo>
                    <a:pt x="385" y="204"/>
                  </a:lnTo>
                  <a:lnTo>
                    <a:pt x="365" y="189"/>
                  </a:lnTo>
                  <a:lnTo>
                    <a:pt x="338" y="172"/>
                  </a:lnTo>
                  <a:lnTo>
                    <a:pt x="307" y="152"/>
                  </a:lnTo>
                  <a:lnTo>
                    <a:pt x="272" y="132"/>
                  </a:lnTo>
                  <a:lnTo>
                    <a:pt x="237" y="109"/>
                  </a:lnTo>
                  <a:lnTo>
                    <a:pt x="199" y="87"/>
                  </a:lnTo>
                  <a:lnTo>
                    <a:pt x="162" y="66"/>
                  </a:lnTo>
                  <a:lnTo>
                    <a:pt x="125" y="46"/>
                  </a:lnTo>
                  <a:lnTo>
                    <a:pt x="92" y="29"/>
                  </a:lnTo>
                  <a:lnTo>
                    <a:pt x="62" y="15"/>
                  </a:lnTo>
                  <a:lnTo>
                    <a:pt x="36" y="5"/>
                  </a:lnTo>
                  <a:lnTo>
                    <a:pt x="17" y="0"/>
                  </a:lnTo>
                  <a:lnTo>
                    <a:pt x="4" y="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DD6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2358" name="Freeform 7"/>
            <p:cNvSpPr>
              <a:spLocks/>
            </p:cNvSpPr>
            <p:nvPr/>
          </p:nvSpPr>
          <p:spPr bwMode="auto">
            <a:xfrm>
              <a:off x="3960" y="401"/>
              <a:ext cx="466" cy="136"/>
            </a:xfrm>
            <a:custGeom>
              <a:avLst/>
              <a:gdLst>
                <a:gd name="T0" fmla="*/ 44 w 933"/>
                <a:gd name="T1" fmla="*/ 34 h 272"/>
                <a:gd name="T2" fmla="*/ 52 w 933"/>
                <a:gd name="T3" fmla="*/ 34 h 272"/>
                <a:gd name="T4" fmla="*/ 63 w 933"/>
                <a:gd name="T5" fmla="*/ 33 h 272"/>
                <a:gd name="T6" fmla="*/ 76 w 933"/>
                <a:gd name="T7" fmla="*/ 30 h 272"/>
                <a:gd name="T8" fmla="*/ 89 w 933"/>
                <a:gd name="T9" fmla="*/ 28 h 272"/>
                <a:gd name="T10" fmla="*/ 101 w 933"/>
                <a:gd name="T11" fmla="*/ 26 h 272"/>
                <a:gd name="T12" fmla="*/ 110 w 933"/>
                <a:gd name="T13" fmla="*/ 24 h 272"/>
                <a:gd name="T14" fmla="*/ 115 w 933"/>
                <a:gd name="T15" fmla="*/ 22 h 272"/>
                <a:gd name="T16" fmla="*/ 116 w 933"/>
                <a:gd name="T17" fmla="*/ 22 h 272"/>
                <a:gd name="T18" fmla="*/ 112 w 933"/>
                <a:gd name="T19" fmla="*/ 20 h 272"/>
                <a:gd name="T20" fmla="*/ 106 w 933"/>
                <a:gd name="T21" fmla="*/ 17 h 272"/>
                <a:gd name="T22" fmla="*/ 99 w 933"/>
                <a:gd name="T23" fmla="*/ 13 h 272"/>
                <a:gd name="T24" fmla="*/ 90 w 933"/>
                <a:gd name="T25" fmla="*/ 9 h 272"/>
                <a:gd name="T26" fmla="*/ 82 w 933"/>
                <a:gd name="T27" fmla="*/ 4 h 272"/>
                <a:gd name="T28" fmla="*/ 75 w 933"/>
                <a:gd name="T29" fmla="*/ 1 h 272"/>
                <a:gd name="T30" fmla="*/ 70 w 933"/>
                <a:gd name="T31" fmla="*/ 1 h 272"/>
                <a:gd name="T32" fmla="*/ 67 w 933"/>
                <a:gd name="T33" fmla="*/ 1 h 272"/>
                <a:gd name="T34" fmla="*/ 61 w 933"/>
                <a:gd name="T35" fmla="*/ 1 h 272"/>
                <a:gd name="T36" fmla="*/ 51 w 933"/>
                <a:gd name="T37" fmla="*/ 2 h 272"/>
                <a:gd name="T38" fmla="*/ 40 w 933"/>
                <a:gd name="T39" fmla="*/ 4 h 272"/>
                <a:gd name="T40" fmla="*/ 27 w 933"/>
                <a:gd name="T41" fmla="*/ 6 h 272"/>
                <a:gd name="T42" fmla="*/ 16 w 933"/>
                <a:gd name="T43" fmla="*/ 7 h 272"/>
                <a:gd name="T44" fmla="*/ 7 w 933"/>
                <a:gd name="T45" fmla="*/ 9 h 272"/>
                <a:gd name="T46" fmla="*/ 1 w 933"/>
                <a:gd name="T47" fmla="*/ 9 h 272"/>
                <a:gd name="T48" fmla="*/ 0 w 933"/>
                <a:gd name="T49" fmla="*/ 10 h 272"/>
                <a:gd name="T50" fmla="*/ 0 w 933"/>
                <a:gd name="T51" fmla="*/ 10 h 272"/>
                <a:gd name="T52" fmla="*/ 2 w 933"/>
                <a:gd name="T53" fmla="*/ 12 h 272"/>
                <a:gd name="T54" fmla="*/ 6 w 933"/>
                <a:gd name="T55" fmla="*/ 15 h 272"/>
                <a:gd name="T56" fmla="*/ 11 w 933"/>
                <a:gd name="T57" fmla="*/ 17 h 272"/>
                <a:gd name="T58" fmla="*/ 18 w 933"/>
                <a:gd name="T59" fmla="*/ 21 h 272"/>
                <a:gd name="T60" fmla="*/ 27 w 933"/>
                <a:gd name="T61" fmla="*/ 25 h 272"/>
                <a:gd name="T62" fmla="*/ 36 w 933"/>
                <a:gd name="T63" fmla="*/ 30 h 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33"/>
                <a:gd name="T97" fmla="*/ 0 h 272"/>
                <a:gd name="T98" fmla="*/ 933 w 933"/>
                <a:gd name="T99" fmla="*/ 272 h 2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33" h="272">
                  <a:moveTo>
                    <a:pt x="339" y="265"/>
                  </a:moveTo>
                  <a:lnTo>
                    <a:pt x="359" y="270"/>
                  </a:lnTo>
                  <a:lnTo>
                    <a:pt x="386" y="272"/>
                  </a:lnTo>
                  <a:lnTo>
                    <a:pt x="422" y="270"/>
                  </a:lnTo>
                  <a:lnTo>
                    <a:pt x="463" y="266"/>
                  </a:lnTo>
                  <a:lnTo>
                    <a:pt x="509" y="261"/>
                  </a:lnTo>
                  <a:lnTo>
                    <a:pt x="560" y="253"/>
                  </a:lnTo>
                  <a:lnTo>
                    <a:pt x="612" y="245"/>
                  </a:lnTo>
                  <a:lnTo>
                    <a:pt x="664" y="236"/>
                  </a:lnTo>
                  <a:lnTo>
                    <a:pt x="716" y="227"/>
                  </a:lnTo>
                  <a:lnTo>
                    <a:pt x="765" y="218"/>
                  </a:lnTo>
                  <a:lnTo>
                    <a:pt x="810" y="208"/>
                  </a:lnTo>
                  <a:lnTo>
                    <a:pt x="851" y="199"/>
                  </a:lnTo>
                  <a:lnTo>
                    <a:pt x="885" y="192"/>
                  </a:lnTo>
                  <a:lnTo>
                    <a:pt x="910" y="187"/>
                  </a:lnTo>
                  <a:lnTo>
                    <a:pt x="927" y="183"/>
                  </a:lnTo>
                  <a:lnTo>
                    <a:pt x="933" y="182"/>
                  </a:lnTo>
                  <a:lnTo>
                    <a:pt x="930" y="180"/>
                  </a:lnTo>
                  <a:lnTo>
                    <a:pt x="918" y="174"/>
                  </a:lnTo>
                  <a:lnTo>
                    <a:pt x="901" y="165"/>
                  </a:lnTo>
                  <a:lnTo>
                    <a:pt x="879" y="152"/>
                  </a:lnTo>
                  <a:lnTo>
                    <a:pt x="853" y="138"/>
                  </a:lnTo>
                  <a:lnTo>
                    <a:pt x="824" y="122"/>
                  </a:lnTo>
                  <a:lnTo>
                    <a:pt x="792" y="106"/>
                  </a:lnTo>
                  <a:lnTo>
                    <a:pt x="758" y="89"/>
                  </a:lnTo>
                  <a:lnTo>
                    <a:pt x="725" y="71"/>
                  </a:lnTo>
                  <a:lnTo>
                    <a:pt x="691" y="54"/>
                  </a:lnTo>
                  <a:lnTo>
                    <a:pt x="659" y="39"/>
                  </a:lnTo>
                  <a:lnTo>
                    <a:pt x="630" y="25"/>
                  </a:lnTo>
                  <a:lnTo>
                    <a:pt x="604" y="14"/>
                  </a:lnTo>
                  <a:lnTo>
                    <a:pt x="582" y="6"/>
                  </a:lnTo>
                  <a:lnTo>
                    <a:pt x="566" y="1"/>
                  </a:lnTo>
                  <a:lnTo>
                    <a:pt x="555" y="0"/>
                  </a:lnTo>
                  <a:lnTo>
                    <a:pt x="543" y="2"/>
                  </a:lnTo>
                  <a:lnTo>
                    <a:pt x="522" y="6"/>
                  </a:lnTo>
                  <a:lnTo>
                    <a:pt x="492" y="9"/>
                  </a:lnTo>
                  <a:lnTo>
                    <a:pt x="455" y="15"/>
                  </a:lnTo>
                  <a:lnTo>
                    <a:pt x="414" y="21"/>
                  </a:lnTo>
                  <a:lnTo>
                    <a:pt x="369" y="27"/>
                  </a:lnTo>
                  <a:lnTo>
                    <a:pt x="321" y="34"/>
                  </a:lnTo>
                  <a:lnTo>
                    <a:pt x="271" y="41"/>
                  </a:lnTo>
                  <a:lnTo>
                    <a:pt x="223" y="48"/>
                  </a:lnTo>
                  <a:lnTo>
                    <a:pt x="174" y="54"/>
                  </a:lnTo>
                  <a:lnTo>
                    <a:pt x="130" y="61"/>
                  </a:lnTo>
                  <a:lnTo>
                    <a:pt x="90" y="67"/>
                  </a:lnTo>
                  <a:lnTo>
                    <a:pt x="56" y="71"/>
                  </a:lnTo>
                  <a:lnTo>
                    <a:pt x="29" y="75"/>
                  </a:lnTo>
                  <a:lnTo>
                    <a:pt x="11" y="78"/>
                  </a:lnTo>
                  <a:lnTo>
                    <a:pt x="2" y="79"/>
                  </a:lnTo>
                  <a:lnTo>
                    <a:pt x="0" y="81"/>
                  </a:lnTo>
                  <a:lnTo>
                    <a:pt x="2" y="84"/>
                  </a:lnTo>
                  <a:lnTo>
                    <a:pt x="6" y="87"/>
                  </a:lnTo>
                  <a:lnTo>
                    <a:pt x="13" y="93"/>
                  </a:lnTo>
                  <a:lnTo>
                    <a:pt x="23" y="101"/>
                  </a:lnTo>
                  <a:lnTo>
                    <a:pt x="36" y="109"/>
                  </a:lnTo>
                  <a:lnTo>
                    <a:pt x="53" y="120"/>
                  </a:lnTo>
                  <a:lnTo>
                    <a:pt x="72" y="130"/>
                  </a:lnTo>
                  <a:lnTo>
                    <a:pt x="95" y="143"/>
                  </a:lnTo>
                  <a:lnTo>
                    <a:pt x="120" y="157"/>
                  </a:lnTo>
                  <a:lnTo>
                    <a:pt x="149" y="172"/>
                  </a:lnTo>
                  <a:lnTo>
                    <a:pt x="180" y="188"/>
                  </a:lnTo>
                  <a:lnTo>
                    <a:pt x="216" y="206"/>
                  </a:lnTo>
                  <a:lnTo>
                    <a:pt x="254" y="225"/>
                  </a:lnTo>
                  <a:lnTo>
                    <a:pt x="294" y="244"/>
                  </a:lnTo>
                  <a:lnTo>
                    <a:pt x="339" y="265"/>
                  </a:lnTo>
                  <a:close/>
                </a:path>
              </a:pathLst>
            </a:custGeom>
            <a:solidFill>
              <a:srgbClr val="FFE89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2359" name="Freeform 8"/>
            <p:cNvSpPr>
              <a:spLocks/>
            </p:cNvSpPr>
            <p:nvPr/>
          </p:nvSpPr>
          <p:spPr bwMode="auto">
            <a:xfrm>
              <a:off x="4325" y="788"/>
              <a:ext cx="283" cy="266"/>
            </a:xfrm>
            <a:custGeom>
              <a:avLst/>
              <a:gdLst>
                <a:gd name="T0" fmla="*/ 0 w 567"/>
                <a:gd name="T1" fmla="*/ 6 h 533"/>
                <a:gd name="T2" fmla="*/ 0 w 567"/>
                <a:gd name="T3" fmla="*/ 66 h 533"/>
                <a:gd name="T4" fmla="*/ 69 w 567"/>
                <a:gd name="T5" fmla="*/ 56 h 533"/>
                <a:gd name="T6" fmla="*/ 70 w 567"/>
                <a:gd name="T7" fmla="*/ 0 h 533"/>
                <a:gd name="T8" fmla="*/ 0 w 567"/>
                <a:gd name="T9" fmla="*/ 6 h 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7"/>
                <a:gd name="T16" fmla="*/ 0 h 533"/>
                <a:gd name="T17" fmla="*/ 567 w 567"/>
                <a:gd name="T18" fmla="*/ 533 h 5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7" h="533">
                  <a:moveTo>
                    <a:pt x="0" y="50"/>
                  </a:moveTo>
                  <a:lnTo>
                    <a:pt x="0" y="533"/>
                  </a:lnTo>
                  <a:lnTo>
                    <a:pt x="553" y="455"/>
                  </a:lnTo>
                  <a:lnTo>
                    <a:pt x="567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2360" name="Freeform 9"/>
            <p:cNvSpPr>
              <a:spLocks/>
            </p:cNvSpPr>
            <p:nvPr/>
          </p:nvSpPr>
          <p:spPr bwMode="auto">
            <a:xfrm>
              <a:off x="4351" y="813"/>
              <a:ext cx="230" cy="217"/>
            </a:xfrm>
            <a:custGeom>
              <a:avLst/>
              <a:gdLst>
                <a:gd name="T0" fmla="*/ 0 w 460"/>
                <a:gd name="T1" fmla="*/ 5 h 433"/>
                <a:gd name="T2" fmla="*/ 0 w 460"/>
                <a:gd name="T3" fmla="*/ 55 h 433"/>
                <a:gd name="T4" fmla="*/ 57 w 460"/>
                <a:gd name="T5" fmla="*/ 47 h 433"/>
                <a:gd name="T6" fmla="*/ 58 w 460"/>
                <a:gd name="T7" fmla="*/ 0 h 433"/>
                <a:gd name="T8" fmla="*/ 0 w 460"/>
                <a:gd name="T9" fmla="*/ 5 h 4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0"/>
                <a:gd name="T16" fmla="*/ 0 h 433"/>
                <a:gd name="T17" fmla="*/ 460 w 460"/>
                <a:gd name="T18" fmla="*/ 433 h 4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0" h="433">
                  <a:moveTo>
                    <a:pt x="0" y="40"/>
                  </a:moveTo>
                  <a:lnTo>
                    <a:pt x="0" y="433"/>
                  </a:lnTo>
                  <a:lnTo>
                    <a:pt x="450" y="370"/>
                  </a:lnTo>
                  <a:lnTo>
                    <a:pt x="46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AC9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2361" name="Freeform 10"/>
            <p:cNvSpPr>
              <a:spLocks/>
            </p:cNvSpPr>
            <p:nvPr/>
          </p:nvSpPr>
          <p:spPr bwMode="auto">
            <a:xfrm>
              <a:off x="4144" y="545"/>
              <a:ext cx="609" cy="644"/>
            </a:xfrm>
            <a:custGeom>
              <a:avLst/>
              <a:gdLst>
                <a:gd name="T0" fmla="*/ 152 w 1217"/>
                <a:gd name="T1" fmla="*/ 6 h 1287"/>
                <a:gd name="T2" fmla="*/ 148 w 1217"/>
                <a:gd name="T3" fmla="*/ 5 h 1287"/>
                <a:gd name="T4" fmla="*/ 139 w 1217"/>
                <a:gd name="T5" fmla="*/ 4 h 1287"/>
                <a:gd name="T6" fmla="*/ 129 w 1217"/>
                <a:gd name="T7" fmla="*/ 3 h 1287"/>
                <a:gd name="T8" fmla="*/ 117 w 1217"/>
                <a:gd name="T9" fmla="*/ 2 h 1287"/>
                <a:gd name="T10" fmla="*/ 105 w 1217"/>
                <a:gd name="T11" fmla="*/ 1 h 1287"/>
                <a:gd name="T12" fmla="*/ 94 w 1217"/>
                <a:gd name="T13" fmla="*/ 1 h 1287"/>
                <a:gd name="T14" fmla="*/ 84 w 1217"/>
                <a:gd name="T15" fmla="*/ 0 h 1287"/>
                <a:gd name="T16" fmla="*/ 76 w 1217"/>
                <a:gd name="T17" fmla="*/ 1 h 1287"/>
                <a:gd name="T18" fmla="*/ 64 w 1217"/>
                <a:gd name="T19" fmla="*/ 3 h 1287"/>
                <a:gd name="T20" fmla="*/ 52 w 1217"/>
                <a:gd name="T21" fmla="*/ 5 h 1287"/>
                <a:gd name="T22" fmla="*/ 38 w 1217"/>
                <a:gd name="T23" fmla="*/ 8 h 1287"/>
                <a:gd name="T24" fmla="*/ 26 w 1217"/>
                <a:gd name="T25" fmla="*/ 11 h 1287"/>
                <a:gd name="T26" fmla="*/ 15 w 1217"/>
                <a:gd name="T27" fmla="*/ 14 h 1287"/>
                <a:gd name="T28" fmla="*/ 6 w 1217"/>
                <a:gd name="T29" fmla="*/ 16 h 1287"/>
                <a:gd name="T30" fmla="*/ 2 w 1217"/>
                <a:gd name="T31" fmla="*/ 19 h 1287"/>
                <a:gd name="T32" fmla="*/ 0 w 1217"/>
                <a:gd name="T33" fmla="*/ 46 h 1287"/>
                <a:gd name="T34" fmla="*/ 2 w 1217"/>
                <a:gd name="T35" fmla="*/ 124 h 1287"/>
                <a:gd name="T36" fmla="*/ 3 w 1217"/>
                <a:gd name="T37" fmla="*/ 150 h 1287"/>
                <a:gd name="T38" fmla="*/ 4 w 1217"/>
                <a:gd name="T39" fmla="*/ 156 h 1287"/>
                <a:gd name="T40" fmla="*/ 6 w 1217"/>
                <a:gd name="T41" fmla="*/ 160 h 1287"/>
                <a:gd name="T42" fmla="*/ 11 w 1217"/>
                <a:gd name="T43" fmla="*/ 161 h 1287"/>
                <a:gd name="T44" fmla="*/ 17 w 1217"/>
                <a:gd name="T45" fmla="*/ 160 h 1287"/>
                <a:gd name="T46" fmla="*/ 22 w 1217"/>
                <a:gd name="T47" fmla="*/ 159 h 1287"/>
                <a:gd name="T48" fmla="*/ 29 w 1217"/>
                <a:gd name="T49" fmla="*/ 158 h 1287"/>
                <a:gd name="T50" fmla="*/ 37 w 1217"/>
                <a:gd name="T51" fmla="*/ 157 h 1287"/>
                <a:gd name="T52" fmla="*/ 45 w 1217"/>
                <a:gd name="T53" fmla="*/ 155 h 1287"/>
                <a:gd name="T54" fmla="*/ 55 w 1217"/>
                <a:gd name="T55" fmla="*/ 153 h 1287"/>
                <a:gd name="T56" fmla="*/ 64 w 1217"/>
                <a:gd name="T57" fmla="*/ 152 h 1287"/>
                <a:gd name="T58" fmla="*/ 74 w 1217"/>
                <a:gd name="T59" fmla="*/ 150 h 1287"/>
                <a:gd name="T60" fmla="*/ 83 w 1217"/>
                <a:gd name="T61" fmla="*/ 148 h 1287"/>
                <a:gd name="T62" fmla="*/ 93 w 1217"/>
                <a:gd name="T63" fmla="*/ 147 h 1287"/>
                <a:gd name="T64" fmla="*/ 101 w 1217"/>
                <a:gd name="T65" fmla="*/ 145 h 1287"/>
                <a:gd name="T66" fmla="*/ 110 w 1217"/>
                <a:gd name="T67" fmla="*/ 143 h 1287"/>
                <a:gd name="T68" fmla="*/ 117 w 1217"/>
                <a:gd name="T69" fmla="*/ 142 h 1287"/>
                <a:gd name="T70" fmla="*/ 124 w 1217"/>
                <a:gd name="T71" fmla="*/ 141 h 1287"/>
                <a:gd name="T72" fmla="*/ 129 w 1217"/>
                <a:gd name="T73" fmla="*/ 140 h 1287"/>
                <a:gd name="T74" fmla="*/ 133 w 1217"/>
                <a:gd name="T75" fmla="*/ 139 h 1287"/>
                <a:gd name="T76" fmla="*/ 139 w 1217"/>
                <a:gd name="T77" fmla="*/ 138 h 1287"/>
                <a:gd name="T78" fmla="*/ 144 w 1217"/>
                <a:gd name="T79" fmla="*/ 134 h 1287"/>
                <a:gd name="T80" fmla="*/ 146 w 1217"/>
                <a:gd name="T81" fmla="*/ 130 h 1287"/>
                <a:gd name="T82" fmla="*/ 146 w 1217"/>
                <a:gd name="T83" fmla="*/ 125 h 1287"/>
                <a:gd name="T84" fmla="*/ 147 w 1217"/>
                <a:gd name="T85" fmla="*/ 117 h 1287"/>
                <a:gd name="T86" fmla="*/ 148 w 1217"/>
                <a:gd name="T87" fmla="*/ 87 h 1287"/>
                <a:gd name="T88" fmla="*/ 150 w 1217"/>
                <a:gd name="T89" fmla="*/ 47 h 1287"/>
                <a:gd name="T90" fmla="*/ 152 w 1217"/>
                <a:gd name="T91" fmla="*/ 14 h 12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17"/>
                <a:gd name="T139" fmla="*/ 0 h 1287"/>
                <a:gd name="T140" fmla="*/ 1217 w 1217"/>
                <a:gd name="T141" fmla="*/ 1287 h 128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17" h="1287">
                  <a:moveTo>
                    <a:pt x="1217" y="43"/>
                  </a:moveTo>
                  <a:lnTo>
                    <a:pt x="1213" y="41"/>
                  </a:lnTo>
                  <a:lnTo>
                    <a:pt x="1199" y="39"/>
                  </a:lnTo>
                  <a:lnTo>
                    <a:pt x="1177" y="36"/>
                  </a:lnTo>
                  <a:lnTo>
                    <a:pt x="1147" y="32"/>
                  </a:lnTo>
                  <a:lnTo>
                    <a:pt x="1112" y="29"/>
                  </a:lnTo>
                  <a:lnTo>
                    <a:pt x="1072" y="24"/>
                  </a:lnTo>
                  <a:lnTo>
                    <a:pt x="1028" y="21"/>
                  </a:lnTo>
                  <a:lnTo>
                    <a:pt x="982" y="16"/>
                  </a:lnTo>
                  <a:lnTo>
                    <a:pt x="934" y="13"/>
                  </a:lnTo>
                  <a:lnTo>
                    <a:pt x="885" y="9"/>
                  </a:lnTo>
                  <a:lnTo>
                    <a:pt x="837" y="6"/>
                  </a:lnTo>
                  <a:lnTo>
                    <a:pt x="791" y="3"/>
                  </a:lnTo>
                  <a:lnTo>
                    <a:pt x="747" y="1"/>
                  </a:lnTo>
                  <a:lnTo>
                    <a:pt x="707" y="0"/>
                  </a:lnTo>
                  <a:lnTo>
                    <a:pt x="671" y="0"/>
                  </a:lnTo>
                  <a:lnTo>
                    <a:pt x="642" y="1"/>
                  </a:lnTo>
                  <a:lnTo>
                    <a:pt x="603" y="6"/>
                  </a:lnTo>
                  <a:lnTo>
                    <a:pt x="560" y="11"/>
                  </a:lnTo>
                  <a:lnTo>
                    <a:pt x="511" y="18"/>
                  </a:lnTo>
                  <a:lnTo>
                    <a:pt x="462" y="26"/>
                  </a:lnTo>
                  <a:lnTo>
                    <a:pt x="409" y="37"/>
                  </a:lnTo>
                  <a:lnTo>
                    <a:pt x="356" y="47"/>
                  </a:lnTo>
                  <a:lnTo>
                    <a:pt x="303" y="58"/>
                  </a:lnTo>
                  <a:lnTo>
                    <a:pt x="252" y="69"/>
                  </a:lnTo>
                  <a:lnTo>
                    <a:pt x="203" y="82"/>
                  </a:lnTo>
                  <a:lnTo>
                    <a:pt x="156" y="93"/>
                  </a:lnTo>
                  <a:lnTo>
                    <a:pt x="115" y="105"/>
                  </a:lnTo>
                  <a:lnTo>
                    <a:pt x="78" y="116"/>
                  </a:lnTo>
                  <a:lnTo>
                    <a:pt x="48" y="128"/>
                  </a:lnTo>
                  <a:lnTo>
                    <a:pt x="25" y="138"/>
                  </a:lnTo>
                  <a:lnTo>
                    <a:pt x="10" y="149"/>
                  </a:lnTo>
                  <a:lnTo>
                    <a:pt x="4" y="157"/>
                  </a:lnTo>
                  <a:lnTo>
                    <a:pt x="0" y="365"/>
                  </a:lnTo>
                  <a:lnTo>
                    <a:pt x="3" y="680"/>
                  </a:lnTo>
                  <a:lnTo>
                    <a:pt x="10" y="986"/>
                  </a:lnTo>
                  <a:lnTo>
                    <a:pt x="18" y="1167"/>
                  </a:lnTo>
                  <a:lnTo>
                    <a:pt x="21" y="1195"/>
                  </a:lnTo>
                  <a:lnTo>
                    <a:pt x="23" y="1219"/>
                  </a:lnTo>
                  <a:lnTo>
                    <a:pt x="28" y="1241"/>
                  </a:lnTo>
                  <a:lnTo>
                    <a:pt x="33" y="1260"/>
                  </a:lnTo>
                  <a:lnTo>
                    <a:pt x="44" y="1275"/>
                  </a:lnTo>
                  <a:lnTo>
                    <a:pt x="60" y="1284"/>
                  </a:lnTo>
                  <a:lnTo>
                    <a:pt x="82" y="1287"/>
                  </a:lnTo>
                  <a:lnTo>
                    <a:pt x="110" y="1284"/>
                  </a:lnTo>
                  <a:lnTo>
                    <a:pt x="129" y="1280"/>
                  </a:lnTo>
                  <a:lnTo>
                    <a:pt x="151" y="1276"/>
                  </a:lnTo>
                  <a:lnTo>
                    <a:pt x="175" y="1271"/>
                  </a:lnTo>
                  <a:lnTo>
                    <a:pt x="201" y="1267"/>
                  </a:lnTo>
                  <a:lnTo>
                    <a:pt x="229" y="1262"/>
                  </a:lnTo>
                  <a:lnTo>
                    <a:pt x="260" y="1256"/>
                  </a:lnTo>
                  <a:lnTo>
                    <a:pt x="292" y="1250"/>
                  </a:lnTo>
                  <a:lnTo>
                    <a:pt x="326" y="1243"/>
                  </a:lnTo>
                  <a:lnTo>
                    <a:pt x="360" y="1238"/>
                  </a:lnTo>
                  <a:lnTo>
                    <a:pt x="396" y="1231"/>
                  </a:lnTo>
                  <a:lnTo>
                    <a:pt x="433" y="1224"/>
                  </a:lnTo>
                  <a:lnTo>
                    <a:pt x="470" y="1217"/>
                  </a:lnTo>
                  <a:lnTo>
                    <a:pt x="508" y="1210"/>
                  </a:lnTo>
                  <a:lnTo>
                    <a:pt x="547" y="1203"/>
                  </a:lnTo>
                  <a:lnTo>
                    <a:pt x="585" y="1196"/>
                  </a:lnTo>
                  <a:lnTo>
                    <a:pt x="624" y="1189"/>
                  </a:lnTo>
                  <a:lnTo>
                    <a:pt x="662" y="1182"/>
                  </a:lnTo>
                  <a:lnTo>
                    <a:pt x="700" y="1175"/>
                  </a:lnTo>
                  <a:lnTo>
                    <a:pt x="737" y="1169"/>
                  </a:lnTo>
                  <a:lnTo>
                    <a:pt x="773" y="1163"/>
                  </a:lnTo>
                  <a:lnTo>
                    <a:pt x="808" y="1156"/>
                  </a:lnTo>
                  <a:lnTo>
                    <a:pt x="842" y="1150"/>
                  </a:lnTo>
                  <a:lnTo>
                    <a:pt x="875" y="1144"/>
                  </a:lnTo>
                  <a:lnTo>
                    <a:pt x="906" y="1139"/>
                  </a:lnTo>
                  <a:lnTo>
                    <a:pt x="935" y="1133"/>
                  </a:lnTo>
                  <a:lnTo>
                    <a:pt x="963" y="1128"/>
                  </a:lnTo>
                  <a:lnTo>
                    <a:pt x="987" y="1124"/>
                  </a:lnTo>
                  <a:lnTo>
                    <a:pt x="1010" y="1120"/>
                  </a:lnTo>
                  <a:lnTo>
                    <a:pt x="1029" y="1116"/>
                  </a:lnTo>
                  <a:lnTo>
                    <a:pt x="1047" y="1113"/>
                  </a:lnTo>
                  <a:lnTo>
                    <a:pt x="1060" y="1111"/>
                  </a:lnTo>
                  <a:lnTo>
                    <a:pt x="1072" y="1109"/>
                  </a:lnTo>
                  <a:lnTo>
                    <a:pt x="1105" y="1099"/>
                  </a:lnTo>
                  <a:lnTo>
                    <a:pt x="1130" y="1088"/>
                  </a:lnTo>
                  <a:lnTo>
                    <a:pt x="1147" y="1072"/>
                  </a:lnTo>
                  <a:lnTo>
                    <a:pt x="1158" y="1054"/>
                  </a:lnTo>
                  <a:lnTo>
                    <a:pt x="1164" y="1037"/>
                  </a:lnTo>
                  <a:lnTo>
                    <a:pt x="1166" y="1019"/>
                  </a:lnTo>
                  <a:lnTo>
                    <a:pt x="1168" y="1000"/>
                  </a:lnTo>
                  <a:lnTo>
                    <a:pt x="1168" y="984"/>
                  </a:lnTo>
                  <a:lnTo>
                    <a:pt x="1170" y="936"/>
                  </a:lnTo>
                  <a:lnTo>
                    <a:pt x="1175" y="834"/>
                  </a:lnTo>
                  <a:lnTo>
                    <a:pt x="1181" y="695"/>
                  </a:lnTo>
                  <a:lnTo>
                    <a:pt x="1189" y="536"/>
                  </a:lnTo>
                  <a:lnTo>
                    <a:pt x="1199" y="375"/>
                  </a:lnTo>
                  <a:lnTo>
                    <a:pt x="1207" y="227"/>
                  </a:lnTo>
                  <a:lnTo>
                    <a:pt x="1213" y="111"/>
                  </a:lnTo>
                  <a:lnTo>
                    <a:pt x="1217" y="43"/>
                  </a:lnTo>
                  <a:close/>
                </a:path>
              </a:pathLst>
            </a:custGeom>
            <a:solidFill>
              <a:srgbClr val="FCCE2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2362" name="Freeform 11"/>
            <p:cNvSpPr>
              <a:spLocks/>
            </p:cNvSpPr>
            <p:nvPr/>
          </p:nvSpPr>
          <p:spPr bwMode="auto">
            <a:xfrm>
              <a:off x="4245" y="400"/>
              <a:ext cx="465" cy="105"/>
            </a:xfrm>
            <a:custGeom>
              <a:avLst/>
              <a:gdLst>
                <a:gd name="T0" fmla="*/ 49 w 929"/>
                <a:gd name="T1" fmla="*/ 24 h 211"/>
                <a:gd name="T2" fmla="*/ 61 w 929"/>
                <a:gd name="T3" fmla="*/ 24 h 211"/>
                <a:gd name="T4" fmla="*/ 73 w 929"/>
                <a:gd name="T5" fmla="*/ 24 h 211"/>
                <a:gd name="T6" fmla="*/ 85 w 929"/>
                <a:gd name="T7" fmla="*/ 25 h 211"/>
                <a:gd name="T8" fmla="*/ 97 w 929"/>
                <a:gd name="T9" fmla="*/ 26 h 211"/>
                <a:gd name="T10" fmla="*/ 106 w 929"/>
                <a:gd name="T11" fmla="*/ 26 h 211"/>
                <a:gd name="T12" fmla="*/ 113 w 929"/>
                <a:gd name="T13" fmla="*/ 26 h 211"/>
                <a:gd name="T14" fmla="*/ 117 w 929"/>
                <a:gd name="T15" fmla="*/ 26 h 211"/>
                <a:gd name="T16" fmla="*/ 113 w 929"/>
                <a:gd name="T17" fmla="*/ 24 h 211"/>
                <a:gd name="T18" fmla="*/ 106 w 929"/>
                <a:gd name="T19" fmla="*/ 21 h 211"/>
                <a:gd name="T20" fmla="*/ 99 w 929"/>
                <a:gd name="T21" fmla="*/ 18 h 211"/>
                <a:gd name="T22" fmla="*/ 92 w 929"/>
                <a:gd name="T23" fmla="*/ 15 h 211"/>
                <a:gd name="T24" fmla="*/ 87 w 929"/>
                <a:gd name="T25" fmla="*/ 13 h 211"/>
                <a:gd name="T26" fmla="*/ 82 w 929"/>
                <a:gd name="T27" fmla="*/ 11 h 211"/>
                <a:gd name="T28" fmla="*/ 79 w 929"/>
                <a:gd name="T29" fmla="*/ 9 h 211"/>
                <a:gd name="T30" fmla="*/ 77 w 929"/>
                <a:gd name="T31" fmla="*/ 8 h 211"/>
                <a:gd name="T32" fmla="*/ 77 w 929"/>
                <a:gd name="T33" fmla="*/ 8 h 211"/>
                <a:gd name="T34" fmla="*/ 74 w 929"/>
                <a:gd name="T35" fmla="*/ 7 h 211"/>
                <a:gd name="T36" fmla="*/ 68 w 929"/>
                <a:gd name="T37" fmla="*/ 5 h 211"/>
                <a:gd name="T38" fmla="*/ 60 w 929"/>
                <a:gd name="T39" fmla="*/ 4 h 211"/>
                <a:gd name="T40" fmla="*/ 52 w 929"/>
                <a:gd name="T41" fmla="*/ 4 h 211"/>
                <a:gd name="T42" fmla="*/ 45 w 929"/>
                <a:gd name="T43" fmla="*/ 3 h 211"/>
                <a:gd name="T44" fmla="*/ 37 w 929"/>
                <a:gd name="T45" fmla="*/ 3 h 211"/>
                <a:gd name="T46" fmla="*/ 29 w 929"/>
                <a:gd name="T47" fmla="*/ 2 h 211"/>
                <a:gd name="T48" fmla="*/ 20 w 929"/>
                <a:gd name="T49" fmla="*/ 1 h 211"/>
                <a:gd name="T50" fmla="*/ 12 w 929"/>
                <a:gd name="T51" fmla="*/ 1 h 211"/>
                <a:gd name="T52" fmla="*/ 6 w 929"/>
                <a:gd name="T53" fmla="*/ 0 h 211"/>
                <a:gd name="T54" fmla="*/ 2 w 929"/>
                <a:gd name="T55" fmla="*/ 0 h 211"/>
                <a:gd name="T56" fmla="*/ 0 w 929"/>
                <a:gd name="T57" fmla="*/ 0 h 211"/>
                <a:gd name="T58" fmla="*/ 3 w 929"/>
                <a:gd name="T59" fmla="*/ 2 h 211"/>
                <a:gd name="T60" fmla="*/ 9 w 929"/>
                <a:gd name="T61" fmla="*/ 5 h 211"/>
                <a:gd name="T62" fmla="*/ 17 w 929"/>
                <a:gd name="T63" fmla="*/ 9 h 211"/>
                <a:gd name="T64" fmla="*/ 25 w 929"/>
                <a:gd name="T65" fmla="*/ 14 h 211"/>
                <a:gd name="T66" fmla="*/ 33 w 929"/>
                <a:gd name="T67" fmla="*/ 18 h 211"/>
                <a:gd name="T68" fmla="*/ 40 w 929"/>
                <a:gd name="T69" fmla="*/ 22 h 211"/>
                <a:gd name="T70" fmla="*/ 44 w 929"/>
                <a:gd name="T71" fmla="*/ 23 h 2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29"/>
                <a:gd name="T109" fmla="*/ 0 h 211"/>
                <a:gd name="T110" fmla="*/ 929 w 929"/>
                <a:gd name="T111" fmla="*/ 211 h 2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29" h="211">
                  <a:moveTo>
                    <a:pt x="354" y="193"/>
                  </a:moveTo>
                  <a:lnTo>
                    <a:pt x="392" y="193"/>
                  </a:lnTo>
                  <a:lnTo>
                    <a:pt x="435" y="194"/>
                  </a:lnTo>
                  <a:lnTo>
                    <a:pt x="481" y="195"/>
                  </a:lnTo>
                  <a:lnTo>
                    <a:pt x="528" y="197"/>
                  </a:lnTo>
                  <a:lnTo>
                    <a:pt x="578" y="199"/>
                  </a:lnTo>
                  <a:lnTo>
                    <a:pt x="627" y="201"/>
                  </a:lnTo>
                  <a:lnTo>
                    <a:pt x="677" y="203"/>
                  </a:lnTo>
                  <a:lnTo>
                    <a:pt x="724" y="206"/>
                  </a:lnTo>
                  <a:lnTo>
                    <a:pt x="769" y="208"/>
                  </a:lnTo>
                  <a:lnTo>
                    <a:pt x="810" y="209"/>
                  </a:lnTo>
                  <a:lnTo>
                    <a:pt x="847" y="210"/>
                  </a:lnTo>
                  <a:lnTo>
                    <a:pt x="878" y="211"/>
                  </a:lnTo>
                  <a:lnTo>
                    <a:pt x="902" y="211"/>
                  </a:lnTo>
                  <a:lnTo>
                    <a:pt x="920" y="211"/>
                  </a:lnTo>
                  <a:lnTo>
                    <a:pt x="929" y="210"/>
                  </a:lnTo>
                  <a:lnTo>
                    <a:pt x="928" y="208"/>
                  </a:lnTo>
                  <a:lnTo>
                    <a:pt x="899" y="195"/>
                  </a:lnTo>
                  <a:lnTo>
                    <a:pt x="870" y="182"/>
                  </a:lnTo>
                  <a:lnTo>
                    <a:pt x="841" y="170"/>
                  </a:lnTo>
                  <a:lnTo>
                    <a:pt x="814" y="157"/>
                  </a:lnTo>
                  <a:lnTo>
                    <a:pt x="787" y="146"/>
                  </a:lnTo>
                  <a:lnTo>
                    <a:pt x="761" y="134"/>
                  </a:lnTo>
                  <a:lnTo>
                    <a:pt x="735" y="124"/>
                  </a:lnTo>
                  <a:lnTo>
                    <a:pt x="712" y="113"/>
                  </a:lnTo>
                  <a:lnTo>
                    <a:pt x="691" y="104"/>
                  </a:lnTo>
                  <a:lnTo>
                    <a:pt x="672" y="95"/>
                  </a:lnTo>
                  <a:lnTo>
                    <a:pt x="655" y="88"/>
                  </a:lnTo>
                  <a:lnTo>
                    <a:pt x="640" y="81"/>
                  </a:lnTo>
                  <a:lnTo>
                    <a:pt x="628" y="76"/>
                  </a:lnTo>
                  <a:lnTo>
                    <a:pt x="619" y="73"/>
                  </a:lnTo>
                  <a:lnTo>
                    <a:pt x="615" y="71"/>
                  </a:lnTo>
                  <a:lnTo>
                    <a:pt x="612" y="70"/>
                  </a:lnTo>
                  <a:lnTo>
                    <a:pt x="610" y="68"/>
                  </a:lnTo>
                  <a:lnTo>
                    <a:pt x="602" y="64"/>
                  </a:lnTo>
                  <a:lnTo>
                    <a:pt x="588" y="57"/>
                  </a:lnTo>
                  <a:lnTo>
                    <a:pt x="568" y="50"/>
                  </a:lnTo>
                  <a:lnTo>
                    <a:pt x="544" y="43"/>
                  </a:lnTo>
                  <a:lnTo>
                    <a:pt x="513" y="38"/>
                  </a:lnTo>
                  <a:lnTo>
                    <a:pt x="476" y="34"/>
                  </a:lnTo>
                  <a:lnTo>
                    <a:pt x="434" y="34"/>
                  </a:lnTo>
                  <a:lnTo>
                    <a:pt x="412" y="34"/>
                  </a:lnTo>
                  <a:lnTo>
                    <a:pt x="386" y="34"/>
                  </a:lnTo>
                  <a:lnTo>
                    <a:pt x="359" y="31"/>
                  </a:lnTo>
                  <a:lnTo>
                    <a:pt x="328" y="30"/>
                  </a:lnTo>
                  <a:lnTo>
                    <a:pt x="294" y="28"/>
                  </a:lnTo>
                  <a:lnTo>
                    <a:pt x="261" y="25"/>
                  </a:lnTo>
                  <a:lnTo>
                    <a:pt x="226" y="21"/>
                  </a:lnTo>
                  <a:lnTo>
                    <a:pt x="192" y="19"/>
                  </a:lnTo>
                  <a:lnTo>
                    <a:pt x="158" y="15"/>
                  </a:lnTo>
                  <a:lnTo>
                    <a:pt x="126" y="12"/>
                  </a:lnTo>
                  <a:lnTo>
                    <a:pt x="96" y="8"/>
                  </a:lnTo>
                  <a:lnTo>
                    <a:pt x="70" y="6"/>
                  </a:lnTo>
                  <a:lnTo>
                    <a:pt x="46" y="4"/>
                  </a:lnTo>
                  <a:lnTo>
                    <a:pt x="26" y="2"/>
                  </a:lnTo>
                  <a:lnTo>
                    <a:pt x="11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8" y="8"/>
                  </a:lnTo>
                  <a:lnTo>
                    <a:pt x="23" y="18"/>
                  </a:lnTo>
                  <a:lnTo>
                    <a:pt x="43" y="30"/>
                  </a:lnTo>
                  <a:lnTo>
                    <a:pt x="69" y="45"/>
                  </a:lnTo>
                  <a:lnTo>
                    <a:pt x="97" y="61"/>
                  </a:lnTo>
                  <a:lnTo>
                    <a:pt x="130" y="79"/>
                  </a:lnTo>
                  <a:lnTo>
                    <a:pt x="163" y="96"/>
                  </a:lnTo>
                  <a:lnTo>
                    <a:pt x="198" y="114"/>
                  </a:lnTo>
                  <a:lnTo>
                    <a:pt x="231" y="132"/>
                  </a:lnTo>
                  <a:lnTo>
                    <a:pt x="262" y="148"/>
                  </a:lnTo>
                  <a:lnTo>
                    <a:pt x="291" y="163"/>
                  </a:lnTo>
                  <a:lnTo>
                    <a:pt x="315" y="176"/>
                  </a:lnTo>
                  <a:lnTo>
                    <a:pt x="335" y="185"/>
                  </a:lnTo>
                  <a:lnTo>
                    <a:pt x="348" y="191"/>
                  </a:lnTo>
                  <a:lnTo>
                    <a:pt x="354" y="193"/>
                  </a:lnTo>
                  <a:close/>
                </a:path>
              </a:pathLst>
            </a:custGeom>
            <a:solidFill>
              <a:srgbClr val="FFD85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2363" name="Freeform 12"/>
            <p:cNvSpPr>
              <a:spLocks/>
            </p:cNvSpPr>
            <p:nvPr/>
          </p:nvSpPr>
          <p:spPr bwMode="auto">
            <a:xfrm>
              <a:off x="4337" y="653"/>
              <a:ext cx="573" cy="319"/>
            </a:xfrm>
            <a:custGeom>
              <a:avLst/>
              <a:gdLst>
                <a:gd name="T0" fmla="*/ 0 w 1146"/>
                <a:gd name="T1" fmla="*/ 28 h 639"/>
                <a:gd name="T2" fmla="*/ 93 w 1146"/>
                <a:gd name="T3" fmla="*/ 79 h 639"/>
                <a:gd name="T4" fmla="*/ 143 w 1146"/>
                <a:gd name="T5" fmla="*/ 38 h 639"/>
                <a:gd name="T6" fmla="*/ 55 w 1146"/>
                <a:gd name="T7" fmla="*/ 0 h 639"/>
                <a:gd name="T8" fmla="*/ 0 w 1146"/>
                <a:gd name="T9" fmla="*/ 28 h 6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6"/>
                <a:gd name="T16" fmla="*/ 0 h 639"/>
                <a:gd name="T17" fmla="*/ 1146 w 1146"/>
                <a:gd name="T18" fmla="*/ 639 h 6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6" h="639">
                  <a:moveTo>
                    <a:pt x="0" y="230"/>
                  </a:moveTo>
                  <a:lnTo>
                    <a:pt x="750" y="639"/>
                  </a:lnTo>
                  <a:lnTo>
                    <a:pt x="1146" y="311"/>
                  </a:lnTo>
                  <a:lnTo>
                    <a:pt x="447" y="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2364" name="Freeform 13"/>
            <p:cNvSpPr>
              <a:spLocks/>
            </p:cNvSpPr>
            <p:nvPr/>
          </p:nvSpPr>
          <p:spPr bwMode="auto">
            <a:xfrm>
              <a:off x="4215" y="603"/>
              <a:ext cx="489" cy="110"/>
            </a:xfrm>
            <a:custGeom>
              <a:avLst/>
              <a:gdLst>
                <a:gd name="T0" fmla="*/ 119 w 978"/>
                <a:gd name="T1" fmla="*/ 0 h 221"/>
                <a:gd name="T2" fmla="*/ 122 w 978"/>
                <a:gd name="T3" fmla="*/ 15 h 221"/>
                <a:gd name="T4" fmla="*/ 1 w 978"/>
                <a:gd name="T5" fmla="*/ 27 h 221"/>
                <a:gd name="T6" fmla="*/ 0 w 978"/>
                <a:gd name="T7" fmla="*/ 10 h 221"/>
                <a:gd name="T8" fmla="*/ 119 w 978"/>
                <a:gd name="T9" fmla="*/ 0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8"/>
                <a:gd name="T16" fmla="*/ 0 h 221"/>
                <a:gd name="T17" fmla="*/ 978 w 978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8" h="221">
                  <a:moveTo>
                    <a:pt x="947" y="0"/>
                  </a:moveTo>
                  <a:lnTo>
                    <a:pt x="978" y="121"/>
                  </a:lnTo>
                  <a:lnTo>
                    <a:pt x="4" y="221"/>
                  </a:lnTo>
                  <a:lnTo>
                    <a:pt x="0" y="80"/>
                  </a:lnTo>
                  <a:lnTo>
                    <a:pt x="9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2365" name="Freeform 14"/>
            <p:cNvSpPr>
              <a:spLocks/>
            </p:cNvSpPr>
            <p:nvPr/>
          </p:nvSpPr>
          <p:spPr bwMode="auto">
            <a:xfrm>
              <a:off x="4209" y="597"/>
              <a:ext cx="568" cy="139"/>
            </a:xfrm>
            <a:custGeom>
              <a:avLst/>
              <a:gdLst>
                <a:gd name="T0" fmla="*/ 1 w 1135"/>
                <a:gd name="T1" fmla="*/ 11 h 276"/>
                <a:gd name="T2" fmla="*/ 3 w 1135"/>
                <a:gd name="T3" fmla="*/ 10 h 276"/>
                <a:gd name="T4" fmla="*/ 7 w 1135"/>
                <a:gd name="T5" fmla="*/ 10 h 276"/>
                <a:gd name="T6" fmla="*/ 14 w 1135"/>
                <a:gd name="T7" fmla="*/ 9 h 276"/>
                <a:gd name="T8" fmla="*/ 23 w 1135"/>
                <a:gd name="T9" fmla="*/ 8 h 276"/>
                <a:gd name="T10" fmla="*/ 32 w 1135"/>
                <a:gd name="T11" fmla="*/ 7 h 276"/>
                <a:gd name="T12" fmla="*/ 43 w 1135"/>
                <a:gd name="T13" fmla="*/ 6 h 276"/>
                <a:gd name="T14" fmla="*/ 54 w 1135"/>
                <a:gd name="T15" fmla="*/ 5 h 276"/>
                <a:gd name="T16" fmla="*/ 66 w 1135"/>
                <a:gd name="T17" fmla="*/ 5 h 276"/>
                <a:gd name="T18" fmla="*/ 77 w 1135"/>
                <a:gd name="T19" fmla="*/ 4 h 276"/>
                <a:gd name="T20" fmla="*/ 88 w 1135"/>
                <a:gd name="T21" fmla="*/ 3 h 276"/>
                <a:gd name="T22" fmla="*/ 98 w 1135"/>
                <a:gd name="T23" fmla="*/ 2 h 276"/>
                <a:gd name="T24" fmla="*/ 106 w 1135"/>
                <a:gd name="T25" fmla="*/ 2 h 276"/>
                <a:gd name="T26" fmla="*/ 113 w 1135"/>
                <a:gd name="T27" fmla="*/ 1 h 276"/>
                <a:gd name="T28" fmla="*/ 118 w 1135"/>
                <a:gd name="T29" fmla="*/ 1 h 276"/>
                <a:gd name="T30" fmla="*/ 121 w 1135"/>
                <a:gd name="T31" fmla="*/ 0 h 276"/>
                <a:gd name="T32" fmla="*/ 122 w 1135"/>
                <a:gd name="T33" fmla="*/ 1 h 276"/>
                <a:gd name="T34" fmla="*/ 126 w 1135"/>
                <a:gd name="T35" fmla="*/ 3 h 276"/>
                <a:gd name="T36" fmla="*/ 131 w 1135"/>
                <a:gd name="T37" fmla="*/ 7 h 276"/>
                <a:gd name="T38" fmla="*/ 135 w 1135"/>
                <a:gd name="T39" fmla="*/ 13 h 276"/>
                <a:gd name="T40" fmla="*/ 136 w 1135"/>
                <a:gd name="T41" fmla="*/ 17 h 276"/>
                <a:gd name="T42" fmla="*/ 136 w 1135"/>
                <a:gd name="T43" fmla="*/ 18 h 276"/>
                <a:gd name="T44" fmla="*/ 138 w 1135"/>
                <a:gd name="T45" fmla="*/ 20 h 276"/>
                <a:gd name="T46" fmla="*/ 141 w 1135"/>
                <a:gd name="T47" fmla="*/ 21 h 276"/>
                <a:gd name="T48" fmla="*/ 18 w 1135"/>
                <a:gd name="T49" fmla="*/ 35 h 276"/>
                <a:gd name="T50" fmla="*/ 17 w 1135"/>
                <a:gd name="T51" fmla="*/ 35 h 276"/>
                <a:gd name="T52" fmla="*/ 14 w 1135"/>
                <a:gd name="T53" fmla="*/ 34 h 276"/>
                <a:gd name="T54" fmla="*/ 12 w 1135"/>
                <a:gd name="T55" fmla="*/ 32 h 276"/>
                <a:gd name="T56" fmla="*/ 10 w 1135"/>
                <a:gd name="T57" fmla="*/ 30 h 276"/>
                <a:gd name="T58" fmla="*/ 9 w 1135"/>
                <a:gd name="T59" fmla="*/ 26 h 276"/>
                <a:gd name="T60" fmla="*/ 6 w 1135"/>
                <a:gd name="T61" fmla="*/ 20 h 276"/>
                <a:gd name="T62" fmla="*/ 3 w 1135"/>
                <a:gd name="T63" fmla="*/ 14 h 276"/>
                <a:gd name="T64" fmla="*/ 0 w 1135"/>
                <a:gd name="T65" fmla="*/ 11 h 2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5"/>
                <a:gd name="T100" fmla="*/ 0 h 276"/>
                <a:gd name="T101" fmla="*/ 1135 w 1135"/>
                <a:gd name="T102" fmla="*/ 276 h 2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5" h="276">
                  <a:moveTo>
                    <a:pt x="0" y="83"/>
                  </a:moveTo>
                  <a:lnTo>
                    <a:pt x="1" y="82"/>
                  </a:lnTo>
                  <a:lnTo>
                    <a:pt x="7" y="80"/>
                  </a:lnTo>
                  <a:lnTo>
                    <a:pt x="18" y="78"/>
                  </a:lnTo>
                  <a:lnTo>
                    <a:pt x="36" y="76"/>
                  </a:lnTo>
                  <a:lnTo>
                    <a:pt x="56" y="73"/>
                  </a:lnTo>
                  <a:lnTo>
                    <a:pt x="82" y="71"/>
                  </a:lnTo>
                  <a:lnTo>
                    <a:pt x="111" y="68"/>
                  </a:lnTo>
                  <a:lnTo>
                    <a:pt x="142" y="65"/>
                  </a:lnTo>
                  <a:lnTo>
                    <a:pt x="177" y="62"/>
                  </a:lnTo>
                  <a:lnTo>
                    <a:pt x="215" y="58"/>
                  </a:lnTo>
                  <a:lnTo>
                    <a:pt x="255" y="55"/>
                  </a:lnTo>
                  <a:lnTo>
                    <a:pt x="297" y="52"/>
                  </a:lnTo>
                  <a:lnTo>
                    <a:pt x="340" y="48"/>
                  </a:lnTo>
                  <a:lnTo>
                    <a:pt x="385" y="45"/>
                  </a:lnTo>
                  <a:lnTo>
                    <a:pt x="431" y="40"/>
                  </a:lnTo>
                  <a:lnTo>
                    <a:pt x="476" y="37"/>
                  </a:lnTo>
                  <a:lnTo>
                    <a:pt x="522" y="33"/>
                  </a:lnTo>
                  <a:lnTo>
                    <a:pt x="568" y="30"/>
                  </a:lnTo>
                  <a:lnTo>
                    <a:pt x="613" y="26"/>
                  </a:lnTo>
                  <a:lnTo>
                    <a:pt x="656" y="23"/>
                  </a:lnTo>
                  <a:lnTo>
                    <a:pt x="699" y="19"/>
                  </a:lnTo>
                  <a:lnTo>
                    <a:pt x="739" y="17"/>
                  </a:lnTo>
                  <a:lnTo>
                    <a:pt x="778" y="14"/>
                  </a:lnTo>
                  <a:lnTo>
                    <a:pt x="814" y="11"/>
                  </a:lnTo>
                  <a:lnTo>
                    <a:pt x="848" y="9"/>
                  </a:lnTo>
                  <a:lnTo>
                    <a:pt x="878" y="7"/>
                  </a:lnTo>
                  <a:lnTo>
                    <a:pt x="904" y="4"/>
                  </a:lnTo>
                  <a:lnTo>
                    <a:pt x="926" y="3"/>
                  </a:lnTo>
                  <a:lnTo>
                    <a:pt x="944" y="2"/>
                  </a:lnTo>
                  <a:lnTo>
                    <a:pt x="957" y="1"/>
                  </a:lnTo>
                  <a:lnTo>
                    <a:pt x="966" y="0"/>
                  </a:lnTo>
                  <a:lnTo>
                    <a:pt x="969" y="0"/>
                  </a:lnTo>
                  <a:lnTo>
                    <a:pt x="973" y="2"/>
                  </a:lnTo>
                  <a:lnTo>
                    <a:pt x="986" y="8"/>
                  </a:lnTo>
                  <a:lnTo>
                    <a:pt x="1004" y="18"/>
                  </a:lnTo>
                  <a:lnTo>
                    <a:pt x="1025" y="32"/>
                  </a:lnTo>
                  <a:lnTo>
                    <a:pt x="1045" y="50"/>
                  </a:lnTo>
                  <a:lnTo>
                    <a:pt x="1063" y="73"/>
                  </a:lnTo>
                  <a:lnTo>
                    <a:pt x="1076" y="100"/>
                  </a:lnTo>
                  <a:lnTo>
                    <a:pt x="1080" y="131"/>
                  </a:lnTo>
                  <a:lnTo>
                    <a:pt x="1081" y="132"/>
                  </a:lnTo>
                  <a:lnTo>
                    <a:pt x="1084" y="136"/>
                  </a:lnTo>
                  <a:lnTo>
                    <a:pt x="1087" y="140"/>
                  </a:lnTo>
                  <a:lnTo>
                    <a:pt x="1093" y="146"/>
                  </a:lnTo>
                  <a:lnTo>
                    <a:pt x="1100" y="153"/>
                  </a:lnTo>
                  <a:lnTo>
                    <a:pt x="1110" y="160"/>
                  </a:lnTo>
                  <a:lnTo>
                    <a:pt x="1122" y="167"/>
                  </a:lnTo>
                  <a:lnTo>
                    <a:pt x="1135" y="173"/>
                  </a:lnTo>
                  <a:lnTo>
                    <a:pt x="139" y="276"/>
                  </a:lnTo>
                  <a:lnTo>
                    <a:pt x="137" y="275"/>
                  </a:lnTo>
                  <a:lnTo>
                    <a:pt x="131" y="273"/>
                  </a:lnTo>
                  <a:lnTo>
                    <a:pt x="122" y="268"/>
                  </a:lnTo>
                  <a:lnTo>
                    <a:pt x="112" y="264"/>
                  </a:lnTo>
                  <a:lnTo>
                    <a:pt x="101" y="257"/>
                  </a:lnTo>
                  <a:lnTo>
                    <a:pt x="91" y="250"/>
                  </a:lnTo>
                  <a:lnTo>
                    <a:pt x="84" y="242"/>
                  </a:lnTo>
                  <a:lnTo>
                    <a:pt x="79" y="234"/>
                  </a:lnTo>
                  <a:lnTo>
                    <a:pt x="75" y="221"/>
                  </a:lnTo>
                  <a:lnTo>
                    <a:pt x="68" y="203"/>
                  </a:lnTo>
                  <a:lnTo>
                    <a:pt x="58" y="179"/>
                  </a:lnTo>
                  <a:lnTo>
                    <a:pt x="46" y="154"/>
                  </a:lnTo>
                  <a:lnTo>
                    <a:pt x="33" y="130"/>
                  </a:lnTo>
                  <a:lnTo>
                    <a:pt x="21" y="108"/>
                  </a:lnTo>
                  <a:lnTo>
                    <a:pt x="9" y="92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E89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2366" name="Freeform 15"/>
            <p:cNvSpPr>
              <a:spLocks/>
            </p:cNvSpPr>
            <p:nvPr/>
          </p:nvSpPr>
          <p:spPr bwMode="auto">
            <a:xfrm>
              <a:off x="3918" y="461"/>
              <a:ext cx="201" cy="101"/>
            </a:xfrm>
            <a:custGeom>
              <a:avLst/>
              <a:gdLst>
                <a:gd name="T0" fmla="*/ 5 w 403"/>
                <a:gd name="T1" fmla="*/ 0 h 200"/>
                <a:gd name="T2" fmla="*/ 5 w 403"/>
                <a:gd name="T3" fmla="*/ 1 h 200"/>
                <a:gd name="T4" fmla="*/ 6 w 403"/>
                <a:gd name="T5" fmla="*/ 1 h 200"/>
                <a:gd name="T6" fmla="*/ 6 w 403"/>
                <a:gd name="T7" fmla="*/ 1 h 200"/>
                <a:gd name="T8" fmla="*/ 8 w 403"/>
                <a:gd name="T9" fmla="*/ 2 h 200"/>
                <a:gd name="T10" fmla="*/ 9 w 403"/>
                <a:gd name="T11" fmla="*/ 3 h 200"/>
                <a:gd name="T12" fmla="*/ 11 w 403"/>
                <a:gd name="T13" fmla="*/ 4 h 200"/>
                <a:gd name="T14" fmla="*/ 13 w 403"/>
                <a:gd name="T15" fmla="*/ 5 h 200"/>
                <a:gd name="T16" fmla="*/ 15 w 403"/>
                <a:gd name="T17" fmla="*/ 7 h 200"/>
                <a:gd name="T18" fmla="*/ 17 w 403"/>
                <a:gd name="T19" fmla="*/ 8 h 200"/>
                <a:gd name="T20" fmla="*/ 20 w 403"/>
                <a:gd name="T21" fmla="*/ 9 h 200"/>
                <a:gd name="T22" fmla="*/ 23 w 403"/>
                <a:gd name="T23" fmla="*/ 11 h 200"/>
                <a:gd name="T24" fmla="*/ 26 w 403"/>
                <a:gd name="T25" fmla="*/ 13 h 200"/>
                <a:gd name="T26" fmla="*/ 29 w 403"/>
                <a:gd name="T27" fmla="*/ 14 h 200"/>
                <a:gd name="T28" fmla="*/ 32 w 403"/>
                <a:gd name="T29" fmla="*/ 16 h 200"/>
                <a:gd name="T30" fmla="*/ 35 w 403"/>
                <a:gd name="T31" fmla="*/ 17 h 200"/>
                <a:gd name="T32" fmla="*/ 39 w 403"/>
                <a:gd name="T33" fmla="*/ 19 h 200"/>
                <a:gd name="T34" fmla="*/ 42 w 403"/>
                <a:gd name="T35" fmla="*/ 20 h 200"/>
                <a:gd name="T36" fmla="*/ 44 w 403"/>
                <a:gd name="T37" fmla="*/ 21 h 200"/>
                <a:gd name="T38" fmla="*/ 46 w 403"/>
                <a:gd name="T39" fmla="*/ 22 h 200"/>
                <a:gd name="T40" fmla="*/ 48 w 403"/>
                <a:gd name="T41" fmla="*/ 22 h 200"/>
                <a:gd name="T42" fmla="*/ 49 w 403"/>
                <a:gd name="T43" fmla="*/ 23 h 200"/>
                <a:gd name="T44" fmla="*/ 50 w 403"/>
                <a:gd name="T45" fmla="*/ 23 h 200"/>
                <a:gd name="T46" fmla="*/ 50 w 403"/>
                <a:gd name="T47" fmla="*/ 24 h 200"/>
                <a:gd name="T48" fmla="*/ 50 w 403"/>
                <a:gd name="T49" fmla="*/ 24 h 200"/>
                <a:gd name="T50" fmla="*/ 49 w 403"/>
                <a:gd name="T51" fmla="*/ 25 h 200"/>
                <a:gd name="T52" fmla="*/ 48 w 403"/>
                <a:gd name="T53" fmla="*/ 26 h 200"/>
                <a:gd name="T54" fmla="*/ 46 w 403"/>
                <a:gd name="T55" fmla="*/ 26 h 200"/>
                <a:gd name="T56" fmla="*/ 44 w 403"/>
                <a:gd name="T57" fmla="*/ 26 h 200"/>
                <a:gd name="T58" fmla="*/ 42 w 403"/>
                <a:gd name="T59" fmla="*/ 26 h 200"/>
                <a:gd name="T60" fmla="*/ 39 w 403"/>
                <a:gd name="T61" fmla="*/ 25 h 200"/>
                <a:gd name="T62" fmla="*/ 36 w 403"/>
                <a:gd name="T63" fmla="*/ 25 h 200"/>
                <a:gd name="T64" fmla="*/ 34 w 403"/>
                <a:gd name="T65" fmla="*/ 24 h 200"/>
                <a:gd name="T66" fmla="*/ 31 w 403"/>
                <a:gd name="T67" fmla="*/ 23 h 200"/>
                <a:gd name="T68" fmla="*/ 28 w 403"/>
                <a:gd name="T69" fmla="*/ 21 h 200"/>
                <a:gd name="T70" fmla="*/ 26 w 403"/>
                <a:gd name="T71" fmla="*/ 20 h 200"/>
                <a:gd name="T72" fmla="*/ 23 w 403"/>
                <a:gd name="T73" fmla="*/ 18 h 200"/>
                <a:gd name="T74" fmla="*/ 20 w 403"/>
                <a:gd name="T75" fmla="*/ 17 h 200"/>
                <a:gd name="T76" fmla="*/ 17 w 403"/>
                <a:gd name="T77" fmla="*/ 15 h 200"/>
                <a:gd name="T78" fmla="*/ 15 w 403"/>
                <a:gd name="T79" fmla="*/ 14 h 200"/>
                <a:gd name="T80" fmla="*/ 12 w 403"/>
                <a:gd name="T81" fmla="*/ 13 h 200"/>
                <a:gd name="T82" fmla="*/ 10 w 403"/>
                <a:gd name="T83" fmla="*/ 11 h 200"/>
                <a:gd name="T84" fmla="*/ 8 w 403"/>
                <a:gd name="T85" fmla="*/ 10 h 200"/>
                <a:gd name="T86" fmla="*/ 6 w 403"/>
                <a:gd name="T87" fmla="*/ 9 h 200"/>
                <a:gd name="T88" fmla="*/ 5 w 403"/>
                <a:gd name="T89" fmla="*/ 8 h 200"/>
                <a:gd name="T90" fmla="*/ 3 w 403"/>
                <a:gd name="T91" fmla="*/ 7 h 200"/>
                <a:gd name="T92" fmla="*/ 2 w 403"/>
                <a:gd name="T93" fmla="*/ 7 h 200"/>
                <a:gd name="T94" fmla="*/ 2 w 403"/>
                <a:gd name="T95" fmla="*/ 6 h 200"/>
                <a:gd name="T96" fmla="*/ 2 w 403"/>
                <a:gd name="T97" fmla="*/ 6 h 200"/>
                <a:gd name="T98" fmla="*/ 0 w 403"/>
                <a:gd name="T99" fmla="*/ 4 h 200"/>
                <a:gd name="T100" fmla="*/ 0 w 403"/>
                <a:gd name="T101" fmla="*/ 3 h 200"/>
                <a:gd name="T102" fmla="*/ 0 w 403"/>
                <a:gd name="T103" fmla="*/ 2 h 200"/>
                <a:gd name="T104" fmla="*/ 1 w 403"/>
                <a:gd name="T105" fmla="*/ 1 h 200"/>
                <a:gd name="T106" fmla="*/ 2 w 403"/>
                <a:gd name="T107" fmla="*/ 1 h 200"/>
                <a:gd name="T108" fmla="*/ 3 w 403"/>
                <a:gd name="T109" fmla="*/ 1 h 200"/>
                <a:gd name="T110" fmla="*/ 4 w 403"/>
                <a:gd name="T111" fmla="*/ 0 h 200"/>
                <a:gd name="T112" fmla="*/ 5 w 403"/>
                <a:gd name="T113" fmla="*/ 0 h 2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3"/>
                <a:gd name="T172" fmla="*/ 0 h 200"/>
                <a:gd name="T173" fmla="*/ 403 w 403"/>
                <a:gd name="T174" fmla="*/ 200 h 2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3" h="200">
                  <a:moveTo>
                    <a:pt x="43" y="0"/>
                  </a:moveTo>
                  <a:lnTo>
                    <a:pt x="44" y="1"/>
                  </a:lnTo>
                  <a:lnTo>
                    <a:pt x="49" y="3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75" y="20"/>
                  </a:lnTo>
                  <a:lnTo>
                    <a:pt x="89" y="30"/>
                  </a:lnTo>
                  <a:lnTo>
                    <a:pt x="104" y="39"/>
                  </a:lnTo>
                  <a:lnTo>
                    <a:pt x="121" y="49"/>
                  </a:lnTo>
                  <a:lnTo>
                    <a:pt x="141" y="61"/>
                  </a:lnTo>
                  <a:lnTo>
                    <a:pt x="162" y="72"/>
                  </a:lnTo>
                  <a:lnTo>
                    <a:pt x="185" y="84"/>
                  </a:lnTo>
                  <a:lnTo>
                    <a:pt x="208" y="97"/>
                  </a:lnTo>
                  <a:lnTo>
                    <a:pt x="233" y="109"/>
                  </a:lnTo>
                  <a:lnTo>
                    <a:pt x="259" y="122"/>
                  </a:lnTo>
                  <a:lnTo>
                    <a:pt x="287" y="135"/>
                  </a:lnTo>
                  <a:lnTo>
                    <a:pt x="316" y="147"/>
                  </a:lnTo>
                  <a:lnTo>
                    <a:pt x="339" y="156"/>
                  </a:lnTo>
                  <a:lnTo>
                    <a:pt x="358" y="163"/>
                  </a:lnTo>
                  <a:lnTo>
                    <a:pt x="375" y="169"/>
                  </a:lnTo>
                  <a:lnTo>
                    <a:pt x="387" y="174"/>
                  </a:lnTo>
                  <a:lnTo>
                    <a:pt x="395" y="177"/>
                  </a:lnTo>
                  <a:lnTo>
                    <a:pt x="401" y="182"/>
                  </a:lnTo>
                  <a:lnTo>
                    <a:pt x="403" y="185"/>
                  </a:lnTo>
                  <a:lnTo>
                    <a:pt x="402" y="190"/>
                  </a:lnTo>
                  <a:lnTo>
                    <a:pt x="396" y="194"/>
                  </a:lnTo>
                  <a:lnTo>
                    <a:pt x="387" y="198"/>
                  </a:lnTo>
                  <a:lnTo>
                    <a:pt x="372" y="200"/>
                  </a:lnTo>
                  <a:lnTo>
                    <a:pt x="355" y="200"/>
                  </a:lnTo>
                  <a:lnTo>
                    <a:pt x="337" y="199"/>
                  </a:lnTo>
                  <a:lnTo>
                    <a:pt x="315" y="197"/>
                  </a:lnTo>
                  <a:lnTo>
                    <a:pt x="294" y="192"/>
                  </a:lnTo>
                  <a:lnTo>
                    <a:pt x="273" y="186"/>
                  </a:lnTo>
                  <a:lnTo>
                    <a:pt x="251" y="176"/>
                  </a:lnTo>
                  <a:lnTo>
                    <a:pt x="229" y="166"/>
                  </a:lnTo>
                  <a:lnTo>
                    <a:pt x="208" y="154"/>
                  </a:lnTo>
                  <a:lnTo>
                    <a:pt x="186" y="143"/>
                  </a:lnTo>
                  <a:lnTo>
                    <a:pt x="164" y="130"/>
                  </a:lnTo>
                  <a:lnTo>
                    <a:pt x="142" y="118"/>
                  </a:lnTo>
                  <a:lnTo>
                    <a:pt x="122" y="107"/>
                  </a:lnTo>
                  <a:lnTo>
                    <a:pt x="103" y="97"/>
                  </a:lnTo>
                  <a:lnTo>
                    <a:pt x="84" y="86"/>
                  </a:lnTo>
                  <a:lnTo>
                    <a:pt x="68" y="76"/>
                  </a:lnTo>
                  <a:lnTo>
                    <a:pt x="54" y="68"/>
                  </a:lnTo>
                  <a:lnTo>
                    <a:pt x="42" y="61"/>
                  </a:lnTo>
                  <a:lnTo>
                    <a:pt x="31" y="54"/>
                  </a:lnTo>
                  <a:lnTo>
                    <a:pt x="23" y="49"/>
                  </a:lnTo>
                  <a:lnTo>
                    <a:pt x="19" y="47"/>
                  </a:lnTo>
                  <a:lnTo>
                    <a:pt x="18" y="46"/>
                  </a:lnTo>
                  <a:lnTo>
                    <a:pt x="4" y="32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12" y="7"/>
                  </a:lnTo>
                  <a:lnTo>
                    <a:pt x="21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4D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2367" name="Freeform 16"/>
            <p:cNvSpPr>
              <a:spLocks/>
            </p:cNvSpPr>
            <p:nvPr/>
          </p:nvSpPr>
          <p:spPr bwMode="auto">
            <a:xfrm>
              <a:off x="4720" y="778"/>
              <a:ext cx="131" cy="82"/>
            </a:xfrm>
            <a:custGeom>
              <a:avLst/>
              <a:gdLst>
                <a:gd name="T0" fmla="*/ 32 w 263"/>
                <a:gd name="T1" fmla="*/ 8 h 162"/>
                <a:gd name="T2" fmla="*/ 16 w 263"/>
                <a:gd name="T3" fmla="*/ 21 h 162"/>
                <a:gd name="T4" fmla="*/ 0 w 263"/>
                <a:gd name="T5" fmla="*/ 12 h 162"/>
                <a:gd name="T6" fmla="*/ 16 w 263"/>
                <a:gd name="T7" fmla="*/ 0 h 162"/>
                <a:gd name="T8" fmla="*/ 32 w 263"/>
                <a:gd name="T9" fmla="*/ 8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3"/>
                <a:gd name="T16" fmla="*/ 0 h 162"/>
                <a:gd name="T17" fmla="*/ 263 w 263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3" h="162">
                  <a:moveTo>
                    <a:pt x="263" y="61"/>
                  </a:moveTo>
                  <a:lnTo>
                    <a:pt x="128" y="162"/>
                  </a:lnTo>
                  <a:lnTo>
                    <a:pt x="0" y="88"/>
                  </a:lnTo>
                  <a:lnTo>
                    <a:pt x="135" y="0"/>
                  </a:lnTo>
                  <a:lnTo>
                    <a:pt x="263" y="61"/>
                  </a:lnTo>
                  <a:close/>
                </a:path>
              </a:pathLst>
            </a:custGeom>
            <a:solidFill>
              <a:srgbClr val="CCF9D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2292" name="Line 17"/>
          <p:cNvSpPr>
            <a:spLocks noChangeShapeType="1"/>
          </p:cNvSpPr>
          <p:nvPr/>
        </p:nvSpPr>
        <p:spPr bwMode="auto">
          <a:xfrm flipV="1">
            <a:off x="2555875" y="620713"/>
            <a:ext cx="2303463" cy="331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2293" name="Line 19"/>
          <p:cNvSpPr>
            <a:spLocks noChangeShapeType="1"/>
          </p:cNvSpPr>
          <p:nvPr/>
        </p:nvSpPr>
        <p:spPr bwMode="auto">
          <a:xfrm flipV="1">
            <a:off x="2771775" y="2060575"/>
            <a:ext cx="2447925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2294" name="Line 20"/>
          <p:cNvSpPr>
            <a:spLocks noChangeShapeType="1"/>
          </p:cNvSpPr>
          <p:nvPr/>
        </p:nvSpPr>
        <p:spPr bwMode="auto">
          <a:xfrm flipV="1">
            <a:off x="2771775" y="2636838"/>
            <a:ext cx="252095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2295" name="Text Box 22"/>
          <p:cNvSpPr txBox="1">
            <a:spLocks noChangeArrowheads="1"/>
          </p:cNvSpPr>
          <p:nvPr/>
        </p:nvSpPr>
        <p:spPr bwMode="auto">
          <a:xfrm>
            <a:off x="5054600" y="511175"/>
            <a:ext cx="341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O" sz="2000" b="1" dirty="0">
                <a:latin typeface="Albertus MT" pitchFamily="18" charset="0"/>
              </a:rPr>
              <a:t>Oficina de Registro y Control</a:t>
            </a:r>
            <a:endParaRPr lang="es-ES" sz="2000" b="1" dirty="0">
              <a:latin typeface="Albertus MT" pitchFamily="18" charset="0"/>
            </a:endParaRPr>
          </a:p>
        </p:txBody>
      </p:sp>
      <p:sp>
        <p:nvSpPr>
          <p:cNvPr id="12296" name="Text Box 23"/>
          <p:cNvSpPr txBox="1">
            <a:spLocks noChangeArrowheads="1"/>
          </p:cNvSpPr>
          <p:nvPr/>
        </p:nvSpPr>
        <p:spPr bwMode="auto">
          <a:xfrm>
            <a:off x="5237163" y="1819275"/>
            <a:ext cx="161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O" sz="2400" dirty="0">
                <a:latin typeface="Albertus MT" pitchFamily="18" charset="0"/>
              </a:rPr>
              <a:t>Sindicatura</a:t>
            </a:r>
            <a:endParaRPr lang="es-ES" sz="2400" dirty="0">
              <a:latin typeface="Albertus MT" pitchFamily="18" charset="0"/>
            </a:endParaRPr>
          </a:p>
        </p:txBody>
      </p:sp>
      <p:sp>
        <p:nvSpPr>
          <p:cNvPr id="12297" name="Text Box 24"/>
          <p:cNvSpPr txBox="1">
            <a:spLocks noChangeArrowheads="1"/>
          </p:cNvSpPr>
          <p:nvPr/>
        </p:nvSpPr>
        <p:spPr bwMode="auto">
          <a:xfrm>
            <a:off x="5148263" y="4411663"/>
            <a:ext cx="237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O" sz="2400" dirty="0">
                <a:latin typeface="Albertus MT" pitchFamily="18" charset="0"/>
              </a:rPr>
              <a:t>Decanaturas (4)</a:t>
            </a:r>
            <a:endParaRPr lang="es-ES" sz="2400" dirty="0">
              <a:latin typeface="Albertus MT" pitchFamily="18" charset="0"/>
            </a:endParaRPr>
          </a:p>
        </p:txBody>
      </p:sp>
      <p:sp>
        <p:nvSpPr>
          <p:cNvPr id="12298" name="Text Box 25"/>
          <p:cNvSpPr txBox="1">
            <a:spLocks noChangeArrowheads="1"/>
          </p:cNvSpPr>
          <p:nvPr/>
        </p:nvSpPr>
        <p:spPr bwMode="auto">
          <a:xfrm>
            <a:off x="5219700" y="2971800"/>
            <a:ext cx="3702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O" sz="2400" dirty="0">
                <a:latin typeface="Albertus MT" pitchFamily="18" charset="0"/>
              </a:rPr>
              <a:t>Biblioteca </a:t>
            </a:r>
            <a:r>
              <a:rPr lang="es-CO" b="1" dirty="0"/>
              <a:t>(Centro y Belmonte)</a:t>
            </a:r>
            <a:endParaRPr lang="es-ES" b="1" dirty="0"/>
          </a:p>
          <a:p>
            <a:pPr eaLnBrk="1" hangingPunct="1"/>
            <a:endParaRPr lang="es-ES" sz="2400" dirty="0">
              <a:latin typeface="Albertus MT" pitchFamily="18" charset="0"/>
            </a:endParaRPr>
          </a:p>
        </p:txBody>
      </p:sp>
      <p:sp>
        <p:nvSpPr>
          <p:cNvPr id="12299" name="Line 27"/>
          <p:cNvSpPr>
            <a:spLocks noChangeShapeType="1"/>
          </p:cNvSpPr>
          <p:nvPr/>
        </p:nvSpPr>
        <p:spPr bwMode="auto">
          <a:xfrm flipV="1">
            <a:off x="2771775" y="3860800"/>
            <a:ext cx="230505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2300" name="Text Box 28"/>
          <p:cNvSpPr txBox="1">
            <a:spLocks noChangeArrowheads="1"/>
          </p:cNvSpPr>
          <p:nvPr/>
        </p:nvSpPr>
        <p:spPr bwMode="auto">
          <a:xfrm>
            <a:off x="5284788" y="3692525"/>
            <a:ext cx="3517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O" sz="2400" dirty="0">
                <a:latin typeface="Albertus MT" pitchFamily="18" charset="0"/>
              </a:rPr>
              <a:t>Sistemas </a:t>
            </a:r>
            <a:r>
              <a:rPr lang="es-CO" b="1" dirty="0"/>
              <a:t>(Centro y Belmonte)</a:t>
            </a:r>
            <a:endParaRPr lang="es-ES" b="1" dirty="0"/>
          </a:p>
          <a:p>
            <a:pPr eaLnBrk="1" hangingPunct="1"/>
            <a:endParaRPr lang="es-ES" sz="2400" dirty="0">
              <a:latin typeface="Albertus MT" pitchFamily="18" charset="0"/>
            </a:endParaRPr>
          </a:p>
        </p:txBody>
      </p:sp>
      <p:sp>
        <p:nvSpPr>
          <p:cNvPr id="12301" name="Line 29"/>
          <p:cNvSpPr>
            <a:spLocks noChangeShapeType="1"/>
          </p:cNvSpPr>
          <p:nvPr/>
        </p:nvSpPr>
        <p:spPr bwMode="auto">
          <a:xfrm flipV="1">
            <a:off x="2555875" y="1341438"/>
            <a:ext cx="2447925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2302" name="Text Box 30"/>
          <p:cNvSpPr txBox="1">
            <a:spLocks noChangeArrowheads="1"/>
          </p:cNvSpPr>
          <p:nvPr/>
        </p:nvSpPr>
        <p:spPr bwMode="auto">
          <a:xfrm>
            <a:off x="4716463" y="981075"/>
            <a:ext cx="3743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O" sz="2000" b="1" dirty="0">
                <a:latin typeface="Albertus MT" pitchFamily="18" charset="0"/>
              </a:rPr>
              <a:t>     Bienestar Universitario </a:t>
            </a:r>
          </a:p>
          <a:p>
            <a:pPr eaLnBrk="1" hangingPunct="1"/>
            <a:r>
              <a:rPr lang="es-CO" sz="2000" b="1" dirty="0">
                <a:latin typeface="Albertus MT" pitchFamily="18" charset="0"/>
              </a:rPr>
              <a:t>     (Centro y Belmonte)</a:t>
            </a:r>
            <a:endParaRPr lang="es-ES" sz="2000" b="1" dirty="0">
              <a:latin typeface="Albertus MT" pitchFamily="18" charset="0"/>
            </a:endParaRPr>
          </a:p>
        </p:txBody>
      </p:sp>
      <p:sp>
        <p:nvSpPr>
          <p:cNvPr id="12303" name="Text Box 31"/>
          <p:cNvSpPr txBox="1">
            <a:spLocks noChangeArrowheads="1"/>
          </p:cNvSpPr>
          <p:nvPr/>
        </p:nvSpPr>
        <p:spPr bwMode="auto">
          <a:xfrm>
            <a:off x="5219700" y="5167313"/>
            <a:ext cx="27109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O" sz="2000" b="1" dirty="0">
                <a:latin typeface="Albertus MT" pitchFamily="18" charset="0"/>
              </a:rPr>
              <a:t>Consultorio </a:t>
            </a:r>
            <a:r>
              <a:rPr lang="es-CO" sz="2000" b="1" dirty="0" smtClean="0">
                <a:latin typeface="Albertus MT" pitchFamily="18" charset="0"/>
              </a:rPr>
              <a:t>Jurídico y </a:t>
            </a:r>
          </a:p>
          <a:p>
            <a:pPr eaLnBrk="1" hangingPunct="1"/>
            <a:r>
              <a:rPr lang="es-CO" sz="2000" b="1" dirty="0" smtClean="0">
                <a:latin typeface="Albertus MT" pitchFamily="18" charset="0"/>
              </a:rPr>
              <a:t>Centro de conciliación</a:t>
            </a:r>
            <a:endParaRPr lang="es-CO" sz="2000" b="1" dirty="0">
              <a:latin typeface="Albertus MT" pitchFamily="18" charset="0"/>
            </a:endParaRPr>
          </a:p>
        </p:txBody>
      </p:sp>
      <p:sp>
        <p:nvSpPr>
          <p:cNvPr id="12304" name="Line 33"/>
          <p:cNvSpPr>
            <a:spLocks noChangeShapeType="1"/>
          </p:cNvSpPr>
          <p:nvPr/>
        </p:nvSpPr>
        <p:spPr bwMode="auto">
          <a:xfrm>
            <a:off x="2843213" y="4508500"/>
            <a:ext cx="223361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2305" name="Text Box 34"/>
          <p:cNvSpPr txBox="1">
            <a:spLocks noChangeArrowheads="1"/>
          </p:cNvSpPr>
          <p:nvPr/>
        </p:nvSpPr>
        <p:spPr bwMode="auto">
          <a:xfrm>
            <a:off x="5219700" y="5924550"/>
            <a:ext cx="2998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O" sz="2400" dirty="0">
                <a:latin typeface="Albertus MT" pitchFamily="18" charset="0"/>
              </a:rPr>
              <a:t>Jefatura de Personal</a:t>
            </a:r>
            <a:endParaRPr lang="es-ES" sz="2400" dirty="0">
              <a:latin typeface="Albertus MT" pitchFamily="18" charset="0"/>
            </a:endParaRPr>
          </a:p>
        </p:txBody>
      </p:sp>
      <p:sp>
        <p:nvSpPr>
          <p:cNvPr id="12306" name="Line 35"/>
          <p:cNvSpPr>
            <a:spLocks noChangeShapeType="1"/>
          </p:cNvSpPr>
          <p:nvPr/>
        </p:nvSpPr>
        <p:spPr bwMode="auto">
          <a:xfrm>
            <a:off x="3059113" y="4724400"/>
            <a:ext cx="208915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grpSp>
        <p:nvGrpSpPr>
          <p:cNvPr id="12307" name="Group 36"/>
          <p:cNvGrpSpPr>
            <a:grpSpLocks/>
          </p:cNvGrpSpPr>
          <p:nvPr/>
        </p:nvGrpSpPr>
        <p:grpSpPr bwMode="auto">
          <a:xfrm>
            <a:off x="250825" y="2133600"/>
            <a:ext cx="2305050" cy="1439863"/>
            <a:chOff x="431" y="1661"/>
            <a:chExt cx="1179" cy="1587"/>
          </a:xfrm>
        </p:grpSpPr>
        <p:sp>
          <p:nvSpPr>
            <p:cNvPr id="1231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431" y="1661"/>
              <a:ext cx="1179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12" name="Rectangle 38"/>
            <p:cNvSpPr>
              <a:spLocks noChangeArrowheads="1"/>
            </p:cNvSpPr>
            <p:nvPr/>
          </p:nvSpPr>
          <p:spPr bwMode="auto">
            <a:xfrm>
              <a:off x="431" y="2464"/>
              <a:ext cx="1179" cy="784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13" name="Freeform 39"/>
            <p:cNvSpPr>
              <a:spLocks/>
            </p:cNvSpPr>
            <p:nvPr/>
          </p:nvSpPr>
          <p:spPr bwMode="auto">
            <a:xfrm>
              <a:off x="434" y="2463"/>
              <a:ext cx="1175" cy="785"/>
            </a:xfrm>
            <a:custGeom>
              <a:avLst/>
              <a:gdLst>
                <a:gd name="T0" fmla="*/ 376 w 2048"/>
                <a:gd name="T1" fmla="*/ 1 h 838"/>
                <a:gd name="T2" fmla="*/ 326 w 2048"/>
                <a:gd name="T3" fmla="*/ 1 h 838"/>
                <a:gd name="T4" fmla="*/ 185 w 2048"/>
                <a:gd name="T5" fmla="*/ 209 h 838"/>
                <a:gd name="T6" fmla="*/ 65 w 2048"/>
                <a:gd name="T7" fmla="*/ 0 h 838"/>
                <a:gd name="T8" fmla="*/ 6 w 2048"/>
                <a:gd name="T9" fmla="*/ 0 h 838"/>
                <a:gd name="T10" fmla="*/ 142 w 2048"/>
                <a:gd name="T11" fmla="*/ 292 h 838"/>
                <a:gd name="T12" fmla="*/ 0 w 2048"/>
                <a:gd name="T13" fmla="*/ 689 h 838"/>
                <a:gd name="T14" fmla="*/ 129 w 2048"/>
                <a:gd name="T15" fmla="*/ 689 h 838"/>
                <a:gd name="T16" fmla="*/ 184 w 2048"/>
                <a:gd name="T17" fmla="*/ 380 h 838"/>
                <a:gd name="T18" fmla="*/ 256 w 2048"/>
                <a:gd name="T19" fmla="*/ 689 h 838"/>
                <a:gd name="T20" fmla="*/ 387 w 2048"/>
                <a:gd name="T21" fmla="*/ 689 h 838"/>
                <a:gd name="T22" fmla="*/ 224 w 2048"/>
                <a:gd name="T23" fmla="*/ 290 h 838"/>
                <a:gd name="T24" fmla="*/ 376 w 2048"/>
                <a:gd name="T25" fmla="*/ 1 h 8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48"/>
                <a:gd name="T40" fmla="*/ 0 h 838"/>
                <a:gd name="T41" fmla="*/ 2048 w 2048"/>
                <a:gd name="T42" fmla="*/ 838 h 8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48" h="838">
                  <a:moveTo>
                    <a:pt x="1988" y="1"/>
                  </a:moveTo>
                  <a:lnTo>
                    <a:pt x="1729" y="1"/>
                  </a:lnTo>
                  <a:lnTo>
                    <a:pt x="980" y="254"/>
                  </a:lnTo>
                  <a:lnTo>
                    <a:pt x="344" y="0"/>
                  </a:lnTo>
                  <a:lnTo>
                    <a:pt x="31" y="0"/>
                  </a:lnTo>
                  <a:lnTo>
                    <a:pt x="750" y="355"/>
                  </a:lnTo>
                  <a:lnTo>
                    <a:pt x="0" y="838"/>
                  </a:lnTo>
                  <a:lnTo>
                    <a:pt x="682" y="838"/>
                  </a:lnTo>
                  <a:lnTo>
                    <a:pt x="976" y="462"/>
                  </a:lnTo>
                  <a:lnTo>
                    <a:pt x="1354" y="838"/>
                  </a:lnTo>
                  <a:lnTo>
                    <a:pt x="2048" y="838"/>
                  </a:lnTo>
                  <a:lnTo>
                    <a:pt x="1187" y="353"/>
                  </a:lnTo>
                  <a:lnTo>
                    <a:pt x="19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14" name="Freeform 40"/>
            <p:cNvSpPr>
              <a:spLocks/>
            </p:cNvSpPr>
            <p:nvPr/>
          </p:nvSpPr>
          <p:spPr bwMode="auto">
            <a:xfrm>
              <a:off x="456" y="2463"/>
              <a:ext cx="1127" cy="785"/>
            </a:xfrm>
            <a:custGeom>
              <a:avLst/>
              <a:gdLst>
                <a:gd name="T0" fmla="*/ 6 w 1963"/>
                <a:gd name="T1" fmla="*/ 0 h 838"/>
                <a:gd name="T2" fmla="*/ 51 w 1963"/>
                <a:gd name="T3" fmla="*/ 0 h 838"/>
                <a:gd name="T4" fmla="*/ 179 w 1963"/>
                <a:gd name="T5" fmla="*/ 227 h 838"/>
                <a:gd name="T6" fmla="*/ 322 w 1963"/>
                <a:gd name="T7" fmla="*/ 0 h 838"/>
                <a:gd name="T8" fmla="*/ 363 w 1963"/>
                <a:gd name="T9" fmla="*/ 0 h 838"/>
                <a:gd name="T10" fmla="*/ 210 w 1963"/>
                <a:gd name="T11" fmla="*/ 291 h 838"/>
                <a:gd name="T12" fmla="*/ 371 w 1963"/>
                <a:gd name="T13" fmla="*/ 689 h 838"/>
                <a:gd name="T14" fmla="*/ 254 w 1963"/>
                <a:gd name="T15" fmla="*/ 689 h 838"/>
                <a:gd name="T16" fmla="*/ 176 w 1963"/>
                <a:gd name="T17" fmla="*/ 357 h 838"/>
                <a:gd name="T18" fmla="*/ 117 w 1963"/>
                <a:gd name="T19" fmla="*/ 689 h 838"/>
                <a:gd name="T20" fmla="*/ 0 w 1963"/>
                <a:gd name="T21" fmla="*/ 689 h 838"/>
                <a:gd name="T22" fmla="*/ 141 w 1963"/>
                <a:gd name="T23" fmla="*/ 289 h 838"/>
                <a:gd name="T24" fmla="*/ 6 w 1963"/>
                <a:gd name="T25" fmla="*/ 0 h 8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63"/>
                <a:gd name="T40" fmla="*/ 0 h 838"/>
                <a:gd name="T41" fmla="*/ 1963 w 1963"/>
                <a:gd name="T42" fmla="*/ 838 h 8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63" h="838">
                  <a:moveTo>
                    <a:pt x="31" y="0"/>
                  </a:moveTo>
                  <a:lnTo>
                    <a:pt x="267" y="0"/>
                  </a:lnTo>
                  <a:lnTo>
                    <a:pt x="945" y="275"/>
                  </a:lnTo>
                  <a:lnTo>
                    <a:pt x="1702" y="0"/>
                  </a:lnTo>
                  <a:lnTo>
                    <a:pt x="1917" y="0"/>
                  </a:lnTo>
                  <a:lnTo>
                    <a:pt x="1109" y="354"/>
                  </a:lnTo>
                  <a:lnTo>
                    <a:pt x="1963" y="838"/>
                  </a:lnTo>
                  <a:lnTo>
                    <a:pt x="1341" y="838"/>
                  </a:lnTo>
                  <a:lnTo>
                    <a:pt x="931" y="435"/>
                  </a:lnTo>
                  <a:lnTo>
                    <a:pt x="615" y="838"/>
                  </a:lnTo>
                  <a:lnTo>
                    <a:pt x="0" y="838"/>
                  </a:lnTo>
                  <a:lnTo>
                    <a:pt x="746" y="35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15" name="Freeform 41"/>
            <p:cNvSpPr>
              <a:spLocks/>
            </p:cNvSpPr>
            <p:nvPr/>
          </p:nvSpPr>
          <p:spPr bwMode="auto">
            <a:xfrm>
              <a:off x="1314" y="2106"/>
              <a:ext cx="93" cy="141"/>
            </a:xfrm>
            <a:custGeom>
              <a:avLst/>
              <a:gdLst>
                <a:gd name="T0" fmla="*/ 30 w 162"/>
                <a:gd name="T1" fmla="*/ 121 h 151"/>
                <a:gd name="T2" fmla="*/ 30 w 162"/>
                <a:gd name="T3" fmla="*/ 0 h 151"/>
                <a:gd name="T4" fmla="*/ 0 w 162"/>
                <a:gd name="T5" fmla="*/ 31 h 151"/>
                <a:gd name="T6" fmla="*/ 0 w 162"/>
                <a:gd name="T7" fmla="*/ 123 h 151"/>
                <a:gd name="T8" fmla="*/ 30 w 162"/>
                <a:gd name="T9" fmla="*/ 12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51"/>
                <a:gd name="T17" fmla="*/ 162 w 16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51">
                  <a:moveTo>
                    <a:pt x="162" y="149"/>
                  </a:moveTo>
                  <a:lnTo>
                    <a:pt x="162" y="0"/>
                  </a:lnTo>
                  <a:lnTo>
                    <a:pt x="0" y="37"/>
                  </a:lnTo>
                  <a:lnTo>
                    <a:pt x="0" y="151"/>
                  </a:lnTo>
                  <a:lnTo>
                    <a:pt x="162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16" name="Freeform 42"/>
            <p:cNvSpPr>
              <a:spLocks/>
            </p:cNvSpPr>
            <p:nvPr/>
          </p:nvSpPr>
          <p:spPr bwMode="auto">
            <a:xfrm>
              <a:off x="1326" y="2145"/>
              <a:ext cx="70" cy="167"/>
            </a:xfrm>
            <a:custGeom>
              <a:avLst/>
              <a:gdLst>
                <a:gd name="T0" fmla="*/ 23 w 122"/>
                <a:gd name="T1" fmla="*/ 0 h 178"/>
                <a:gd name="T2" fmla="*/ 0 w 122"/>
                <a:gd name="T3" fmla="*/ 1 h 178"/>
                <a:gd name="T4" fmla="*/ 1 w 122"/>
                <a:gd name="T5" fmla="*/ 144 h 178"/>
                <a:gd name="T6" fmla="*/ 8 w 122"/>
                <a:gd name="T7" fmla="*/ 147 h 178"/>
                <a:gd name="T8" fmla="*/ 23 w 122"/>
                <a:gd name="T9" fmla="*/ 144 h 178"/>
                <a:gd name="T10" fmla="*/ 23 w 122"/>
                <a:gd name="T11" fmla="*/ 0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178"/>
                <a:gd name="T20" fmla="*/ 122 w 122"/>
                <a:gd name="T21" fmla="*/ 178 h 1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178">
                  <a:moveTo>
                    <a:pt x="122" y="0"/>
                  </a:moveTo>
                  <a:lnTo>
                    <a:pt x="0" y="1"/>
                  </a:lnTo>
                  <a:lnTo>
                    <a:pt x="1" y="174"/>
                  </a:lnTo>
                  <a:lnTo>
                    <a:pt x="44" y="178"/>
                  </a:lnTo>
                  <a:lnTo>
                    <a:pt x="122" y="17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17" name="Freeform 43"/>
            <p:cNvSpPr>
              <a:spLocks/>
            </p:cNvSpPr>
            <p:nvPr/>
          </p:nvSpPr>
          <p:spPr bwMode="auto">
            <a:xfrm>
              <a:off x="1150" y="2185"/>
              <a:ext cx="460" cy="659"/>
            </a:xfrm>
            <a:custGeom>
              <a:avLst/>
              <a:gdLst>
                <a:gd name="T0" fmla="*/ 145 w 802"/>
                <a:gd name="T1" fmla="*/ 22 h 704"/>
                <a:gd name="T2" fmla="*/ 141 w 802"/>
                <a:gd name="T3" fmla="*/ 33 h 704"/>
                <a:gd name="T4" fmla="*/ 140 w 802"/>
                <a:gd name="T5" fmla="*/ 11 h 704"/>
                <a:gd name="T6" fmla="*/ 135 w 802"/>
                <a:gd name="T7" fmla="*/ 11 h 704"/>
                <a:gd name="T8" fmla="*/ 131 w 802"/>
                <a:gd name="T9" fmla="*/ 32 h 704"/>
                <a:gd name="T10" fmla="*/ 128 w 802"/>
                <a:gd name="T11" fmla="*/ 45 h 704"/>
                <a:gd name="T12" fmla="*/ 119 w 802"/>
                <a:gd name="T13" fmla="*/ 64 h 704"/>
                <a:gd name="T14" fmla="*/ 107 w 802"/>
                <a:gd name="T15" fmla="*/ 68 h 704"/>
                <a:gd name="T16" fmla="*/ 97 w 802"/>
                <a:gd name="T17" fmla="*/ 32 h 704"/>
                <a:gd name="T18" fmla="*/ 89 w 802"/>
                <a:gd name="T19" fmla="*/ 7 h 704"/>
                <a:gd name="T20" fmla="*/ 81 w 802"/>
                <a:gd name="T21" fmla="*/ 0 h 704"/>
                <a:gd name="T22" fmla="*/ 53 w 802"/>
                <a:gd name="T23" fmla="*/ 0 h 704"/>
                <a:gd name="T24" fmla="*/ 51 w 802"/>
                <a:gd name="T25" fmla="*/ 3 h 704"/>
                <a:gd name="T26" fmla="*/ 44 w 802"/>
                <a:gd name="T27" fmla="*/ 13 h 704"/>
                <a:gd name="T28" fmla="*/ 36 w 802"/>
                <a:gd name="T29" fmla="*/ 43 h 704"/>
                <a:gd name="T30" fmla="*/ 30 w 802"/>
                <a:gd name="T31" fmla="*/ 69 h 704"/>
                <a:gd name="T32" fmla="*/ 28 w 802"/>
                <a:gd name="T33" fmla="*/ 77 h 704"/>
                <a:gd name="T34" fmla="*/ 16 w 802"/>
                <a:gd name="T35" fmla="*/ 53 h 704"/>
                <a:gd name="T36" fmla="*/ 11 w 802"/>
                <a:gd name="T37" fmla="*/ 18 h 704"/>
                <a:gd name="T38" fmla="*/ 9 w 802"/>
                <a:gd name="T39" fmla="*/ 11 h 704"/>
                <a:gd name="T40" fmla="*/ 7 w 802"/>
                <a:gd name="T41" fmla="*/ 35 h 704"/>
                <a:gd name="T42" fmla="*/ 2 w 802"/>
                <a:gd name="T43" fmla="*/ 31 h 704"/>
                <a:gd name="T44" fmla="*/ 0 w 802"/>
                <a:gd name="T45" fmla="*/ 27 h 704"/>
                <a:gd name="T46" fmla="*/ 3 w 802"/>
                <a:gd name="T47" fmla="*/ 85 h 704"/>
                <a:gd name="T48" fmla="*/ 10 w 802"/>
                <a:gd name="T49" fmla="*/ 93 h 704"/>
                <a:gd name="T50" fmla="*/ 16 w 802"/>
                <a:gd name="T51" fmla="*/ 129 h 704"/>
                <a:gd name="T52" fmla="*/ 30 w 802"/>
                <a:gd name="T53" fmla="*/ 153 h 704"/>
                <a:gd name="T54" fmla="*/ 38 w 802"/>
                <a:gd name="T55" fmla="*/ 152 h 704"/>
                <a:gd name="T56" fmla="*/ 44 w 802"/>
                <a:gd name="T57" fmla="*/ 139 h 704"/>
                <a:gd name="T58" fmla="*/ 45 w 802"/>
                <a:gd name="T59" fmla="*/ 220 h 704"/>
                <a:gd name="T60" fmla="*/ 37 w 802"/>
                <a:gd name="T61" fmla="*/ 367 h 704"/>
                <a:gd name="T62" fmla="*/ 37 w 802"/>
                <a:gd name="T63" fmla="*/ 446 h 704"/>
                <a:gd name="T64" fmla="*/ 48 w 802"/>
                <a:gd name="T65" fmla="*/ 528 h 704"/>
                <a:gd name="T66" fmla="*/ 53 w 802"/>
                <a:gd name="T67" fmla="*/ 548 h 704"/>
                <a:gd name="T68" fmla="*/ 46 w 802"/>
                <a:gd name="T69" fmla="*/ 555 h 704"/>
                <a:gd name="T70" fmla="*/ 44 w 802"/>
                <a:gd name="T71" fmla="*/ 578 h 704"/>
                <a:gd name="T72" fmla="*/ 66 w 802"/>
                <a:gd name="T73" fmla="*/ 578 h 704"/>
                <a:gd name="T74" fmla="*/ 64 w 802"/>
                <a:gd name="T75" fmla="*/ 541 h 704"/>
                <a:gd name="T76" fmla="*/ 64 w 802"/>
                <a:gd name="T77" fmla="*/ 446 h 704"/>
                <a:gd name="T78" fmla="*/ 73 w 802"/>
                <a:gd name="T79" fmla="*/ 529 h 704"/>
                <a:gd name="T80" fmla="*/ 71 w 802"/>
                <a:gd name="T81" fmla="*/ 570 h 704"/>
                <a:gd name="T82" fmla="*/ 81 w 802"/>
                <a:gd name="T83" fmla="*/ 578 h 704"/>
                <a:gd name="T84" fmla="*/ 93 w 802"/>
                <a:gd name="T85" fmla="*/ 559 h 704"/>
                <a:gd name="T86" fmla="*/ 87 w 802"/>
                <a:gd name="T87" fmla="*/ 547 h 704"/>
                <a:gd name="T88" fmla="*/ 88 w 802"/>
                <a:gd name="T89" fmla="*/ 528 h 704"/>
                <a:gd name="T90" fmla="*/ 100 w 802"/>
                <a:gd name="T91" fmla="*/ 464 h 704"/>
                <a:gd name="T92" fmla="*/ 104 w 802"/>
                <a:gd name="T93" fmla="*/ 404 h 704"/>
                <a:gd name="T94" fmla="*/ 93 w 802"/>
                <a:gd name="T95" fmla="*/ 248 h 704"/>
                <a:gd name="T96" fmla="*/ 92 w 802"/>
                <a:gd name="T97" fmla="*/ 136 h 704"/>
                <a:gd name="T98" fmla="*/ 95 w 802"/>
                <a:gd name="T99" fmla="*/ 143 h 704"/>
                <a:gd name="T100" fmla="*/ 100 w 802"/>
                <a:gd name="T101" fmla="*/ 147 h 704"/>
                <a:gd name="T102" fmla="*/ 110 w 802"/>
                <a:gd name="T103" fmla="*/ 148 h 704"/>
                <a:gd name="T104" fmla="*/ 115 w 802"/>
                <a:gd name="T105" fmla="*/ 143 h 704"/>
                <a:gd name="T106" fmla="*/ 127 w 802"/>
                <a:gd name="T107" fmla="*/ 116 h 704"/>
                <a:gd name="T108" fmla="*/ 134 w 802"/>
                <a:gd name="T109" fmla="*/ 86 h 704"/>
                <a:gd name="T110" fmla="*/ 145 w 802"/>
                <a:gd name="T111" fmla="*/ 75 h 704"/>
                <a:gd name="T112" fmla="*/ 151 w 802"/>
                <a:gd name="T113" fmla="*/ 58 h 7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02"/>
                <a:gd name="T172" fmla="*/ 0 h 704"/>
                <a:gd name="T173" fmla="*/ 802 w 802"/>
                <a:gd name="T174" fmla="*/ 704 h 7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02" h="704">
                  <a:moveTo>
                    <a:pt x="802" y="71"/>
                  </a:moveTo>
                  <a:lnTo>
                    <a:pt x="771" y="24"/>
                  </a:lnTo>
                  <a:lnTo>
                    <a:pt x="770" y="25"/>
                  </a:lnTo>
                  <a:lnTo>
                    <a:pt x="766" y="27"/>
                  </a:lnTo>
                  <a:lnTo>
                    <a:pt x="762" y="31"/>
                  </a:lnTo>
                  <a:lnTo>
                    <a:pt x="755" y="34"/>
                  </a:lnTo>
                  <a:lnTo>
                    <a:pt x="750" y="37"/>
                  </a:lnTo>
                  <a:lnTo>
                    <a:pt x="745" y="40"/>
                  </a:lnTo>
                  <a:lnTo>
                    <a:pt x="742" y="42"/>
                  </a:lnTo>
                  <a:lnTo>
                    <a:pt x="740" y="43"/>
                  </a:lnTo>
                  <a:lnTo>
                    <a:pt x="746" y="24"/>
                  </a:lnTo>
                  <a:lnTo>
                    <a:pt x="741" y="14"/>
                  </a:lnTo>
                  <a:lnTo>
                    <a:pt x="735" y="10"/>
                  </a:lnTo>
                  <a:lnTo>
                    <a:pt x="726" y="9"/>
                  </a:lnTo>
                  <a:lnTo>
                    <a:pt x="719" y="12"/>
                  </a:lnTo>
                  <a:lnTo>
                    <a:pt x="718" y="14"/>
                  </a:lnTo>
                  <a:lnTo>
                    <a:pt x="714" y="18"/>
                  </a:lnTo>
                  <a:lnTo>
                    <a:pt x="708" y="23"/>
                  </a:lnTo>
                  <a:lnTo>
                    <a:pt x="702" y="31"/>
                  </a:lnTo>
                  <a:lnTo>
                    <a:pt x="694" y="38"/>
                  </a:lnTo>
                  <a:lnTo>
                    <a:pt x="688" y="45"/>
                  </a:lnTo>
                  <a:lnTo>
                    <a:pt x="683" y="51"/>
                  </a:lnTo>
                  <a:lnTo>
                    <a:pt x="680" y="54"/>
                  </a:lnTo>
                  <a:lnTo>
                    <a:pt x="678" y="55"/>
                  </a:lnTo>
                  <a:lnTo>
                    <a:pt x="670" y="60"/>
                  </a:lnTo>
                  <a:lnTo>
                    <a:pt x="659" y="66"/>
                  </a:lnTo>
                  <a:lnTo>
                    <a:pt x="646" y="72"/>
                  </a:lnTo>
                  <a:lnTo>
                    <a:pt x="630" y="78"/>
                  </a:lnTo>
                  <a:lnTo>
                    <a:pt x="612" y="83"/>
                  </a:lnTo>
                  <a:lnTo>
                    <a:pt x="594" y="86"/>
                  </a:lnTo>
                  <a:lnTo>
                    <a:pt x="575" y="86"/>
                  </a:lnTo>
                  <a:lnTo>
                    <a:pt x="568" y="83"/>
                  </a:lnTo>
                  <a:lnTo>
                    <a:pt x="557" y="75"/>
                  </a:lnTo>
                  <a:lnTo>
                    <a:pt x="543" y="64"/>
                  </a:lnTo>
                  <a:lnTo>
                    <a:pt x="528" y="51"/>
                  </a:lnTo>
                  <a:lnTo>
                    <a:pt x="513" y="38"/>
                  </a:lnTo>
                  <a:lnTo>
                    <a:pt x="501" y="26"/>
                  </a:lnTo>
                  <a:lnTo>
                    <a:pt x="489" y="17"/>
                  </a:lnTo>
                  <a:lnTo>
                    <a:pt x="483" y="12"/>
                  </a:lnTo>
                  <a:lnTo>
                    <a:pt x="474" y="7"/>
                  </a:lnTo>
                  <a:lnTo>
                    <a:pt x="463" y="4"/>
                  </a:lnTo>
                  <a:lnTo>
                    <a:pt x="456" y="2"/>
                  </a:lnTo>
                  <a:lnTo>
                    <a:pt x="453" y="0"/>
                  </a:lnTo>
                  <a:lnTo>
                    <a:pt x="431" y="0"/>
                  </a:lnTo>
                  <a:lnTo>
                    <a:pt x="356" y="103"/>
                  </a:lnTo>
                  <a:lnTo>
                    <a:pt x="305" y="0"/>
                  </a:lnTo>
                  <a:lnTo>
                    <a:pt x="286" y="0"/>
                  </a:lnTo>
                  <a:lnTo>
                    <a:pt x="285" y="0"/>
                  </a:lnTo>
                  <a:lnTo>
                    <a:pt x="284" y="0"/>
                  </a:lnTo>
                  <a:lnTo>
                    <a:pt x="281" y="0"/>
                  </a:lnTo>
                  <a:lnTo>
                    <a:pt x="277" y="2"/>
                  </a:lnTo>
                  <a:lnTo>
                    <a:pt x="271" y="3"/>
                  </a:lnTo>
                  <a:lnTo>
                    <a:pt x="263" y="5"/>
                  </a:lnTo>
                  <a:lnTo>
                    <a:pt x="255" y="7"/>
                  </a:lnTo>
                  <a:lnTo>
                    <a:pt x="245" y="11"/>
                  </a:lnTo>
                  <a:lnTo>
                    <a:pt x="233" y="16"/>
                  </a:lnTo>
                  <a:lnTo>
                    <a:pt x="223" y="23"/>
                  </a:lnTo>
                  <a:lnTo>
                    <a:pt x="212" y="32"/>
                  </a:lnTo>
                  <a:lnTo>
                    <a:pt x="201" y="42"/>
                  </a:lnTo>
                  <a:lnTo>
                    <a:pt x="191" y="52"/>
                  </a:lnTo>
                  <a:lnTo>
                    <a:pt x="182" y="62"/>
                  </a:lnTo>
                  <a:lnTo>
                    <a:pt x="173" y="72"/>
                  </a:lnTo>
                  <a:lnTo>
                    <a:pt x="166" y="80"/>
                  </a:lnTo>
                  <a:lnTo>
                    <a:pt x="163" y="84"/>
                  </a:lnTo>
                  <a:lnTo>
                    <a:pt x="160" y="89"/>
                  </a:lnTo>
                  <a:lnTo>
                    <a:pt x="157" y="92"/>
                  </a:lnTo>
                  <a:lnTo>
                    <a:pt x="153" y="94"/>
                  </a:lnTo>
                  <a:lnTo>
                    <a:pt x="145" y="94"/>
                  </a:lnTo>
                  <a:lnTo>
                    <a:pt x="140" y="92"/>
                  </a:lnTo>
                  <a:lnTo>
                    <a:pt x="136" y="90"/>
                  </a:lnTo>
                  <a:lnTo>
                    <a:pt x="134" y="89"/>
                  </a:lnTo>
                  <a:lnTo>
                    <a:pt x="83" y="65"/>
                  </a:lnTo>
                  <a:lnTo>
                    <a:pt x="77" y="49"/>
                  </a:lnTo>
                  <a:lnTo>
                    <a:pt x="70" y="36"/>
                  </a:lnTo>
                  <a:lnTo>
                    <a:pt x="63" y="25"/>
                  </a:lnTo>
                  <a:lnTo>
                    <a:pt x="61" y="21"/>
                  </a:lnTo>
                  <a:lnTo>
                    <a:pt x="59" y="18"/>
                  </a:lnTo>
                  <a:lnTo>
                    <a:pt x="56" y="16"/>
                  </a:lnTo>
                  <a:lnTo>
                    <a:pt x="52" y="14"/>
                  </a:lnTo>
                  <a:lnTo>
                    <a:pt x="49" y="14"/>
                  </a:lnTo>
                  <a:lnTo>
                    <a:pt x="43" y="20"/>
                  </a:lnTo>
                  <a:lnTo>
                    <a:pt x="40" y="31"/>
                  </a:lnTo>
                  <a:lnTo>
                    <a:pt x="40" y="39"/>
                  </a:lnTo>
                  <a:lnTo>
                    <a:pt x="40" y="43"/>
                  </a:lnTo>
                  <a:lnTo>
                    <a:pt x="32" y="42"/>
                  </a:lnTo>
                  <a:lnTo>
                    <a:pt x="25" y="40"/>
                  </a:lnTo>
                  <a:lnTo>
                    <a:pt x="19" y="39"/>
                  </a:lnTo>
                  <a:lnTo>
                    <a:pt x="13" y="37"/>
                  </a:lnTo>
                  <a:lnTo>
                    <a:pt x="8" y="35"/>
                  </a:lnTo>
                  <a:lnTo>
                    <a:pt x="3" y="34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100"/>
                  </a:lnTo>
                  <a:lnTo>
                    <a:pt x="2" y="101"/>
                  </a:lnTo>
                  <a:lnTo>
                    <a:pt x="10" y="102"/>
                  </a:lnTo>
                  <a:lnTo>
                    <a:pt x="19" y="104"/>
                  </a:lnTo>
                  <a:lnTo>
                    <a:pt x="29" y="107"/>
                  </a:lnTo>
                  <a:lnTo>
                    <a:pt x="41" y="110"/>
                  </a:lnTo>
                  <a:lnTo>
                    <a:pt x="50" y="112"/>
                  </a:lnTo>
                  <a:lnTo>
                    <a:pt x="56" y="113"/>
                  </a:lnTo>
                  <a:lnTo>
                    <a:pt x="59" y="114"/>
                  </a:lnTo>
                  <a:lnTo>
                    <a:pt x="56" y="131"/>
                  </a:lnTo>
                  <a:lnTo>
                    <a:pt x="70" y="145"/>
                  </a:lnTo>
                  <a:lnTo>
                    <a:pt x="86" y="157"/>
                  </a:lnTo>
                  <a:lnTo>
                    <a:pt x="104" y="167"/>
                  </a:lnTo>
                  <a:lnTo>
                    <a:pt x="123" y="176"/>
                  </a:lnTo>
                  <a:lnTo>
                    <a:pt x="140" y="182"/>
                  </a:lnTo>
                  <a:lnTo>
                    <a:pt x="158" y="186"/>
                  </a:lnTo>
                  <a:lnTo>
                    <a:pt x="171" y="189"/>
                  </a:lnTo>
                  <a:lnTo>
                    <a:pt x="183" y="189"/>
                  </a:lnTo>
                  <a:lnTo>
                    <a:pt x="192" y="188"/>
                  </a:lnTo>
                  <a:lnTo>
                    <a:pt x="201" y="185"/>
                  </a:lnTo>
                  <a:lnTo>
                    <a:pt x="212" y="182"/>
                  </a:lnTo>
                  <a:lnTo>
                    <a:pt x="221" y="178"/>
                  </a:lnTo>
                  <a:lnTo>
                    <a:pt x="228" y="174"/>
                  </a:lnTo>
                  <a:lnTo>
                    <a:pt x="234" y="170"/>
                  </a:lnTo>
                  <a:lnTo>
                    <a:pt x="240" y="168"/>
                  </a:lnTo>
                  <a:lnTo>
                    <a:pt x="241" y="167"/>
                  </a:lnTo>
                  <a:lnTo>
                    <a:pt x="241" y="256"/>
                  </a:lnTo>
                  <a:lnTo>
                    <a:pt x="237" y="268"/>
                  </a:lnTo>
                  <a:lnTo>
                    <a:pt x="230" y="300"/>
                  </a:lnTo>
                  <a:lnTo>
                    <a:pt x="219" y="344"/>
                  </a:lnTo>
                  <a:lnTo>
                    <a:pt x="206" y="395"/>
                  </a:lnTo>
                  <a:lnTo>
                    <a:pt x="193" y="448"/>
                  </a:lnTo>
                  <a:lnTo>
                    <a:pt x="182" y="494"/>
                  </a:lnTo>
                  <a:lnTo>
                    <a:pt x="174" y="528"/>
                  </a:lnTo>
                  <a:lnTo>
                    <a:pt x="171" y="543"/>
                  </a:lnTo>
                  <a:lnTo>
                    <a:pt x="197" y="543"/>
                  </a:lnTo>
                  <a:lnTo>
                    <a:pt x="213" y="577"/>
                  </a:lnTo>
                  <a:lnTo>
                    <a:pt x="228" y="605"/>
                  </a:lnTo>
                  <a:lnTo>
                    <a:pt x="243" y="626"/>
                  </a:lnTo>
                  <a:lnTo>
                    <a:pt x="256" y="643"/>
                  </a:lnTo>
                  <a:lnTo>
                    <a:pt x="268" y="654"/>
                  </a:lnTo>
                  <a:lnTo>
                    <a:pt x="276" y="663"/>
                  </a:lnTo>
                  <a:lnTo>
                    <a:pt x="282" y="667"/>
                  </a:lnTo>
                  <a:lnTo>
                    <a:pt x="284" y="668"/>
                  </a:lnTo>
                  <a:lnTo>
                    <a:pt x="273" y="669"/>
                  </a:lnTo>
                  <a:lnTo>
                    <a:pt x="262" y="671"/>
                  </a:lnTo>
                  <a:lnTo>
                    <a:pt x="254" y="673"/>
                  </a:lnTo>
                  <a:lnTo>
                    <a:pt x="246" y="677"/>
                  </a:lnTo>
                  <a:lnTo>
                    <a:pt x="241" y="682"/>
                  </a:lnTo>
                  <a:lnTo>
                    <a:pt x="235" y="688"/>
                  </a:lnTo>
                  <a:lnTo>
                    <a:pt x="233" y="696"/>
                  </a:lnTo>
                  <a:lnTo>
                    <a:pt x="232" y="704"/>
                  </a:lnTo>
                  <a:lnTo>
                    <a:pt x="307" y="704"/>
                  </a:lnTo>
                  <a:lnTo>
                    <a:pt x="334" y="687"/>
                  </a:lnTo>
                  <a:lnTo>
                    <a:pt x="334" y="704"/>
                  </a:lnTo>
                  <a:lnTo>
                    <a:pt x="348" y="704"/>
                  </a:lnTo>
                  <a:lnTo>
                    <a:pt x="355" y="694"/>
                  </a:lnTo>
                  <a:lnTo>
                    <a:pt x="356" y="681"/>
                  </a:lnTo>
                  <a:lnTo>
                    <a:pt x="351" y="670"/>
                  </a:lnTo>
                  <a:lnTo>
                    <a:pt x="341" y="660"/>
                  </a:lnTo>
                  <a:lnTo>
                    <a:pt x="337" y="640"/>
                  </a:lnTo>
                  <a:lnTo>
                    <a:pt x="333" y="608"/>
                  </a:lnTo>
                  <a:lnTo>
                    <a:pt x="333" y="573"/>
                  </a:lnTo>
                  <a:lnTo>
                    <a:pt x="341" y="543"/>
                  </a:lnTo>
                  <a:lnTo>
                    <a:pt x="385" y="543"/>
                  </a:lnTo>
                  <a:lnTo>
                    <a:pt x="393" y="576"/>
                  </a:lnTo>
                  <a:lnTo>
                    <a:pt x="394" y="612"/>
                  </a:lnTo>
                  <a:lnTo>
                    <a:pt x="390" y="645"/>
                  </a:lnTo>
                  <a:lnTo>
                    <a:pt x="387" y="666"/>
                  </a:lnTo>
                  <a:lnTo>
                    <a:pt x="377" y="674"/>
                  </a:lnTo>
                  <a:lnTo>
                    <a:pt x="374" y="684"/>
                  </a:lnTo>
                  <a:lnTo>
                    <a:pt x="376" y="695"/>
                  </a:lnTo>
                  <a:lnTo>
                    <a:pt x="379" y="704"/>
                  </a:lnTo>
                  <a:lnTo>
                    <a:pt x="399" y="704"/>
                  </a:lnTo>
                  <a:lnTo>
                    <a:pt x="401" y="691"/>
                  </a:lnTo>
                  <a:lnTo>
                    <a:pt x="428" y="704"/>
                  </a:lnTo>
                  <a:lnTo>
                    <a:pt x="504" y="704"/>
                  </a:lnTo>
                  <a:lnTo>
                    <a:pt x="503" y="696"/>
                  </a:lnTo>
                  <a:lnTo>
                    <a:pt x="500" y="688"/>
                  </a:lnTo>
                  <a:lnTo>
                    <a:pt x="494" y="682"/>
                  </a:lnTo>
                  <a:lnTo>
                    <a:pt x="487" y="677"/>
                  </a:lnTo>
                  <a:lnTo>
                    <a:pt x="479" y="673"/>
                  </a:lnTo>
                  <a:lnTo>
                    <a:pt x="470" y="669"/>
                  </a:lnTo>
                  <a:lnTo>
                    <a:pt x="458" y="667"/>
                  </a:lnTo>
                  <a:lnTo>
                    <a:pt x="447" y="666"/>
                  </a:lnTo>
                  <a:lnTo>
                    <a:pt x="450" y="663"/>
                  </a:lnTo>
                  <a:lnTo>
                    <a:pt x="457" y="655"/>
                  </a:lnTo>
                  <a:lnTo>
                    <a:pt x="468" y="643"/>
                  </a:lnTo>
                  <a:lnTo>
                    <a:pt x="483" y="627"/>
                  </a:lnTo>
                  <a:lnTo>
                    <a:pt x="499" y="610"/>
                  </a:lnTo>
                  <a:lnTo>
                    <a:pt x="514" y="589"/>
                  </a:lnTo>
                  <a:lnTo>
                    <a:pt x="530" y="566"/>
                  </a:lnTo>
                  <a:lnTo>
                    <a:pt x="543" y="543"/>
                  </a:lnTo>
                  <a:lnTo>
                    <a:pt x="565" y="543"/>
                  </a:lnTo>
                  <a:lnTo>
                    <a:pt x="562" y="526"/>
                  </a:lnTo>
                  <a:lnTo>
                    <a:pt x="553" y="492"/>
                  </a:lnTo>
                  <a:lnTo>
                    <a:pt x="540" y="446"/>
                  </a:lnTo>
                  <a:lnTo>
                    <a:pt x="524" y="395"/>
                  </a:lnTo>
                  <a:lnTo>
                    <a:pt x="510" y="346"/>
                  </a:lnTo>
                  <a:lnTo>
                    <a:pt x="496" y="302"/>
                  </a:lnTo>
                  <a:lnTo>
                    <a:pt x="486" y="272"/>
                  </a:lnTo>
                  <a:lnTo>
                    <a:pt x="483" y="261"/>
                  </a:lnTo>
                  <a:lnTo>
                    <a:pt x="483" y="164"/>
                  </a:lnTo>
                  <a:lnTo>
                    <a:pt x="487" y="166"/>
                  </a:lnTo>
                  <a:lnTo>
                    <a:pt x="491" y="168"/>
                  </a:lnTo>
                  <a:lnTo>
                    <a:pt x="495" y="169"/>
                  </a:lnTo>
                  <a:lnTo>
                    <a:pt x="500" y="171"/>
                  </a:lnTo>
                  <a:lnTo>
                    <a:pt x="504" y="174"/>
                  </a:lnTo>
                  <a:lnTo>
                    <a:pt x="507" y="175"/>
                  </a:lnTo>
                  <a:lnTo>
                    <a:pt x="511" y="176"/>
                  </a:lnTo>
                  <a:lnTo>
                    <a:pt x="514" y="177"/>
                  </a:lnTo>
                  <a:lnTo>
                    <a:pt x="531" y="180"/>
                  </a:lnTo>
                  <a:lnTo>
                    <a:pt x="546" y="182"/>
                  </a:lnTo>
                  <a:lnTo>
                    <a:pt x="560" y="182"/>
                  </a:lnTo>
                  <a:lnTo>
                    <a:pt x="572" y="182"/>
                  </a:lnTo>
                  <a:lnTo>
                    <a:pt x="581" y="181"/>
                  </a:lnTo>
                  <a:lnTo>
                    <a:pt x="589" y="179"/>
                  </a:lnTo>
                  <a:lnTo>
                    <a:pt x="593" y="178"/>
                  </a:lnTo>
                  <a:lnTo>
                    <a:pt x="595" y="178"/>
                  </a:lnTo>
                  <a:lnTo>
                    <a:pt x="608" y="174"/>
                  </a:lnTo>
                  <a:lnTo>
                    <a:pt x="624" y="167"/>
                  </a:lnTo>
                  <a:lnTo>
                    <a:pt x="640" y="159"/>
                  </a:lnTo>
                  <a:lnTo>
                    <a:pt x="657" y="151"/>
                  </a:lnTo>
                  <a:lnTo>
                    <a:pt x="673" y="142"/>
                  </a:lnTo>
                  <a:lnTo>
                    <a:pt x="688" y="133"/>
                  </a:lnTo>
                  <a:lnTo>
                    <a:pt x="703" y="125"/>
                  </a:lnTo>
                  <a:lnTo>
                    <a:pt x="714" y="118"/>
                  </a:lnTo>
                  <a:lnTo>
                    <a:pt x="709" y="105"/>
                  </a:lnTo>
                  <a:lnTo>
                    <a:pt x="720" y="106"/>
                  </a:lnTo>
                  <a:lnTo>
                    <a:pt x="734" y="103"/>
                  </a:lnTo>
                  <a:lnTo>
                    <a:pt x="749" y="98"/>
                  </a:lnTo>
                  <a:lnTo>
                    <a:pt x="765" y="91"/>
                  </a:lnTo>
                  <a:lnTo>
                    <a:pt x="779" y="83"/>
                  </a:lnTo>
                  <a:lnTo>
                    <a:pt x="791" y="77"/>
                  </a:lnTo>
                  <a:lnTo>
                    <a:pt x="799" y="73"/>
                  </a:lnTo>
                  <a:lnTo>
                    <a:pt x="802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18" name="Freeform 44"/>
            <p:cNvSpPr>
              <a:spLocks/>
            </p:cNvSpPr>
            <p:nvPr/>
          </p:nvSpPr>
          <p:spPr bwMode="auto">
            <a:xfrm>
              <a:off x="1399" y="2033"/>
              <a:ext cx="62" cy="119"/>
            </a:xfrm>
            <a:custGeom>
              <a:avLst/>
              <a:gdLst>
                <a:gd name="T0" fmla="*/ 21 w 108"/>
                <a:gd name="T1" fmla="*/ 24 h 127"/>
                <a:gd name="T2" fmla="*/ 20 w 108"/>
                <a:gd name="T3" fmla="*/ 20 h 127"/>
                <a:gd name="T4" fmla="*/ 20 w 108"/>
                <a:gd name="T5" fmla="*/ 15 h 127"/>
                <a:gd name="T6" fmla="*/ 20 w 108"/>
                <a:gd name="T7" fmla="*/ 10 h 127"/>
                <a:gd name="T8" fmla="*/ 18 w 108"/>
                <a:gd name="T9" fmla="*/ 7 h 127"/>
                <a:gd name="T10" fmla="*/ 17 w 108"/>
                <a:gd name="T11" fmla="*/ 5 h 127"/>
                <a:gd name="T12" fmla="*/ 17 w 108"/>
                <a:gd name="T13" fmla="*/ 2 h 127"/>
                <a:gd name="T14" fmla="*/ 16 w 108"/>
                <a:gd name="T15" fmla="*/ 0 h 127"/>
                <a:gd name="T16" fmla="*/ 14 w 108"/>
                <a:gd name="T17" fmla="*/ 0 h 127"/>
                <a:gd name="T18" fmla="*/ 13 w 108"/>
                <a:gd name="T19" fmla="*/ 4 h 127"/>
                <a:gd name="T20" fmla="*/ 11 w 108"/>
                <a:gd name="T21" fmla="*/ 9 h 127"/>
                <a:gd name="T22" fmla="*/ 9 w 108"/>
                <a:gd name="T23" fmla="*/ 21 h 127"/>
                <a:gd name="T24" fmla="*/ 6 w 108"/>
                <a:gd name="T25" fmla="*/ 34 h 127"/>
                <a:gd name="T26" fmla="*/ 4 w 108"/>
                <a:gd name="T27" fmla="*/ 47 h 127"/>
                <a:gd name="T28" fmla="*/ 2 w 108"/>
                <a:gd name="T29" fmla="*/ 59 h 127"/>
                <a:gd name="T30" fmla="*/ 1 w 108"/>
                <a:gd name="T31" fmla="*/ 68 h 127"/>
                <a:gd name="T32" fmla="*/ 0 w 108"/>
                <a:gd name="T33" fmla="*/ 74 h 127"/>
                <a:gd name="T34" fmla="*/ 1 w 108"/>
                <a:gd name="T35" fmla="*/ 80 h 127"/>
                <a:gd name="T36" fmla="*/ 1 w 108"/>
                <a:gd name="T37" fmla="*/ 85 h 127"/>
                <a:gd name="T38" fmla="*/ 1 w 108"/>
                <a:gd name="T39" fmla="*/ 91 h 127"/>
                <a:gd name="T40" fmla="*/ 2 w 108"/>
                <a:gd name="T41" fmla="*/ 96 h 127"/>
                <a:gd name="T42" fmla="*/ 3 w 108"/>
                <a:gd name="T43" fmla="*/ 99 h 127"/>
                <a:gd name="T44" fmla="*/ 3 w 108"/>
                <a:gd name="T45" fmla="*/ 102 h 127"/>
                <a:gd name="T46" fmla="*/ 5 w 108"/>
                <a:gd name="T47" fmla="*/ 104 h 127"/>
                <a:gd name="T48" fmla="*/ 6 w 108"/>
                <a:gd name="T49" fmla="*/ 105 h 127"/>
                <a:gd name="T50" fmla="*/ 7 w 108"/>
                <a:gd name="T51" fmla="*/ 104 h 127"/>
                <a:gd name="T52" fmla="*/ 8 w 108"/>
                <a:gd name="T53" fmla="*/ 103 h 127"/>
                <a:gd name="T54" fmla="*/ 9 w 108"/>
                <a:gd name="T55" fmla="*/ 100 h 127"/>
                <a:gd name="T56" fmla="*/ 10 w 108"/>
                <a:gd name="T57" fmla="*/ 97 h 127"/>
                <a:gd name="T58" fmla="*/ 11 w 108"/>
                <a:gd name="T59" fmla="*/ 94 h 127"/>
                <a:gd name="T60" fmla="*/ 11 w 108"/>
                <a:gd name="T61" fmla="*/ 90 h 127"/>
                <a:gd name="T62" fmla="*/ 12 w 108"/>
                <a:gd name="T63" fmla="*/ 84 h 127"/>
                <a:gd name="T64" fmla="*/ 12 w 108"/>
                <a:gd name="T65" fmla="*/ 79 h 127"/>
                <a:gd name="T66" fmla="*/ 13 w 108"/>
                <a:gd name="T67" fmla="*/ 80 h 127"/>
                <a:gd name="T68" fmla="*/ 13 w 108"/>
                <a:gd name="T69" fmla="*/ 80 h 127"/>
                <a:gd name="T70" fmla="*/ 13 w 108"/>
                <a:gd name="T71" fmla="*/ 80 h 127"/>
                <a:gd name="T72" fmla="*/ 14 w 108"/>
                <a:gd name="T73" fmla="*/ 80 h 127"/>
                <a:gd name="T74" fmla="*/ 16 w 108"/>
                <a:gd name="T75" fmla="*/ 78 h 127"/>
                <a:gd name="T76" fmla="*/ 17 w 108"/>
                <a:gd name="T77" fmla="*/ 73 h 127"/>
                <a:gd name="T78" fmla="*/ 18 w 108"/>
                <a:gd name="T79" fmla="*/ 66 h 127"/>
                <a:gd name="T80" fmla="*/ 19 w 108"/>
                <a:gd name="T81" fmla="*/ 56 h 127"/>
                <a:gd name="T82" fmla="*/ 19 w 108"/>
                <a:gd name="T83" fmla="*/ 52 h 127"/>
                <a:gd name="T84" fmla="*/ 19 w 108"/>
                <a:gd name="T85" fmla="*/ 50 h 127"/>
                <a:gd name="T86" fmla="*/ 18 w 108"/>
                <a:gd name="T87" fmla="*/ 47 h 127"/>
                <a:gd name="T88" fmla="*/ 18 w 108"/>
                <a:gd name="T89" fmla="*/ 45 h 127"/>
                <a:gd name="T90" fmla="*/ 19 w 108"/>
                <a:gd name="T91" fmla="*/ 41 h 127"/>
                <a:gd name="T92" fmla="*/ 20 w 108"/>
                <a:gd name="T93" fmla="*/ 35 h 127"/>
                <a:gd name="T94" fmla="*/ 20 w 108"/>
                <a:gd name="T95" fmla="*/ 31 h 127"/>
                <a:gd name="T96" fmla="*/ 21 w 108"/>
                <a:gd name="T97" fmla="*/ 24 h 1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"/>
                <a:gd name="T148" fmla="*/ 0 h 127"/>
                <a:gd name="T149" fmla="*/ 108 w 108"/>
                <a:gd name="T150" fmla="*/ 127 h 12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" h="127">
                  <a:moveTo>
                    <a:pt x="108" y="30"/>
                  </a:moveTo>
                  <a:lnTo>
                    <a:pt x="107" y="24"/>
                  </a:lnTo>
                  <a:lnTo>
                    <a:pt x="105" y="18"/>
                  </a:lnTo>
                  <a:lnTo>
                    <a:pt x="102" y="13"/>
                  </a:lnTo>
                  <a:lnTo>
                    <a:pt x="98" y="8"/>
                  </a:lnTo>
                  <a:lnTo>
                    <a:pt x="92" y="5"/>
                  </a:lnTo>
                  <a:lnTo>
                    <a:pt x="87" y="2"/>
                  </a:lnTo>
                  <a:lnTo>
                    <a:pt x="82" y="0"/>
                  </a:lnTo>
                  <a:lnTo>
                    <a:pt x="77" y="0"/>
                  </a:lnTo>
                  <a:lnTo>
                    <a:pt x="70" y="4"/>
                  </a:lnTo>
                  <a:lnTo>
                    <a:pt x="59" y="12"/>
                  </a:lnTo>
                  <a:lnTo>
                    <a:pt x="46" y="26"/>
                  </a:lnTo>
                  <a:lnTo>
                    <a:pt x="33" y="41"/>
                  </a:lnTo>
                  <a:lnTo>
                    <a:pt x="21" y="57"/>
                  </a:lnTo>
                  <a:lnTo>
                    <a:pt x="11" y="71"/>
                  </a:lnTo>
                  <a:lnTo>
                    <a:pt x="3" y="83"/>
                  </a:lnTo>
                  <a:lnTo>
                    <a:pt x="0" y="90"/>
                  </a:lnTo>
                  <a:lnTo>
                    <a:pt x="1" y="97"/>
                  </a:lnTo>
                  <a:lnTo>
                    <a:pt x="2" y="104"/>
                  </a:lnTo>
                  <a:lnTo>
                    <a:pt x="5" y="111"/>
                  </a:lnTo>
                  <a:lnTo>
                    <a:pt x="10" y="116"/>
                  </a:lnTo>
                  <a:lnTo>
                    <a:pt x="15" y="121"/>
                  </a:lnTo>
                  <a:lnTo>
                    <a:pt x="20" y="124"/>
                  </a:lnTo>
                  <a:lnTo>
                    <a:pt x="26" y="126"/>
                  </a:lnTo>
                  <a:lnTo>
                    <a:pt x="32" y="127"/>
                  </a:lnTo>
                  <a:lnTo>
                    <a:pt x="39" y="126"/>
                  </a:lnTo>
                  <a:lnTo>
                    <a:pt x="44" y="125"/>
                  </a:lnTo>
                  <a:lnTo>
                    <a:pt x="49" y="122"/>
                  </a:lnTo>
                  <a:lnTo>
                    <a:pt x="54" y="118"/>
                  </a:lnTo>
                  <a:lnTo>
                    <a:pt x="58" y="114"/>
                  </a:lnTo>
                  <a:lnTo>
                    <a:pt x="61" y="109"/>
                  </a:lnTo>
                  <a:lnTo>
                    <a:pt x="63" y="102"/>
                  </a:lnTo>
                  <a:lnTo>
                    <a:pt x="65" y="96"/>
                  </a:lnTo>
                  <a:lnTo>
                    <a:pt x="67" y="97"/>
                  </a:lnTo>
                  <a:lnTo>
                    <a:pt x="68" y="97"/>
                  </a:lnTo>
                  <a:lnTo>
                    <a:pt x="70" y="97"/>
                  </a:lnTo>
                  <a:lnTo>
                    <a:pt x="71" y="97"/>
                  </a:lnTo>
                  <a:lnTo>
                    <a:pt x="82" y="95"/>
                  </a:lnTo>
                  <a:lnTo>
                    <a:pt x="91" y="89"/>
                  </a:lnTo>
                  <a:lnTo>
                    <a:pt x="98" y="80"/>
                  </a:lnTo>
                  <a:lnTo>
                    <a:pt x="100" y="68"/>
                  </a:lnTo>
                  <a:lnTo>
                    <a:pt x="100" y="64"/>
                  </a:lnTo>
                  <a:lnTo>
                    <a:pt x="99" y="61"/>
                  </a:lnTo>
                  <a:lnTo>
                    <a:pt x="98" y="57"/>
                  </a:lnTo>
                  <a:lnTo>
                    <a:pt x="96" y="54"/>
                  </a:lnTo>
                  <a:lnTo>
                    <a:pt x="101" y="50"/>
                  </a:lnTo>
                  <a:lnTo>
                    <a:pt x="105" y="43"/>
                  </a:lnTo>
                  <a:lnTo>
                    <a:pt x="107" y="37"/>
                  </a:lnTo>
                  <a:lnTo>
                    <a:pt x="108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19" name="Freeform 45"/>
            <p:cNvSpPr>
              <a:spLocks/>
            </p:cNvSpPr>
            <p:nvPr/>
          </p:nvSpPr>
          <p:spPr bwMode="auto">
            <a:xfrm>
              <a:off x="1277" y="1857"/>
              <a:ext cx="163" cy="214"/>
            </a:xfrm>
            <a:custGeom>
              <a:avLst/>
              <a:gdLst>
                <a:gd name="T0" fmla="*/ 26 w 284"/>
                <a:gd name="T1" fmla="*/ 187 h 229"/>
                <a:gd name="T2" fmla="*/ 32 w 284"/>
                <a:gd name="T3" fmla="*/ 186 h 229"/>
                <a:gd name="T4" fmla="*/ 37 w 284"/>
                <a:gd name="T5" fmla="*/ 184 h 229"/>
                <a:gd name="T6" fmla="*/ 42 w 284"/>
                <a:gd name="T7" fmla="*/ 180 h 229"/>
                <a:gd name="T8" fmla="*/ 46 w 284"/>
                <a:gd name="T9" fmla="*/ 175 h 229"/>
                <a:gd name="T10" fmla="*/ 49 w 284"/>
                <a:gd name="T11" fmla="*/ 166 h 229"/>
                <a:gd name="T12" fmla="*/ 52 w 284"/>
                <a:gd name="T13" fmla="*/ 155 h 229"/>
                <a:gd name="T14" fmla="*/ 53 w 284"/>
                <a:gd name="T15" fmla="*/ 140 h 229"/>
                <a:gd name="T16" fmla="*/ 54 w 284"/>
                <a:gd name="T17" fmla="*/ 124 h 229"/>
                <a:gd name="T18" fmla="*/ 53 w 284"/>
                <a:gd name="T19" fmla="*/ 110 h 229"/>
                <a:gd name="T20" fmla="*/ 53 w 284"/>
                <a:gd name="T21" fmla="*/ 96 h 229"/>
                <a:gd name="T22" fmla="*/ 53 w 284"/>
                <a:gd name="T23" fmla="*/ 82 h 229"/>
                <a:gd name="T24" fmla="*/ 52 w 284"/>
                <a:gd name="T25" fmla="*/ 68 h 229"/>
                <a:gd name="T26" fmla="*/ 50 w 284"/>
                <a:gd name="T27" fmla="*/ 55 h 229"/>
                <a:gd name="T28" fmla="*/ 48 w 284"/>
                <a:gd name="T29" fmla="*/ 42 h 229"/>
                <a:gd name="T30" fmla="*/ 45 w 284"/>
                <a:gd name="T31" fmla="*/ 31 h 229"/>
                <a:gd name="T32" fmla="*/ 43 w 284"/>
                <a:gd name="T33" fmla="*/ 20 h 229"/>
                <a:gd name="T34" fmla="*/ 41 w 284"/>
                <a:gd name="T35" fmla="*/ 16 h 229"/>
                <a:gd name="T36" fmla="*/ 39 w 284"/>
                <a:gd name="T37" fmla="*/ 11 h 229"/>
                <a:gd name="T38" fmla="*/ 37 w 284"/>
                <a:gd name="T39" fmla="*/ 8 h 229"/>
                <a:gd name="T40" fmla="*/ 36 w 284"/>
                <a:gd name="T41" fmla="*/ 7 h 229"/>
                <a:gd name="T42" fmla="*/ 34 w 284"/>
                <a:gd name="T43" fmla="*/ 4 h 229"/>
                <a:gd name="T44" fmla="*/ 32 w 284"/>
                <a:gd name="T45" fmla="*/ 2 h 229"/>
                <a:gd name="T46" fmla="*/ 29 w 284"/>
                <a:gd name="T47" fmla="*/ 0 h 229"/>
                <a:gd name="T48" fmla="*/ 26 w 284"/>
                <a:gd name="T49" fmla="*/ 0 h 229"/>
                <a:gd name="T50" fmla="*/ 24 w 284"/>
                <a:gd name="T51" fmla="*/ 0 h 229"/>
                <a:gd name="T52" fmla="*/ 21 w 284"/>
                <a:gd name="T53" fmla="*/ 1 h 229"/>
                <a:gd name="T54" fmla="*/ 19 w 284"/>
                <a:gd name="T55" fmla="*/ 2 h 229"/>
                <a:gd name="T56" fmla="*/ 17 w 284"/>
                <a:gd name="T57" fmla="*/ 4 h 229"/>
                <a:gd name="T58" fmla="*/ 15 w 284"/>
                <a:gd name="T59" fmla="*/ 7 h 229"/>
                <a:gd name="T60" fmla="*/ 13 w 284"/>
                <a:gd name="T61" fmla="*/ 7 h 229"/>
                <a:gd name="T62" fmla="*/ 11 w 284"/>
                <a:gd name="T63" fmla="*/ 10 h 229"/>
                <a:gd name="T64" fmla="*/ 10 w 284"/>
                <a:gd name="T65" fmla="*/ 13 h 229"/>
                <a:gd name="T66" fmla="*/ 7 w 284"/>
                <a:gd name="T67" fmla="*/ 20 h 229"/>
                <a:gd name="T68" fmla="*/ 5 w 284"/>
                <a:gd name="T69" fmla="*/ 27 h 229"/>
                <a:gd name="T70" fmla="*/ 3 w 284"/>
                <a:gd name="T71" fmla="*/ 36 h 229"/>
                <a:gd name="T72" fmla="*/ 2 w 284"/>
                <a:gd name="T73" fmla="*/ 47 h 229"/>
                <a:gd name="T74" fmla="*/ 1 w 284"/>
                <a:gd name="T75" fmla="*/ 58 h 229"/>
                <a:gd name="T76" fmla="*/ 1 w 284"/>
                <a:gd name="T77" fmla="*/ 69 h 229"/>
                <a:gd name="T78" fmla="*/ 1 w 284"/>
                <a:gd name="T79" fmla="*/ 82 h 229"/>
                <a:gd name="T80" fmla="*/ 0 w 284"/>
                <a:gd name="T81" fmla="*/ 94 h 229"/>
                <a:gd name="T82" fmla="*/ 1 w 284"/>
                <a:gd name="T83" fmla="*/ 113 h 229"/>
                <a:gd name="T84" fmla="*/ 2 w 284"/>
                <a:gd name="T85" fmla="*/ 131 h 229"/>
                <a:gd name="T86" fmla="*/ 4 w 284"/>
                <a:gd name="T87" fmla="*/ 147 h 229"/>
                <a:gd name="T88" fmla="*/ 7 w 284"/>
                <a:gd name="T89" fmla="*/ 160 h 229"/>
                <a:gd name="T90" fmla="*/ 11 w 284"/>
                <a:gd name="T91" fmla="*/ 171 h 229"/>
                <a:gd name="T92" fmla="*/ 15 w 284"/>
                <a:gd name="T93" fmla="*/ 180 h 229"/>
                <a:gd name="T94" fmla="*/ 21 w 284"/>
                <a:gd name="T95" fmla="*/ 185 h 229"/>
                <a:gd name="T96" fmla="*/ 26 w 284"/>
                <a:gd name="T97" fmla="*/ 187 h 2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4"/>
                <a:gd name="T148" fmla="*/ 0 h 229"/>
                <a:gd name="T149" fmla="*/ 284 w 284"/>
                <a:gd name="T150" fmla="*/ 229 h 2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4" h="229">
                  <a:moveTo>
                    <a:pt x="139" y="229"/>
                  </a:moveTo>
                  <a:lnTo>
                    <a:pt x="169" y="228"/>
                  </a:lnTo>
                  <a:lnTo>
                    <a:pt x="197" y="226"/>
                  </a:lnTo>
                  <a:lnTo>
                    <a:pt x="222" y="221"/>
                  </a:lnTo>
                  <a:lnTo>
                    <a:pt x="242" y="214"/>
                  </a:lnTo>
                  <a:lnTo>
                    <a:pt x="260" y="203"/>
                  </a:lnTo>
                  <a:lnTo>
                    <a:pt x="273" y="190"/>
                  </a:lnTo>
                  <a:lnTo>
                    <a:pt x="281" y="172"/>
                  </a:lnTo>
                  <a:lnTo>
                    <a:pt x="284" y="152"/>
                  </a:lnTo>
                  <a:lnTo>
                    <a:pt x="283" y="135"/>
                  </a:lnTo>
                  <a:lnTo>
                    <a:pt x="281" y="118"/>
                  </a:lnTo>
                  <a:lnTo>
                    <a:pt x="278" y="101"/>
                  </a:lnTo>
                  <a:lnTo>
                    <a:pt x="271" y="83"/>
                  </a:lnTo>
                  <a:lnTo>
                    <a:pt x="264" y="67"/>
                  </a:lnTo>
                  <a:lnTo>
                    <a:pt x="254" y="51"/>
                  </a:lnTo>
                  <a:lnTo>
                    <a:pt x="241" y="37"/>
                  </a:lnTo>
                  <a:lnTo>
                    <a:pt x="226" y="24"/>
                  </a:lnTo>
                  <a:lnTo>
                    <a:pt x="217" y="19"/>
                  </a:lnTo>
                  <a:lnTo>
                    <a:pt x="208" y="14"/>
                  </a:lnTo>
                  <a:lnTo>
                    <a:pt x="199" y="11"/>
                  </a:lnTo>
                  <a:lnTo>
                    <a:pt x="188" y="7"/>
                  </a:lnTo>
                  <a:lnTo>
                    <a:pt x="177" y="4"/>
                  </a:lnTo>
                  <a:lnTo>
                    <a:pt x="166" y="2"/>
                  </a:lnTo>
                  <a:lnTo>
                    <a:pt x="153" y="0"/>
                  </a:lnTo>
                  <a:lnTo>
                    <a:pt x="140" y="0"/>
                  </a:lnTo>
                  <a:lnTo>
                    <a:pt x="126" y="0"/>
                  </a:lnTo>
                  <a:lnTo>
                    <a:pt x="114" y="1"/>
                  </a:lnTo>
                  <a:lnTo>
                    <a:pt x="101" y="2"/>
                  </a:lnTo>
                  <a:lnTo>
                    <a:pt x="90" y="4"/>
                  </a:lnTo>
                  <a:lnTo>
                    <a:pt x="80" y="7"/>
                  </a:lnTo>
                  <a:lnTo>
                    <a:pt x="70" y="10"/>
                  </a:lnTo>
                  <a:lnTo>
                    <a:pt x="61" y="13"/>
                  </a:lnTo>
                  <a:lnTo>
                    <a:pt x="53" y="16"/>
                  </a:lnTo>
                  <a:lnTo>
                    <a:pt x="38" y="24"/>
                  </a:lnTo>
                  <a:lnTo>
                    <a:pt x="27" y="33"/>
                  </a:lnTo>
                  <a:lnTo>
                    <a:pt x="18" y="45"/>
                  </a:lnTo>
                  <a:lnTo>
                    <a:pt x="10" y="57"/>
                  </a:lnTo>
                  <a:lnTo>
                    <a:pt x="5" y="71"/>
                  </a:lnTo>
                  <a:lnTo>
                    <a:pt x="2" y="85"/>
                  </a:lnTo>
                  <a:lnTo>
                    <a:pt x="1" y="101"/>
                  </a:lnTo>
                  <a:lnTo>
                    <a:pt x="0" y="116"/>
                  </a:lnTo>
                  <a:lnTo>
                    <a:pt x="2" y="139"/>
                  </a:lnTo>
                  <a:lnTo>
                    <a:pt x="10" y="160"/>
                  </a:lnTo>
                  <a:lnTo>
                    <a:pt x="22" y="180"/>
                  </a:lnTo>
                  <a:lnTo>
                    <a:pt x="38" y="196"/>
                  </a:lnTo>
                  <a:lnTo>
                    <a:pt x="58" y="210"/>
                  </a:lnTo>
                  <a:lnTo>
                    <a:pt x="82" y="220"/>
                  </a:lnTo>
                  <a:lnTo>
                    <a:pt x="109" y="227"/>
                  </a:lnTo>
                  <a:lnTo>
                    <a:pt x="139" y="2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20" name="Freeform 46"/>
            <p:cNvSpPr>
              <a:spLocks/>
            </p:cNvSpPr>
            <p:nvPr/>
          </p:nvSpPr>
          <p:spPr bwMode="auto">
            <a:xfrm>
              <a:off x="1255" y="1899"/>
              <a:ext cx="194" cy="279"/>
            </a:xfrm>
            <a:custGeom>
              <a:avLst/>
              <a:gdLst>
                <a:gd name="T0" fmla="*/ 47 w 338"/>
                <a:gd name="T1" fmla="*/ 29 h 298"/>
                <a:gd name="T2" fmla="*/ 44 w 338"/>
                <a:gd name="T3" fmla="*/ 18 h 298"/>
                <a:gd name="T4" fmla="*/ 40 w 338"/>
                <a:gd name="T5" fmla="*/ 7 h 298"/>
                <a:gd name="T6" fmla="*/ 36 w 338"/>
                <a:gd name="T7" fmla="*/ 3 h 298"/>
                <a:gd name="T8" fmla="*/ 30 w 338"/>
                <a:gd name="T9" fmla="*/ 0 h 298"/>
                <a:gd name="T10" fmla="*/ 22 w 338"/>
                <a:gd name="T11" fmla="*/ 3 h 298"/>
                <a:gd name="T12" fmla="*/ 17 w 338"/>
                <a:gd name="T13" fmla="*/ 9 h 298"/>
                <a:gd name="T14" fmla="*/ 13 w 338"/>
                <a:gd name="T15" fmla="*/ 20 h 298"/>
                <a:gd name="T16" fmla="*/ 10 w 338"/>
                <a:gd name="T17" fmla="*/ 27 h 298"/>
                <a:gd name="T18" fmla="*/ 7 w 338"/>
                <a:gd name="T19" fmla="*/ 37 h 298"/>
                <a:gd name="T20" fmla="*/ 6 w 338"/>
                <a:gd name="T21" fmla="*/ 45 h 298"/>
                <a:gd name="T22" fmla="*/ 3 w 338"/>
                <a:gd name="T23" fmla="*/ 60 h 298"/>
                <a:gd name="T24" fmla="*/ 1 w 338"/>
                <a:gd name="T25" fmla="*/ 82 h 298"/>
                <a:gd name="T26" fmla="*/ 1 w 338"/>
                <a:gd name="T27" fmla="*/ 111 h 298"/>
                <a:gd name="T28" fmla="*/ 1 w 338"/>
                <a:gd name="T29" fmla="*/ 146 h 298"/>
                <a:gd name="T30" fmla="*/ 5 w 338"/>
                <a:gd name="T31" fmla="*/ 190 h 298"/>
                <a:gd name="T32" fmla="*/ 13 w 338"/>
                <a:gd name="T33" fmla="*/ 224 h 298"/>
                <a:gd name="T34" fmla="*/ 23 w 338"/>
                <a:gd name="T35" fmla="*/ 242 h 298"/>
                <a:gd name="T36" fmla="*/ 33 w 338"/>
                <a:gd name="T37" fmla="*/ 242 h 298"/>
                <a:gd name="T38" fmla="*/ 40 w 338"/>
                <a:gd name="T39" fmla="*/ 234 h 298"/>
                <a:gd name="T40" fmla="*/ 47 w 338"/>
                <a:gd name="T41" fmla="*/ 215 h 298"/>
                <a:gd name="T42" fmla="*/ 52 w 338"/>
                <a:gd name="T43" fmla="*/ 190 h 298"/>
                <a:gd name="T44" fmla="*/ 55 w 338"/>
                <a:gd name="T45" fmla="*/ 176 h 298"/>
                <a:gd name="T46" fmla="*/ 55 w 338"/>
                <a:gd name="T47" fmla="*/ 176 h 298"/>
                <a:gd name="T48" fmla="*/ 57 w 338"/>
                <a:gd name="T49" fmla="*/ 175 h 298"/>
                <a:gd name="T50" fmla="*/ 60 w 338"/>
                <a:gd name="T51" fmla="*/ 168 h 298"/>
                <a:gd name="T52" fmla="*/ 62 w 338"/>
                <a:gd name="T53" fmla="*/ 154 h 298"/>
                <a:gd name="T54" fmla="*/ 64 w 338"/>
                <a:gd name="T55" fmla="*/ 135 h 298"/>
                <a:gd name="T56" fmla="*/ 64 w 338"/>
                <a:gd name="T57" fmla="*/ 118 h 298"/>
                <a:gd name="T58" fmla="*/ 63 w 338"/>
                <a:gd name="T59" fmla="*/ 105 h 298"/>
                <a:gd name="T60" fmla="*/ 61 w 338"/>
                <a:gd name="T61" fmla="*/ 90 h 298"/>
                <a:gd name="T62" fmla="*/ 57 w 338"/>
                <a:gd name="T63" fmla="*/ 71 h 298"/>
                <a:gd name="T64" fmla="*/ 53 w 338"/>
                <a:gd name="T65" fmla="*/ 52 h 298"/>
                <a:gd name="T66" fmla="*/ 51 w 338"/>
                <a:gd name="T67" fmla="*/ 40 h 2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8"/>
                <a:gd name="T103" fmla="*/ 0 h 298"/>
                <a:gd name="T104" fmla="*/ 338 w 338"/>
                <a:gd name="T105" fmla="*/ 298 h 2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8" h="298">
                  <a:moveTo>
                    <a:pt x="260" y="44"/>
                  </a:moveTo>
                  <a:lnTo>
                    <a:pt x="250" y="35"/>
                  </a:lnTo>
                  <a:lnTo>
                    <a:pt x="241" y="28"/>
                  </a:lnTo>
                  <a:lnTo>
                    <a:pt x="231" y="21"/>
                  </a:lnTo>
                  <a:lnTo>
                    <a:pt x="220" y="14"/>
                  </a:lnTo>
                  <a:lnTo>
                    <a:pt x="210" y="10"/>
                  </a:lnTo>
                  <a:lnTo>
                    <a:pt x="201" y="6"/>
                  </a:lnTo>
                  <a:lnTo>
                    <a:pt x="190" y="3"/>
                  </a:lnTo>
                  <a:lnTo>
                    <a:pt x="180" y="1"/>
                  </a:lnTo>
                  <a:lnTo>
                    <a:pt x="158" y="0"/>
                  </a:lnTo>
                  <a:lnTo>
                    <a:pt x="137" y="0"/>
                  </a:lnTo>
                  <a:lnTo>
                    <a:pt x="119" y="3"/>
                  </a:lnTo>
                  <a:lnTo>
                    <a:pt x="102" y="7"/>
                  </a:lnTo>
                  <a:lnTo>
                    <a:pt x="88" y="12"/>
                  </a:lnTo>
                  <a:lnTo>
                    <a:pt x="75" y="17"/>
                  </a:lnTo>
                  <a:lnTo>
                    <a:pt x="66" y="23"/>
                  </a:lnTo>
                  <a:lnTo>
                    <a:pt x="60" y="28"/>
                  </a:lnTo>
                  <a:lnTo>
                    <a:pt x="52" y="33"/>
                  </a:lnTo>
                  <a:lnTo>
                    <a:pt x="46" y="39"/>
                  </a:lnTo>
                  <a:lnTo>
                    <a:pt x="40" y="45"/>
                  </a:lnTo>
                  <a:lnTo>
                    <a:pt x="34" y="53"/>
                  </a:lnTo>
                  <a:lnTo>
                    <a:pt x="32" y="55"/>
                  </a:lnTo>
                  <a:lnTo>
                    <a:pt x="27" y="63"/>
                  </a:lnTo>
                  <a:lnTo>
                    <a:pt x="19" y="73"/>
                  </a:lnTo>
                  <a:lnTo>
                    <a:pt x="13" y="86"/>
                  </a:lnTo>
                  <a:lnTo>
                    <a:pt x="7" y="100"/>
                  </a:lnTo>
                  <a:lnTo>
                    <a:pt x="3" y="118"/>
                  </a:lnTo>
                  <a:lnTo>
                    <a:pt x="1" y="136"/>
                  </a:lnTo>
                  <a:lnTo>
                    <a:pt x="0" y="148"/>
                  </a:lnTo>
                  <a:lnTo>
                    <a:pt x="3" y="178"/>
                  </a:lnTo>
                  <a:lnTo>
                    <a:pt x="11" y="206"/>
                  </a:lnTo>
                  <a:lnTo>
                    <a:pt x="25" y="232"/>
                  </a:lnTo>
                  <a:lnTo>
                    <a:pt x="44" y="254"/>
                  </a:lnTo>
                  <a:lnTo>
                    <a:pt x="66" y="272"/>
                  </a:lnTo>
                  <a:lnTo>
                    <a:pt x="92" y="287"/>
                  </a:lnTo>
                  <a:lnTo>
                    <a:pt x="120" y="295"/>
                  </a:lnTo>
                  <a:lnTo>
                    <a:pt x="151" y="298"/>
                  </a:lnTo>
                  <a:lnTo>
                    <a:pt x="173" y="296"/>
                  </a:lnTo>
                  <a:lnTo>
                    <a:pt x="193" y="292"/>
                  </a:lnTo>
                  <a:lnTo>
                    <a:pt x="213" y="285"/>
                  </a:lnTo>
                  <a:lnTo>
                    <a:pt x="231" y="274"/>
                  </a:lnTo>
                  <a:lnTo>
                    <a:pt x="247" y="263"/>
                  </a:lnTo>
                  <a:lnTo>
                    <a:pt x="263" y="249"/>
                  </a:lnTo>
                  <a:lnTo>
                    <a:pt x="275" y="232"/>
                  </a:lnTo>
                  <a:lnTo>
                    <a:pt x="285" y="214"/>
                  </a:lnTo>
                  <a:lnTo>
                    <a:pt x="287" y="215"/>
                  </a:lnTo>
                  <a:lnTo>
                    <a:pt x="288" y="215"/>
                  </a:lnTo>
                  <a:lnTo>
                    <a:pt x="289" y="215"/>
                  </a:lnTo>
                  <a:lnTo>
                    <a:pt x="290" y="215"/>
                  </a:lnTo>
                  <a:lnTo>
                    <a:pt x="299" y="214"/>
                  </a:lnTo>
                  <a:lnTo>
                    <a:pt x="308" y="210"/>
                  </a:lnTo>
                  <a:lnTo>
                    <a:pt x="317" y="204"/>
                  </a:lnTo>
                  <a:lnTo>
                    <a:pt x="324" y="197"/>
                  </a:lnTo>
                  <a:lnTo>
                    <a:pt x="330" y="187"/>
                  </a:lnTo>
                  <a:lnTo>
                    <a:pt x="334" y="176"/>
                  </a:lnTo>
                  <a:lnTo>
                    <a:pt x="337" y="164"/>
                  </a:lnTo>
                  <a:lnTo>
                    <a:pt x="338" y="151"/>
                  </a:lnTo>
                  <a:lnTo>
                    <a:pt x="338" y="144"/>
                  </a:lnTo>
                  <a:lnTo>
                    <a:pt x="337" y="136"/>
                  </a:lnTo>
                  <a:lnTo>
                    <a:pt x="335" y="128"/>
                  </a:lnTo>
                  <a:lnTo>
                    <a:pt x="333" y="121"/>
                  </a:lnTo>
                  <a:lnTo>
                    <a:pt x="323" y="110"/>
                  </a:lnTo>
                  <a:lnTo>
                    <a:pt x="312" y="98"/>
                  </a:lnTo>
                  <a:lnTo>
                    <a:pt x="302" y="86"/>
                  </a:lnTo>
                  <a:lnTo>
                    <a:pt x="292" y="74"/>
                  </a:lnTo>
                  <a:lnTo>
                    <a:pt x="282" y="64"/>
                  </a:lnTo>
                  <a:lnTo>
                    <a:pt x="273" y="56"/>
                  </a:lnTo>
                  <a:lnTo>
                    <a:pt x="266" y="49"/>
                  </a:lnTo>
                  <a:lnTo>
                    <a:pt x="26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21" name="Freeform 47"/>
            <p:cNvSpPr>
              <a:spLocks/>
            </p:cNvSpPr>
            <p:nvPr/>
          </p:nvSpPr>
          <p:spPr bwMode="auto">
            <a:xfrm>
              <a:off x="1267" y="1919"/>
              <a:ext cx="172" cy="237"/>
            </a:xfrm>
            <a:custGeom>
              <a:avLst/>
              <a:gdLst>
                <a:gd name="T0" fmla="*/ 51 w 299"/>
                <a:gd name="T1" fmla="*/ 80 h 253"/>
                <a:gd name="T2" fmla="*/ 51 w 299"/>
                <a:gd name="T3" fmla="*/ 81 h 253"/>
                <a:gd name="T4" fmla="*/ 49 w 299"/>
                <a:gd name="T5" fmla="*/ 81 h 253"/>
                <a:gd name="T6" fmla="*/ 49 w 299"/>
                <a:gd name="T7" fmla="*/ 83 h 253"/>
                <a:gd name="T8" fmla="*/ 48 w 299"/>
                <a:gd name="T9" fmla="*/ 85 h 253"/>
                <a:gd name="T10" fmla="*/ 47 w 299"/>
                <a:gd name="T11" fmla="*/ 67 h 253"/>
                <a:gd name="T12" fmla="*/ 45 w 299"/>
                <a:gd name="T13" fmla="*/ 52 h 253"/>
                <a:gd name="T14" fmla="*/ 43 w 299"/>
                <a:gd name="T15" fmla="*/ 37 h 253"/>
                <a:gd name="T16" fmla="*/ 40 w 299"/>
                <a:gd name="T17" fmla="*/ 24 h 253"/>
                <a:gd name="T18" fmla="*/ 36 w 299"/>
                <a:gd name="T19" fmla="*/ 14 h 253"/>
                <a:gd name="T20" fmla="*/ 33 w 299"/>
                <a:gd name="T21" fmla="*/ 7 h 253"/>
                <a:gd name="T22" fmla="*/ 29 w 299"/>
                <a:gd name="T23" fmla="*/ 2 h 253"/>
                <a:gd name="T24" fmla="*/ 25 w 299"/>
                <a:gd name="T25" fmla="*/ 0 h 253"/>
                <a:gd name="T26" fmla="*/ 20 w 299"/>
                <a:gd name="T27" fmla="*/ 2 h 253"/>
                <a:gd name="T28" fmla="*/ 15 w 299"/>
                <a:gd name="T29" fmla="*/ 7 h 253"/>
                <a:gd name="T30" fmla="*/ 10 w 299"/>
                <a:gd name="T31" fmla="*/ 18 h 253"/>
                <a:gd name="T32" fmla="*/ 7 w 299"/>
                <a:gd name="T33" fmla="*/ 31 h 253"/>
                <a:gd name="T34" fmla="*/ 4 w 299"/>
                <a:gd name="T35" fmla="*/ 46 h 253"/>
                <a:gd name="T36" fmla="*/ 2 w 299"/>
                <a:gd name="T37" fmla="*/ 63 h 253"/>
                <a:gd name="T38" fmla="*/ 1 w 299"/>
                <a:gd name="T39" fmla="*/ 83 h 253"/>
                <a:gd name="T40" fmla="*/ 0 w 299"/>
                <a:gd name="T41" fmla="*/ 104 h 253"/>
                <a:gd name="T42" fmla="*/ 1 w 299"/>
                <a:gd name="T43" fmla="*/ 126 h 253"/>
                <a:gd name="T44" fmla="*/ 2 w 299"/>
                <a:gd name="T45" fmla="*/ 146 h 253"/>
                <a:gd name="T46" fmla="*/ 4 w 299"/>
                <a:gd name="T47" fmla="*/ 162 h 253"/>
                <a:gd name="T48" fmla="*/ 7 w 299"/>
                <a:gd name="T49" fmla="*/ 177 h 253"/>
                <a:gd name="T50" fmla="*/ 10 w 299"/>
                <a:gd name="T51" fmla="*/ 190 h 253"/>
                <a:gd name="T52" fmla="*/ 15 w 299"/>
                <a:gd name="T53" fmla="*/ 200 h 253"/>
                <a:gd name="T54" fmla="*/ 20 w 299"/>
                <a:gd name="T55" fmla="*/ 206 h 253"/>
                <a:gd name="T56" fmla="*/ 25 w 299"/>
                <a:gd name="T57" fmla="*/ 208 h 253"/>
                <a:gd name="T58" fmla="*/ 28 w 299"/>
                <a:gd name="T59" fmla="*/ 206 h 253"/>
                <a:gd name="T60" fmla="*/ 32 w 299"/>
                <a:gd name="T61" fmla="*/ 201 h 253"/>
                <a:gd name="T62" fmla="*/ 36 w 299"/>
                <a:gd name="T63" fmla="*/ 196 h 253"/>
                <a:gd name="T64" fmla="*/ 39 w 299"/>
                <a:gd name="T65" fmla="*/ 186 h 253"/>
                <a:gd name="T66" fmla="*/ 42 w 299"/>
                <a:gd name="T67" fmla="*/ 175 h 253"/>
                <a:gd name="T68" fmla="*/ 44 w 299"/>
                <a:gd name="T69" fmla="*/ 162 h 253"/>
                <a:gd name="T70" fmla="*/ 47 w 299"/>
                <a:gd name="T71" fmla="*/ 148 h 253"/>
                <a:gd name="T72" fmla="*/ 48 w 299"/>
                <a:gd name="T73" fmla="*/ 132 h 253"/>
                <a:gd name="T74" fmla="*/ 48 w 299"/>
                <a:gd name="T75" fmla="*/ 135 h 253"/>
                <a:gd name="T76" fmla="*/ 49 w 299"/>
                <a:gd name="T77" fmla="*/ 137 h 253"/>
                <a:gd name="T78" fmla="*/ 50 w 299"/>
                <a:gd name="T79" fmla="*/ 139 h 253"/>
                <a:gd name="T80" fmla="*/ 51 w 299"/>
                <a:gd name="T81" fmla="*/ 141 h 253"/>
                <a:gd name="T82" fmla="*/ 53 w 299"/>
                <a:gd name="T83" fmla="*/ 137 h 253"/>
                <a:gd name="T84" fmla="*/ 55 w 299"/>
                <a:gd name="T85" fmla="*/ 131 h 253"/>
                <a:gd name="T86" fmla="*/ 56 w 299"/>
                <a:gd name="T87" fmla="*/ 122 h 253"/>
                <a:gd name="T88" fmla="*/ 57 w 299"/>
                <a:gd name="T89" fmla="*/ 110 h 253"/>
                <a:gd name="T90" fmla="*/ 56 w 299"/>
                <a:gd name="T91" fmla="*/ 98 h 253"/>
                <a:gd name="T92" fmla="*/ 55 w 299"/>
                <a:gd name="T93" fmla="*/ 88 h 253"/>
                <a:gd name="T94" fmla="*/ 53 w 299"/>
                <a:gd name="T95" fmla="*/ 82 h 253"/>
                <a:gd name="T96" fmla="*/ 51 w 299"/>
                <a:gd name="T97" fmla="*/ 80 h 2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9"/>
                <a:gd name="T148" fmla="*/ 0 h 253"/>
                <a:gd name="T149" fmla="*/ 299 w 299"/>
                <a:gd name="T150" fmla="*/ 253 h 25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9" h="253">
                  <a:moveTo>
                    <a:pt x="270" y="97"/>
                  </a:moveTo>
                  <a:lnTo>
                    <a:pt x="266" y="98"/>
                  </a:lnTo>
                  <a:lnTo>
                    <a:pt x="260" y="99"/>
                  </a:lnTo>
                  <a:lnTo>
                    <a:pt x="256" y="101"/>
                  </a:lnTo>
                  <a:lnTo>
                    <a:pt x="252" y="104"/>
                  </a:lnTo>
                  <a:lnTo>
                    <a:pt x="246" y="82"/>
                  </a:lnTo>
                  <a:lnTo>
                    <a:pt x="237" y="63"/>
                  </a:lnTo>
                  <a:lnTo>
                    <a:pt x="224" y="45"/>
                  </a:lnTo>
                  <a:lnTo>
                    <a:pt x="210" y="30"/>
                  </a:lnTo>
                  <a:lnTo>
                    <a:pt x="192" y="17"/>
                  </a:lnTo>
                  <a:lnTo>
                    <a:pt x="172" y="8"/>
                  </a:lnTo>
                  <a:lnTo>
                    <a:pt x="151" y="2"/>
                  </a:lnTo>
                  <a:lnTo>
                    <a:pt x="128" y="0"/>
                  </a:lnTo>
                  <a:lnTo>
                    <a:pt x="102" y="2"/>
                  </a:lnTo>
                  <a:lnTo>
                    <a:pt x="78" y="10"/>
                  </a:lnTo>
                  <a:lnTo>
                    <a:pt x="56" y="21"/>
                  </a:lnTo>
                  <a:lnTo>
                    <a:pt x="38" y="37"/>
                  </a:lnTo>
                  <a:lnTo>
                    <a:pt x="22" y="56"/>
                  </a:lnTo>
                  <a:lnTo>
                    <a:pt x="11" y="77"/>
                  </a:lnTo>
                  <a:lnTo>
                    <a:pt x="2" y="101"/>
                  </a:lnTo>
                  <a:lnTo>
                    <a:pt x="0" y="127"/>
                  </a:lnTo>
                  <a:lnTo>
                    <a:pt x="2" y="153"/>
                  </a:lnTo>
                  <a:lnTo>
                    <a:pt x="11" y="177"/>
                  </a:lnTo>
                  <a:lnTo>
                    <a:pt x="22" y="197"/>
                  </a:lnTo>
                  <a:lnTo>
                    <a:pt x="38" y="216"/>
                  </a:lnTo>
                  <a:lnTo>
                    <a:pt x="56" y="232"/>
                  </a:lnTo>
                  <a:lnTo>
                    <a:pt x="78" y="243"/>
                  </a:lnTo>
                  <a:lnTo>
                    <a:pt x="102" y="251"/>
                  </a:lnTo>
                  <a:lnTo>
                    <a:pt x="128" y="253"/>
                  </a:lnTo>
                  <a:lnTo>
                    <a:pt x="150" y="251"/>
                  </a:lnTo>
                  <a:lnTo>
                    <a:pt x="169" y="246"/>
                  </a:lnTo>
                  <a:lnTo>
                    <a:pt x="188" y="238"/>
                  </a:lnTo>
                  <a:lnTo>
                    <a:pt x="205" y="226"/>
                  </a:lnTo>
                  <a:lnTo>
                    <a:pt x="220" y="213"/>
                  </a:lnTo>
                  <a:lnTo>
                    <a:pt x="233" y="197"/>
                  </a:lnTo>
                  <a:lnTo>
                    <a:pt x="243" y="180"/>
                  </a:lnTo>
                  <a:lnTo>
                    <a:pt x="250" y="160"/>
                  </a:lnTo>
                  <a:lnTo>
                    <a:pt x="254" y="164"/>
                  </a:lnTo>
                  <a:lnTo>
                    <a:pt x="259" y="167"/>
                  </a:lnTo>
                  <a:lnTo>
                    <a:pt x="265" y="169"/>
                  </a:lnTo>
                  <a:lnTo>
                    <a:pt x="270" y="171"/>
                  </a:lnTo>
                  <a:lnTo>
                    <a:pt x="281" y="167"/>
                  </a:lnTo>
                  <a:lnTo>
                    <a:pt x="290" y="159"/>
                  </a:lnTo>
                  <a:lnTo>
                    <a:pt x="297" y="148"/>
                  </a:lnTo>
                  <a:lnTo>
                    <a:pt x="299" y="133"/>
                  </a:lnTo>
                  <a:lnTo>
                    <a:pt x="297" y="120"/>
                  </a:lnTo>
                  <a:lnTo>
                    <a:pt x="290" y="107"/>
                  </a:lnTo>
                  <a:lnTo>
                    <a:pt x="281" y="100"/>
                  </a:lnTo>
                  <a:lnTo>
                    <a:pt x="270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22" name="Freeform 48"/>
            <p:cNvSpPr>
              <a:spLocks/>
            </p:cNvSpPr>
            <p:nvPr/>
          </p:nvSpPr>
          <p:spPr bwMode="auto">
            <a:xfrm>
              <a:off x="1293" y="1965"/>
              <a:ext cx="18" cy="30"/>
            </a:xfrm>
            <a:custGeom>
              <a:avLst/>
              <a:gdLst>
                <a:gd name="T0" fmla="*/ 3 w 31"/>
                <a:gd name="T1" fmla="*/ 26 h 32"/>
                <a:gd name="T2" fmla="*/ 5 w 31"/>
                <a:gd name="T3" fmla="*/ 25 h 32"/>
                <a:gd name="T4" fmla="*/ 5 w 31"/>
                <a:gd name="T5" fmla="*/ 22 h 32"/>
                <a:gd name="T6" fmla="*/ 6 w 31"/>
                <a:gd name="T7" fmla="*/ 20 h 32"/>
                <a:gd name="T8" fmla="*/ 6 w 31"/>
                <a:gd name="T9" fmla="*/ 14 h 32"/>
                <a:gd name="T10" fmla="*/ 6 w 31"/>
                <a:gd name="T11" fmla="*/ 8 h 32"/>
                <a:gd name="T12" fmla="*/ 5 w 31"/>
                <a:gd name="T13" fmla="*/ 6 h 32"/>
                <a:gd name="T14" fmla="*/ 5 w 31"/>
                <a:gd name="T15" fmla="*/ 1 h 32"/>
                <a:gd name="T16" fmla="*/ 3 w 31"/>
                <a:gd name="T17" fmla="*/ 0 h 32"/>
                <a:gd name="T18" fmla="*/ 2 w 31"/>
                <a:gd name="T19" fmla="*/ 1 h 32"/>
                <a:gd name="T20" fmla="*/ 1 w 31"/>
                <a:gd name="T21" fmla="*/ 6 h 32"/>
                <a:gd name="T22" fmla="*/ 1 w 31"/>
                <a:gd name="T23" fmla="*/ 8 h 32"/>
                <a:gd name="T24" fmla="*/ 0 w 31"/>
                <a:gd name="T25" fmla="*/ 14 h 32"/>
                <a:gd name="T26" fmla="*/ 1 w 31"/>
                <a:gd name="T27" fmla="*/ 20 h 32"/>
                <a:gd name="T28" fmla="*/ 1 w 31"/>
                <a:gd name="T29" fmla="*/ 22 h 32"/>
                <a:gd name="T30" fmla="*/ 2 w 31"/>
                <a:gd name="T31" fmla="*/ 25 h 32"/>
                <a:gd name="T32" fmla="*/ 3 w 31"/>
                <a:gd name="T33" fmla="*/ 26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2"/>
                <a:gd name="T53" fmla="*/ 31 w 31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2">
                  <a:moveTo>
                    <a:pt x="15" y="32"/>
                  </a:moveTo>
                  <a:lnTo>
                    <a:pt x="22" y="31"/>
                  </a:lnTo>
                  <a:lnTo>
                    <a:pt x="27" y="27"/>
                  </a:lnTo>
                  <a:lnTo>
                    <a:pt x="30" y="23"/>
                  </a:lnTo>
                  <a:lnTo>
                    <a:pt x="31" y="17"/>
                  </a:lnTo>
                  <a:lnTo>
                    <a:pt x="30" y="11"/>
                  </a:lnTo>
                  <a:lnTo>
                    <a:pt x="27" y="6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6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1" y="23"/>
                  </a:lnTo>
                  <a:lnTo>
                    <a:pt x="4" y="27"/>
                  </a:lnTo>
                  <a:lnTo>
                    <a:pt x="9" y="31"/>
                  </a:lnTo>
                  <a:lnTo>
                    <a:pt x="1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23" name="Freeform 49"/>
            <p:cNvSpPr>
              <a:spLocks/>
            </p:cNvSpPr>
            <p:nvPr/>
          </p:nvSpPr>
          <p:spPr bwMode="auto">
            <a:xfrm>
              <a:off x="1349" y="1966"/>
              <a:ext cx="22" cy="36"/>
            </a:xfrm>
            <a:custGeom>
              <a:avLst/>
              <a:gdLst>
                <a:gd name="T0" fmla="*/ 4 w 37"/>
                <a:gd name="T1" fmla="*/ 32 h 38"/>
                <a:gd name="T2" fmla="*/ 5 w 37"/>
                <a:gd name="T3" fmla="*/ 31 h 38"/>
                <a:gd name="T4" fmla="*/ 7 w 37"/>
                <a:gd name="T5" fmla="*/ 27 h 38"/>
                <a:gd name="T6" fmla="*/ 7 w 37"/>
                <a:gd name="T7" fmla="*/ 23 h 38"/>
                <a:gd name="T8" fmla="*/ 8 w 37"/>
                <a:gd name="T9" fmla="*/ 16 h 38"/>
                <a:gd name="T10" fmla="*/ 7 w 37"/>
                <a:gd name="T11" fmla="*/ 9 h 38"/>
                <a:gd name="T12" fmla="*/ 7 w 37"/>
                <a:gd name="T13" fmla="*/ 6 h 38"/>
                <a:gd name="T14" fmla="*/ 5 w 37"/>
                <a:gd name="T15" fmla="*/ 1 h 38"/>
                <a:gd name="T16" fmla="*/ 4 w 37"/>
                <a:gd name="T17" fmla="*/ 0 h 38"/>
                <a:gd name="T18" fmla="*/ 2 w 37"/>
                <a:gd name="T19" fmla="*/ 1 h 38"/>
                <a:gd name="T20" fmla="*/ 1 w 37"/>
                <a:gd name="T21" fmla="*/ 6 h 38"/>
                <a:gd name="T22" fmla="*/ 1 w 37"/>
                <a:gd name="T23" fmla="*/ 9 h 38"/>
                <a:gd name="T24" fmla="*/ 0 w 37"/>
                <a:gd name="T25" fmla="*/ 16 h 38"/>
                <a:gd name="T26" fmla="*/ 1 w 37"/>
                <a:gd name="T27" fmla="*/ 23 h 38"/>
                <a:gd name="T28" fmla="*/ 1 w 37"/>
                <a:gd name="T29" fmla="*/ 27 h 38"/>
                <a:gd name="T30" fmla="*/ 2 w 37"/>
                <a:gd name="T31" fmla="*/ 31 h 38"/>
                <a:gd name="T32" fmla="*/ 4 w 37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7"/>
                  </a:lnTo>
                  <a:lnTo>
                    <a:pt x="31" y="32"/>
                  </a:lnTo>
                  <a:lnTo>
                    <a:pt x="36" y="26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1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5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24" name="Freeform 50"/>
            <p:cNvSpPr>
              <a:spLocks/>
            </p:cNvSpPr>
            <p:nvPr/>
          </p:nvSpPr>
          <p:spPr bwMode="auto">
            <a:xfrm>
              <a:off x="1299" y="1969"/>
              <a:ext cx="42" cy="85"/>
            </a:xfrm>
            <a:custGeom>
              <a:avLst/>
              <a:gdLst>
                <a:gd name="T0" fmla="*/ 4 w 72"/>
                <a:gd name="T1" fmla="*/ 66 h 90"/>
                <a:gd name="T2" fmla="*/ 10 w 72"/>
                <a:gd name="T3" fmla="*/ 18 h 90"/>
                <a:gd name="T4" fmla="*/ 10 w 72"/>
                <a:gd name="T5" fmla="*/ 0 h 90"/>
                <a:gd name="T6" fmla="*/ 0 w 72"/>
                <a:gd name="T7" fmla="*/ 76 h 90"/>
                <a:gd name="T8" fmla="*/ 14 w 72"/>
                <a:gd name="T9" fmla="*/ 76 h 90"/>
                <a:gd name="T10" fmla="*/ 14 w 72"/>
                <a:gd name="T11" fmla="*/ 66 h 90"/>
                <a:gd name="T12" fmla="*/ 4 w 72"/>
                <a:gd name="T13" fmla="*/ 66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90"/>
                <a:gd name="T23" fmla="*/ 72 w 72"/>
                <a:gd name="T24" fmla="*/ 90 h 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90">
                  <a:moveTo>
                    <a:pt x="20" y="78"/>
                  </a:moveTo>
                  <a:lnTo>
                    <a:pt x="51" y="21"/>
                  </a:lnTo>
                  <a:lnTo>
                    <a:pt x="51" y="0"/>
                  </a:lnTo>
                  <a:lnTo>
                    <a:pt x="0" y="90"/>
                  </a:lnTo>
                  <a:lnTo>
                    <a:pt x="71" y="90"/>
                  </a:lnTo>
                  <a:lnTo>
                    <a:pt x="72" y="78"/>
                  </a:lnTo>
                  <a:lnTo>
                    <a:pt x="2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25" name="Freeform 51"/>
            <p:cNvSpPr>
              <a:spLocks/>
            </p:cNvSpPr>
            <p:nvPr/>
          </p:nvSpPr>
          <p:spPr bwMode="auto">
            <a:xfrm>
              <a:off x="1158" y="2217"/>
              <a:ext cx="34" cy="60"/>
            </a:xfrm>
            <a:custGeom>
              <a:avLst/>
              <a:gdLst>
                <a:gd name="T0" fmla="*/ 12 w 59"/>
                <a:gd name="T1" fmla="*/ 35 h 64"/>
                <a:gd name="T2" fmla="*/ 10 w 59"/>
                <a:gd name="T3" fmla="*/ 25 h 64"/>
                <a:gd name="T4" fmla="*/ 9 w 59"/>
                <a:gd name="T5" fmla="*/ 13 h 64"/>
                <a:gd name="T6" fmla="*/ 8 w 59"/>
                <a:gd name="T7" fmla="*/ 4 h 64"/>
                <a:gd name="T8" fmla="*/ 7 w 59"/>
                <a:gd name="T9" fmla="*/ 0 h 64"/>
                <a:gd name="T10" fmla="*/ 7 w 59"/>
                <a:gd name="T11" fmla="*/ 5 h 64"/>
                <a:gd name="T12" fmla="*/ 7 w 59"/>
                <a:gd name="T13" fmla="*/ 11 h 64"/>
                <a:gd name="T14" fmla="*/ 7 w 59"/>
                <a:gd name="T15" fmla="*/ 20 h 64"/>
                <a:gd name="T16" fmla="*/ 7 w 59"/>
                <a:gd name="T17" fmla="*/ 22 h 64"/>
                <a:gd name="T18" fmla="*/ 7 w 59"/>
                <a:gd name="T19" fmla="*/ 22 h 64"/>
                <a:gd name="T20" fmla="*/ 6 w 59"/>
                <a:gd name="T21" fmla="*/ 21 h 64"/>
                <a:gd name="T22" fmla="*/ 5 w 59"/>
                <a:gd name="T23" fmla="*/ 21 h 64"/>
                <a:gd name="T24" fmla="*/ 4 w 59"/>
                <a:gd name="T25" fmla="*/ 20 h 64"/>
                <a:gd name="T26" fmla="*/ 3 w 59"/>
                <a:gd name="T27" fmla="*/ 19 h 64"/>
                <a:gd name="T28" fmla="*/ 2 w 59"/>
                <a:gd name="T29" fmla="*/ 18 h 64"/>
                <a:gd name="T30" fmla="*/ 1 w 59"/>
                <a:gd name="T31" fmla="*/ 17 h 64"/>
                <a:gd name="T32" fmla="*/ 1 w 59"/>
                <a:gd name="T33" fmla="*/ 16 h 64"/>
                <a:gd name="T34" fmla="*/ 0 w 59"/>
                <a:gd name="T35" fmla="*/ 42 h 64"/>
                <a:gd name="T36" fmla="*/ 1 w 59"/>
                <a:gd name="T37" fmla="*/ 45 h 64"/>
                <a:gd name="T38" fmla="*/ 2 w 59"/>
                <a:gd name="T39" fmla="*/ 46 h 64"/>
                <a:gd name="T40" fmla="*/ 4 w 59"/>
                <a:gd name="T41" fmla="*/ 48 h 64"/>
                <a:gd name="T42" fmla="*/ 6 w 59"/>
                <a:gd name="T43" fmla="*/ 49 h 64"/>
                <a:gd name="T44" fmla="*/ 7 w 59"/>
                <a:gd name="T45" fmla="*/ 51 h 64"/>
                <a:gd name="T46" fmla="*/ 8 w 59"/>
                <a:gd name="T47" fmla="*/ 52 h 64"/>
                <a:gd name="T48" fmla="*/ 9 w 59"/>
                <a:gd name="T49" fmla="*/ 52 h 64"/>
                <a:gd name="T50" fmla="*/ 10 w 59"/>
                <a:gd name="T51" fmla="*/ 52 h 64"/>
                <a:gd name="T52" fmla="*/ 12 w 59"/>
                <a:gd name="T53" fmla="*/ 35 h 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9"/>
                <a:gd name="T82" fmla="*/ 0 h 64"/>
                <a:gd name="T83" fmla="*/ 59 w 59"/>
                <a:gd name="T84" fmla="*/ 64 h 6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9" h="64">
                  <a:moveTo>
                    <a:pt x="59" y="43"/>
                  </a:moveTo>
                  <a:lnTo>
                    <a:pt x="55" y="31"/>
                  </a:lnTo>
                  <a:lnTo>
                    <a:pt x="48" y="16"/>
                  </a:lnTo>
                  <a:lnTo>
                    <a:pt x="41" y="4"/>
                  </a:lnTo>
                  <a:lnTo>
                    <a:pt x="37" y="0"/>
                  </a:lnTo>
                  <a:lnTo>
                    <a:pt x="35" y="5"/>
                  </a:lnTo>
                  <a:lnTo>
                    <a:pt x="36" y="14"/>
                  </a:lnTo>
                  <a:lnTo>
                    <a:pt x="37" y="24"/>
                  </a:lnTo>
                  <a:lnTo>
                    <a:pt x="38" y="28"/>
                  </a:lnTo>
                  <a:lnTo>
                    <a:pt x="35" y="27"/>
                  </a:lnTo>
                  <a:lnTo>
                    <a:pt x="31" y="26"/>
                  </a:lnTo>
                  <a:lnTo>
                    <a:pt x="26" y="25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1" y="21"/>
                  </a:lnTo>
                  <a:lnTo>
                    <a:pt x="6" y="20"/>
                  </a:lnTo>
                  <a:lnTo>
                    <a:pt x="2" y="19"/>
                  </a:lnTo>
                  <a:lnTo>
                    <a:pt x="0" y="51"/>
                  </a:lnTo>
                  <a:lnTo>
                    <a:pt x="6" y="54"/>
                  </a:lnTo>
                  <a:lnTo>
                    <a:pt x="13" y="56"/>
                  </a:lnTo>
                  <a:lnTo>
                    <a:pt x="22" y="58"/>
                  </a:lnTo>
                  <a:lnTo>
                    <a:pt x="30" y="60"/>
                  </a:lnTo>
                  <a:lnTo>
                    <a:pt x="37" y="62"/>
                  </a:lnTo>
                  <a:lnTo>
                    <a:pt x="43" y="63"/>
                  </a:lnTo>
                  <a:lnTo>
                    <a:pt x="48" y="64"/>
                  </a:lnTo>
                  <a:lnTo>
                    <a:pt x="51" y="64"/>
                  </a:lnTo>
                  <a:lnTo>
                    <a:pt x="59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26" name="Freeform 52"/>
            <p:cNvSpPr>
              <a:spLocks/>
            </p:cNvSpPr>
            <p:nvPr/>
          </p:nvSpPr>
          <p:spPr bwMode="auto">
            <a:xfrm>
              <a:off x="1157" y="2232"/>
              <a:ext cx="11" cy="33"/>
            </a:xfrm>
            <a:custGeom>
              <a:avLst/>
              <a:gdLst>
                <a:gd name="T0" fmla="*/ 0 w 19"/>
                <a:gd name="T1" fmla="*/ 0 h 35"/>
                <a:gd name="T2" fmla="*/ 1 w 19"/>
                <a:gd name="T3" fmla="*/ 2 h 35"/>
                <a:gd name="T4" fmla="*/ 3 w 19"/>
                <a:gd name="T5" fmla="*/ 5 h 35"/>
                <a:gd name="T6" fmla="*/ 3 w 19"/>
                <a:gd name="T7" fmla="*/ 9 h 35"/>
                <a:gd name="T8" fmla="*/ 3 w 19"/>
                <a:gd name="T9" fmla="*/ 14 h 35"/>
                <a:gd name="T10" fmla="*/ 3 w 19"/>
                <a:gd name="T11" fmla="*/ 20 h 35"/>
                <a:gd name="T12" fmla="*/ 3 w 19"/>
                <a:gd name="T13" fmla="*/ 25 h 35"/>
                <a:gd name="T14" fmla="*/ 2 w 19"/>
                <a:gd name="T15" fmla="*/ 29 h 35"/>
                <a:gd name="T16" fmla="*/ 0 w 19"/>
                <a:gd name="T17" fmla="*/ 29 h 35"/>
                <a:gd name="T18" fmla="*/ 0 w 19"/>
                <a:gd name="T19" fmla="*/ 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35"/>
                <a:gd name="T32" fmla="*/ 19 w 19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35">
                  <a:moveTo>
                    <a:pt x="0" y="0"/>
                  </a:moveTo>
                  <a:lnTo>
                    <a:pt x="6" y="2"/>
                  </a:lnTo>
                  <a:lnTo>
                    <a:pt x="13" y="5"/>
                  </a:lnTo>
                  <a:lnTo>
                    <a:pt x="17" y="12"/>
                  </a:lnTo>
                  <a:lnTo>
                    <a:pt x="19" y="17"/>
                  </a:lnTo>
                  <a:lnTo>
                    <a:pt x="18" y="23"/>
                  </a:lnTo>
                  <a:lnTo>
                    <a:pt x="16" y="30"/>
                  </a:lnTo>
                  <a:lnTo>
                    <a:pt x="10" y="35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27" name="Freeform 53"/>
            <p:cNvSpPr>
              <a:spLocks/>
            </p:cNvSpPr>
            <p:nvPr/>
          </p:nvSpPr>
          <p:spPr bwMode="auto">
            <a:xfrm>
              <a:off x="1276" y="2693"/>
              <a:ext cx="64" cy="116"/>
            </a:xfrm>
            <a:custGeom>
              <a:avLst/>
              <a:gdLst>
                <a:gd name="T0" fmla="*/ 19 w 112"/>
                <a:gd name="T1" fmla="*/ 0 h 123"/>
                <a:gd name="T2" fmla="*/ 0 w 112"/>
                <a:gd name="T3" fmla="*/ 0 h 123"/>
                <a:gd name="T4" fmla="*/ 1 w 112"/>
                <a:gd name="T5" fmla="*/ 13 h 123"/>
                <a:gd name="T6" fmla="*/ 2 w 112"/>
                <a:gd name="T7" fmla="*/ 25 h 123"/>
                <a:gd name="T8" fmla="*/ 3 w 112"/>
                <a:gd name="T9" fmla="*/ 36 h 123"/>
                <a:gd name="T10" fmla="*/ 3 w 112"/>
                <a:gd name="T11" fmla="*/ 39 h 123"/>
                <a:gd name="T12" fmla="*/ 6 w 112"/>
                <a:gd name="T13" fmla="*/ 51 h 123"/>
                <a:gd name="T14" fmla="*/ 7 w 112"/>
                <a:gd name="T15" fmla="*/ 62 h 123"/>
                <a:gd name="T16" fmla="*/ 9 w 112"/>
                <a:gd name="T17" fmla="*/ 72 h 123"/>
                <a:gd name="T18" fmla="*/ 11 w 112"/>
                <a:gd name="T19" fmla="*/ 82 h 123"/>
                <a:gd name="T20" fmla="*/ 13 w 112"/>
                <a:gd name="T21" fmla="*/ 91 h 123"/>
                <a:gd name="T22" fmla="*/ 14 w 112"/>
                <a:gd name="T23" fmla="*/ 96 h 123"/>
                <a:gd name="T24" fmla="*/ 15 w 112"/>
                <a:gd name="T25" fmla="*/ 102 h 123"/>
                <a:gd name="T26" fmla="*/ 15 w 112"/>
                <a:gd name="T27" fmla="*/ 103 h 123"/>
                <a:gd name="T28" fmla="*/ 21 w 112"/>
                <a:gd name="T29" fmla="*/ 103 h 123"/>
                <a:gd name="T30" fmla="*/ 21 w 112"/>
                <a:gd name="T31" fmla="*/ 102 h 123"/>
                <a:gd name="T32" fmla="*/ 20 w 112"/>
                <a:gd name="T33" fmla="*/ 95 h 123"/>
                <a:gd name="T34" fmla="*/ 19 w 112"/>
                <a:gd name="T35" fmla="*/ 86 h 123"/>
                <a:gd name="T36" fmla="*/ 18 w 112"/>
                <a:gd name="T37" fmla="*/ 73 h 123"/>
                <a:gd name="T38" fmla="*/ 18 w 112"/>
                <a:gd name="T39" fmla="*/ 58 h 123"/>
                <a:gd name="T40" fmla="*/ 18 w 112"/>
                <a:gd name="T41" fmla="*/ 41 h 123"/>
                <a:gd name="T42" fmla="*/ 18 w 112"/>
                <a:gd name="T43" fmla="*/ 23 h 123"/>
                <a:gd name="T44" fmla="*/ 19 w 112"/>
                <a:gd name="T45" fmla="*/ 0 h 1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2"/>
                <a:gd name="T70" fmla="*/ 0 h 123"/>
                <a:gd name="T71" fmla="*/ 112 w 112"/>
                <a:gd name="T72" fmla="*/ 123 h 12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2" h="123">
                  <a:moveTo>
                    <a:pt x="103" y="0"/>
                  </a:moveTo>
                  <a:lnTo>
                    <a:pt x="0" y="0"/>
                  </a:lnTo>
                  <a:lnTo>
                    <a:pt x="5" y="16"/>
                  </a:lnTo>
                  <a:lnTo>
                    <a:pt x="11" y="30"/>
                  </a:lnTo>
                  <a:lnTo>
                    <a:pt x="17" y="42"/>
                  </a:lnTo>
                  <a:lnTo>
                    <a:pt x="20" y="46"/>
                  </a:lnTo>
                  <a:lnTo>
                    <a:pt x="29" y="60"/>
                  </a:lnTo>
                  <a:lnTo>
                    <a:pt x="38" y="74"/>
                  </a:lnTo>
                  <a:lnTo>
                    <a:pt x="49" y="86"/>
                  </a:lnTo>
                  <a:lnTo>
                    <a:pt x="58" y="98"/>
                  </a:lnTo>
                  <a:lnTo>
                    <a:pt x="66" y="108"/>
                  </a:lnTo>
                  <a:lnTo>
                    <a:pt x="73" y="115"/>
                  </a:lnTo>
                  <a:lnTo>
                    <a:pt x="78" y="121"/>
                  </a:lnTo>
                  <a:lnTo>
                    <a:pt x="80" y="123"/>
                  </a:lnTo>
                  <a:lnTo>
                    <a:pt x="112" y="123"/>
                  </a:lnTo>
                  <a:lnTo>
                    <a:pt x="111" y="121"/>
                  </a:lnTo>
                  <a:lnTo>
                    <a:pt x="107" y="113"/>
                  </a:lnTo>
                  <a:lnTo>
                    <a:pt x="102" y="103"/>
                  </a:lnTo>
                  <a:lnTo>
                    <a:pt x="98" y="87"/>
                  </a:lnTo>
                  <a:lnTo>
                    <a:pt x="95" y="70"/>
                  </a:lnTo>
                  <a:lnTo>
                    <a:pt x="94" y="49"/>
                  </a:lnTo>
                  <a:lnTo>
                    <a:pt x="96" y="2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28" name="Freeform 54"/>
            <p:cNvSpPr>
              <a:spLocks/>
            </p:cNvSpPr>
            <p:nvPr/>
          </p:nvSpPr>
          <p:spPr bwMode="auto">
            <a:xfrm>
              <a:off x="1192" y="2199"/>
              <a:ext cx="358" cy="476"/>
            </a:xfrm>
            <a:custGeom>
              <a:avLst/>
              <a:gdLst>
                <a:gd name="T0" fmla="*/ 114 w 624"/>
                <a:gd name="T1" fmla="*/ 46 h 508"/>
                <a:gd name="T2" fmla="*/ 111 w 624"/>
                <a:gd name="T3" fmla="*/ 51 h 508"/>
                <a:gd name="T4" fmla="*/ 108 w 624"/>
                <a:gd name="T5" fmla="*/ 59 h 508"/>
                <a:gd name="T6" fmla="*/ 104 w 624"/>
                <a:gd name="T7" fmla="*/ 66 h 508"/>
                <a:gd name="T8" fmla="*/ 101 w 624"/>
                <a:gd name="T9" fmla="*/ 70 h 508"/>
                <a:gd name="T10" fmla="*/ 98 w 624"/>
                <a:gd name="T11" fmla="*/ 72 h 508"/>
                <a:gd name="T12" fmla="*/ 95 w 624"/>
                <a:gd name="T13" fmla="*/ 72 h 508"/>
                <a:gd name="T14" fmla="*/ 93 w 624"/>
                <a:gd name="T15" fmla="*/ 70 h 508"/>
                <a:gd name="T16" fmla="*/ 91 w 624"/>
                <a:gd name="T17" fmla="*/ 65 h 508"/>
                <a:gd name="T18" fmla="*/ 87 w 624"/>
                <a:gd name="T19" fmla="*/ 50 h 508"/>
                <a:gd name="T20" fmla="*/ 83 w 624"/>
                <a:gd name="T21" fmla="*/ 31 h 508"/>
                <a:gd name="T22" fmla="*/ 79 w 624"/>
                <a:gd name="T23" fmla="*/ 15 h 508"/>
                <a:gd name="T24" fmla="*/ 77 w 624"/>
                <a:gd name="T25" fmla="*/ 7 h 508"/>
                <a:gd name="T26" fmla="*/ 75 w 624"/>
                <a:gd name="T27" fmla="*/ 4 h 508"/>
                <a:gd name="T28" fmla="*/ 72 w 624"/>
                <a:gd name="T29" fmla="*/ 1 h 508"/>
                <a:gd name="T30" fmla="*/ 70 w 624"/>
                <a:gd name="T31" fmla="*/ 0 h 508"/>
                <a:gd name="T32" fmla="*/ 53 w 624"/>
                <a:gd name="T33" fmla="*/ 94 h 508"/>
                <a:gd name="T34" fmla="*/ 40 w 624"/>
                <a:gd name="T35" fmla="*/ 2 h 508"/>
                <a:gd name="T36" fmla="*/ 36 w 624"/>
                <a:gd name="T37" fmla="*/ 6 h 508"/>
                <a:gd name="T38" fmla="*/ 32 w 624"/>
                <a:gd name="T39" fmla="*/ 10 h 508"/>
                <a:gd name="T40" fmla="*/ 29 w 624"/>
                <a:gd name="T41" fmla="*/ 22 h 508"/>
                <a:gd name="T42" fmla="*/ 26 w 624"/>
                <a:gd name="T43" fmla="*/ 36 h 508"/>
                <a:gd name="T44" fmla="*/ 23 w 624"/>
                <a:gd name="T45" fmla="*/ 51 h 508"/>
                <a:gd name="T46" fmla="*/ 20 w 624"/>
                <a:gd name="T47" fmla="*/ 66 h 508"/>
                <a:gd name="T48" fmla="*/ 17 w 624"/>
                <a:gd name="T49" fmla="*/ 77 h 508"/>
                <a:gd name="T50" fmla="*/ 14 w 624"/>
                <a:gd name="T51" fmla="*/ 79 h 508"/>
                <a:gd name="T52" fmla="*/ 11 w 624"/>
                <a:gd name="T53" fmla="*/ 76 h 508"/>
                <a:gd name="T54" fmla="*/ 8 w 624"/>
                <a:gd name="T55" fmla="*/ 68 h 508"/>
                <a:gd name="T56" fmla="*/ 4 w 624"/>
                <a:gd name="T57" fmla="*/ 59 h 508"/>
                <a:gd name="T58" fmla="*/ 0 w 624"/>
                <a:gd name="T59" fmla="*/ 87 h 508"/>
                <a:gd name="T60" fmla="*/ 2 w 624"/>
                <a:gd name="T61" fmla="*/ 97 h 508"/>
                <a:gd name="T62" fmla="*/ 8 w 624"/>
                <a:gd name="T63" fmla="*/ 110 h 508"/>
                <a:gd name="T64" fmla="*/ 14 w 624"/>
                <a:gd name="T65" fmla="*/ 121 h 508"/>
                <a:gd name="T66" fmla="*/ 20 w 624"/>
                <a:gd name="T67" fmla="*/ 124 h 508"/>
                <a:gd name="T68" fmla="*/ 24 w 624"/>
                <a:gd name="T69" fmla="*/ 119 h 508"/>
                <a:gd name="T70" fmla="*/ 29 w 624"/>
                <a:gd name="T71" fmla="*/ 110 h 508"/>
                <a:gd name="T72" fmla="*/ 34 w 624"/>
                <a:gd name="T73" fmla="*/ 99 h 508"/>
                <a:gd name="T74" fmla="*/ 35 w 624"/>
                <a:gd name="T75" fmla="*/ 96 h 508"/>
                <a:gd name="T76" fmla="*/ 35 w 624"/>
                <a:gd name="T77" fmla="*/ 212 h 508"/>
                <a:gd name="T78" fmla="*/ 32 w 624"/>
                <a:gd name="T79" fmla="*/ 268 h 508"/>
                <a:gd name="T80" fmla="*/ 28 w 624"/>
                <a:gd name="T81" fmla="*/ 345 h 508"/>
                <a:gd name="T82" fmla="*/ 24 w 624"/>
                <a:gd name="T83" fmla="*/ 405 h 508"/>
                <a:gd name="T84" fmla="*/ 88 w 624"/>
                <a:gd name="T85" fmla="*/ 418 h 508"/>
                <a:gd name="T86" fmla="*/ 85 w 624"/>
                <a:gd name="T87" fmla="*/ 379 h 508"/>
                <a:gd name="T88" fmla="*/ 81 w 624"/>
                <a:gd name="T89" fmla="*/ 306 h 508"/>
                <a:gd name="T90" fmla="*/ 76 w 624"/>
                <a:gd name="T91" fmla="*/ 236 h 508"/>
                <a:gd name="T92" fmla="*/ 74 w 624"/>
                <a:gd name="T93" fmla="*/ 204 h 508"/>
                <a:gd name="T94" fmla="*/ 79 w 624"/>
                <a:gd name="T95" fmla="*/ 111 h 508"/>
                <a:gd name="T96" fmla="*/ 87 w 624"/>
                <a:gd name="T97" fmla="*/ 122 h 508"/>
                <a:gd name="T98" fmla="*/ 95 w 624"/>
                <a:gd name="T99" fmla="*/ 123 h 508"/>
                <a:gd name="T100" fmla="*/ 101 w 624"/>
                <a:gd name="T101" fmla="*/ 117 h 508"/>
                <a:gd name="T102" fmla="*/ 106 w 624"/>
                <a:gd name="T103" fmla="*/ 109 h 508"/>
                <a:gd name="T104" fmla="*/ 110 w 624"/>
                <a:gd name="T105" fmla="*/ 99 h 508"/>
                <a:gd name="T106" fmla="*/ 114 w 624"/>
                <a:gd name="T107" fmla="*/ 91 h 508"/>
                <a:gd name="T108" fmla="*/ 117 w 624"/>
                <a:gd name="T109" fmla="*/ 84 h 508"/>
                <a:gd name="T110" fmla="*/ 115 w 624"/>
                <a:gd name="T111" fmla="*/ 46 h 5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24"/>
                <a:gd name="T169" fmla="*/ 0 h 508"/>
                <a:gd name="T170" fmla="*/ 624 w 624"/>
                <a:gd name="T171" fmla="*/ 508 h 5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24" h="508">
                  <a:moveTo>
                    <a:pt x="606" y="55"/>
                  </a:moveTo>
                  <a:lnTo>
                    <a:pt x="604" y="56"/>
                  </a:lnTo>
                  <a:lnTo>
                    <a:pt x="599" y="58"/>
                  </a:lnTo>
                  <a:lnTo>
                    <a:pt x="590" y="62"/>
                  </a:lnTo>
                  <a:lnTo>
                    <a:pt x="581" y="66"/>
                  </a:lnTo>
                  <a:lnTo>
                    <a:pt x="571" y="71"/>
                  </a:lnTo>
                  <a:lnTo>
                    <a:pt x="559" y="76"/>
                  </a:lnTo>
                  <a:lnTo>
                    <a:pt x="549" y="80"/>
                  </a:lnTo>
                  <a:lnTo>
                    <a:pt x="541" y="83"/>
                  </a:lnTo>
                  <a:lnTo>
                    <a:pt x="534" y="85"/>
                  </a:lnTo>
                  <a:lnTo>
                    <a:pt x="527" y="87"/>
                  </a:lnTo>
                  <a:lnTo>
                    <a:pt x="520" y="88"/>
                  </a:lnTo>
                  <a:lnTo>
                    <a:pt x="513" y="88"/>
                  </a:lnTo>
                  <a:lnTo>
                    <a:pt x="506" y="88"/>
                  </a:lnTo>
                  <a:lnTo>
                    <a:pt x="499" y="87"/>
                  </a:lnTo>
                  <a:lnTo>
                    <a:pt x="492" y="85"/>
                  </a:lnTo>
                  <a:lnTo>
                    <a:pt x="485" y="82"/>
                  </a:lnTo>
                  <a:lnTo>
                    <a:pt x="480" y="79"/>
                  </a:lnTo>
                  <a:lnTo>
                    <a:pt x="472" y="71"/>
                  </a:lnTo>
                  <a:lnTo>
                    <a:pt x="462" y="61"/>
                  </a:lnTo>
                  <a:lnTo>
                    <a:pt x="450" y="50"/>
                  </a:lnTo>
                  <a:lnTo>
                    <a:pt x="439" y="37"/>
                  </a:lnTo>
                  <a:lnTo>
                    <a:pt x="428" y="27"/>
                  </a:lnTo>
                  <a:lnTo>
                    <a:pt x="418" y="18"/>
                  </a:lnTo>
                  <a:lnTo>
                    <a:pt x="411" y="12"/>
                  </a:lnTo>
                  <a:lnTo>
                    <a:pt x="406" y="9"/>
                  </a:lnTo>
                  <a:lnTo>
                    <a:pt x="401" y="6"/>
                  </a:lnTo>
                  <a:lnTo>
                    <a:pt x="394" y="4"/>
                  </a:lnTo>
                  <a:lnTo>
                    <a:pt x="389" y="3"/>
                  </a:lnTo>
                  <a:lnTo>
                    <a:pt x="383" y="1"/>
                  </a:lnTo>
                  <a:lnTo>
                    <a:pt x="377" y="1"/>
                  </a:lnTo>
                  <a:lnTo>
                    <a:pt x="370" y="0"/>
                  </a:lnTo>
                  <a:lnTo>
                    <a:pt x="361" y="0"/>
                  </a:lnTo>
                  <a:lnTo>
                    <a:pt x="279" y="114"/>
                  </a:lnTo>
                  <a:lnTo>
                    <a:pt x="223" y="1"/>
                  </a:lnTo>
                  <a:lnTo>
                    <a:pt x="209" y="2"/>
                  </a:lnTo>
                  <a:lnTo>
                    <a:pt x="199" y="4"/>
                  </a:lnTo>
                  <a:lnTo>
                    <a:pt x="188" y="6"/>
                  </a:lnTo>
                  <a:lnTo>
                    <a:pt x="179" y="9"/>
                  </a:lnTo>
                  <a:lnTo>
                    <a:pt x="171" y="13"/>
                  </a:lnTo>
                  <a:lnTo>
                    <a:pt x="162" y="20"/>
                  </a:lnTo>
                  <a:lnTo>
                    <a:pt x="154" y="27"/>
                  </a:lnTo>
                  <a:lnTo>
                    <a:pt x="145" y="35"/>
                  </a:lnTo>
                  <a:lnTo>
                    <a:pt x="138" y="44"/>
                  </a:lnTo>
                  <a:lnTo>
                    <a:pt x="129" y="52"/>
                  </a:lnTo>
                  <a:lnTo>
                    <a:pt x="121" y="62"/>
                  </a:lnTo>
                  <a:lnTo>
                    <a:pt x="113" y="71"/>
                  </a:lnTo>
                  <a:lnTo>
                    <a:pt x="104" y="80"/>
                  </a:lnTo>
                  <a:lnTo>
                    <a:pt x="97" y="88"/>
                  </a:lnTo>
                  <a:lnTo>
                    <a:pt x="90" y="93"/>
                  </a:lnTo>
                  <a:lnTo>
                    <a:pt x="84" y="96"/>
                  </a:lnTo>
                  <a:lnTo>
                    <a:pt x="76" y="96"/>
                  </a:lnTo>
                  <a:lnTo>
                    <a:pt x="69" y="95"/>
                  </a:lnTo>
                  <a:lnTo>
                    <a:pt x="61" y="92"/>
                  </a:lnTo>
                  <a:lnTo>
                    <a:pt x="52" y="88"/>
                  </a:lnTo>
                  <a:lnTo>
                    <a:pt x="42" y="83"/>
                  </a:lnTo>
                  <a:lnTo>
                    <a:pt x="32" y="78"/>
                  </a:lnTo>
                  <a:lnTo>
                    <a:pt x="22" y="71"/>
                  </a:lnTo>
                  <a:lnTo>
                    <a:pt x="12" y="66"/>
                  </a:lnTo>
                  <a:lnTo>
                    <a:pt x="0" y="106"/>
                  </a:lnTo>
                  <a:lnTo>
                    <a:pt x="4" y="110"/>
                  </a:lnTo>
                  <a:lnTo>
                    <a:pt x="13" y="117"/>
                  </a:lnTo>
                  <a:lnTo>
                    <a:pt x="27" y="124"/>
                  </a:lnTo>
                  <a:lnTo>
                    <a:pt x="42" y="133"/>
                  </a:lnTo>
                  <a:lnTo>
                    <a:pt x="60" y="141"/>
                  </a:lnTo>
                  <a:lnTo>
                    <a:pt x="76" y="147"/>
                  </a:lnTo>
                  <a:lnTo>
                    <a:pt x="92" y="150"/>
                  </a:lnTo>
                  <a:lnTo>
                    <a:pt x="105" y="151"/>
                  </a:lnTo>
                  <a:lnTo>
                    <a:pt x="115" y="149"/>
                  </a:lnTo>
                  <a:lnTo>
                    <a:pt x="127" y="145"/>
                  </a:lnTo>
                  <a:lnTo>
                    <a:pt x="141" y="139"/>
                  </a:lnTo>
                  <a:lnTo>
                    <a:pt x="154" y="133"/>
                  </a:lnTo>
                  <a:lnTo>
                    <a:pt x="167" y="126"/>
                  </a:lnTo>
                  <a:lnTo>
                    <a:pt x="177" y="121"/>
                  </a:lnTo>
                  <a:lnTo>
                    <a:pt x="184" y="117"/>
                  </a:lnTo>
                  <a:lnTo>
                    <a:pt x="187" y="116"/>
                  </a:lnTo>
                  <a:lnTo>
                    <a:pt x="187" y="247"/>
                  </a:lnTo>
                  <a:lnTo>
                    <a:pt x="184" y="257"/>
                  </a:lnTo>
                  <a:lnTo>
                    <a:pt x="177" y="285"/>
                  </a:lnTo>
                  <a:lnTo>
                    <a:pt x="167" y="325"/>
                  </a:lnTo>
                  <a:lnTo>
                    <a:pt x="155" y="372"/>
                  </a:lnTo>
                  <a:lnTo>
                    <a:pt x="144" y="419"/>
                  </a:lnTo>
                  <a:lnTo>
                    <a:pt x="133" y="461"/>
                  </a:lnTo>
                  <a:lnTo>
                    <a:pt x="126" y="492"/>
                  </a:lnTo>
                  <a:lnTo>
                    <a:pt x="124" y="508"/>
                  </a:lnTo>
                  <a:lnTo>
                    <a:pt x="465" y="508"/>
                  </a:lnTo>
                  <a:lnTo>
                    <a:pt x="462" y="492"/>
                  </a:lnTo>
                  <a:lnTo>
                    <a:pt x="454" y="461"/>
                  </a:lnTo>
                  <a:lnTo>
                    <a:pt x="441" y="419"/>
                  </a:lnTo>
                  <a:lnTo>
                    <a:pt x="428" y="372"/>
                  </a:lnTo>
                  <a:lnTo>
                    <a:pt x="414" y="326"/>
                  </a:lnTo>
                  <a:lnTo>
                    <a:pt x="402" y="287"/>
                  </a:lnTo>
                  <a:lnTo>
                    <a:pt x="393" y="259"/>
                  </a:lnTo>
                  <a:lnTo>
                    <a:pt x="390" y="249"/>
                  </a:lnTo>
                  <a:lnTo>
                    <a:pt x="391" y="121"/>
                  </a:lnTo>
                  <a:lnTo>
                    <a:pt x="416" y="135"/>
                  </a:lnTo>
                  <a:lnTo>
                    <a:pt x="439" y="144"/>
                  </a:lnTo>
                  <a:lnTo>
                    <a:pt x="461" y="148"/>
                  </a:lnTo>
                  <a:lnTo>
                    <a:pt x="481" y="150"/>
                  </a:lnTo>
                  <a:lnTo>
                    <a:pt x="500" y="149"/>
                  </a:lnTo>
                  <a:lnTo>
                    <a:pt x="518" y="146"/>
                  </a:lnTo>
                  <a:lnTo>
                    <a:pt x="533" y="142"/>
                  </a:lnTo>
                  <a:lnTo>
                    <a:pt x="548" y="137"/>
                  </a:lnTo>
                  <a:lnTo>
                    <a:pt x="561" y="132"/>
                  </a:lnTo>
                  <a:lnTo>
                    <a:pt x="573" y="126"/>
                  </a:lnTo>
                  <a:lnTo>
                    <a:pt x="584" y="121"/>
                  </a:lnTo>
                  <a:lnTo>
                    <a:pt x="594" y="115"/>
                  </a:lnTo>
                  <a:lnTo>
                    <a:pt x="603" y="111"/>
                  </a:lnTo>
                  <a:lnTo>
                    <a:pt x="611" y="106"/>
                  </a:lnTo>
                  <a:lnTo>
                    <a:pt x="618" y="102"/>
                  </a:lnTo>
                  <a:lnTo>
                    <a:pt x="624" y="97"/>
                  </a:lnTo>
                  <a:lnTo>
                    <a:pt x="606" y="55"/>
                  </a:lnTo>
                  <a:close/>
                </a:path>
              </a:pathLst>
            </a:custGeom>
            <a:solidFill>
              <a:srgbClr val="FF9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29" name="Freeform 55"/>
            <p:cNvSpPr>
              <a:spLocks/>
            </p:cNvSpPr>
            <p:nvPr/>
          </p:nvSpPr>
          <p:spPr bwMode="auto">
            <a:xfrm>
              <a:off x="1378" y="2693"/>
              <a:ext cx="71" cy="116"/>
            </a:xfrm>
            <a:custGeom>
              <a:avLst/>
              <a:gdLst>
                <a:gd name="T0" fmla="*/ 1 w 125"/>
                <a:gd name="T1" fmla="*/ 0 h 123"/>
                <a:gd name="T2" fmla="*/ 2 w 125"/>
                <a:gd name="T3" fmla="*/ 28 h 123"/>
                <a:gd name="T4" fmla="*/ 2 w 125"/>
                <a:gd name="T5" fmla="*/ 62 h 123"/>
                <a:gd name="T6" fmla="*/ 1 w 125"/>
                <a:gd name="T7" fmla="*/ 91 h 123"/>
                <a:gd name="T8" fmla="*/ 0 w 125"/>
                <a:gd name="T9" fmla="*/ 103 h 123"/>
                <a:gd name="T10" fmla="*/ 6 w 125"/>
                <a:gd name="T11" fmla="*/ 103 h 123"/>
                <a:gd name="T12" fmla="*/ 6 w 125"/>
                <a:gd name="T13" fmla="*/ 101 h 123"/>
                <a:gd name="T14" fmla="*/ 8 w 125"/>
                <a:gd name="T15" fmla="*/ 94 h 123"/>
                <a:gd name="T16" fmla="*/ 10 w 125"/>
                <a:gd name="T17" fmla="*/ 84 h 123"/>
                <a:gd name="T18" fmla="*/ 12 w 125"/>
                <a:gd name="T19" fmla="*/ 71 h 123"/>
                <a:gd name="T20" fmla="*/ 15 w 125"/>
                <a:gd name="T21" fmla="*/ 55 h 123"/>
                <a:gd name="T22" fmla="*/ 18 w 125"/>
                <a:gd name="T23" fmla="*/ 38 h 123"/>
                <a:gd name="T24" fmla="*/ 20 w 125"/>
                <a:gd name="T25" fmla="*/ 20 h 123"/>
                <a:gd name="T26" fmla="*/ 23 w 125"/>
                <a:gd name="T27" fmla="*/ 0 h 123"/>
                <a:gd name="T28" fmla="*/ 1 w 125"/>
                <a:gd name="T29" fmla="*/ 0 h 1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"/>
                <a:gd name="T46" fmla="*/ 0 h 123"/>
                <a:gd name="T47" fmla="*/ 125 w 125"/>
                <a:gd name="T48" fmla="*/ 123 h 1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" h="123">
                  <a:moveTo>
                    <a:pt x="5" y="0"/>
                  </a:moveTo>
                  <a:lnTo>
                    <a:pt x="11" y="34"/>
                  </a:lnTo>
                  <a:lnTo>
                    <a:pt x="9" y="74"/>
                  </a:lnTo>
                  <a:lnTo>
                    <a:pt x="3" y="108"/>
                  </a:lnTo>
                  <a:lnTo>
                    <a:pt x="0" y="123"/>
                  </a:lnTo>
                  <a:lnTo>
                    <a:pt x="33" y="123"/>
                  </a:lnTo>
                  <a:lnTo>
                    <a:pt x="35" y="120"/>
                  </a:lnTo>
                  <a:lnTo>
                    <a:pt x="42" y="112"/>
                  </a:lnTo>
                  <a:lnTo>
                    <a:pt x="53" y="100"/>
                  </a:lnTo>
                  <a:lnTo>
                    <a:pt x="66" y="84"/>
                  </a:lnTo>
                  <a:lnTo>
                    <a:pt x="81" y="66"/>
                  </a:lnTo>
                  <a:lnTo>
                    <a:pt x="96" y="45"/>
                  </a:lnTo>
                  <a:lnTo>
                    <a:pt x="112" y="23"/>
                  </a:lnTo>
                  <a:lnTo>
                    <a:pt x="12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30" name="Freeform 56"/>
            <p:cNvSpPr>
              <a:spLocks/>
            </p:cNvSpPr>
            <p:nvPr/>
          </p:nvSpPr>
          <p:spPr bwMode="auto">
            <a:xfrm>
              <a:off x="1301" y="2195"/>
              <a:ext cx="121" cy="121"/>
            </a:xfrm>
            <a:custGeom>
              <a:avLst/>
              <a:gdLst>
                <a:gd name="T0" fmla="*/ 39 w 210"/>
                <a:gd name="T1" fmla="*/ 58 h 129"/>
                <a:gd name="T2" fmla="*/ 35 w 210"/>
                <a:gd name="T3" fmla="*/ 39 h 129"/>
                <a:gd name="T4" fmla="*/ 40 w 210"/>
                <a:gd name="T5" fmla="*/ 23 h 129"/>
                <a:gd name="T6" fmla="*/ 36 w 210"/>
                <a:gd name="T7" fmla="*/ 2 h 129"/>
                <a:gd name="T8" fmla="*/ 33 w 210"/>
                <a:gd name="T9" fmla="*/ 2 h 129"/>
                <a:gd name="T10" fmla="*/ 37 w 210"/>
                <a:gd name="T11" fmla="*/ 22 h 129"/>
                <a:gd name="T12" fmla="*/ 32 w 210"/>
                <a:gd name="T13" fmla="*/ 37 h 129"/>
                <a:gd name="T14" fmla="*/ 32 w 210"/>
                <a:gd name="T15" fmla="*/ 40 h 129"/>
                <a:gd name="T16" fmla="*/ 33 w 210"/>
                <a:gd name="T17" fmla="*/ 47 h 129"/>
                <a:gd name="T18" fmla="*/ 35 w 210"/>
                <a:gd name="T19" fmla="*/ 52 h 129"/>
                <a:gd name="T20" fmla="*/ 35 w 210"/>
                <a:gd name="T21" fmla="*/ 54 h 129"/>
                <a:gd name="T22" fmla="*/ 17 w 210"/>
                <a:gd name="T23" fmla="*/ 95 h 129"/>
                <a:gd name="T24" fmla="*/ 5 w 210"/>
                <a:gd name="T25" fmla="*/ 53 h 129"/>
                <a:gd name="T26" fmla="*/ 8 w 210"/>
                <a:gd name="T27" fmla="*/ 37 h 129"/>
                <a:gd name="T28" fmla="*/ 3 w 210"/>
                <a:gd name="T29" fmla="*/ 22 h 129"/>
                <a:gd name="T30" fmla="*/ 6 w 210"/>
                <a:gd name="T31" fmla="*/ 0 h 129"/>
                <a:gd name="T32" fmla="*/ 3 w 210"/>
                <a:gd name="T33" fmla="*/ 1 h 129"/>
                <a:gd name="T34" fmla="*/ 0 w 210"/>
                <a:gd name="T35" fmla="*/ 23 h 129"/>
                <a:gd name="T36" fmla="*/ 5 w 210"/>
                <a:gd name="T37" fmla="*/ 39 h 129"/>
                <a:gd name="T38" fmla="*/ 1 w 210"/>
                <a:gd name="T39" fmla="*/ 55 h 129"/>
                <a:gd name="T40" fmla="*/ 18 w 210"/>
                <a:gd name="T41" fmla="*/ 106 h 129"/>
                <a:gd name="T42" fmla="*/ 39 w 210"/>
                <a:gd name="T43" fmla="*/ 58 h 1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0"/>
                <a:gd name="T67" fmla="*/ 0 h 129"/>
                <a:gd name="T68" fmla="*/ 210 w 210"/>
                <a:gd name="T69" fmla="*/ 129 h 1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0" h="129">
                  <a:moveTo>
                    <a:pt x="202" y="70"/>
                  </a:moveTo>
                  <a:lnTo>
                    <a:pt x="183" y="48"/>
                  </a:lnTo>
                  <a:lnTo>
                    <a:pt x="210" y="29"/>
                  </a:lnTo>
                  <a:lnTo>
                    <a:pt x="188" y="2"/>
                  </a:lnTo>
                  <a:lnTo>
                    <a:pt x="173" y="2"/>
                  </a:lnTo>
                  <a:lnTo>
                    <a:pt x="192" y="27"/>
                  </a:lnTo>
                  <a:lnTo>
                    <a:pt x="166" y="45"/>
                  </a:lnTo>
                  <a:lnTo>
                    <a:pt x="169" y="49"/>
                  </a:lnTo>
                  <a:lnTo>
                    <a:pt x="174" y="56"/>
                  </a:lnTo>
                  <a:lnTo>
                    <a:pt x="181" y="63"/>
                  </a:lnTo>
                  <a:lnTo>
                    <a:pt x="183" y="66"/>
                  </a:lnTo>
                  <a:lnTo>
                    <a:pt x="89" y="115"/>
                  </a:lnTo>
                  <a:lnTo>
                    <a:pt x="26" y="64"/>
                  </a:lnTo>
                  <a:lnTo>
                    <a:pt x="41" y="45"/>
                  </a:lnTo>
                  <a:lnTo>
                    <a:pt x="16" y="27"/>
                  </a:lnTo>
                  <a:lnTo>
                    <a:pt x="31" y="0"/>
                  </a:lnTo>
                  <a:lnTo>
                    <a:pt x="18" y="1"/>
                  </a:lnTo>
                  <a:lnTo>
                    <a:pt x="0" y="29"/>
                  </a:lnTo>
                  <a:lnTo>
                    <a:pt x="25" y="48"/>
                  </a:lnTo>
                  <a:lnTo>
                    <a:pt x="7" y="67"/>
                  </a:lnTo>
                  <a:lnTo>
                    <a:pt x="92" y="129"/>
                  </a:lnTo>
                  <a:lnTo>
                    <a:pt x="202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31" name="Freeform 57"/>
            <p:cNvSpPr>
              <a:spLocks/>
            </p:cNvSpPr>
            <p:nvPr/>
          </p:nvSpPr>
          <p:spPr bwMode="auto">
            <a:xfrm>
              <a:off x="1282" y="2408"/>
              <a:ext cx="154" cy="104"/>
            </a:xfrm>
            <a:custGeom>
              <a:avLst/>
              <a:gdLst>
                <a:gd name="T0" fmla="*/ 24 w 269"/>
                <a:gd name="T1" fmla="*/ 0 h 111"/>
                <a:gd name="T2" fmla="*/ 23 w 269"/>
                <a:gd name="T3" fmla="*/ 2 h 111"/>
                <a:gd name="T4" fmla="*/ 23 w 269"/>
                <a:gd name="T5" fmla="*/ 7 h 111"/>
                <a:gd name="T6" fmla="*/ 23 w 269"/>
                <a:gd name="T7" fmla="*/ 11 h 111"/>
                <a:gd name="T8" fmla="*/ 22 w 269"/>
                <a:gd name="T9" fmla="*/ 20 h 111"/>
                <a:gd name="T10" fmla="*/ 20 w 269"/>
                <a:gd name="T11" fmla="*/ 28 h 111"/>
                <a:gd name="T12" fmla="*/ 19 w 269"/>
                <a:gd name="T13" fmla="*/ 36 h 111"/>
                <a:gd name="T14" fmla="*/ 17 w 269"/>
                <a:gd name="T15" fmla="*/ 45 h 111"/>
                <a:gd name="T16" fmla="*/ 15 w 269"/>
                <a:gd name="T17" fmla="*/ 50 h 111"/>
                <a:gd name="T18" fmla="*/ 13 w 269"/>
                <a:gd name="T19" fmla="*/ 54 h 111"/>
                <a:gd name="T20" fmla="*/ 11 w 269"/>
                <a:gd name="T21" fmla="*/ 58 h 111"/>
                <a:gd name="T22" fmla="*/ 10 w 269"/>
                <a:gd name="T23" fmla="*/ 61 h 111"/>
                <a:gd name="T24" fmla="*/ 9 w 269"/>
                <a:gd name="T25" fmla="*/ 63 h 111"/>
                <a:gd name="T26" fmla="*/ 6 w 269"/>
                <a:gd name="T27" fmla="*/ 66 h 111"/>
                <a:gd name="T28" fmla="*/ 5 w 269"/>
                <a:gd name="T29" fmla="*/ 67 h 111"/>
                <a:gd name="T30" fmla="*/ 3 w 269"/>
                <a:gd name="T31" fmla="*/ 68 h 111"/>
                <a:gd name="T32" fmla="*/ 1 w 269"/>
                <a:gd name="T33" fmla="*/ 68 h 111"/>
                <a:gd name="T34" fmla="*/ 0 w 269"/>
                <a:gd name="T35" fmla="*/ 83 h 111"/>
                <a:gd name="T36" fmla="*/ 3 w 269"/>
                <a:gd name="T37" fmla="*/ 82 h 111"/>
                <a:gd name="T38" fmla="*/ 5 w 269"/>
                <a:gd name="T39" fmla="*/ 81 h 111"/>
                <a:gd name="T40" fmla="*/ 8 w 269"/>
                <a:gd name="T41" fmla="*/ 79 h 111"/>
                <a:gd name="T42" fmla="*/ 10 w 269"/>
                <a:gd name="T43" fmla="*/ 76 h 111"/>
                <a:gd name="T44" fmla="*/ 13 w 269"/>
                <a:gd name="T45" fmla="*/ 72 h 111"/>
                <a:gd name="T46" fmla="*/ 15 w 269"/>
                <a:gd name="T47" fmla="*/ 67 h 111"/>
                <a:gd name="T48" fmla="*/ 18 w 269"/>
                <a:gd name="T49" fmla="*/ 60 h 111"/>
                <a:gd name="T50" fmla="*/ 19 w 269"/>
                <a:gd name="T51" fmla="*/ 53 h 111"/>
                <a:gd name="T52" fmla="*/ 21 w 269"/>
                <a:gd name="T53" fmla="*/ 46 h 111"/>
                <a:gd name="T54" fmla="*/ 22 w 269"/>
                <a:gd name="T55" fmla="*/ 37 h 111"/>
                <a:gd name="T56" fmla="*/ 23 w 269"/>
                <a:gd name="T57" fmla="*/ 31 h 111"/>
                <a:gd name="T58" fmla="*/ 24 w 269"/>
                <a:gd name="T59" fmla="*/ 22 h 111"/>
                <a:gd name="T60" fmla="*/ 25 w 269"/>
                <a:gd name="T61" fmla="*/ 33 h 111"/>
                <a:gd name="T62" fmla="*/ 26 w 269"/>
                <a:gd name="T63" fmla="*/ 43 h 111"/>
                <a:gd name="T64" fmla="*/ 27 w 269"/>
                <a:gd name="T65" fmla="*/ 52 h 111"/>
                <a:gd name="T66" fmla="*/ 29 w 269"/>
                <a:gd name="T67" fmla="*/ 61 h 111"/>
                <a:gd name="T68" fmla="*/ 31 w 269"/>
                <a:gd name="T69" fmla="*/ 70 h 111"/>
                <a:gd name="T70" fmla="*/ 34 w 269"/>
                <a:gd name="T71" fmla="*/ 76 h 111"/>
                <a:gd name="T72" fmla="*/ 37 w 269"/>
                <a:gd name="T73" fmla="*/ 81 h 111"/>
                <a:gd name="T74" fmla="*/ 40 w 269"/>
                <a:gd name="T75" fmla="*/ 85 h 111"/>
                <a:gd name="T76" fmla="*/ 42 w 269"/>
                <a:gd name="T77" fmla="*/ 87 h 111"/>
                <a:gd name="T78" fmla="*/ 45 w 269"/>
                <a:gd name="T79" fmla="*/ 90 h 111"/>
                <a:gd name="T80" fmla="*/ 48 w 269"/>
                <a:gd name="T81" fmla="*/ 91 h 111"/>
                <a:gd name="T82" fmla="*/ 50 w 269"/>
                <a:gd name="T83" fmla="*/ 91 h 111"/>
                <a:gd name="T84" fmla="*/ 49 w 269"/>
                <a:gd name="T85" fmla="*/ 78 h 111"/>
                <a:gd name="T86" fmla="*/ 48 w 269"/>
                <a:gd name="T87" fmla="*/ 77 h 111"/>
                <a:gd name="T88" fmla="*/ 46 w 269"/>
                <a:gd name="T89" fmla="*/ 77 h 111"/>
                <a:gd name="T90" fmla="*/ 44 w 269"/>
                <a:gd name="T91" fmla="*/ 74 h 111"/>
                <a:gd name="T92" fmla="*/ 41 w 269"/>
                <a:gd name="T93" fmla="*/ 72 h 111"/>
                <a:gd name="T94" fmla="*/ 39 w 269"/>
                <a:gd name="T95" fmla="*/ 69 h 111"/>
                <a:gd name="T96" fmla="*/ 37 w 269"/>
                <a:gd name="T97" fmla="*/ 66 h 111"/>
                <a:gd name="T98" fmla="*/ 35 w 269"/>
                <a:gd name="T99" fmla="*/ 61 h 111"/>
                <a:gd name="T100" fmla="*/ 33 w 269"/>
                <a:gd name="T101" fmla="*/ 57 h 111"/>
                <a:gd name="T102" fmla="*/ 31 w 269"/>
                <a:gd name="T103" fmla="*/ 51 h 111"/>
                <a:gd name="T104" fmla="*/ 30 w 269"/>
                <a:gd name="T105" fmla="*/ 44 h 111"/>
                <a:gd name="T106" fmla="*/ 28 w 269"/>
                <a:gd name="T107" fmla="*/ 34 h 111"/>
                <a:gd name="T108" fmla="*/ 27 w 269"/>
                <a:gd name="T109" fmla="*/ 23 h 111"/>
                <a:gd name="T110" fmla="*/ 26 w 269"/>
                <a:gd name="T111" fmla="*/ 15 h 111"/>
                <a:gd name="T112" fmla="*/ 25 w 269"/>
                <a:gd name="T113" fmla="*/ 7 h 111"/>
                <a:gd name="T114" fmla="*/ 24 w 269"/>
                <a:gd name="T115" fmla="*/ 2 h 111"/>
                <a:gd name="T116" fmla="*/ 24 w 269"/>
                <a:gd name="T117" fmla="*/ 0 h 11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9"/>
                <a:gd name="T178" fmla="*/ 0 h 111"/>
                <a:gd name="T179" fmla="*/ 269 w 269"/>
                <a:gd name="T180" fmla="*/ 111 h 11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9" h="111">
                  <a:moveTo>
                    <a:pt x="127" y="0"/>
                  </a:moveTo>
                  <a:lnTo>
                    <a:pt x="126" y="2"/>
                  </a:lnTo>
                  <a:lnTo>
                    <a:pt x="123" y="7"/>
                  </a:lnTo>
                  <a:lnTo>
                    <a:pt x="120" y="14"/>
                  </a:lnTo>
                  <a:lnTo>
                    <a:pt x="115" y="24"/>
                  </a:lnTo>
                  <a:lnTo>
                    <a:pt x="109" y="34"/>
                  </a:lnTo>
                  <a:lnTo>
                    <a:pt x="102" y="44"/>
                  </a:lnTo>
                  <a:lnTo>
                    <a:pt x="92" y="54"/>
                  </a:lnTo>
                  <a:lnTo>
                    <a:pt x="81" y="61"/>
                  </a:lnTo>
                  <a:lnTo>
                    <a:pt x="72" y="66"/>
                  </a:lnTo>
                  <a:lnTo>
                    <a:pt x="62" y="70"/>
                  </a:lnTo>
                  <a:lnTo>
                    <a:pt x="53" y="74"/>
                  </a:lnTo>
                  <a:lnTo>
                    <a:pt x="45" y="77"/>
                  </a:lnTo>
                  <a:lnTo>
                    <a:pt x="35" y="80"/>
                  </a:lnTo>
                  <a:lnTo>
                    <a:pt x="25" y="82"/>
                  </a:lnTo>
                  <a:lnTo>
                    <a:pt x="16" y="83"/>
                  </a:lnTo>
                  <a:lnTo>
                    <a:pt x="5" y="83"/>
                  </a:lnTo>
                  <a:lnTo>
                    <a:pt x="0" y="101"/>
                  </a:lnTo>
                  <a:lnTo>
                    <a:pt x="14" y="100"/>
                  </a:lnTo>
                  <a:lnTo>
                    <a:pt x="27" y="98"/>
                  </a:lnTo>
                  <a:lnTo>
                    <a:pt x="42" y="96"/>
                  </a:lnTo>
                  <a:lnTo>
                    <a:pt x="56" y="92"/>
                  </a:lnTo>
                  <a:lnTo>
                    <a:pt x="70" y="87"/>
                  </a:lnTo>
                  <a:lnTo>
                    <a:pt x="82" y="81"/>
                  </a:lnTo>
                  <a:lnTo>
                    <a:pt x="94" y="73"/>
                  </a:lnTo>
                  <a:lnTo>
                    <a:pt x="105" y="65"/>
                  </a:lnTo>
                  <a:lnTo>
                    <a:pt x="112" y="56"/>
                  </a:lnTo>
                  <a:lnTo>
                    <a:pt x="117" y="46"/>
                  </a:lnTo>
                  <a:lnTo>
                    <a:pt x="122" y="37"/>
                  </a:lnTo>
                  <a:lnTo>
                    <a:pt x="127" y="27"/>
                  </a:lnTo>
                  <a:lnTo>
                    <a:pt x="133" y="39"/>
                  </a:lnTo>
                  <a:lnTo>
                    <a:pt x="139" y="52"/>
                  </a:lnTo>
                  <a:lnTo>
                    <a:pt x="146" y="64"/>
                  </a:lnTo>
                  <a:lnTo>
                    <a:pt x="156" y="74"/>
                  </a:lnTo>
                  <a:lnTo>
                    <a:pt x="168" y="85"/>
                  </a:lnTo>
                  <a:lnTo>
                    <a:pt x="182" y="92"/>
                  </a:lnTo>
                  <a:lnTo>
                    <a:pt x="195" y="98"/>
                  </a:lnTo>
                  <a:lnTo>
                    <a:pt x="211" y="103"/>
                  </a:lnTo>
                  <a:lnTo>
                    <a:pt x="225" y="106"/>
                  </a:lnTo>
                  <a:lnTo>
                    <a:pt x="240" y="109"/>
                  </a:lnTo>
                  <a:lnTo>
                    <a:pt x="254" y="110"/>
                  </a:lnTo>
                  <a:lnTo>
                    <a:pt x="269" y="111"/>
                  </a:lnTo>
                  <a:lnTo>
                    <a:pt x="264" y="95"/>
                  </a:lnTo>
                  <a:lnTo>
                    <a:pt x="254" y="94"/>
                  </a:lnTo>
                  <a:lnTo>
                    <a:pt x="243" y="93"/>
                  </a:lnTo>
                  <a:lnTo>
                    <a:pt x="231" y="90"/>
                  </a:lnTo>
                  <a:lnTo>
                    <a:pt x="220" y="87"/>
                  </a:lnTo>
                  <a:lnTo>
                    <a:pt x="208" y="84"/>
                  </a:lnTo>
                  <a:lnTo>
                    <a:pt x="198" y="80"/>
                  </a:lnTo>
                  <a:lnTo>
                    <a:pt x="188" y="74"/>
                  </a:lnTo>
                  <a:lnTo>
                    <a:pt x="177" y="69"/>
                  </a:lnTo>
                  <a:lnTo>
                    <a:pt x="168" y="62"/>
                  </a:lnTo>
                  <a:lnTo>
                    <a:pt x="159" y="53"/>
                  </a:lnTo>
                  <a:lnTo>
                    <a:pt x="150" y="41"/>
                  </a:lnTo>
                  <a:lnTo>
                    <a:pt x="143" y="29"/>
                  </a:lnTo>
                  <a:lnTo>
                    <a:pt x="136" y="18"/>
                  </a:lnTo>
                  <a:lnTo>
                    <a:pt x="131" y="8"/>
                  </a:lnTo>
                  <a:lnTo>
                    <a:pt x="128" y="2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32" name="Freeform 58"/>
            <p:cNvSpPr>
              <a:spLocks/>
            </p:cNvSpPr>
            <p:nvPr/>
          </p:nvSpPr>
          <p:spPr bwMode="auto">
            <a:xfrm>
              <a:off x="1264" y="1885"/>
              <a:ext cx="148" cy="64"/>
            </a:xfrm>
            <a:custGeom>
              <a:avLst/>
              <a:gdLst>
                <a:gd name="T0" fmla="*/ 36 w 257"/>
                <a:gd name="T1" fmla="*/ 0 h 68"/>
                <a:gd name="T2" fmla="*/ 29 w 257"/>
                <a:gd name="T3" fmla="*/ 1 h 68"/>
                <a:gd name="T4" fmla="*/ 20 w 257"/>
                <a:gd name="T5" fmla="*/ 3 h 68"/>
                <a:gd name="T6" fmla="*/ 13 w 257"/>
                <a:gd name="T7" fmla="*/ 4 h 68"/>
                <a:gd name="T8" fmla="*/ 9 w 257"/>
                <a:gd name="T9" fmla="*/ 6 h 68"/>
                <a:gd name="T10" fmla="*/ 5 w 257"/>
                <a:gd name="T11" fmla="*/ 8 h 68"/>
                <a:gd name="T12" fmla="*/ 2 w 257"/>
                <a:gd name="T13" fmla="*/ 15 h 68"/>
                <a:gd name="T14" fmla="*/ 1 w 257"/>
                <a:gd name="T15" fmla="*/ 24 h 68"/>
                <a:gd name="T16" fmla="*/ 1 w 257"/>
                <a:gd name="T17" fmla="*/ 36 h 68"/>
                <a:gd name="T18" fmla="*/ 2 w 257"/>
                <a:gd name="T19" fmla="*/ 44 h 68"/>
                <a:gd name="T20" fmla="*/ 5 w 257"/>
                <a:gd name="T21" fmla="*/ 53 h 68"/>
                <a:gd name="T22" fmla="*/ 9 w 257"/>
                <a:gd name="T23" fmla="*/ 56 h 68"/>
                <a:gd name="T24" fmla="*/ 12 w 257"/>
                <a:gd name="T25" fmla="*/ 56 h 68"/>
                <a:gd name="T26" fmla="*/ 14 w 257"/>
                <a:gd name="T27" fmla="*/ 55 h 68"/>
                <a:gd name="T28" fmla="*/ 16 w 257"/>
                <a:gd name="T29" fmla="*/ 53 h 68"/>
                <a:gd name="T30" fmla="*/ 18 w 257"/>
                <a:gd name="T31" fmla="*/ 50 h 68"/>
                <a:gd name="T32" fmla="*/ 20 w 257"/>
                <a:gd name="T33" fmla="*/ 50 h 68"/>
                <a:gd name="T34" fmla="*/ 21 w 257"/>
                <a:gd name="T35" fmla="*/ 53 h 68"/>
                <a:gd name="T36" fmla="*/ 23 w 257"/>
                <a:gd name="T37" fmla="*/ 54 h 68"/>
                <a:gd name="T38" fmla="*/ 25 w 257"/>
                <a:gd name="T39" fmla="*/ 55 h 68"/>
                <a:gd name="T40" fmla="*/ 27 w 257"/>
                <a:gd name="T41" fmla="*/ 55 h 68"/>
                <a:gd name="T42" fmla="*/ 29 w 257"/>
                <a:gd name="T43" fmla="*/ 54 h 68"/>
                <a:gd name="T44" fmla="*/ 31 w 257"/>
                <a:gd name="T45" fmla="*/ 53 h 68"/>
                <a:gd name="T46" fmla="*/ 32 w 257"/>
                <a:gd name="T47" fmla="*/ 50 h 68"/>
                <a:gd name="T48" fmla="*/ 33 w 257"/>
                <a:gd name="T49" fmla="*/ 51 h 68"/>
                <a:gd name="T50" fmla="*/ 37 w 257"/>
                <a:gd name="T51" fmla="*/ 53 h 68"/>
                <a:gd name="T52" fmla="*/ 40 w 257"/>
                <a:gd name="T53" fmla="*/ 53 h 68"/>
                <a:gd name="T54" fmla="*/ 44 w 257"/>
                <a:gd name="T55" fmla="*/ 49 h 68"/>
                <a:gd name="T56" fmla="*/ 47 w 257"/>
                <a:gd name="T57" fmla="*/ 41 h 68"/>
                <a:gd name="T58" fmla="*/ 49 w 257"/>
                <a:gd name="T59" fmla="*/ 33 h 68"/>
                <a:gd name="T60" fmla="*/ 49 w 257"/>
                <a:gd name="T61" fmla="*/ 22 h 68"/>
                <a:gd name="T62" fmla="*/ 47 w 257"/>
                <a:gd name="T63" fmla="*/ 12 h 68"/>
                <a:gd name="T64" fmla="*/ 44 w 257"/>
                <a:gd name="T65" fmla="*/ 6 h 68"/>
                <a:gd name="T66" fmla="*/ 40 w 257"/>
                <a:gd name="T67" fmla="*/ 1 h 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68"/>
                <a:gd name="T104" fmla="*/ 257 w 257"/>
                <a:gd name="T105" fmla="*/ 68 h 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68">
                  <a:moveTo>
                    <a:pt x="199" y="0"/>
                  </a:moveTo>
                  <a:lnTo>
                    <a:pt x="190" y="0"/>
                  </a:lnTo>
                  <a:lnTo>
                    <a:pt x="173" y="1"/>
                  </a:lnTo>
                  <a:lnTo>
                    <a:pt x="152" y="1"/>
                  </a:lnTo>
                  <a:lnTo>
                    <a:pt x="129" y="2"/>
                  </a:lnTo>
                  <a:lnTo>
                    <a:pt x="105" y="3"/>
                  </a:lnTo>
                  <a:lnTo>
                    <a:pt x="83" y="3"/>
                  </a:lnTo>
                  <a:lnTo>
                    <a:pt x="66" y="4"/>
                  </a:lnTo>
                  <a:lnTo>
                    <a:pt x="57" y="4"/>
                  </a:lnTo>
                  <a:lnTo>
                    <a:pt x="46" y="6"/>
                  </a:lnTo>
                  <a:lnTo>
                    <a:pt x="35" y="7"/>
                  </a:lnTo>
                  <a:lnTo>
                    <a:pt x="25" y="10"/>
                  </a:lnTo>
                  <a:lnTo>
                    <a:pt x="17" y="14"/>
                  </a:lnTo>
                  <a:lnTo>
                    <a:pt x="10" y="18"/>
                  </a:lnTo>
                  <a:lnTo>
                    <a:pt x="4" y="23"/>
                  </a:lnTo>
                  <a:lnTo>
                    <a:pt x="1" y="29"/>
                  </a:lnTo>
                  <a:lnTo>
                    <a:pt x="0" y="36"/>
                  </a:lnTo>
                  <a:lnTo>
                    <a:pt x="1" y="42"/>
                  </a:lnTo>
                  <a:lnTo>
                    <a:pt x="4" y="48"/>
                  </a:lnTo>
                  <a:lnTo>
                    <a:pt x="10" y="53"/>
                  </a:lnTo>
                  <a:lnTo>
                    <a:pt x="17" y="58"/>
                  </a:lnTo>
                  <a:lnTo>
                    <a:pt x="25" y="63"/>
                  </a:lnTo>
                  <a:lnTo>
                    <a:pt x="35" y="66"/>
                  </a:lnTo>
                  <a:lnTo>
                    <a:pt x="46" y="67"/>
                  </a:lnTo>
                  <a:lnTo>
                    <a:pt x="57" y="68"/>
                  </a:lnTo>
                  <a:lnTo>
                    <a:pt x="63" y="68"/>
                  </a:lnTo>
                  <a:lnTo>
                    <a:pt x="70" y="67"/>
                  </a:lnTo>
                  <a:lnTo>
                    <a:pt x="75" y="66"/>
                  </a:lnTo>
                  <a:lnTo>
                    <a:pt x="80" y="65"/>
                  </a:lnTo>
                  <a:lnTo>
                    <a:pt x="85" y="64"/>
                  </a:lnTo>
                  <a:lnTo>
                    <a:pt x="90" y="63"/>
                  </a:lnTo>
                  <a:lnTo>
                    <a:pt x="94" y="60"/>
                  </a:lnTo>
                  <a:lnTo>
                    <a:pt x="99" y="58"/>
                  </a:lnTo>
                  <a:lnTo>
                    <a:pt x="103" y="59"/>
                  </a:lnTo>
                  <a:lnTo>
                    <a:pt x="107" y="61"/>
                  </a:lnTo>
                  <a:lnTo>
                    <a:pt x="111" y="63"/>
                  </a:lnTo>
                  <a:lnTo>
                    <a:pt x="116" y="64"/>
                  </a:lnTo>
                  <a:lnTo>
                    <a:pt x="120" y="65"/>
                  </a:lnTo>
                  <a:lnTo>
                    <a:pt x="126" y="65"/>
                  </a:lnTo>
                  <a:lnTo>
                    <a:pt x="131" y="66"/>
                  </a:lnTo>
                  <a:lnTo>
                    <a:pt x="136" y="66"/>
                  </a:lnTo>
                  <a:lnTo>
                    <a:pt x="140" y="66"/>
                  </a:lnTo>
                  <a:lnTo>
                    <a:pt x="145" y="66"/>
                  </a:lnTo>
                  <a:lnTo>
                    <a:pt x="149" y="65"/>
                  </a:lnTo>
                  <a:lnTo>
                    <a:pt x="155" y="64"/>
                  </a:lnTo>
                  <a:lnTo>
                    <a:pt x="159" y="64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70" y="59"/>
                  </a:lnTo>
                  <a:lnTo>
                    <a:pt x="176" y="61"/>
                  </a:lnTo>
                  <a:lnTo>
                    <a:pt x="184" y="63"/>
                  </a:lnTo>
                  <a:lnTo>
                    <a:pt x="192" y="64"/>
                  </a:lnTo>
                  <a:lnTo>
                    <a:pt x="199" y="64"/>
                  </a:lnTo>
                  <a:lnTo>
                    <a:pt x="210" y="63"/>
                  </a:lnTo>
                  <a:lnTo>
                    <a:pt x="222" y="61"/>
                  </a:lnTo>
                  <a:lnTo>
                    <a:pt x="231" y="58"/>
                  </a:lnTo>
                  <a:lnTo>
                    <a:pt x="241" y="54"/>
                  </a:lnTo>
                  <a:lnTo>
                    <a:pt x="247" y="50"/>
                  </a:lnTo>
                  <a:lnTo>
                    <a:pt x="253" y="45"/>
                  </a:lnTo>
                  <a:lnTo>
                    <a:pt x="256" y="39"/>
                  </a:lnTo>
                  <a:lnTo>
                    <a:pt x="257" y="32"/>
                  </a:lnTo>
                  <a:lnTo>
                    <a:pt x="256" y="26"/>
                  </a:lnTo>
                  <a:lnTo>
                    <a:pt x="253" y="20"/>
                  </a:lnTo>
                  <a:lnTo>
                    <a:pt x="247" y="15"/>
                  </a:lnTo>
                  <a:lnTo>
                    <a:pt x="241" y="10"/>
                  </a:lnTo>
                  <a:lnTo>
                    <a:pt x="231" y="6"/>
                  </a:lnTo>
                  <a:lnTo>
                    <a:pt x="222" y="2"/>
                  </a:lnTo>
                  <a:lnTo>
                    <a:pt x="210" y="1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33" name="Freeform 59"/>
            <p:cNvSpPr>
              <a:spLocks/>
            </p:cNvSpPr>
            <p:nvPr/>
          </p:nvSpPr>
          <p:spPr bwMode="auto">
            <a:xfrm>
              <a:off x="1417" y="2053"/>
              <a:ext cx="10" cy="16"/>
            </a:xfrm>
            <a:custGeom>
              <a:avLst/>
              <a:gdLst>
                <a:gd name="T0" fmla="*/ 2 w 18"/>
                <a:gd name="T1" fmla="*/ 14 h 17"/>
                <a:gd name="T2" fmla="*/ 2 w 18"/>
                <a:gd name="T3" fmla="*/ 13 h 17"/>
                <a:gd name="T4" fmla="*/ 3 w 18"/>
                <a:gd name="T5" fmla="*/ 11 h 17"/>
                <a:gd name="T6" fmla="*/ 3 w 18"/>
                <a:gd name="T7" fmla="*/ 9 h 17"/>
                <a:gd name="T8" fmla="*/ 3 w 18"/>
                <a:gd name="T9" fmla="*/ 8 h 17"/>
                <a:gd name="T10" fmla="*/ 3 w 18"/>
                <a:gd name="T11" fmla="*/ 5 h 17"/>
                <a:gd name="T12" fmla="*/ 3 w 18"/>
                <a:gd name="T13" fmla="*/ 3 h 17"/>
                <a:gd name="T14" fmla="*/ 2 w 18"/>
                <a:gd name="T15" fmla="*/ 1 h 17"/>
                <a:gd name="T16" fmla="*/ 2 w 18"/>
                <a:gd name="T17" fmla="*/ 0 h 17"/>
                <a:gd name="T18" fmla="*/ 1 w 18"/>
                <a:gd name="T19" fmla="*/ 1 h 17"/>
                <a:gd name="T20" fmla="*/ 1 w 18"/>
                <a:gd name="T21" fmla="*/ 3 h 17"/>
                <a:gd name="T22" fmla="*/ 1 w 18"/>
                <a:gd name="T23" fmla="*/ 5 h 17"/>
                <a:gd name="T24" fmla="*/ 0 w 18"/>
                <a:gd name="T25" fmla="*/ 8 h 17"/>
                <a:gd name="T26" fmla="*/ 1 w 18"/>
                <a:gd name="T27" fmla="*/ 9 h 17"/>
                <a:gd name="T28" fmla="*/ 1 w 18"/>
                <a:gd name="T29" fmla="*/ 11 h 17"/>
                <a:gd name="T30" fmla="*/ 1 w 18"/>
                <a:gd name="T31" fmla="*/ 13 h 17"/>
                <a:gd name="T32" fmla="*/ 2 w 18"/>
                <a:gd name="T33" fmla="*/ 14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7"/>
                <a:gd name="T53" fmla="*/ 18 w 1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7">
                  <a:moveTo>
                    <a:pt x="10" y="17"/>
                  </a:moveTo>
                  <a:lnTo>
                    <a:pt x="13" y="16"/>
                  </a:lnTo>
                  <a:lnTo>
                    <a:pt x="16" y="14"/>
                  </a:lnTo>
                  <a:lnTo>
                    <a:pt x="17" y="12"/>
                  </a:lnTo>
                  <a:lnTo>
                    <a:pt x="18" y="9"/>
                  </a:lnTo>
                  <a:lnTo>
                    <a:pt x="17" y="5"/>
                  </a:lnTo>
                  <a:lnTo>
                    <a:pt x="16" y="3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2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34" name="Freeform 60"/>
            <p:cNvSpPr>
              <a:spLocks/>
            </p:cNvSpPr>
            <p:nvPr/>
          </p:nvSpPr>
          <p:spPr bwMode="auto">
            <a:xfrm>
              <a:off x="1548" y="2203"/>
              <a:ext cx="53" cy="71"/>
            </a:xfrm>
            <a:custGeom>
              <a:avLst/>
              <a:gdLst>
                <a:gd name="T0" fmla="*/ 0 w 93"/>
                <a:gd name="T1" fmla="*/ 40 h 75"/>
                <a:gd name="T2" fmla="*/ 6 w 93"/>
                <a:gd name="T3" fmla="*/ 1 h 75"/>
                <a:gd name="T4" fmla="*/ 7 w 93"/>
                <a:gd name="T5" fmla="*/ 0 h 75"/>
                <a:gd name="T6" fmla="*/ 7 w 93"/>
                <a:gd name="T7" fmla="*/ 2 h 75"/>
                <a:gd name="T8" fmla="*/ 7 w 93"/>
                <a:gd name="T9" fmla="*/ 5 h 75"/>
                <a:gd name="T10" fmla="*/ 8 w 93"/>
                <a:gd name="T11" fmla="*/ 8 h 75"/>
                <a:gd name="T12" fmla="*/ 7 w 93"/>
                <a:gd name="T13" fmla="*/ 12 h 75"/>
                <a:gd name="T14" fmla="*/ 7 w 93"/>
                <a:gd name="T15" fmla="*/ 20 h 75"/>
                <a:gd name="T16" fmla="*/ 6 w 93"/>
                <a:gd name="T17" fmla="*/ 26 h 75"/>
                <a:gd name="T18" fmla="*/ 7 w 93"/>
                <a:gd name="T19" fmla="*/ 27 h 75"/>
                <a:gd name="T20" fmla="*/ 7 w 93"/>
                <a:gd name="T21" fmla="*/ 26 h 75"/>
                <a:gd name="T22" fmla="*/ 8 w 93"/>
                <a:gd name="T23" fmla="*/ 26 h 75"/>
                <a:gd name="T24" fmla="*/ 9 w 93"/>
                <a:gd name="T25" fmla="*/ 25 h 75"/>
                <a:gd name="T26" fmla="*/ 10 w 93"/>
                <a:gd name="T27" fmla="*/ 22 h 75"/>
                <a:gd name="T28" fmla="*/ 11 w 93"/>
                <a:gd name="T29" fmla="*/ 19 h 75"/>
                <a:gd name="T30" fmla="*/ 13 w 93"/>
                <a:gd name="T31" fmla="*/ 17 h 75"/>
                <a:gd name="T32" fmla="*/ 13 w 93"/>
                <a:gd name="T33" fmla="*/ 16 h 75"/>
                <a:gd name="T34" fmla="*/ 13 w 93"/>
                <a:gd name="T35" fmla="*/ 15 h 75"/>
                <a:gd name="T36" fmla="*/ 17 w 93"/>
                <a:gd name="T37" fmla="*/ 41 h 75"/>
                <a:gd name="T38" fmla="*/ 17 w 93"/>
                <a:gd name="T39" fmla="*/ 42 h 75"/>
                <a:gd name="T40" fmla="*/ 15 w 93"/>
                <a:gd name="T41" fmla="*/ 44 h 75"/>
                <a:gd name="T42" fmla="*/ 13 w 93"/>
                <a:gd name="T43" fmla="*/ 49 h 75"/>
                <a:gd name="T44" fmla="*/ 11 w 93"/>
                <a:gd name="T45" fmla="*/ 55 h 75"/>
                <a:gd name="T46" fmla="*/ 9 w 93"/>
                <a:gd name="T47" fmla="*/ 59 h 75"/>
                <a:gd name="T48" fmla="*/ 6 w 93"/>
                <a:gd name="T49" fmla="*/ 62 h 75"/>
                <a:gd name="T50" fmla="*/ 4 w 93"/>
                <a:gd name="T51" fmla="*/ 63 h 75"/>
                <a:gd name="T52" fmla="*/ 3 w 93"/>
                <a:gd name="T53" fmla="*/ 62 h 75"/>
                <a:gd name="T54" fmla="*/ 0 w 93"/>
                <a:gd name="T55" fmla="*/ 40 h 7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3"/>
                <a:gd name="T85" fmla="*/ 0 h 75"/>
                <a:gd name="T86" fmla="*/ 93 w 93"/>
                <a:gd name="T87" fmla="*/ 75 h 7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3" h="75">
                  <a:moveTo>
                    <a:pt x="0" y="47"/>
                  </a:moveTo>
                  <a:lnTo>
                    <a:pt x="32" y="1"/>
                  </a:lnTo>
                  <a:lnTo>
                    <a:pt x="37" y="0"/>
                  </a:lnTo>
                  <a:lnTo>
                    <a:pt x="40" y="2"/>
                  </a:lnTo>
                  <a:lnTo>
                    <a:pt x="41" y="5"/>
                  </a:lnTo>
                  <a:lnTo>
                    <a:pt x="42" y="8"/>
                  </a:lnTo>
                  <a:lnTo>
                    <a:pt x="41" y="15"/>
                  </a:lnTo>
                  <a:lnTo>
                    <a:pt x="38" y="23"/>
                  </a:lnTo>
                  <a:lnTo>
                    <a:pt x="34" y="30"/>
                  </a:lnTo>
                  <a:lnTo>
                    <a:pt x="37" y="32"/>
                  </a:lnTo>
                  <a:lnTo>
                    <a:pt x="40" y="31"/>
                  </a:lnTo>
                  <a:lnTo>
                    <a:pt x="44" y="30"/>
                  </a:lnTo>
                  <a:lnTo>
                    <a:pt x="50" y="28"/>
                  </a:lnTo>
                  <a:lnTo>
                    <a:pt x="56" y="25"/>
                  </a:lnTo>
                  <a:lnTo>
                    <a:pt x="61" y="22"/>
                  </a:lnTo>
                  <a:lnTo>
                    <a:pt x="67" y="20"/>
                  </a:lnTo>
                  <a:lnTo>
                    <a:pt x="71" y="19"/>
                  </a:lnTo>
                  <a:lnTo>
                    <a:pt x="72" y="18"/>
                  </a:lnTo>
                  <a:lnTo>
                    <a:pt x="93" y="48"/>
                  </a:lnTo>
                  <a:lnTo>
                    <a:pt x="90" y="49"/>
                  </a:lnTo>
                  <a:lnTo>
                    <a:pt x="83" y="53"/>
                  </a:lnTo>
                  <a:lnTo>
                    <a:pt x="72" y="58"/>
                  </a:lnTo>
                  <a:lnTo>
                    <a:pt x="58" y="64"/>
                  </a:lnTo>
                  <a:lnTo>
                    <a:pt x="45" y="70"/>
                  </a:lnTo>
                  <a:lnTo>
                    <a:pt x="32" y="73"/>
                  </a:lnTo>
                  <a:lnTo>
                    <a:pt x="22" y="75"/>
                  </a:lnTo>
                  <a:lnTo>
                    <a:pt x="16" y="7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35" name="Freeform 61"/>
            <p:cNvSpPr>
              <a:spLocks/>
            </p:cNvSpPr>
            <p:nvPr/>
          </p:nvSpPr>
          <p:spPr bwMode="auto">
            <a:xfrm>
              <a:off x="1317" y="2084"/>
              <a:ext cx="27" cy="34"/>
            </a:xfrm>
            <a:custGeom>
              <a:avLst/>
              <a:gdLst>
                <a:gd name="T0" fmla="*/ 4 w 47"/>
                <a:gd name="T1" fmla="*/ 30 h 36"/>
                <a:gd name="T2" fmla="*/ 6 w 47"/>
                <a:gd name="T3" fmla="*/ 29 h 36"/>
                <a:gd name="T4" fmla="*/ 7 w 47"/>
                <a:gd name="T5" fmla="*/ 25 h 36"/>
                <a:gd name="T6" fmla="*/ 9 w 47"/>
                <a:gd name="T7" fmla="*/ 22 h 36"/>
                <a:gd name="T8" fmla="*/ 9 w 47"/>
                <a:gd name="T9" fmla="*/ 15 h 36"/>
                <a:gd name="T10" fmla="*/ 9 w 47"/>
                <a:gd name="T11" fmla="*/ 9 h 36"/>
                <a:gd name="T12" fmla="*/ 7 w 47"/>
                <a:gd name="T13" fmla="*/ 5 h 36"/>
                <a:gd name="T14" fmla="*/ 6 w 47"/>
                <a:gd name="T15" fmla="*/ 1 h 36"/>
                <a:gd name="T16" fmla="*/ 4 w 47"/>
                <a:gd name="T17" fmla="*/ 0 h 36"/>
                <a:gd name="T18" fmla="*/ 3 w 47"/>
                <a:gd name="T19" fmla="*/ 1 h 36"/>
                <a:gd name="T20" fmla="*/ 2 w 47"/>
                <a:gd name="T21" fmla="*/ 5 h 36"/>
                <a:gd name="T22" fmla="*/ 1 w 47"/>
                <a:gd name="T23" fmla="*/ 9 h 36"/>
                <a:gd name="T24" fmla="*/ 0 w 47"/>
                <a:gd name="T25" fmla="*/ 15 h 36"/>
                <a:gd name="T26" fmla="*/ 1 w 47"/>
                <a:gd name="T27" fmla="*/ 22 h 36"/>
                <a:gd name="T28" fmla="*/ 2 w 47"/>
                <a:gd name="T29" fmla="*/ 25 h 36"/>
                <a:gd name="T30" fmla="*/ 3 w 47"/>
                <a:gd name="T31" fmla="*/ 29 h 36"/>
                <a:gd name="T32" fmla="*/ 4 w 47"/>
                <a:gd name="T33" fmla="*/ 3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6"/>
                <a:gd name="T53" fmla="*/ 47 w 47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6">
                  <a:moveTo>
                    <a:pt x="23" y="36"/>
                  </a:moveTo>
                  <a:lnTo>
                    <a:pt x="32" y="35"/>
                  </a:lnTo>
                  <a:lnTo>
                    <a:pt x="40" y="31"/>
                  </a:lnTo>
                  <a:lnTo>
                    <a:pt x="45" y="25"/>
                  </a:lnTo>
                  <a:lnTo>
                    <a:pt x="47" y="18"/>
                  </a:lnTo>
                  <a:lnTo>
                    <a:pt x="45" y="11"/>
                  </a:lnTo>
                  <a:lnTo>
                    <a:pt x="40" y="5"/>
                  </a:lnTo>
                  <a:lnTo>
                    <a:pt x="32" y="1"/>
                  </a:lnTo>
                  <a:lnTo>
                    <a:pt x="23" y="0"/>
                  </a:lnTo>
                  <a:lnTo>
                    <a:pt x="15" y="1"/>
                  </a:lnTo>
                  <a:lnTo>
                    <a:pt x="8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8" y="31"/>
                  </a:lnTo>
                  <a:lnTo>
                    <a:pt x="15" y="35"/>
                  </a:lnTo>
                  <a:lnTo>
                    <a:pt x="2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36" name="Freeform 62"/>
            <p:cNvSpPr>
              <a:spLocks/>
            </p:cNvSpPr>
            <p:nvPr/>
          </p:nvSpPr>
          <p:spPr bwMode="auto">
            <a:xfrm>
              <a:off x="1345" y="2327"/>
              <a:ext cx="16" cy="26"/>
            </a:xfrm>
            <a:custGeom>
              <a:avLst/>
              <a:gdLst>
                <a:gd name="T0" fmla="*/ 3 w 28"/>
                <a:gd name="T1" fmla="*/ 22 h 28"/>
                <a:gd name="T2" fmla="*/ 3 w 28"/>
                <a:gd name="T3" fmla="*/ 21 h 28"/>
                <a:gd name="T4" fmla="*/ 5 w 28"/>
                <a:gd name="T5" fmla="*/ 19 h 28"/>
                <a:gd name="T6" fmla="*/ 5 w 28"/>
                <a:gd name="T7" fmla="*/ 16 h 28"/>
                <a:gd name="T8" fmla="*/ 5 w 28"/>
                <a:gd name="T9" fmla="*/ 10 h 28"/>
                <a:gd name="T10" fmla="*/ 5 w 28"/>
                <a:gd name="T11" fmla="*/ 7 h 28"/>
                <a:gd name="T12" fmla="*/ 5 w 28"/>
                <a:gd name="T13" fmla="*/ 4 h 28"/>
                <a:gd name="T14" fmla="*/ 3 w 28"/>
                <a:gd name="T15" fmla="*/ 1 h 28"/>
                <a:gd name="T16" fmla="*/ 3 w 28"/>
                <a:gd name="T17" fmla="*/ 0 h 28"/>
                <a:gd name="T18" fmla="*/ 2 w 28"/>
                <a:gd name="T19" fmla="*/ 1 h 28"/>
                <a:gd name="T20" fmla="*/ 1 w 28"/>
                <a:gd name="T21" fmla="*/ 4 h 28"/>
                <a:gd name="T22" fmla="*/ 1 w 28"/>
                <a:gd name="T23" fmla="*/ 7 h 28"/>
                <a:gd name="T24" fmla="*/ 0 w 28"/>
                <a:gd name="T25" fmla="*/ 10 h 28"/>
                <a:gd name="T26" fmla="*/ 1 w 28"/>
                <a:gd name="T27" fmla="*/ 16 h 28"/>
                <a:gd name="T28" fmla="*/ 1 w 28"/>
                <a:gd name="T29" fmla="*/ 19 h 28"/>
                <a:gd name="T30" fmla="*/ 2 w 28"/>
                <a:gd name="T31" fmla="*/ 21 h 28"/>
                <a:gd name="T32" fmla="*/ 3 w 28"/>
                <a:gd name="T33" fmla="*/ 22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15" y="28"/>
                  </a:moveTo>
                  <a:lnTo>
                    <a:pt x="20" y="27"/>
                  </a:lnTo>
                  <a:lnTo>
                    <a:pt x="24" y="24"/>
                  </a:lnTo>
                  <a:lnTo>
                    <a:pt x="27" y="19"/>
                  </a:lnTo>
                  <a:lnTo>
                    <a:pt x="28" y="13"/>
                  </a:lnTo>
                  <a:lnTo>
                    <a:pt x="27" y="8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4" y="24"/>
                  </a:lnTo>
                  <a:lnTo>
                    <a:pt x="8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37" name="Freeform 63"/>
            <p:cNvSpPr>
              <a:spLocks/>
            </p:cNvSpPr>
            <p:nvPr/>
          </p:nvSpPr>
          <p:spPr bwMode="auto">
            <a:xfrm>
              <a:off x="1345" y="2368"/>
              <a:ext cx="16" cy="25"/>
            </a:xfrm>
            <a:custGeom>
              <a:avLst/>
              <a:gdLst>
                <a:gd name="T0" fmla="*/ 3 w 28"/>
                <a:gd name="T1" fmla="*/ 23 h 26"/>
                <a:gd name="T2" fmla="*/ 3 w 28"/>
                <a:gd name="T3" fmla="*/ 22 h 26"/>
                <a:gd name="T4" fmla="*/ 5 w 28"/>
                <a:gd name="T5" fmla="*/ 20 h 26"/>
                <a:gd name="T6" fmla="*/ 5 w 28"/>
                <a:gd name="T7" fmla="*/ 16 h 26"/>
                <a:gd name="T8" fmla="*/ 5 w 28"/>
                <a:gd name="T9" fmla="*/ 13 h 26"/>
                <a:gd name="T10" fmla="*/ 5 w 28"/>
                <a:gd name="T11" fmla="*/ 9 h 26"/>
                <a:gd name="T12" fmla="*/ 5 w 28"/>
                <a:gd name="T13" fmla="*/ 4 h 26"/>
                <a:gd name="T14" fmla="*/ 3 w 28"/>
                <a:gd name="T15" fmla="*/ 1 h 26"/>
                <a:gd name="T16" fmla="*/ 3 w 28"/>
                <a:gd name="T17" fmla="*/ 0 h 26"/>
                <a:gd name="T18" fmla="*/ 2 w 28"/>
                <a:gd name="T19" fmla="*/ 1 h 26"/>
                <a:gd name="T20" fmla="*/ 1 w 28"/>
                <a:gd name="T21" fmla="*/ 4 h 26"/>
                <a:gd name="T22" fmla="*/ 1 w 28"/>
                <a:gd name="T23" fmla="*/ 9 h 26"/>
                <a:gd name="T24" fmla="*/ 0 w 28"/>
                <a:gd name="T25" fmla="*/ 13 h 26"/>
                <a:gd name="T26" fmla="*/ 1 w 28"/>
                <a:gd name="T27" fmla="*/ 16 h 26"/>
                <a:gd name="T28" fmla="*/ 1 w 28"/>
                <a:gd name="T29" fmla="*/ 20 h 26"/>
                <a:gd name="T30" fmla="*/ 2 w 28"/>
                <a:gd name="T31" fmla="*/ 22 h 26"/>
                <a:gd name="T32" fmla="*/ 3 w 28"/>
                <a:gd name="T33" fmla="*/ 23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6"/>
                <a:gd name="T53" fmla="*/ 28 w 28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6">
                  <a:moveTo>
                    <a:pt x="15" y="26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7" y="19"/>
                  </a:lnTo>
                  <a:lnTo>
                    <a:pt x="28" y="14"/>
                  </a:lnTo>
                  <a:lnTo>
                    <a:pt x="27" y="9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4" y="23"/>
                  </a:lnTo>
                  <a:lnTo>
                    <a:pt x="8" y="25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38" name="Freeform 64"/>
            <p:cNvSpPr>
              <a:spLocks/>
            </p:cNvSpPr>
            <p:nvPr/>
          </p:nvSpPr>
          <p:spPr bwMode="auto">
            <a:xfrm>
              <a:off x="1014" y="1753"/>
              <a:ext cx="137" cy="134"/>
            </a:xfrm>
            <a:custGeom>
              <a:avLst/>
              <a:gdLst>
                <a:gd name="T0" fmla="*/ 0 w 239"/>
                <a:gd name="T1" fmla="*/ 118 h 143"/>
                <a:gd name="T2" fmla="*/ 0 w 239"/>
                <a:gd name="T3" fmla="*/ 35 h 143"/>
                <a:gd name="T4" fmla="*/ 45 w 239"/>
                <a:gd name="T5" fmla="*/ 0 h 143"/>
                <a:gd name="T6" fmla="*/ 45 w 239"/>
                <a:gd name="T7" fmla="*/ 106 h 143"/>
                <a:gd name="T8" fmla="*/ 0 w 239"/>
                <a:gd name="T9" fmla="*/ 118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143"/>
                <a:gd name="T17" fmla="*/ 239 w 239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143">
                  <a:moveTo>
                    <a:pt x="0" y="143"/>
                  </a:moveTo>
                  <a:lnTo>
                    <a:pt x="0" y="42"/>
                  </a:lnTo>
                  <a:lnTo>
                    <a:pt x="239" y="0"/>
                  </a:lnTo>
                  <a:lnTo>
                    <a:pt x="239" y="129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39" name="Freeform 65"/>
            <p:cNvSpPr>
              <a:spLocks/>
            </p:cNvSpPr>
            <p:nvPr/>
          </p:nvSpPr>
          <p:spPr bwMode="auto">
            <a:xfrm>
              <a:off x="1023" y="1771"/>
              <a:ext cx="120" cy="104"/>
            </a:xfrm>
            <a:custGeom>
              <a:avLst/>
              <a:gdLst>
                <a:gd name="T0" fmla="*/ 40 w 208"/>
                <a:gd name="T1" fmla="*/ 0 h 111"/>
                <a:gd name="T2" fmla="*/ 40 w 208"/>
                <a:gd name="T3" fmla="*/ 90 h 111"/>
                <a:gd name="T4" fmla="*/ 0 w 208"/>
                <a:gd name="T5" fmla="*/ 91 h 111"/>
                <a:gd name="T6" fmla="*/ 0 w 208"/>
                <a:gd name="T7" fmla="*/ 29 h 111"/>
                <a:gd name="T8" fmla="*/ 40 w 208"/>
                <a:gd name="T9" fmla="*/ 0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111"/>
                <a:gd name="T17" fmla="*/ 208 w 208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111">
                  <a:moveTo>
                    <a:pt x="208" y="0"/>
                  </a:moveTo>
                  <a:lnTo>
                    <a:pt x="208" y="109"/>
                  </a:lnTo>
                  <a:lnTo>
                    <a:pt x="0" y="111"/>
                  </a:lnTo>
                  <a:lnTo>
                    <a:pt x="0" y="3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E2D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40" name="Freeform 66"/>
            <p:cNvSpPr>
              <a:spLocks/>
            </p:cNvSpPr>
            <p:nvPr/>
          </p:nvSpPr>
          <p:spPr bwMode="auto">
            <a:xfrm>
              <a:off x="1034" y="1788"/>
              <a:ext cx="99" cy="57"/>
            </a:xfrm>
            <a:custGeom>
              <a:avLst/>
              <a:gdLst>
                <a:gd name="T0" fmla="*/ 26 w 172"/>
                <a:gd name="T1" fmla="*/ 0 h 60"/>
                <a:gd name="T2" fmla="*/ 33 w 172"/>
                <a:gd name="T3" fmla="*/ 23 h 60"/>
                <a:gd name="T4" fmla="*/ 27 w 172"/>
                <a:gd name="T5" fmla="*/ 51 h 60"/>
                <a:gd name="T6" fmla="*/ 27 w 172"/>
                <a:gd name="T7" fmla="*/ 35 h 60"/>
                <a:gd name="T8" fmla="*/ 3 w 172"/>
                <a:gd name="T9" fmla="*/ 42 h 60"/>
                <a:gd name="T10" fmla="*/ 0 w 172"/>
                <a:gd name="T11" fmla="*/ 31 h 60"/>
                <a:gd name="T12" fmla="*/ 26 w 172"/>
                <a:gd name="T13" fmla="*/ 16 h 60"/>
                <a:gd name="T14" fmla="*/ 26 w 172"/>
                <a:gd name="T15" fmla="*/ 0 h 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2"/>
                <a:gd name="T25" fmla="*/ 0 h 60"/>
                <a:gd name="T26" fmla="*/ 172 w 172"/>
                <a:gd name="T27" fmla="*/ 60 h 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2" h="60">
                  <a:moveTo>
                    <a:pt x="139" y="0"/>
                  </a:moveTo>
                  <a:lnTo>
                    <a:pt x="172" y="26"/>
                  </a:lnTo>
                  <a:lnTo>
                    <a:pt x="143" y="60"/>
                  </a:lnTo>
                  <a:lnTo>
                    <a:pt x="142" y="41"/>
                  </a:lnTo>
                  <a:lnTo>
                    <a:pt x="17" y="48"/>
                  </a:lnTo>
                  <a:lnTo>
                    <a:pt x="0" y="37"/>
                  </a:lnTo>
                  <a:lnTo>
                    <a:pt x="139" y="19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F1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41" name="Freeform 67"/>
            <p:cNvSpPr>
              <a:spLocks/>
            </p:cNvSpPr>
            <p:nvPr/>
          </p:nvSpPr>
          <p:spPr bwMode="auto">
            <a:xfrm>
              <a:off x="840" y="1750"/>
              <a:ext cx="137" cy="135"/>
            </a:xfrm>
            <a:custGeom>
              <a:avLst/>
              <a:gdLst>
                <a:gd name="T0" fmla="*/ 45 w 239"/>
                <a:gd name="T1" fmla="*/ 119 h 144"/>
                <a:gd name="T2" fmla="*/ 45 w 239"/>
                <a:gd name="T3" fmla="*/ 35 h 144"/>
                <a:gd name="T4" fmla="*/ 1 w 239"/>
                <a:gd name="T5" fmla="*/ 0 h 144"/>
                <a:gd name="T6" fmla="*/ 0 w 239"/>
                <a:gd name="T7" fmla="*/ 107 h 144"/>
                <a:gd name="T8" fmla="*/ 45 w 239"/>
                <a:gd name="T9" fmla="*/ 11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144"/>
                <a:gd name="T17" fmla="*/ 239 w 239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144">
                  <a:moveTo>
                    <a:pt x="239" y="144"/>
                  </a:moveTo>
                  <a:lnTo>
                    <a:pt x="238" y="43"/>
                  </a:lnTo>
                  <a:lnTo>
                    <a:pt x="1" y="0"/>
                  </a:lnTo>
                  <a:lnTo>
                    <a:pt x="0" y="130"/>
                  </a:lnTo>
                  <a:lnTo>
                    <a:pt x="239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42" name="Freeform 68"/>
            <p:cNvSpPr>
              <a:spLocks/>
            </p:cNvSpPr>
            <p:nvPr/>
          </p:nvSpPr>
          <p:spPr bwMode="auto">
            <a:xfrm>
              <a:off x="845" y="1767"/>
              <a:ext cx="116" cy="104"/>
            </a:xfrm>
            <a:custGeom>
              <a:avLst/>
              <a:gdLst>
                <a:gd name="T0" fmla="*/ 0 w 201"/>
                <a:gd name="T1" fmla="*/ 0 h 111"/>
                <a:gd name="T2" fmla="*/ 0 w 201"/>
                <a:gd name="T3" fmla="*/ 90 h 111"/>
                <a:gd name="T4" fmla="*/ 39 w 201"/>
                <a:gd name="T5" fmla="*/ 91 h 111"/>
                <a:gd name="T6" fmla="*/ 39 w 201"/>
                <a:gd name="T7" fmla="*/ 28 h 111"/>
                <a:gd name="T8" fmla="*/ 0 w 201"/>
                <a:gd name="T9" fmla="*/ 0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111"/>
                <a:gd name="T17" fmla="*/ 201 w 201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111">
                  <a:moveTo>
                    <a:pt x="0" y="0"/>
                  </a:moveTo>
                  <a:lnTo>
                    <a:pt x="0" y="109"/>
                  </a:lnTo>
                  <a:lnTo>
                    <a:pt x="201" y="111"/>
                  </a:lnTo>
                  <a:lnTo>
                    <a:pt x="201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43" name="Freeform 69"/>
            <p:cNvSpPr>
              <a:spLocks/>
            </p:cNvSpPr>
            <p:nvPr/>
          </p:nvSpPr>
          <p:spPr bwMode="auto">
            <a:xfrm>
              <a:off x="852" y="1786"/>
              <a:ext cx="97" cy="56"/>
            </a:xfrm>
            <a:custGeom>
              <a:avLst/>
              <a:gdLst>
                <a:gd name="T0" fmla="*/ 6 w 170"/>
                <a:gd name="T1" fmla="*/ 0 h 60"/>
                <a:gd name="T2" fmla="*/ 0 w 170"/>
                <a:gd name="T3" fmla="*/ 21 h 60"/>
                <a:gd name="T4" fmla="*/ 6 w 170"/>
                <a:gd name="T5" fmla="*/ 49 h 60"/>
                <a:gd name="T6" fmla="*/ 6 w 170"/>
                <a:gd name="T7" fmla="*/ 34 h 60"/>
                <a:gd name="T8" fmla="*/ 29 w 170"/>
                <a:gd name="T9" fmla="*/ 38 h 60"/>
                <a:gd name="T10" fmla="*/ 31 w 170"/>
                <a:gd name="T11" fmla="*/ 30 h 60"/>
                <a:gd name="T12" fmla="*/ 6 w 170"/>
                <a:gd name="T13" fmla="*/ 17 h 60"/>
                <a:gd name="T14" fmla="*/ 6 w 170"/>
                <a:gd name="T15" fmla="*/ 0 h 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0"/>
                <a:gd name="T25" fmla="*/ 0 h 60"/>
                <a:gd name="T26" fmla="*/ 170 w 170"/>
                <a:gd name="T27" fmla="*/ 60 h 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0" h="60">
                  <a:moveTo>
                    <a:pt x="32" y="0"/>
                  </a:moveTo>
                  <a:lnTo>
                    <a:pt x="0" y="26"/>
                  </a:lnTo>
                  <a:lnTo>
                    <a:pt x="29" y="60"/>
                  </a:lnTo>
                  <a:lnTo>
                    <a:pt x="29" y="42"/>
                  </a:lnTo>
                  <a:lnTo>
                    <a:pt x="155" y="47"/>
                  </a:lnTo>
                  <a:lnTo>
                    <a:pt x="170" y="36"/>
                  </a:lnTo>
                  <a:lnTo>
                    <a:pt x="33" y="2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1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44" name="Freeform 70"/>
            <p:cNvSpPr>
              <a:spLocks/>
            </p:cNvSpPr>
            <p:nvPr/>
          </p:nvSpPr>
          <p:spPr bwMode="auto">
            <a:xfrm>
              <a:off x="894" y="2719"/>
              <a:ext cx="194" cy="123"/>
            </a:xfrm>
            <a:custGeom>
              <a:avLst/>
              <a:gdLst>
                <a:gd name="T0" fmla="*/ 35 w 339"/>
                <a:gd name="T1" fmla="*/ 107 h 132"/>
                <a:gd name="T2" fmla="*/ 41 w 339"/>
                <a:gd name="T3" fmla="*/ 104 h 132"/>
                <a:gd name="T4" fmla="*/ 46 w 339"/>
                <a:gd name="T5" fmla="*/ 101 h 132"/>
                <a:gd name="T6" fmla="*/ 52 w 339"/>
                <a:gd name="T7" fmla="*/ 95 h 132"/>
                <a:gd name="T8" fmla="*/ 56 w 339"/>
                <a:gd name="T9" fmla="*/ 88 h 132"/>
                <a:gd name="T10" fmla="*/ 60 w 339"/>
                <a:gd name="T11" fmla="*/ 79 h 132"/>
                <a:gd name="T12" fmla="*/ 62 w 339"/>
                <a:gd name="T13" fmla="*/ 69 h 132"/>
                <a:gd name="T14" fmla="*/ 63 w 339"/>
                <a:gd name="T15" fmla="*/ 59 h 132"/>
                <a:gd name="T16" fmla="*/ 63 w 339"/>
                <a:gd name="T17" fmla="*/ 48 h 132"/>
                <a:gd name="T18" fmla="*/ 62 w 339"/>
                <a:gd name="T19" fmla="*/ 37 h 132"/>
                <a:gd name="T20" fmla="*/ 60 w 339"/>
                <a:gd name="T21" fmla="*/ 29 h 132"/>
                <a:gd name="T22" fmla="*/ 56 w 339"/>
                <a:gd name="T23" fmla="*/ 19 h 132"/>
                <a:gd name="T24" fmla="*/ 52 w 339"/>
                <a:gd name="T25" fmla="*/ 12 h 132"/>
                <a:gd name="T26" fmla="*/ 46 w 339"/>
                <a:gd name="T27" fmla="*/ 7 h 132"/>
                <a:gd name="T28" fmla="*/ 41 w 339"/>
                <a:gd name="T29" fmla="*/ 3 h 132"/>
                <a:gd name="T30" fmla="*/ 35 w 339"/>
                <a:gd name="T31" fmla="*/ 0 h 132"/>
                <a:gd name="T32" fmla="*/ 28 w 339"/>
                <a:gd name="T33" fmla="*/ 0 h 132"/>
                <a:gd name="T34" fmla="*/ 22 w 339"/>
                <a:gd name="T35" fmla="*/ 3 h 132"/>
                <a:gd name="T36" fmla="*/ 17 w 339"/>
                <a:gd name="T37" fmla="*/ 7 h 132"/>
                <a:gd name="T38" fmla="*/ 11 w 339"/>
                <a:gd name="T39" fmla="*/ 12 h 132"/>
                <a:gd name="T40" fmla="*/ 7 w 339"/>
                <a:gd name="T41" fmla="*/ 19 h 132"/>
                <a:gd name="T42" fmla="*/ 4 w 339"/>
                <a:gd name="T43" fmla="*/ 29 h 132"/>
                <a:gd name="T44" fmla="*/ 1 w 339"/>
                <a:gd name="T45" fmla="*/ 37 h 132"/>
                <a:gd name="T46" fmla="*/ 1 w 339"/>
                <a:gd name="T47" fmla="*/ 48 h 132"/>
                <a:gd name="T48" fmla="*/ 1 w 339"/>
                <a:gd name="T49" fmla="*/ 59 h 132"/>
                <a:gd name="T50" fmla="*/ 1 w 339"/>
                <a:gd name="T51" fmla="*/ 69 h 132"/>
                <a:gd name="T52" fmla="*/ 4 w 339"/>
                <a:gd name="T53" fmla="*/ 79 h 132"/>
                <a:gd name="T54" fmla="*/ 7 w 339"/>
                <a:gd name="T55" fmla="*/ 88 h 132"/>
                <a:gd name="T56" fmla="*/ 11 w 339"/>
                <a:gd name="T57" fmla="*/ 95 h 132"/>
                <a:gd name="T58" fmla="*/ 17 w 339"/>
                <a:gd name="T59" fmla="*/ 101 h 132"/>
                <a:gd name="T60" fmla="*/ 22 w 339"/>
                <a:gd name="T61" fmla="*/ 104 h 132"/>
                <a:gd name="T62" fmla="*/ 28 w 339"/>
                <a:gd name="T63" fmla="*/ 107 h 1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9"/>
                <a:gd name="T97" fmla="*/ 0 h 132"/>
                <a:gd name="T98" fmla="*/ 339 w 339"/>
                <a:gd name="T99" fmla="*/ 132 h 1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9" h="132">
                  <a:moveTo>
                    <a:pt x="169" y="132"/>
                  </a:moveTo>
                  <a:lnTo>
                    <a:pt x="186" y="132"/>
                  </a:lnTo>
                  <a:lnTo>
                    <a:pt x="203" y="131"/>
                  </a:lnTo>
                  <a:lnTo>
                    <a:pt x="219" y="129"/>
                  </a:lnTo>
                  <a:lnTo>
                    <a:pt x="235" y="127"/>
                  </a:lnTo>
                  <a:lnTo>
                    <a:pt x="249" y="124"/>
                  </a:lnTo>
                  <a:lnTo>
                    <a:pt x="263" y="121"/>
                  </a:lnTo>
                  <a:lnTo>
                    <a:pt x="276" y="117"/>
                  </a:lnTo>
                  <a:lnTo>
                    <a:pt x="289" y="112"/>
                  </a:lnTo>
                  <a:lnTo>
                    <a:pt x="299" y="108"/>
                  </a:lnTo>
                  <a:lnTo>
                    <a:pt x="310" y="103"/>
                  </a:lnTo>
                  <a:lnTo>
                    <a:pt x="318" y="98"/>
                  </a:lnTo>
                  <a:lnTo>
                    <a:pt x="325" y="92"/>
                  </a:lnTo>
                  <a:lnTo>
                    <a:pt x="331" y="85"/>
                  </a:lnTo>
                  <a:lnTo>
                    <a:pt x="335" y="79"/>
                  </a:lnTo>
                  <a:lnTo>
                    <a:pt x="338" y="73"/>
                  </a:lnTo>
                  <a:lnTo>
                    <a:pt x="339" y="66"/>
                  </a:lnTo>
                  <a:lnTo>
                    <a:pt x="338" y="59"/>
                  </a:lnTo>
                  <a:lnTo>
                    <a:pt x="335" y="52"/>
                  </a:lnTo>
                  <a:lnTo>
                    <a:pt x="331" y="46"/>
                  </a:lnTo>
                  <a:lnTo>
                    <a:pt x="325" y="40"/>
                  </a:lnTo>
                  <a:lnTo>
                    <a:pt x="318" y="35"/>
                  </a:lnTo>
                  <a:lnTo>
                    <a:pt x="310" y="29"/>
                  </a:lnTo>
                  <a:lnTo>
                    <a:pt x="299" y="24"/>
                  </a:lnTo>
                  <a:lnTo>
                    <a:pt x="289" y="19"/>
                  </a:lnTo>
                  <a:lnTo>
                    <a:pt x="276" y="15"/>
                  </a:lnTo>
                  <a:lnTo>
                    <a:pt x="263" y="12"/>
                  </a:lnTo>
                  <a:lnTo>
                    <a:pt x="249" y="9"/>
                  </a:lnTo>
                  <a:lnTo>
                    <a:pt x="235" y="6"/>
                  </a:lnTo>
                  <a:lnTo>
                    <a:pt x="219" y="3"/>
                  </a:lnTo>
                  <a:lnTo>
                    <a:pt x="203" y="1"/>
                  </a:lnTo>
                  <a:lnTo>
                    <a:pt x="186" y="0"/>
                  </a:lnTo>
                  <a:lnTo>
                    <a:pt x="169" y="0"/>
                  </a:lnTo>
                  <a:lnTo>
                    <a:pt x="151" y="0"/>
                  </a:lnTo>
                  <a:lnTo>
                    <a:pt x="135" y="1"/>
                  </a:lnTo>
                  <a:lnTo>
                    <a:pt x="119" y="3"/>
                  </a:lnTo>
                  <a:lnTo>
                    <a:pt x="103" y="6"/>
                  </a:lnTo>
                  <a:lnTo>
                    <a:pt x="88" y="9"/>
                  </a:lnTo>
                  <a:lnTo>
                    <a:pt x="74" y="12"/>
                  </a:lnTo>
                  <a:lnTo>
                    <a:pt x="61" y="15"/>
                  </a:lnTo>
                  <a:lnTo>
                    <a:pt x="50" y="19"/>
                  </a:lnTo>
                  <a:lnTo>
                    <a:pt x="38" y="24"/>
                  </a:lnTo>
                  <a:lnTo>
                    <a:pt x="29" y="29"/>
                  </a:lnTo>
                  <a:lnTo>
                    <a:pt x="21" y="35"/>
                  </a:lnTo>
                  <a:lnTo>
                    <a:pt x="13" y="40"/>
                  </a:lnTo>
                  <a:lnTo>
                    <a:pt x="7" y="46"/>
                  </a:lnTo>
                  <a:lnTo>
                    <a:pt x="3" y="52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3" y="79"/>
                  </a:lnTo>
                  <a:lnTo>
                    <a:pt x="7" y="85"/>
                  </a:lnTo>
                  <a:lnTo>
                    <a:pt x="13" y="92"/>
                  </a:lnTo>
                  <a:lnTo>
                    <a:pt x="21" y="98"/>
                  </a:lnTo>
                  <a:lnTo>
                    <a:pt x="29" y="103"/>
                  </a:lnTo>
                  <a:lnTo>
                    <a:pt x="38" y="108"/>
                  </a:lnTo>
                  <a:lnTo>
                    <a:pt x="50" y="112"/>
                  </a:lnTo>
                  <a:lnTo>
                    <a:pt x="61" y="117"/>
                  </a:lnTo>
                  <a:lnTo>
                    <a:pt x="74" y="121"/>
                  </a:lnTo>
                  <a:lnTo>
                    <a:pt x="88" y="124"/>
                  </a:lnTo>
                  <a:lnTo>
                    <a:pt x="103" y="127"/>
                  </a:lnTo>
                  <a:lnTo>
                    <a:pt x="119" y="129"/>
                  </a:lnTo>
                  <a:lnTo>
                    <a:pt x="135" y="131"/>
                  </a:lnTo>
                  <a:lnTo>
                    <a:pt x="151" y="132"/>
                  </a:lnTo>
                  <a:lnTo>
                    <a:pt x="169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45" name="Freeform 71"/>
            <p:cNvSpPr>
              <a:spLocks/>
            </p:cNvSpPr>
            <p:nvPr/>
          </p:nvSpPr>
          <p:spPr bwMode="auto">
            <a:xfrm>
              <a:off x="906" y="2730"/>
              <a:ext cx="168" cy="95"/>
            </a:xfrm>
            <a:custGeom>
              <a:avLst/>
              <a:gdLst>
                <a:gd name="T0" fmla="*/ 28 w 292"/>
                <a:gd name="T1" fmla="*/ 82 h 102"/>
                <a:gd name="T2" fmla="*/ 33 w 292"/>
                <a:gd name="T3" fmla="*/ 82 h 102"/>
                <a:gd name="T4" fmla="*/ 39 w 292"/>
                <a:gd name="T5" fmla="*/ 79 h 102"/>
                <a:gd name="T6" fmla="*/ 43 w 292"/>
                <a:gd name="T7" fmla="*/ 76 h 102"/>
                <a:gd name="T8" fmla="*/ 47 w 292"/>
                <a:gd name="T9" fmla="*/ 70 h 102"/>
                <a:gd name="T10" fmla="*/ 51 w 292"/>
                <a:gd name="T11" fmla="*/ 65 h 102"/>
                <a:gd name="T12" fmla="*/ 54 w 292"/>
                <a:gd name="T13" fmla="*/ 57 h 102"/>
                <a:gd name="T14" fmla="*/ 55 w 292"/>
                <a:gd name="T15" fmla="*/ 49 h 102"/>
                <a:gd name="T16" fmla="*/ 56 w 292"/>
                <a:gd name="T17" fmla="*/ 41 h 102"/>
                <a:gd name="T18" fmla="*/ 55 w 292"/>
                <a:gd name="T19" fmla="*/ 32 h 102"/>
                <a:gd name="T20" fmla="*/ 54 w 292"/>
                <a:gd name="T21" fmla="*/ 25 h 102"/>
                <a:gd name="T22" fmla="*/ 51 w 292"/>
                <a:gd name="T23" fmla="*/ 19 h 102"/>
                <a:gd name="T24" fmla="*/ 47 w 292"/>
                <a:gd name="T25" fmla="*/ 11 h 102"/>
                <a:gd name="T26" fmla="*/ 43 w 292"/>
                <a:gd name="T27" fmla="*/ 7 h 102"/>
                <a:gd name="T28" fmla="*/ 39 w 292"/>
                <a:gd name="T29" fmla="*/ 4 h 102"/>
                <a:gd name="T30" fmla="*/ 33 w 292"/>
                <a:gd name="T31" fmla="*/ 1 h 102"/>
                <a:gd name="T32" fmla="*/ 28 w 292"/>
                <a:gd name="T33" fmla="*/ 0 h 102"/>
                <a:gd name="T34" fmla="*/ 22 w 292"/>
                <a:gd name="T35" fmla="*/ 1 h 102"/>
                <a:gd name="T36" fmla="*/ 17 w 292"/>
                <a:gd name="T37" fmla="*/ 4 h 102"/>
                <a:gd name="T38" fmla="*/ 13 w 292"/>
                <a:gd name="T39" fmla="*/ 7 h 102"/>
                <a:gd name="T40" fmla="*/ 9 w 292"/>
                <a:gd name="T41" fmla="*/ 11 h 102"/>
                <a:gd name="T42" fmla="*/ 5 w 292"/>
                <a:gd name="T43" fmla="*/ 19 h 102"/>
                <a:gd name="T44" fmla="*/ 2 w 292"/>
                <a:gd name="T45" fmla="*/ 25 h 102"/>
                <a:gd name="T46" fmla="*/ 1 w 292"/>
                <a:gd name="T47" fmla="*/ 32 h 102"/>
                <a:gd name="T48" fmla="*/ 0 w 292"/>
                <a:gd name="T49" fmla="*/ 41 h 102"/>
                <a:gd name="T50" fmla="*/ 1 w 292"/>
                <a:gd name="T51" fmla="*/ 49 h 102"/>
                <a:gd name="T52" fmla="*/ 2 w 292"/>
                <a:gd name="T53" fmla="*/ 57 h 102"/>
                <a:gd name="T54" fmla="*/ 5 w 292"/>
                <a:gd name="T55" fmla="*/ 65 h 102"/>
                <a:gd name="T56" fmla="*/ 9 w 292"/>
                <a:gd name="T57" fmla="*/ 70 h 102"/>
                <a:gd name="T58" fmla="*/ 13 w 292"/>
                <a:gd name="T59" fmla="*/ 76 h 102"/>
                <a:gd name="T60" fmla="*/ 17 w 292"/>
                <a:gd name="T61" fmla="*/ 79 h 102"/>
                <a:gd name="T62" fmla="*/ 22 w 292"/>
                <a:gd name="T63" fmla="*/ 82 h 102"/>
                <a:gd name="T64" fmla="*/ 28 w 292"/>
                <a:gd name="T65" fmla="*/ 82 h 1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2"/>
                <a:gd name="T100" fmla="*/ 0 h 102"/>
                <a:gd name="T101" fmla="*/ 292 w 292"/>
                <a:gd name="T102" fmla="*/ 102 h 1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2" h="102">
                  <a:moveTo>
                    <a:pt x="147" y="102"/>
                  </a:moveTo>
                  <a:lnTo>
                    <a:pt x="175" y="101"/>
                  </a:lnTo>
                  <a:lnTo>
                    <a:pt x="202" y="98"/>
                  </a:lnTo>
                  <a:lnTo>
                    <a:pt x="225" y="94"/>
                  </a:lnTo>
                  <a:lnTo>
                    <a:pt x="247" y="87"/>
                  </a:lnTo>
                  <a:lnTo>
                    <a:pt x="266" y="80"/>
                  </a:lnTo>
                  <a:lnTo>
                    <a:pt x="279" y="71"/>
                  </a:lnTo>
                  <a:lnTo>
                    <a:pt x="289" y="61"/>
                  </a:lnTo>
                  <a:lnTo>
                    <a:pt x="292" y="50"/>
                  </a:lnTo>
                  <a:lnTo>
                    <a:pt x="289" y="40"/>
                  </a:lnTo>
                  <a:lnTo>
                    <a:pt x="279" y="31"/>
                  </a:lnTo>
                  <a:lnTo>
                    <a:pt x="266" y="23"/>
                  </a:lnTo>
                  <a:lnTo>
                    <a:pt x="247" y="14"/>
                  </a:lnTo>
                  <a:lnTo>
                    <a:pt x="225" y="8"/>
                  </a:lnTo>
                  <a:lnTo>
                    <a:pt x="202" y="4"/>
                  </a:lnTo>
                  <a:lnTo>
                    <a:pt x="175" y="1"/>
                  </a:lnTo>
                  <a:lnTo>
                    <a:pt x="147" y="0"/>
                  </a:lnTo>
                  <a:lnTo>
                    <a:pt x="119" y="1"/>
                  </a:lnTo>
                  <a:lnTo>
                    <a:pt x="92" y="4"/>
                  </a:lnTo>
                  <a:lnTo>
                    <a:pt x="67" y="8"/>
                  </a:lnTo>
                  <a:lnTo>
                    <a:pt x="45" y="14"/>
                  </a:lnTo>
                  <a:lnTo>
                    <a:pt x="27" y="23"/>
                  </a:lnTo>
                  <a:lnTo>
                    <a:pt x="12" y="31"/>
                  </a:lnTo>
                  <a:lnTo>
                    <a:pt x="3" y="40"/>
                  </a:lnTo>
                  <a:lnTo>
                    <a:pt x="0" y="50"/>
                  </a:lnTo>
                  <a:lnTo>
                    <a:pt x="3" y="61"/>
                  </a:lnTo>
                  <a:lnTo>
                    <a:pt x="12" y="71"/>
                  </a:lnTo>
                  <a:lnTo>
                    <a:pt x="27" y="80"/>
                  </a:lnTo>
                  <a:lnTo>
                    <a:pt x="45" y="87"/>
                  </a:lnTo>
                  <a:lnTo>
                    <a:pt x="67" y="94"/>
                  </a:lnTo>
                  <a:lnTo>
                    <a:pt x="92" y="98"/>
                  </a:lnTo>
                  <a:lnTo>
                    <a:pt x="119" y="101"/>
                  </a:lnTo>
                  <a:lnTo>
                    <a:pt x="147" y="102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46" name="Freeform 72"/>
            <p:cNvSpPr>
              <a:spLocks/>
            </p:cNvSpPr>
            <p:nvPr/>
          </p:nvSpPr>
          <p:spPr bwMode="auto">
            <a:xfrm>
              <a:off x="949" y="1757"/>
              <a:ext cx="82" cy="1061"/>
            </a:xfrm>
            <a:custGeom>
              <a:avLst/>
              <a:gdLst>
                <a:gd name="T0" fmla="*/ 14 w 143"/>
                <a:gd name="T1" fmla="*/ 932 h 1132"/>
                <a:gd name="T2" fmla="*/ 27 w 143"/>
                <a:gd name="T3" fmla="*/ 900 h 1132"/>
                <a:gd name="T4" fmla="*/ 27 w 143"/>
                <a:gd name="T5" fmla="*/ 0 h 1132"/>
                <a:gd name="T6" fmla="*/ 0 w 143"/>
                <a:gd name="T7" fmla="*/ 0 h 1132"/>
                <a:gd name="T8" fmla="*/ 0 w 143"/>
                <a:gd name="T9" fmla="*/ 900 h 1132"/>
                <a:gd name="T10" fmla="*/ 14 w 143"/>
                <a:gd name="T11" fmla="*/ 932 h 1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132"/>
                <a:gd name="T20" fmla="*/ 143 w 143"/>
                <a:gd name="T21" fmla="*/ 1132 h 1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132">
                  <a:moveTo>
                    <a:pt x="74" y="1132"/>
                  </a:moveTo>
                  <a:lnTo>
                    <a:pt x="143" y="1092"/>
                  </a:lnTo>
                  <a:lnTo>
                    <a:pt x="143" y="0"/>
                  </a:lnTo>
                  <a:lnTo>
                    <a:pt x="0" y="0"/>
                  </a:lnTo>
                  <a:lnTo>
                    <a:pt x="0" y="1092"/>
                  </a:lnTo>
                  <a:lnTo>
                    <a:pt x="74" y="1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47" name="Freeform 73"/>
            <p:cNvSpPr>
              <a:spLocks/>
            </p:cNvSpPr>
            <p:nvPr/>
          </p:nvSpPr>
          <p:spPr bwMode="auto">
            <a:xfrm>
              <a:off x="959" y="1776"/>
              <a:ext cx="27" cy="1018"/>
            </a:xfrm>
            <a:custGeom>
              <a:avLst/>
              <a:gdLst>
                <a:gd name="T0" fmla="*/ 8 w 48"/>
                <a:gd name="T1" fmla="*/ 894 h 1086"/>
                <a:gd name="T2" fmla="*/ 8 w 48"/>
                <a:gd name="T3" fmla="*/ 0 h 1086"/>
                <a:gd name="T4" fmla="*/ 0 w 48"/>
                <a:gd name="T5" fmla="*/ 0 h 1086"/>
                <a:gd name="T6" fmla="*/ 0 w 48"/>
                <a:gd name="T7" fmla="*/ 872 h 1086"/>
                <a:gd name="T8" fmla="*/ 8 w 48"/>
                <a:gd name="T9" fmla="*/ 894 h 10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086"/>
                <a:gd name="T17" fmla="*/ 48 w 48"/>
                <a:gd name="T18" fmla="*/ 1086 h 10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086">
                  <a:moveTo>
                    <a:pt x="48" y="1086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1058"/>
                  </a:lnTo>
                  <a:lnTo>
                    <a:pt x="48" y="1086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48" name="Freeform 74"/>
            <p:cNvSpPr>
              <a:spLocks/>
            </p:cNvSpPr>
            <p:nvPr/>
          </p:nvSpPr>
          <p:spPr bwMode="auto">
            <a:xfrm>
              <a:off x="995" y="1775"/>
              <a:ext cx="27" cy="1020"/>
            </a:xfrm>
            <a:custGeom>
              <a:avLst/>
              <a:gdLst>
                <a:gd name="T0" fmla="*/ 0 w 48"/>
                <a:gd name="T1" fmla="*/ 896 h 1088"/>
                <a:gd name="T2" fmla="*/ 0 w 48"/>
                <a:gd name="T3" fmla="*/ 0 h 1088"/>
                <a:gd name="T4" fmla="*/ 8 w 48"/>
                <a:gd name="T5" fmla="*/ 0 h 1088"/>
                <a:gd name="T6" fmla="*/ 8 w 48"/>
                <a:gd name="T7" fmla="*/ 873 h 1088"/>
                <a:gd name="T8" fmla="*/ 0 w 48"/>
                <a:gd name="T9" fmla="*/ 896 h 10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088"/>
                <a:gd name="T17" fmla="*/ 48 w 48"/>
                <a:gd name="T18" fmla="*/ 1088 h 10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088">
                  <a:moveTo>
                    <a:pt x="0" y="1088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7" y="1059"/>
                  </a:lnTo>
                  <a:lnTo>
                    <a:pt x="0" y="1088"/>
                  </a:lnTo>
                  <a:close/>
                </a:path>
              </a:pathLst>
            </a:custGeom>
            <a:solidFill>
              <a:srgbClr val="E2D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49" name="Freeform 75"/>
            <p:cNvSpPr>
              <a:spLocks/>
            </p:cNvSpPr>
            <p:nvPr/>
          </p:nvSpPr>
          <p:spPr bwMode="auto">
            <a:xfrm>
              <a:off x="804" y="1812"/>
              <a:ext cx="169" cy="193"/>
            </a:xfrm>
            <a:custGeom>
              <a:avLst/>
              <a:gdLst>
                <a:gd name="T0" fmla="*/ 56 w 295"/>
                <a:gd name="T1" fmla="*/ 97 h 206"/>
                <a:gd name="T2" fmla="*/ 56 w 295"/>
                <a:gd name="T3" fmla="*/ 0 h 206"/>
                <a:gd name="T4" fmla="*/ 0 w 295"/>
                <a:gd name="T5" fmla="*/ 37 h 206"/>
                <a:gd name="T6" fmla="*/ 0 w 295"/>
                <a:gd name="T7" fmla="*/ 170 h 206"/>
                <a:gd name="T8" fmla="*/ 56 w 295"/>
                <a:gd name="T9" fmla="*/ 97 h 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5"/>
                <a:gd name="T16" fmla="*/ 0 h 206"/>
                <a:gd name="T17" fmla="*/ 295 w 295"/>
                <a:gd name="T18" fmla="*/ 206 h 2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5" h="206">
                  <a:moveTo>
                    <a:pt x="295" y="117"/>
                  </a:moveTo>
                  <a:lnTo>
                    <a:pt x="295" y="0"/>
                  </a:lnTo>
                  <a:lnTo>
                    <a:pt x="0" y="45"/>
                  </a:lnTo>
                  <a:lnTo>
                    <a:pt x="0" y="206"/>
                  </a:lnTo>
                  <a:lnTo>
                    <a:pt x="295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50" name="Freeform 76"/>
            <p:cNvSpPr>
              <a:spLocks/>
            </p:cNvSpPr>
            <p:nvPr/>
          </p:nvSpPr>
          <p:spPr bwMode="auto">
            <a:xfrm>
              <a:off x="814" y="1825"/>
              <a:ext cx="149" cy="158"/>
            </a:xfrm>
            <a:custGeom>
              <a:avLst/>
              <a:gdLst>
                <a:gd name="T0" fmla="*/ 0 w 260"/>
                <a:gd name="T1" fmla="*/ 36 h 169"/>
                <a:gd name="T2" fmla="*/ 0 w 260"/>
                <a:gd name="T3" fmla="*/ 138 h 169"/>
                <a:gd name="T4" fmla="*/ 49 w 260"/>
                <a:gd name="T5" fmla="*/ 74 h 169"/>
                <a:gd name="T6" fmla="*/ 49 w 260"/>
                <a:gd name="T7" fmla="*/ 0 h 169"/>
                <a:gd name="T8" fmla="*/ 0 w 260"/>
                <a:gd name="T9" fmla="*/ 36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169"/>
                <a:gd name="T17" fmla="*/ 260 w 260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169">
                  <a:moveTo>
                    <a:pt x="0" y="44"/>
                  </a:moveTo>
                  <a:lnTo>
                    <a:pt x="0" y="169"/>
                  </a:lnTo>
                  <a:lnTo>
                    <a:pt x="260" y="90"/>
                  </a:lnTo>
                  <a:lnTo>
                    <a:pt x="26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E2D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51" name="Freeform 77"/>
            <p:cNvSpPr>
              <a:spLocks/>
            </p:cNvSpPr>
            <p:nvPr/>
          </p:nvSpPr>
          <p:spPr bwMode="auto">
            <a:xfrm>
              <a:off x="1011" y="1815"/>
              <a:ext cx="170" cy="193"/>
            </a:xfrm>
            <a:custGeom>
              <a:avLst/>
              <a:gdLst>
                <a:gd name="T0" fmla="*/ 0 w 296"/>
                <a:gd name="T1" fmla="*/ 95 h 206"/>
                <a:gd name="T2" fmla="*/ 0 w 296"/>
                <a:gd name="T3" fmla="*/ 0 h 206"/>
                <a:gd name="T4" fmla="*/ 56 w 296"/>
                <a:gd name="T5" fmla="*/ 37 h 206"/>
                <a:gd name="T6" fmla="*/ 56 w 296"/>
                <a:gd name="T7" fmla="*/ 170 h 206"/>
                <a:gd name="T8" fmla="*/ 0 w 296"/>
                <a:gd name="T9" fmla="*/ 95 h 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06"/>
                <a:gd name="T17" fmla="*/ 296 w 296"/>
                <a:gd name="T18" fmla="*/ 206 h 2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06">
                  <a:moveTo>
                    <a:pt x="0" y="115"/>
                  </a:moveTo>
                  <a:lnTo>
                    <a:pt x="0" y="0"/>
                  </a:lnTo>
                  <a:lnTo>
                    <a:pt x="296" y="46"/>
                  </a:lnTo>
                  <a:lnTo>
                    <a:pt x="296" y="206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52" name="Freeform 78"/>
            <p:cNvSpPr>
              <a:spLocks/>
            </p:cNvSpPr>
            <p:nvPr/>
          </p:nvSpPr>
          <p:spPr bwMode="auto">
            <a:xfrm>
              <a:off x="1016" y="1829"/>
              <a:ext cx="157" cy="161"/>
            </a:xfrm>
            <a:custGeom>
              <a:avLst/>
              <a:gdLst>
                <a:gd name="T0" fmla="*/ 0 w 274"/>
                <a:gd name="T1" fmla="*/ 0 h 172"/>
                <a:gd name="T2" fmla="*/ 0 w 274"/>
                <a:gd name="T3" fmla="*/ 71 h 172"/>
                <a:gd name="T4" fmla="*/ 52 w 274"/>
                <a:gd name="T5" fmla="*/ 141 h 172"/>
                <a:gd name="T6" fmla="*/ 52 w 274"/>
                <a:gd name="T7" fmla="*/ 33 h 172"/>
                <a:gd name="T8" fmla="*/ 0 w 274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"/>
                <a:gd name="T16" fmla="*/ 0 h 172"/>
                <a:gd name="T17" fmla="*/ 274 w 274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" h="172">
                  <a:moveTo>
                    <a:pt x="0" y="0"/>
                  </a:moveTo>
                  <a:lnTo>
                    <a:pt x="0" y="86"/>
                  </a:lnTo>
                  <a:lnTo>
                    <a:pt x="274" y="172"/>
                  </a:lnTo>
                  <a:lnTo>
                    <a:pt x="274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53" name="Freeform 79"/>
            <p:cNvSpPr>
              <a:spLocks/>
            </p:cNvSpPr>
            <p:nvPr/>
          </p:nvSpPr>
          <p:spPr bwMode="auto">
            <a:xfrm>
              <a:off x="823" y="1861"/>
              <a:ext cx="126" cy="96"/>
            </a:xfrm>
            <a:custGeom>
              <a:avLst/>
              <a:gdLst>
                <a:gd name="T0" fmla="*/ 7 w 220"/>
                <a:gd name="T1" fmla="*/ 9 h 102"/>
                <a:gd name="T2" fmla="*/ 0 w 220"/>
                <a:gd name="T3" fmla="*/ 53 h 102"/>
                <a:gd name="T4" fmla="*/ 7 w 220"/>
                <a:gd name="T5" fmla="*/ 85 h 102"/>
                <a:gd name="T6" fmla="*/ 7 w 220"/>
                <a:gd name="T7" fmla="*/ 66 h 102"/>
                <a:gd name="T8" fmla="*/ 41 w 220"/>
                <a:gd name="T9" fmla="*/ 21 h 102"/>
                <a:gd name="T10" fmla="*/ 41 w 220"/>
                <a:gd name="T11" fmla="*/ 0 h 102"/>
                <a:gd name="T12" fmla="*/ 7 w 220"/>
                <a:gd name="T13" fmla="*/ 29 h 102"/>
                <a:gd name="T14" fmla="*/ 7 w 220"/>
                <a:gd name="T15" fmla="*/ 9 h 1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0"/>
                <a:gd name="T25" fmla="*/ 0 h 102"/>
                <a:gd name="T26" fmla="*/ 220 w 220"/>
                <a:gd name="T27" fmla="*/ 102 h 1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0" h="102">
                  <a:moveTo>
                    <a:pt x="41" y="12"/>
                  </a:moveTo>
                  <a:lnTo>
                    <a:pt x="0" y="63"/>
                  </a:lnTo>
                  <a:lnTo>
                    <a:pt x="39" y="102"/>
                  </a:lnTo>
                  <a:lnTo>
                    <a:pt x="39" y="79"/>
                  </a:lnTo>
                  <a:lnTo>
                    <a:pt x="220" y="24"/>
                  </a:lnTo>
                  <a:lnTo>
                    <a:pt x="220" y="0"/>
                  </a:lnTo>
                  <a:lnTo>
                    <a:pt x="41" y="3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FF1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54" name="Freeform 80"/>
            <p:cNvSpPr>
              <a:spLocks/>
            </p:cNvSpPr>
            <p:nvPr/>
          </p:nvSpPr>
          <p:spPr bwMode="auto">
            <a:xfrm>
              <a:off x="1031" y="1864"/>
              <a:ext cx="125" cy="93"/>
            </a:xfrm>
            <a:custGeom>
              <a:avLst/>
              <a:gdLst>
                <a:gd name="T0" fmla="*/ 33 w 218"/>
                <a:gd name="T1" fmla="*/ 8 h 99"/>
                <a:gd name="T2" fmla="*/ 41 w 218"/>
                <a:gd name="T3" fmla="*/ 50 h 99"/>
                <a:gd name="T4" fmla="*/ 33 w 218"/>
                <a:gd name="T5" fmla="*/ 82 h 99"/>
                <a:gd name="T6" fmla="*/ 33 w 218"/>
                <a:gd name="T7" fmla="*/ 63 h 99"/>
                <a:gd name="T8" fmla="*/ 0 w 218"/>
                <a:gd name="T9" fmla="*/ 21 h 99"/>
                <a:gd name="T10" fmla="*/ 0 w 218"/>
                <a:gd name="T11" fmla="*/ 0 h 99"/>
                <a:gd name="T12" fmla="*/ 33 w 218"/>
                <a:gd name="T13" fmla="*/ 26 h 99"/>
                <a:gd name="T14" fmla="*/ 33 w 218"/>
                <a:gd name="T15" fmla="*/ 8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8"/>
                <a:gd name="T25" fmla="*/ 0 h 99"/>
                <a:gd name="T26" fmla="*/ 218 w 218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8" h="99">
                  <a:moveTo>
                    <a:pt x="176" y="9"/>
                  </a:moveTo>
                  <a:lnTo>
                    <a:pt x="218" y="60"/>
                  </a:lnTo>
                  <a:lnTo>
                    <a:pt x="178" y="99"/>
                  </a:lnTo>
                  <a:lnTo>
                    <a:pt x="178" y="7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6" y="32"/>
                  </a:lnTo>
                  <a:lnTo>
                    <a:pt x="176" y="9"/>
                  </a:lnTo>
                  <a:close/>
                </a:path>
              </a:pathLst>
            </a:custGeom>
            <a:solidFill>
              <a:srgbClr val="FF1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2308" name="Line 81"/>
          <p:cNvSpPr>
            <a:spLocks noChangeShapeType="1"/>
          </p:cNvSpPr>
          <p:nvPr/>
        </p:nvSpPr>
        <p:spPr bwMode="auto">
          <a:xfrm flipV="1">
            <a:off x="2700338" y="3284538"/>
            <a:ext cx="24479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2309" name="Text Box 83"/>
          <p:cNvSpPr txBox="1">
            <a:spLocks noChangeArrowheads="1"/>
          </p:cNvSpPr>
          <p:nvPr/>
        </p:nvSpPr>
        <p:spPr bwMode="auto">
          <a:xfrm>
            <a:off x="5292725" y="2395538"/>
            <a:ext cx="2492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O" sz="2400" dirty="0">
                <a:latin typeface="Albertus MT" pitchFamily="18" charset="0"/>
              </a:rPr>
              <a:t>Crédito y Cartera</a:t>
            </a:r>
            <a:endParaRPr lang="es-ES" sz="2400" dirty="0">
              <a:latin typeface="Albertus MT" pitchFamily="18" charset="0"/>
            </a:endParaRPr>
          </a:p>
        </p:txBody>
      </p:sp>
      <p:sp>
        <p:nvSpPr>
          <p:cNvPr id="12310" name="Line 84"/>
          <p:cNvSpPr>
            <a:spLocks noChangeShapeType="1"/>
          </p:cNvSpPr>
          <p:nvPr/>
        </p:nvSpPr>
        <p:spPr bwMode="auto">
          <a:xfrm>
            <a:off x="2771775" y="4724400"/>
            <a:ext cx="2232025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80" name="Line 84"/>
          <p:cNvSpPr>
            <a:spLocks noChangeShapeType="1"/>
          </p:cNvSpPr>
          <p:nvPr/>
        </p:nvSpPr>
        <p:spPr bwMode="auto">
          <a:xfrm>
            <a:off x="2924175" y="4876800"/>
            <a:ext cx="1935163" cy="16485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81" name="Text Box 34"/>
          <p:cNvSpPr txBox="1">
            <a:spLocks noChangeArrowheads="1"/>
          </p:cNvSpPr>
          <p:nvPr/>
        </p:nvSpPr>
        <p:spPr bwMode="auto">
          <a:xfrm>
            <a:off x="5245620" y="6356176"/>
            <a:ext cx="3198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O" sz="2400" dirty="0" smtClean="0">
                <a:latin typeface="Albertus MT" pitchFamily="18" charset="0"/>
              </a:rPr>
              <a:t>Consultorio Empresarial</a:t>
            </a:r>
            <a:endParaRPr lang="es-ES" sz="2400" dirty="0">
              <a:latin typeface="Albertus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63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Banner_Widt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4" y="5750351"/>
            <a:ext cx="9159354" cy="149507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260" y="980728"/>
            <a:ext cx="434967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836712"/>
            <a:ext cx="399285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7848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68313" y="404813"/>
            <a:ext cx="3889375" cy="4799012"/>
          </a:xfrm>
          <a:prstGeom prst="rect">
            <a:avLst/>
          </a:prstGeom>
          <a:solidFill>
            <a:srgbClr val="FF99FF"/>
          </a:solidFill>
          <a:ln w="9525">
            <a:solidFill>
              <a:srgbClr val="FF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800">
                <a:latin typeface="Century Gothic" pitchFamily="34" charset="0"/>
              </a:rPr>
              <a:t>Hay que tener en cuenta que para darle trámite a una queja o una calificación de servicio se debe identificar el usuario y presentar la queja en los formatos ubicados en estos buzones .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0407">
            <a:off x="5076825" y="620713"/>
            <a:ext cx="2952750" cy="405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lum bright="-18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3842">
            <a:off x="5867400" y="1268413"/>
            <a:ext cx="2871788" cy="353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3551238" y="5826125"/>
            <a:ext cx="5427662" cy="5286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SE RECIBIRAN ANONIMOS</a:t>
            </a: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827088" y="5589588"/>
            <a:ext cx="2665412" cy="1008062"/>
            <a:chOff x="521" y="3521"/>
            <a:chExt cx="1679" cy="635"/>
          </a:xfrm>
        </p:grpSpPr>
        <p:sp>
          <p:nvSpPr>
            <p:cNvPr id="83975" name="Freeform 7"/>
            <p:cNvSpPr>
              <a:spLocks/>
            </p:cNvSpPr>
            <p:nvPr/>
          </p:nvSpPr>
          <p:spPr bwMode="auto">
            <a:xfrm>
              <a:off x="1519" y="3657"/>
              <a:ext cx="619" cy="317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159" y="6"/>
                </a:cxn>
                <a:cxn ang="0">
                  <a:pos x="121" y="22"/>
                </a:cxn>
                <a:cxn ang="0">
                  <a:pos x="88" y="44"/>
                </a:cxn>
                <a:cxn ang="0">
                  <a:pos x="58" y="67"/>
                </a:cxn>
                <a:cxn ang="0">
                  <a:pos x="34" y="93"/>
                </a:cxn>
                <a:cxn ang="0">
                  <a:pos x="16" y="115"/>
                </a:cxn>
                <a:cxn ang="0">
                  <a:pos x="4" y="131"/>
                </a:cxn>
                <a:cxn ang="0">
                  <a:pos x="0" y="137"/>
                </a:cxn>
                <a:cxn ang="0">
                  <a:pos x="4" y="143"/>
                </a:cxn>
                <a:cxn ang="0">
                  <a:pos x="16" y="159"/>
                </a:cxn>
                <a:cxn ang="0">
                  <a:pos x="34" y="180"/>
                </a:cxn>
                <a:cxn ang="0">
                  <a:pos x="58" y="206"/>
                </a:cxn>
                <a:cxn ang="0">
                  <a:pos x="88" y="232"/>
                </a:cxn>
                <a:cxn ang="0">
                  <a:pos x="121" y="254"/>
                </a:cxn>
                <a:cxn ang="0">
                  <a:pos x="159" y="270"/>
                </a:cxn>
                <a:cxn ang="0">
                  <a:pos x="199" y="276"/>
                </a:cxn>
                <a:cxn ang="0">
                  <a:pos x="238" y="270"/>
                </a:cxn>
                <a:cxn ang="0">
                  <a:pos x="276" y="254"/>
                </a:cxn>
                <a:cxn ang="0">
                  <a:pos x="308" y="232"/>
                </a:cxn>
                <a:cxn ang="0">
                  <a:pos x="337" y="206"/>
                </a:cxn>
                <a:cxn ang="0">
                  <a:pos x="361" y="180"/>
                </a:cxn>
                <a:cxn ang="0">
                  <a:pos x="379" y="159"/>
                </a:cxn>
                <a:cxn ang="0">
                  <a:pos x="391" y="143"/>
                </a:cxn>
                <a:cxn ang="0">
                  <a:pos x="395" y="137"/>
                </a:cxn>
                <a:cxn ang="0">
                  <a:pos x="391" y="131"/>
                </a:cxn>
                <a:cxn ang="0">
                  <a:pos x="379" y="115"/>
                </a:cxn>
                <a:cxn ang="0">
                  <a:pos x="361" y="93"/>
                </a:cxn>
                <a:cxn ang="0">
                  <a:pos x="337" y="67"/>
                </a:cxn>
                <a:cxn ang="0">
                  <a:pos x="308" y="44"/>
                </a:cxn>
                <a:cxn ang="0">
                  <a:pos x="276" y="22"/>
                </a:cxn>
                <a:cxn ang="0">
                  <a:pos x="238" y="6"/>
                </a:cxn>
                <a:cxn ang="0">
                  <a:pos x="199" y="0"/>
                </a:cxn>
              </a:cxnLst>
              <a:rect l="0" t="0" r="r" b="b"/>
              <a:pathLst>
                <a:path w="395" h="276">
                  <a:moveTo>
                    <a:pt x="199" y="0"/>
                  </a:moveTo>
                  <a:lnTo>
                    <a:pt x="159" y="6"/>
                  </a:lnTo>
                  <a:lnTo>
                    <a:pt x="121" y="22"/>
                  </a:lnTo>
                  <a:lnTo>
                    <a:pt x="88" y="44"/>
                  </a:lnTo>
                  <a:lnTo>
                    <a:pt x="58" y="67"/>
                  </a:lnTo>
                  <a:lnTo>
                    <a:pt x="34" y="93"/>
                  </a:lnTo>
                  <a:lnTo>
                    <a:pt x="16" y="115"/>
                  </a:lnTo>
                  <a:lnTo>
                    <a:pt x="4" y="131"/>
                  </a:lnTo>
                  <a:lnTo>
                    <a:pt x="0" y="137"/>
                  </a:lnTo>
                  <a:lnTo>
                    <a:pt x="4" y="143"/>
                  </a:lnTo>
                  <a:lnTo>
                    <a:pt x="16" y="159"/>
                  </a:lnTo>
                  <a:lnTo>
                    <a:pt x="34" y="180"/>
                  </a:lnTo>
                  <a:lnTo>
                    <a:pt x="58" y="206"/>
                  </a:lnTo>
                  <a:lnTo>
                    <a:pt x="88" y="232"/>
                  </a:lnTo>
                  <a:lnTo>
                    <a:pt x="121" y="254"/>
                  </a:lnTo>
                  <a:lnTo>
                    <a:pt x="159" y="270"/>
                  </a:lnTo>
                  <a:lnTo>
                    <a:pt x="199" y="276"/>
                  </a:lnTo>
                  <a:lnTo>
                    <a:pt x="238" y="270"/>
                  </a:lnTo>
                  <a:lnTo>
                    <a:pt x="276" y="254"/>
                  </a:lnTo>
                  <a:lnTo>
                    <a:pt x="308" y="232"/>
                  </a:lnTo>
                  <a:lnTo>
                    <a:pt x="337" y="206"/>
                  </a:lnTo>
                  <a:lnTo>
                    <a:pt x="361" y="180"/>
                  </a:lnTo>
                  <a:lnTo>
                    <a:pt x="379" y="159"/>
                  </a:lnTo>
                  <a:lnTo>
                    <a:pt x="391" y="143"/>
                  </a:lnTo>
                  <a:lnTo>
                    <a:pt x="395" y="137"/>
                  </a:lnTo>
                  <a:lnTo>
                    <a:pt x="391" y="131"/>
                  </a:lnTo>
                  <a:lnTo>
                    <a:pt x="379" y="115"/>
                  </a:lnTo>
                  <a:lnTo>
                    <a:pt x="361" y="93"/>
                  </a:lnTo>
                  <a:lnTo>
                    <a:pt x="337" y="67"/>
                  </a:lnTo>
                  <a:lnTo>
                    <a:pt x="308" y="44"/>
                  </a:lnTo>
                  <a:lnTo>
                    <a:pt x="276" y="22"/>
                  </a:lnTo>
                  <a:lnTo>
                    <a:pt x="238" y="6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8100000" algn="ctr" rotWithShape="0">
                <a:srgbClr val="FF3399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3976" name="Freeform 8"/>
            <p:cNvSpPr>
              <a:spLocks/>
            </p:cNvSpPr>
            <p:nvPr/>
          </p:nvSpPr>
          <p:spPr bwMode="auto">
            <a:xfrm>
              <a:off x="1755" y="3735"/>
              <a:ext cx="204" cy="149"/>
            </a:xfrm>
            <a:custGeom>
              <a:avLst/>
              <a:gdLst/>
              <a:ahLst/>
              <a:cxnLst>
                <a:cxn ang="0">
                  <a:pos x="65" y="129"/>
                </a:cxn>
                <a:cxn ang="0">
                  <a:pos x="51" y="127"/>
                </a:cxn>
                <a:cxn ang="0">
                  <a:pos x="39" y="125"/>
                </a:cxn>
                <a:cxn ang="0">
                  <a:pos x="30" y="119"/>
                </a:cxn>
                <a:cxn ang="0">
                  <a:pos x="20" y="112"/>
                </a:cxn>
                <a:cxn ang="0">
                  <a:pos x="12" y="102"/>
                </a:cxn>
                <a:cxn ang="0">
                  <a:pos x="6" y="92"/>
                </a:cxn>
                <a:cxn ang="0">
                  <a:pos x="2" y="80"/>
                </a:cxn>
                <a:cxn ang="0">
                  <a:pos x="0" y="66"/>
                </a:cxn>
                <a:cxn ang="0">
                  <a:pos x="2" y="52"/>
                </a:cxn>
                <a:cxn ang="0">
                  <a:pos x="6" y="40"/>
                </a:cxn>
                <a:cxn ang="0">
                  <a:pos x="12" y="30"/>
                </a:cxn>
                <a:cxn ang="0">
                  <a:pos x="20" y="20"/>
                </a:cxn>
                <a:cxn ang="0">
                  <a:pos x="30" y="12"/>
                </a:cxn>
                <a:cxn ang="0">
                  <a:pos x="39" y="6"/>
                </a:cxn>
                <a:cxn ang="0">
                  <a:pos x="51" y="2"/>
                </a:cxn>
                <a:cxn ang="0">
                  <a:pos x="65" y="0"/>
                </a:cxn>
                <a:cxn ang="0">
                  <a:pos x="77" y="2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09" y="20"/>
                </a:cxn>
                <a:cxn ang="0">
                  <a:pos x="117" y="30"/>
                </a:cxn>
                <a:cxn ang="0">
                  <a:pos x="123" y="40"/>
                </a:cxn>
                <a:cxn ang="0">
                  <a:pos x="127" y="52"/>
                </a:cxn>
                <a:cxn ang="0">
                  <a:pos x="129" y="66"/>
                </a:cxn>
                <a:cxn ang="0">
                  <a:pos x="127" y="80"/>
                </a:cxn>
                <a:cxn ang="0">
                  <a:pos x="123" y="92"/>
                </a:cxn>
                <a:cxn ang="0">
                  <a:pos x="117" y="102"/>
                </a:cxn>
                <a:cxn ang="0">
                  <a:pos x="109" y="112"/>
                </a:cxn>
                <a:cxn ang="0">
                  <a:pos x="101" y="119"/>
                </a:cxn>
                <a:cxn ang="0">
                  <a:pos x="89" y="125"/>
                </a:cxn>
                <a:cxn ang="0">
                  <a:pos x="77" y="127"/>
                </a:cxn>
                <a:cxn ang="0">
                  <a:pos x="65" y="129"/>
                </a:cxn>
              </a:cxnLst>
              <a:rect l="0" t="0" r="r" b="b"/>
              <a:pathLst>
                <a:path w="129" h="129">
                  <a:moveTo>
                    <a:pt x="65" y="129"/>
                  </a:moveTo>
                  <a:lnTo>
                    <a:pt x="51" y="127"/>
                  </a:lnTo>
                  <a:lnTo>
                    <a:pt x="39" y="125"/>
                  </a:lnTo>
                  <a:lnTo>
                    <a:pt x="30" y="119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2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39" y="6"/>
                  </a:lnTo>
                  <a:lnTo>
                    <a:pt x="51" y="2"/>
                  </a:lnTo>
                  <a:lnTo>
                    <a:pt x="65" y="0"/>
                  </a:lnTo>
                  <a:lnTo>
                    <a:pt x="77" y="2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09" y="20"/>
                  </a:lnTo>
                  <a:lnTo>
                    <a:pt x="117" y="30"/>
                  </a:lnTo>
                  <a:lnTo>
                    <a:pt x="123" y="40"/>
                  </a:lnTo>
                  <a:lnTo>
                    <a:pt x="127" y="52"/>
                  </a:lnTo>
                  <a:lnTo>
                    <a:pt x="129" y="66"/>
                  </a:lnTo>
                  <a:lnTo>
                    <a:pt x="127" y="80"/>
                  </a:lnTo>
                  <a:lnTo>
                    <a:pt x="123" y="92"/>
                  </a:lnTo>
                  <a:lnTo>
                    <a:pt x="117" y="102"/>
                  </a:lnTo>
                  <a:lnTo>
                    <a:pt x="109" y="112"/>
                  </a:lnTo>
                  <a:lnTo>
                    <a:pt x="101" y="119"/>
                  </a:lnTo>
                  <a:lnTo>
                    <a:pt x="89" y="125"/>
                  </a:lnTo>
                  <a:lnTo>
                    <a:pt x="77" y="127"/>
                  </a:lnTo>
                  <a:lnTo>
                    <a:pt x="65" y="12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8100000" algn="ctr" rotWithShape="0">
                <a:srgbClr val="FF3399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3977" name="Freeform 9"/>
            <p:cNvSpPr>
              <a:spLocks/>
            </p:cNvSpPr>
            <p:nvPr/>
          </p:nvSpPr>
          <p:spPr bwMode="auto">
            <a:xfrm>
              <a:off x="673" y="3657"/>
              <a:ext cx="619" cy="317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159" y="6"/>
                </a:cxn>
                <a:cxn ang="0">
                  <a:pos x="121" y="22"/>
                </a:cxn>
                <a:cxn ang="0">
                  <a:pos x="88" y="44"/>
                </a:cxn>
                <a:cxn ang="0">
                  <a:pos x="58" y="67"/>
                </a:cxn>
                <a:cxn ang="0">
                  <a:pos x="34" y="93"/>
                </a:cxn>
                <a:cxn ang="0">
                  <a:pos x="16" y="115"/>
                </a:cxn>
                <a:cxn ang="0">
                  <a:pos x="4" y="131"/>
                </a:cxn>
                <a:cxn ang="0">
                  <a:pos x="0" y="137"/>
                </a:cxn>
                <a:cxn ang="0">
                  <a:pos x="4" y="143"/>
                </a:cxn>
                <a:cxn ang="0">
                  <a:pos x="16" y="159"/>
                </a:cxn>
                <a:cxn ang="0">
                  <a:pos x="34" y="180"/>
                </a:cxn>
                <a:cxn ang="0">
                  <a:pos x="58" y="206"/>
                </a:cxn>
                <a:cxn ang="0">
                  <a:pos x="88" y="232"/>
                </a:cxn>
                <a:cxn ang="0">
                  <a:pos x="121" y="254"/>
                </a:cxn>
                <a:cxn ang="0">
                  <a:pos x="159" y="270"/>
                </a:cxn>
                <a:cxn ang="0">
                  <a:pos x="199" y="276"/>
                </a:cxn>
                <a:cxn ang="0">
                  <a:pos x="238" y="270"/>
                </a:cxn>
                <a:cxn ang="0">
                  <a:pos x="276" y="254"/>
                </a:cxn>
                <a:cxn ang="0">
                  <a:pos x="308" y="232"/>
                </a:cxn>
                <a:cxn ang="0">
                  <a:pos x="337" y="206"/>
                </a:cxn>
                <a:cxn ang="0">
                  <a:pos x="361" y="180"/>
                </a:cxn>
                <a:cxn ang="0">
                  <a:pos x="379" y="159"/>
                </a:cxn>
                <a:cxn ang="0">
                  <a:pos x="391" y="143"/>
                </a:cxn>
                <a:cxn ang="0">
                  <a:pos x="395" y="137"/>
                </a:cxn>
                <a:cxn ang="0">
                  <a:pos x="391" y="131"/>
                </a:cxn>
                <a:cxn ang="0">
                  <a:pos x="379" y="115"/>
                </a:cxn>
                <a:cxn ang="0">
                  <a:pos x="361" y="93"/>
                </a:cxn>
                <a:cxn ang="0">
                  <a:pos x="337" y="67"/>
                </a:cxn>
                <a:cxn ang="0">
                  <a:pos x="308" y="44"/>
                </a:cxn>
                <a:cxn ang="0">
                  <a:pos x="276" y="22"/>
                </a:cxn>
                <a:cxn ang="0">
                  <a:pos x="238" y="6"/>
                </a:cxn>
                <a:cxn ang="0">
                  <a:pos x="199" y="0"/>
                </a:cxn>
              </a:cxnLst>
              <a:rect l="0" t="0" r="r" b="b"/>
              <a:pathLst>
                <a:path w="395" h="276">
                  <a:moveTo>
                    <a:pt x="199" y="0"/>
                  </a:moveTo>
                  <a:lnTo>
                    <a:pt x="159" y="6"/>
                  </a:lnTo>
                  <a:lnTo>
                    <a:pt x="121" y="22"/>
                  </a:lnTo>
                  <a:lnTo>
                    <a:pt x="88" y="44"/>
                  </a:lnTo>
                  <a:lnTo>
                    <a:pt x="58" y="67"/>
                  </a:lnTo>
                  <a:lnTo>
                    <a:pt x="34" y="93"/>
                  </a:lnTo>
                  <a:lnTo>
                    <a:pt x="16" y="115"/>
                  </a:lnTo>
                  <a:lnTo>
                    <a:pt x="4" y="131"/>
                  </a:lnTo>
                  <a:lnTo>
                    <a:pt x="0" y="137"/>
                  </a:lnTo>
                  <a:lnTo>
                    <a:pt x="4" y="143"/>
                  </a:lnTo>
                  <a:lnTo>
                    <a:pt x="16" y="159"/>
                  </a:lnTo>
                  <a:lnTo>
                    <a:pt x="34" y="180"/>
                  </a:lnTo>
                  <a:lnTo>
                    <a:pt x="58" y="206"/>
                  </a:lnTo>
                  <a:lnTo>
                    <a:pt x="88" y="232"/>
                  </a:lnTo>
                  <a:lnTo>
                    <a:pt x="121" y="254"/>
                  </a:lnTo>
                  <a:lnTo>
                    <a:pt x="159" y="270"/>
                  </a:lnTo>
                  <a:lnTo>
                    <a:pt x="199" y="276"/>
                  </a:lnTo>
                  <a:lnTo>
                    <a:pt x="238" y="270"/>
                  </a:lnTo>
                  <a:lnTo>
                    <a:pt x="276" y="254"/>
                  </a:lnTo>
                  <a:lnTo>
                    <a:pt x="308" y="232"/>
                  </a:lnTo>
                  <a:lnTo>
                    <a:pt x="337" y="206"/>
                  </a:lnTo>
                  <a:lnTo>
                    <a:pt x="361" y="180"/>
                  </a:lnTo>
                  <a:lnTo>
                    <a:pt x="379" y="159"/>
                  </a:lnTo>
                  <a:lnTo>
                    <a:pt x="391" y="143"/>
                  </a:lnTo>
                  <a:lnTo>
                    <a:pt x="395" y="137"/>
                  </a:lnTo>
                  <a:lnTo>
                    <a:pt x="391" y="131"/>
                  </a:lnTo>
                  <a:lnTo>
                    <a:pt x="379" y="115"/>
                  </a:lnTo>
                  <a:lnTo>
                    <a:pt x="361" y="93"/>
                  </a:lnTo>
                  <a:lnTo>
                    <a:pt x="337" y="67"/>
                  </a:lnTo>
                  <a:lnTo>
                    <a:pt x="308" y="44"/>
                  </a:lnTo>
                  <a:lnTo>
                    <a:pt x="276" y="22"/>
                  </a:lnTo>
                  <a:lnTo>
                    <a:pt x="238" y="6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8100000" algn="ctr" rotWithShape="0">
                <a:srgbClr val="FF3399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3978" name="Freeform 10"/>
            <p:cNvSpPr>
              <a:spLocks/>
            </p:cNvSpPr>
            <p:nvPr/>
          </p:nvSpPr>
          <p:spPr bwMode="auto">
            <a:xfrm>
              <a:off x="909" y="3735"/>
              <a:ext cx="204" cy="149"/>
            </a:xfrm>
            <a:custGeom>
              <a:avLst/>
              <a:gdLst/>
              <a:ahLst/>
              <a:cxnLst>
                <a:cxn ang="0">
                  <a:pos x="65" y="129"/>
                </a:cxn>
                <a:cxn ang="0">
                  <a:pos x="51" y="127"/>
                </a:cxn>
                <a:cxn ang="0">
                  <a:pos x="39" y="125"/>
                </a:cxn>
                <a:cxn ang="0">
                  <a:pos x="30" y="119"/>
                </a:cxn>
                <a:cxn ang="0">
                  <a:pos x="20" y="112"/>
                </a:cxn>
                <a:cxn ang="0">
                  <a:pos x="12" y="102"/>
                </a:cxn>
                <a:cxn ang="0">
                  <a:pos x="6" y="92"/>
                </a:cxn>
                <a:cxn ang="0">
                  <a:pos x="2" y="80"/>
                </a:cxn>
                <a:cxn ang="0">
                  <a:pos x="0" y="66"/>
                </a:cxn>
                <a:cxn ang="0">
                  <a:pos x="2" y="52"/>
                </a:cxn>
                <a:cxn ang="0">
                  <a:pos x="6" y="40"/>
                </a:cxn>
                <a:cxn ang="0">
                  <a:pos x="12" y="30"/>
                </a:cxn>
                <a:cxn ang="0">
                  <a:pos x="20" y="20"/>
                </a:cxn>
                <a:cxn ang="0">
                  <a:pos x="30" y="12"/>
                </a:cxn>
                <a:cxn ang="0">
                  <a:pos x="39" y="6"/>
                </a:cxn>
                <a:cxn ang="0">
                  <a:pos x="51" y="2"/>
                </a:cxn>
                <a:cxn ang="0">
                  <a:pos x="65" y="0"/>
                </a:cxn>
                <a:cxn ang="0">
                  <a:pos x="77" y="2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09" y="20"/>
                </a:cxn>
                <a:cxn ang="0">
                  <a:pos x="117" y="30"/>
                </a:cxn>
                <a:cxn ang="0">
                  <a:pos x="123" y="40"/>
                </a:cxn>
                <a:cxn ang="0">
                  <a:pos x="127" y="52"/>
                </a:cxn>
                <a:cxn ang="0">
                  <a:pos x="129" y="66"/>
                </a:cxn>
                <a:cxn ang="0">
                  <a:pos x="127" y="80"/>
                </a:cxn>
                <a:cxn ang="0">
                  <a:pos x="123" y="92"/>
                </a:cxn>
                <a:cxn ang="0">
                  <a:pos x="117" y="102"/>
                </a:cxn>
                <a:cxn ang="0">
                  <a:pos x="109" y="112"/>
                </a:cxn>
                <a:cxn ang="0">
                  <a:pos x="101" y="119"/>
                </a:cxn>
                <a:cxn ang="0">
                  <a:pos x="89" y="125"/>
                </a:cxn>
                <a:cxn ang="0">
                  <a:pos x="77" y="127"/>
                </a:cxn>
                <a:cxn ang="0">
                  <a:pos x="65" y="129"/>
                </a:cxn>
              </a:cxnLst>
              <a:rect l="0" t="0" r="r" b="b"/>
              <a:pathLst>
                <a:path w="129" h="129">
                  <a:moveTo>
                    <a:pt x="65" y="129"/>
                  </a:moveTo>
                  <a:lnTo>
                    <a:pt x="51" y="127"/>
                  </a:lnTo>
                  <a:lnTo>
                    <a:pt x="39" y="125"/>
                  </a:lnTo>
                  <a:lnTo>
                    <a:pt x="30" y="119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2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39" y="6"/>
                  </a:lnTo>
                  <a:lnTo>
                    <a:pt x="51" y="2"/>
                  </a:lnTo>
                  <a:lnTo>
                    <a:pt x="65" y="0"/>
                  </a:lnTo>
                  <a:lnTo>
                    <a:pt x="77" y="2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09" y="20"/>
                  </a:lnTo>
                  <a:lnTo>
                    <a:pt x="117" y="30"/>
                  </a:lnTo>
                  <a:lnTo>
                    <a:pt x="123" y="40"/>
                  </a:lnTo>
                  <a:lnTo>
                    <a:pt x="127" y="52"/>
                  </a:lnTo>
                  <a:lnTo>
                    <a:pt x="129" y="66"/>
                  </a:lnTo>
                  <a:lnTo>
                    <a:pt x="127" y="80"/>
                  </a:lnTo>
                  <a:lnTo>
                    <a:pt x="123" y="92"/>
                  </a:lnTo>
                  <a:lnTo>
                    <a:pt x="117" y="102"/>
                  </a:lnTo>
                  <a:lnTo>
                    <a:pt x="109" y="112"/>
                  </a:lnTo>
                  <a:lnTo>
                    <a:pt x="101" y="119"/>
                  </a:lnTo>
                  <a:lnTo>
                    <a:pt x="89" y="125"/>
                  </a:lnTo>
                  <a:lnTo>
                    <a:pt x="77" y="127"/>
                  </a:lnTo>
                  <a:lnTo>
                    <a:pt x="65" y="12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8100000" algn="ctr" rotWithShape="0">
                <a:srgbClr val="FF3399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323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247" y="3748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CO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3399"/>
                  </a:solidFill>
                  <a:effectLst>
                    <a:outerShdw dist="107763" dir="8100000" algn="ctr" rotWithShape="0">
                      <a:srgbClr val="FF3399">
                        <a:alpha val="50000"/>
                      </a:srgbClr>
                    </a:outerShdw>
                  </a:effectLst>
                  <a:latin typeface="Arial Black"/>
                </a:rPr>
                <a:t>J</a:t>
              </a:r>
            </a:p>
          </p:txBody>
        </p:sp>
        <p:sp>
          <p:nvSpPr>
            <p:cNvPr id="13324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521" y="3566"/>
              <a:ext cx="136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CO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3399"/>
                  </a:solidFill>
                  <a:effectLst>
                    <a:outerShdw dist="107763" dir="8100000" algn="ctr" rotWithShape="0">
                      <a:srgbClr val="FF3399">
                        <a:alpha val="50000"/>
                      </a:srgbClr>
                    </a:outerShdw>
                  </a:effectLst>
                  <a:latin typeface="Arial Black"/>
                </a:rPr>
                <a:t>"</a:t>
              </a:r>
            </a:p>
          </p:txBody>
        </p:sp>
        <p:sp>
          <p:nvSpPr>
            <p:cNvPr id="1332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064" y="3521"/>
              <a:ext cx="136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CO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3399"/>
                  </a:solidFill>
                  <a:effectLst>
                    <a:outerShdw dist="107763" dir="8100000" algn="ctr" rotWithShape="0">
                      <a:srgbClr val="FF3399">
                        <a:alpha val="50000"/>
                      </a:srgbClr>
                    </a:outerShdw>
                  </a:effectLst>
                  <a:latin typeface="Arial Black"/>
                </a:rPr>
                <a:t>"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1535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Banner_Widt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4" y="5750351"/>
            <a:ext cx="9159354" cy="1495073"/>
          </a:xfrm>
          <a:prstGeom prst="rect">
            <a:avLst/>
          </a:prstGeom>
        </p:spPr>
      </p:pic>
      <p:sp>
        <p:nvSpPr>
          <p:cNvPr id="8" name="7 Cilindro"/>
          <p:cNvSpPr/>
          <p:nvPr/>
        </p:nvSpPr>
        <p:spPr>
          <a:xfrm>
            <a:off x="1214438" y="188640"/>
            <a:ext cx="7143750" cy="928688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9" name="3 CuadroTexto"/>
          <p:cNvSpPr txBox="1">
            <a:spLocks noChangeArrowheads="1"/>
          </p:cNvSpPr>
          <p:nvPr/>
        </p:nvSpPr>
        <p:spPr bwMode="auto">
          <a:xfrm>
            <a:off x="2000250" y="409303"/>
            <a:ext cx="5500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FACTOR 6: ORGANIZACIÓN </a:t>
            </a:r>
            <a:r>
              <a:rPr lang="es-AR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– ADMINISTRACIÓN Y GESTIÓN </a:t>
            </a:r>
          </a:p>
        </p:txBody>
      </p:sp>
      <p:sp>
        <p:nvSpPr>
          <p:cNvPr id="10" name="9 Flecha abajo"/>
          <p:cNvSpPr/>
          <p:nvPr/>
        </p:nvSpPr>
        <p:spPr>
          <a:xfrm>
            <a:off x="4214813" y="1188765"/>
            <a:ext cx="928687" cy="28575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1" name="8 CuadroTexto"/>
          <p:cNvSpPr txBox="1">
            <a:spLocks noChangeArrowheads="1"/>
          </p:cNvSpPr>
          <p:nvPr/>
        </p:nvSpPr>
        <p:spPr bwMode="auto">
          <a:xfrm>
            <a:off x="571500" y="1688828"/>
            <a:ext cx="5000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</a:t>
            </a:r>
          </a:p>
          <a:p>
            <a:pPr algn="ctr" eaLnBrk="1" hangingPunct="1"/>
            <a:endParaRPr lang="es-AR" sz="28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es-AR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</a:t>
            </a:r>
          </a:p>
          <a:p>
            <a:pPr algn="ctr" eaLnBrk="1" hangingPunct="1"/>
            <a:endParaRPr lang="es-AR" sz="28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es-AR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</a:t>
            </a:r>
          </a:p>
          <a:p>
            <a:pPr algn="ctr" eaLnBrk="1" hangingPunct="1"/>
            <a:endParaRPr lang="es-AR" sz="28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es-AR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</a:t>
            </a:r>
          </a:p>
        </p:txBody>
      </p:sp>
      <p:sp>
        <p:nvSpPr>
          <p:cNvPr id="12" name="9 CuadroTexto"/>
          <p:cNvSpPr txBox="1">
            <a:spLocks noChangeArrowheads="1"/>
          </p:cNvSpPr>
          <p:nvPr/>
        </p:nvSpPr>
        <p:spPr bwMode="auto">
          <a:xfrm>
            <a:off x="1214438" y="5236890"/>
            <a:ext cx="7286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sz="2800" b="1" dirty="0">
                <a:latin typeface="Tahoma" pitchFamily="34" charset="0"/>
                <a:cs typeface="Tahoma" pitchFamily="34" charset="0"/>
              </a:rPr>
              <a:t>COMPONENTE  ADMINISTRATIVO</a:t>
            </a:r>
          </a:p>
        </p:txBody>
      </p:sp>
      <p:cxnSp>
        <p:nvCxnSpPr>
          <p:cNvPr id="13" name="12 Conector recto"/>
          <p:cNvCxnSpPr/>
          <p:nvPr/>
        </p:nvCxnSpPr>
        <p:spPr>
          <a:xfrm rot="5400000">
            <a:off x="-500856" y="3402534"/>
            <a:ext cx="3571875" cy="158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285875" y="5259115"/>
            <a:ext cx="6572250" cy="1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5 CuadroTexto"/>
          <p:cNvSpPr txBox="1">
            <a:spLocks noChangeArrowheads="1"/>
          </p:cNvSpPr>
          <p:nvPr/>
        </p:nvSpPr>
        <p:spPr bwMode="auto">
          <a:xfrm>
            <a:off x="1284288" y="3080270"/>
            <a:ext cx="242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b="1" dirty="0">
                <a:latin typeface="Tahoma" pitchFamily="34" charset="0"/>
                <a:cs typeface="Tahoma" pitchFamily="34" charset="0"/>
              </a:rPr>
              <a:t>PROGRAMA 2</a:t>
            </a:r>
          </a:p>
          <a:p>
            <a:pPr eaLnBrk="1" hangingPunct="1"/>
            <a:r>
              <a:rPr lang="es-AR" b="1" dirty="0">
                <a:latin typeface="Tahoma" pitchFamily="34" charset="0"/>
                <a:cs typeface="Tahoma" pitchFamily="34" charset="0"/>
              </a:rPr>
              <a:t>PROY. </a:t>
            </a:r>
            <a:r>
              <a:rPr lang="es-AR" b="1" dirty="0" smtClean="0">
                <a:latin typeface="Tahoma" pitchFamily="34" charset="0"/>
                <a:cs typeface="Tahoma" pitchFamily="34" charset="0"/>
              </a:rPr>
              <a:t>5 </a:t>
            </a:r>
            <a:endParaRPr lang="es-AR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22 CuadroTexto"/>
          <p:cNvSpPr txBox="1">
            <a:spLocks noChangeArrowheads="1"/>
          </p:cNvSpPr>
          <p:nvPr/>
        </p:nvSpPr>
        <p:spPr bwMode="auto">
          <a:xfrm>
            <a:off x="3714750" y="2625524"/>
            <a:ext cx="457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AR" sz="2400" dirty="0">
                <a:latin typeface="Tahoma" pitchFamily="34" charset="0"/>
                <a:cs typeface="Tahoma" pitchFamily="34" charset="0"/>
              </a:rPr>
              <a:t>DISEÑO, IMPLEMENTACIÓN Y SOSTENIMIENTO DEL SISTEMA DE GESTIÓN DE CALIDAD </a:t>
            </a:r>
          </a:p>
        </p:txBody>
      </p:sp>
      <p:sp>
        <p:nvSpPr>
          <p:cNvPr id="17" name="16 Abrir llave"/>
          <p:cNvSpPr/>
          <p:nvPr/>
        </p:nvSpPr>
        <p:spPr>
          <a:xfrm>
            <a:off x="3492347" y="2850083"/>
            <a:ext cx="214312" cy="785813"/>
          </a:xfrm>
          <a:prstGeom prst="leftBrac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7795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Banner_Widt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4" y="5750351"/>
            <a:ext cx="9159354" cy="1495073"/>
          </a:xfrm>
          <a:prstGeom prst="rect">
            <a:avLst/>
          </a:prstGeom>
        </p:spPr>
      </p:pic>
      <p:sp>
        <p:nvSpPr>
          <p:cNvPr id="8" name="7 Estrella de 6 puntas"/>
          <p:cNvSpPr/>
          <p:nvPr/>
        </p:nvSpPr>
        <p:spPr>
          <a:xfrm>
            <a:off x="2883246" y="2558248"/>
            <a:ext cx="3214710" cy="2071702"/>
          </a:xfrm>
          <a:prstGeom prst="star6">
            <a:avLst/>
          </a:prstGeom>
          <a:solidFill>
            <a:srgbClr val="FFC000"/>
          </a:solidFill>
          <a:scene3d>
            <a:camera prst="perspective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EVALUACIÓN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FORMATIVA</a:t>
            </a:r>
          </a:p>
        </p:txBody>
      </p:sp>
      <p:sp>
        <p:nvSpPr>
          <p:cNvPr id="9" name="5 CuadroTexto"/>
          <p:cNvSpPr txBox="1">
            <a:spLocks noChangeArrowheads="1"/>
          </p:cNvSpPr>
          <p:nvPr/>
        </p:nvSpPr>
        <p:spPr bwMode="auto">
          <a:xfrm>
            <a:off x="428625" y="843756"/>
            <a:ext cx="371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ACREDITACIÓN</a:t>
            </a:r>
          </a:p>
        </p:txBody>
      </p:sp>
      <p:sp>
        <p:nvSpPr>
          <p:cNvPr id="10" name="6 CuadroTexto"/>
          <p:cNvSpPr txBox="1">
            <a:spLocks noChangeArrowheads="1"/>
          </p:cNvSpPr>
          <p:nvPr/>
        </p:nvSpPr>
        <p:spPr bwMode="auto">
          <a:xfrm>
            <a:off x="4714875" y="915194"/>
            <a:ext cx="371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CERTIFICACIÓN</a:t>
            </a:r>
          </a:p>
        </p:txBody>
      </p:sp>
      <p:sp>
        <p:nvSpPr>
          <p:cNvPr id="11" name="7 CuadroTexto"/>
          <p:cNvSpPr txBox="1">
            <a:spLocks noChangeArrowheads="1"/>
          </p:cNvSpPr>
          <p:nvPr/>
        </p:nvSpPr>
        <p:spPr bwMode="auto">
          <a:xfrm>
            <a:off x="2422525" y="4993481"/>
            <a:ext cx="4143375" cy="739775"/>
          </a:xfrm>
          <a:prstGeom prst="rect">
            <a:avLst/>
          </a:prstGeom>
          <a:noFill/>
          <a:ln w="38100">
            <a:solidFill>
              <a:srgbClr val="FFC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sz="2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ESTRATEGIA PARA LA OBTENCIÓN DE LA CALIDAD</a:t>
            </a:r>
          </a:p>
        </p:txBody>
      </p:sp>
      <p:sp>
        <p:nvSpPr>
          <p:cNvPr id="12" name="9 CuadroTexto"/>
          <p:cNvSpPr txBox="1">
            <a:spLocks noChangeArrowheads="1"/>
          </p:cNvSpPr>
          <p:nvPr/>
        </p:nvSpPr>
        <p:spPr bwMode="auto">
          <a:xfrm>
            <a:off x="5143500" y="1629569"/>
            <a:ext cx="32861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AR" sz="2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RESULTADO</a:t>
            </a:r>
            <a:r>
              <a:rPr lang="es-AR" sz="2000">
                <a:latin typeface="Tahoma" pitchFamily="34" charset="0"/>
                <a:cs typeface="Tahoma" pitchFamily="34" charset="0"/>
              </a:rPr>
              <a:t>  DE LA IMPLEMENTACIÓN DE  UN SGC BASADO EN </a:t>
            </a:r>
            <a:r>
              <a:rPr lang="es-AR" sz="2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PROCESOS</a:t>
            </a:r>
          </a:p>
        </p:txBody>
      </p:sp>
      <p:sp>
        <p:nvSpPr>
          <p:cNvPr id="13" name="10 CuadroTexto"/>
          <p:cNvSpPr txBox="1">
            <a:spLocks noChangeArrowheads="1"/>
          </p:cNvSpPr>
          <p:nvPr/>
        </p:nvSpPr>
        <p:spPr bwMode="auto">
          <a:xfrm>
            <a:off x="428625" y="1486694"/>
            <a:ext cx="38576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AR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PRODUCTO</a:t>
            </a:r>
            <a:r>
              <a:rPr lang="es-AR" sz="2000" dirty="0">
                <a:latin typeface="Tahoma" pitchFamily="34" charset="0"/>
                <a:cs typeface="Tahoma" pitchFamily="34" charset="0"/>
              </a:rPr>
              <a:t> DE UN MEJORAMIENTO AUTOEVALUADO Y VERIFICADO POR </a:t>
            </a:r>
            <a:r>
              <a:rPr lang="es-AR" sz="2000" dirty="0" smtClean="0">
                <a:latin typeface="Tahoma" pitchFamily="34" charset="0"/>
                <a:cs typeface="Tahoma" pitchFamily="34" charset="0"/>
              </a:rPr>
              <a:t>PARES DEL </a:t>
            </a:r>
            <a:r>
              <a:rPr lang="es-AR" sz="2000" dirty="0">
                <a:latin typeface="Tahoma" pitchFamily="34" charset="0"/>
                <a:cs typeface="Tahoma" pitchFamily="34" charset="0"/>
              </a:rPr>
              <a:t>MINISTERIO DE EDUCACIÓN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 rot="5400000" flipH="1" flipV="1">
            <a:off x="6500019" y="4630738"/>
            <a:ext cx="14303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5400000" flipH="1" flipV="1">
            <a:off x="572294" y="4286250"/>
            <a:ext cx="2428875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2" y="2708920"/>
            <a:ext cx="1122486" cy="10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19 Conector recto"/>
          <p:cNvCxnSpPr/>
          <p:nvPr/>
        </p:nvCxnSpPr>
        <p:spPr>
          <a:xfrm>
            <a:off x="6643688" y="5288062"/>
            <a:ext cx="5715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1773238" y="5443637"/>
            <a:ext cx="5715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1 Título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Autofit/>
          </a:bodyPr>
          <a:lstStyle/>
          <a:p>
            <a:r>
              <a:rPr lang="es-CO" sz="2800" b="1" dirty="0" smtClean="0"/>
              <a:t>IMPACTO DE LA CALIDAD ACADÉMICA Y ADMINISTRATIVA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123454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A QUE CONDUCE, CARÁCTER Y TEMPORALIDAD</a:t>
            </a:r>
            <a:endParaRPr lang="es-ES" dirty="0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107504" y="1600201"/>
            <a:ext cx="8856984" cy="4043378"/>
          </a:xfrm>
        </p:spPr>
        <p:txBody>
          <a:bodyPr>
            <a:normAutofit lnSpcReduction="10000"/>
          </a:bodyPr>
          <a:lstStyle/>
          <a:p>
            <a:pPr marL="609600" indent="-609600" algn="just"/>
            <a:r>
              <a:rPr lang="es-ES" b="1" dirty="0" smtClean="0"/>
              <a:t>Certificación</a:t>
            </a:r>
            <a:r>
              <a:rPr lang="es-ES" dirty="0" smtClean="0"/>
              <a:t>:  Octubre de 2017  </a:t>
            </a:r>
            <a:r>
              <a:rPr lang="es-ES" dirty="0"/>
              <a:t>a través de la Norma </a:t>
            </a:r>
            <a:r>
              <a:rPr lang="es-ES" dirty="0" smtClean="0"/>
              <a:t>ISO9001:2008 con la firma Bureau Veritas</a:t>
            </a:r>
          </a:p>
          <a:p>
            <a:pPr marL="609600" indent="-609600" algn="just"/>
            <a:r>
              <a:rPr lang="es-ES" b="1" dirty="0" smtClean="0"/>
              <a:t>Recertificación</a:t>
            </a:r>
            <a:r>
              <a:rPr lang="es-ES" dirty="0" smtClean="0"/>
              <a:t>:  Junio  de 2013 </a:t>
            </a:r>
            <a:r>
              <a:rPr lang="es-ES" dirty="0"/>
              <a:t>Firma certificadora:  SGS de Colombia</a:t>
            </a:r>
          </a:p>
          <a:p>
            <a:pPr marL="609600" indent="-609600" algn="just"/>
            <a:r>
              <a:rPr lang="es-ES" b="1" dirty="0" smtClean="0"/>
              <a:t>Carácter</a:t>
            </a:r>
            <a:r>
              <a:rPr lang="es-ES" b="1" dirty="0"/>
              <a:t>:  </a:t>
            </a:r>
            <a:r>
              <a:rPr lang="es-ES" dirty="0"/>
              <a:t>Voluntario</a:t>
            </a:r>
          </a:p>
          <a:p>
            <a:pPr marL="609600" indent="-609600" algn="just"/>
            <a:r>
              <a:rPr lang="es-ES" b="1" dirty="0" smtClean="0"/>
              <a:t>Temporalidad</a:t>
            </a:r>
            <a:r>
              <a:rPr lang="es-ES" b="1" dirty="0"/>
              <a:t>: </a:t>
            </a:r>
            <a:r>
              <a:rPr lang="es-ES" dirty="0"/>
              <a:t>Tres (3) años con visitas de seguimiento cada seis meses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5" name="Imagen 4" descr="Banner_Widt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4" y="5750351"/>
            <a:ext cx="9159354" cy="14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06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304800" y="142875"/>
            <a:ext cx="8466138" cy="7651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R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27088" y="188913"/>
            <a:ext cx="7808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b="1">
                <a:latin typeface="Verdana" pitchFamily="34" charset="0"/>
              </a:rPr>
              <a:t> UNIVERSIDAD LIBRE: MAPA DE PROCESOS ADMINISTRATIVOS</a:t>
            </a:r>
            <a:endParaRPr lang="es-ES" b="1">
              <a:latin typeface="Verdana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73063" y="1196975"/>
            <a:ext cx="13731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s-ES" sz="1200" b="1" u="sng">
                <a:latin typeface="Comic Sans MS" pitchFamily="66" charset="0"/>
              </a:rPr>
              <a:t>MACRO PROCESOS ESTRATÉGICOS</a:t>
            </a:r>
            <a:endParaRPr lang="es-ES" sz="1200">
              <a:latin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915988" y="3357563"/>
            <a:ext cx="695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s-ES" sz="1000" b="1" u="sng">
                <a:latin typeface="Comic Sans MS" pitchFamily="66" charset="0"/>
              </a:rPr>
              <a:t>MACRO</a:t>
            </a:r>
          </a:p>
          <a:p>
            <a:pPr algn="ctr" eaLnBrk="0" hangingPunct="0"/>
            <a:r>
              <a:rPr lang="es-ES" sz="1000" b="1" u="sng">
                <a:latin typeface="Comic Sans MS" pitchFamily="66" charset="0"/>
              </a:rPr>
              <a:t>PROCESOS </a:t>
            </a:r>
          </a:p>
          <a:p>
            <a:pPr algn="ctr" eaLnBrk="0" hangingPunct="0"/>
            <a:r>
              <a:rPr lang="es-ES" sz="1000" b="1" u="sng">
                <a:latin typeface="Comic Sans MS" pitchFamily="66" charset="0"/>
              </a:rPr>
              <a:t>CLAVE</a:t>
            </a:r>
            <a:endParaRPr lang="es-ES" sz="1000">
              <a:latin typeface="Times New Roman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42938" y="5876925"/>
            <a:ext cx="9429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s-ES" sz="1200" b="1" u="sng">
                <a:latin typeface="Comic Sans MS" pitchFamily="66" charset="0"/>
              </a:rPr>
              <a:t>MACRO </a:t>
            </a:r>
          </a:p>
          <a:p>
            <a:pPr algn="ctr" eaLnBrk="0" hangingPunct="0"/>
            <a:r>
              <a:rPr lang="es-ES" sz="1200" b="1" u="sng">
                <a:latin typeface="Comic Sans MS" pitchFamily="66" charset="0"/>
              </a:rPr>
              <a:t>PROCESOS </a:t>
            </a:r>
          </a:p>
          <a:p>
            <a:pPr algn="ctr" eaLnBrk="0" hangingPunct="0"/>
            <a:r>
              <a:rPr lang="es-ES" sz="1200" b="1" u="sng">
                <a:latin typeface="Comic Sans MS" pitchFamily="66" charset="0"/>
              </a:rPr>
              <a:t>DE SOPORTE</a:t>
            </a:r>
            <a:endParaRPr lang="es-ES" sz="1200">
              <a:latin typeface="Times New Roman" pitchFamily="18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5715000" y="1143000"/>
            <a:ext cx="1881188" cy="68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s-ES" sz="1200" b="1">
                <a:solidFill>
                  <a:srgbClr val="000000"/>
                </a:solidFill>
                <a:latin typeface="Times New Roman" pitchFamily="18" charset="0"/>
              </a:rPr>
              <a:t>ADMINISTRACION</a:t>
            </a:r>
          </a:p>
          <a:p>
            <a:pPr algn="ctr"/>
            <a:r>
              <a:rPr lang="es-ES" sz="1200" b="1">
                <a:solidFill>
                  <a:srgbClr val="000000"/>
                </a:solidFill>
                <a:latin typeface="Times New Roman" pitchFamily="18" charset="0"/>
              </a:rPr>
              <a:t>DE LA</a:t>
            </a:r>
          </a:p>
          <a:p>
            <a:pPr algn="ctr"/>
            <a:r>
              <a:rPr lang="es-ES" sz="1200" b="1">
                <a:solidFill>
                  <a:srgbClr val="000000"/>
                </a:solidFill>
                <a:latin typeface="Times New Roman" pitchFamily="18" charset="0"/>
              </a:rPr>
              <a:t>CALIDAD</a:t>
            </a:r>
          </a:p>
          <a:p>
            <a:pPr algn="ctr"/>
            <a:endParaRPr lang="es-E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1727200" y="5445125"/>
            <a:ext cx="7043738" cy="1412875"/>
          </a:xfrm>
          <a:prstGeom prst="upArrow">
            <a:avLst>
              <a:gd name="adj1" fmla="val 100000"/>
              <a:gd name="adj2" fmla="val 25815"/>
            </a:avLst>
          </a:prstGeom>
          <a:solidFill>
            <a:schemeClr val="bg1"/>
          </a:solidFill>
          <a:ln w="5715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R">
              <a:solidFill>
                <a:srgbClr val="FF0000"/>
              </a:solidFill>
            </a:endParaRP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1547813" y="981075"/>
            <a:ext cx="6858000" cy="1371600"/>
          </a:xfrm>
          <a:prstGeom prst="downArrow">
            <a:avLst>
              <a:gd name="adj1" fmla="val 100000"/>
              <a:gd name="adj2" fmla="val 21931"/>
            </a:avLst>
          </a:prstGeom>
          <a:noFill/>
          <a:ln w="57150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R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1727200" y="2492375"/>
            <a:ext cx="6407150" cy="2819400"/>
          </a:xfrm>
          <a:prstGeom prst="rightArrow">
            <a:avLst>
              <a:gd name="adj1" fmla="val 100000"/>
              <a:gd name="adj2" fmla="val 23483"/>
            </a:avLst>
          </a:prstGeom>
          <a:noFill/>
          <a:ln w="76200">
            <a:solidFill>
              <a:srgbClr val="B903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R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V="1">
            <a:off x="5046663" y="1341438"/>
            <a:ext cx="482600" cy="635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V="1">
            <a:off x="1252538" y="4076700"/>
            <a:ext cx="0" cy="1057275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V="1">
            <a:off x="1252538" y="1844675"/>
            <a:ext cx="0" cy="1066800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5453063" y="5876925"/>
            <a:ext cx="1492250" cy="71437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s-ES" sz="1400" b="1">
                <a:solidFill>
                  <a:srgbClr val="FF0000"/>
                </a:solidFill>
                <a:latin typeface="Times New Roman" pitchFamily="18" charset="0"/>
              </a:rPr>
              <a:t>GESTION DE SERVICIOS GENERALES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2268538" y="3068638"/>
            <a:ext cx="1295400" cy="504825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s-ES" sz="1400" b="1">
                <a:latin typeface="Times New Roman" pitchFamily="18" charset="0"/>
              </a:rPr>
              <a:t>GESTION FINANCIERA</a:t>
            </a:r>
            <a:endParaRPr lang="es-ES">
              <a:latin typeface="Times New Roman" pitchFamily="18" charset="0"/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5508625" y="4437063"/>
            <a:ext cx="2043113" cy="647700"/>
          </a:xfrm>
          <a:prstGeom prst="rect">
            <a:avLst/>
          </a:prstGeom>
          <a:noFill/>
          <a:ln w="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s-ES" sz="1400" b="1">
                <a:latin typeface="Times New Roman" pitchFamily="18" charset="0"/>
              </a:rPr>
              <a:t>GESTION DE LA BIBLIOTECA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5508625" y="2781300"/>
            <a:ext cx="2043113" cy="647700"/>
          </a:xfrm>
          <a:prstGeom prst="rect">
            <a:avLst/>
          </a:prstGeom>
          <a:noFill/>
          <a:ln w="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s-ES" sz="1400" b="1">
                <a:latin typeface="Times New Roman" pitchFamily="18" charset="0"/>
              </a:rPr>
              <a:t>GESTION DE ADMISIONES Y REGISTROS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5508625" y="3644900"/>
            <a:ext cx="2043113" cy="576263"/>
          </a:xfrm>
          <a:prstGeom prst="rect">
            <a:avLst/>
          </a:prstGeom>
          <a:noFill/>
          <a:ln w="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s-ES" sz="1400" b="1">
                <a:latin typeface="Times New Roman" pitchFamily="18" charset="0"/>
              </a:rPr>
              <a:t>BIENESTAR  </a:t>
            </a:r>
          </a:p>
          <a:p>
            <a:pPr algn="ctr" eaLnBrk="0" hangingPunct="0"/>
            <a:r>
              <a:rPr lang="es-CO" sz="1400" b="1">
                <a:latin typeface="Times New Roman" pitchFamily="18" charset="0"/>
              </a:rPr>
              <a:t>UNIVERSITARIO</a:t>
            </a:r>
            <a:endParaRPr lang="es-ES" sz="1400" b="1">
              <a:latin typeface="Times New Roman" pitchFamily="18" charset="0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1795463" y="5876925"/>
            <a:ext cx="1758950" cy="80962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s-ES" sz="1400" b="1">
                <a:solidFill>
                  <a:srgbClr val="FF0000"/>
                </a:solidFill>
                <a:latin typeface="Times New Roman" pitchFamily="18" charset="0"/>
              </a:rPr>
              <a:t>GESTION DE AUDITORIA INTERNA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3276600" y="1125538"/>
            <a:ext cx="1555750" cy="68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s-ES" sz="14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es-ES" sz="1400" b="1">
                <a:solidFill>
                  <a:srgbClr val="000000"/>
                </a:solidFill>
                <a:latin typeface="Times New Roman" pitchFamily="18" charset="0"/>
              </a:rPr>
              <a:t>GESTION DE  LA DIRECCION</a:t>
            </a: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2268538" y="4221163"/>
            <a:ext cx="1368425" cy="503237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s-ES" sz="1600" b="1">
                <a:latin typeface="Times New Roman" pitchFamily="18" charset="0"/>
              </a:rPr>
              <a:t>GESTION </a:t>
            </a:r>
          </a:p>
          <a:p>
            <a:pPr algn="ctr" eaLnBrk="0" hangingPunct="0"/>
            <a:r>
              <a:rPr lang="es-ES" sz="1600" b="1">
                <a:latin typeface="Times New Roman" pitchFamily="18" charset="0"/>
              </a:rPr>
              <a:t> HUMANA</a:t>
            </a: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3690938" y="5876925"/>
            <a:ext cx="1558925" cy="72072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s-ES" sz="1400" b="1">
                <a:solidFill>
                  <a:srgbClr val="FF0000"/>
                </a:solidFill>
                <a:latin typeface="Times New Roman" pitchFamily="18" charset="0"/>
              </a:rPr>
              <a:t>GESTION INFORMATICA</a:t>
            </a: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7077075" y="5876925"/>
            <a:ext cx="1557338" cy="72072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s-ES" sz="1200" b="1">
                <a:solidFill>
                  <a:srgbClr val="FF0000"/>
                </a:solidFill>
                <a:latin typeface="Times New Roman" pitchFamily="18" charset="0"/>
              </a:rPr>
              <a:t>GESTION DE ADQUISICIONES Y SUMINISTROS</a:t>
            </a: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439738" y="2565400"/>
            <a:ext cx="358775" cy="2735263"/>
          </a:xfrm>
          <a:prstGeom prst="rect">
            <a:avLst/>
          </a:prstGeom>
          <a:gradFill rotWithShape="1">
            <a:gsLst>
              <a:gs pos="0">
                <a:srgbClr val="B90321">
                  <a:alpha val="82001"/>
                </a:srgbClr>
              </a:gs>
              <a:gs pos="100000">
                <a:srgbClr val="D97888">
                  <a:alpha val="35999"/>
                </a:srgbClr>
              </a:gs>
            </a:gsLst>
            <a:lin ang="5400000" scaled="1"/>
          </a:gra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s-ES" sz="2400">
                <a:latin typeface="Times New Roman" pitchFamily="18" charset="0"/>
              </a:rPr>
              <a:t>CLIENTE</a:t>
            </a:r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8532813" y="2492375"/>
            <a:ext cx="360362" cy="2735263"/>
          </a:xfrm>
          <a:prstGeom prst="rect">
            <a:avLst/>
          </a:prstGeom>
          <a:gradFill rotWithShape="1">
            <a:gsLst>
              <a:gs pos="0">
                <a:srgbClr val="B90321">
                  <a:alpha val="82001"/>
                </a:srgbClr>
              </a:gs>
              <a:gs pos="100000">
                <a:srgbClr val="D97888">
                  <a:alpha val="35999"/>
                </a:srgbClr>
              </a:gs>
            </a:gsLst>
            <a:lin ang="5400000" scaled="1"/>
          </a:gra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s-ES" sz="2400">
                <a:latin typeface="Times New Roman" pitchFamily="18" charset="0"/>
              </a:rPr>
              <a:t>CLIENTE</a:t>
            </a:r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2771775" y="35734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>
            <a:off x="2051050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>
            <a:off x="2051050" y="4437063"/>
            <a:ext cx="217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>
            <a:off x="2051050" y="3860800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>
            <a:off x="3635375" y="3284538"/>
            <a:ext cx="9366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 flipV="1">
            <a:off x="3635375" y="4005263"/>
            <a:ext cx="9366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>
            <a:off x="4643438" y="3141663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>
            <a:off x="4643438" y="299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>
            <a:off x="4643438" y="3141663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4131" name="Line 35"/>
          <p:cNvSpPr>
            <a:spLocks noChangeShapeType="1"/>
          </p:cNvSpPr>
          <p:nvPr/>
        </p:nvSpPr>
        <p:spPr bwMode="auto">
          <a:xfrm>
            <a:off x="4643438" y="3860800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>
            <a:off x="4643438" y="4508500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2974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CO" dirty="0" smtClean="0"/>
              <a:t>NUESTRA POLÍTICA </a:t>
            </a:r>
            <a:r>
              <a:rPr lang="es-CO" dirty="0"/>
              <a:t>DE CALIDAD</a:t>
            </a:r>
            <a:endParaRPr lang="es-ES" dirty="0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4337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MX" b="1" i="1" dirty="0"/>
              <a:t>Es compromiso de la Presidencia Nacional de la Universidad Libre y todos sus colaboradores, lograr la </a:t>
            </a:r>
            <a:r>
              <a:rPr lang="es-MX" b="1" i="1" u="sng" dirty="0">
                <a:solidFill>
                  <a:srgbClr val="DE0428"/>
                </a:solidFill>
              </a:rPr>
              <a:t>satisfacción de las necesidades y expectativas de los usuarios,</a:t>
            </a:r>
            <a:r>
              <a:rPr lang="es-MX" b="1" i="1" dirty="0">
                <a:solidFill>
                  <a:srgbClr val="DE0428"/>
                </a:solidFill>
              </a:rPr>
              <a:t> </a:t>
            </a:r>
            <a:r>
              <a:rPr lang="es-MX" b="1" i="1" u="sng" dirty="0">
                <a:solidFill>
                  <a:srgbClr val="DE0428"/>
                </a:solidFill>
              </a:rPr>
              <a:t>respondiendo a sus solicitudes de manera  oportuna, eficaz, con actitud de servicio</a:t>
            </a:r>
            <a:r>
              <a:rPr lang="es-MX" b="1" i="1" dirty="0"/>
              <a:t> y cumpliendo con los requisitos técnicos, legales y reglamentarios de los servicios que brindan sus unidades administrativas de: Gestión Financiera, Gestión Humana, Gestión de Admisiones y Registro, Bienestar Universitario y Gestión de la Biblioteca, asegurando el </a:t>
            </a:r>
            <a:r>
              <a:rPr lang="es-MX" b="1" i="1" u="sng" dirty="0">
                <a:solidFill>
                  <a:srgbClr val="DE0428"/>
                </a:solidFill>
              </a:rPr>
              <a:t>mejoramiento continuo en el desempeño de sus procesos.</a:t>
            </a:r>
            <a:endParaRPr lang="es-ES" b="1" i="1" u="sng" dirty="0">
              <a:solidFill>
                <a:srgbClr val="DE0428"/>
              </a:solidFill>
            </a:endParaRPr>
          </a:p>
          <a:p>
            <a:endParaRPr lang="es-ES" dirty="0"/>
          </a:p>
        </p:txBody>
      </p:sp>
      <p:pic>
        <p:nvPicPr>
          <p:cNvPr id="5" name="Imagen 4" descr="Banner_Widt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4" y="5750351"/>
            <a:ext cx="9159354" cy="14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06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2627313" y="2565400"/>
            <a:ext cx="3600450" cy="158432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b="1"/>
              <a:t>MANUAL DE CALIDAD</a:t>
            </a:r>
          </a:p>
          <a:p>
            <a:pPr algn="ctr"/>
            <a:endParaRPr lang="es-MX" b="1"/>
          </a:p>
          <a:p>
            <a:pPr algn="ctr"/>
            <a:r>
              <a:rPr lang="es-MX" b="1"/>
              <a:t>Librenet Nacional</a:t>
            </a:r>
            <a:endParaRPr lang="es-MX" sz="1400" b="1">
              <a:solidFill>
                <a:srgbClr val="0033CC"/>
              </a:solidFill>
            </a:endParaRPr>
          </a:p>
        </p:txBody>
      </p:sp>
      <p:sp>
        <p:nvSpPr>
          <p:cNvPr id="6147" name="Oval 3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4716463" y="260350"/>
            <a:ext cx="1368425" cy="14843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200" b="1" dirty="0">
                <a:solidFill>
                  <a:srgbClr val="FF0000"/>
                </a:solidFill>
              </a:rPr>
              <a:t>Control de</a:t>
            </a:r>
          </a:p>
          <a:p>
            <a:pPr algn="ctr"/>
            <a:r>
              <a:rPr lang="es-MX" sz="1200" b="1" dirty="0">
                <a:solidFill>
                  <a:srgbClr val="FF0000"/>
                </a:solidFill>
              </a:rPr>
              <a:t>Documentos  y </a:t>
            </a:r>
          </a:p>
          <a:p>
            <a:pPr algn="ctr"/>
            <a:r>
              <a:rPr lang="es-MX" sz="1200" b="1" dirty="0" smtClean="0">
                <a:solidFill>
                  <a:srgbClr val="FF0000"/>
                </a:solidFill>
              </a:rPr>
              <a:t>Registros </a:t>
            </a:r>
          </a:p>
          <a:p>
            <a:pPr algn="ctr"/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6372225" y="476250"/>
            <a:ext cx="1368425" cy="14843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s-MX" sz="1200" b="1"/>
              <a:t>Indicadores</a:t>
            </a:r>
            <a:endParaRPr lang="es-ES" sz="1200" b="1"/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1187450" y="4652963"/>
            <a:ext cx="1368425" cy="1484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200" b="1"/>
              <a:t>Acciones </a:t>
            </a:r>
          </a:p>
          <a:p>
            <a:pPr algn="ctr"/>
            <a:r>
              <a:rPr lang="es-MX" sz="1200" b="1"/>
              <a:t>Correctivas</a:t>
            </a:r>
            <a:endParaRPr lang="es-ES" sz="1200" b="1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6084888" y="4581525"/>
            <a:ext cx="1368425" cy="14843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s-MX" sz="1200" b="1"/>
              <a:t>Mapas de </a:t>
            </a:r>
          </a:p>
          <a:p>
            <a:pPr algn="ctr"/>
            <a:r>
              <a:rPr lang="es-MX" sz="1200" b="1"/>
              <a:t>Riesgo</a:t>
            </a:r>
            <a:endParaRPr lang="es-ES" sz="1200" b="1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4498975" y="4724400"/>
            <a:ext cx="1368425" cy="14843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200" b="1"/>
              <a:t>Acciones </a:t>
            </a:r>
          </a:p>
          <a:p>
            <a:pPr algn="ctr"/>
            <a:r>
              <a:rPr lang="es-MX" sz="1200" b="1"/>
              <a:t>Preventivas</a:t>
            </a:r>
            <a:endParaRPr lang="es-ES" sz="1200" b="1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2987675" y="4724400"/>
            <a:ext cx="1368425" cy="14843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100" b="1"/>
              <a:t>Auditorias</a:t>
            </a:r>
          </a:p>
          <a:p>
            <a:pPr algn="ctr"/>
            <a:r>
              <a:rPr lang="es-MX" sz="1100" b="1"/>
              <a:t>Internas  y externas</a:t>
            </a:r>
          </a:p>
          <a:p>
            <a:pPr algn="ctr"/>
            <a:r>
              <a:rPr lang="es-MX" sz="1100" b="1"/>
              <a:t>de </a:t>
            </a:r>
          </a:p>
          <a:p>
            <a:pPr algn="ctr"/>
            <a:r>
              <a:rPr lang="es-MX" sz="1100" b="1"/>
              <a:t>Calidad</a:t>
            </a:r>
            <a:endParaRPr lang="es-ES" sz="1100" b="1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0" y="2205038"/>
            <a:ext cx="2052638" cy="244792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400" b="1"/>
              <a:t>Control del</a:t>
            </a:r>
          </a:p>
          <a:p>
            <a:pPr algn="ctr"/>
            <a:r>
              <a:rPr lang="es-MX" sz="1400" b="1"/>
              <a:t>Servicio No</a:t>
            </a:r>
          </a:p>
          <a:p>
            <a:pPr algn="ctr"/>
            <a:r>
              <a:rPr lang="es-MX" sz="1400" b="1"/>
              <a:t>Conforme:</a:t>
            </a:r>
          </a:p>
          <a:p>
            <a:pPr algn="ctr"/>
            <a:endParaRPr lang="es-MX" sz="1400" b="1"/>
          </a:p>
          <a:p>
            <a:pPr algn="ctr"/>
            <a:r>
              <a:rPr lang="es-MX" sz="1400">
                <a:solidFill>
                  <a:srgbClr val="FF0000"/>
                </a:solidFill>
              </a:rPr>
              <a:t>Seguimiento a Quejas</a:t>
            </a:r>
          </a:p>
          <a:p>
            <a:pPr algn="ctr"/>
            <a:r>
              <a:rPr lang="es-MX" sz="1400">
                <a:solidFill>
                  <a:srgbClr val="FF0000"/>
                </a:solidFill>
              </a:rPr>
              <a:t>Calificación del SS</a:t>
            </a:r>
          </a:p>
          <a:p>
            <a:pPr algn="ctr"/>
            <a:r>
              <a:rPr lang="es-MX" sz="1400">
                <a:solidFill>
                  <a:srgbClr val="FF0000"/>
                </a:solidFill>
              </a:rPr>
              <a:t>Encuestas</a:t>
            </a:r>
          </a:p>
          <a:p>
            <a:pPr algn="ctr"/>
            <a:r>
              <a:rPr lang="es-MX" sz="1400">
                <a:solidFill>
                  <a:srgbClr val="FF0000"/>
                </a:solidFill>
              </a:rPr>
              <a:t>Grupos focales</a:t>
            </a:r>
          </a:p>
          <a:p>
            <a:pPr algn="ctr"/>
            <a:endParaRPr lang="es-MX" sz="1400"/>
          </a:p>
          <a:p>
            <a:pPr algn="ctr"/>
            <a:endParaRPr lang="es-MX" sz="1400"/>
          </a:p>
          <a:p>
            <a:pPr algn="ctr"/>
            <a:endParaRPr lang="es-ES" sz="1400" b="1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6877050" y="3529013"/>
            <a:ext cx="1368425" cy="11239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s-MX" sz="1200" b="1"/>
              <a:t>Acuerdos</a:t>
            </a:r>
          </a:p>
          <a:p>
            <a:pPr algn="ctr"/>
            <a:r>
              <a:rPr lang="es-MX" sz="1200" b="1"/>
              <a:t>De Servicio </a:t>
            </a:r>
            <a:endParaRPr lang="es-MX" sz="1200"/>
          </a:p>
          <a:p>
            <a:pPr algn="ctr"/>
            <a:endParaRPr lang="es-MX" sz="1200"/>
          </a:p>
          <a:p>
            <a:pPr algn="ctr"/>
            <a:endParaRPr lang="es-ES" sz="1200" b="1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 flipV="1">
            <a:off x="2771775" y="1916113"/>
            <a:ext cx="431800" cy="5762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 flipV="1">
            <a:off x="3995738" y="1844675"/>
            <a:ext cx="504825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5940425" y="1989138"/>
            <a:ext cx="719138" cy="503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6156325" y="2997200"/>
            <a:ext cx="647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6084888" y="4149725"/>
            <a:ext cx="287337" cy="5746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4859338" y="4149725"/>
            <a:ext cx="73025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2268538" y="4221163"/>
            <a:ext cx="574675" cy="5762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2051050" y="3357563"/>
            <a:ext cx="576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0" y="0"/>
            <a:ext cx="1008063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6600"/>
              <a:t>P</a:t>
            </a:r>
            <a:endParaRPr lang="es-ES" sz="6600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8172450" y="44450"/>
            <a:ext cx="1008063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6600"/>
              <a:t>H</a:t>
            </a:r>
            <a:endParaRPr lang="es-ES" sz="6600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0" y="5489575"/>
            <a:ext cx="1008063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6600"/>
              <a:t>V</a:t>
            </a:r>
            <a:endParaRPr lang="es-ES" sz="6600"/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8101013" y="5445125"/>
            <a:ext cx="1008062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6600"/>
              <a:t>A</a:t>
            </a:r>
            <a:endParaRPr lang="es-ES" sz="6600"/>
          </a:p>
        </p:txBody>
      </p:sp>
      <p:sp>
        <p:nvSpPr>
          <p:cNvPr id="6167" name="Rectangle 23">
            <a:hlinkClick r:id="rId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619250" y="6381750"/>
            <a:ext cx="5832475" cy="476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b="1"/>
              <a:t>SATISFACCIÓN DE NECESIDADES DE LOS </a:t>
            </a:r>
          </a:p>
          <a:p>
            <a:pPr algn="ctr"/>
            <a:r>
              <a:rPr lang="es-MX" b="1"/>
              <a:t>USUARIOS</a:t>
            </a:r>
            <a:endParaRPr lang="es-ES" b="1"/>
          </a:p>
        </p:txBody>
      </p:sp>
      <p:sp>
        <p:nvSpPr>
          <p:cNvPr id="6168" name="Oval 24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3132138" y="333375"/>
            <a:ext cx="1368425" cy="14843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s-MX" sz="1200" b="1"/>
              <a:t>Caracterización </a:t>
            </a:r>
          </a:p>
          <a:p>
            <a:pPr algn="ctr"/>
            <a:r>
              <a:rPr lang="es-MX" sz="1200" b="1"/>
              <a:t>de procesos</a:t>
            </a:r>
            <a:endParaRPr lang="es-ES" sz="1200" b="1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 flipH="1" flipV="1">
            <a:off x="5435600" y="1700213"/>
            <a:ext cx="1588" cy="86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6170" name="Oval 26"/>
          <p:cNvSpPr>
            <a:spLocks noChangeArrowheads="1"/>
          </p:cNvSpPr>
          <p:nvPr/>
        </p:nvSpPr>
        <p:spPr bwMode="auto">
          <a:xfrm>
            <a:off x="1619250" y="692150"/>
            <a:ext cx="1368425" cy="14843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200" b="1"/>
              <a:t>Revisión </a:t>
            </a:r>
          </a:p>
          <a:p>
            <a:pPr algn="ctr"/>
            <a:r>
              <a:rPr lang="es-MX" sz="1200" b="1"/>
              <a:t>Gerencial</a:t>
            </a:r>
            <a:endParaRPr lang="es-ES" sz="1200" b="1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 flipH="1">
            <a:off x="3779838" y="4149725"/>
            <a:ext cx="215900" cy="503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6172" name="Oval 4"/>
          <p:cNvSpPr>
            <a:spLocks noChangeArrowheads="1"/>
          </p:cNvSpPr>
          <p:nvPr/>
        </p:nvSpPr>
        <p:spPr bwMode="auto">
          <a:xfrm>
            <a:off x="6732588" y="1944688"/>
            <a:ext cx="1368425" cy="1484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200" b="1"/>
              <a:t>Reuniones de</a:t>
            </a:r>
          </a:p>
          <a:p>
            <a:pPr algn="ctr"/>
            <a:r>
              <a:rPr lang="es-MX" sz="1200" b="1"/>
              <a:t> Comité de calidad</a:t>
            </a:r>
            <a:endParaRPr lang="es-ES" sz="1200" b="1"/>
          </a:p>
        </p:txBody>
      </p:sp>
      <p:sp>
        <p:nvSpPr>
          <p:cNvPr id="6173" name="Line 14"/>
          <p:cNvSpPr>
            <a:spLocks noChangeShapeType="1"/>
          </p:cNvSpPr>
          <p:nvPr/>
        </p:nvSpPr>
        <p:spPr bwMode="auto">
          <a:xfrm>
            <a:off x="6156325" y="3573463"/>
            <a:ext cx="720725" cy="287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5773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CO" dirty="0" smtClean="0"/>
              <a:t>PROCEDIMIENTOS ESTÁNDAR</a:t>
            </a:r>
            <a:endParaRPr lang="es-ES" dirty="0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4337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O" dirty="0" smtClean="0"/>
              <a:t>Se está en </a:t>
            </a:r>
            <a:r>
              <a:rPr lang="es-CO" dirty="0" err="1" smtClean="0"/>
              <a:t>estándarización</a:t>
            </a:r>
            <a:r>
              <a:rPr lang="es-CO" dirty="0" smtClean="0"/>
              <a:t> de procedimientos administrativos a nivel nacional teniendo en cuenta como acción de mejora la automatización de algunos servicios en procesos como Registro y control, Gestión Financiera, Biblioteca, sistemas, entre otros.</a:t>
            </a:r>
          </a:p>
          <a:p>
            <a:pPr algn="just"/>
            <a:r>
              <a:rPr lang="es-CO" dirty="0" smtClean="0"/>
              <a:t> Se tienen documentados 21 procedimientos académicos Seccionales con la metodología del Sistema de Gestión de Calidad trabajados bajo el liderazgo de la Rectoría y la academia</a:t>
            </a:r>
            <a:endParaRPr lang="es-ES" dirty="0"/>
          </a:p>
          <a:p>
            <a:endParaRPr lang="es-ES" dirty="0"/>
          </a:p>
        </p:txBody>
      </p:sp>
      <p:pic>
        <p:nvPicPr>
          <p:cNvPr id="5" name="Imagen 4" descr="Banner_Widt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4" y="5750351"/>
            <a:ext cx="9159354" cy="14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81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s-CO" sz="2800" b="1" dirty="0">
                <a:solidFill>
                  <a:srgbClr val="FF0000"/>
                </a:solidFill>
              </a:rPr>
              <a:t>RECEPCIÓN DE QUEJAS O SUGERENCIAS POR LA WEB  y A TRAVÉS DE BUZONES </a:t>
            </a:r>
            <a:endParaRPr lang="es-ES" sz="2800" dirty="0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43378"/>
          </a:xfrm>
        </p:spPr>
        <p:txBody>
          <a:bodyPr>
            <a:normAutofit fontScale="92500" lnSpcReduction="20000"/>
          </a:bodyPr>
          <a:lstStyle/>
          <a:p>
            <a:pPr marL="609600" indent="-609600" algn="just">
              <a:buFontTx/>
              <a:buNone/>
            </a:pPr>
            <a:r>
              <a:rPr lang="es-MX" b="1" dirty="0"/>
              <a:t> 1.  Se puede acceder a través de la página Web:  </a:t>
            </a:r>
            <a:r>
              <a:rPr lang="es-MX" b="1" dirty="0">
                <a:hlinkClick r:id="rId2"/>
              </a:rPr>
              <a:t>www.unilibrepereira.edu.co</a:t>
            </a:r>
            <a:r>
              <a:rPr lang="es-MX" b="1" dirty="0"/>
              <a:t> a través del link </a:t>
            </a:r>
            <a:r>
              <a:rPr lang="es-MX" b="1" dirty="0" smtClean="0"/>
              <a:t>Buzón  </a:t>
            </a:r>
            <a:r>
              <a:rPr lang="es-MX" b="1" dirty="0"/>
              <a:t>de quejas y sugerencias.</a:t>
            </a:r>
          </a:p>
          <a:p>
            <a:pPr marL="609600" indent="-609600" algn="just">
              <a:buFontTx/>
              <a:buNone/>
            </a:pPr>
            <a:r>
              <a:rPr lang="es-MX" b="1" dirty="0" smtClean="0"/>
              <a:t>2</a:t>
            </a:r>
            <a:r>
              <a:rPr lang="es-MX" b="1" dirty="0"/>
              <a:t>. A través de los Buzones de sugerencia ubicados en diferentes sitios de la Universidad</a:t>
            </a:r>
            <a:r>
              <a:rPr lang="es-MX" b="1" dirty="0" smtClean="0"/>
              <a:t>.</a:t>
            </a:r>
          </a:p>
          <a:p>
            <a:pPr marL="609600" indent="-609600" algn="just">
              <a:buFontTx/>
              <a:buNone/>
            </a:pPr>
            <a:r>
              <a:rPr lang="es-MX" b="1" dirty="0" smtClean="0"/>
              <a:t>3. Próximamente se ubicarán 4 pantallas digitales para calificar todos los servicios y enviar quejas o sugerencias (Sede Belmonte: Biblioteca, Registro y control – Ventanilla de Derecho y Consultorio Jurídico)</a:t>
            </a:r>
          </a:p>
          <a:p>
            <a:pPr marL="609600" indent="-609600" algn="just">
              <a:buFontTx/>
              <a:buNone/>
            </a:pPr>
            <a:endParaRPr lang="es-ES" dirty="0"/>
          </a:p>
        </p:txBody>
      </p:sp>
      <p:pic>
        <p:nvPicPr>
          <p:cNvPr id="5" name="Imagen 4" descr="Banner_Widt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4" y="5750351"/>
            <a:ext cx="9159354" cy="14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62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23954</TotalTime>
  <Words>601</Words>
  <Application>Microsoft Office PowerPoint</Application>
  <PresentationFormat>Presentación en pantalla (4:3)</PresentationFormat>
  <Paragraphs>125</Paragraphs>
  <Slides>13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IMPACTO DE LA CALIDAD ACADÉMICA Y ADMINISTRATIVA</vt:lpstr>
      <vt:lpstr>A QUE CONDUCE, CARÁCTER Y TEMPORALIDAD</vt:lpstr>
      <vt:lpstr>Presentación de PowerPoint</vt:lpstr>
      <vt:lpstr>NUESTRA POLÍTICA DE CALIDAD</vt:lpstr>
      <vt:lpstr>Presentación de PowerPoint</vt:lpstr>
      <vt:lpstr>PROCEDIMIENTOS ESTÁNDAR</vt:lpstr>
      <vt:lpstr>RECEPCIÓN DE QUEJAS O SUGERENCIAS POR LA WEB  y A TRAVÉS DE BUZONES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Libre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carlos.valero</dc:creator>
  <cp:lastModifiedBy>Calidad Gloria Amparo Sanchez</cp:lastModifiedBy>
  <cp:revision>787</cp:revision>
  <cp:lastPrinted>2014-03-19T23:47:37Z</cp:lastPrinted>
  <dcterms:created xsi:type="dcterms:W3CDTF">2008-11-07T15:09:08Z</dcterms:created>
  <dcterms:modified xsi:type="dcterms:W3CDTF">2014-03-19T23:48:34Z</dcterms:modified>
</cp:coreProperties>
</file>