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15"/>
  </p:notesMasterIdLst>
  <p:handoutMasterIdLst>
    <p:handoutMasterId r:id="rId16"/>
  </p:handoutMasterIdLst>
  <p:sldIdLst>
    <p:sldId id="276" r:id="rId2"/>
    <p:sldId id="277" r:id="rId3"/>
    <p:sldId id="278" r:id="rId4"/>
    <p:sldId id="288" r:id="rId5"/>
    <p:sldId id="279" r:id="rId6"/>
    <p:sldId id="280" r:id="rId7"/>
    <p:sldId id="281" r:id="rId8"/>
    <p:sldId id="283" r:id="rId9"/>
    <p:sldId id="284" r:id="rId10"/>
    <p:sldId id="287" r:id="rId11"/>
    <p:sldId id="289" r:id="rId12"/>
    <p:sldId id="290" r:id="rId13"/>
    <p:sldId id="285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DFF6D"/>
    <a:srgbClr val="FFCC00"/>
    <a:srgbClr val="D76007"/>
    <a:srgbClr val="C83F08"/>
    <a:srgbClr val="CC3300"/>
    <a:srgbClr val="B65E1C"/>
    <a:srgbClr val="CCCC00"/>
    <a:srgbClr val="E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5" autoAdjust="0"/>
    <p:restoredTop sz="94660"/>
  </p:normalViewPr>
  <p:slideViewPr>
    <p:cSldViewPr>
      <p:cViewPr varScale="1">
        <p:scale>
          <a:sx n="74" d="100"/>
          <a:sy n="7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385EA59-6BF7-4570-8B3C-D8F8A3066BB6}" type="datetimeFigureOut">
              <a:rPr lang="es-ES"/>
              <a:pPr>
                <a:defRPr/>
              </a:pPr>
              <a:t>07/04/2014</a:t>
            </a:fld>
            <a:endParaRPr lang="es-ES" dirty="0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0207B00-64B9-4B90-A372-C0880A1E7E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630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C98AFC-F8A6-4130-9AA7-623B0141412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5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2F5CA7F-E0A5-4E11-816D-EEDB857DB9C4}" type="slidenum">
              <a:rPr lang="es-CO" smtClean="0">
                <a:latin typeface="Calibri" pitchFamily="34" charset="0"/>
              </a:rPr>
              <a:pPr eaLnBrk="1" hangingPunct="1"/>
              <a:t>1</a:t>
            </a:fld>
            <a:endParaRPr lang="es-CO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3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19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F29350B-6404-45BE-B290-22982B81AAAF}" type="slidenum">
              <a:rPr lang="es-CO" smtClean="0">
                <a:latin typeface="Calibri" pitchFamily="34" charset="0"/>
              </a:rPr>
              <a:pPr eaLnBrk="1" hangingPunct="1"/>
              <a:t>2</a:t>
            </a:fld>
            <a:endParaRPr lang="es-CO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3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1AED6A7-1AF5-415C-902F-EBC428409929}" type="slidenum">
              <a:rPr lang="es-CO" smtClean="0">
                <a:latin typeface="Calibri" pitchFamily="34" charset="0"/>
              </a:rPr>
              <a:pPr eaLnBrk="1" hangingPunct="1"/>
              <a:t>3</a:t>
            </a:fld>
            <a:endParaRPr lang="es-CO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2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91B37-C844-4E7A-AA84-888AA074CE9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26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C7FB7-E910-484D-922C-21F305FAA9A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79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C48FF-BBDB-4A44-8A07-4A338CBD351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365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77B02-1C3D-4A03-A08A-95379DC4F85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8083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BCF2-213E-43A9-B3F0-5C46D1E9C2B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663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FAED9-64AC-429E-A7CC-177944207C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00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4EE5-3892-474C-940C-DAD9ECAECD4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760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F3BA-2866-484B-B32C-0B48CBA4D25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00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C19B-3564-40D8-B6C4-83A2D206266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461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9DBD1-A993-4D30-A3D7-1081124FC18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441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BCDC-8CE6-4399-AEFD-75AA49BF857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21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0ACE03-F08B-44AC-AE44-8F011E6316C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24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DR5Tf7-j4Kk/UmK_w4fFTbI/AAAAAAAABes/epi06KGvlXw/s1600/el+profesor+del+nuevo+siglo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frm=1&amp;source=images&amp;cd=&amp;cad=rja&amp;uact=8&amp;docid=eMCq59-7mCKUvM&amp;tbnid=lW0WsUdeBvLDcM:&amp;ved=0CAUQjRw&amp;url=http://ticparadocentesemprededores.blogspot.com/2013/05/soy-docente-innovador.html&amp;ei=nJ9BU9z3JZLgsASQj4LYBA&amp;bvm=bv.64125504,d.dmQ&amp;psig=AFQjCNHrkQGu7L4jzoxbl_0Rc_SteisQGw&amp;ust=139689597051283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princip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75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9765" y="548680"/>
            <a:ext cx="421249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Presentación Institucional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Rectoría</a:t>
            </a:r>
          </a:p>
        </p:txBody>
      </p:sp>
      <p:grpSp>
        <p:nvGrpSpPr>
          <p:cNvPr id="2052" name="Agrupar 2"/>
          <p:cNvGrpSpPr>
            <a:grpSpLocks/>
          </p:cNvGrpSpPr>
          <p:nvPr/>
        </p:nvGrpSpPr>
        <p:grpSpPr bwMode="auto">
          <a:xfrm>
            <a:off x="2555875" y="1700213"/>
            <a:ext cx="3929063" cy="144462"/>
            <a:chOff x="2500313" y="692696"/>
            <a:chExt cx="3929062" cy="144463"/>
          </a:xfrm>
        </p:grpSpPr>
        <p:cxnSp>
          <p:nvCxnSpPr>
            <p:cNvPr id="10" name="9 Conector recto"/>
            <p:cNvCxnSpPr>
              <a:cxnSpLocks noChangeShapeType="1"/>
            </p:cNvCxnSpPr>
            <p:nvPr/>
          </p:nvCxnSpPr>
          <p:spPr bwMode="auto">
            <a:xfrm>
              <a:off x="2500313" y="692696"/>
              <a:ext cx="3929062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/>
          </p:spPr>
        </p:cxnSp>
        <p:cxnSp>
          <p:nvCxnSpPr>
            <p:cNvPr id="11" name="10 Conector recto"/>
            <p:cNvCxnSpPr>
              <a:cxnSpLocks noChangeShapeType="1"/>
            </p:cNvCxnSpPr>
            <p:nvPr/>
          </p:nvCxnSpPr>
          <p:spPr bwMode="auto">
            <a:xfrm>
              <a:off x="2500313" y="764133"/>
              <a:ext cx="3929062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/>
          </p:spPr>
        </p:cxnSp>
        <p:cxnSp>
          <p:nvCxnSpPr>
            <p:cNvPr id="12" name="11 Conector recto"/>
            <p:cNvCxnSpPr>
              <a:cxnSpLocks noChangeShapeType="1"/>
            </p:cNvCxnSpPr>
            <p:nvPr/>
          </p:nvCxnSpPr>
          <p:spPr bwMode="auto">
            <a:xfrm>
              <a:off x="2500313" y="835572"/>
              <a:ext cx="3929062" cy="1587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/>
          </p:spPr>
        </p:cxnSp>
      </p:grpSp>
      <p:sp>
        <p:nvSpPr>
          <p:cNvPr id="8" name="7 Rectángulo"/>
          <p:cNvSpPr/>
          <p:nvPr/>
        </p:nvSpPr>
        <p:spPr>
          <a:xfrm>
            <a:off x="886686" y="2132856"/>
            <a:ext cx="734951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“Una filosofía social hecha Universidad”</a:t>
            </a:r>
          </a:p>
        </p:txBody>
      </p:sp>
    </p:spTree>
    <p:extLst>
      <p:ext uri="{BB962C8B-B14F-4D97-AF65-F5344CB8AC3E}">
        <p14:creationId xmlns:p14="http://schemas.microsoft.com/office/powerpoint/2010/main" val="3873457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5847" y="81612"/>
            <a:ext cx="7043117" cy="62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LOGROS SECCIONALES</a:t>
            </a:r>
            <a:endParaRPr lang="es-CO" sz="28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797236" y="1282818"/>
            <a:ext cx="1447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3 Programas con Acreditación de Alta Calidad (Dos más en Proceso)</a:t>
            </a:r>
            <a:endParaRPr lang="es-CO" sz="12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4744778" y="1288134"/>
            <a:ext cx="3859669" cy="768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29 Programas con Registro Calificado de Pregrado y Posgrado (Proyectados 24 Nuevos Programas entre pregrado y posgrado)</a:t>
            </a:r>
            <a:endParaRPr lang="es-CO" sz="12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040304" y="2218377"/>
            <a:ext cx="1564144" cy="9555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4 Programas  de Maestría (8 nuevas proyectadas)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423348" y="4547080"/>
            <a:ext cx="1181100" cy="61893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79 plazas de monitores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421564" y="2362200"/>
            <a:ext cx="14478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14 Grupos de Investigación Reconocidos por Colciencias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4600" y="3429000"/>
            <a:ext cx="1985392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14 docentes en Formación  doctoral (28 proyectados a 2014) </a:t>
            </a:r>
            <a:endParaRPr lang="es-CO" sz="12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672452" y="3460809"/>
            <a:ext cx="2002159" cy="609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bg1"/>
                </a:solidFill>
              </a:rPr>
              <a:t>97 docentes con Maestría (Dic de 2013)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020879" y="2403756"/>
            <a:ext cx="130314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1 Revista Indexada (2 en proceso de Indexación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977002" y="3468322"/>
            <a:ext cx="1627446" cy="6373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 smtClean="0"/>
              <a:t>23 Docentes y Egresados Becados en Formación de Alto Nivel</a:t>
            </a:r>
            <a:endParaRPr lang="es-CO" sz="105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868144" y="4544922"/>
            <a:ext cx="1404858" cy="6614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Implementación del PPC</a:t>
            </a:r>
            <a:endParaRPr lang="es-CO" sz="12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522767" y="1258009"/>
            <a:ext cx="1962976" cy="917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Mejoramiento Permanente de la Infraestructura Física (Biblioteca, Posgrados, Conectividad, Consultorio jurídico, Vías de Acceso)</a:t>
            </a:r>
            <a:endParaRPr lang="es-CO" sz="12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878842" y="4556665"/>
            <a:ext cx="1887279" cy="6557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2 Convenio de Doble Titulación con Universidades del Exterior</a:t>
            </a:r>
            <a:endParaRPr lang="es-CO" sz="1200" b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286000" y="4573404"/>
            <a:ext cx="1430079" cy="6557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9 Docentes en Movilidad Internacional</a:t>
            </a:r>
            <a:endParaRPr lang="es-CO" sz="12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522767" y="3429000"/>
            <a:ext cx="1763233" cy="6362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22 Bases de Datos especializadas</a:t>
            </a:r>
            <a:endParaRPr lang="es-CO" sz="12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469794" y="2403756"/>
            <a:ext cx="1386776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30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Libros</a:t>
            </a:r>
            <a:r>
              <a:rPr lang="en-US" sz="11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Publicados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2013</a:t>
            </a:r>
            <a:endParaRPr lang="en-US" sz="11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45804" y="4507992"/>
            <a:ext cx="1577924" cy="7044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115 Estudiantes en Movilidad Internacional durante el año 2013</a:t>
            </a:r>
            <a:endParaRPr lang="es-CO" sz="12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22766" y="2398352"/>
            <a:ext cx="1763233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150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matrículas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de Honor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otorgadas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durante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el </a:t>
            </a:r>
            <a:r>
              <a:rPr lang="en-US" sz="11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año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 2013</a:t>
            </a:r>
            <a:endParaRPr lang="en-US" sz="11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4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pic>
        <p:nvPicPr>
          <p:cNvPr id="4099" name="Picture 3" descr="http://4.bp.blogspot.com/-DR5Tf7-j4Kk/UmK_w4fFTbI/AAAAAAAABes/epi06KGvlXw/s400/el+profesor+del+nuevo+sigl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445"/>
            <a:ext cx="7848871" cy="52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83568" y="2408530"/>
            <a:ext cx="2160240" cy="4320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COMPROMETIDO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985" y="1844824"/>
            <a:ext cx="2346871" cy="4320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PREPARADO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89225" y="1316837"/>
            <a:ext cx="2160240" cy="4320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ORGANIZADO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652120" y="1518850"/>
            <a:ext cx="2160240" cy="4320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TOLERANTE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940152" y="2060848"/>
            <a:ext cx="2232248" cy="4320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ABIERTO A PREGUNTAS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940152" y="2636912"/>
            <a:ext cx="2160240" cy="50405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CONTADOR DE HISTORIAS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928985" y="3155969"/>
            <a:ext cx="2160240" cy="43204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INNOVADOR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868144" y="3284984"/>
            <a:ext cx="2160240" cy="43204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SOCIAL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85641" y="3966841"/>
            <a:ext cx="2403584" cy="54227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ENTUSIASTA DE LAS NUEVAS TECNOLOGÍAS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925723" y="3966841"/>
            <a:ext cx="2160240" cy="43204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FRIKI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40152" y="5013176"/>
            <a:ext cx="24482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11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nner_Wid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pic>
        <p:nvPicPr>
          <p:cNvPr id="1026" name="Picture 2" descr="http://2.bp.blogspot.com/-BRHC7vlt6bA/UYrUkUFj9gI/AAAAAAAAEXY/ffciAHVU-k8/s1600/Docenteperfect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4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40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185347" y="4143380"/>
            <a:ext cx="468028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¡GRACIAS!</a:t>
            </a:r>
          </a:p>
        </p:txBody>
      </p:sp>
      <p:sp>
        <p:nvSpPr>
          <p:cNvPr id="7" name="7 Rectángulo"/>
          <p:cNvSpPr/>
          <p:nvPr/>
        </p:nvSpPr>
        <p:spPr>
          <a:xfrm>
            <a:off x="467544" y="2348880"/>
            <a:ext cx="8161209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8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“Es el compromiso de todos, de ser y buscar</a:t>
            </a:r>
          </a:p>
          <a:p>
            <a:pPr algn="ctr">
              <a:defRPr/>
            </a:pPr>
            <a:r>
              <a:rPr lang="es-ES" sz="28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la excelencia para seguir siendo</a:t>
            </a:r>
          </a:p>
          <a:p>
            <a:pPr algn="ctr">
              <a:defRPr/>
            </a:pPr>
            <a:r>
              <a:rPr lang="es-ES" sz="28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el mejor camino al futuro”</a:t>
            </a:r>
          </a:p>
        </p:txBody>
      </p:sp>
      <p:sp>
        <p:nvSpPr>
          <p:cNvPr id="5" name="5 Rectángulo"/>
          <p:cNvSpPr/>
          <p:nvPr/>
        </p:nvSpPr>
        <p:spPr>
          <a:xfrm>
            <a:off x="542727" y="484610"/>
            <a:ext cx="806489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¿ Para donde vamos?, Hacia la acreditación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297646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22 Imagen" descr="4_5_2006_4_16_25_PM_Mapa_Politico_Colomb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5634" r="3703" b="7042"/>
          <a:stretch>
            <a:fillRect/>
          </a:stretch>
        </p:blipFill>
        <p:spPr bwMode="auto">
          <a:xfrm>
            <a:off x="2397125" y="158750"/>
            <a:ext cx="461645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12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852488"/>
            <a:ext cx="266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397125" y="204788"/>
            <a:ext cx="1154113" cy="877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19" name="18 Rectángulo"/>
          <p:cNvSpPr/>
          <p:nvPr/>
        </p:nvSpPr>
        <p:spPr>
          <a:xfrm>
            <a:off x="2130425" y="2074863"/>
            <a:ext cx="849313" cy="5254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0" name="19 Rectángulo"/>
          <p:cNvSpPr/>
          <p:nvPr/>
        </p:nvSpPr>
        <p:spPr>
          <a:xfrm>
            <a:off x="5681663" y="1139825"/>
            <a:ext cx="849312" cy="523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1" name="20 Rectángulo"/>
          <p:cNvSpPr/>
          <p:nvPr/>
        </p:nvSpPr>
        <p:spPr>
          <a:xfrm>
            <a:off x="2574925" y="4233863"/>
            <a:ext cx="1685925" cy="1139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4" name="23 Rectángulo"/>
          <p:cNvSpPr/>
          <p:nvPr/>
        </p:nvSpPr>
        <p:spPr>
          <a:xfrm>
            <a:off x="3284538" y="276225"/>
            <a:ext cx="923925" cy="228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5" name="24 Rectángulo"/>
          <p:cNvSpPr/>
          <p:nvPr/>
        </p:nvSpPr>
        <p:spPr>
          <a:xfrm>
            <a:off x="2397125" y="2289175"/>
            <a:ext cx="512763" cy="660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6" name="25 Rectángulo"/>
          <p:cNvSpPr/>
          <p:nvPr/>
        </p:nvSpPr>
        <p:spPr>
          <a:xfrm>
            <a:off x="2397125" y="1428750"/>
            <a:ext cx="620713" cy="142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8" name="27 Rectángulo"/>
          <p:cNvSpPr/>
          <p:nvPr/>
        </p:nvSpPr>
        <p:spPr>
          <a:xfrm>
            <a:off x="6143625" y="3946525"/>
            <a:ext cx="514350" cy="287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29" name="28 Rectángulo"/>
          <p:cNvSpPr/>
          <p:nvPr/>
        </p:nvSpPr>
        <p:spPr>
          <a:xfrm>
            <a:off x="4438650" y="4879975"/>
            <a:ext cx="887413" cy="144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 b="1"/>
          </a:p>
        </p:txBody>
      </p:sp>
      <p:sp>
        <p:nvSpPr>
          <p:cNvPr id="19470" name="5 CuadroTexto"/>
          <p:cNvSpPr txBox="1">
            <a:spLocks noChangeArrowheads="1"/>
          </p:cNvSpPr>
          <p:nvPr/>
        </p:nvSpPr>
        <p:spPr bwMode="auto">
          <a:xfrm>
            <a:off x="0" y="47990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2400" b="1" dirty="0" smtClean="0">
                <a:latin typeface="Calibri" pitchFamily="34" charset="0"/>
              </a:rPr>
              <a:t>Noventa años </a:t>
            </a:r>
            <a:r>
              <a:rPr lang="es-ES" sz="2400" b="1" dirty="0">
                <a:latin typeface="Calibri" pitchFamily="34" charset="0"/>
              </a:rPr>
              <a:t>de historia de nuestra casa de estudio:  a lo largo de su trayectoria ha hecho presencia en siete ciudades del país.</a:t>
            </a:r>
            <a:endParaRPr lang="es-CO" sz="2400" b="1" dirty="0">
              <a:latin typeface="Calibri" pitchFamily="34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flipV="1">
            <a:off x="4794250" y="995363"/>
            <a:ext cx="2306638" cy="4333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4616450" y="1571625"/>
            <a:ext cx="2309813" cy="4318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3" name="33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427163"/>
            <a:ext cx="266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34 Conector recto de flecha"/>
          <p:cNvCxnSpPr/>
          <p:nvPr/>
        </p:nvCxnSpPr>
        <p:spPr>
          <a:xfrm flipV="1">
            <a:off x="4349750" y="2351088"/>
            <a:ext cx="2663825" cy="825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5" name="35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2208213"/>
            <a:ext cx="266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6" name="36 Conector recto de flecha"/>
          <p:cNvCxnSpPr>
            <a:cxnSpLocks noChangeShapeType="1"/>
          </p:cNvCxnSpPr>
          <p:nvPr/>
        </p:nvCxnSpPr>
        <p:spPr bwMode="auto">
          <a:xfrm flipH="1" flipV="1">
            <a:off x="2486025" y="995363"/>
            <a:ext cx="1609725" cy="241300"/>
          </a:xfrm>
          <a:prstGeom prst="straightConnector1">
            <a:avLst/>
          </a:prstGeom>
          <a:noFill/>
          <a:ln w="9525" algn="ctr">
            <a:solidFill>
              <a:srgbClr val="95373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7" name="39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852488"/>
            <a:ext cx="266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8" name="40 Conector recto de flecha"/>
          <p:cNvCxnSpPr>
            <a:cxnSpLocks noChangeShapeType="1"/>
          </p:cNvCxnSpPr>
          <p:nvPr/>
        </p:nvCxnSpPr>
        <p:spPr bwMode="auto">
          <a:xfrm flipH="1" flipV="1">
            <a:off x="2840038" y="636588"/>
            <a:ext cx="1168400" cy="166687"/>
          </a:xfrm>
          <a:prstGeom prst="straightConnector1">
            <a:avLst/>
          </a:prstGeom>
          <a:noFill/>
          <a:ln w="9525" algn="ctr">
            <a:solidFill>
              <a:srgbClr val="95373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9" name="42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92125"/>
            <a:ext cx="266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0" name="43 Conector recto de flecha"/>
          <p:cNvCxnSpPr>
            <a:cxnSpLocks noChangeShapeType="1"/>
          </p:cNvCxnSpPr>
          <p:nvPr/>
        </p:nvCxnSpPr>
        <p:spPr bwMode="auto">
          <a:xfrm flipH="1" flipV="1">
            <a:off x="2043113" y="2219325"/>
            <a:ext cx="1608137" cy="239713"/>
          </a:xfrm>
          <a:prstGeom prst="straightConnector1">
            <a:avLst/>
          </a:prstGeom>
          <a:noFill/>
          <a:ln w="9525" algn="ctr">
            <a:solidFill>
              <a:srgbClr val="95373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81" name="44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074863"/>
            <a:ext cx="2651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2" name="45 Conector recto de flecha"/>
          <p:cNvCxnSpPr>
            <a:cxnSpLocks noChangeShapeType="1"/>
          </p:cNvCxnSpPr>
          <p:nvPr/>
        </p:nvCxnSpPr>
        <p:spPr bwMode="auto">
          <a:xfrm flipH="1" flipV="1">
            <a:off x="1865313" y="2649538"/>
            <a:ext cx="1608137" cy="239712"/>
          </a:xfrm>
          <a:prstGeom prst="straightConnector1">
            <a:avLst/>
          </a:prstGeom>
          <a:noFill/>
          <a:ln w="9525" algn="ctr">
            <a:solidFill>
              <a:srgbClr val="953735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83" name="46 Imagen" descr="universidadlib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506663"/>
            <a:ext cx="2651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4" name="47 CuadroTexto"/>
          <p:cNvSpPr txBox="1">
            <a:spLocks noChangeArrowheads="1"/>
          </p:cNvSpPr>
          <p:nvPr/>
        </p:nvSpPr>
        <p:spPr bwMode="auto">
          <a:xfrm>
            <a:off x="620713" y="1931988"/>
            <a:ext cx="106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Pereira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1971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85" name="48 CuadroTexto"/>
          <p:cNvSpPr txBox="1">
            <a:spLocks noChangeArrowheads="1"/>
          </p:cNvSpPr>
          <p:nvPr/>
        </p:nvSpPr>
        <p:spPr bwMode="auto">
          <a:xfrm>
            <a:off x="709613" y="2566988"/>
            <a:ext cx="1065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Cali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1958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86" name="49 CuadroTexto"/>
          <p:cNvSpPr txBox="1">
            <a:spLocks noChangeArrowheads="1"/>
          </p:cNvSpPr>
          <p:nvPr/>
        </p:nvSpPr>
        <p:spPr bwMode="auto">
          <a:xfrm>
            <a:off x="1065213" y="625475"/>
            <a:ext cx="10652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Cartagena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1958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87" name="50 CuadroTexto"/>
          <p:cNvSpPr txBox="1">
            <a:spLocks noChangeArrowheads="1"/>
          </p:cNvSpPr>
          <p:nvPr/>
        </p:nvSpPr>
        <p:spPr bwMode="auto">
          <a:xfrm>
            <a:off x="2371725" y="-26988"/>
            <a:ext cx="1154113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Barranquilla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1955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88" name="51 CuadroTexto"/>
          <p:cNvSpPr txBox="1">
            <a:spLocks noChangeArrowheads="1"/>
          </p:cNvSpPr>
          <p:nvPr/>
        </p:nvSpPr>
        <p:spPr bwMode="auto">
          <a:xfrm>
            <a:off x="7102475" y="406400"/>
            <a:ext cx="1154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Cúcuta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1958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89" name="52 CuadroTexto"/>
          <p:cNvSpPr txBox="1">
            <a:spLocks noChangeArrowheads="1"/>
          </p:cNvSpPr>
          <p:nvPr/>
        </p:nvSpPr>
        <p:spPr bwMode="auto">
          <a:xfrm>
            <a:off x="7102475" y="1343025"/>
            <a:ext cx="1154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Socorro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1991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90" name="53 CuadroTexto"/>
          <p:cNvSpPr txBox="1">
            <a:spLocks noChangeArrowheads="1"/>
          </p:cNvSpPr>
          <p:nvPr/>
        </p:nvSpPr>
        <p:spPr bwMode="auto">
          <a:xfrm>
            <a:off x="7191375" y="2133600"/>
            <a:ext cx="1154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sz="1400" b="1">
                <a:latin typeface="Calibri" pitchFamily="34" charset="0"/>
              </a:rPr>
              <a:t>Seccional</a:t>
            </a:r>
          </a:p>
          <a:p>
            <a:pPr algn="ctr" eaLnBrk="1" hangingPunct="1"/>
            <a:r>
              <a:rPr lang="es-ES" sz="1400" b="1">
                <a:latin typeface="Calibri" pitchFamily="34" charset="0"/>
              </a:rPr>
              <a:t>Bogotá</a:t>
            </a:r>
          </a:p>
          <a:p>
            <a:pPr algn="ctr" eaLnBrk="1" hangingPunct="1"/>
            <a:r>
              <a:rPr lang="es-ES" sz="1400" b="1">
                <a:solidFill>
                  <a:srgbClr val="FF0000"/>
                </a:solidFill>
                <a:latin typeface="Calibri" pitchFamily="34" charset="0"/>
              </a:rPr>
              <a:t>1923</a:t>
            </a:r>
            <a:endParaRPr lang="es-CO" sz="1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1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251888" y="1000108"/>
            <a:ext cx="6000792" cy="928694"/>
          </a:xfrm>
          <a:prstGeom prst="roundRect">
            <a:avLst>
              <a:gd name="adj" fmla="val 50000"/>
            </a:avLst>
          </a:prstGeom>
          <a:noFill/>
          <a:ln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PROYECTO EDUCATIVO INSTITUCIONAL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P.E.I</a:t>
            </a:r>
          </a:p>
        </p:txBody>
      </p:sp>
      <p:cxnSp>
        <p:nvCxnSpPr>
          <p:cNvPr id="5" name="4 Conector recto"/>
          <p:cNvCxnSpPr>
            <a:cxnSpLocks noChangeShapeType="1"/>
          </p:cNvCxnSpPr>
          <p:nvPr/>
        </p:nvCxnSpPr>
        <p:spPr bwMode="auto">
          <a:xfrm rot="5400000">
            <a:off x="-963613" y="3249613"/>
            <a:ext cx="50720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cxnSp>
        <p:nvCxnSpPr>
          <p:cNvPr id="6" name="5 Conector recto"/>
          <p:cNvCxnSpPr>
            <a:cxnSpLocks noChangeShapeType="1"/>
          </p:cNvCxnSpPr>
          <p:nvPr/>
        </p:nvCxnSpPr>
        <p:spPr bwMode="auto">
          <a:xfrm rot="10800000">
            <a:off x="1143000" y="4786313"/>
            <a:ext cx="58578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 rot="5400000">
            <a:off x="-142081" y="3071019"/>
            <a:ext cx="3714750" cy="1588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684213" y="5445125"/>
            <a:ext cx="5643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>
                <a:solidFill>
                  <a:srgbClr val="CC0000"/>
                </a:solidFill>
                <a:latin typeface="Calibri" pitchFamily="34" charset="0"/>
              </a:rPr>
              <a:t>Acuerdo 010 de Diciembre 11 de 2002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s-ES" sz="300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7416" name="7 Rectángulo"/>
          <p:cNvSpPr>
            <a:spLocks noChangeArrowheads="1"/>
          </p:cNvSpPr>
          <p:nvPr/>
        </p:nvSpPr>
        <p:spPr bwMode="auto">
          <a:xfrm>
            <a:off x="2143125" y="2786063"/>
            <a:ext cx="6215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>
                <a:latin typeface="Calibri" pitchFamily="34" charset="0"/>
              </a:rPr>
              <a:t>Objetivos</a:t>
            </a:r>
          </a:p>
          <a:p>
            <a:pPr marL="342900" indent="-342900">
              <a:buFontTx/>
              <a:buChar char="-"/>
            </a:pPr>
            <a:r>
              <a:rPr lang="es-ES" sz="2400">
                <a:latin typeface="Calibri" pitchFamily="34" charset="0"/>
              </a:rPr>
              <a:t>Políticas </a:t>
            </a:r>
          </a:p>
          <a:p>
            <a:pPr marL="342900" indent="-342900">
              <a:buFontTx/>
              <a:buChar char="-"/>
            </a:pPr>
            <a:r>
              <a:rPr lang="es-ES" sz="2400">
                <a:latin typeface="Calibri" pitchFamily="34" charset="0"/>
              </a:rPr>
              <a:t>Estrategias académicas y administrativas</a:t>
            </a:r>
          </a:p>
          <a:p>
            <a:pPr marL="342900" indent="-342900"/>
            <a:r>
              <a:rPr lang="es-ES" sz="2400">
                <a:latin typeface="Calibri" pitchFamily="34" charset="0"/>
              </a:rPr>
              <a:t>-    Plan de desarrollo académico</a:t>
            </a:r>
          </a:p>
          <a:p>
            <a:pPr marL="342900" indent="-342900">
              <a:buFontTx/>
              <a:buChar char="-"/>
            </a:pPr>
            <a:r>
              <a:rPr lang="es-ES" sz="2400">
                <a:latin typeface="Calibri" pitchFamily="34" charset="0"/>
              </a:rPr>
              <a:t>Plan de desarrollo administrativo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23446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683568" y="1412776"/>
            <a:ext cx="108012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312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418695" y="-99392"/>
            <a:ext cx="1381508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Misión</a:t>
            </a:r>
          </a:p>
        </p:txBody>
      </p:sp>
      <p:sp>
        <p:nvSpPr>
          <p:cNvPr id="6148" name="6 CuadroTexto"/>
          <p:cNvSpPr txBox="1">
            <a:spLocks noChangeArrowheads="1"/>
          </p:cNvSpPr>
          <p:nvPr/>
        </p:nvSpPr>
        <p:spPr bwMode="auto">
          <a:xfrm>
            <a:off x="468312" y="1341438"/>
            <a:ext cx="8136135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/>
            <a:r>
              <a:rPr lang="es-ES" b="1" dirty="0">
                <a:latin typeface="Calibri" pitchFamily="34" charset="0"/>
              </a:rPr>
              <a:t>La Universidad Libre como conciencia crítica del país y de la época, recreadora de los conocimientos científicos y tecnológicos, proyectados hacia la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</a:rPr>
              <a:t>formación integral </a:t>
            </a:r>
            <a:r>
              <a:rPr lang="es-ES" b="1" dirty="0">
                <a:latin typeface="Calibri" pitchFamily="34" charset="0"/>
              </a:rPr>
              <a:t>de un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</a:rPr>
              <a:t>egresado acorde con las necesidades fundamentales de la sociedad</a:t>
            </a:r>
            <a:r>
              <a:rPr lang="es-ES" b="1" dirty="0">
                <a:latin typeface="Calibri" pitchFamily="34" charset="0"/>
              </a:rPr>
              <a:t>, hace suyo el compromiso de:</a:t>
            </a:r>
          </a:p>
          <a:p>
            <a:pPr algn="just"/>
            <a:endParaRPr lang="es-ES" b="1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b="1" dirty="0">
                <a:latin typeface="Calibri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</a:rPr>
              <a:t>Formar dirigentes para la sociedad. </a:t>
            </a:r>
            <a:endParaRPr lang="es-E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es-ES" b="1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b="1" dirty="0">
                <a:latin typeface="Calibri" pitchFamily="34" charset="0"/>
              </a:rPr>
              <a:t> </a:t>
            </a:r>
            <a:r>
              <a:rPr lang="es-ES" b="1" dirty="0">
                <a:solidFill>
                  <a:srgbClr val="7030A0"/>
                </a:solidFill>
                <a:latin typeface="Calibri" pitchFamily="34" charset="0"/>
              </a:rPr>
              <a:t>Propender por la identidad de la nacionalidad colombiana, respetando la diversidad cultural, regional y étnica del país.</a:t>
            </a:r>
          </a:p>
          <a:p>
            <a:pPr algn="just"/>
            <a:endParaRPr lang="es-ES" b="1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b="1" dirty="0">
                <a:latin typeface="Calibri" pitchFamily="34" charset="0"/>
              </a:rPr>
              <a:t> </a:t>
            </a:r>
            <a:r>
              <a:rPr lang="es-ES" b="1" dirty="0">
                <a:solidFill>
                  <a:srgbClr val="00CC00"/>
                </a:solidFill>
                <a:latin typeface="Calibri" pitchFamily="34" charset="0"/>
              </a:rPr>
              <a:t>Procurar la preservación del Medio y el Equilibrio de los Recursos Naturales.</a:t>
            </a:r>
          </a:p>
          <a:p>
            <a:pPr algn="just"/>
            <a:endParaRPr lang="es-ES" b="1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b="1" dirty="0">
                <a:solidFill>
                  <a:srgbClr val="FF0000"/>
                </a:solidFill>
                <a:latin typeface="Calibri" pitchFamily="34" charset="0"/>
              </a:rPr>
              <a:t> Ser espacio para la formación de personas democráticas, pluralistas, tolerantes y 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cultoras </a:t>
            </a:r>
            <a:r>
              <a:rPr lang="es-ES" b="1" dirty="0">
                <a:solidFill>
                  <a:srgbClr val="FF0000"/>
                </a:solidFill>
                <a:latin typeface="Calibri" pitchFamily="34" charset="0"/>
              </a:rPr>
              <a:t>de la diferencia.</a:t>
            </a:r>
          </a:p>
        </p:txBody>
      </p:sp>
      <p:cxnSp>
        <p:nvCxnSpPr>
          <p:cNvPr id="13" name="12 Conector recto"/>
          <p:cNvCxnSpPr>
            <a:cxnSpLocks noChangeShapeType="1"/>
          </p:cNvCxnSpPr>
          <p:nvPr/>
        </p:nvCxnSpPr>
        <p:spPr bwMode="auto">
          <a:xfrm rot="5400000">
            <a:off x="7108826" y="3771900"/>
            <a:ext cx="371475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13 Conector recto"/>
          <p:cNvCxnSpPr>
            <a:cxnSpLocks noChangeShapeType="1"/>
          </p:cNvCxnSpPr>
          <p:nvPr/>
        </p:nvCxnSpPr>
        <p:spPr bwMode="auto">
          <a:xfrm rot="5400000">
            <a:off x="7107238" y="3270250"/>
            <a:ext cx="3286125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51" name="9 Grupo"/>
          <p:cNvGrpSpPr>
            <a:grpSpLocks/>
          </p:cNvGrpSpPr>
          <p:nvPr/>
        </p:nvGrpSpPr>
        <p:grpSpPr bwMode="auto">
          <a:xfrm>
            <a:off x="2571750" y="542925"/>
            <a:ext cx="2857500" cy="142875"/>
            <a:chOff x="2500298" y="928670"/>
            <a:chExt cx="3929090" cy="144464"/>
          </a:xfrm>
        </p:grpSpPr>
        <p:cxnSp>
          <p:nvCxnSpPr>
            <p:cNvPr id="16" name="15 Conector recto"/>
            <p:cNvCxnSpPr>
              <a:cxnSpLocks noChangeShapeType="1"/>
            </p:cNvCxnSpPr>
            <p:nvPr/>
          </p:nvCxnSpPr>
          <p:spPr bwMode="auto">
            <a:xfrm>
              <a:off x="2500298" y="928670"/>
              <a:ext cx="3929090" cy="1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16 Conector recto"/>
            <p:cNvCxnSpPr>
              <a:cxnSpLocks noChangeShapeType="1"/>
            </p:cNvCxnSpPr>
            <p:nvPr/>
          </p:nvCxnSpPr>
          <p:spPr bwMode="auto">
            <a:xfrm>
              <a:off x="2500298" y="1000903"/>
              <a:ext cx="39290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17 Conector recto"/>
            <p:cNvCxnSpPr>
              <a:cxnSpLocks noChangeShapeType="1"/>
            </p:cNvCxnSpPr>
            <p:nvPr/>
          </p:nvCxnSpPr>
          <p:spPr bwMode="auto">
            <a:xfrm>
              <a:off x="2500298" y="1071529"/>
              <a:ext cx="3929090" cy="1605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52" name="6 CuadroTexto"/>
          <p:cNvSpPr txBox="1">
            <a:spLocks noChangeArrowheads="1"/>
          </p:cNvSpPr>
          <p:nvPr/>
        </p:nvSpPr>
        <p:spPr bwMode="auto">
          <a:xfrm>
            <a:off x="5432425" y="5394325"/>
            <a:ext cx="325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CO">
                <a:latin typeface="Calibri" pitchFamily="34" charset="0"/>
              </a:rPr>
              <a:t>Fuente: Acuerdo 01 de 1997</a:t>
            </a:r>
          </a:p>
        </p:txBody>
      </p:sp>
    </p:spTree>
    <p:extLst>
      <p:ext uri="{BB962C8B-B14F-4D97-AF65-F5344CB8AC3E}">
        <p14:creationId xmlns:p14="http://schemas.microsoft.com/office/powerpoint/2010/main" val="379022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3774859" y="261392"/>
            <a:ext cx="1265491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Visión</a:t>
            </a:r>
          </a:p>
        </p:txBody>
      </p:sp>
      <p:sp>
        <p:nvSpPr>
          <p:cNvPr id="7172" name="6 CuadroTexto"/>
          <p:cNvSpPr txBox="1">
            <a:spLocks noChangeArrowheads="1"/>
          </p:cNvSpPr>
          <p:nvPr/>
        </p:nvSpPr>
        <p:spPr bwMode="auto">
          <a:xfrm>
            <a:off x="798513" y="2301875"/>
            <a:ext cx="73580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ES" sz="2400" dirty="0">
                <a:latin typeface="Calibri" pitchFamily="34" charset="0"/>
              </a:rPr>
              <a:t>La Universidad Libre es una corporación de educación privada, que </a:t>
            </a:r>
            <a:r>
              <a:rPr lang="es-ES" sz="2400" dirty="0">
                <a:solidFill>
                  <a:srgbClr val="FF0000"/>
                </a:solidFill>
                <a:latin typeface="Calibri" pitchFamily="34" charset="0"/>
              </a:rPr>
              <a:t>propende por la construcción permanente de un mejor país y de una sociedad democrática, pluralista y tolerante, </a:t>
            </a:r>
            <a:r>
              <a:rPr lang="es-ES" sz="2400" dirty="0">
                <a:latin typeface="Calibri" pitchFamily="34" charset="0"/>
              </a:rPr>
              <a:t>e impulsa el desarrollo sostenible, iluminada por los principios filosóficos y éticos de su fundador, con liderazgo en los procesos de investigación, ciencia, tecnología y solución pacífica de los conflictos.</a:t>
            </a:r>
            <a:endParaRPr lang="es-CO" sz="2400" dirty="0">
              <a:latin typeface="Calibri" pitchFamily="34" charset="0"/>
            </a:endParaRPr>
          </a:p>
        </p:txBody>
      </p:sp>
      <p:grpSp>
        <p:nvGrpSpPr>
          <p:cNvPr id="7173" name="10 Grupo"/>
          <p:cNvGrpSpPr>
            <a:grpSpLocks/>
          </p:cNvGrpSpPr>
          <p:nvPr/>
        </p:nvGrpSpPr>
        <p:grpSpPr bwMode="auto">
          <a:xfrm>
            <a:off x="2976563" y="976313"/>
            <a:ext cx="2857500" cy="142875"/>
            <a:chOff x="2500298" y="928670"/>
            <a:chExt cx="3929090" cy="144464"/>
          </a:xfrm>
        </p:grpSpPr>
        <p:cxnSp>
          <p:nvCxnSpPr>
            <p:cNvPr id="17" name="16 Conector recto"/>
            <p:cNvCxnSpPr>
              <a:cxnSpLocks noChangeShapeType="1"/>
            </p:cNvCxnSpPr>
            <p:nvPr/>
          </p:nvCxnSpPr>
          <p:spPr bwMode="auto">
            <a:xfrm>
              <a:off x="2500298" y="928670"/>
              <a:ext cx="3929090" cy="16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17 Conector recto"/>
            <p:cNvCxnSpPr>
              <a:cxnSpLocks noChangeShapeType="1"/>
            </p:cNvCxnSpPr>
            <p:nvPr/>
          </p:nvCxnSpPr>
          <p:spPr bwMode="auto">
            <a:xfrm>
              <a:off x="2500298" y="1000901"/>
              <a:ext cx="39290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18 Conector recto"/>
            <p:cNvCxnSpPr>
              <a:cxnSpLocks noChangeShapeType="1"/>
            </p:cNvCxnSpPr>
            <p:nvPr/>
          </p:nvCxnSpPr>
          <p:spPr bwMode="auto">
            <a:xfrm>
              <a:off x="2500298" y="1071528"/>
              <a:ext cx="3929090" cy="1606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4" name="6 CuadroTexto"/>
          <p:cNvSpPr txBox="1">
            <a:spLocks noChangeArrowheads="1"/>
          </p:cNvSpPr>
          <p:nvPr/>
        </p:nvSpPr>
        <p:spPr bwMode="auto">
          <a:xfrm>
            <a:off x="5432425" y="5394325"/>
            <a:ext cx="325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CO">
                <a:latin typeface="Calibri" pitchFamily="34" charset="0"/>
              </a:rPr>
              <a:t>Fuente: Acuerdo 01 de 1997</a:t>
            </a:r>
          </a:p>
        </p:txBody>
      </p:sp>
    </p:spTree>
    <p:extLst>
      <p:ext uri="{BB962C8B-B14F-4D97-AF65-F5344CB8AC3E}">
        <p14:creationId xmlns:p14="http://schemas.microsoft.com/office/powerpoint/2010/main" val="64858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60422" y="-106981"/>
            <a:ext cx="35878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Nuestros principios</a:t>
            </a:r>
          </a:p>
        </p:txBody>
      </p:sp>
      <p:sp>
        <p:nvSpPr>
          <p:cNvPr id="9220" name="5 CuadroTexto"/>
          <p:cNvSpPr txBox="1">
            <a:spLocks noChangeArrowheads="1"/>
          </p:cNvSpPr>
          <p:nvPr/>
        </p:nvSpPr>
        <p:spPr bwMode="auto">
          <a:xfrm>
            <a:off x="428625" y="552450"/>
            <a:ext cx="35718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Libertad de Cátedra</a:t>
            </a:r>
          </a:p>
          <a:p>
            <a:pPr algn="just" eaLnBrk="1" hangingPunct="1"/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Universalidad</a:t>
            </a:r>
          </a:p>
          <a:p>
            <a:pPr algn="just" eaLnBrk="1" hangingPunct="1"/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Pluralismo ideológico</a:t>
            </a:r>
          </a:p>
          <a:p>
            <a:pPr algn="just" eaLnBrk="1" hangingPunct="1"/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Moralidad</a:t>
            </a:r>
          </a:p>
          <a:p>
            <a:pPr algn="just" eaLnBrk="1" hangingPunct="1">
              <a:buFontTx/>
              <a:buChar char="-"/>
            </a:pPr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Igualdad</a:t>
            </a:r>
          </a:p>
          <a:p>
            <a:pPr algn="just" eaLnBrk="1" hangingPunct="1">
              <a:buFontTx/>
              <a:buChar char="-"/>
            </a:pPr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Fraternidad</a:t>
            </a:r>
          </a:p>
          <a:p>
            <a:pPr algn="just" eaLnBrk="1" hangingPunct="1">
              <a:buFontTx/>
              <a:buChar char="-"/>
            </a:pPr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Democracia</a:t>
            </a:r>
          </a:p>
          <a:p>
            <a:pPr algn="just" eaLnBrk="1" hangingPunct="1">
              <a:buFontTx/>
              <a:buChar char="-"/>
            </a:pPr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Excelencia académica</a:t>
            </a:r>
          </a:p>
          <a:p>
            <a:pPr algn="just" eaLnBrk="1" hangingPunct="1">
              <a:buFontTx/>
              <a:buChar char="-"/>
            </a:pPr>
            <a:endParaRPr lang="es-ES" sz="2000" b="1">
              <a:latin typeface="Calibri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ES" sz="2000" b="1">
                <a:latin typeface="Calibri" pitchFamily="34" charset="0"/>
              </a:rPr>
              <a:t> Desarrollo sostenible</a:t>
            </a:r>
          </a:p>
        </p:txBody>
      </p:sp>
      <p:grpSp>
        <p:nvGrpSpPr>
          <p:cNvPr id="9221" name="31 Grupo"/>
          <p:cNvGrpSpPr>
            <a:grpSpLocks/>
          </p:cNvGrpSpPr>
          <p:nvPr/>
        </p:nvGrpSpPr>
        <p:grpSpPr bwMode="auto">
          <a:xfrm>
            <a:off x="1643063" y="766763"/>
            <a:ext cx="5072062" cy="4857750"/>
            <a:chOff x="1643042" y="1214422"/>
            <a:chExt cx="5072098" cy="4857784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2786050" y="1214422"/>
              <a:ext cx="3000396" cy="13573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2285984" y="1857363"/>
              <a:ext cx="3500463" cy="9286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2928926" y="2500306"/>
              <a:ext cx="2857520" cy="50006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1785918" y="3000371"/>
              <a:ext cx="4000528" cy="14287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1643042" y="3286123"/>
              <a:ext cx="4143404" cy="35719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1928794" y="3500438"/>
              <a:ext cx="3857652" cy="71438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flipV="1">
              <a:off x="1928794" y="3571875"/>
              <a:ext cx="4143404" cy="128588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V="1">
              <a:off x="2928926" y="3571875"/>
              <a:ext cx="3357586" cy="18573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2928926" y="3571875"/>
              <a:ext cx="3786214" cy="25003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2" name="30 Grupo"/>
          <p:cNvGrpSpPr>
            <a:grpSpLocks/>
          </p:cNvGrpSpPr>
          <p:nvPr/>
        </p:nvGrpSpPr>
        <p:grpSpPr bwMode="auto">
          <a:xfrm>
            <a:off x="5500688" y="1695450"/>
            <a:ext cx="2357437" cy="1785938"/>
            <a:chOff x="6429388" y="4071942"/>
            <a:chExt cx="2357454" cy="1785950"/>
          </a:xfrm>
        </p:grpSpPr>
        <p:sp>
          <p:nvSpPr>
            <p:cNvPr id="30" name="29 Elipse"/>
            <p:cNvSpPr/>
            <p:nvPr/>
          </p:nvSpPr>
          <p:spPr>
            <a:xfrm>
              <a:off x="6429388" y="4071942"/>
              <a:ext cx="2357454" cy="1785950"/>
            </a:xfrm>
            <a:prstGeom prst="ellipse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6572264" y="4500570"/>
              <a:ext cx="2105385" cy="95410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ea typeface="+mn-ea"/>
                </a:rPr>
                <a:t>CÁTEDRA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ea typeface="+mn-ea"/>
                </a:rPr>
                <a:t>UNILIBRISTA</a:t>
              </a:r>
            </a:p>
          </p:txBody>
        </p:sp>
      </p:grpSp>
      <p:grpSp>
        <p:nvGrpSpPr>
          <p:cNvPr id="9223" name="17 Grupo"/>
          <p:cNvGrpSpPr>
            <a:grpSpLocks/>
          </p:cNvGrpSpPr>
          <p:nvPr/>
        </p:nvGrpSpPr>
        <p:grpSpPr bwMode="auto">
          <a:xfrm>
            <a:off x="3519488" y="477838"/>
            <a:ext cx="2857500" cy="142875"/>
            <a:chOff x="2500298" y="928670"/>
            <a:chExt cx="3929090" cy="144464"/>
          </a:xfrm>
        </p:grpSpPr>
        <p:cxnSp>
          <p:nvCxnSpPr>
            <p:cNvPr id="20" name="19 Conector recto"/>
            <p:cNvCxnSpPr>
              <a:cxnSpLocks noChangeShapeType="1"/>
            </p:cNvCxnSpPr>
            <p:nvPr/>
          </p:nvCxnSpPr>
          <p:spPr bwMode="auto">
            <a:xfrm>
              <a:off x="2500298" y="928670"/>
              <a:ext cx="3929090" cy="16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/>
          </p:spPr>
        </p:cxnSp>
        <p:cxnSp>
          <p:nvCxnSpPr>
            <p:cNvPr id="21" name="20 Conector recto"/>
            <p:cNvCxnSpPr>
              <a:cxnSpLocks noChangeShapeType="1"/>
            </p:cNvCxnSpPr>
            <p:nvPr/>
          </p:nvCxnSpPr>
          <p:spPr bwMode="auto">
            <a:xfrm>
              <a:off x="2500298" y="1000901"/>
              <a:ext cx="39290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/>
          </p:spPr>
        </p:cxnSp>
        <p:cxnSp>
          <p:nvCxnSpPr>
            <p:cNvPr id="22" name="21 Conector recto"/>
            <p:cNvCxnSpPr>
              <a:cxnSpLocks noChangeShapeType="1"/>
            </p:cNvCxnSpPr>
            <p:nvPr/>
          </p:nvCxnSpPr>
          <p:spPr bwMode="auto">
            <a:xfrm>
              <a:off x="2500298" y="1071528"/>
              <a:ext cx="3929090" cy="1606"/>
            </a:xfrm>
            <a:prstGeom prst="lin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/>
          </p:spPr>
        </p:cxnSp>
      </p:grpSp>
    </p:spTree>
    <p:extLst>
      <p:ext uri="{BB962C8B-B14F-4D97-AF65-F5344CB8AC3E}">
        <p14:creationId xmlns:p14="http://schemas.microsoft.com/office/powerpoint/2010/main" val="2763219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1563" y="500063"/>
            <a:ext cx="6781800" cy="213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</a:rPr>
              <a:t>LINEAMIENTOS CURRICULARES INSTITUCIONALES</a:t>
            </a: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23850" y="5448300"/>
            <a:ext cx="5643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>
                <a:solidFill>
                  <a:srgbClr val="CC0000"/>
                </a:solidFill>
                <a:latin typeface="Calibri" pitchFamily="34" charset="0"/>
              </a:rPr>
              <a:t>Acuerdo 01 de Septiembre 25 de 2002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s-ES" sz="3000">
              <a:solidFill>
                <a:srgbClr val="CC0000"/>
              </a:solidFill>
              <a:latin typeface="Calibri" pitchFamily="34" charset="0"/>
            </a:endParaRPr>
          </a:p>
        </p:txBody>
      </p:sp>
      <p:cxnSp>
        <p:nvCxnSpPr>
          <p:cNvPr id="8" name="7 Conector recto"/>
          <p:cNvCxnSpPr>
            <a:cxnSpLocks noChangeShapeType="1"/>
          </p:cNvCxnSpPr>
          <p:nvPr/>
        </p:nvCxnSpPr>
        <p:spPr bwMode="auto">
          <a:xfrm rot="5400000">
            <a:off x="-1892299" y="3321050"/>
            <a:ext cx="507206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cxnSp>
        <p:nvCxnSpPr>
          <p:cNvPr id="9" name="8 Conector recto"/>
          <p:cNvCxnSpPr>
            <a:cxnSpLocks noChangeShapeType="1"/>
          </p:cNvCxnSpPr>
          <p:nvPr/>
        </p:nvCxnSpPr>
        <p:spPr bwMode="auto">
          <a:xfrm rot="10800000">
            <a:off x="214313" y="4857750"/>
            <a:ext cx="58578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 rot="5400000">
            <a:off x="-1070768" y="3142456"/>
            <a:ext cx="3714750" cy="1587"/>
          </a:xfrm>
          <a:prstGeom prst="lin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sp>
        <p:nvSpPr>
          <p:cNvPr id="12296" name="Rectangle 3"/>
          <p:cNvSpPr txBox="1">
            <a:spLocks noChangeArrowheads="1"/>
          </p:cNvSpPr>
          <p:nvPr/>
        </p:nvSpPr>
        <p:spPr bwMode="auto">
          <a:xfrm>
            <a:off x="1714500" y="3571875"/>
            <a:ext cx="65008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CC0000"/>
                </a:solidFill>
                <a:latin typeface="Calibri" pitchFamily="34" charset="0"/>
              </a:rPr>
              <a:t>Política Académica de la UNIVERSIDAD LIBRE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s-ES" sz="3600">
              <a:solidFill>
                <a:srgbClr val="CC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0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9 CuadroTexto"/>
          <p:cNvSpPr txBox="1">
            <a:spLocks noChangeArrowheads="1"/>
          </p:cNvSpPr>
          <p:nvPr/>
        </p:nvSpPr>
        <p:spPr bwMode="auto">
          <a:xfrm>
            <a:off x="611188" y="2349500"/>
            <a:ext cx="80724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AR" sz="4000" b="1">
                <a:latin typeface="Calibri" pitchFamily="34" charset="0"/>
              </a:rPr>
              <a:t>MODELO PEDAGÓGICO </a:t>
            </a:r>
          </a:p>
          <a:p>
            <a:pPr algn="ctr" eaLnBrk="1" hangingPunct="1"/>
            <a:r>
              <a:rPr lang="es-AR" sz="4000" b="1">
                <a:latin typeface="Calibri" pitchFamily="34" charset="0"/>
              </a:rPr>
              <a:t>CONSTRUCTIVISTA SOCIAL HUMANISTA</a:t>
            </a:r>
          </a:p>
        </p:txBody>
      </p:sp>
      <p:sp>
        <p:nvSpPr>
          <p:cNvPr id="15364" name="CuadroTexto 1"/>
          <p:cNvSpPr txBox="1">
            <a:spLocks noChangeArrowheads="1"/>
          </p:cNvSpPr>
          <p:nvPr/>
        </p:nvSpPr>
        <p:spPr bwMode="auto">
          <a:xfrm>
            <a:off x="4572000" y="5013325"/>
            <a:ext cx="388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>
                <a:latin typeface="Calibri" pitchFamily="34" charset="0"/>
              </a:rPr>
              <a:t>Fuente: Libro de Oro Universidad Libre</a:t>
            </a:r>
          </a:p>
        </p:txBody>
      </p:sp>
      <p:sp>
        <p:nvSpPr>
          <p:cNvPr id="15365" name="CuadroTexto 4"/>
          <p:cNvSpPr txBox="1">
            <a:spLocks noChangeArrowheads="1"/>
          </p:cNvSpPr>
          <p:nvPr/>
        </p:nvSpPr>
        <p:spPr bwMode="auto">
          <a:xfrm>
            <a:off x="4572000" y="5364163"/>
            <a:ext cx="388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>
                <a:latin typeface="Calibri" pitchFamily="34" charset="0"/>
              </a:rPr>
              <a:t>Fuente: Vygotski, Lev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4005"/>
          <a:stretch>
            <a:fillRect/>
          </a:stretch>
        </p:blipFill>
        <p:spPr bwMode="auto">
          <a:xfrm>
            <a:off x="323528" y="740606"/>
            <a:ext cx="8360097" cy="47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125847" y="81612"/>
            <a:ext cx="7043117" cy="62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LOGROS NACIONALES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279134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24051</TotalTime>
  <Words>538</Words>
  <Application>Microsoft Office PowerPoint</Application>
  <PresentationFormat>Presentación en pantalla (4:3)</PresentationFormat>
  <Paragraphs>112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Libre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carlos.valero</dc:creator>
  <cp:lastModifiedBy>Calidad Gloria Amparo Sanchez</cp:lastModifiedBy>
  <cp:revision>786</cp:revision>
  <cp:lastPrinted>2011-09-21T16:28:44Z</cp:lastPrinted>
  <dcterms:created xsi:type="dcterms:W3CDTF">2008-11-07T15:09:08Z</dcterms:created>
  <dcterms:modified xsi:type="dcterms:W3CDTF">2014-04-07T14:41:06Z</dcterms:modified>
</cp:coreProperties>
</file>