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4" r:id="rId4"/>
    <p:sldId id="267" r:id="rId5"/>
    <p:sldId id="266" r:id="rId6"/>
    <p:sldId id="276" r:id="rId7"/>
    <p:sldId id="268" r:id="rId8"/>
    <p:sldId id="270" r:id="rId9"/>
    <p:sldId id="271" r:id="rId10"/>
    <p:sldId id="272" r:id="rId11"/>
    <p:sldId id="278" r:id="rId12"/>
    <p:sldId id="269" r:id="rId13"/>
    <p:sldId id="279" r:id="rId14"/>
    <p:sldId id="274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4" autoAdjust="0"/>
    <p:restoredTop sz="94660"/>
  </p:normalViewPr>
  <p:slideViewPr>
    <p:cSldViewPr>
      <p:cViewPr>
        <p:scale>
          <a:sx n="70" d="100"/>
          <a:sy n="70" d="100"/>
        </p:scale>
        <p:origin x="-42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51EAA2-B97F-4EE0-8293-50BF5CF2A52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69959B15-4D4F-4C3F-876E-C1D47C49FBF5}">
      <dgm:prSet phldrT="[Texto]" custT="1"/>
      <dgm:spPr/>
      <dgm:t>
        <a:bodyPr/>
        <a:lstStyle/>
        <a:p>
          <a:endParaRPr lang="es-AR" sz="2000" dirty="0">
            <a:latin typeface="Tahoma" pitchFamily="34" charset="0"/>
            <a:cs typeface="Tahoma" pitchFamily="34" charset="0"/>
          </a:endParaRPr>
        </a:p>
      </dgm:t>
    </dgm:pt>
    <dgm:pt modelId="{78577A14-1910-493C-8FEC-06594099B230}" type="parTrans" cxnId="{5229565D-6EEF-41FF-B747-38217C9F57D8}">
      <dgm:prSet/>
      <dgm:spPr/>
      <dgm:t>
        <a:bodyPr/>
        <a:lstStyle/>
        <a:p>
          <a:endParaRPr lang="es-AR"/>
        </a:p>
      </dgm:t>
    </dgm:pt>
    <dgm:pt modelId="{DF282657-ADF0-4372-8EB8-EFAAA095262D}" type="sibTrans" cxnId="{5229565D-6EEF-41FF-B747-38217C9F57D8}">
      <dgm:prSet/>
      <dgm:spPr/>
      <dgm:t>
        <a:bodyPr/>
        <a:lstStyle/>
        <a:p>
          <a:endParaRPr lang="es-AR"/>
        </a:p>
      </dgm:t>
    </dgm:pt>
    <dgm:pt modelId="{9A9B56B6-7F54-441E-871E-9ED66615BD95}">
      <dgm:prSet phldrT="[Texto]" custT="1"/>
      <dgm:spPr/>
      <dgm:t>
        <a:bodyPr/>
        <a:lstStyle/>
        <a:p>
          <a:pPr algn="just"/>
          <a:endParaRPr lang="es-AR" sz="2000" dirty="0">
            <a:latin typeface="Tahoma" pitchFamily="34" charset="0"/>
            <a:cs typeface="Tahoma" pitchFamily="34" charset="0"/>
          </a:endParaRPr>
        </a:p>
      </dgm:t>
    </dgm:pt>
    <dgm:pt modelId="{EAD4CD65-BCD7-4000-93D7-A8D5F9932BBF}" type="sibTrans" cxnId="{760B81C9-1922-4FB1-82E6-944994126F7B}">
      <dgm:prSet/>
      <dgm:spPr/>
      <dgm:t>
        <a:bodyPr/>
        <a:lstStyle/>
        <a:p>
          <a:endParaRPr lang="es-AR"/>
        </a:p>
      </dgm:t>
    </dgm:pt>
    <dgm:pt modelId="{81580A5B-34E5-4FC1-845A-49F03ACDBB33}" type="parTrans" cxnId="{760B81C9-1922-4FB1-82E6-944994126F7B}">
      <dgm:prSet/>
      <dgm:spPr/>
      <dgm:t>
        <a:bodyPr/>
        <a:lstStyle/>
        <a:p>
          <a:endParaRPr lang="es-AR"/>
        </a:p>
      </dgm:t>
    </dgm:pt>
    <dgm:pt modelId="{A9997000-EE94-4462-882B-A5D91068BD55}">
      <dgm:prSet phldrT="[Texto]" custT="1"/>
      <dgm:spPr/>
      <dgm:t>
        <a:bodyPr/>
        <a:lstStyle/>
        <a:p>
          <a:pPr algn="just"/>
          <a:r>
            <a:rPr lang="es-AR" sz="2000" dirty="0" smtClean="0">
              <a:latin typeface="Tahoma" pitchFamily="34" charset="0"/>
              <a:cs typeface="Tahoma" pitchFamily="34" charset="0"/>
            </a:rPr>
            <a:t>  </a:t>
          </a:r>
          <a:endParaRPr lang="es-AR" sz="2000" dirty="0">
            <a:latin typeface="Tahoma" pitchFamily="34" charset="0"/>
            <a:cs typeface="Tahoma" pitchFamily="34" charset="0"/>
          </a:endParaRPr>
        </a:p>
      </dgm:t>
    </dgm:pt>
    <dgm:pt modelId="{FBE49FC2-06E1-43FF-AACC-BAD97B6282D3}" type="sibTrans" cxnId="{BA16CBDB-ACB6-4C6F-9932-13EBA4FBCF4D}">
      <dgm:prSet/>
      <dgm:spPr/>
      <dgm:t>
        <a:bodyPr/>
        <a:lstStyle/>
        <a:p>
          <a:endParaRPr lang="es-AR"/>
        </a:p>
      </dgm:t>
    </dgm:pt>
    <dgm:pt modelId="{A5C812B9-1229-4F8B-AD01-3577367F3D6F}" type="parTrans" cxnId="{BA16CBDB-ACB6-4C6F-9932-13EBA4FBCF4D}">
      <dgm:prSet/>
      <dgm:spPr/>
      <dgm:t>
        <a:bodyPr/>
        <a:lstStyle/>
        <a:p>
          <a:endParaRPr lang="es-AR"/>
        </a:p>
      </dgm:t>
    </dgm:pt>
    <dgm:pt modelId="{82EE78CE-53BB-4CCE-9495-15F6E6D139BC}" type="pres">
      <dgm:prSet presAssocID="{4151EAA2-B97F-4EE0-8293-50BF5CF2A52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DD38131-8D66-43D3-AB31-A7117901AAAB}" type="pres">
      <dgm:prSet presAssocID="{69959B15-4D4F-4C3F-876E-C1D47C49FBF5}" presName="circle1" presStyleLbl="node1" presStyleIdx="0" presStyleCnt="3"/>
      <dgm:spPr/>
      <dgm:t>
        <a:bodyPr/>
        <a:lstStyle/>
        <a:p>
          <a:endParaRPr lang="es-CO"/>
        </a:p>
      </dgm:t>
    </dgm:pt>
    <dgm:pt modelId="{E3837948-CDE2-48F7-8144-1ACF1AA05530}" type="pres">
      <dgm:prSet presAssocID="{69959B15-4D4F-4C3F-876E-C1D47C49FBF5}" presName="space" presStyleCnt="0"/>
      <dgm:spPr/>
    </dgm:pt>
    <dgm:pt modelId="{C078C4D3-7FB6-4A8D-8EFB-C20B619F08D3}" type="pres">
      <dgm:prSet presAssocID="{69959B15-4D4F-4C3F-876E-C1D47C49FBF5}" presName="rect1" presStyleLbl="alignAcc1" presStyleIdx="0" presStyleCnt="3"/>
      <dgm:spPr/>
      <dgm:t>
        <a:bodyPr/>
        <a:lstStyle/>
        <a:p>
          <a:endParaRPr lang="es-AR"/>
        </a:p>
      </dgm:t>
    </dgm:pt>
    <dgm:pt modelId="{7B104E63-CB37-42E6-800F-8C51CAFAC2BA}" type="pres">
      <dgm:prSet presAssocID="{9A9B56B6-7F54-441E-871E-9ED66615BD95}" presName="vertSpace2" presStyleLbl="node1" presStyleIdx="0" presStyleCnt="3"/>
      <dgm:spPr/>
    </dgm:pt>
    <dgm:pt modelId="{B45E2D92-306E-47A7-B467-E7CD3D81B5B3}" type="pres">
      <dgm:prSet presAssocID="{9A9B56B6-7F54-441E-871E-9ED66615BD95}" presName="circle2" presStyleLbl="node1" presStyleIdx="1" presStyleCnt="3"/>
      <dgm:spPr/>
    </dgm:pt>
    <dgm:pt modelId="{04989953-6203-476D-AC99-7F2B5F9164C5}" type="pres">
      <dgm:prSet presAssocID="{9A9B56B6-7F54-441E-871E-9ED66615BD95}" presName="rect2" presStyleLbl="alignAcc1" presStyleIdx="1" presStyleCnt="3"/>
      <dgm:spPr/>
      <dgm:t>
        <a:bodyPr/>
        <a:lstStyle/>
        <a:p>
          <a:endParaRPr lang="es-AR"/>
        </a:p>
      </dgm:t>
    </dgm:pt>
    <dgm:pt modelId="{F8069C4E-9A57-4A48-A4D7-56A60BBA1D58}" type="pres">
      <dgm:prSet presAssocID="{A9997000-EE94-4462-882B-A5D91068BD55}" presName="vertSpace3" presStyleLbl="node1" presStyleIdx="1" presStyleCnt="3"/>
      <dgm:spPr/>
    </dgm:pt>
    <dgm:pt modelId="{89442DE7-E726-40D5-B1E4-9A3734533C64}" type="pres">
      <dgm:prSet presAssocID="{A9997000-EE94-4462-882B-A5D91068BD55}" presName="circle3" presStyleLbl="node1" presStyleIdx="2" presStyleCnt="3"/>
      <dgm:spPr/>
    </dgm:pt>
    <dgm:pt modelId="{7FAE64B0-C674-4F68-B672-C73E5B3D671D}" type="pres">
      <dgm:prSet presAssocID="{A9997000-EE94-4462-882B-A5D91068BD55}" presName="rect3" presStyleLbl="alignAcc1" presStyleIdx="2" presStyleCnt="3" custLinFactNeighborX="0" custLinFactNeighborY="-781"/>
      <dgm:spPr/>
      <dgm:t>
        <a:bodyPr/>
        <a:lstStyle/>
        <a:p>
          <a:endParaRPr lang="es-AR"/>
        </a:p>
      </dgm:t>
    </dgm:pt>
    <dgm:pt modelId="{4F5ED051-A356-492D-BD5D-4246FC8BB736}" type="pres">
      <dgm:prSet presAssocID="{69959B15-4D4F-4C3F-876E-C1D47C49FBF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F105221-DC01-4613-90C9-B1A4B0EB95C7}" type="pres">
      <dgm:prSet presAssocID="{9A9B56B6-7F54-441E-871E-9ED66615BD9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4010273-6C39-44A0-9389-41F7F50849E5}" type="pres">
      <dgm:prSet presAssocID="{A9997000-EE94-4462-882B-A5D91068BD55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BA16CBDB-ACB6-4C6F-9932-13EBA4FBCF4D}" srcId="{4151EAA2-B97F-4EE0-8293-50BF5CF2A524}" destId="{A9997000-EE94-4462-882B-A5D91068BD55}" srcOrd="2" destOrd="0" parTransId="{A5C812B9-1229-4F8B-AD01-3577367F3D6F}" sibTransId="{FBE49FC2-06E1-43FF-AACC-BAD97B6282D3}"/>
    <dgm:cxn modelId="{4CDFD20E-6A60-49C4-AA8E-960C1FE96FF8}" type="presOf" srcId="{A9997000-EE94-4462-882B-A5D91068BD55}" destId="{A4010273-6C39-44A0-9389-41F7F50849E5}" srcOrd="1" destOrd="0" presId="urn:microsoft.com/office/officeart/2005/8/layout/target3"/>
    <dgm:cxn modelId="{4FAE2848-3C81-4155-818A-5A3D3D1041D5}" type="presOf" srcId="{69959B15-4D4F-4C3F-876E-C1D47C49FBF5}" destId="{C078C4D3-7FB6-4A8D-8EFB-C20B619F08D3}" srcOrd="0" destOrd="0" presId="urn:microsoft.com/office/officeart/2005/8/layout/target3"/>
    <dgm:cxn modelId="{1F6B03E7-9339-4503-A7FF-A33F0711BC4E}" type="presOf" srcId="{A9997000-EE94-4462-882B-A5D91068BD55}" destId="{7FAE64B0-C674-4F68-B672-C73E5B3D671D}" srcOrd="0" destOrd="0" presId="urn:microsoft.com/office/officeart/2005/8/layout/target3"/>
    <dgm:cxn modelId="{9C8B7C3A-8474-4A42-A025-523E02892B79}" type="presOf" srcId="{9A9B56B6-7F54-441E-871E-9ED66615BD95}" destId="{04989953-6203-476D-AC99-7F2B5F9164C5}" srcOrd="0" destOrd="0" presId="urn:microsoft.com/office/officeart/2005/8/layout/target3"/>
    <dgm:cxn modelId="{410F8CF5-3B38-4609-B566-8E186AF28551}" type="presOf" srcId="{4151EAA2-B97F-4EE0-8293-50BF5CF2A524}" destId="{82EE78CE-53BB-4CCE-9495-15F6E6D139BC}" srcOrd="0" destOrd="0" presId="urn:microsoft.com/office/officeart/2005/8/layout/target3"/>
    <dgm:cxn modelId="{06DA5030-318E-4DC5-9890-4AE4CC83DCD2}" type="presOf" srcId="{69959B15-4D4F-4C3F-876E-C1D47C49FBF5}" destId="{4F5ED051-A356-492D-BD5D-4246FC8BB736}" srcOrd="1" destOrd="0" presId="urn:microsoft.com/office/officeart/2005/8/layout/target3"/>
    <dgm:cxn modelId="{5229565D-6EEF-41FF-B747-38217C9F57D8}" srcId="{4151EAA2-B97F-4EE0-8293-50BF5CF2A524}" destId="{69959B15-4D4F-4C3F-876E-C1D47C49FBF5}" srcOrd="0" destOrd="0" parTransId="{78577A14-1910-493C-8FEC-06594099B230}" sibTransId="{DF282657-ADF0-4372-8EB8-EFAAA095262D}"/>
    <dgm:cxn modelId="{760B81C9-1922-4FB1-82E6-944994126F7B}" srcId="{4151EAA2-B97F-4EE0-8293-50BF5CF2A524}" destId="{9A9B56B6-7F54-441E-871E-9ED66615BD95}" srcOrd="1" destOrd="0" parTransId="{81580A5B-34E5-4FC1-845A-49F03ACDBB33}" sibTransId="{EAD4CD65-BCD7-4000-93D7-A8D5F9932BBF}"/>
    <dgm:cxn modelId="{9F865F8E-5B84-4F60-B082-FB65B511617B}" type="presOf" srcId="{9A9B56B6-7F54-441E-871E-9ED66615BD95}" destId="{0F105221-DC01-4613-90C9-B1A4B0EB95C7}" srcOrd="1" destOrd="0" presId="urn:microsoft.com/office/officeart/2005/8/layout/target3"/>
    <dgm:cxn modelId="{E79868E0-9A64-4DEF-9091-218AA08F54EF}" type="presParOf" srcId="{82EE78CE-53BB-4CCE-9495-15F6E6D139BC}" destId="{6DD38131-8D66-43D3-AB31-A7117901AAAB}" srcOrd="0" destOrd="0" presId="urn:microsoft.com/office/officeart/2005/8/layout/target3"/>
    <dgm:cxn modelId="{FF2602D2-1479-4415-B012-DF022B12345E}" type="presParOf" srcId="{82EE78CE-53BB-4CCE-9495-15F6E6D139BC}" destId="{E3837948-CDE2-48F7-8144-1ACF1AA05530}" srcOrd="1" destOrd="0" presId="urn:microsoft.com/office/officeart/2005/8/layout/target3"/>
    <dgm:cxn modelId="{37937903-609B-4E3F-AC6C-E942BF203513}" type="presParOf" srcId="{82EE78CE-53BB-4CCE-9495-15F6E6D139BC}" destId="{C078C4D3-7FB6-4A8D-8EFB-C20B619F08D3}" srcOrd="2" destOrd="0" presId="urn:microsoft.com/office/officeart/2005/8/layout/target3"/>
    <dgm:cxn modelId="{04B25BF2-A9B1-48BE-9AC7-B717062E14DC}" type="presParOf" srcId="{82EE78CE-53BB-4CCE-9495-15F6E6D139BC}" destId="{7B104E63-CB37-42E6-800F-8C51CAFAC2BA}" srcOrd="3" destOrd="0" presId="urn:microsoft.com/office/officeart/2005/8/layout/target3"/>
    <dgm:cxn modelId="{916722C3-1182-4D7C-A306-F99D6999361C}" type="presParOf" srcId="{82EE78CE-53BB-4CCE-9495-15F6E6D139BC}" destId="{B45E2D92-306E-47A7-B467-E7CD3D81B5B3}" srcOrd="4" destOrd="0" presId="urn:microsoft.com/office/officeart/2005/8/layout/target3"/>
    <dgm:cxn modelId="{3F50889F-3A90-4ACE-BB09-F579C4276549}" type="presParOf" srcId="{82EE78CE-53BB-4CCE-9495-15F6E6D139BC}" destId="{04989953-6203-476D-AC99-7F2B5F9164C5}" srcOrd="5" destOrd="0" presId="urn:microsoft.com/office/officeart/2005/8/layout/target3"/>
    <dgm:cxn modelId="{34CFF426-FCC4-41CE-A069-FC12570E7B4B}" type="presParOf" srcId="{82EE78CE-53BB-4CCE-9495-15F6E6D139BC}" destId="{F8069C4E-9A57-4A48-A4D7-56A60BBA1D58}" srcOrd="6" destOrd="0" presId="urn:microsoft.com/office/officeart/2005/8/layout/target3"/>
    <dgm:cxn modelId="{60C3FDD6-B34E-4B97-B9EF-C86CF5F73C7D}" type="presParOf" srcId="{82EE78CE-53BB-4CCE-9495-15F6E6D139BC}" destId="{89442DE7-E726-40D5-B1E4-9A3734533C64}" srcOrd="7" destOrd="0" presId="urn:microsoft.com/office/officeart/2005/8/layout/target3"/>
    <dgm:cxn modelId="{F3FF5375-572C-4AA7-AC51-10175EF7A15C}" type="presParOf" srcId="{82EE78CE-53BB-4CCE-9495-15F6E6D139BC}" destId="{7FAE64B0-C674-4F68-B672-C73E5B3D671D}" srcOrd="8" destOrd="0" presId="urn:microsoft.com/office/officeart/2005/8/layout/target3"/>
    <dgm:cxn modelId="{9AD05EBE-D4B8-4002-9C58-49290EFDD11E}" type="presParOf" srcId="{82EE78CE-53BB-4CCE-9495-15F6E6D139BC}" destId="{4F5ED051-A356-492D-BD5D-4246FC8BB736}" srcOrd="9" destOrd="0" presId="urn:microsoft.com/office/officeart/2005/8/layout/target3"/>
    <dgm:cxn modelId="{068F5358-D647-48E5-99A7-9B3FE459636F}" type="presParOf" srcId="{82EE78CE-53BB-4CCE-9495-15F6E6D139BC}" destId="{0F105221-DC01-4613-90C9-B1A4B0EB95C7}" srcOrd="10" destOrd="0" presId="urn:microsoft.com/office/officeart/2005/8/layout/target3"/>
    <dgm:cxn modelId="{AB5EBC84-9152-48B8-BD8C-D5AC4EFC9F06}" type="presParOf" srcId="{82EE78CE-53BB-4CCE-9495-15F6E6D139BC}" destId="{A4010273-6C39-44A0-9389-41F7F50849E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51EAA2-B97F-4EE0-8293-50BF5CF2A52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AR"/>
        </a:p>
      </dgm:t>
    </dgm:pt>
    <dgm:pt modelId="{69959B15-4D4F-4C3F-876E-C1D47C49FBF5}">
      <dgm:prSet phldrT="[Texto]" custT="1"/>
      <dgm:spPr/>
      <dgm:t>
        <a:bodyPr/>
        <a:lstStyle/>
        <a:p>
          <a:pPr algn="just"/>
          <a:r>
            <a:rPr lang="es-CO" sz="2000" dirty="0" smtClean="0">
              <a:solidFill>
                <a:schemeClr val="tx1"/>
              </a:solidFill>
            </a:rPr>
            <a:t>La organización, administración y gestión de la institución están orientadas al servicio de las necesidades de la docencia, de la investigación y de la extensión o proyección social, requiere de un apoyo eficiente y eficaz. </a:t>
          </a:r>
          <a:endParaRPr lang="es-AR" sz="2000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gm:t>
    </dgm:pt>
    <dgm:pt modelId="{78577A14-1910-493C-8FEC-06594099B230}" type="parTrans" cxnId="{5229565D-6EEF-41FF-B747-38217C9F57D8}">
      <dgm:prSet/>
      <dgm:spPr/>
      <dgm:t>
        <a:bodyPr/>
        <a:lstStyle/>
        <a:p>
          <a:endParaRPr lang="es-AR"/>
        </a:p>
      </dgm:t>
    </dgm:pt>
    <dgm:pt modelId="{DF282657-ADF0-4372-8EB8-EFAAA095262D}" type="sibTrans" cxnId="{5229565D-6EEF-41FF-B747-38217C9F57D8}">
      <dgm:prSet/>
      <dgm:spPr/>
      <dgm:t>
        <a:bodyPr/>
        <a:lstStyle/>
        <a:p>
          <a:endParaRPr lang="es-AR"/>
        </a:p>
      </dgm:t>
    </dgm:pt>
    <dgm:pt modelId="{9A9B56B6-7F54-441E-871E-9ED66615BD95}">
      <dgm:prSet phldrT="[Texto]" custT="1"/>
      <dgm:spPr/>
      <dgm:t>
        <a:bodyPr/>
        <a:lstStyle/>
        <a:p>
          <a:pPr algn="just"/>
          <a:r>
            <a:rPr lang="es-CO" sz="2000" dirty="0" smtClean="0"/>
            <a:t>La gestión organizacional cumple una función de soporte y dirección para garantizar la buena gestión del modelo educativo</a:t>
          </a:r>
          <a:endParaRPr lang="es-AR" sz="2000" dirty="0">
            <a:latin typeface="Tahoma" pitchFamily="34" charset="0"/>
            <a:cs typeface="Tahoma" pitchFamily="34" charset="0"/>
          </a:endParaRPr>
        </a:p>
      </dgm:t>
    </dgm:pt>
    <dgm:pt modelId="{EAD4CD65-BCD7-4000-93D7-A8D5F9932BBF}" type="sibTrans" cxnId="{760B81C9-1922-4FB1-82E6-944994126F7B}">
      <dgm:prSet/>
      <dgm:spPr/>
      <dgm:t>
        <a:bodyPr/>
        <a:lstStyle/>
        <a:p>
          <a:endParaRPr lang="es-AR"/>
        </a:p>
      </dgm:t>
    </dgm:pt>
    <dgm:pt modelId="{81580A5B-34E5-4FC1-845A-49F03ACDBB33}" type="parTrans" cxnId="{760B81C9-1922-4FB1-82E6-944994126F7B}">
      <dgm:prSet/>
      <dgm:spPr/>
      <dgm:t>
        <a:bodyPr/>
        <a:lstStyle/>
        <a:p>
          <a:endParaRPr lang="es-AR"/>
        </a:p>
      </dgm:t>
    </dgm:pt>
    <dgm:pt modelId="{A9997000-EE94-4462-882B-A5D91068BD55}">
      <dgm:prSet phldrT="[Texto]" custT="1"/>
      <dgm:spPr/>
      <dgm:t>
        <a:bodyPr/>
        <a:lstStyle/>
        <a:p>
          <a:pPr algn="just"/>
          <a:r>
            <a:rPr lang="es-CO" sz="2000" dirty="0" smtClean="0"/>
            <a:t>La gestión de la calidad, la cultura de la planeación, la autoevaluación, el autocontrol y el mejoramiento continuo, representan el marco general y el ideal que orienta el accionar de la Universidad.</a:t>
          </a:r>
          <a:r>
            <a:rPr lang="es-AR" sz="2000" dirty="0" smtClean="0">
              <a:latin typeface="Tahoma" pitchFamily="34" charset="0"/>
              <a:cs typeface="Tahoma" pitchFamily="34" charset="0"/>
            </a:rPr>
            <a:t>  </a:t>
          </a:r>
          <a:endParaRPr lang="es-AR" sz="2000" dirty="0">
            <a:latin typeface="Tahoma" pitchFamily="34" charset="0"/>
            <a:cs typeface="Tahoma" pitchFamily="34" charset="0"/>
          </a:endParaRPr>
        </a:p>
      </dgm:t>
    </dgm:pt>
    <dgm:pt modelId="{FBE49FC2-06E1-43FF-AACC-BAD97B6282D3}" type="sibTrans" cxnId="{BA16CBDB-ACB6-4C6F-9932-13EBA4FBCF4D}">
      <dgm:prSet/>
      <dgm:spPr/>
      <dgm:t>
        <a:bodyPr/>
        <a:lstStyle/>
        <a:p>
          <a:endParaRPr lang="es-AR"/>
        </a:p>
      </dgm:t>
    </dgm:pt>
    <dgm:pt modelId="{A5C812B9-1229-4F8B-AD01-3577367F3D6F}" type="parTrans" cxnId="{BA16CBDB-ACB6-4C6F-9932-13EBA4FBCF4D}">
      <dgm:prSet/>
      <dgm:spPr/>
      <dgm:t>
        <a:bodyPr/>
        <a:lstStyle/>
        <a:p>
          <a:endParaRPr lang="es-AR"/>
        </a:p>
      </dgm:t>
    </dgm:pt>
    <dgm:pt modelId="{82EE78CE-53BB-4CCE-9495-15F6E6D139BC}" type="pres">
      <dgm:prSet presAssocID="{4151EAA2-B97F-4EE0-8293-50BF5CF2A52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DD38131-8D66-43D3-AB31-A7117901AAAB}" type="pres">
      <dgm:prSet presAssocID="{69959B15-4D4F-4C3F-876E-C1D47C49FBF5}" presName="circle1" presStyleLbl="node1" presStyleIdx="0" presStyleCnt="3"/>
      <dgm:spPr/>
      <dgm:t>
        <a:bodyPr/>
        <a:lstStyle/>
        <a:p>
          <a:endParaRPr lang="es-CO"/>
        </a:p>
      </dgm:t>
    </dgm:pt>
    <dgm:pt modelId="{E3837948-CDE2-48F7-8144-1ACF1AA05530}" type="pres">
      <dgm:prSet presAssocID="{69959B15-4D4F-4C3F-876E-C1D47C49FBF5}" presName="space" presStyleCnt="0"/>
      <dgm:spPr/>
    </dgm:pt>
    <dgm:pt modelId="{C078C4D3-7FB6-4A8D-8EFB-C20B619F08D3}" type="pres">
      <dgm:prSet presAssocID="{69959B15-4D4F-4C3F-876E-C1D47C49FBF5}" presName="rect1" presStyleLbl="alignAcc1" presStyleIdx="0" presStyleCnt="3"/>
      <dgm:spPr/>
      <dgm:t>
        <a:bodyPr/>
        <a:lstStyle/>
        <a:p>
          <a:endParaRPr lang="es-AR"/>
        </a:p>
      </dgm:t>
    </dgm:pt>
    <dgm:pt modelId="{7B104E63-CB37-42E6-800F-8C51CAFAC2BA}" type="pres">
      <dgm:prSet presAssocID="{9A9B56B6-7F54-441E-871E-9ED66615BD95}" presName="vertSpace2" presStyleLbl="node1" presStyleIdx="0" presStyleCnt="3"/>
      <dgm:spPr/>
    </dgm:pt>
    <dgm:pt modelId="{B45E2D92-306E-47A7-B467-E7CD3D81B5B3}" type="pres">
      <dgm:prSet presAssocID="{9A9B56B6-7F54-441E-871E-9ED66615BD95}" presName="circle2" presStyleLbl="node1" presStyleIdx="1" presStyleCnt="3"/>
      <dgm:spPr/>
    </dgm:pt>
    <dgm:pt modelId="{04989953-6203-476D-AC99-7F2B5F9164C5}" type="pres">
      <dgm:prSet presAssocID="{9A9B56B6-7F54-441E-871E-9ED66615BD95}" presName="rect2" presStyleLbl="alignAcc1" presStyleIdx="1" presStyleCnt="3"/>
      <dgm:spPr/>
      <dgm:t>
        <a:bodyPr/>
        <a:lstStyle/>
        <a:p>
          <a:endParaRPr lang="es-AR"/>
        </a:p>
      </dgm:t>
    </dgm:pt>
    <dgm:pt modelId="{F8069C4E-9A57-4A48-A4D7-56A60BBA1D58}" type="pres">
      <dgm:prSet presAssocID="{A9997000-EE94-4462-882B-A5D91068BD55}" presName="vertSpace3" presStyleLbl="node1" presStyleIdx="1" presStyleCnt="3"/>
      <dgm:spPr/>
    </dgm:pt>
    <dgm:pt modelId="{89442DE7-E726-40D5-B1E4-9A3734533C64}" type="pres">
      <dgm:prSet presAssocID="{A9997000-EE94-4462-882B-A5D91068BD55}" presName="circle3" presStyleLbl="node1" presStyleIdx="2" presStyleCnt="3"/>
      <dgm:spPr/>
    </dgm:pt>
    <dgm:pt modelId="{7FAE64B0-C674-4F68-B672-C73E5B3D671D}" type="pres">
      <dgm:prSet presAssocID="{A9997000-EE94-4462-882B-A5D91068BD55}" presName="rect3" presStyleLbl="alignAcc1" presStyleIdx="2" presStyleCnt="3" custLinFactNeighborX="0" custLinFactNeighborY="-781"/>
      <dgm:spPr/>
      <dgm:t>
        <a:bodyPr/>
        <a:lstStyle/>
        <a:p>
          <a:endParaRPr lang="es-AR"/>
        </a:p>
      </dgm:t>
    </dgm:pt>
    <dgm:pt modelId="{4F5ED051-A356-492D-BD5D-4246FC8BB736}" type="pres">
      <dgm:prSet presAssocID="{69959B15-4D4F-4C3F-876E-C1D47C49FBF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F105221-DC01-4613-90C9-B1A4B0EB95C7}" type="pres">
      <dgm:prSet presAssocID="{9A9B56B6-7F54-441E-871E-9ED66615BD9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4010273-6C39-44A0-9389-41F7F50849E5}" type="pres">
      <dgm:prSet presAssocID="{A9997000-EE94-4462-882B-A5D91068BD55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229565D-6EEF-41FF-B747-38217C9F57D8}" srcId="{4151EAA2-B97F-4EE0-8293-50BF5CF2A524}" destId="{69959B15-4D4F-4C3F-876E-C1D47C49FBF5}" srcOrd="0" destOrd="0" parTransId="{78577A14-1910-493C-8FEC-06594099B230}" sibTransId="{DF282657-ADF0-4372-8EB8-EFAAA095262D}"/>
    <dgm:cxn modelId="{BEC91769-C15E-4807-8D53-5B078D44EC13}" type="presOf" srcId="{9A9B56B6-7F54-441E-871E-9ED66615BD95}" destId="{04989953-6203-476D-AC99-7F2B5F9164C5}" srcOrd="0" destOrd="0" presId="urn:microsoft.com/office/officeart/2005/8/layout/target3"/>
    <dgm:cxn modelId="{760B81C9-1922-4FB1-82E6-944994126F7B}" srcId="{4151EAA2-B97F-4EE0-8293-50BF5CF2A524}" destId="{9A9B56B6-7F54-441E-871E-9ED66615BD95}" srcOrd="1" destOrd="0" parTransId="{81580A5B-34E5-4FC1-845A-49F03ACDBB33}" sibTransId="{EAD4CD65-BCD7-4000-93D7-A8D5F9932BBF}"/>
    <dgm:cxn modelId="{7E66F6EA-2C24-429E-8996-D529D921ADC2}" type="presOf" srcId="{69959B15-4D4F-4C3F-876E-C1D47C49FBF5}" destId="{4F5ED051-A356-492D-BD5D-4246FC8BB736}" srcOrd="1" destOrd="0" presId="urn:microsoft.com/office/officeart/2005/8/layout/target3"/>
    <dgm:cxn modelId="{F228D88B-6022-437F-B3A8-927B094743BA}" type="presOf" srcId="{9A9B56B6-7F54-441E-871E-9ED66615BD95}" destId="{0F105221-DC01-4613-90C9-B1A4B0EB95C7}" srcOrd="1" destOrd="0" presId="urn:microsoft.com/office/officeart/2005/8/layout/target3"/>
    <dgm:cxn modelId="{C5F63C36-F618-4730-8E63-923D715911A4}" type="presOf" srcId="{A9997000-EE94-4462-882B-A5D91068BD55}" destId="{A4010273-6C39-44A0-9389-41F7F50849E5}" srcOrd="1" destOrd="0" presId="urn:microsoft.com/office/officeart/2005/8/layout/target3"/>
    <dgm:cxn modelId="{A8130721-465C-4797-BD21-7974CEF85A79}" type="presOf" srcId="{4151EAA2-B97F-4EE0-8293-50BF5CF2A524}" destId="{82EE78CE-53BB-4CCE-9495-15F6E6D139BC}" srcOrd="0" destOrd="0" presId="urn:microsoft.com/office/officeart/2005/8/layout/target3"/>
    <dgm:cxn modelId="{BA16CBDB-ACB6-4C6F-9932-13EBA4FBCF4D}" srcId="{4151EAA2-B97F-4EE0-8293-50BF5CF2A524}" destId="{A9997000-EE94-4462-882B-A5D91068BD55}" srcOrd="2" destOrd="0" parTransId="{A5C812B9-1229-4F8B-AD01-3577367F3D6F}" sibTransId="{FBE49FC2-06E1-43FF-AACC-BAD97B6282D3}"/>
    <dgm:cxn modelId="{927A7416-5F09-4DAF-8DA2-259B05BC05F8}" type="presOf" srcId="{A9997000-EE94-4462-882B-A5D91068BD55}" destId="{7FAE64B0-C674-4F68-B672-C73E5B3D671D}" srcOrd="0" destOrd="0" presId="urn:microsoft.com/office/officeart/2005/8/layout/target3"/>
    <dgm:cxn modelId="{2F3A74D8-9F4B-4CD0-8B9F-8D7F41E249E0}" type="presOf" srcId="{69959B15-4D4F-4C3F-876E-C1D47C49FBF5}" destId="{C078C4D3-7FB6-4A8D-8EFB-C20B619F08D3}" srcOrd="0" destOrd="0" presId="urn:microsoft.com/office/officeart/2005/8/layout/target3"/>
    <dgm:cxn modelId="{0C2C89C7-F451-4E6D-9A89-F36085BA4D9D}" type="presParOf" srcId="{82EE78CE-53BB-4CCE-9495-15F6E6D139BC}" destId="{6DD38131-8D66-43D3-AB31-A7117901AAAB}" srcOrd="0" destOrd="0" presId="urn:microsoft.com/office/officeart/2005/8/layout/target3"/>
    <dgm:cxn modelId="{AFAFA1DA-7049-4959-8B1C-D66B9BCDA7E0}" type="presParOf" srcId="{82EE78CE-53BB-4CCE-9495-15F6E6D139BC}" destId="{E3837948-CDE2-48F7-8144-1ACF1AA05530}" srcOrd="1" destOrd="0" presId="urn:microsoft.com/office/officeart/2005/8/layout/target3"/>
    <dgm:cxn modelId="{2015BB2E-70DF-4B1E-986C-6B931255CE3D}" type="presParOf" srcId="{82EE78CE-53BB-4CCE-9495-15F6E6D139BC}" destId="{C078C4D3-7FB6-4A8D-8EFB-C20B619F08D3}" srcOrd="2" destOrd="0" presId="urn:microsoft.com/office/officeart/2005/8/layout/target3"/>
    <dgm:cxn modelId="{8541D132-003D-47F6-8A81-0D62D227DD39}" type="presParOf" srcId="{82EE78CE-53BB-4CCE-9495-15F6E6D139BC}" destId="{7B104E63-CB37-42E6-800F-8C51CAFAC2BA}" srcOrd="3" destOrd="0" presId="urn:microsoft.com/office/officeart/2005/8/layout/target3"/>
    <dgm:cxn modelId="{4F85D99A-9456-4221-A3C2-E33C7AE27AD6}" type="presParOf" srcId="{82EE78CE-53BB-4CCE-9495-15F6E6D139BC}" destId="{B45E2D92-306E-47A7-B467-E7CD3D81B5B3}" srcOrd="4" destOrd="0" presId="urn:microsoft.com/office/officeart/2005/8/layout/target3"/>
    <dgm:cxn modelId="{BC073A69-4A41-49A8-83AE-1F125BE30BE1}" type="presParOf" srcId="{82EE78CE-53BB-4CCE-9495-15F6E6D139BC}" destId="{04989953-6203-476D-AC99-7F2B5F9164C5}" srcOrd="5" destOrd="0" presId="urn:microsoft.com/office/officeart/2005/8/layout/target3"/>
    <dgm:cxn modelId="{067230DB-CFF0-43F5-A6BF-B8001430F46B}" type="presParOf" srcId="{82EE78CE-53BB-4CCE-9495-15F6E6D139BC}" destId="{F8069C4E-9A57-4A48-A4D7-56A60BBA1D58}" srcOrd="6" destOrd="0" presId="urn:microsoft.com/office/officeart/2005/8/layout/target3"/>
    <dgm:cxn modelId="{6EBEAC43-064D-4A16-90A3-836A4D54A205}" type="presParOf" srcId="{82EE78CE-53BB-4CCE-9495-15F6E6D139BC}" destId="{89442DE7-E726-40D5-B1E4-9A3734533C64}" srcOrd="7" destOrd="0" presId="urn:microsoft.com/office/officeart/2005/8/layout/target3"/>
    <dgm:cxn modelId="{54FDF17E-8D1B-4E0F-B622-340B8AB12987}" type="presParOf" srcId="{82EE78CE-53BB-4CCE-9495-15F6E6D139BC}" destId="{7FAE64B0-C674-4F68-B672-C73E5B3D671D}" srcOrd="8" destOrd="0" presId="urn:microsoft.com/office/officeart/2005/8/layout/target3"/>
    <dgm:cxn modelId="{F4041589-4F22-4787-A121-332E56AD93DE}" type="presParOf" srcId="{82EE78CE-53BB-4CCE-9495-15F6E6D139BC}" destId="{4F5ED051-A356-492D-BD5D-4246FC8BB736}" srcOrd="9" destOrd="0" presId="urn:microsoft.com/office/officeart/2005/8/layout/target3"/>
    <dgm:cxn modelId="{D6F54E22-6D0F-4CFA-860D-2C67FBA279B0}" type="presParOf" srcId="{82EE78CE-53BB-4CCE-9495-15F6E6D139BC}" destId="{0F105221-DC01-4613-90C9-B1A4B0EB95C7}" srcOrd="10" destOrd="0" presId="urn:microsoft.com/office/officeart/2005/8/layout/target3"/>
    <dgm:cxn modelId="{44CDF742-8875-481E-808C-CEEF5497675E}" type="presParOf" srcId="{82EE78CE-53BB-4CCE-9495-15F6E6D139BC}" destId="{A4010273-6C39-44A0-9389-41F7F50849E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903724-73D2-4988-A526-A730D3B7B173}" type="doc">
      <dgm:prSet loTypeId="urn:microsoft.com/office/officeart/2005/8/layout/vList6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s-CO"/>
        </a:p>
      </dgm:t>
    </dgm:pt>
    <dgm:pt modelId="{44CB822F-1BA3-4672-BDCA-3D2510C7D512}">
      <dgm:prSet phldrT="[Texto]" custT="1"/>
      <dgm:spPr/>
      <dgm:t>
        <a:bodyPr/>
        <a:lstStyle/>
        <a:p>
          <a:r>
            <a:rPr lang="es-CO" sz="4800" b="1" dirty="0" smtClean="0"/>
            <a:t>14</a:t>
          </a:r>
          <a:endParaRPr lang="es-CO" sz="4800" b="1" dirty="0"/>
        </a:p>
      </dgm:t>
    </dgm:pt>
    <dgm:pt modelId="{26EE178E-AF48-4097-8D7E-64579EE98503}" type="parTrans" cxnId="{073552CA-60ED-45CB-A686-822823CBD5E3}">
      <dgm:prSet/>
      <dgm:spPr/>
      <dgm:t>
        <a:bodyPr/>
        <a:lstStyle/>
        <a:p>
          <a:endParaRPr lang="es-CO"/>
        </a:p>
      </dgm:t>
    </dgm:pt>
    <dgm:pt modelId="{609FB404-96E9-442F-9E23-D20D2CF5192A}" type="sibTrans" cxnId="{073552CA-60ED-45CB-A686-822823CBD5E3}">
      <dgm:prSet/>
      <dgm:spPr/>
      <dgm:t>
        <a:bodyPr/>
        <a:lstStyle/>
        <a:p>
          <a:endParaRPr lang="es-CO"/>
        </a:p>
      </dgm:t>
    </dgm:pt>
    <dgm:pt modelId="{B71B1832-892A-4075-9188-AA8B62F9B4DD}">
      <dgm:prSet phldrT="[Texto]" custT="1"/>
      <dgm:spPr/>
      <dgm:t>
        <a:bodyPr/>
        <a:lstStyle/>
        <a:p>
          <a:r>
            <a:rPr lang="es-CO" sz="4800" b="1" dirty="0" smtClean="0"/>
            <a:t>28</a:t>
          </a:r>
          <a:endParaRPr lang="es-CO" sz="4800" b="1" dirty="0"/>
        </a:p>
      </dgm:t>
    </dgm:pt>
    <dgm:pt modelId="{A13080D8-E90B-4B66-893F-78DE998E7300}" type="parTrans" cxnId="{28005F7F-9B37-4F5B-BDAD-414F2E7DEA43}">
      <dgm:prSet/>
      <dgm:spPr/>
      <dgm:t>
        <a:bodyPr/>
        <a:lstStyle/>
        <a:p>
          <a:endParaRPr lang="es-CO"/>
        </a:p>
      </dgm:t>
    </dgm:pt>
    <dgm:pt modelId="{A248B6DD-BE14-40A5-8937-C83714566DC2}" type="sibTrans" cxnId="{28005F7F-9B37-4F5B-BDAD-414F2E7DEA43}">
      <dgm:prSet/>
      <dgm:spPr/>
      <dgm:t>
        <a:bodyPr/>
        <a:lstStyle/>
        <a:p>
          <a:endParaRPr lang="es-CO"/>
        </a:p>
      </dgm:t>
    </dgm:pt>
    <dgm:pt modelId="{82E05550-07A8-42A8-8963-5EF59A24FA88}">
      <dgm:prSet phldrT="[Texto]" custT="1"/>
      <dgm:spPr/>
      <dgm:t>
        <a:bodyPr anchor="ctr"/>
        <a:lstStyle/>
        <a:p>
          <a:pPr algn="ctr"/>
          <a:r>
            <a:rPr lang="es-CO" sz="2800" dirty="0" smtClean="0"/>
            <a:t>PROYECTOS</a:t>
          </a:r>
          <a:endParaRPr lang="es-CO" sz="2800" dirty="0"/>
        </a:p>
      </dgm:t>
    </dgm:pt>
    <dgm:pt modelId="{EF8FEE2E-4522-47E3-9181-D34FB5EA1F9B}" type="parTrans" cxnId="{2C5C8F68-5B31-487B-95C3-8AF18FC49EAA}">
      <dgm:prSet/>
      <dgm:spPr/>
      <dgm:t>
        <a:bodyPr/>
        <a:lstStyle/>
        <a:p>
          <a:endParaRPr lang="es-CO"/>
        </a:p>
      </dgm:t>
    </dgm:pt>
    <dgm:pt modelId="{8FC93FDC-D015-483E-9BE3-FEC2AA466A66}" type="sibTrans" cxnId="{2C5C8F68-5B31-487B-95C3-8AF18FC49EAA}">
      <dgm:prSet/>
      <dgm:spPr/>
      <dgm:t>
        <a:bodyPr/>
        <a:lstStyle/>
        <a:p>
          <a:endParaRPr lang="es-CO"/>
        </a:p>
      </dgm:t>
    </dgm:pt>
    <dgm:pt modelId="{87716491-6AF2-4C2C-80E5-9D1968E70E79}">
      <dgm:prSet phldrT="[Texto]" custT="1"/>
      <dgm:spPr/>
      <dgm:t>
        <a:bodyPr anchor="ctr"/>
        <a:lstStyle/>
        <a:p>
          <a:pPr algn="l"/>
          <a:endParaRPr lang="es-CO" sz="2800" dirty="0"/>
        </a:p>
      </dgm:t>
    </dgm:pt>
    <dgm:pt modelId="{566F4B77-E49C-4BBB-8744-A8C06C41F970}" type="parTrans" cxnId="{AC40B4F7-D617-40F0-A1AE-5C2E329B1EC2}">
      <dgm:prSet/>
      <dgm:spPr/>
      <dgm:t>
        <a:bodyPr/>
        <a:lstStyle/>
        <a:p>
          <a:endParaRPr lang="es-CO"/>
        </a:p>
      </dgm:t>
    </dgm:pt>
    <dgm:pt modelId="{A2878EE0-9642-431B-871B-D44751583665}" type="sibTrans" cxnId="{AC40B4F7-D617-40F0-A1AE-5C2E329B1EC2}">
      <dgm:prSet/>
      <dgm:spPr/>
      <dgm:t>
        <a:bodyPr/>
        <a:lstStyle/>
        <a:p>
          <a:endParaRPr lang="es-CO"/>
        </a:p>
      </dgm:t>
    </dgm:pt>
    <dgm:pt modelId="{EE830876-9232-4ACE-987B-DB72AC230FBA}">
      <dgm:prSet phldrT="[Texto]" custT="1"/>
      <dgm:spPr/>
      <dgm:t>
        <a:bodyPr anchor="ctr"/>
        <a:lstStyle/>
        <a:p>
          <a:pPr algn="ctr"/>
          <a:r>
            <a:rPr lang="es-CO" sz="2800" dirty="0" smtClean="0"/>
            <a:t>PROGRAMAS</a:t>
          </a:r>
          <a:endParaRPr lang="es-CO" sz="2800" dirty="0"/>
        </a:p>
      </dgm:t>
    </dgm:pt>
    <dgm:pt modelId="{0B44A12A-EA8E-4542-8C53-60D534B3661C}" type="sibTrans" cxnId="{DC1E2035-B0A1-4DA2-B178-97427D0B3EEB}">
      <dgm:prSet/>
      <dgm:spPr/>
      <dgm:t>
        <a:bodyPr/>
        <a:lstStyle/>
        <a:p>
          <a:endParaRPr lang="es-CO"/>
        </a:p>
      </dgm:t>
    </dgm:pt>
    <dgm:pt modelId="{F682716C-7588-44AD-98DE-9781D78E2746}" type="parTrans" cxnId="{DC1E2035-B0A1-4DA2-B178-97427D0B3EEB}">
      <dgm:prSet/>
      <dgm:spPr/>
      <dgm:t>
        <a:bodyPr/>
        <a:lstStyle/>
        <a:p>
          <a:endParaRPr lang="es-CO"/>
        </a:p>
      </dgm:t>
    </dgm:pt>
    <dgm:pt modelId="{2DB446FF-5E08-4FAF-8774-CBB4F9569E75}" type="pres">
      <dgm:prSet presAssocID="{63903724-73D2-4988-A526-A730D3B7B17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CDA418D6-F378-4CD2-B7DF-60DCD2EEE50B}" type="pres">
      <dgm:prSet presAssocID="{44CB822F-1BA3-4672-BDCA-3D2510C7D512}" presName="linNode" presStyleCnt="0"/>
      <dgm:spPr/>
      <dgm:t>
        <a:bodyPr/>
        <a:lstStyle/>
        <a:p>
          <a:endParaRPr lang="es-CO"/>
        </a:p>
      </dgm:t>
    </dgm:pt>
    <dgm:pt modelId="{E9C11053-69D9-4E2F-A809-84661D5E3C0D}" type="pres">
      <dgm:prSet presAssocID="{44CB822F-1BA3-4672-BDCA-3D2510C7D512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55F8CBE-B8F2-411D-8814-437467E26DF8}" type="pres">
      <dgm:prSet presAssocID="{44CB822F-1BA3-4672-BDCA-3D2510C7D512}" presName="childShp" presStyleLbl="bgAccFollowNode1" presStyleIdx="0" presStyleCnt="2" custScaleY="7061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8A85D19-8ADF-4140-B86A-E33A283846A2}" type="pres">
      <dgm:prSet presAssocID="{609FB404-96E9-442F-9E23-D20D2CF5192A}" presName="spacing" presStyleCnt="0"/>
      <dgm:spPr/>
      <dgm:t>
        <a:bodyPr/>
        <a:lstStyle/>
        <a:p>
          <a:endParaRPr lang="es-CO"/>
        </a:p>
      </dgm:t>
    </dgm:pt>
    <dgm:pt modelId="{D87BD5A0-8225-4F0E-806D-1C74F24FBA3F}" type="pres">
      <dgm:prSet presAssocID="{B71B1832-892A-4075-9188-AA8B62F9B4DD}" presName="linNode" presStyleCnt="0"/>
      <dgm:spPr/>
      <dgm:t>
        <a:bodyPr/>
        <a:lstStyle/>
        <a:p>
          <a:endParaRPr lang="es-CO"/>
        </a:p>
      </dgm:t>
    </dgm:pt>
    <dgm:pt modelId="{750B5D17-9CEE-4125-989B-DEBCA4AA27B5}" type="pres">
      <dgm:prSet presAssocID="{B71B1832-892A-4075-9188-AA8B62F9B4D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B4E8B2-30D1-4A7E-AFA9-75E768353B16}" type="pres">
      <dgm:prSet presAssocID="{B71B1832-892A-4075-9188-AA8B62F9B4DD}" presName="childShp" presStyleLbl="bgAccFollowNode1" presStyleIdx="1" presStyleCnt="2" custScaleY="70615" custLinFactNeighborX="3333" custLinFactNeighborY="13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28005F7F-9B37-4F5B-BDAD-414F2E7DEA43}" srcId="{63903724-73D2-4988-A526-A730D3B7B173}" destId="{B71B1832-892A-4075-9188-AA8B62F9B4DD}" srcOrd="1" destOrd="0" parTransId="{A13080D8-E90B-4B66-893F-78DE998E7300}" sibTransId="{A248B6DD-BE14-40A5-8937-C83714566DC2}"/>
    <dgm:cxn modelId="{85277B54-0016-4545-A12E-6427DCD5203F}" type="presOf" srcId="{B71B1832-892A-4075-9188-AA8B62F9B4DD}" destId="{750B5D17-9CEE-4125-989B-DEBCA4AA27B5}" srcOrd="0" destOrd="0" presId="urn:microsoft.com/office/officeart/2005/8/layout/vList6"/>
    <dgm:cxn modelId="{2C5C8F68-5B31-487B-95C3-8AF18FC49EAA}" srcId="{B71B1832-892A-4075-9188-AA8B62F9B4DD}" destId="{82E05550-07A8-42A8-8963-5EF59A24FA88}" srcOrd="1" destOrd="0" parTransId="{EF8FEE2E-4522-47E3-9181-D34FB5EA1F9B}" sibTransId="{8FC93FDC-D015-483E-9BE3-FEC2AA466A66}"/>
    <dgm:cxn modelId="{6E475225-647C-4FFD-978B-59E74AF49618}" type="presOf" srcId="{44CB822F-1BA3-4672-BDCA-3D2510C7D512}" destId="{E9C11053-69D9-4E2F-A809-84661D5E3C0D}" srcOrd="0" destOrd="0" presId="urn:microsoft.com/office/officeart/2005/8/layout/vList6"/>
    <dgm:cxn modelId="{AC40B4F7-D617-40F0-A1AE-5C2E329B1EC2}" srcId="{B71B1832-892A-4075-9188-AA8B62F9B4DD}" destId="{87716491-6AF2-4C2C-80E5-9D1968E70E79}" srcOrd="0" destOrd="0" parTransId="{566F4B77-E49C-4BBB-8744-A8C06C41F970}" sibTransId="{A2878EE0-9642-431B-871B-D44751583665}"/>
    <dgm:cxn modelId="{B5DE6282-C2F1-4B3E-8E06-E51CA3D74C6A}" type="presOf" srcId="{87716491-6AF2-4C2C-80E5-9D1968E70E79}" destId="{8CB4E8B2-30D1-4A7E-AFA9-75E768353B16}" srcOrd="0" destOrd="0" presId="urn:microsoft.com/office/officeart/2005/8/layout/vList6"/>
    <dgm:cxn modelId="{4BA950BE-0C27-42F1-9778-BE465C7C15D8}" type="presOf" srcId="{63903724-73D2-4988-A526-A730D3B7B173}" destId="{2DB446FF-5E08-4FAF-8774-CBB4F9569E75}" srcOrd="0" destOrd="0" presId="urn:microsoft.com/office/officeart/2005/8/layout/vList6"/>
    <dgm:cxn modelId="{073552CA-60ED-45CB-A686-822823CBD5E3}" srcId="{63903724-73D2-4988-A526-A730D3B7B173}" destId="{44CB822F-1BA3-4672-BDCA-3D2510C7D512}" srcOrd="0" destOrd="0" parTransId="{26EE178E-AF48-4097-8D7E-64579EE98503}" sibTransId="{609FB404-96E9-442F-9E23-D20D2CF5192A}"/>
    <dgm:cxn modelId="{DC1E2035-B0A1-4DA2-B178-97427D0B3EEB}" srcId="{44CB822F-1BA3-4672-BDCA-3D2510C7D512}" destId="{EE830876-9232-4ACE-987B-DB72AC230FBA}" srcOrd="0" destOrd="0" parTransId="{F682716C-7588-44AD-98DE-9781D78E2746}" sibTransId="{0B44A12A-EA8E-4542-8C53-60D534B3661C}"/>
    <dgm:cxn modelId="{AA0B0572-1EF6-49A5-B423-FC86F31BE5CE}" type="presOf" srcId="{82E05550-07A8-42A8-8963-5EF59A24FA88}" destId="{8CB4E8B2-30D1-4A7E-AFA9-75E768353B16}" srcOrd="0" destOrd="1" presId="urn:microsoft.com/office/officeart/2005/8/layout/vList6"/>
    <dgm:cxn modelId="{F888003C-8871-4A6A-8EC4-A356D77A53A7}" type="presOf" srcId="{EE830876-9232-4ACE-987B-DB72AC230FBA}" destId="{855F8CBE-B8F2-411D-8814-437467E26DF8}" srcOrd="0" destOrd="0" presId="urn:microsoft.com/office/officeart/2005/8/layout/vList6"/>
    <dgm:cxn modelId="{F96F033D-1F88-44A9-B4DA-4103E2F230CD}" type="presParOf" srcId="{2DB446FF-5E08-4FAF-8774-CBB4F9569E75}" destId="{CDA418D6-F378-4CD2-B7DF-60DCD2EEE50B}" srcOrd="0" destOrd="0" presId="urn:microsoft.com/office/officeart/2005/8/layout/vList6"/>
    <dgm:cxn modelId="{338156D5-031A-4E32-90FF-7D0EA331AABD}" type="presParOf" srcId="{CDA418D6-F378-4CD2-B7DF-60DCD2EEE50B}" destId="{E9C11053-69D9-4E2F-A809-84661D5E3C0D}" srcOrd="0" destOrd="0" presId="urn:microsoft.com/office/officeart/2005/8/layout/vList6"/>
    <dgm:cxn modelId="{8C5D9D45-810B-42C7-8762-3D5CAE865A0E}" type="presParOf" srcId="{CDA418D6-F378-4CD2-B7DF-60DCD2EEE50B}" destId="{855F8CBE-B8F2-411D-8814-437467E26DF8}" srcOrd="1" destOrd="0" presId="urn:microsoft.com/office/officeart/2005/8/layout/vList6"/>
    <dgm:cxn modelId="{58BA3973-AD69-40C6-85A4-834F80094F9B}" type="presParOf" srcId="{2DB446FF-5E08-4FAF-8774-CBB4F9569E75}" destId="{08A85D19-8ADF-4140-B86A-E33A283846A2}" srcOrd="1" destOrd="0" presId="urn:microsoft.com/office/officeart/2005/8/layout/vList6"/>
    <dgm:cxn modelId="{CD3AD337-BBAF-4967-9CF6-499EB6307A7D}" type="presParOf" srcId="{2DB446FF-5E08-4FAF-8774-CBB4F9569E75}" destId="{D87BD5A0-8225-4F0E-806D-1C74F24FBA3F}" srcOrd="2" destOrd="0" presId="urn:microsoft.com/office/officeart/2005/8/layout/vList6"/>
    <dgm:cxn modelId="{5BE6C0FF-5015-4B0E-997E-3333E5C1FD6B}" type="presParOf" srcId="{D87BD5A0-8225-4F0E-806D-1C74F24FBA3F}" destId="{750B5D17-9CEE-4125-989B-DEBCA4AA27B5}" srcOrd="0" destOrd="0" presId="urn:microsoft.com/office/officeart/2005/8/layout/vList6"/>
    <dgm:cxn modelId="{53351E14-05A7-4BE7-9E69-BFB267CD6938}" type="presParOf" srcId="{D87BD5A0-8225-4F0E-806D-1C74F24FBA3F}" destId="{8CB4E8B2-30D1-4A7E-AFA9-75E768353B16}" srcOrd="1" destOrd="0" presId="urn:microsoft.com/office/officeart/2005/8/layout/vList6"/>
  </dgm:cxnLst>
  <dgm:bg/>
  <dgm:whole>
    <a:ln w="28575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17AD6A-AAF8-4415-9639-9222A8D85AA8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053DBDBB-CB2C-4DD2-85C3-93715133495C}">
      <dgm:prSet phldrT="[Texto]" custT="1"/>
      <dgm:spPr/>
      <dgm:t>
        <a:bodyPr/>
        <a:lstStyle/>
        <a:p>
          <a:r>
            <a:rPr lang="es-CO" sz="1800" b="1" dirty="0" smtClean="0"/>
            <a:t>Formulación de los Perfiles de Cada Proyecto</a:t>
          </a:r>
          <a:endParaRPr lang="es-CO" sz="1800" b="1" dirty="0"/>
        </a:p>
      </dgm:t>
    </dgm:pt>
    <dgm:pt modelId="{BA04E136-731B-4F65-8948-D16FFB6C272C}" type="parTrans" cxnId="{AF4C6096-6746-4172-9B01-BA21387F449F}">
      <dgm:prSet/>
      <dgm:spPr/>
      <dgm:t>
        <a:bodyPr/>
        <a:lstStyle/>
        <a:p>
          <a:endParaRPr lang="es-CO"/>
        </a:p>
      </dgm:t>
    </dgm:pt>
    <dgm:pt modelId="{5A907F6D-5109-4A90-8772-01EE0443742E}" type="sibTrans" cxnId="{AF4C6096-6746-4172-9B01-BA21387F449F}">
      <dgm:prSet/>
      <dgm:spPr/>
      <dgm:t>
        <a:bodyPr/>
        <a:lstStyle/>
        <a:p>
          <a:endParaRPr lang="es-CO"/>
        </a:p>
      </dgm:t>
    </dgm:pt>
    <dgm:pt modelId="{BFA48356-5E7D-421C-924E-FC1AF3167063}">
      <dgm:prSet phldrT="[Texto]"/>
      <dgm:spPr/>
      <dgm:t>
        <a:bodyPr/>
        <a:lstStyle/>
        <a:p>
          <a:r>
            <a:rPr lang="es-CO" b="1" dirty="0" smtClean="0"/>
            <a:t>Mirada de largo plazo</a:t>
          </a:r>
          <a:endParaRPr lang="es-CO" b="1" dirty="0"/>
        </a:p>
      </dgm:t>
    </dgm:pt>
    <dgm:pt modelId="{E97AE022-24F7-48B4-800E-5E73F6EEE052}" type="parTrans" cxnId="{4031BD61-7325-43DC-A801-3FCAE328FEBC}">
      <dgm:prSet/>
      <dgm:spPr/>
      <dgm:t>
        <a:bodyPr/>
        <a:lstStyle/>
        <a:p>
          <a:endParaRPr lang="es-CO"/>
        </a:p>
      </dgm:t>
    </dgm:pt>
    <dgm:pt modelId="{BFC2179A-6609-4CB9-B7B7-27F9A9F21783}" type="sibTrans" cxnId="{4031BD61-7325-43DC-A801-3FCAE328FEBC}">
      <dgm:prSet/>
      <dgm:spPr/>
      <dgm:t>
        <a:bodyPr/>
        <a:lstStyle/>
        <a:p>
          <a:endParaRPr lang="es-CO"/>
        </a:p>
      </dgm:t>
    </dgm:pt>
    <dgm:pt modelId="{24DEDC23-6ABA-4155-81DD-A7FFE7001F73}">
      <dgm:prSet phldrT="[Texto]" custT="1"/>
      <dgm:spPr/>
      <dgm:t>
        <a:bodyPr/>
        <a:lstStyle/>
        <a:p>
          <a:r>
            <a:rPr lang="es-CO" sz="1800" b="1" dirty="0" smtClean="0"/>
            <a:t>Formulación de los Planes de Acción Seccional</a:t>
          </a:r>
          <a:endParaRPr lang="es-CO" sz="1800" b="1" dirty="0"/>
        </a:p>
      </dgm:t>
    </dgm:pt>
    <dgm:pt modelId="{A7BC3279-5D13-4EEB-8628-1FC8F8E5CFAF}" type="parTrans" cxnId="{95332395-8243-4BAE-9ACA-CF5D73DEEE91}">
      <dgm:prSet/>
      <dgm:spPr/>
      <dgm:t>
        <a:bodyPr/>
        <a:lstStyle/>
        <a:p>
          <a:endParaRPr lang="es-CO"/>
        </a:p>
      </dgm:t>
    </dgm:pt>
    <dgm:pt modelId="{9D755BD9-AC1D-4F8D-B2EE-6667502BAF58}" type="sibTrans" cxnId="{95332395-8243-4BAE-9ACA-CF5D73DEEE91}">
      <dgm:prSet/>
      <dgm:spPr/>
      <dgm:t>
        <a:bodyPr/>
        <a:lstStyle/>
        <a:p>
          <a:endParaRPr lang="es-CO"/>
        </a:p>
      </dgm:t>
    </dgm:pt>
    <dgm:pt modelId="{9847E6C6-A9FE-4D19-A832-54BCD3D189A1}">
      <dgm:prSet phldrT="[Texto]"/>
      <dgm:spPr/>
      <dgm:t>
        <a:bodyPr/>
        <a:lstStyle/>
        <a:p>
          <a:r>
            <a:rPr lang="es-CO" b="1" dirty="0" smtClean="0"/>
            <a:t>Horizonte 2015-2018</a:t>
          </a:r>
          <a:endParaRPr lang="es-CO" b="1" dirty="0"/>
        </a:p>
      </dgm:t>
    </dgm:pt>
    <dgm:pt modelId="{E9F68296-5CED-4B3F-858E-4C49E4CF0F31}" type="parTrans" cxnId="{AA8715AA-A174-436A-BAC3-D13F24D15C12}">
      <dgm:prSet/>
      <dgm:spPr/>
      <dgm:t>
        <a:bodyPr/>
        <a:lstStyle/>
        <a:p>
          <a:endParaRPr lang="es-CO"/>
        </a:p>
      </dgm:t>
    </dgm:pt>
    <dgm:pt modelId="{31907B22-179E-4CF7-8C5E-2AE3A67E6422}" type="sibTrans" cxnId="{AA8715AA-A174-436A-BAC3-D13F24D15C12}">
      <dgm:prSet/>
      <dgm:spPr/>
      <dgm:t>
        <a:bodyPr/>
        <a:lstStyle/>
        <a:p>
          <a:endParaRPr lang="es-CO"/>
        </a:p>
      </dgm:t>
    </dgm:pt>
    <dgm:pt modelId="{632FA43F-D90D-4402-9082-BC9E0EFE911D}">
      <dgm:prSet phldrT="[Texto]" custT="1"/>
      <dgm:spPr/>
      <dgm:t>
        <a:bodyPr/>
        <a:lstStyle/>
        <a:p>
          <a:r>
            <a:rPr lang="es-CO" sz="1800" b="1" dirty="0" smtClean="0"/>
            <a:t>Formulación de los Planes de Acción Anuales</a:t>
          </a:r>
          <a:endParaRPr lang="es-CO" sz="1800" b="1" dirty="0"/>
        </a:p>
      </dgm:t>
    </dgm:pt>
    <dgm:pt modelId="{F07296FB-954A-4C8A-8556-F0CEB443E396}" type="parTrans" cxnId="{C85E4AA7-A5B3-4DAA-986A-E2C5892842C8}">
      <dgm:prSet/>
      <dgm:spPr/>
      <dgm:t>
        <a:bodyPr/>
        <a:lstStyle/>
        <a:p>
          <a:endParaRPr lang="es-CO"/>
        </a:p>
      </dgm:t>
    </dgm:pt>
    <dgm:pt modelId="{60451F70-20D4-4190-9E79-A9F45DBE2634}" type="sibTrans" cxnId="{C85E4AA7-A5B3-4DAA-986A-E2C5892842C8}">
      <dgm:prSet/>
      <dgm:spPr/>
      <dgm:t>
        <a:bodyPr/>
        <a:lstStyle/>
        <a:p>
          <a:endParaRPr lang="es-CO"/>
        </a:p>
      </dgm:t>
    </dgm:pt>
    <dgm:pt modelId="{CE24E6C3-6057-446A-8B07-F9A311F0A85E}">
      <dgm:prSet phldrT="[Texto]" custT="1"/>
      <dgm:spPr/>
      <dgm:t>
        <a:bodyPr/>
        <a:lstStyle/>
        <a:p>
          <a:r>
            <a:rPr lang="es-CO" sz="1400" b="1" dirty="0" smtClean="0"/>
            <a:t>Vigencia Anual</a:t>
          </a:r>
          <a:endParaRPr lang="es-CO" sz="1400" b="1" dirty="0"/>
        </a:p>
      </dgm:t>
    </dgm:pt>
    <dgm:pt modelId="{1D98E708-EA93-4173-8C96-0101F1A55727}" type="parTrans" cxnId="{52E19F8F-FB46-4657-BB11-CD4CA6A97C34}">
      <dgm:prSet/>
      <dgm:spPr/>
      <dgm:t>
        <a:bodyPr/>
        <a:lstStyle/>
        <a:p>
          <a:endParaRPr lang="es-CO"/>
        </a:p>
      </dgm:t>
    </dgm:pt>
    <dgm:pt modelId="{9D039399-4C6A-4737-BDF8-177798086A2C}" type="sibTrans" cxnId="{52E19F8F-FB46-4657-BB11-CD4CA6A97C34}">
      <dgm:prSet/>
      <dgm:spPr/>
      <dgm:t>
        <a:bodyPr/>
        <a:lstStyle/>
        <a:p>
          <a:endParaRPr lang="es-CO"/>
        </a:p>
      </dgm:t>
    </dgm:pt>
    <dgm:pt modelId="{F1AD4C2C-0EC7-4460-873C-193F4D621FA1}" type="pres">
      <dgm:prSet presAssocID="{4B17AD6A-AAF8-4415-9639-9222A8D85AA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A18EB1A4-A175-423E-9A13-32433A2E405F}" type="pres">
      <dgm:prSet presAssocID="{053DBDBB-CB2C-4DD2-85C3-93715133495C}" presName="composite" presStyleCnt="0"/>
      <dgm:spPr/>
    </dgm:pt>
    <dgm:pt modelId="{EA4E63BB-B00A-4747-BC6B-C0ECABA74E2F}" type="pres">
      <dgm:prSet presAssocID="{053DBDBB-CB2C-4DD2-85C3-93715133495C}" presName="bentUpArrow1" presStyleLbl="align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CO"/>
        </a:p>
      </dgm:t>
    </dgm:pt>
    <dgm:pt modelId="{276F7764-06C1-41E5-A481-26BC7F3704E3}" type="pres">
      <dgm:prSet presAssocID="{053DBDBB-CB2C-4DD2-85C3-93715133495C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2F420BF-B3E7-488F-8A9A-2D4643ECD516}" type="pres">
      <dgm:prSet presAssocID="{053DBDBB-CB2C-4DD2-85C3-93715133495C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6DB833B-BD5C-4823-B180-31F6252F780A}" type="pres">
      <dgm:prSet presAssocID="{5A907F6D-5109-4A90-8772-01EE0443742E}" presName="sibTrans" presStyleCnt="0"/>
      <dgm:spPr/>
    </dgm:pt>
    <dgm:pt modelId="{60316A2F-FB89-456E-BEB6-55E16527DB83}" type="pres">
      <dgm:prSet presAssocID="{24DEDC23-6ABA-4155-81DD-A7FFE7001F73}" presName="composite" presStyleCnt="0"/>
      <dgm:spPr/>
    </dgm:pt>
    <dgm:pt modelId="{2BDD092D-9805-4F19-A65B-FA19F1C19653}" type="pres">
      <dgm:prSet presAssocID="{24DEDC23-6ABA-4155-81DD-A7FFE7001F73}" presName="bentUpArrow1" presStyleLbl="alignImgPlace1" presStyleIdx="1" presStyleCnt="2"/>
      <dgm:spPr>
        <a:solidFill>
          <a:schemeClr val="accent1">
            <a:lumMod val="40000"/>
            <a:lumOff val="60000"/>
          </a:schemeClr>
        </a:solidFill>
      </dgm:spPr>
    </dgm:pt>
    <dgm:pt modelId="{0B9B6A97-4797-4168-89DD-81A49187BF31}" type="pres">
      <dgm:prSet presAssocID="{24DEDC23-6ABA-4155-81DD-A7FFE7001F73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2BDAC8-AE0E-4159-8DDF-2B46D0D82576}" type="pres">
      <dgm:prSet presAssocID="{24DEDC23-6ABA-4155-81DD-A7FFE7001F73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3EC01EC-EC81-4256-B9D8-6B9C6FCC0971}" type="pres">
      <dgm:prSet presAssocID="{9D755BD9-AC1D-4F8D-B2EE-6667502BAF58}" presName="sibTrans" presStyleCnt="0"/>
      <dgm:spPr/>
    </dgm:pt>
    <dgm:pt modelId="{5E2DFD70-758C-43D1-AC05-925AE6877BD6}" type="pres">
      <dgm:prSet presAssocID="{632FA43F-D90D-4402-9082-BC9E0EFE911D}" presName="composite" presStyleCnt="0"/>
      <dgm:spPr/>
    </dgm:pt>
    <dgm:pt modelId="{0CD1DD6F-B3FC-4F08-814A-6A9C4ABF55EF}" type="pres">
      <dgm:prSet presAssocID="{632FA43F-D90D-4402-9082-BC9E0EFE911D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5BEDA1D-FB17-46AC-8674-9BCEF60F79A5}" type="pres">
      <dgm:prSet presAssocID="{632FA43F-D90D-4402-9082-BC9E0EFE911D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7F159F9-5337-466A-A14E-8C763D98CA59}" type="presOf" srcId="{24DEDC23-6ABA-4155-81DD-A7FFE7001F73}" destId="{0B9B6A97-4797-4168-89DD-81A49187BF31}" srcOrd="0" destOrd="0" presId="urn:microsoft.com/office/officeart/2005/8/layout/StepDownProcess"/>
    <dgm:cxn modelId="{4B39C4CD-BE56-41BA-B476-2364FB76FFDA}" type="presOf" srcId="{632FA43F-D90D-4402-9082-BC9E0EFE911D}" destId="{0CD1DD6F-B3FC-4F08-814A-6A9C4ABF55EF}" srcOrd="0" destOrd="0" presId="urn:microsoft.com/office/officeart/2005/8/layout/StepDownProcess"/>
    <dgm:cxn modelId="{4031BD61-7325-43DC-A801-3FCAE328FEBC}" srcId="{053DBDBB-CB2C-4DD2-85C3-93715133495C}" destId="{BFA48356-5E7D-421C-924E-FC1AF3167063}" srcOrd="0" destOrd="0" parTransId="{E97AE022-24F7-48B4-800E-5E73F6EEE052}" sibTransId="{BFC2179A-6609-4CB9-B7B7-27F9A9F21783}"/>
    <dgm:cxn modelId="{7CACD0D5-17FF-47EF-BBE7-515C242A2324}" type="presOf" srcId="{9847E6C6-A9FE-4D19-A832-54BCD3D189A1}" destId="{912BDAC8-AE0E-4159-8DDF-2B46D0D82576}" srcOrd="0" destOrd="0" presId="urn:microsoft.com/office/officeart/2005/8/layout/StepDownProcess"/>
    <dgm:cxn modelId="{02075E41-3DAC-429C-8EC7-7CE1CD69E12C}" type="presOf" srcId="{053DBDBB-CB2C-4DD2-85C3-93715133495C}" destId="{276F7764-06C1-41E5-A481-26BC7F3704E3}" srcOrd="0" destOrd="0" presId="urn:microsoft.com/office/officeart/2005/8/layout/StepDownProcess"/>
    <dgm:cxn modelId="{AF4C6096-6746-4172-9B01-BA21387F449F}" srcId="{4B17AD6A-AAF8-4415-9639-9222A8D85AA8}" destId="{053DBDBB-CB2C-4DD2-85C3-93715133495C}" srcOrd="0" destOrd="0" parTransId="{BA04E136-731B-4F65-8948-D16FFB6C272C}" sibTransId="{5A907F6D-5109-4A90-8772-01EE0443742E}"/>
    <dgm:cxn modelId="{A3ACE4C2-0244-4BE8-9DB3-E375C82741AE}" type="presOf" srcId="{CE24E6C3-6057-446A-8B07-F9A311F0A85E}" destId="{D5BEDA1D-FB17-46AC-8674-9BCEF60F79A5}" srcOrd="0" destOrd="0" presId="urn:microsoft.com/office/officeart/2005/8/layout/StepDownProcess"/>
    <dgm:cxn modelId="{52E19F8F-FB46-4657-BB11-CD4CA6A97C34}" srcId="{632FA43F-D90D-4402-9082-BC9E0EFE911D}" destId="{CE24E6C3-6057-446A-8B07-F9A311F0A85E}" srcOrd="0" destOrd="0" parTransId="{1D98E708-EA93-4173-8C96-0101F1A55727}" sibTransId="{9D039399-4C6A-4737-BDF8-177798086A2C}"/>
    <dgm:cxn modelId="{585F0E4F-F0C9-4DA1-801E-4227D2E03365}" type="presOf" srcId="{4B17AD6A-AAF8-4415-9639-9222A8D85AA8}" destId="{F1AD4C2C-0EC7-4460-873C-193F4D621FA1}" srcOrd="0" destOrd="0" presId="urn:microsoft.com/office/officeart/2005/8/layout/StepDownProcess"/>
    <dgm:cxn modelId="{1A69DBD6-A13E-4708-B6F8-56AD9071B31A}" type="presOf" srcId="{BFA48356-5E7D-421C-924E-FC1AF3167063}" destId="{22F420BF-B3E7-488F-8A9A-2D4643ECD516}" srcOrd="0" destOrd="0" presId="urn:microsoft.com/office/officeart/2005/8/layout/StepDownProcess"/>
    <dgm:cxn modelId="{95332395-8243-4BAE-9ACA-CF5D73DEEE91}" srcId="{4B17AD6A-AAF8-4415-9639-9222A8D85AA8}" destId="{24DEDC23-6ABA-4155-81DD-A7FFE7001F73}" srcOrd="1" destOrd="0" parTransId="{A7BC3279-5D13-4EEB-8628-1FC8F8E5CFAF}" sibTransId="{9D755BD9-AC1D-4F8D-B2EE-6667502BAF58}"/>
    <dgm:cxn modelId="{AA8715AA-A174-436A-BAC3-D13F24D15C12}" srcId="{24DEDC23-6ABA-4155-81DD-A7FFE7001F73}" destId="{9847E6C6-A9FE-4D19-A832-54BCD3D189A1}" srcOrd="0" destOrd="0" parTransId="{E9F68296-5CED-4B3F-858E-4C49E4CF0F31}" sibTransId="{31907B22-179E-4CF7-8C5E-2AE3A67E6422}"/>
    <dgm:cxn modelId="{C85E4AA7-A5B3-4DAA-986A-E2C5892842C8}" srcId="{4B17AD6A-AAF8-4415-9639-9222A8D85AA8}" destId="{632FA43F-D90D-4402-9082-BC9E0EFE911D}" srcOrd="2" destOrd="0" parTransId="{F07296FB-954A-4C8A-8556-F0CEB443E396}" sibTransId="{60451F70-20D4-4190-9E79-A9F45DBE2634}"/>
    <dgm:cxn modelId="{DA618CF0-E2A6-44A1-ADB7-EF862165D370}" type="presParOf" srcId="{F1AD4C2C-0EC7-4460-873C-193F4D621FA1}" destId="{A18EB1A4-A175-423E-9A13-32433A2E405F}" srcOrd="0" destOrd="0" presId="urn:microsoft.com/office/officeart/2005/8/layout/StepDownProcess"/>
    <dgm:cxn modelId="{ECC68CFE-C4E1-4810-918C-E58D6A0CF108}" type="presParOf" srcId="{A18EB1A4-A175-423E-9A13-32433A2E405F}" destId="{EA4E63BB-B00A-4747-BC6B-C0ECABA74E2F}" srcOrd="0" destOrd="0" presId="urn:microsoft.com/office/officeart/2005/8/layout/StepDownProcess"/>
    <dgm:cxn modelId="{90DAC32D-80FF-4B42-92FE-9F6ACE919A70}" type="presParOf" srcId="{A18EB1A4-A175-423E-9A13-32433A2E405F}" destId="{276F7764-06C1-41E5-A481-26BC7F3704E3}" srcOrd="1" destOrd="0" presId="urn:microsoft.com/office/officeart/2005/8/layout/StepDownProcess"/>
    <dgm:cxn modelId="{705359E1-E49D-4595-95CA-BFF59E7E3032}" type="presParOf" srcId="{A18EB1A4-A175-423E-9A13-32433A2E405F}" destId="{22F420BF-B3E7-488F-8A9A-2D4643ECD516}" srcOrd="2" destOrd="0" presId="urn:microsoft.com/office/officeart/2005/8/layout/StepDownProcess"/>
    <dgm:cxn modelId="{16C4E4DA-82E7-455B-ADBF-5A912FB1AEF2}" type="presParOf" srcId="{F1AD4C2C-0EC7-4460-873C-193F4D621FA1}" destId="{56DB833B-BD5C-4823-B180-31F6252F780A}" srcOrd="1" destOrd="0" presId="urn:microsoft.com/office/officeart/2005/8/layout/StepDownProcess"/>
    <dgm:cxn modelId="{55F6F2C9-6906-42EB-A17E-DA857332537A}" type="presParOf" srcId="{F1AD4C2C-0EC7-4460-873C-193F4D621FA1}" destId="{60316A2F-FB89-456E-BEB6-55E16527DB83}" srcOrd="2" destOrd="0" presId="urn:microsoft.com/office/officeart/2005/8/layout/StepDownProcess"/>
    <dgm:cxn modelId="{A8C3FE05-6258-4E22-A2B1-12D54C32EA9D}" type="presParOf" srcId="{60316A2F-FB89-456E-BEB6-55E16527DB83}" destId="{2BDD092D-9805-4F19-A65B-FA19F1C19653}" srcOrd="0" destOrd="0" presId="urn:microsoft.com/office/officeart/2005/8/layout/StepDownProcess"/>
    <dgm:cxn modelId="{53464839-3DEA-45AF-8672-9012291AF163}" type="presParOf" srcId="{60316A2F-FB89-456E-BEB6-55E16527DB83}" destId="{0B9B6A97-4797-4168-89DD-81A49187BF31}" srcOrd="1" destOrd="0" presId="urn:microsoft.com/office/officeart/2005/8/layout/StepDownProcess"/>
    <dgm:cxn modelId="{9ED8B941-E26A-4CFC-900F-B1C877242CF0}" type="presParOf" srcId="{60316A2F-FB89-456E-BEB6-55E16527DB83}" destId="{912BDAC8-AE0E-4159-8DDF-2B46D0D82576}" srcOrd="2" destOrd="0" presId="urn:microsoft.com/office/officeart/2005/8/layout/StepDownProcess"/>
    <dgm:cxn modelId="{ECFE4C90-1B09-4D9B-B155-618C1261EFF2}" type="presParOf" srcId="{F1AD4C2C-0EC7-4460-873C-193F4D621FA1}" destId="{93EC01EC-EC81-4256-B9D8-6B9C6FCC0971}" srcOrd="3" destOrd="0" presId="urn:microsoft.com/office/officeart/2005/8/layout/StepDownProcess"/>
    <dgm:cxn modelId="{EAC52347-2456-44EB-B696-CFC2C1A660DD}" type="presParOf" srcId="{F1AD4C2C-0EC7-4460-873C-193F4D621FA1}" destId="{5E2DFD70-758C-43D1-AC05-925AE6877BD6}" srcOrd="4" destOrd="0" presId="urn:microsoft.com/office/officeart/2005/8/layout/StepDownProcess"/>
    <dgm:cxn modelId="{084A5B23-E081-4E51-82D4-83E227DC110F}" type="presParOf" srcId="{5E2DFD70-758C-43D1-AC05-925AE6877BD6}" destId="{0CD1DD6F-B3FC-4F08-814A-6A9C4ABF55EF}" srcOrd="0" destOrd="0" presId="urn:microsoft.com/office/officeart/2005/8/layout/StepDownProcess"/>
    <dgm:cxn modelId="{2A753B08-34E6-4C3D-B271-7E75C6E7CC02}" type="presParOf" srcId="{5E2DFD70-758C-43D1-AC05-925AE6877BD6}" destId="{D5BEDA1D-FB17-46AC-8674-9BCEF60F79A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D38131-8D66-43D3-AB31-A7117901AAAB}">
      <dsp:nvSpPr>
        <dsp:cNvPr id="0" name=""/>
        <dsp:cNvSpPr/>
      </dsp:nvSpPr>
      <dsp:spPr>
        <a:xfrm>
          <a:off x="0" y="42896"/>
          <a:ext cx="4372005" cy="4372005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8C4D3-7FB6-4A8D-8EFB-C20B619F08D3}">
      <dsp:nvSpPr>
        <dsp:cNvPr id="0" name=""/>
        <dsp:cNvSpPr/>
      </dsp:nvSpPr>
      <dsp:spPr>
        <a:xfrm>
          <a:off x="2186002" y="42896"/>
          <a:ext cx="5100673" cy="43720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000" kern="1200" dirty="0">
            <a:latin typeface="Tahoma" pitchFamily="34" charset="0"/>
            <a:cs typeface="Tahoma" pitchFamily="34" charset="0"/>
          </a:endParaRPr>
        </a:p>
      </dsp:txBody>
      <dsp:txXfrm>
        <a:off x="2186002" y="42896"/>
        <a:ext cx="5100673" cy="1311604"/>
      </dsp:txXfrm>
    </dsp:sp>
    <dsp:sp modelId="{B45E2D92-306E-47A7-B467-E7CD3D81B5B3}">
      <dsp:nvSpPr>
        <dsp:cNvPr id="0" name=""/>
        <dsp:cNvSpPr/>
      </dsp:nvSpPr>
      <dsp:spPr>
        <a:xfrm>
          <a:off x="765102" y="1354500"/>
          <a:ext cx="2841800" cy="284180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89953-6203-476D-AC99-7F2B5F9164C5}">
      <dsp:nvSpPr>
        <dsp:cNvPr id="0" name=""/>
        <dsp:cNvSpPr/>
      </dsp:nvSpPr>
      <dsp:spPr>
        <a:xfrm>
          <a:off x="2186002" y="1354500"/>
          <a:ext cx="5100673" cy="2841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000" kern="1200" dirty="0">
            <a:latin typeface="Tahoma" pitchFamily="34" charset="0"/>
            <a:cs typeface="Tahoma" pitchFamily="34" charset="0"/>
          </a:endParaRPr>
        </a:p>
      </dsp:txBody>
      <dsp:txXfrm>
        <a:off x="2186002" y="1354500"/>
        <a:ext cx="5100673" cy="1311600"/>
      </dsp:txXfrm>
    </dsp:sp>
    <dsp:sp modelId="{89442DE7-E726-40D5-B1E4-9A3734533C64}">
      <dsp:nvSpPr>
        <dsp:cNvPr id="0" name=""/>
        <dsp:cNvSpPr/>
      </dsp:nvSpPr>
      <dsp:spPr>
        <a:xfrm>
          <a:off x="1530202" y="2666100"/>
          <a:ext cx="1311600" cy="131160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E64B0-C674-4F68-B672-C73E5B3D671D}">
      <dsp:nvSpPr>
        <dsp:cNvPr id="0" name=""/>
        <dsp:cNvSpPr/>
      </dsp:nvSpPr>
      <dsp:spPr>
        <a:xfrm>
          <a:off x="2186002" y="2655857"/>
          <a:ext cx="5100673" cy="131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latin typeface="Tahoma" pitchFamily="34" charset="0"/>
              <a:cs typeface="Tahoma" pitchFamily="34" charset="0"/>
            </a:rPr>
            <a:t>  </a:t>
          </a:r>
          <a:endParaRPr lang="es-AR" sz="2000" kern="1200" dirty="0">
            <a:latin typeface="Tahoma" pitchFamily="34" charset="0"/>
            <a:cs typeface="Tahoma" pitchFamily="34" charset="0"/>
          </a:endParaRPr>
        </a:p>
      </dsp:txBody>
      <dsp:txXfrm>
        <a:off x="2186002" y="2655857"/>
        <a:ext cx="5100673" cy="1311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D38131-8D66-43D3-AB31-A7117901AAAB}">
      <dsp:nvSpPr>
        <dsp:cNvPr id="0" name=""/>
        <dsp:cNvSpPr/>
      </dsp:nvSpPr>
      <dsp:spPr>
        <a:xfrm>
          <a:off x="0" y="0"/>
          <a:ext cx="4457797" cy="445779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8C4D3-7FB6-4A8D-8EFB-C20B619F08D3}">
      <dsp:nvSpPr>
        <dsp:cNvPr id="0" name=""/>
        <dsp:cNvSpPr/>
      </dsp:nvSpPr>
      <dsp:spPr>
        <a:xfrm>
          <a:off x="2228898" y="0"/>
          <a:ext cx="5447457" cy="44577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>
              <a:solidFill>
                <a:schemeClr val="tx1"/>
              </a:solidFill>
            </a:rPr>
            <a:t>La organización, administración y gestión de la institución están orientadas al servicio de las necesidades de la docencia, de la investigación y de la extensión o proyección social, requiere de un apoyo eficiente y eficaz. </a:t>
          </a:r>
          <a:endParaRPr lang="es-AR" sz="2000" kern="1200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sp:txBody>
      <dsp:txXfrm>
        <a:off x="2228898" y="0"/>
        <a:ext cx="5447457" cy="1337342"/>
      </dsp:txXfrm>
    </dsp:sp>
    <dsp:sp modelId="{B45E2D92-306E-47A7-B467-E7CD3D81B5B3}">
      <dsp:nvSpPr>
        <dsp:cNvPr id="0" name=""/>
        <dsp:cNvSpPr/>
      </dsp:nvSpPr>
      <dsp:spPr>
        <a:xfrm>
          <a:off x="780116" y="1337342"/>
          <a:ext cx="2897565" cy="2897565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89953-6203-476D-AC99-7F2B5F9164C5}">
      <dsp:nvSpPr>
        <dsp:cNvPr id="0" name=""/>
        <dsp:cNvSpPr/>
      </dsp:nvSpPr>
      <dsp:spPr>
        <a:xfrm>
          <a:off x="2228898" y="1337342"/>
          <a:ext cx="5447457" cy="28975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La gestión organizacional cumple una función de soporte y dirección para garantizar la buena gestión del modelo educativo</a:t>
          </a:r>
          <a:endParaRPr lang="es-AR" sz="2000" kern="1200" dirty="0">
            <a:latin typeface="Tahoma" pitchFamily="34" charset="0"/>
            <a:cs typeface="Tahoma" pitchFamily="34" charset="0"/>
          </a:endParaRPr>
        </a:p>
      </dsp:txBody>
      <dsp:txXfrm>
        <a:off x="2228898" y="1337342"/>
        <a:ext cx="5447457" cy="1337337"/>
      </dsp:txXfrm>
    </dsp:sp>
    <dsp:sp modelId="{89442DE7-E726-40D5-B1E4-9A3734533C64}">
      <dsp:nvSpPr>
        <dsp:cNvPr id="0" name=""/>
        <dsp:cNvSpPr/>
      </dsp:nvSpPr>
      <dsp:spPr>
        <a:xfrm>
          <a:off x="1560229" y="2674680"/>
          <a:ext cx="1337338" cy="133733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E64B0-C674-4F68-B672-C73E5B3D671D}">
      <dsp:nvSpPr>
        <dsp:cNvPr id="0" name=""/>
        <dsp:cNvSpPr/>
      </dsp:nvSpPr>
      <dsp:spPr>
        <a:xfrm>
          <a:off x="2228898" y="2664235"/>
          <a:ext cx="5447457" cy="1337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La gestión de la calidad, la cultura de la planeación, la autoevaluación, el autocontrol y el mejoramiento continuo, representan el marco general y el ideal que orienta el accionar de la Universidad.</a:t>
          </a:r>
          <a:r>
            <a:rPr lang="es-AR" sz="2000" kern="1200" dirty="0" smtClean="0">
              <a:latin typeface="Tahoma" pitchFamily="34" charset="0"/>
              <a:cs typeface="Tahoma" pitchFamily="34" charset="0"/>
            </a:rPr>
            <a:t>  </a:t>
          </a:r>
          <a:endParaRPr lang="es-AR" sz="2000" kern="1200" dirty="0">
            <a:latin typeface="Tahoma" pitchFamily="34" charset="0"/>
            <a:cs typeface="Tahoma" pitchFamily="34" charset="0"/>
          </a:endParaRPr>
        </a:p>
      </dsp:txBody>
      <dsp:txXfrm>
        <a:off x="2228898" y="2664235"/>
        <a:ext cx="5447457" cy="13373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F8CBE-B8F2-411D-8814-437467E26DF8}">
      <dsp:nvSpPr>
        <dsp:cNvPr id="0" name=""/>
        <dsp:cNvSpPr/>
      </dsp:nvSpPr>
      <dsp:spPr>
        <a:xfrm>
          <a:off x="1846475" y="181639"/>
          <a:ext cx="2769713" cy="871474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800" kern="1200" dirty="0" smtClean="0"/>
            <a:t>PROGRAMAS</a:t>
          </a:r>
          <a:endParaRPr lang="es-CO" sz="2800" kern="1200" dirty="0"/>
        </a:p>
      </dsp:txBody>
      <dsp:txXfrm>
        <a:off x="1846475" y="290573"/>
        <a:ext cx="2442910" cy="653606"/>
      </dsp:txXfrm>
    </dsp:sp>
    <dsp:sp modelId="{E9C11053-69D9-4E2F-A809-84661D5E3C0D}">
      <dsp:nvSpPr>
        <dsp:cNvPr id="0" name=""/>
        <dsp:cNvSpPr/>
      </dsp:nvSpPr>
      <dsp:spPr>
        <a:xfrm>
          <a:off x="0" y="316"/>
          <a:ext cx="1846475" cy="123412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800" b="1" kern="1200" dirty="0" smtClean="0"/>
            <a:t>14</a:t>
          </a:r>
          <a:endParaRPr lang="es-CO" sz="4800" b="1" kern="1200" dirty="0"/>
        </a:p>
      </dsp:txBody>
      <dsp:txXfrm>
        <a:off x="60245" y="60561"/>
        <a:ext cx="1725985" cy="1113631"/>
      </dsp:txXfrm>
    </dsp:sp>
    <dsp:sp modelId="{8CB4E8B2-30D1-4A7E-AFA9-75E768353B16}">
      <dsp:nvSpPr>
        <dsp:cNvPr id="0" name=""/>
        <dsp:cNvSpPr/>
      </dsp:nvSpPr>
      <dsp:spPr>
        <a:xfrm>
          <a:off x="1846475" y="1555377"/>
          <a:ext cx="2769713" cy="871474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2800" kern="1200" dirty="0"/>
        </a:p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800" kern="1200" dirty="0" smtClean="0"/>
            <a:t>PROYECTOS</a:t>
          </a:r>
          <a:endParaRPr lang="es-CO" sz="2800" kern="1200" dirty="0"/>
        </a:p>
      </dsp:txBody>
      <dsp:txXfrm>
        <a:off x="1846475" y="1664311"/>
        <a:ext cx="2442910" cy="653606"/>
      </dsp:txXfrm>
    </dsp:sp>
    <dsp:sp modelId="{750B5D17-9CEE-4125-989B-DEBCA4AA27B5}">
      <dsp:nvSpPr>
        <dsp:cNvPr id="0" name=""/>
        <dsp:cNvSpPr/>
      </dsp:nvSpPr>
      <dsp:spPr>
        <a:xfrm>
          <a:off x="0" y="1357850"/>
          <a:ext cx="1846475" cy="123412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800" b="1" kern="1200" dirty="0" smtClean="0"/>
            <a:t>28</a:t>
          </a:r>
          <a:endParaRPr lang="es-CO" sz="4800" b="1" kern="1200" dirty="0"/>
        </a:p>
      </dsp:txBody>
      <dsp:txXfrm>
        <a:off x="60245" y="1418095"/>
        <a:ext cx="1725985" cy="11136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E63BB-B00A-4747-BC6B-C0ECABA74E2F}">
      <dsp:nvSpPr>
        <dsp:cNvPr id="0" name=""/>
        <dsp:cNvSpPr/>
      </dsp:nvSpPr>
      <dsp:spPr>
        <a:xfrm rot="5400000">
          <a:off x="763736" y="1051925"/>
          <a:ext cx="930337" cy="105915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6F7764-06C1-41E5-A481-26BC7F3704E3}">
      <dsp:nvSpPr>
        <dsp:cNvPr id="0" name=""/>
        <dsp:cNvSpPr/>
      </dsp:nvSpPr>
      <dsp:spPr>
        <a:xfrm>
          <a:off x="517253" y="20627"/>
          <a:ext cx="1566141" cy="1096247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Formulación de los Perfiles de Cada Proyecto</a:t>
          </a:r>
          <a:endParaRPr lang="es-CO" sz="1800" b="1" kern="1200" dirty="0"/>
        </a:p>
      </dsp:txBody>
      <dsp:txXfrm>
        <a:off x="570777" y="74151"/>
        <a:ext cx="1459093" cy="989199"/>
      </dsp:txXfrm>
    </dsp:sp>
    <dsp:sp modelId="{22F420BF-B3E7-488F-8A9A-2D4643ECD516}">
      <dsp:nvSpPr>
        <dsp:cNvPr id="0" name=""/>
        <dsp:cNvSpPr/>
      </dsp:nvSpPr>
      <dsp:spPr>
        <a:xfrm>
          <a:off x="2083394" y="125180"/>
          <a:ext cx="1139061" cy="886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500" b="1" kern="1200" dirty="0" smtClean="0"/>
            <a:t>Mirada de largo plazo</a:t>
          </a:r>
          <a:endParaRPr lang="es-CO" sz="1500" b="1" kern="1200" dirty="0"/>
        </a:p>
      </dsp:txBody>
      <dsp:txXfrm>
        <a:off x="2083394" y="125180"/>
        <a:ext cx="1139061" cy="886035"/>
      </dsp:txXfrm>
    </dsp:sp>
    <dsp:sp modelId="{2BDD092D-9805-4F19-A65B-FA19F1C19653}">
      <dsp:nvSpPr>
        <dsp:cNvPr id="0" name=""/>
        <dsp:cNvSpPr/>
      </dsp:nvSpPr>
      <dsp:spPr>
        <a:xfrm rot="5400000">
          <a:off x="2062233" y="2283374"/>
          <a:ext cx="930337" cy="105915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9B6A97-4797-4168-89DD-81A49187BF31}">
      <dsp:nvSpPr>
        <dsp:cNvPr id="0" name=""/>
        <dsp:cNvSpPr/>
      </dsp:nvSpPr>
      <dsp:spPr>
        <a:xfrm>
          <a:off x="1815750" y="1252076"/>
          <a:ext cx="1566141" cy="1096247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Formulación de los Planes de Acción Seccional</a:t>
          </a:r>
          <a:endParaRPr lang="es-CO" sz="1800" b="1" kern="1200" dirty="0"/>
        </a:p>
      </dsp:txBody>
      <dsp:txXfrm>
        <a:off x="1869274" y="1305600"/>
        <a:ext cx="1459093" cy="989199"/>
      </dsp:txXfrm>
    </dsp:sp>
    <dsp:sp modelId="{912BDAC8-AE0E-4159-8DDF-2B46D0D82576}">
      <dsp:nvSpPr>
        <dsp:cNvPr id="0" name=""/>
        <dsp:cNvSpPr/>
      </dsp:nvSpPr>
      <dsp:spPr>
        <a:xfrm>
          <a:off x="3381891" y="1356628"/>
          <a:ext cx="1139061" cy="886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500" b="1" kern="1200" dirty="0" smtClean="0"/>
            <a:t>Horizonte 2015-2018</a:t>
          </a:r>
          <a:endParaRPr lang="es-CO" sz="1500" b="1" kern="1200" dirty="0"/>
        </a:p>
      </dsp:txBody>
      <dsp:txXfrm>
        <a:off x="3381891" y="1356628"/>
        <a:ext cx="1139061" cy="886035"/>
      </dsp:txXfrm>
    </dsp:sp>
    <dsp:sp modelId="{0CD1DD6F-B3FC-4F08-814A-6A9C4ABF55EF}">
      <dsp:nvSpPr>
        <dsp:cNvPr id="0" name=""/>
        <dsp:cNvSpPr/>
      </dsp:nvSpPr>
      <dsp:spPr>
        <a:xfrm>
          <a:off x="3114247" y="2483524"/>
          <a:ext cx="1566141" cy="1096247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Formulación de los Planes de Acción Anuales</a:t>
          </a:r>
          <a:endParaRPr lang="es-CO" sz="1800" b="1" kern="1200" dirty="0"/>
        </a:p>
      </dsp:txBody>
      <dsp:txXfrm>
        <a:off x="3167771" y="2537048"/>
        <a:ext cx="1459093" cy="989199"/>
      </dsp:txXfrm>
    </dsp:sp>
    <dsp:sp modelId="{D5BEDA1D-FB17-46AC-8674-9BCEF60F79A5}">
      <dsp:nvSpPr>
        <dsp:cNvPr id="0" name=""/>
        <dsp:cNvSpPr/>
      </dsp:nvSpPr>
      <dsp:spPr>
        <a:xfrm>
          <a:off x="4680389" y="2588076"/>
          <a:ext cx="1139061" cy="886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400" b="1" kern="1200" dirty="0" smtClean="0"/>
            <a:t>Vigencia Anual</a:t>
          </a:r>
          <a:endParaRPr lang="es-CO" sz="1400" b="1" kern="1200" dirty="0"/>
        </a:p>
      </dsp:txBody>
      <dsp:txXfrm>
        <a:off x="4680389" y="2588076"/>
        <a:ext cx="1139061" cy="886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163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05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758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279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157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780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27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10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858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874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435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2E907-9420-486D-8D2B-D0B4FE2F1979}" type="datetimeFigureOut">
              <a:rPr lang="es-CO" smtClean="0"/>
              <a:t>17/04/2015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833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44624"/>
            <a:ext cx="864096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Factor 9:  ORGANIZACIÓN, GESTIÓN Y ADMINISTRACIÓN</a:t>
            </a:r>
            <a:endParaRPr lang="es-ES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8 Diagrama"/>
          <p:cNvGraphicFramePr/>
          <p:nvPr/>
        </p:nvGraphicFramePr>
        <p:xfrm>
          <a:off x="1000100" y="1398231"/>
          <a:ext cx="7286676" cy="4457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98349907"/>
              </p:ext>
            </p:extLst>
          </p:nvPr>
        </p:nvGraphicFramePr>
        <p:xfrm>
          <a:off x="1000100" y="1398231"/>
          <a:ext cx="7676356" cy="4457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12 CuadroTexto"/>
          <p:cNvSpPr txBox="1">
            <a:spLocks noChangeArrowheads="1"/>
          </p:cNvSpPr>
          <p:nvPr/>
        </p:nvSpPr>
        <p:spPr bwMode="auto">
          <a:xfrm rot="-2787363">
            <a:off x="1428750" y="2143125"/>
            <a:ext cx="1500188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AR" sz="1400">
                <a:latin typeface="Tahoma" pitchFamily="34" charset="0"/>
                <a:cs typeface="Tahoma" pitchFamily="34" charset="0"/>
              </a:rPr>
              <a:t>ORGANIZACIÓN</a:t>
            </a:r>
          </a:p>
        </p:txBody>
      </p:sp>
      <p:sp>
        <p:nvSpPr>
          <p:cNvPr id="12" name="13 CuadroTexto"/>
          <p:cNvSpPr txBox="1">
            <a:spLocks noChangeArrowheads="1"/>
          </p:cNvSpPr>
          <p:nvPr/>
        </p:nvSpPr>
        <p:spPr bwMode="auto">
          <a:xfrm rot="-3129041">
            <a:off x="1556544" y="3301207"/>
            <a:ext cx="16986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AR" sz="1400" dirty="0">
                <a:latin typeface="Tahoma" pitchFamily="34" charset="0"/>
                <a:cs typeface="Tahoma" pitchFamily="34" charset="0"/>
              </a:rPr>
              <a:t>ADMINISTRACIÓN</a:t>
            </a:r>
          </a:p>
        </p:txBody>
      </p:sp>
      <p:sp>
        <p:nvSpPr>
          <p:cNvPr id="13" name="14 CuadroTexto"/>
          <p:cNvSpPr txBox="1">
            <a:spLocks noChangeArrowheads="1"/>
          </p:cNvSpPr>
          <p:nvPr/>
        </p:nvSpPr>
        <p:spPr bwMode="auto">
          <a:xfrm rot="-3578851">
            <a:off x="2349597" y="4398574"/>
            <a:ext cx="1054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AR" sz="1400" dirty="0">
                <a:latin typeface="Tahoma" pitchFamily="34" charset="0"/>
                <a:cs typeface="Tahoma" pitchFamily="34" charset="0"/>
              </a:rPr>
              <a:t>GESTIÓN</a:t>
            </a:r>
          </a:p>
        </p:txBody>
      </p:sp>
    </p:spTree>
    <p:extLst>
      <p:ext uri="{BB962C8B-B14F-4D97-AF65-F5344CB8AC3E}">
        <p14:creationId xmlns:p14="http://schemas.microsoft.com/office/powerpoint/2010/main" val="540077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56959" y="270804"/>
            <a:ext cx="73741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MODELO DE GESTIÓN DOCUMENTAL</a:t>
            </a:r>
            <a:endParaRPr lang="es-ES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2" y="122461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/>
          </a:p>
          <a:p>
            <a:endParaRPr lang="es-CO" sz="14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CO" dirty="0" smtClean="0"/>
              <a:t>Se ha venido diseñar </a:t>
            </a:r>
            <a:r>
              <a:rPr lang="es-CO" dirty="0"/>
              <a:t>e </a:t>
            </a:r>
            <a:r>
              <a:rPr lang="es-CO" dirty="0" smtClean="0"/>
              <a:t>implementando </a:t>
            </a:r>
            <a:r>
              <a:rPr lang="es-CO" dirty="0"/>
              <a:t>el plan institucional de archivos, que </a:t>
            </a:r>
            <a:r>
              <a:rPr lang="es-CO" dirty="0" smtClean="0"/>
              <a:t>contempla </a:t>
            </a:r>
            <a:r>
              <a:rPr lang="es-CO" dirty="0"/>
              <a:t>la unificación de los criterios de manejo documental a nivel nacional y la actualización	permanentemente  de   los   instrumentos  archivísticos requeridos para la creación, uso, mantenimiento, retención, acceso y preservación de la información.</a:t>
            </a:r>
            <a:r>
              <a:rPr lang="es-CO" dirty="0" smtClean="0"/>
              <a:t>. </a:t>
            </a:r>
            <a:r>
              <a:rPr lang="es-CO" dirty="0"/>
              <a:t>y se encuentra </a:t>
            </a:r>
            <a:r>
              <a:rPr lang="es-CO" dirty="0" smtClean="0"/>
              <a:t>incluido </a:t>
            </a:r>
            <a:r>
              <a:rPr lang="es-CO" dirty="0"/>
              <a:t>en el PIDI programa 11, proyecto 23:  Sistemas integrados de gestión.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El </a:t>
            </a:r>
            <a:r>
              <a:rPr lang="es-CO" dirty="0"/>
              <a:t>Comité de archivo se rige bajo el decreto 2578 de 2.012  Art. 14, 15,16 está integrado por:</a:t>
            </a:r>
            <a:endParaRPr lang="es-CO" i="1" dirty="0"/>
          </a:p>
          <a:p>
            <a:r>
              <a:rPr lang="es-CO" dirty="0"/>
              <a:t> </a:t>
            </a:r>
            <a:r>
              <a:rPr lang="es-CO" dirty="0" smtClean="0"/>
              <a:t>El </a:t>
            </a:r>
            <a:r>
              <a:rPr lang="es-CO" dirty="0"/>
              <a:t>Secretario General o Seccional, quien preside el Comité</a:t>
            </a:r>
            <a:endParaRPr lang="es-CO" i="1" dirty="0"/>
          </a:p>
          <a:p>
            <a:pPr lvl="0"/>
            <a:r>
              <a:rPr lang="es-CO" dirty="0"/>
              <a:t>El Jurídico.</a:t>
            </a:r>
            <a:endParaRPr lang="es-CO" i="1" dirty="0"/>
          </a:p>
          <a:p>
            <a:pPr lvl="0"/>
            <a:r>
              <a:rPr lang="es-CO" dirty="0"/>
              <a:t>Director de Planeación.</a:t>
            </a:r>
            <a:endParaRPr lang="es-CO" i="1" dirty="0"/>
          </a:p>
          <a:p>
            <a:pPr lvl="0"/>
            <a:r>
              <a:rPr lang="es-CO" dirty="0"/>
              <a:t>El director y/o Jefe de Archivo o quien haga sus veces- quien será  el secretario del comité.</a:t>
            </a:r>
            <a:endParaRPr lang="es-CO" i="1" dirty="0"/>
          </a:p>
          <a:p>
            <a:pPr lvl="0"/>
            <a:r>
              <a:rPr lang="es-CO" dirty="0"/>
              <a:t>El Coordinador de Calidad.</a:t>
            </a:r>
            <a:endParaRPr lang="es-CO" i="1" dirty="0"/>
          </a:p>
          <a:p>
            <a:pPr lvl="0"/>
            <a:r>
              <a:rPr lang="es-CO" dirty="0"/>
              <a:t>El Jefe de la dependencia correspondiente (como invitado)</a:t>
            </a:r>
            <a:endParaRPr lang="es-CO" i="1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68999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2" y="122461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/>
          </a:p>
          <a:p>
            <a:endParaRPr lang="es-CO" sz="1400" dirty="0"/>
          </a:p>
        </p:txBody>
      </p:sp>
      <p:sp>
        <p:nvSpPr>
          <p:cNvPr id="7" name="6 Rectángulo"/>
          <p:cNvSpPr/>
          <p:nvPr/>
        </p:nvSpPr>
        <p:spPr>
          <a:xfrm>
            <a:off x="251520" y="109081"/>
            <a:ext cx="86409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MEDIOS DE COMUNICACIÓN Y ESTRATEGIS DE COMUNICACIONES INSTITUCIONAL</a:t>
            </a:r>
            <a:endParaRPr lang="es-ES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8" name="1 CuadroTexto"/>
          <p:cNvSpPr txBox="1">
            <a:spLocks noChangeArrowheads="1"/>
          </p:cNvSpPr>
          <p:nvPr/>
        </p:nvSpPr>
        <p:spPr bwMode="auto">
          <a:xfrm>
            <a:off x="539553" y="796642"/>
            <a:ext cx="7920880" cy="40011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s-CO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AR" dirty="0">
                <a:solidFill>
                  <a:schemeClr val="tx1"/>
                </a:solidFill>
              </a:rPr>
              <a:t>REDES SOCIALES</a:t>
            </a:r>
          </a:p>
        </p:txBody>
      </p:sp>
      <p:sp>
        <p:nvSpPr>
          <p:cNvPr id="9" name="8 Elipse"/>
          <p:cNvSpPr/>
          <p:nvPr/>
        </p:nvSpPr>
        <p:spPr>
          <a:xfrm>
            <a:off x="2732160" y="2155821"/>
            <a:ext cx="3214710" cy="1357322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APOYOS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TECNOLÓGICOS</a:t>
            </a:r>
          </a:p>
        </p:txBody>
      </p:sp>
      <p:sp>
        <p:nvSpPr>
          <p:cNvPr id="10" name="9 Elipse"/>
          <p:cNvSpPr/>
          <p:nvPr/>
        </p:nvSpPr>
        <p:spPr>
          <a:xfrm>
            <a:off x="428596" y="1168914"/>
            <a:ext cx="1928826" cy="1306782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SINU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SEVEN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KACTUS</a:t>
            </a:r>
            <a:endParaRPr lang="es-AR" sz="2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428596" y="2475696"/>
            <a:ext cx="1928826" cy="1240642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USO 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TIC</a:t>
            </a:r>
          </a:p>
        </p:txBody>
      </p:sp>
      <p:sp>
        <p:nvSpPr>
          <p:cNvPr id="14" name="10 CuadroTexto"/>
          <p:cNvSpPr txBox="1">
            <a:spLocks noChangeArrowheads="1"/>
          </p:cNvSpPr>
          <p:nvPr/>
        </p:nvSpPr>
        <p:spPr bwMode="auto">
          <a:xfrm>
            <a:off x="3059832" y="3645024"/>
            <a:ext cx="2500313" cy="376237"/>
          </a:xfrm>
          <a:prstGeom prst="rect">
            <a:avLst/>
          </a:prstGeom>
          <a:solidFill>
            <a:srgbClr val="CC99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AR" b="1" dirty="0">
                <a:latin typeface="Tahoma" pitchFamily="34" charset="0"/>
                <a:cs typeface="Tahoma" pitchFamily="34" charset="0"/>
              </a:rPr>
              <a:t>AULAS VIRTUALES</a:t>
            </a:r>
          </a:p>
        </p:txBody>
      </p:sp>
      <p:sp>
        <p:nvSpPr>
          <p:cNvPr id="15" name="14 Elipse"/>
          <p:cNvSpPr/>
          <p:nvPr/>
        </p:nvSpPr>
        <p:spPr>
          <a:xfrm>
            <a:off x="6963654" y="2428666"/>
            <a:ext cx="1928826" cy="1334701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REDES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RENATA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RADAR</a:t>
            </a:r>
          </a:p>
        </p:txBody>
      </p:sp>
      <p:sp>
        <p:nvSpPr>
          <p:cNvPr id="16" name="11 Elipse"/>
          <p:cNvSpPr/>
          <p:nvPr/>
        </p:nvSpPr>
        <p:spPr>
          <a:xfrm>
            <a:off x="2577300" y="4852215"/>
            <a:ext cx="1928827" cy="1428761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AR" b="1" dirty="0" smtClean="0">
                <a:latin typeface="Tahoma" pitchFamily="34" charset="0"/>
                <a:cs typeface="Tahoma" pitchFamily="34" charset="0"/>
              </a:rPr>
              <a:t>TV OLIBRE</a:t>
            </a:r>
            <a:endParaRPr lang="es-AR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11 Elipse"/>
          <p:cNvSpPr/>
          <p:nvPr/>
        </p:nvSpPr>
        <p:spPr>
          <a:xfrm>
            <a:off x="6475154" y="5140490"/>
            <a:ext cx="2615382" cy="1567724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AR" sz="1600" b="1" dirty="0" smtClean="0">
                <a:latin typeface="Tahoma" pitchFamily="34" charset="0"/>
                <a:cs typeface="Tahoma" pitchFamily="34" charset="0"/>
              </a:rPr>
              <a:t>INTRANET NACIONAL Y PUNTO DE CONSULTA SECCIONAL</a:t>
            </a:r>
            <a:endParaRPr lang="es-AR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11 Elipse"/>
          <p:cNvSpPr/>
          <p:nvPr/>
        </p:nvSpPr>
        <p:spPr>
          <a:xfrm>
            <a:off x="198350" y="4725144"/>
            <a:ext cx="2360738" cy="1428761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AR" sz="1600" b="1">
                <a:latin typeface="Tahoma" pitchFamily="34" charset="0"/>
                <a:cs typeface="Tahoma" pitchFamily="34" charset="0"/>
              </a:rPr>
              <a:t>CORREO </a:t>
            </a:r>
            <a:r>
              <a:rPr lang="es-AR" sz="1400" b="1">
                <a:latin typeface="Tahoma" pitchFamily="34" charset="0"/>
                <a:cs typeface="Tahoma" pitchFamily="34" charset="0"/>
              </a:rPr>
              <a:t>INSTITUCIONAL</a:t>
            </a:r>
          </a:p>
        </p:txBody>
      </p:sp>
      <p:sp>
        <p:nvSpPr>
          <p:cNvPr id="19" name="10 CuadroTexto"/>
          <p:cNvSpPr txBox="1">
            <a:spLocks noChangeArrowheads="1"/>
          </p:cNvSpPr>
          <p:nvPr/>
        </p:nvSpPr>
        <p:spPr bwMode="auto">
          <a:xfrm>
            <a:off x="2627784" y="4149080"/>
            <a:ext cx="3581394" cy="738664"/>
          </a:xfrm>
          <a:prstGeom prst="rect">
            <a:avLst/>
          </a:prstGeom>
          <a:solidFill>
            <a:srgbClr val="CC99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AR" sz="1400" b="1" dirty="0">
                <a:latin typeface="Tahoma" pitchFamily="34" charset="0"/>
                <a:cs typeface="Tahoma" pitchFamily="34" charset="0"/>
              </a:rPr>
              <a:t>BUZON DE </a:t>
            </a:r>
            <a:r>
              <a:rPr lang="es-AR" sz="1400" b="1" dirty="0" smtClean="0">
                <a:latin typeface="Tahoma" pitchFamily="34" charset="0"/>
                <a:cs typeface="Tahoma" pitchFamily="34" charset="0"/>
              </a:rPr>
              <a:t>PQR </a:t>
            </a:r>
            <a:r>
              <a:rPr lang="es-AR" sz="1400" b="1" dirty="0">
                <a:latin typeface="Tahoma" pitchFamily="34" charset="0"/>
                <a:cs typeface="Tahoma" pitchFamily="34" charset="0"/>
              </a:rPr>
              <a:t>EN LA </a:t>
            </a:r>
            <a:r>
              <a:rPr lang="es-AR" sz="1400" b="1" dirty="0" smtClean="0">
                <a:latin typeface="Tahoma" pitchFamily="34" charset="0"/>
                <a:cs typeface="Tahoma" pitchFamily="34" charset="0"/>
              </a:rPr>
              <a:t>WEB Y PANTALLAS DIGITALES </a:t>
            </a:r>
            <a:r>
              <a:rPr lang="es-AR" sz="1400" b="1" dirty="0">
                <a:latin typeface="Tahoma" pitchFamily="34" charset="0"/>
                <a:cs typeface="Tahoma" pitchFamily="34" charset="0"/>
              </a:rPr>
              <a:t>(Quejas y Calificación del servicio</a:t>
            </a:r>
          </a:p>
        </p:txBody>
      </p:sp>
      <p:sp>
        <p:nvSpPr>
          <p:cNvPr id="20" name="19 Elipse"/>
          <p:cNvSpPr/>
          <p:nvPr/>
        </p:nvSpPr>
        <p:spPr>
          <a:xfrm>
            <a:off x="414306" y="3611573"/>
            <a:ext cx="1928826" cy="1240642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AR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PERIÓDICO</a:t>
            </a:r>
            <a:r>
              <a:rPr lang="es-AR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s-AR" sz="14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EH AVE MMARÍA PUES</a:t>
            </a:r>
          </a:p>
        </p:txBody>
      </p:sp>
      <p:sp>
        <p:nvSpPr>
          <p:cNvPr id="21" name="20 Elipse"/>
          <p:cNvSpPr/>
          <p:nvPr/>
        </p:nvSpPr>
        <p:spPr>
          <a:xfrm>
            <a:off x="7044362" y="3763367"/>
            <a:ext cx="1928826" cy="1334701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PÁGINA WEB</a:t>
            </a:r>
            <a:endParaRPr lang="es-AR" sz="2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11 Elipse"/>
          <p:cNvSpPr/>
          <p:nvPr/>
        </p:nvSpPr>
        <p:spPr>
          <a:xfrm>
            <a:off x="4352690" y="4910926"/>
            <a:ext cx="1928827" cy="1428761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AR" b="1" dirty="0" smtClean="0">
                <a:latin typeface="Tahoma" pitchFamily="34" charset="0"/>
                <a:cs typeface="Tahoma" pitchFamily="34" charset="0"/>
              </a:rPr>
              <a:t>PLEGABLES, AFICHES</a:t>
            </a:r>
            <a:endParaRPr lang="es-AR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3" name="64 Imagen" descr="internet2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594" y="1147759"/>
            <a:ext cx="192881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22 Imagen" descr="Sin título-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022" y="1322242"/>
            <a:ext cx="235743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768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15167" y="116632"/>
            <a:ext cx="585769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SISTEMAS DE INFORMACIÓN</a:t>
            </a:r>
          </a:p>
          <a:p>
            <a:pPr algn="ctr"/>
            <a:r>
              <a:rPr lang="es-E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 SINU, SEVEN Y KACTUS</a:t>
            </a:r>
            <a:endParaRPr lang="es-ES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2" y="1224614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</p:txBody>
      </p:sp>
      <p:sp>
        <p:nvSpPr>
          <p:cNvPr id="5" name="4 Elipse"/>
          <p:cNvSpPr/>
          <p:nvPr/>
        </p:nvSpPr>
        <p:spPr>
          <a:xfrm>
            <a:off x="3286116" y="2928934"/>
            <a:ext cx="1928826" cy="142876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SINU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20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SEVEN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KACTUS</a:t>
            </a:r>
            <a:endParaRPr lang="es-AR" sz="2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500063" y="1357313"/>
            <a:ext cx="2428875" cy="114300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ESTUDIANTES</a:t>
            </a:r>
          </a:p>
        </p:txBody>
      </p:sp>
      <p:sp>
        <p:nvSpPr>
          <p:cNvPr id="8" name="7 Elipse"/>
          <p:cNvSpPr/>
          <p:nvPr/>
        </p:nvSpPr>
        <p:spPr>
          <a:xfrm>
            <a:off x="5004048" y="1345611"/>
            <a:ext cx="2428875" cy="114300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DOCENTES</a:t>
            </a:r>
          </a:p>
        </p:txBody>
      </p:sp>
      <p:sp>
        <p:nvSpPr>
          <p:cNvPr id="9" name="8 Elipse"/>
          <p:cNvSpPr/>
          <p:nvPr/>
        </p:nvSpPr>
        <p:spPr>
          <a:xfrm>
            <a:off x="143542" y="4653136"/>
            <a:ext cx="3143250" cy="114300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ADMINISTRATIVOS</a:t>
            </a:r>
          </a:p>
        </p:txBody>
      </p:sp>
      <p:sp>
        <p:nvSpPr>
          <p:cNvPr id="10" name="6 CuadroTexto"/>
          <p:cNvSpPr txBox="1">
            <a:spLocks noChangeArrowheads="1"/>
          </p:cNvSpPr>
          <p:nvPr/>
        </p:nvSpPr>
        <p:spPr bwMode="auto">
          <a:xfrm>
            <a:off x="5643563" y="2706927"/>
            <a:ext cx="27860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 Registro de Notas</a:t>
            </a:r>
          </a:p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 Autoevaluación</a:t>
            </a:r>
          </a:p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 Horarios</a:t>
            </a:r>
          </a:p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 Lista de estudiantes</a:t>
            </a:r>
          </a:p>
        </p:txBody>
      </p:sp>
      <p:sp>
        <p:nvSpPr>
          <p:cNvPr id="11" name="7 CuadroTexto"/>
          <p:cNvSpPr txBox="1">
            <a:spLocks noChangeArrowheads="1"/>
          </p:cNvSpPr>
          <p:nvPr/>
        </p:nvSpPr>
        <p:spPr bwMode="auto">
          <a:xfrm>
            <a:off x="285560" y="2799741"/>
            <a:ext cx="25003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Registro de Notas</a:t>
            </a:r>
          </a:p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Docentes</a:t>
            </a:r>
          </a:p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Horarios</a:t>
            </a:r>
          </a:p>
        </p:txBody>
      </p:sp>
      <p:sp>
        <p:nvSpPr>
          <p:cNvPr id="12" name="8 CuadroTexto"/>
          <p:cNvSpPr txBox="1">
            <a:spLocks noChangeArrowheads="1"/>
          </p:cNvSpPr>
          <p:nvPr/>
        </p:nvSpPr>
        <p:spPr bwMode="auto">
          <a:xfrm>
            <a:off x="3357530" y="4697313"/>
            <a:ext cx="47148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Registro y Control</a:t>
            </a:r>
          </a:p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Estadísticas</a:t>
            </a:r>
          </a:p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Procesos Administrativos y Financieros</a:t>
            </a:r>
          </a:p>
          <a:p>
            <a:pPr eaLnBrk="1" hangingPunct="1">
              <a:buFont typeface="Arial" charset="0"/>
              <a:buChar char="•"/>
            </a:pPr>
            <a:r>
              <a:rPr lang="es-AR" sz="2000" dirty="0">
                <a:latin typeface="Tahoma" pitchFamily="34" charset="0"/>
                <a:cs typeface="Tahoma" pitchFamily="34" charset="0"/>
              </a:rPr>
              <a:t> Red Intranet y Extranet</a:t>
            </a:r>
          </a:p>
        </p:txBody>
      </p:sp>
      <p:sp>
        <p:nvSpPr>
          <p:cNvPr id="13" name="12 Flecha derecha"/>
          <p:cNvSpPr/>
          <p:nvPr/>
        </p:nvSpPr>
        <p:spPr>
          <a:xfrm rot="13297691">
            <a:off x="2883716" y="2363538"/>
            <a:ext cx="947629" cy="65481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4" name="13 Flecha derecha"/>
          <p:cNvSpPr/>
          <p:nvPr/>
        </p:nvSpPr>
        <p:spPr>
          <a:xfrm rot="18452783">
            <a:off x="4391187" y="2360004"/>
            <a:ext cx="979777" cy="5715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15" name="14 Flecha derecha"/>
          <p:cNvSpPr/>
          <p:nvPr/>
        </p:nvSpPr>
        <p:spPr>
          <a:xfrm rot="8605833">
            <a:off x="2520828" y="3913208"/>
            <a:ext cx="1182437" cy="807717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50328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270804"/>
            <a:ext cx="885698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PLAN INTEGRAL DE DESARROLLO </a:t>
            </a:r>
          </a:p>
          <a:p>
            <a:pPr algn="ctr"/>
            <a:r>
              <a:rPr lang="es-E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INSTITUCIONAL (PIDI 2015- 2024)</a:t>
            </a:r>
            <a:endParaRPr lang="es-ES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6" y="2250239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</p:txBody>
      </p:sp>
      <p:graphicFrame>
        <p:nvGraphicFramePr>
          <p:cNvPr id="11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312777"/>
              </p:ext>
            </p:extLst>
          </p:nvPr>
        </p:nvGraphicFramePr>
        <p:xfrm>
          <a:off x="1835696" y="3258351"/>
          <a:ext cx="4616189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1 Título"/>
          <p:cNvSpPr txBox="1">
            <a:spLocks/>
          </p:cNvSpPr>
          <p:nvPr/>
        </p:nvSpPr>
        <p:spPr>
          <a:xfrm>
            <a:off x="1115616" y="1746183"/>
            <a:ext cx="7344816" cy="100811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800" b="1" dirty="0"/>
              <a:t>Estructura del Plan Integral de Desarrollo Institucional</a:t>
            </a:r>
          </a:p>
          <a:p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390278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270804"/>
            <a:ext cx="885698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PLAN INTEGRAL DE DESARROLLO </a:t>
            </a:r>
          </a:p>
          <a:p>
            <a:pPr algn="ctr"/>
            <a:r>
              <a:rPr lang="es-E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INSTITUCIONAL (PIDI 2015- 2024)</a:t>
            </a:r>
            <a:endParaRPr lang="es-ES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6" y="2250239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14587946"/>
              </p:ext>
            </p:extLst>
          </p:nvPr>
        </p:nvGraphicFramePr>
        <p:xfrm>
          <a:off x="701896" y="2126617"/>
          <a:ext cx="633670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5 Grupo"/>
          <p:cNvGrpSpPr/>
          <p:nvPr/>
        </p:nvGrpSpPr>
        <p:grpSpPr>
          <a:xfrm rot="5400000">
            <a:off x="5727646" y="2861507"/>
            <a:ext cx="3824544" cy="1778700"/>
            <a:chOff x="728444" y="3284984"/>
            <a:chExt cx="4446750" cy="1778700"/>
          </a:xfrm>
        </p:grpSpPr>
        <p:sp>
          <p:nvSpPr>
            <p:cNvPr id="7" name="6 Forma"/>
            <p:cNvSpPr/>
            <p:nvPr/>
          </p:nvSpPr>
          <p:spPr>
            <a:xfrm>
              <a:off x="728444" y="3284984"/>
              <a:ext cx="4446750" cy="1778700"/>
            </a:xfrm>
            <a:prstGeom prst="leftRightRibbon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7 Forma libre"/>
            <p:cNvSpPr/>
            <p:nvPr/>
          </p:nvSpPr>
          <p:spPr>
            <a:xfrm>
              <a:off x="1262054" y="3596256"/>
              <a:ext cx="1467427" cy="871563"/>
            </a:xfrm>
            <a:custGeom>
              <a:avLst/>
              <a:gdLst>
                <a:gd name="connsiteX0" fmla="*/ 0 w 1467427"/>
                <a:gd name="connsiteY0" fmla="*/ 0 h 871563"/>
                <a:gd name="connsiteX1" fmla="*/ 1467427 w 1467427"/>
                <a:gd name="connsiteY1" fmla="*/ 0 h 871563"/>
                <a:gd name="connsiteX2" fmla="*/ 1467427 w 1467427"/>
                <a:gd name="connsiteY2" fmla="*/ 871563 h 871563"/>
                <a:gd name="connsiteX3" fmla="*/ 0 w 1467427"/>
                <a:gd name="connsiteY3" fmla="*/ 871563 h 871563"/>
                <a:gd name="connsiteX4" fmla="*/ 0 w 1467427"/>
                <a:gd name="connsiteY4" fmla="*/ 0 h 871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7427" h="871563">
                  <a:moveTo>
                    <a:pt x="0" y="0"/>
                  </a:moveTo>
                  <a:lnTo>
                    <a:pt x="1467427" y="0"/>
                  </a:lnTo>
                  <a:lnTo>
                    <a:pt x="1467427" y="871563"/>
                  </a:lnTo>
                  <a:lnTo>
                    <a:pt x="0" y="871563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46228" rIns="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400" b="1" kern="1200" dirty="0" smtClean="0"/>
                <a:t>Asignación de Líderes de Proyecto y Redes de Trabajo</a:t>
              </a:r>
              <a:endParaRPr lang="es-CO" sz="1400" b="1" kern="1200" dirty="0"/>
            </a:p>
          </p:txBody>
        </p:sp>
        <p:sp>
          <p:nvSpPr>
            <p:cNvPr id="9" name="8 Forma libre"/>
            <p:cNvSpPr/>
            <p:nvPr/>
          </p:nvSpPr>
          <p:spPr>
            <a:xfrm>
              <a:off x="2951819" y="3880848"/>
              <a:ext cx="1734232" cy="871563"/>
            </a:xfrm>
            <a:custGeom>
              <a:avLst/>
              <a:gdLst>
                <a:gd name="connsiteX0" fmla="*/ 0 w 1734232"/>
                <a:gd name="connsiteY0" fmla="*/ 0 h 871563"/>
                <a:gd name="connsiteX1" fmla="*/ 1734232 w 1734232"/>
                <a:gd name="connsiteY1" fmla="*/ 0 h 871563"/>
                <a:gd name="connsiteX2" fmla="*/ 1734232 w 1734232"/>
                <a:gd name="connsiteY2" fmla="*/ 871563 h 871563"/>
                <a:gd name="connsiteX3" fmla="*/ 0 w 1734232"/>
                <a:gd name="connsiteY3" fmla="*/ 871563 h 871563"/>
                <a:gd name="connsiteX4" fmla="*/ 0 w 1734232"/>
                <a:gd name="connsiteY4" fmla="*/ 0 h 871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4232" h="871563">
                  <a:moveTo>
                    <a:pt x="0" y="0"/>
                  </a:moveTo>
                  <a:lnTo>
                    <a:pt x="1734232" y="0"/>
                  </a:lnTo>
                  <a:lnTo>
                    <a:pt x="1734232" y="871563"/>
                  </a:lnTo>
                  <a:lnTo>
                    <a:pt x="0" y="871563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46228" rIns="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400" b="1" kern="1200" dirty="0" smtClean="0"/>
                <a:t>Aprestamiento (Capacitación, Instalación de Comités, Definición de Metodologías)</a:t>
              </a:r>
              <a:endParaRPr lang="es-CO" sz="1400" b="1" kern="1200" dirty="0"/>
            </a:p>
          </p:txBody>
        </p:sp>
      </p:grpSp>
      <p:sp>
        <p:nvSpPr>
          <p:cNvPr id="10" name="1 Título"/>
          <p:cNvSpPr txBox="1">
            <a:spLocks/>
          </p:cNvSpPr>
          <p:nvPr/>
        </p:nvSpPr>
        <p:spPr>
          <a:xfrm>
            <a:off x="1007604" y="1196752"/>
            <a:ext cx="7128792" cy="53306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000" b="1" dirty="0" smtClean="0"/>
              <a:t>Sistema de Gerencia del Plan </a:t>
            </a:r>
            <a:r>
              <a:rPr lang="es-CO" sz="2000" b="1" dirty="0"/>
              <a:t>Integral de Desarrollo Institucional</a:t>
            </a:r>
          </a:p>
          <a:p>
            <a:endParaRPr lang="es-CO" sz="2000" b="1" dirty="0"/>
          </a:p>
        </p:txBody>
      </p:sp>
    </p:spTree>
    <p:extLst>
      <p:ext uri="{BB962C8B-B14F-4D97-AF65-F5344CB8AC3E}">
        <p14:creationId xmlns:p14="http://schemas.microsoft.com/office/powerpoint/2010/main" val="90672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220578"/>
            <a:ext cx="864096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DIRECTIVOS SECCIONALES</a:t>
            </a:r>
            <a:endParaRPr lang="es-ES" sz="32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11560" y="620688"/>
            <a:ext cx="820891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 smtClean="0"/>
          </a:p>
          <a:p>
            <a:pPr algn="ctr"/>
            <a:r>
              <a:rPr lang="es-CO" sz="1600" dirty="0" smtClean="0"/>
              <a:t>Doctor </a:t>
            </a:r>
            <a:r>
              <a:rPr lang="es-CO" sz="1600" dirty="0"/>
              <a:t>JAIME CORTÉS DÍAZ</a:t>
            </a:r>
          </a:p>
          <a:p>
            <a:pPr algn="ctr"/>
            <a:r>
              <a:rPr lang="es-CO" sz="1600" dirty="0" smtClean="0"/>
              <a:t>Delegado Personal del Presidente</a:t>
            </a:r>
            <a:endParaRPr lang="es-CO" sz="1600" dirty="0"/>
          </a:p>
          <a:p>
            <a:pPr algn="ctr"/>
            <a:r>
              <a:rPr lang="es-CO" sz="1600" dirty="0" smtClean="0"/>
              <a:t>Doctor </a:t>
            </a:r>
            <a:r>
              <a:rPr lang="es-CO" sz="1600" dirty="0"/>
              <a:t>JAIME ALONSO ARIAS BERMÚDEZ</a:t>
            </a:r>
          </a:p>
          <a:p>
            <a:pPr algn="ctr"/>
            <a:r>
              <a:rPr lang="es-CO" sz="1600" dirty="0" smtClean="0"/>
              <a:t>Rector Seccional  </a:t>
            </a:r>
            <a:endParaRPr lang="es-CO" sz="1600" dirty="0"/>
          </a:p>
          <a:p>
            <a:pPr algn="ctr"/>
            <a:r>
              <a:rPr lang="es-CO" sz="1600" dirty="0"/>
              <a:t>Doctor GIOVANI ARIAS</a:t>
            </a:r>
          </a:p>
          <a:p>
            <a:pPr algn="ctr"/>
            <a:r>
              <a:rPr lang="es-CO" sz="1600" dirty="0"/>
              <a:t>Secretario Seccional</a:t>
            </a:r>
          </a:p>
          <a:p>
            <a:pPr algn="ctr"/>
            <a:r>
              <a:rPr lang="es-CO" sz="1600" dirty="0"/>
              <a:t>Doctora BEATRIZ ELENA LEÓN DE LA PAVA</a:t>
            </a:r>
          </a:p>
          <a:p>
            <a:pPr algn="ctr"/>
            <a:r>
              <a:rPr lang="es-CO" sz="1600" dirty="0"/>
              <a:t>Síndico gerente</a:t>
            </a:r>
          </a:p>
          <a:p>
            <a:pPr algn="ctr"/>
            <a:r>
              <a:rPr lang="es-CO" sz="1600" dirty="0"/>
              <a:t>Doctor JULIAN OSORIO VALENCIA</a:t>
            </a:r>
          </a:p>
          <a:p>
            <a:pPr algn="ctr"/>
            <a:r>
              <a:rPr lang="es-CO" sz="1600" dirty="0"/>
              <a:t>Director Seccional de Investigaciones</a:t>
            </a:r>
          </a:p>
          <a:p>
            <a:pPr algn="ctr"/>
            <a:r>
              <a:rPr lang="es-CO" sz="1400" dirty="0"/>
              <a:t> </a:t>
            </a:r>
          </a:p>
          <a:p>
            <a:pPr algn="ctr"/>
            <a:r>
              <a:rPr lang="es-CO" sz="1400" b="1" dirty="0" smtClean="0"/>
              <a:t>DECANOS FACULTAD</a:t>
            </a:r>
            <a:endParaRPr lang="es-CO" sz="1400" dirty="0"/>
          </a:p>
          <a:p>
            <a:pPr algn="ctr"/>
            <a:r>
              <a:rPr lang="es-CO" sz="1400" b="1" dirty="0"/>
              <a:t> </a:t>
            </a:r>
            <a:endParaRPr lang="es-CO" sz="1400" dirty="0"/>
          </a:p>
          <a:p>
            <a:pPr algn="ctr"/>
            <a:r>
              <a:rPr lang="es-CO" sz="1600" dirty="0"/>
              <a:t>Doctora MARÍA TERESA RODRÍGUEZ LUGO</a:t>
            </a:r>
          </a:p>
          <a:p>
            <a:pPr algn="ctr"/>
            <a:r>
              <a:rPr lang="es-CO" sz="1600" dirty="0"/>
              <a:t>Decana Ciencias de la Salud</a:t>
            </a:r>
          </a:p>
          <a:p>
            <a:pPr algn="ctr"/>
            <a:r>
              <a:rPr lang="es-CO" sz="1600" dirty="0" smtClean="0"/>
              <a:t>Doctor JAIME MONTOYA OSSA</a:t>
            </a:r>
          </a:p>
          <a:p>
            <a:pPr algn="ctr"/>
            <a:r>
              <a:rPr lang="es-CO" sz="1600" dirty="0" smtClean="0"/>
              <a:t>Decano </a:t>
            </a:r>
            <a:r>
              <a:rPr lang="es-CO" sz="1600" dirty="0"/>
              <a:t>Ciencias </a:t>
            </a:r>
            <a:r>
              <a:rPr lang="es-CO" sz="1600" dirty="0" smtClean="0"/>
              <a:t>Económicas, administrativas y contables</a:t>
            </a:r>
          </a:p>
          <a:p>
            <a:pPr algn="ctr"/>
            <a:r>
              <a:rPr lang="es-CO" sz="1600" dirty="0"/>
              <a:t>Doctor </a:t>
            </a:r>
            <a:r>
              <a:rPr lang="es-CO" sz="1600" dirty="0" smtClean="0"/>
              <a:t>JORGE ENRIQUE RAMÍREZ RINCÓN</a:t>
            </a:r>
            <a:endParaRPr lang="es-CO" sz="1600" dirty="0"/>
          </a:p>
          <a:p>
            <a:pPr algn="ctr"/>
            <a:r>
              <a:rPr lang="es-CO" sz="1600" dirty="0"/>
              <a:t>Decano </a:t>
            </a:r>
            <a:r>
              <a:rPr lang="es-CO" sz="1600" dirty="0" smtClean="0"/>
              <a:t>Ingenierías</a:t>
            </a:r>
          </a:p>
          <a:p>
            <a:pPr algn="ctr"/>
            <a:r>
              <a:rPr lang="es-CO" sz="1600" dirty="0"/>
              <a:t>Doctor </a:t>
            </a:r>
            <a:r>
              <a:rPr lang="es-CO" sz="1600" dirty="0" smtClean="0"/>
              <a:t>LUIS CARLOS LEAL VÉLEZ</a:t>
            </a:r>
            <a:endParaRPr lang="es-CO" sz="1600" dirty="0"/>
          </a:p>
          <a:p>
            <a:pPr algn="ctr"/>
            <a:r>
              <a:rPr lang="es-CO" sz="1600" dirty="0"/>
              <a:t>Decano </a:t>
            </a:r>
            <a:r>
              <a:rPr lang="es-CO" sz="1600" dirty="0" smtClean="0"/>
              <a:t> Derecho </a:t>
            </a:r>
            <a:endParaRPr lang="es-CO" sz="1600" dirty="0"/>
          </a:p>
          <a:p>
            <a:pPr algn="ctr"/>
            <a:endParaRPr lang="es-CO" sz="1600" dirty="0"/>
          </a:p>
          <a:p>
            <a:pPr algn="ctr"/>
            <a:endParaRPr lang="es-CO" sz="1600" dirty="0"/>
          </a:p>
          <a:p>
            <a:pPr algn="ctr"/>
            <a:r>
              <a:rPr lang="es-CO" sz="1400" b="1" dirty="0"/>
              <a:t> </a:t>
            </a:r>
            <a:endParaRPr lang="es-CO" sz="1400" dirty="0"/>
          </a:p>
          <a:p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3859747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90893" y="270804"/>
            <a:ext cx="87062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ÓRGANOS DE CONTROL INSTITUCIONALES </a:t>
            </a:r>
            <a:endParaRPr lang="es-ES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2" y="122461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/>
          </a:p>
          <a:p>
            <a:endParaRPr lang="es-CO" sz="1400" dirty="0"/>
          </a:p>
        </p:txBody>
      </p:sp>
      <p:sp>
        <p:nvSpPr>
          <p:cNvPr id="3" name="2 Rectángulo"/>
          <p:cNvSpPr/>
          <p:nvPr/>
        </p:nvSpPr>
        <p:spPr>
          <a:xfrm>
            <a:off x="971600" y="2276872"/>
            <a:ext cx="7056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4000" dirty="0" smtClean="0"/>
              <a:t>Control </a:t>
            </a:r>
            <a:r>
              <a:rPr lang="es-ES_tradnl" sz="4000" dirty="0"/>
              <a:t>y fiscalización</a:t>
            </a:r>
            <a:endParaRPr lang="es-CO" sz="4000" dirty="0"/>
          </a:p>
          <a:p>
            <a:pPr algn="ctr"/>
            <a:r>
              <a:rPr lang="es-ES_tradnl" sz="4000" dirty="0" smtClean="0"/>
              <a:t>Delegado </a:t>
            </a:r>
            <a:r>
              <a:rPr lang="es-ES_tradnl" sz="4000" dirty="0"/>
              <a:t>del Censor, y </a:t>
            </a:r>
            <a:endParaRPr lang="es-CO" sz="4000" dirty="0"/>
          </a:p>
          <a:p>
            <a:pPr algn="ctr"/>
            <a:r>
              <a:rPr lang="es-ES_tradnl" sz="4000" dirty="0" smtClean="0"/>
              <a:t>Delegado </a:t>
            </a:r>
            <a:r>
              <a:rPr lang="es-ES_tradnl" sz="4000" dirty="0"/>
              <a:t>del Revisor Fiscal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391332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30497" y="-27384"/>
            <a:ext cx="742703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ESTRUCTURA ORGANIZACIONAL </a:t>
            </a:r>
          </a:p>
          <a:p>
            <a:pPr algn="ctr"/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DE LA SECCIONAL </a:t>
            </a:r>
          </a:p>
          <a:p>
            <a:pPr algn="ctr"/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(ÁREAS ACADÉMICAS Y ADMINISTRATIVAS</a:t>
            </a: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2" y="122461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/>
          </a:p>
          <a:p>
            <a:endParaRPr lang="es-CO" sz="1400" dirty="0"/>
          </a:p>
        </p:txBody>
      </p:sp>
      <p:pic>
        <p:nvPicPr>
          <p:cNvPr id="5" name="4 Imagen" descr="Gobiern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91" y="1340768"/>
            <a:ext cx="8606843" cy="489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980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-27384"/>
            <a:ext cx="864096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ESTRUCTURA DE PERSONAL </a:t>
            </a:r>
          </a:p>
          <a:p>
            <a:pPr algn="ctr"/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(CONTRATACIÓN Y DESARROLLO) </a:t>
            </a:r>
            <a:endParaRPr lang="es-ES" sz="2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Marcador de contenido"/>
          <p:cNvSpPr>
            <a:spLocks noGrp="1"/>
          </p:cNvSpPr>
          <p:nvPr>
            <p:ph idx="1"/>
          </p:nvPr>
        </p:nvSpPr>
        <p:spPr>
          <a:xfrm>
            <a:off x="529208" y="836712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CO" sz="1800" dirty="0"/>
              <a:t>La vinculación de trabajadores de planta administrativa </a:t>
            </a:r>
            <a:r>
              <a:rPr lang="es-CO" sz="1800" dirty="0" smtClean="0"/>
              <a:t> se realiza </a:t>
            </a:r>
            <a:r>
              <a:rPr lang="es-CO" sz="1800" dirty="0"/>
              <a:t>mediante contratos laborales a término Indefinido o fijo, en este último caso siempre y cuando no se pacte periodo de prueba. </a:t>
            </a:r>
          </a:p>
          <a:p>
            <a:pPr algn="just"/>
            <a:r>
              <a:rPr lang="es-CO" sz="1800" dirty="0" smtClean="0"/>
              <a:t>Los </a:t>
            </a:r>
            <a:r>
              <a:rPr lang="es-CO" sz="1800" dirty="0"/>
              <a:t>trabajadores temporales </a:t>
            </a:r>
            <a:r>
              <a:rPr lang="es-CO" sz="1800" dirty="0" smtClean="0"/>
              <a:t>son  </a:t>
            </a:r>
            <a:r>
              <a:rPr lang="es-CO" sz="1800" dirty="0"/>
              <a:t>vinculados directamente o a través de empresas de servicios temporales. En este último caso siempre y cuando sea </a:t>
            </a:r>
            <a:r>
              <a:rPr lang="es-CO" sz="1800" dirty="0" smtClean="0"/>
              <a:t>para:</a:t>
            </a:r>
          </a:p>
          <a:p>
            <a:pPr algn="just">
              <a:buFont typeface="Wingdings" pitchFamily="2" charset="2"/>
              <a:buChar char="Ø"/>
            </a:pPr>
            <a:r>
              <a:rPr lang="es-CO" sz="1800" dirty="0" smtClean="0"/>
              <a:t>Para </a:t>
            </a:r>
            <a:r>
              <a:rPr lang="es-MX" sz="1800" dirty="0"/>
              <a:t>trabajos ocasionales, accidentales o </a:t>
            </a:r>
            <a:r>
              <a:rPr lang="es-MX" sz="1800" dirty="0" smtClean="0"/>
              <a:t>transitorios</a:t>
            </a:r>
          </a:p>
          <a:p>
            <a:pPr algn="just">
              <a:buFont typeface="Wingdings" pitchFamily="2" charset="2"/>
              <a:buChar char="Ø"/>
            </a:pPr>
            <a:r>
              <a:rPr lang="es-CO" sz="1800" dirty="0" smtClean="0"/>
              <a:t>Cuando </a:t>
            </a:r>
            <a:r>
              <a:rPr lang="es-CO" sz="1800" dirty="0"/>
              <a:t>se requiere reemplazar personal en vacaciones, en uso de      licencia, en incapacidad por enfermedad o maternidad.</a:t>
            </a:r>
          </a:p>
          <a:p>
            <a:pPr algn="just">
              <a:buFont typeface="Wingdings" pitchFamily="2" charset="2"/>
              <a:buChar char="Ø"/>
            </a:pPr>
            <a:r>
              <a:rPr lang="es-CO" sz="1800" dirty="0"/>
              <a:t>Para atender incrementos en la producción y en la prestación de servicios, por un término de 6 meses prorrogable hasta por 5 meses más.(de acuerdo a Instructivo  03-19-2014 nacional)</a:t>
            </a:r>
          </a:p>
          <a:p>
            <a:pPr marL="0" indent="0">
              <a:buNone/>
            </a:pPr>
            <a:endParaRPr lang="es-CO" sz="1800" dirty="0" smtClean="0"/>
          </a:p>
          <a:p>
            <a:pPr marL="0" indent="0" algn="just">
              <a:buNone/>
            </a:pPr>
            <a:r>
              <a:rPr lang="es-CO" sz="1800" dirty="0" smtClean="0"/>
              <a:t>La Contratación de docentes se realiza cumpliendo con lo establecido en el reglamento docente (acuerdo 03 de octubre 27 de 2014)</a:t>
            </a:r>
          </a:p>
          <a:p>
            <a:pPr marL="0" indent="0" algn="just">
              <a:buNone/>
            </a:pPr>
            <a:endParaRPr lang="es-CO" sz="1800" dirty="0" smtClean="0"/>
          </a:p>
          <a:p>
            <a:pPr marL="0" indent="0" algn="just">
              <a:buNone/>
            </a:pPr>
            <a:r>
              <a:rPr lang="es-CO" sz="1800" dirty="0" smtClean="0"/>
              <a:t>La contratación de docentes de posgrados se realiza mediante  contrato civil por prestación de servicios</a:t>
            </a:r>
          </a:p>
          <a:p>
            <a:pPr marL="0" indent="0">
              <a:buNone/>
            </a:pPr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17171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16632"/>
            <a:ext cx="864096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ESTRUCTURA DE PERSONAL </a:t>
            </a:r>
          </a:p>
          <a:p>
            <a:pPr algn="ctr"/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(CONTRATACIÓN Y DESARROLLO) </a:t>
            </a:r>
            <a:endParaRPr lang="es-ES" sz="2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071437"/>
              </p:ext>
            </p:extLst>
          </p:nvPr>
        </p:nvGraphicFramePr>
        <p:xfrm>
          <a:off x="864758" y="2276872"/>
          <a:ext cx="7858590" cy="1582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1634"/>
                <a:gridCol w="1139095"/>
                <a:gridCol w="1139095"/>
                <a:gridCol w="862244"/>
                <a:gridCol w="1137427"/>
                <a:gridCol w="1139095"/>
              </a:tblGrid>
              <a:tr h="135418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PERSONAL DOCENTE PREGRADO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AÑO 2014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3239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DOCENTES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3247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T.C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M.T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J.C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M.J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CATEDRA</a:t>
                      </a:r>
                      <a:endParaRPr lang="es-CO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4422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16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18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105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44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122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354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305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184111"/>
              </p:ext>
            </p:extLst>
          </p:nvPr>
        </p:nvGraphicFramePr>
        <p:xfrm>
          <a:off x="889196" y="4077072"/>
          <a:ext cx="7848872" cy="1482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7393"/>
                <a:gridCol w="1328685"/>
                <a:gridCol w="1058701"/>
                <a:gridCol w="1624454"/>
                <a:gridCol w="589639"/>
              </a:tblGrid>
              <a:tr h="539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DOCENTES DE POSGRADOS POR PRESTACIÓN DE SERVICIOS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AÑO 2014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69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TIPO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OLD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CDH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CCPS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69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CANTIDAD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191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335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0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 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effectLst/>
                        </a:rPr>
                        <a:t>TOTAL</a:t>
                      </a:r>
                      <a:endParaRPr lang="es-CO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effectLst/>
                        </a:rPr>
                        <a:t>526</a:t>
                      </a:r>
                      <a:endParaRPr lang="es-CO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899592" y="1175034"/>
            <a:ext cx="756084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2014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O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Personal Administrativo</a:t>
            </a:r>
            <a:r>
              <a:rPr kumimoji="0" lang="es-C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 102</a:t>
            </a:r>
            <a:endParaRPr kumimoji="0" lang="es-C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Personal  Docente de pregrado: 305</a:t>
            </a:r>
            <a:endParaRPr kumimoji="0" lang="es-CO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CO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Personal docente de Posgrado </a:t>
            </a:r>
            <a:r>
              <a:rPr lang="es-CO" sz="1400" dirty="0">
                <a:latin typeface="Arial" pitchFamily="34" charset="0"/>
                <a:ea typeface="Calibri" pitchFamily="34" charset="0"/>
                <a:cs typeface="Arial" pitchFamily="34" charset="0"/>
              </a:rPr>
              <a:t>por contrato civil de prestación de servicios: </a:t>
            </a:r>
            <a:r>
              <a:rPr lang="es-CO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526</a:t>
            </a:r>
            <a:endParaRPr lang="es-CO" sz="14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807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94935" y="270804"/>
            <a:ext cx="60981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CONVENCIONES COLECTIVAS </a:t>
            </a:r>
            <a:endParaRPr lang="es-ES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2" y="1224614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  <a:p>
            <a:endParaRPr lang="es-CO" sz="14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 smtClean="0"/>
              <a:t>CONVENCIÓN COLECTIVA DE TRABAJADORES SINTIES  2015- 2017</a:t>
            </a:r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CONVENCIÓN COLECTIVA DE DOCENTES ASPROUL 2015- </a:t>
            </a:r>
            <a:r>
              <a:rPr lang="es-CO" dirty="0"/>
              <a:t>2017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3376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90481" y="44624"/>
            <a:ext cx="830708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SISTEMA DE SEGUIMIENTO Y AUDITORIA</a:t>
            </a:r>
            <a:endParaRPr lang="es-ES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2" y="122461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/>
          </a:p>
          <a:p>
            <a:endParaRPr lang="es-CO" sz="14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98071" y="703237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1600" dirty="0" smtClean="0"/>
              <a:t>Se cumple con lo establecido en </a:t>
            </a:r>
            <a:r>
              <a:rPr lang="es-CO" sz="1600" dirty="0"/>
              <a:t>las normas contables y tributarias, así mismo, la aplicación de la reglamentación interna, el cual incluye los Acuerdos, Resoluciones, Instructivos emitidos por los organismos competentes de la </a:t>
            </a:r>
            <a:r>
              <a:rPr lang="es-CO" sz="1600" dirty="0" smtClean="0"/>
              <a:t>Universidad y la norma ISO 9001:2008.</a:t>
            </a:r>
            <a:endParaRPr lang="es-CO" sz="1600" dirty="0"/>
          </a:p>
          <a:p>
            <a:pPr marL="0" indent="0" algn="just">
              <a:buNone/>
            </a:pPr>
            <a:endParaRPr lang="es-CO" sz="1600" dirty="0" smtClean="0"/>
          </a:p>
          <a:p>
            <a:pPr marL="0" indent="0" algn="just">
              <a:buNone/>
            </a:pPr>
            <a:r>
              <a:rPr lang="es-CO" sz="1600" dirty="0" smtClean="0"/>
              <a:t>Cómo área encargada </a:t>
            </a:r>
            <a:r>
              <a:rPr lang="es-CO" sz="1600" dirty="0"/>
              <a:t>de evaluar en forma independiente el cumplimiento de la políticas, normas y procedimientos establecidos dentro de la </a:t>
            </a:r>
            <a:r>
              <a:rPr lang="es-CO" sz="1600" dirty="0" smtClean="0"/>
              <a:t>Institución, emite </a:t>
            </a:r>
            <a:r>
              <a:rPr lang="es-CO" sz="1600" dirty="0"/>
              <a:t>su opinión y recomendaciones para la adopción de acciones preventivas y correctivas a los diferentes procesos </a:t>
            </a:r>
            <a:r>
              <a:rPr lang="es-CO" sz="1600" dirty="0" smtClean="0"/>
              <a:t>existentes, teniendo en cuenta:</a:t>
            </a:r>
          </a:p>
          <a:p>
            <a:r>
              <a:rPr lang="es-CO" sz="1600" b="1" dirty="0" smtClean="0"/>
              <a:t>Planeación </a:t>
            </a:r>
            <a:r>
              <a:rPr lang="es-CO" sz="1600" b="1" dirty="0"/>
              <a:t>de la </a:t>
            </a:r>
            <a:r>
              <a:rPr lang="es-CO" sz="1600" b="1" dirty="0" smtClean="0"/>
              <a:t>Auditoria:  </a:t>
            </a:r>
            <a:r>
              <a:rPr lang="es-CO" sz="1600" dirty="0" smtClean="0"/>
              <a:t>Elaboración del Plan </a:t>
            </a:r>
            <a:r>
              <a:rPr lang="es-CO" sz="1600" dirty="0"/>
              <a:t>General de </a:t>
            </a:r>
            <a:r>
              <a:rPr lang="es-CO" sz="1600" dirty="0" smtClean="0"/>
              <a:t>Trabajo </a:t>
            </a:r>
            <a:endParaRPr lang="es-CO" sz="1400" dirty="0"/>
          </a:p>
          <a:p>
            <a:r>
              <a:rPr lang="es-CO" sz="1600" b="1" dirty="0" smtClean="0"/>
              <a:t>Elaboración de los Programas </a:t>
            </a:r>
            <a:r>
              <a:rPr lang="es-CO" sz="1600" b="1" dirty="0"/>
              <a:t>de Auditoria</a:t>
            </a:r>
            <a:endParaRPr lang="es-CO" sz="1400" dirty="0"/>
          </a:p>
          <a:p>
            <a:r>
              <a:rPr lang="es-CO" sz="1600" b="1" dirty="0" smtClean="0"/>
              <a:t>Desarrollo </a:t>
            </a:r>
            <a:r>
              <a:rPr lang="es-CO" sz="1600" b="1" dirty="0"/>
              <a:t>de la </a:t>
            </a:r>
            <a:r>
              <a:rPr lang="es-CO" sz="1600" b="1" dirty="0" smtClean="0"/>
              <a:t>Auditoria:  </a:t>
            </a:r>
            <a:endParaRPr lang="es-CO" sz="1400" dirty="0"/>
          </a:p>
          <a:p>
            <a:pPr>
              <a:buFontTx/>
              <a:buChar char="-"/>
            </a:pPr>
            <a:r>
              <a:rPr lang="es-CO" sz="1600" dirty="0" smtClean="0"/>
              <a:t>Recopilación </a:t>
            </a:r>
            <a:r>
              <a:rPr lang="es-CO" sz="1600" dirty="0"/>
              <a:t>de </a:t>
            </a:r>
            <a:r>
              <a:rPr lang="es-CO" sz="1600" dirty="0" smtClean="0"/>
              <a:t>Información</a:t>
            </a:r>
          </a:p>
          <a:p>
            <a:pPr>
              <a:buFontTx/>
              <a:buChar char="-"/>
            </a:pPr>
            <a:r>
              <a:rPr lang="es-CO" sz="1600" dirty="0" smtClean="0"/>
              <a:t>Aplica </a:t>
            </a:r>
            <a:r>
              <a:rPr lang="es-CO" sz="1600" dirty="0"/>
              <a:t>Técnicas de </a:t>
            </a:r>
            <a:r>
              <a:rPr lang="es-CO" sz="1600" dirty="0" smtClean="0"/>
              <a:t>Auditoria</a:t>
            </a:r>
            <a:endParaRPr lang="es-CO" sz="1600" dirty="0"/>
          </a:p>
          <a:p>
            <a:pPr>
              <a:buFontTx/>
              <a:buChar char="-"/>
            </a:pPr>
            <a:r>
              <a:rPr lang="es-CO" sz="1600" dirty="0"/>
              <a:t>A</a:t>
            </a:r>
            <a:r>
              <a:rPr lang="es-CO" sz="1600" dirty="0"/>
              <a:t>nálisis </a:t>
            </a:r>
            <a:r>
              <a:rPr lang="es-CO" sz="1600" dirty="0"/>
              <a:t>de la </a:t>
            </a:r>
            <a:r>
              <a:rPr lang="es-CO" sz="1600" dirty="0" smtClean="0"/>
              <a:t>Información</a:t>
            </a:r>
            <a:endParaRPr lang="es-CO" sz="1600" dirty="0"/>
          </a:p>
          <a:p>
            <a:pPr>
              <a:buFontTx/>
              <a:buChar char="-"/>
            </a:pPr>
            <a:r>
              <a:rPr lang="es-CO" sz="1600" dirty="0"/>
              <a:t>Evaluar </a:t>
            </a:r>
            <a:r>
              <a:rPr lang="es-CO" sz="1600" dirty="0"/>
              <a:t>los Controles Existentes: </a:t>
            </a:r>
          </a:p>
          <a:p>
            <a:r>
              <a:rPr lang="es-CO" sz="1600" b="1" dirty="0"/>
              <a:t> </a:t>
            </a:r>
            <a:r>
              <a:rPr lang="es-CO" sz="1600" b="1" dirty="0" smtClean="0"/>
              <a:t>Elaboración </a:t>
            </a:r>
            <a:r>
              <a:rPr lang="es-CO" sz="1600" b="1" dirty="0"/>
              <a:t>de Informe </a:t>
            </a:r>
            <a:endParaRPr lang="es-CO" sz="1400" dirty="0"/>
          </a:p>
          <a:p>
            <a:r>
              <a:rPr lang="es-CO" sz="1600" b="1" dirty="0"/>
              <a:t> </a:t>
            </a:r>
            <a:r>
              <a:rPr lang="es-CO" sz="1600" b="1" dirty="0" smtClean="0"/>
              <a:t>Seguimiento </a:t>
            </a:r>
            <a:r>
              <a:rPr lang="es-CO" sz="1600" b="1" dirty="0"/>
              <a:t>al Plan General de </a:t>
            </a:r>
            <a:r>
              <a:rPr lang="es-CO" sz="1600" b="1" dirty="0" smtClean="0"/>
              <a:t>Trabajo:  </a:t>
            </a:r>
            <a:endParaRPr lang="es-CO" sz="1400" dirty="0"/>
          </a:p>
          <a:p>
            <a:pPr>
              <a:buFontTx/>
              <a:buChar char="-"/>
            </a:pPr>
            <a:r>
              <a:rPr lang="es-CO" sz="1600" dirty="0" smtClean="0"/>
              <a:t>Reunión </a:t>
            </a:r>
            <a:r>
              <a:rPr lang="es-CO" sz="1600" dirty="0"/>
              <a:t>de Auditoria Interna: </a:t>
            </a:r>
          </a:p>
          <a:p>
            <a:pPr>
              <a:buFontTx/>
              <a:buChar char="-"/>
            </a:pPr>
            <a:r>
              <a:rPr lang="es-CO" sz="1600" dirty="0" smtClean="0"/>
              <a:t>Seguimiento </a:t>
            </a:r>
            <a:r>
              <a:rPr lang="es-CO" sz="1600" dirty="0"/>
              <a:t>al P.G.T. </a:t>
            </a:r>
            <a:r>
              <a:rPr lang="es-CO" sz="1600" dirty="0"/>
              <a:t>por parte del personal asignado a la Auditoria Interna:  </a:t>
            </a:r>
          </a:p>
          <a:p>
            <a:pPr algn="just"/>
            <a:endParaRPr lang="es-CO" sz="1600" dirty="0"/>
          </a:p>
          <a:p>
            <a:pPr algn="just"/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2342396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052615" y="44624"/>
            <a:ext cx="518282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MODELO DE SEGURIDAD </a:t>
            </a:r>
          </a:p>
          <a:p>
            <a:pPr algn="ctr"/>
            <a:r>
              <a:rPr lang="es-E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DE LA INFORMACIÓN</a:t>
            </a:r>
            <a:endParaRPr lang="es-ES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2" y="122461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1400" dirty="0"/>
          </a:p>
          <a:p>
            <a:endParaRPr lang="es-CO" sz="14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CO" dirty="0" smtClean="0"/>
              <a:t>La Universidad ha venido diseñando  </a:t>
            </a:r>
            <a:r>
              <a:rPr lang="es-CO" dirty="0"/>
              <a:t>e implementar </a:t>
            </a:r>
            <a:r>
              <a:rPr lang="es-CO" dirty="0" smtClean="0"/>
              <a:t>un Sistema </a:t>
            </a:r>
            <a:r>
              <a:rPr lang="es-CO" dirty="0"/>
              <a:t>de Gestión para la Seguridad Informática basado en la norma internacional ISO </a:t>
            </a:r>
            <a:r>
              <a:rPr lang="es-CO" dirty="0" smtClean="0"/>
              <a:t>27001. y se encuentra incluido en el PIDI programa 11, proyecto 23:  Sistemas integrados de gestión.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El  Comité de Seguridad está  integrado por: </a:t>
            </a:r>
          </a:p>
          <a:p>
            <a:pPr marL="0" indent="0">
              <a:buNone/>
            </a:pPr>
            <a:r>
              <a:rPr lang="es-ES" dirty="0" smtClean="0"/>
              <a:t>- </a:t>
            </a:r>
            <a:r>
              <a:rPr lang="es-ES_tradnl" dirty="0"/>
              <a:t>El Presidente Seccional</a:t>
            </a:r>
            <a:endParaRPr lang="es-CO" dirty="0"/>
          </a:p>
          <a:p>
            <a:pPr marL="0" indent="0">
              <a:buNone/>
            </a:pPr>
            <a:r>
              <a:rPr lang="es-ES_tradnl" dirty="0"/>
              <a:t>- El Rector Seccional</a:t>
            </a:r>
            <a:endParaRPr lang="es-CO" dirty="0"/>
          </a:p>
          <a:p>
            <a:pPr marL="0" indent="0">
              <a:buNone/>
            </a:pPr>
            <a:r>
              <a:rPr lang="es-ES" dirty="0"/>
              <a:t>- Jefe de Personal</a:t>
            </a:r>
            <a:endParaRPr lang="es-CO" dirty="0"/>
          </a:p>
          <a:p>
            <a:pPr marL="0" indent="0">
              <a:buNone/>
            </a:pPr>
            <a:r>
              <a:rPr lang="es-ES" dirty="0"/>
              <a:t>-  Auditor Seccional</a:t>
            </a:r>
            <a:endParaRPr lang="es-CO" dirty="0"/>
          </a:p>
          <a:p>
            <a:pPr marL="0" indent="0">
              <a:buNone/>
            </a:pPr>
            <a:r>
              <a:rPr lang="es-ES" dirty="0"/>
              <a:t>-  Secretario Seccional</a:t>
            </a:r>
            <a:endParaRPr lang="es-CO" dirty="0"/>
          </a:p>
          <a:p>
            <a:pPr marL="0" indent="0">
              <a:buNone/>
            </a:pPr>
            <a:r>
              <a:rPr lang="es-ES" dirty="0"/>
              <a:t>-  Jefe de </a:t>
            </a:r>
            <a:r>
              <a:rPr lang="es-ES" dirty="0" smtClean="0"/>
              <a:t>Sistemas, quien </a:t>
            </a:r>
            <a:r>
              <a:rPr lang="es-ES_tradnl" dirty="0" smtClean="0"/>
              <a:t>actúa </a:t>
            </a:r>
            <a:r>
              <a:rPr lang="es-ES_tradnl" dirty="0"/>
              <a:t>como Secretario del Comité  el Director de Sistemas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338906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872</Words>
  <Application>Microsoft Office PowerPoint</Application>
  <PresentationFormat>Presentación en pantalla (4:3)</PresentationFormat>
  <Paragraphs>197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UL Comunicaciones</dc:creator>
  <cp:lastModifiedBy>Calidad Gloria Amparo Sanchez</cp:lastModifiedBy>
  <cp:revision>59</cp:revision>
  <dcterms:created xsi:type="dcterms:W3CDTF">2014-02-24T18:56:29Z</dcterms:created>
  <dcterms:modified xsi:type="dcterms:W3CDTF">2015-04-17T23:22:40Z</dcterms:modified>
</cp:coreProperties>
</file>