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6"/>
  </p:handoutMasterIdLst>
  <p:sldIdLst>
    <p:sldId id="534" r:id="rId2"/>
    <p:sldId id="624" r:id="rId3"/>
    <p:sldId id="583" r:id="rId4"/>
    <p:sldId id="628" r:id="rId5"/>
  </p:sldIdLst>
  <p:sldSz cx="9144000" cy="6858000" type="screen4x3"/>
  <p:notesSz cx="7008813" cy="9294813"/>
  <p:defaultTextStyle>
    <a:defPPr>
      <a:defRPr lang="es-C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00F6"/>
    <a:srgbClr val="070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14" autoAdjust="0"/>
    <p:restoredTop sz="94660"/>
  </p:normalViewPr>
  <p:slideViewPr>
    <p:cSldViewPr>
      <p:cViewPr>
        <p:scale>
          <a:sx n="80" d="100"/>
          <a:sy n="80" d="100"/>
        </p:scale>
        <p:origin x="-2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684" cy="464105"/>
          </a:xfrm>
          <a:prstGeom prst="rect">
            <a:avLst/>
          </a:prstGeom>
        </p:spPr>
        <p:txBody>
          <a:bodyPr vert="horz" lIns="93153" tIns="46577" rIns="93153" bIns="46577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69537" y="0"/>
            <a:ext cx="3037684" cy="464105"/>
          </a:xfrm>
          <a:prstGeom prst="rect">
            <a:avLst/>
          </a:prstGeom>
        </p:spPr>
        <p:txBody>
          <a:bodyPr vert="horz" lIns="93153" tIns="46577" rIns="93153" bIns="46577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255A70A-3F4D-454C-AD4D-11ED4A5C51BA}" type="datetimeFigureOut">
              <a:rPr lang="es-ES"/>
              <a:pPr>
                <a:defRPr/>
              </a:pPr>
              <a:t>06/05/2015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119"/>
            <a:ext cx="3037684" cy="464105"/>
          </a:xfrm>
          <a:prstGeom prst="rect">
            <a:avLst/>
          </a:prstGeom>
        </p:spPr>
        <p:txBody>
          <a:bodyPr vert="horz" lIns="93153" tIns="46577" rIns="93153" bIns="46577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69537" y="8829119"/>
            <a:ext cx="3037684" cy="464105"/>
          </a:xfrm>
          <a:prstGeom prst="rect">
            <a:avLst/>
          </a:prstGeom>
        </p:spPr>
        <p:txBody>
          <a:bodyPr vert="horz" lIns="93153" tIns="46577" rIns="93153" bIns="46577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F9DDA65-7EB9-4C6A-A556-76D12C142C2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9942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rectángulo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15 Grupo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5 Forma libre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18 Forma libre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es-E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9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11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4B7279-AC45-4987-936C-B9B88B48E21B}" type="datetimeFigureOut">
              <a:rPr lang="es-CO"/>
              <a:pPr>
                <a:defRPr/>
              </a:pPr>
              <a:t>06/05/2015</a:t>
            </a:fld>
            <a:endParaRPr lang="es-CO"/>
          </a:p>
        </p:txBody>
      </p:sp>
      <p:sp>
        <p:nvSpPr>
          <p:cNvPr id="12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CO"/>
          </a:p>
        </p:txBody>
      </p:sp>
      <p:sp>
        <p:nvSpPr>
          <p:cNvPr id="13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CB5B98D-23A2-4867-8B6E-F20D38AF0A71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62DC5-52C8-4561-B033-5D72A095E0D0}" type="datetimeFigureOut">
              <a:rPr lang="es-CO"/>
              <a:pPr>
                <a:defRPr/>
              </a:pPr>
              <a:t>06/05/2015</a:t>
            </a:fld>
            <a:endParaRPr lang="es-CO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4EE72-707B-4A2A-846F-9E10E774EA77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7C267-2475-493D-8F77-59D841931AD3}" type="datetimeFigureOut">
              <a:rPr lang="es-CO"/>
              <a:pPr>
                <a:defRPr/>
              </a:pPr>
              <a:t>06/05/2015</a:t>
            </a:fld>
            <a:endParaRPr lang="es-CO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2B35B-F818-4B27-90CD-0CCDD45645E3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6" descr="plantilla power point_.jpg"/>
          <p:cNvPicPr>
            <a:picLocks noChangeAspect="1"/>
          </p:cNvPicPr>
          <p:nvPr userDrawn="1"/>
        </p:nvPicPr>
        <p:blipFill>
          <a:blip r:embed="rId2"/>
          <a:srcRect t="85159" b="1640"/>
          <a:stretch>
            <a:fillRect/>
          </a:stretch>
        </p:blipFill>
        <p:spPr bwMode="auto">
          <a:xfrm>
            <a:off x="0" y="6303963"/>
            <a:ext cx="5867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agen 6" descr="plantilla power point_.jpg"/>
          <p:cNvPicPr>
            <a:picLocks noChangeAspect="1"/>
          </p:cNvPicPr>
          <p:nvPr userDrawn="1"/>
        </p:nvPicPr>
        <p:blipFill>
          <a:blip r:embed="rId2"/>
          <a:srcRect l="53255" t="85159" b="1640"/>
          <a:stretch>
            <a:fillRect/>
          </a:stretch>
        </p:blipFill>
        <p:spPr bwMode="auto">
          <a:xfrm>
            <a:off x="3529013" y="6303963"/>
            <a:ext cx="56515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69C8B-BD52-4E1D-AE38-3FD57C83BBEA}" type="datetimeFigureOut">
              <a:rPr lang="es-CO"/>
              <a:pPr>
                <a:defRPr/>
              </a:pPr>
              <a:t>06/05/2015</a:t>
            </a:fld>
            <a:endParaRPr lang="es-CO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7BF1C-89E1-43E2-A2C7-2620A4054036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heurón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4 Cheurón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75CA45-C2B3-4C53-BB26-60EF848FC7B3}" type="datetimeFigureOut">
              <a:rPr lang="es-CO"/>
              <a:pPr>
                <a:defRPr/>
              </a:pPr>
              <a:t>06/05/2015</a:t>
            </a:fld>
            <a:endParaRPr lang="es-CO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CO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0B7D998-44E6-4494-BB27-182A53F798D2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479DEE-3903-4050-9140-CE9A7F643949}" type="datetimeFigureOut">
              <a:rPr lang="es-CO"/>
              <a:pPr>
                <a:defRPr/>
              </a:pPr>
              <a:t>06/05/2015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D2BA31-2F4B-4BD1-AFDB-A3D7356D4DE0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1ED8F8-248A-41D8-8462-9429A3FCFAA2}" type="datetimeFigureOut">
              <a:rPr lang="es-CO"/>
              <a:pPr>
                <a:defRPr/>
              </a:pPr>
              <a:t>06/05/2015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5F25FC-00BC-4258-A27A-E0DAB5685C18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F019D9-8F45-472E-9EB7-D2DF5C6C6433}" type="datetimeFigureOut">
              <a:rPr lang="es-CO"/>
              <a:pPr>
                <a:defRPr/>
              </a:pPr>
              <a:t>06/05/2015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FDA0F8-6224-49E0-AF35-DA9D88A015E6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DCCA0-BB1E-4D6B-AAFC-48C5EBDF513D}" type="datetimeFigureOut">
              <a:rPr lang="es-CO"/>
              <a:pPr>
                <a:defRPr/>
              </a:pPr>
              <a:t>06/05/2015</a:t>
            </a:fld>
            <a:endParaRPr lang="es-CO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DAC55-B228-48F9-B049-CF36C275A81F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DBAAC9-939B-4F54-9649-FB8687B6DC6A}" type="datetimeFigureOut">
              <a:rPr lang="es-CO"/>
              <a:pPr>
                <a:defRPr/>
              </a:pPr>
              <a:t>06/05/2015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7118C3-5150-4129-8B81-E1905D1CBDED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15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Cheurón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9 Cheurón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FD884E4-5223-446E-8E49-D576A2E6CDB8}" type="datetimeFigureOut">
              <a:rPr lang="es-CO"/>
              <a:pPr>
                <a:defRPr/>
              </a:pPr>
              <a:t>06/05/2015</a:t>
            </a:fld>
            <a:endParaRPr lang="es-CO"/>
          </a:p>
        </p:txBody>
      </p:sp>
      <p:sp>
        <p:nvSpPr>
          <p:cNvPr id="12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CO"/>
          </a:p>
        </p:txBody>
      </p:sp>
      <p:sp>
        <p:nvSpPr>
          <p:cNvPr id="13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66DAFFC-5CF7-4819-80BA-0AEBA5C58ED7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7" name="11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D73A5E3D-5487-4DCC-9914-0ED69978A2ED}" type="datetimeFigureOut">
              <a:rPr lang="es-CO"/>
              <a:pPr>
                <a:defRPr/>
              </a:pPr>
              <a:t>06/05/2015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E0942B5E-71A0-4CDE-AFA6-09B479FDAF7C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89" r:id="rId1"/>
    <p:sldLayoutId id="2147485585" r:id="rId2"/>
    <p:sldLayoutId id="2147485590" r:id="rId3"/>
    <p:sldLayoutId id="2147485591" r:id="rId4"/>
    <p:sldLayoutId id="2147485592" r:id="rId5"/>
    <p:sldLayoutId id="2147485593" r:id="rId6"/>
    <p:sldLayoutId id="2147485586" r:id="rId7"/>
    <p:sldLayoutId id="2147485594" r:id="rId8"/>
    <p:sldLayoutId id="2147485595" r:id="rId9"/>
    <p:sldLayoutId id="2147485587" r:id="rId10"/>
    <p:sldLayoutId id="2147485588" r:id="rId11"/>
    <p:sldLayoutId id="214748559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.co/imgres?imgurl=http://poderyciudadania.galeon.com/unilibre.jpg&amp;imgrefurl=http://poderyciudadania.galeon.com/pagina_nueva_4.htm&amp;usg=__B20D8EvoH064AAiVjBGpBs0bFFc=&amp;h=424&amp;w=423&amp;sz=22&amp;hl=es&amp;start=2&amp;tbnid=C0zLbrrBuxHA8M:&amp;tbnh=126&amp;tbnw=126&amp;prev=/images?q=UNIVERSIDAD+LIBRE&amp;gbv=2&amp;hl=es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.co/imgres?imgurl=http://poderyciudadania.galeon.com/unilibre.jpg&amp;imgrefurl=http://poderyciudadania.galeon.com/pagina_nueva_4.htm&amp;usg=__B20D8EvoH064AAiVjBGpBs0bFFc=&amp;h=424&amp;w=423&amp;sz=22&amp;hl=es&amp;start=2&amp;tbnid=C0zLbrrBuxHA8M:&amp;tbnh=126&amp;tbnw=126&amp;prev=/images?q=UNIVERSIDAD+LIBRE&amp;gbv=2&amp;hl=es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.co/imgres?imgurl=http://poderyciudadania.galeon.com/unilibre.jpg&amp;imgrefurl=http://poderyciudadania.galeon.com/pagina_nueva_4.htm&amp;usg=__B20D8EvoH064AAiVjBGpBs0bFFc=&amp;h=424&amp;w=423&amp;sz=22&amp;hl=es&amp;start=2&amp;tbnid=C0zLbrrBuxHA8M:&amp;tbnh=126&amp;tbnw=126&amp;prev=/images?q=UNIVERSIDAD+LIBRE&amp;gbv=2&amp;hl=es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.co/imgres?imgurl=http://poderyciudadania.galeon.com/unilibre.jpg&amp;imgrefurl=http://poderyciudadania.galeon.com/pagina_nueva_4.htm&amp;usg=__B20D8EvoH064AAiVjBGpBs0bFFc=&amp;h=424&amp;w=423&amp;sz=22&amp;hl=es&amp;start=2&amp;tbnid=C0zLbrrBuxHA8M:&amp;tbnh=126&amp;tbnw=126&amp;prev=/images?q=UNIVERSIDAD+LIBRE&amp;gbv=2&amp;hl=e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642910" y="2071678"/>
            <a:ext cx="7772400" cy="2540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s-CO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CONSEJO DIRECTIVO</a:t>
            </a:r>
            <a:br>
              <a:rPr lang="es-CO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CO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CO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s-CO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INFORME DE CUMPLIMIENTO PLAN DE ACCIÓN SECCIONAL</a:t>
            </a:r>
            <a:r>
              <a:rPr lang="es-CO" sz="4000" dirty="0" smtClean="0"/>
              <a:t/>
            </a:r>
            <a:br>
              <a:rPr lang="es-CO" sz="4000" dirty="0" smtClean="0"/>
            </a:br>
            <a:endParaRPr lang="es-ES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3 CuadroTexto"/>
          <p:cNvSpPr txBox="1">
            <a:spLocks noChangeArrowheads="1"/>
          </p:cNvSpPr>
          <p:nvPr/>
        </p:nvSpPr>
        <p:spPr bwMode="auto">
          <a:xfrm>
            <a:off x="1547813" y="692150"/>
            <a:ext cx="583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CO" sz="2800" b="1">
                <a:latin typeface="Arial" charset="0"/>
                <a:cs typeface="Arial" charset="0"/>
              </a:rPr>
              <a:t>SECCIONAL </a:t>
            </a:r>
            <a:r>
              <a:rPr lang="es-CO" sz="2800" b="1" u="sng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PEREIRA</a:t>
            </a:r>
            <a:endParaRPr lang="es-ES" sz="2800" b="1" u="sng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10244" name="Picture 2" descr="http://tbn3.google.com/images?q=tbn:C0zLbrrBuxHA8M:http://poderyciudadania.galeon.com/unilibre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5250" y="357188"/>
            <a:ext cx="928688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CuadroTexto"/>
          <p:cNvSpPr txBox="1">
            <a:spLocks noChangeArrowheads="1"/>
          </p:cNvSpPr>
          <p:nvPr/>
        </p:nvSpPr>
        <p:spPr bwMode="auto">
          <a:xfrm>
            <a:off x="1042988" y="1341438"/>
            <a:ext cx="7531100" cy="335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CO" sz="2400" b="1" dirty="0">
                <a:cs typeface="Arial" charset="0"/>
              </a:rPr>
              <a:t>SECCIONAL</a:t>
            </a:r>
            <a:r>
              <a:rPr lang="es-CO" sz="2400" b="1" u="sng" dirty="0">
                <a:cs typeface="Arial" charset="0"/>
              </a:rPr>
              <a:t>: PEREIRA</a:t>
            </a:r>
          </a:p>
          <a:p>
            <a:pPr algn="ctr" eaLnBrk="1" hangingPunct="1"/>
            <a:endParaRPr lang="es-ES" sz="2400" b="1" u="sng" dirty="0">
              <a:cs typeface="Arial" charset="0"/>
            </a:endParaRPr>
          </a:p>
          <a:p>
            <a:pPr algn="ctr" eaLnBrk="1" hangingPunct="1"/>
            <a:r>
              <a:rPr lang="es-CO" sz="2400" b="1" dirty="0">
                <a:cs typeface="Arial" charset="0"/>
              </a:rPr>
              <a:t>INFORME DE CUMPLIMIENTO DEL PLAN DE ACCIÓN SECCIONAL</a:t>
            </a:r>
          </a:p>
          <a:p>
            <a:pPr algn="ctr" eaLnBrk="1" hangingPunct="1"/>
            <a:endParaRPr lang="es-ES" sz="2400" b="1" dirty="0">
              <a:cs typeface="Arial" charset="0"/>
            </a:endParaRPr>
          </a:p>
          <a:p>
            <a:pPr algn="ctr" eaLnBrk="1" hangingPunct="1"/>
            <a:r>
              <a:rPr lang="es-CO" sz="2400" b="1" dirty="0" smtClean="0">
                <a:solidFill>
                  <a:srgbClr val="FF0000"/>
                </a:solidFill>
                <a:cs typeface="Arial" charset="0"/>
              </a:rPr>
              <a:t>SISTEMA DE GESTIÓN DE CALIDAD</a:t>
            </a:r>
            <a:endParaRPr lang="es-CO" sz="2400" b="1" dirty="0">
              <a:solidFill>
                <a:srgbClr val="FF0000"/>
              </a:solidFill>
              <a:cs typeface="Arial" charset="0"/>
            </a:endParaRPr>
          </a:p>
          <a:p>
            <a:pPr algn="ctr" eaLnBrk="1" hangingPunct="1"/>
            <a:endParaRPr lang="es-CO" sz="2400" b="1" dirty="0">
              <a:solidFill>
                <a:srgbClr val="FFC000"/>
              </a:solidFill>
              <a:cs typeface="Arial" charset="0"/>
            </a:endParaRPr>
          </a:p>
          <a:p>
            <a:pPr algn="ctr" eaLnBrk="1" hangingPunct="1"/>
            <a:endParaRPr lang="es-ES" sz="2400" b="1" dirty="0">
              <a:solidFill>
                <a:srgbClr val="FFC000"/>
              </a:solidFill>
              <a:cs typeface="Arial" charset="0"/>
            </a:endParaRPr>
          </a:p>
          <a:p>
            <a:pPr algn="ctr" eaLnBrk="1" hangingPunct="1"/>
            <a:r>
              <a:rPr lang="es-CO" sz="2000" b="1" dirty="0" smtClean="0">
                <a:cs typeface="Arial" charset="0"/>
              </a:rPr>
              <a:t> MAYO DE 2015</a:t>
            </a:r>
            <a:endParaRPr lang="es-ES" sz="2000" b="1" dirty="0">
              <a:cs typeface="Arial" charset="0"/>
            </a:endParaRPr>
          </a:p>
        </p:txBody>
      </p:sp>
      <p:pic>
        <p:nvPicPr>
          <p:cNvPr id="10243" name="Picture 2" descr="http://tbn3.google.com/images?q=tbn:C0zLbrrBuxHA8M:http://poderyciudadania.galeon.com/unilibre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357188"/>
            <a:ext cx="928688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752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2" descr="http://tbn3.google.com/images?q=tbn:C0zLbrrBuxHA8M:http://poderyciudadania.galeon.com/unilibre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7989" y="68263"/>
            <a:ext cx="648468" cy="57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7634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311966"/>
              </p:ext>
            </p:extLst>
          </p:nvPr>
        </p:nvGraphicFramePr>
        <p:xfrm>
          <a:off x="107504" y="1484785"/>
          <a:ext cx="8805664" cy="4933646"/>
        </p:xfrm>
        <a:graphic>
          <a:graphicData uri="http://schemas.openxmlformats.org/drawingml/2006/table">
            <a:tbl>
              <a:tblPr/>
              <a:tblGrid>
                <a:gridCol w="2961197"/>
                <a:gridCol w="5844467"/>
              </a:tblGrid>
              <a:tr h="3905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FACULTAD RESPONSABLE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COORDINACIÓN DE CALIDAD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296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METAS PROYECTADAS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METAS REALIZADAS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</a:tr>
              <a:tr h="98006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Realizar dos   auditorías internas de calidad durante el año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Se realizó  el primer ciclo de auditorías 2015  los días </a:t>
                      </a:r>
                      <a:r>
                        <a:rPr kumimoji="0" lang="es-CO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18, 20, 24 y 25 de marzo  de 2015</a:t>
                      </a:r>
                      <a:r>
                        <a:rPr kumimoji="0" lang="es-E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 donde se encontró 1 no conformidad y 7 observaciones a </a:t>
                      </a:r>
                      <a:r>
                        <a:rPr kumimoji="0" lang="es-E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los cuales se </a:t>
                      </a:r>
                      <a:r>
                        <a:rPr kumimoji="0" lang="es-E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formularon las </a:t>
                      </a:r>
                      <a:r>
                        <a:rPr kumimoji="0" lang="es-ES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acciones correctivas. Igualmente previo a la auditoría se realizó la evaluación de de competencias de auditores internos de calidad.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105091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Revisión  Gerencial</a:t>
                      </a: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Se realizó la revisión gerencial anual de acuerdo al plan de trabajo nacional, el día 04 de marzo de 2015 donde se analizó los períodos 2014-1 y 2014-2 (Resultados de indicadores, cierre de  acciones correctivas y preventivas, acciones de mejoramiento, servicios no conformes, cambios que afectan al Sistema de gestión de calidad y recomendaciones para la mejora.</a:t>
                      </a:r>
                      <a:endParaRPr kumimoji="0" lang="es-E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</a:tr>
              <a:tr h="9961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Alineación de indicadores  y acuerdos de servicio con PIDI, CALIDAD Y ACREDITACIÓN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Se realizó trabajo conjunto entre las Seccionales de  Cali y Pereira sobre la alineación de los indicadores (acreditación, SGC, PIDI) los días 19 y 20 de marzo de 2015, con la participación de los Directores de Planeación, Asesor  de acreditación  y aseguramiento de la calidad académica de Pereira y el equipo de trabajo de calidad de ambas  Seccionales.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108631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</a:rPr>
                        <a:t>Ajustes a procedimientos y formatos estándar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 acuerdo a la estandarización que se viene haciendo desde la sede principal se han realizado los ajustes conjuntamente con el Titular de proceso respectivo a los  procesos  de:  Servicios Generales, Biblioteca, Gestión de adquisiciones y suministros, Gestión de admisiones y registros y  Gestión Financiera,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0"/>
          <p:cNvSpPr txBox="1">
            <a:spLocks noChangeArrowheads="1"/>
          </p:cNvSpPr>
          <p:nvPr/>
        </p:nvSpPr>
        <p:spPr bwMode="auto">
          <a:xfrm>
            <a:off x="683568" y="735861"/>
            <a:ext cx="8229600" cy="748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3" pitchFamily="18" charset="2"/>
              <a:buNone/>
            </a:pPr>
            <a:r>
              <a:rPr lang="es-CO" sz="1200" b="1" dirty="0" smtClean="0"/>
              <a:t>Proyecto 21: Ampliación del alcance del Sistema de Gestión de Calidad</a:t>
            </a:r>
          </a:p>
          <a:p>
            <a:pPr>
              <a:buFont typeface="Wingdings 3" pitchFamily="18" charset="2"/>
              <a:buNone/>
            </a:pPr>
            <a:r>
              <a:rPr lang="es-CO" sz="1200" b="1" dirty="0" smtClean="0"/>
              <a:t>Proyecto 22: La Universidad orientada al servicio de la comunidad Unilibrista</a:t>
            </a:r>
          </a:p>
          <a:p>
            <a:pPr>
              <a:buFont typeface="Wingdings 3" pitchFamily="18" charset="2"/>
              <a:buNone/>
            </a:pPr>
            <a:r>
              <a:rPr lang="es-CO" sz="1200" b="1" dirty="0" smtClean="0"/>
              <a:t>Proyecto 23:Sistemas Integrados de Gestión</a:t>
            </a:r>
            <a:endParaRPr lang="es-MX" sz="1200" b="1" dirty="0" smtClean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9750" y="169356"/>
            <a:ext cx="74168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Programa </a:t>
            </a:r>
            <a:r>
              <a:rPr lang="es-MX" b="1" dirty="0" smtClean="0">
                <a:solidFill>
                  <a:schemeClr val="bg1"/>
                </a:solidFill>
              </a:rPr>
              <a:t>11: </a:t>
            </a:r>
            <a:r>
              <a:rPr lang="es-ES" b="1" dirty="0" smtClean="0">
                <a:solidFill>
                  <a:schemeClr val="bg1"/>
                </a:solidFill>
              </a:rPr>
              <a:t>SISTEMAS INTEGRADOS DE GESTIÓN</a:t>
            </a:r>
            <a:endParaRPr lang="es-E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2" descr="http://tbn3.google.com/images?q=tbn:C0zLbrrBuxHA8M:http://poderyciudadania.galeon.com/unilibre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7989" y="68263"/>
            <a:ext cx="648468" cy="57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7634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900626"/>
              </p:ext>
            </p:extLst>
          </p:nvPr>
        </p:nvGraphicFramePr>
        <p:xfrm>
          <a:off x="107504" y="1340768"/>
          <a:ext cx="8928992" cy="5394970"/>
        </p:xfrm>
        <a:graphic>
          <a:graphicData uri="http://schemas.openxmlformats.org/drawingml/2006/table">
            <a:tbl>
              <a:tblPr/>
              <a:tblGrid>
                <a:gridCol w="1512168"/>
                <a:gridCol w="7416824"/>
              </a:tblGrid>
              <a:tr h="4129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FACULTAD RESPONSABLE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</a:rPr>
                        <a:t>COORDINACIÓN DE CALIDAD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43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METAS PROYECTADAS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CO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</a:rPr>
                        <a:t>METAS REALIZADAS</a:t>
                      </a:r>
                      <a:endParaRPr kumimoji="0" lang="es-E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</a:tr>
              <a:tr h="1730657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Acompañamiento en la documentación de procedimientos de planeación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es-CO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A través de la Oficina de Planeación Seccional, se ha caracterizado el proceso de Planeación, se han elaborado 6 procedimientos con sus respectivos formatos, con el fin de enviarlos como propuesta a la Sede Principal:</a:t>
                      </a:r>
                    </a:p>
                    <a:p>
                      <a:pPr marL="228600" lvl="0" indent="-228600" algn="just">
                        <a:buFont typeface="+mj-lt"/>
                        <a:buAutoNum type="arabicPeriod"/>
                      </a:pPr>
                      <a:r>
                        <a:rPr kumimoji="0" lang="es-CO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Procedimiento para creación de nuevos programas académicos y obtención del registro calificado</a:t>
                      </a:r>
                    </a:p>
                    <a:p>
                      <a:pPr marL="228600" lvl="0" indent="-228600" algn="just">
                        <a:buFont typeface="+mj-lt"/>
                        <a:buAutoNum type="arabicPeriod"/>
                      </a:pPr>
                      <a:r>
                        <a:rPr kumimoji="0" lang="es-CO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Procedimiento para la renovación de programas académicos</a:t>
                      </a:r>
                    </a:p>
                    <a:p>
                      <a:pPr marL="228600" lvl="0" indent="-228600" algn="just">
                        <a:buFont typeface="+mj-lt"/>
                        <a:buAutoNum type="arabicPeriod"/>
                      </a:pPr>
                      <a:r>
                        <a:rPr kumimoji="0" lang="es-CO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Procedimiento para acreditación Institucional y de programas</a:t>
                      </a:r>
                    </a:p>
                    <a:p>
                      <a:pPr marL="228600" lvl="0" indent="-228600" algn="just">
                        <a:buFont typeface="+mj-lt"/>
                        <a:buAutoNum type="arabicPeriod"/>
                      </a:pPr>
                      <a:r>
                        <a:rPr kumimoji="0" lang="es-CO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Procedimiento para reporte de información al MEN</a:t>
                      </a:r>
                    </a:p>
                    <a:p>
                      <a:pPr marL="228600" lvl="0" indent="-228600" algn="just">
                        <a:buFont typeface="+mj-lt"/>
                        <a:buAutoNum type="arabicPeriod"/>
                      </a:pPr>
                      <a:r>
                        <a:rPr kumimoji="0" lang="es-CO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Procedimiento para Evaluación docente</a:t>
                      </a:r>
                    </a:p>
                    <a:p>
                      <a:pPr marL="228600" lvl="0" indent="-228600" algn="just">
                        <a:buFont typeface="+mj-lt"/>
                        <a:buAutoNum type="arabicPeriod"/>
                      </a:pPr>
                      <a:r>
                        <a:rPr kumimoji="0" lang="es-CO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Procedimiento para atender  visita de Pares Académicos del Ministerio de  Educación Nacional</a:t>
                      </a:r>
                    </a:p>
                    <a:p>
                      <a:pPr lvl="0" algn="just"/>
                      <a:endParaRPr kumimoji="0" lang="es-CO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kumimoji="0" lang="es-CO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Para</a:t>
                      </a:r>
                      <a:r>
                        <a:rPr kumimoji="0" lang="es-CO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 </a:t>
                      </a:r>
                      <a:r>
                        <a:rPr kumimoji="0" lang="es-CO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Unidad de Gestión de Proyectos</a:t>
                      </a:r>
                      <a:r>
                        <a:rPr kumimoji="0" lang="es-CO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elaboraron los procedimientos y formatos así:</a:t>
                      </a:r>
                    </a:p>
                    <a:p>
                      <a:pPr marL="228600" lvl="0" indent="-228600">
                        <a:buFont typeface="+mj-lt"/>
                        <a:buAutoNum type="arabicPeriod"/>
                      </a:pPr>
                      <a:r>
                        <a:rPr kumimoji="0" lang="es-CO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Procedimiento para participar en Convocatorias y/o licitaciones</a:t>
                      </a:r>
                    </a:p>
                    <a:p>
                      <a:pPr marL="228600" lvl="0" indent="-228600">
                        <a:buFont typeface="+mj-lt"/>
                        <a:buAutoNum type="arabicPeriod"/>
                      </a:pPr>
                      <a:r>
                        <a:rPr kumimoji="0" lang="es-CO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Procedimiento para la estructuración y comercialización de programas de educación continuada.</a:t>
                      </a:r>
                    </a:p>
                    <a:p>
                      <a:pPr marL="228600" lvl="0" indent="-228600">
                        <a:buFont typeface="+mj-lt"/>
                        <a:buAutoNum type="arabicPeriod"/>
                      </a:pPr>
                      <a:r>
                        <a:rPr kumimoji="0" lang="es-CO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Procedimiento para servicios de consultoría y asesoría.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  <a:tr h="710488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Acompañamiento en la documentación de procedimientos Académicos:  ORI, Investigaciones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ea typeface="+mn-ea"/>
                          <a:cs typeface="+mn-cs"/>
                        </a:rPr>
                        <a:t>ORI: Se trabajó conjuntamente con la encargada de la ORI procedimientos y formatos </a:t>
                      </a:r>
                    </a:p>
                    <a:p>
                      <a:pPr marL="228600" lvl="0" indent="-228600">
                        <a:buFont typeface="+mj-lt"/>
                        <a:buAutoNum type="arabicPeriod"/>
                      </a:pPr>
                      <a:r>
                        <a:rPr kumimoji="0" lang="es-CO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Instructivo para realizar seminarios  de profundización con estadía   internacional</a:t>
                      </a:r>
                    </a:p>
                    <a:p>
                      <a:pPr marL="228600" lvl="0" indent="-228600">
                        <a:buFont typeface="+mj-lt"/>
                        <a:buAutoNum type="arabicPeriod"/>
                      </a:pPr>
                      <a:r>
                        <a:rPr kumimoji="0" lang="es-CO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Instructivo seminario internacional como opción de grado</a:t>
                      </a:r>
                    </a:p>
                    <a:p>
                      <a:pPr marL="228600" lvl="0" indent="-228600">
                        <a:buFont typeface="+mj-lt"/>
                        <a:buAutoNum type="arabicPeriod"/>
                      </a:pPr>
                      <a:r>
                        <a:rPr kumimoji="0" lang="es-CO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Instructivo  para realizar Intercambio Académico Estudiantil</a:t>
                      </a:r>
                    </a:p>
                    <a:p>
                      <a:pPr marL="228600" lvl="0" indent="-228600">
                        <a:buFont typeface="+mj-lt"/>
                        <a:buAutoNum type="arabicPeriod"/>
                      </a:pPr>
                      <a:r>
                        <a:rPr kumimoji="0" lang="es-CO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Instructivo para traer invitados internacionales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BCB"/>
                    </a:solidFill>
                  </a:tcPr>
                </a:tc>
              </a:tr>
              <a:tr h="124607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1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Procedimientos en  Investigaciones:</a:t>
                      </a:r>
                      <a:r>
                        <a:rPr lang="es-CO" sz="10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endParaRPr lang="es-CO" sz="1000" b="1" kern="1200" dirty="0" smtClean="0">
                        <a:solidFill>
                          <a:srgbClr val="000000"/>
                        </a:solidFill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s-CO" sz="1000" b="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. Procedimiento para la Gestión Editorial y Publicación  de la Producción Científica y Académica </a:t>
                      </a:r>
                      <a:r>
                        <a:rPr lang="es-CO" sz="1000" b="0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:</a:t>
                      </a:r>
                      <a:r>
                        <a:rPr lang="es-CO" sz="1000" b="0" kern="1200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  el cual fue enviado a la sede principal el día 4 de mayo de 2015</a:t>
                      </a:r>
                      <a:endParaRPr lang="es-CO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2.  Procedimiento para Constitución de Líneas y Conformación de Grupos de Investigación</a:t>
                      </a:r>
                      <a:endParaRPr lang="es-CO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3. Trabajos de Investigación   como Opción de Grado Pregrado y Posgrado</a:t>
                      </a:r>
                      <a:endParaRPr lang="es-CO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4. Procedimiento para Solicitud y Selección de Auxiliares de Investigación, Creación y Funcionamiento de Semilleros - Programa Jóvenes Investigadores.</a:t>
                      </a:r>
                      <a:endParaRPr lang="es-CO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000" b="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5. Procedimiento para Presentar Trabajos de Investigación   como Opción de Grado</a:t>
                      </a:r>
                      <a:endParaRPr lang="es-CO" sz="1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7E7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0"/>
          <p:cNvSpPr txBox="1">
            <a:spLocks noChangeArrowheads="1"/>
          </p:cNvSpPr>
          <p:nvPr/>
        </p:nvSpPr>
        <p:spPr bwMode="auto">
          <a:xfrm>
            <a:off x="914400" y="628332"/>
            <a:ext cx="8229600" cy="748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 3" pitchFamily="18" charset="2"/>
              <a:buNone/>
            </a:pPr>
            <a:r>
              <a:rPr lang="es-CO" sz="1200" b="1" dirty="0" smtClean="0"/>
              <a:t>Proyecto 21: Ampliación del alcance del Sistema de Gestión de Calidad</a:t>
            </a:r>
          </a:p>
          <a:p>
            <a:pPr>
              <a:buFont typeface="Wingdings 3" pitchFamily="18" charset="2"/>
              <a:buNone/>
            </a:pPr>
            <a:r>
              <a:rPr lang="es-CO" sz="1200" b="1" dirty="0" smtClean="0"/>
              <a:t>Proyecto 22: La Universidad orientada al servicio de la comunidad Unilibrista</a:t>
            </a:r>
          </a:p>
          <a:p>
            <a:pPr>
              <a:buFont typeface="Wingdings 3" pitchFamily="18" charset="2"/>
              <a:buNone/>
            </a:pPr>
            <a:r>
              <a:rPr lang="es-CO" sz="1200" b="1" dirty="0" smtClean="0"/>
              <a:t>Proyecto 23:Sistemas Integrados de Gestión</a:t>
            </a:r>
            <a:endParaRPr lang="es-MX" sz="1200" b="1" dirty="0" smtClean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9750" y="44624"/>
            <a:ext cx="7416800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MX" b="1" dirty="0">
                <a:solidFill>
                  <a:schemeClr val="bg1"/>
                </a:solidFill>
              </a:rPr>
              <a:t>Programa </a:t>
            </a:r>
            <a:r>
              <a:rPr lang="es-MX" b="1" dirty="0" smtClean="0">
                <a:solidFill>
                  <a:schemeClr val="bg1"/>
                </a:solidFill>
              </a:rPr>
              <a:t>11: </a:t>
            </a:r>
            <a:r>
              <a:rPr lang="es-ES" b="1" dirty="0" smtClean="0">
                <a:solidFill>
                  <a:schemeClr val="bg1"/>
                </a:solidFill>
              </a:rPr>
              <a:t>SISTEMAS INTEGRADOS DE GESTIÓN</a:t>
            </a:r>
            <a:endParaRPr lang="es-E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53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Personalizado 1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FF0000"/>
      </a:accent1>
      <a:accent2>
        <a:srgbClr val="C00000"/>
      </a:accent2>
      <a:accent3>
        <a:srgbClr val="DE6B5C"/>
      </a:accent3>
      <a:accent4>
        <a:srgbClr val="E99C92"/>
      </a:accent4>
      <a:accent5>
        <a:srgbClr val="918485"/>
      </a:accent5>
      <a:accent6>
        <a:srgbClr val="855D5D"/>
      </a:accent6>
      <a:hlink>
        <a:srgbClr val="742117"/>
      </a:hlink>
      <a:folHlink>
        <a:srgbClr val="96A9A9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ersonalizado 1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FF0000"/>
    </a:accent1>
    <a:accent2>
      <a:srgbClr val="C00000"/>
    </a:accent2>
    <a:accent3>
      <a:srgbClr val="DE6B5C"/>
    </a:accent3>
    <a:accent4>
      <a:srgbClr val="E99C92"/>
    </a:accent4>
    <a:accent5>
      <a:srgbClr val="918485"/>
    </a:accent5>
    <a:accent6>
      <a:srgbClr val="855D5D"/>
    </a:accent6>
    <a:hlink>
      <a:srgbClr val="742117"/>
    </a:hlink>
    <a:folHlink>
      <a:srgbClr val="96A9A9"/>
    </a:folHlink>
  </a:clrScheme>
</a:themeOverride>
</file>

<file path=ppt/theme/themeOverride2.xml><?xml version="1.0" encoding="utf-8"?>
<a:themeOverride xmlns:a="http://schemas.openxmlformats.org/drawingml/2006/main">
  <a:clrScheme name="Personalizado 1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FF0000"/>
    </a:accent1>
    <a:accent2>
      <a:srgbClr val="C00000"/>
    </a:accent2>
    <a:accent3>
      <a:srgbClr val="DE6B5C"/>
    </a:accent3>
    <a:accent4>
      <a:srgbClr val="E99C92"/>
    </a:accent4>
    <a:accent5>
      <a:srgbClr val="918485"/>
    </a:accent5>
    <a:accent6>
      <a:srgbClr val="855D5D"/>
    </a:accent6>
    <a:hlink>
      <a:srgbClr val="742117"/>
    </a:hlink>
    <a:folHlink>
      <a:srgbClr val="96A9A9"/>
    </a:folHlink>
  </a:clrScheme>
</a:themeOverride>
</file>

<file path=ppt/theme/themeOverride3.xml><?xml version="1.0" encoding="utf-8"?>
<a:themeOverride xmlns:a="http://schemas.openxmlformats.org/drawingml/2006/main">
  <a:clrScheme name="Personalizado 1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FF0000"/>
    </a:accent1>
    <a:accent2>
      <a:srgbClr val="C00000"/>
    </a:accent2>
    <a:accent3>
      <a:srgbClr val="DE6B5C"/>
    </a:accent3>
    <a:accent4>
      <a:srgbClr val="E99C92"/>
    </a:accent4>
    <a:accent5>
      <a:srgbClr val="918485"/>
    </a:accent5>
    <a:accent6>
      <a:srgbClr val="855D5D"/>
    </a:accent6>
    <a:hlink>
      <a:srgbClr val="742117"/>
    </a:hlink>
    <a:folHlink>
      <a:srgbClr val="96A9A9"/>
    </a:folHlink>
  </a:clrScheme>
</a:themeOverride>
</file>

<file path=ppt/theme/themeOverride4.xml><?xml version="1.0" encoding="utf-8"?>
<a:themeOverride xmlns:a="http://schemas.openxmlformats.org/drawingml/2006/main">
  <a:clrScheme name="Personalizado 1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FF0000"/>
    </a:accent1>
    <a:accent2>
      <a:srgbClr val="C00000"/>
    </a:accent2>
    <a:accent3>
      <a:srgbClr val="DE6B5C"/>
    </a:accent3>
    <a:accent4>
      <a:srgbClr val="E99C92"/>
    </a:accent4>
    <a:accent5>
      <a:srgbClr val="918485"/>
    </a:accent5>
    <a:accent6>
      <a:srgbClr val="855D5D"/>
    </a:accent6>
    <a:hlink>
      <a:srgbClr val="742117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7332</TotalTime>
  <Words>665</Words>
  <Application>Microsoft Office PowerPoint</Application>
  <PresentationFormat>Presentación en pantalla (4:3)</PresentationFormat>
  <Paragraphs>59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CONSEJO DIRECTIVO  INFORME DE CUMPLIMIENTO PLAN DE ACCIÓN SECCIONAL </vt:lpstr>
      <vt:lpstr>Presentación de PowerPoint</vt:lpstr>
      <vt:lpstr>Presentación de PowerPoint</vt:lpstr>
      <vt:lpstr>Presentación de PowerPoint</vt:lpstr>
    </vt:vector>
  </TitlesOfParts>
  <Company>Universidad Libre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Administrador</dc:creator>
  <cp:lastModifiedBy>Calidad Gloria Amparo Sanchez</cp:lastModifiedBy>
  <cp:revision>708</cp:revision>
  <cp:lastPrinted>2015-05-06T22:57:02Z</cp:lastPrinted>
  <dcterms:created xsi:type="dcterms:W3CDTF">2009-10-26T15:34:20Z</dcterms:created>
  <dcterms:modified xsi:type="dcterms:W3CDTF">2015-05-06T23:12:49Z</dcterms:modified>
</cp:coreProperties>
</file>