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3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374" r:id="rId3"/>
    <p:sldId id="369" r:id="rId4"/>
    <p:sldId id="300" r:id="rId5"/>
    <p:sldId id="413" r:id="rId6"/>
    <p:sldId id="371" r:id="rId7"/>
    <p:sldId id="412" r:id="rId8"/>
    <p:sldId id="406" r:id="rId9"/>
    <p:sldId id="407" r:id="rId10"/>
    <p:sldId id="408" r:id="rId11"/>
    <p:sldId id="409" r:id="rId12"/>
    <p:sldId id="411" r:id="rId13"/>
    <p:sldId id="403" r:id="rId14"/>
    <p:sldId id="390" r:id="rId15"/>
    <p:sldId id="320" r:id="rId16"/>
    <p:sldId id="321" r:id="rId17"/>
    <p:sldId id="340" r:id="rId18"/>
    <p:sldId id="368" r:id="rId19"/>
    <p:sldId id="398" r:id="rId20"/>
    <p:sldId id="399" r:id="rId21"/>
    <p:sldId id="380" r:id="rId22"/>
    <p:sldId id="323" r:id="rId23"/>
    <p:sldId id="381" r:id="rId24"/>
    <p:sldId id="382" r:id="rId25"/>
    <p:sldId id="383" r:id="rId26"/>
    <p:sldId id="396" r:id="rId27"/>
    <p:sldId id="386" r:id="rId28"/>
    <p:sldId id="415" r:id="rId29"/>
    <p:sldId id="405" r:id="rId30"/>
    <p:sldId id="375" r:id="rId31"/>
    <p:sldId id="419" r:id="rId32"/>
    <p:sldId id="400" r:id="rId33"/>
    <p:sldId id="401" r:id="rId34"/>
    <p:sldId id="336" r:id="rId35"/>
    <p:sldId id="388" r:id="rId36"/>
    <p:sldId id="395" r:id="rId37"/>
    <p:sldId id="420" r:id="rId38"/>
    <p:sldId id="378" r:id="rId39"/>
    <p:sldId id="357" r:id="rId40"/>
    <p:sldId id="393" r:id="rId41"/>
    <p:sldId id="394" r:id="rId42"/>
    <p:sldId id="416" r:id="rId43"/>
    <p:sldId id="359" r:id="rId44"/>
    <p:sldId id="423" r:id="rId45"/>
    <p:sldId id="424" r:id="rId46"/>
    <p:sldId id="422" r:id="rId47"/>
    <p:sldId id="421" r:id="rId48"/>
    <p:sldId id="272" r:id="rId49"/>
  </p:sldIdLst>
  <p:sldSz cx="9144000" cy="6858000" type="screen4x3"/>
  <p:notesSz cx="6858000" cy="9144000"/>
  <p:defaultTextStyle>
    <a:defPPr>
      <a:defRPr lang="es-C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722" autoAdjust="0"/>
  </p:normalViewPr>
  <p:slideViewPr>
    <p:cSldViewPr>
      <p:cViewPr>
        <p:scale>
          <a:sx n="70" d="100"/>
          <a:sy n="70" d="100"/>
        </p:scale>
        <p:origin x="-51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3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bel%2030.01.2013\ING%20PERDOMO\2014%20perdomo\graduados%20totales%20ulibre-3%20A%202014-1%20V1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ori.UNILIBRE\Mis%20documentos\Documentos%20ORI\Mis%20Documentos\Dropbox\Consolidado%20Movilidad%20Acad&#233;mica%20hasta%202013%20(Autoguardado)%20(1)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ori.UNILIBRE\Mis%20documentos\Documentos%20ORI\Mis%20Documentos\Dropbox\Consolidado%20Movilidad%20Acad&#233;mica%20hasta%202013%20(Autoguardado)%20(1)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bel%2030.01.2013\ING%20PERDOMO\2014%20perdomo\MATRICULADOS%20SINU%2020141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bel%2030.01.2013\ING%20PERDOMO\2013\estu%20conse%20directivo\estratos%20y%20geo%202013-1\ESTRATOY%20GEOPOLITCA20132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bel%2030.01.2013\ING%20PERDOMO\2013\estu%20conse%20directivo\estratos%20y%20geo%202013-1\ESTRATOY%20GEOPOLITCA20132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bel%2030.01.2013\BOLETIN%202013\Copia%20de%20formatos%20poblacion%20estudiantil2013%201%20y%202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is%20Documentos\SI.%20MEN\SNIES\2014%20AUDI\docentes%20H%202014-1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abel%2030.01.2013\ING%20PERDOMO\2014%20perdomo\graduados%20totales%20ulibre-3%20A%202014-1%20V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18820319335083099"/>
                  <c:y val="7.4465223097112898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/>
                      <a:t>Masculino</a:t>
                    </a:r>
                  </a:p>
                  <a:p>
                    <a:r>
                      <a:rPr lang="en-US" sz="1200" b="1"/>
                      <a:t>44%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17293525809274"/>
                  <c:y val="-9.0512540099154298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/>
                      <a:t>Femenino</a:t>
                    </a:r>
                  </a:p>
                  <a:p>
                    <a:r>
                      <a:rPr lang="en-US" sz="1200" b="1"/>
                      <a:t>56%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es-CO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[Libro1]Hoja1!$B$2:$B$3</c:f>
              <c:strCache>
                <c:ptCount val="2"/>
                <c:pt idx="0">
                  <c:v>Masculino</c:v>
                </c:pt>
                <c:pt idx="1">
                  <c:v>Femenino</c:v>
                </c:pt>
              </c:strCache>
            </c:strRef>
          </c:cat>
          <c:val>
            <c:numRef>
              <c:f>[Libro1]Hoja1!$C$2:$C$3</c:f>
              <c:numCache>
                <c:formatCode>0%</c:formatCode>
                <c:ptCount val="2"/>
                <c:pt idx="0">
                  <c:v>0.44</c:v>
                </c:pt>
                <c:pt idx="1">
                  <c:v>0.56000000000000005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cat>
            <c:strRef>
              <c:f>'ttal grad  ulibre 2011-2'!$R$1:$S$1</c:f>
              <c:strCache>
                <c:ptCount val="2"/>
                <c:pt idx="0">
                  <c:v>Total Posgrado</c:v>
                </c:pt>
                <c:pt idx="1">
                  <c:v>Total Pregrado </c:v>
                </c:pt>
              </c:strCache>
            </c:strRef>
          </c:cat>
          <c:val>
            <c:numRef>
              <c:f>'ttal grad  ulibre 2011-2'!$R$2:$S$2</c:f>
              <c:numCache>
                <c:formatCode>General</c:formatCode>
                <c:ptCount val="2"/>
                <c:pt idx="0">
                  <c:v>3474</c:v>
                </c:pt>
                <c:pt idx="1">
                  <c:v>10026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sz="1200" b="1"/>
      </a:pPr>
      <a:endParaRPr lang="es-CO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Movilidad docente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Hoja1!$B$9</c:f>
              <c:strCache>
                <c:ptCount val="1"/>
                <c:pt idx="0">
                  <c:v>Saliente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Hoja1!$C$4:$F$4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Hoja1!$C$9:$F$9</c:f>
              <c:numCache>
                <c:formatCode>General</c:formatCode>
                <c:ptCount val="4"/>
                <c:pt idx="0">
                  <c:v>7</c:v>
                </c:pt>
                <c:pt idx="1">
                  <c:v>10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Hoja1!$B$10</c:f>
              <c:strCache>
                <c:ptCount val="1"/>
                <c:pt idx="0">
                  <c:v>Entrante</c:v>
                </c:pt>
              </c:strCache>
            </c:strRef>
          </c:tx>
          <c:invertIfNegative val="0"/>
          <c:dLbls>
            <c:dLbl>
              <c:idx val="3"/>
              <c:layout>
                <c:manualLayout>
                  <c:x val="3.1675949548941999E-3"/>
                  <c:y val="-5.14785073178522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Hoja1!$C$4:$F$4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Hoja1!$C$10:$F$10</c:f>
              <c:numCache>
                <c:formatCode>General</c:formatCode>
                <c:ptCount val="4"/>
                <c:pt idx="0">
                  <c:v>4</c:v>
                </c:pt>
                <c:pt idx="1">
                  <c:v>12</c:v>
                </c:pt>
                <c:pt idx="2">
                  <c:v>16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175157248"/>
        <c:axId val="175158784"/>
        <c:axId val="0"/>
      </c:bar3DChart>
      <c:catAx>
        <c:axId val="17515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75158784"/>
        <c:crosses val="autoZero"/>
        <c:auto val="1"/>
        <c:lblAlgn val="ctr"/>
        <c:lblOffset val="100"/>
        <c:noMultiLvlLbl val="0"/>
      </c:catAx>
      <c:valAx>
        <c:axId val="17515878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75157248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Movilidad estudiantil</a:t>
            </a:r>
          </a:p>
        </c:rich>
      </c:tx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Hoja1!$B$5</c:f>
              <c:strCache>
                <c:ptCount val="1"/>
                <c:pt idx="0">
                  <c:v>Saliente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Hoja1!$C$4:$F$4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Hoja1!$C$5:$F$5</c:f>
              <c:numCache>
                <c:formatCode>General</c:formatCode>
                <c:ptCount val="4"/>
                <c:pt idx="0">
                  <c:v>86</c:v>
                </c:pt>
                <c:pt idx="1">
                  <c:v>63</c:v>
                </c:pt>
                <c:pt idx="2">
                  <c:v>97</c:v>
                </c:pt>
                <c:pt idx="3">
                  <c:v>24</c:v>
                </c:pt>
              </c:numCache>
            </c:numRef>
          </c:val>
        </c:ser>
        <c:ser>
          <c:idx val="1"/>
          <c:order val="1"/>
          <c:tx>
            <c:strRef>
              <c:f>Hoja1!$B$6</c:f>
              <c:strCache>
                <c:ptCount val="1"/>
                <c:pt idx="0">
                  <c:v>Entrante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Hoja1!$C$4:$F$4</c:f>
              <c:numCache>
                <c:formatCode>General</c:formatCode>
                <c:ptCount val="4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</c:numCache>
            </c:numRef>
          </c:cat>
          <c:val>
            <c:numRef>
              <c:f>Hoja1!$C$6:$F$6</c:f>
              <c:numCache>
                <c:formatCode>General</c:formatCode>
                <c:ptCount val="4"/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gapDepth val="55"/>
        <c:shape val="box"/>
        <c:axId val="78003584"/>
        <c:axId val="78005376"/>
        <c:axId val="0"/>
      </c:bar3DChart>
      <c:catAx>
        <c:axId val="78003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8005376"/>
        <c:crosses val="autoZero"/>
        <c:auto val="1"/>
        <c:lblAlgn val="ctr"/>
        <c:lblOffset val="100"/>
        <c:noMultiLvlLbl val="0"/>
      </c:catAx>
      <c:valAx>
        <c:axId val="7800537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7800358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cat>
            <c:strRef>
              <c:f>'POBLACION ESTUDIANTIL 2014-1'!$M$30:$M$33</c:f>
              <c:strCache>
                <c:ptCount val="4"/>
                <c:pt idx="0">
                  <c:v>&lt;20</c:v>
                </c:pt>
                <c:pt idx="1">
                  <c:v>20-30</c:v>
                </c:pt>
                <c:pt idx="2">
                  <c:v>30-40</c:v>
                </c:pt>
                <c:pt idx="3">
                  <c:v>&gt;40</c:v>
                </c:pt>
              </c:strCache>
            </c:strRef>
          </c:cat>
          <c:val>
            <c:numRef>
              <c:f>'POBLACION ESTUDIANTIL 2014-1'!$N$30:$N$33</c:f>
              <c:numCache>
                <c:formatCode>General</c:formatCode>
                <c:ptCount val="4"/>
                <c:pt idx="0">
                  <c:v>1246</c:v>
                </c:pt>
                <c:pt idx="1">
                  <c:v>2627</c:v>
                </c:pt>
                <c:pt idx="2">
                  <c:v>416</c:v>
                </c:pt>
                <c:pt idx="3">
                  <c:v>173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sz="1400" b="1"/>
      </a:pPr>
      <a:endParaRPr lang="es-CO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dLbl>
              <c:idx val="5"/>
              <c:layout>
                <c:manualLayout>
                  <c:x val="3.5861771100583698E-3"/>
                  <c:y val="2.96294222495964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lang="es-CO"/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'Sheet 1'!$N$2:$N$7</c:f>
              <c:strCache>
                <c:ptCount val="6"/>
                <c:pt idx="0">
                  <c:v>EST  1</c:v>
                </c:pt>
                <c:pt idx="1">
                  <c:v>EST  2</c:v>
                </c:pt>
                <c:pt idx="2">
                  <c:v>EST  3</c:v>
                </c:pt>
                <c:pt idx="3">
                  <c:v>EST  4</c:v>
                </c:pt>
                <c:pt idx="4">
                  <c:v>EST  5</c:v>
                </c:pt>
                <c:pt idx="5">
                  <c:v>EST  6</c:v>
                </c:pt>
              </c:strCache>
            </c:strRef>
          </c:cat>
          <c:val>
            <c:numRef>
              <c:f>'Sheet 1'!$O$2:$O$7</c:f>
              <c:numCache>
                <c:formatCode>General</c:formatCode>
                <c:ptCount val="6"/>
                <c:pt idx="0">
                  <c:v>57</c:v>
                </c:pt>
                <c:pt idx="1">
                  <c:v>167</c:v>
                </c:pt>
                <c:pt idx="2">
                  <c:v>159</c:v>
                </c:pt>
                <c:pt idx="3">
                  <c:v>73</c:v>
                </c:pt>
                <c:pt idx="4">
                  <c:v>31</c:v>
                </c:pt>
                <c:pt idx="5">
                  <c:v>11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400" b="1"/>
      </a:pPr>
      <a:endParaRPr lang="es-CO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dLbl>
              <c:idx val="3"/>
              <c:layout>
                <c:manualLayout>
                  <c:x val="-1.8899715763835E-3"/>
                  <c:y val="8.1716385850860898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lang="es-CO"/>
                </a:pPr>
                <a:endParaRPr lang="es-CO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</c:dLbls>
          <c:cat>
            <c:strRef>
              <c:f>'Sheet 1'!$P$35:$P$41</c:f>
              <c:strCache>
                <c:ptCount val="7"/>
                <c:pt idx="0">
                  <c:v>Dosquebradas</c:v>
                </c:pt>
                <c:pt idx="1">
                  <c:v>Santa Rosa de Cabal</c:v>
                </c:pt>
                <c:pt idx="2">
                  <c:v>Pereira</c:v>
                </c:pt>
                <c:pt idx="3">
                  <c:v>Armenia</c:v>
                </c:pt>
                <c:pt idx="4">
                  <c:v>La Virginia</c:v>
                </c:pt>
                <c:pt idx="5">
                  <c:v>Cartago</c:v>
                </c:pt>
                <c:pt idx="6">
                  <c:v>Otros</c:v>
                </c:pt>
              </c:strCache>
            </c:strRef>
          </c:cat>
          <c:val>
            <c:numRef>
              <c:f>'Sheet 1'!$Q$35:$Q$41</c:f>
              <c:numCache>
                <c:formatCode>General</c:formatCode>
                <c:ptCount val="7"/>
                <c:pt idx="0">
                  <c:v>103</c:v>
                </c:pt>
                <c:pt idx="1">
                  <c:v>14</c:v>
                </c:pt>
                <c:pt idx="2">
                  <c:v>267</c:v>
                </c:pt>
                <c:pt idx="3">
                  <c:v>4</c:v>
                </c:pt>
                <c:pt idx="4">
                  <c:v>9</c:v>
                </c:pt>
                <c:pt idx="5">
                  <c:v>37</c:v>
                </c:pt>
                <c:pt idx="6">
                  <c:v>65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</c:plotArea>
    <c:plotVisOnly val="1"/>
    <c:dispBlanksAs val="zero"/>
    <c:showDLblsOverMax val="0"/>
  </c:chart>
  <c:txPr>
    <a:bodyPr/>
    <a:lstStyle/>
    <a:p>
      <a:pPr>
        <a:defRPr sz="1200" b="1"/>
      </a:pPr>
      <a:endParaRPr lang="es-CO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'TENDENCIA POSGRADOS '!$AG$4</c:f>
              <c:strCache>
                <c:ptCount val="1"/>
                <c:pt idx="0">
                  <c:v>Posgrados</c:v>
                </c:pt>
              </c:strCache>
            </c:strRef>
          </c:tx>
          <c:cat>
            <c:multiLvlStrRef>
              <c:f>'TENDENCIA POSGRADOS '!$AH$2:$AV$3</c:f>
              <c:multiLvlStrCache>
                <c:ptCount val="15"/>
                <c:lvl>
                  <c:pt idx="0">
                    <c:v>I</c:v>
                  </c:pt>
                  <c:pt idx="1">
                    <c:v>II</c:v>
                  </c:pt>
                  <c:pt idx="2">
                    <c:v>I</c:v>
                  </c:pt>
                  <c:pt idx="3">
                    <c:v>II</c:v>
                  </c:pt>
                  <c:pt idx="4">
                    <c:v>I</c:v>
                  </c:pt>
                  <c:pt idx="5">
                    <c:v>II</c:v>
                  </c:pt>
                  <c:pt idx="6">
                    <c:v>I</c:v>
                  </c:pt>
                  <c:pt idx="7">
                    <c:v>II</c:v>
                  </c:pt>
                  <c:pt idx="8">
                    <c:v>I</c:v>
                  </c:pt>
                  <c:pt idx="9">
                    <c:v>II</c:v>
                  </c:pt>
                  <c:pt idx="10">
                    <c:v>I</c:v>
                  </c:pt>
                  <c:pt idx="11">
                    <c:v>II</c:v>
                  </c:pt>
                  <c:pt idx="12">
                    <c:v>I</c:v>
                  </c:pt>
                  <c:pt idx="13">
                    <c:v>II</c:v>
                  </c:pt>
                  <c:pt idx="14">
                    <c:v>I</c:v>
                  </c:pt>
                </c:lvl>
                <c:lvl>
                  <c:pt idx="0">
                    <c:v>2007</c:v>
                  </c:pt>
                  <c:pt idx="2">
                    <c:v>2008</c:v>
                  </c:pt>
                  <c:pt idx="4">
                    <c:v>2009</c:v>
                  </c:pt>
                  <c:pt idx="6">
                    <c:v>2010</c:v>
                  </c:pt>
                  <c:pt idx="8">
                    <c:v>2011</c:v>
                  </c:pt>
                  <c:pt idx="10">
                    <c:v>2012</c:v>
                  </c:pt>
                  <c:pt idx="12">
                    <c:v>2013</c:v>
                  </c:pt>
                  <c:pt idx="13">
                    <c:v>2013</c:v>
                  </c:pt>
                  <c:pt idx="14">
                    <c:v>2014</c:v>
                  </c:pt>
                </c:lvl>
              </c:multiLvlStrCache>
            </c:multiLvlStrRef>
          </c:cat>
          <c:val>
            <c:numRef>
              <c:f>'TENDENCIA POSGRADOS '!$AH$4:$AV$4</c:f>
              <c:numCache>
                <c:formatCode>General</c:formatCode>
                <c:ptCount val="15"/>
                <c:pt idx="0">
                  <c:v>334</c:v>
                </c:pt>
                <c:pt idx="1">
                  <c:v>187</c:v>
                </c:pt>
                <c:pt idx="2">
                  <c:v>330</c:v>
                </c:pt>
                <c:pt idx="3">
                  <c:v>315</c:v>
                </c:pt>
                <c:pt idx="4">
                  <c:v>225</c:v>
                </c:pt>
                <c:pt idx="5">
                  <c:v>364</c:v>
                </c:pt>
                <c:pt idx="6">
                  <c:v>397</c:v>
                </c:pt>
                <c:pt idx="7">
                  <c:v>414</c:v>
                </c:pt>
                <c:pt idx="8">
                  <c:v>270</c:v>
                </c:pt>
                <c:pt idx="9">
                  <c:v>608</c:v>
                </c:pt>
                <c:pt idx="10">
                  <c:v>476</c:v>
                </c:pt>
                <c:pt idx="11">
                  <c:v>363</c:v>
                </c:pt>
                <c:pt idx="12">
                  <c:v>526</c:v>
                </c:pt>
                <c:pt idx="13">
                  <c:v>631</c:v>
                </c:pt>
                <c:pt idx="14">
                  <c:v>162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'TENDENCIA POSGRADOS '!$AG$5</c:f>
              <c:strCache>
                <c:ptCount val="1"/>
                <c:pt idx="0">
                  <c:v>Pregrados</c:v>
                </c:pt>
              </c:strCache>
            </c:strRef>
          </c:tx>
          <c:cat>
            <c:multiLvlStrRef>
              <c:f>'TENDENCIA POSGRADOS '!$AH$2:$AV$3</c:f>
              <c:multiLvlStrCache>
                <c:ptCount val="15"/>
                <c:lvl>
                  <c:pt idx="0">
                    <c:v>I</c:v>
                  </c:pt>
                  <c:pt idx="1">
                    <c:v>II</c:v>
                  </c:pt>
                  <c:pt idx="2">
                    <c:v>I</c:v>
                  </c:pt>
                  <c:pt idx="3">
                    <c:v>II</c:v>
                  </c:pt>
                  <c:pt idx="4">
                    <c:v>I</c:v>
                  </c:pt>
                  <c:pt idx="5">
                    <c:v>II</c:v>
                  </c:pt>
                  <c:pt idx="6">
                    <c:v>I</c:v>
                  </c:pt>
                  <c:pt idx="7">
                    <c:v>II</c:v>
                  </c:pt>
                  <c:pt idx="8">
                    <c:v>I</c:v>
                  </c:pt>
                  <c:pt idx="9">
                    <c:v>II</c:v>
                  </c:pt>
                  <c:pt idx="10">
                    <c:v>I</c:v>
                  </c:pt>
                  <c:pt idx="11">
                    <c:v>II</c:v>
                  </c:pt>
                  <c:pt idx="12">
                    <c:v>I</c:v>
                  </c:pt>
                  <c:pt idx="13">
                    <c:v>II</c:v>
                  </c:pt>
                  <c:pt idx="14">
                    <c:v>I</c:v>
                  </c:pt>
                </c:lvl>
                <c:lvl>
                  <c:pt idx="0">
                    <c:v>2007</c:v>
                  </c:pt>
                  <c:pt idx="2">
                    <c:v>2008</c:v>
                  </c:pt>
                  <c:pt idx="4">
                    <c:v>2009</c:v>
                  </c:pt>
                  <c:pt idx="6">
                    <c:v>2010</c:v>
                  </c:pt>
                  <c:pt idx="8">
                    <c:v>2011</c:v>
                  </c:pt>
                  <c:pt idx="10">
                    <c:v>2012</c:v>
                  </c:pt>
                  <c:pt idx="12">
                    <c:v>2013</c:v>
                  </c:pt>
                  <c:pt idx="13">
                    <c:v>2013</c:v>
                  </c:pt>
                  <c:pt idx="14">
                    <c:v>2014</c:v>
                  </c:pt>
                </c:lvl>
              </c:multiLvlStrCache>
            </c:multiLvlStrRef>
          </c:cat>
          <c:val>
            <c:numRef>
              <c:f>'TENDENCIA POSGRADOS '!$AH$5:$AV$5</c:f>
              <c:numCache>
                <c:formatCode>General</c:formatCode>
                <c:ptCount val="15"/>
                <c:pt idx="0">
                  <c:v>3250</c:v>
                </c:pt>
                <c:pt idx="1">
                  <c:v>3182</c:v>
                </c:pt>
                <c:pt idx="2">
                  <c:v>3383</c:v>
                </c:pt>
                <c:pt idx="3">
                  <c:v>3453</c:v>
                </c:pt>
                <c:pt idx="4">
                  <c:v>3640</c:v>
                </c:pt>
                <c:pt idx="5">
                  <c:v>3705</c:v>
                </c:pt>
                <c:pt idx="6">
                  <c:v>3783</c:v>
                </c:pt>
                <c:pt idx="7">
                  <c:v>3857</c:v>
                </c:pt>
                <c:pt idx="8">
                  <c:v>3981</c:v>
                </c:pt>
                <c:pt idx="9">
                  <c:v>4039</c:v>
                </c:pt>
                <c:pt idx="10">
                  <c:v>4310</c:v>
                </c:pt>
                <c:pt idx="11">
                  <c:v>4255</c:v>
                </c:pt>
                <c:pt idx="12">
                  <c:v>4285</c:v>
                </c:pt>
                <c:pt idx="13">
                  <c:v>4228</c:v>
                </c:pt>
                <c:pt idx="14">
                  <c:v>4300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'TENDENCIA POSGRADOS '!$AG$6</c:f>
              <c:strCache>
                <c:ptCount val="1"/>
                <c:pt idx="0">
                  <c:v>Total</c:v>
                </c:pt>
              </c:strCache>
            </c:strRef>
          </c:tx>
          <c:cat>
            <c:multiLvlStrRef>
              <c:f>'TENDENCIA POSGRADOS '!$AH$2:$AV$3</c:f>
              <c:multiLvlStrCache>
                <c:ptCount val="15"/>
                <c:lvl>
                  <c:pt idx="0">
                    <c:v>I</c:v>
                  </c:pt>
                  <c:pt idx="1">
                    <c:v>II</c:v>
                  </c:pt>
                  <c:pt idx="2">
                    <c:v>I</c:v>
                  </c:pt>
                  <c:pt idx="3">
                    <c:v>II</c:v>
                  </c:pt>
                  <c:pt idx="4">
                    <c:v>I</c:v>
                  </c:pt>
                  <c:pt idx="5">
                    <c:v>II</c:v>
                  </c:pt>
                  <c:pt idx="6">
                    <c:v>I</c:v>
                  </c:pt>
                  <c:pt idx="7">
                    <c:v>II</c:v>
                  </c:pt>
                  <c:pt idx="8">
                    <c:v>I</c:v>
                  </c:pt>
                  <c:pt idx="9">
                    <c:v>II</c:v>
                  </c:pt>
                  <c:pt idx="10">
                    <c:v>I</c:v>
                  </c:pt>
                  <c:pt idx="11">
                    <c:v>II</c:v>
                  </c:pt>
                  <c:pt idx="12">
                    <c:v>I</c:v>
                  </c:pt>
                  <c:pt idx="13">
                    <c:v>II</c:v>
                  </c:pt>
                  <c:pt idx="14">
                    <c:v>I</c:v>
                  </c:pt>
                </c:lvl>
                <c:lvl>
                  <c:pt idx="0">
                    <c:v>2007</c:v>
                  </c:pt>
                  <c:pt idx="2">
                    <c:v>2008</c:v>
                  </c:pt>
                  <c:pt idx="4">
                    <c:v>2009</c:v>
                  </c:pt>
                  <c:pt idx="6">
                    <c:v>2010</c:v>
                  </c:pt>
                  <c:pt idx="8">
                    <c:v>2011</c:v>
                  </c:pt>
                  <c:pt idx="10">
                    <c:v>2012</c:v>
                  </c:pt>
                  <c:pt idx="12">
                    <c:v>2013</c:v>
                  </c:pt>
                  <c:pt idx="13">
                    <c:v>2013</c:v>
                  </c:pt>
                  <c:pt idx="14">
                    <c:v>2014</c:v>
                  </c:pt>
                </c:lvl>
              </c:multiLvlStrCache>
            </c:multiLvlStrRef>
          </c:cat>
          <c:val>
            <c:numRef>
              <c:f>'TENDENCIA POSGRADOS '!$AH$6:$AV$6</c:f>
              <c:numCache>
                <c:formatCode>General</c:formatCode>
                <c:ptCount val="15"/>
                <c:pt idx="0">
                  <c:v>3584</c:v>
                </c:pt>
                <c:pt idx="1">
                  <c:v>3369</c:v>
                </c:pt>
                <c:pt idx="2">
                  <c:v>3713</c:v>
                </c:pt>
                <c:pt idx="3">
                  <c:v>3768</c:v>
                </c:pt>
                <c:pt idx="4">
                  <c:v>3865</c:v>
                </c:pt>
                <c:pt idx="5">
                  <c:v>4069</c:v>
                </c:pt>
                <c:pt idx="6">
                  <c:v>4180</c:v>
                </c:pt>
                <c:pt idx="7">
                  <c:v>4271</c:v>
                </c:pt>
                <c:pt idx="8">
                  <c:v>4251</c:v>
                </c:pt>
                <c:pt idx="9">
                  <c:v>4647</c:v>
                </c:pt>
                <c:pt idx="10">
                  <c:v>4786</c:v>
                </c:pt>
                <c:pt idx="11">
                  <c:v>4618</c:v>
                </c:pt>
                <c:pt idx="12">
                  <c:v>4811</c:v>
                </c:pt>
                <c:pt idx="13">
                  <c:v>4859</c:v>
                </c:pt>
                <c:pt idx="14">
                  <c:v>4462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265216"/>
        <c:axId val="124266752"/>
      </c:lineChart>
      <c:catAx>
        <c:axId val="12426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24266752"/>
        <c:crosses val="autoZero"/>
        <c:auto val="1"/>
        <c:lblAlgn val="ctr"/>
        <c:lblOffset val="100"/>
        <c:noMultiLvlLbl val="0"/>
      </c:catAx>
      <c:valAx>
        <c:axId val="124266752"/>
        <c:scaling>
          <c:orientation val="minMax"/>
        </c:scaling>
        <c:delete val="0"/>
        <c:axPos val="l"/>
        <c:majorGridlines/>
        <c:title>
          <c:overlay val="0"/>
        </c:title>
        <c:numFmt formatCode="General" sourceLinked="1"/>
        <c:majorTickMark val="none"/>
        <c:minorTickMark val="none"/>
        <c:tickLblPos val="nextTo"/>
        <c:crossAx val="12426521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zero"/>
    <c:showDLblsOverMax val="0"/>
  </c:chart>
  <c:txPr>
    <a:bodyPr/>
    <a:lstStyle/>
    <a:p>
      <a:pPr>
        <a:defRPr sz="1400" b="1"/>
      </a:pPr>
      <a:endParaRPr lang="es-CO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cat>
            <c:strRef>
              <c:f>Hoja1!$A$3:$A$6</c:f>
              <c:strCache>
                <c:ptCount val="4"/>
                <c:pt idx="0">
                  <c:v>CEAC</c:v>
                </c:pt>
                <c:pt idx="1">
                  <c:v>Derecho</c:v>
                </c:pt>
                <c:pt idx="2">
                  <c:v>Ciencias de la Salud</c:v>
                </c:pt>
                <c:pt idx="3">
                  <c:v>Ingenierias</c:v>
                </c:pt>
              </c:strCache>
            </c:strRef>
          </c:cat>
          <c:val>
            <c:numRef>
              <c:f>Hoja1!$B$3:$B$6</c:f>
              <c:numCache>
                <c:formatCode>General</c:formatCode>
                <c:ptCount val="4"/>
                <c:pt idx="0">
                  <c:v>63</c:v>
                </c:pt>
                <c:pt idx="1">
                  <c:v>128</c:v>
                </c:pt>
                <c:pt idx="2">
                  <c:v>28</c:v>
                </c:pt>
                <c:pt idx="3">
                  <c:v>80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b="1"/>
      </a:pPr>
      <a:endParaRPr lang="es-CO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  <c:txPr>
        <a:bodyPr/>
        <a:lstStyle/>
        <a:p>
          <a:pPr>
            <a:defRPr lang="es-CO"/>
          </a:pPr>
          <a:endParaRPr lang="es-CO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Hoja1!$D$29</c:f>
              <c:strCache>
                <c:ptCount val="1"/>
                <c:pt idx="0">
                  <c:v>Formación Docente 2012</c:v>
                </c:pt>
              </c:strCache>
            </c:strRef>
          </c:tx>
          <c:explosion val="10"/>
          <c:cat>
            <c:strRef>
              <c:f>Hoja1!$C$30:$C$33</c:f>
              <c:strCache>
                <c:ptCount val="4"/>
                <c:pt idx="0">
                  <c:v>Doctorado</c:v>
                </c:pt>
                <c:pt idx="1">
                  <c:v>Maestría</c:v>
                </c:pt>
                <c:pt idx="2">
                  <c:v>Especialización</c:v>
                </c:pt>
                <c:pt idx="3">
                  <c:v>Pregrado</c:v>
                </c:pt>
              </c:strCache>
            </c:strRef>
          </c:cat>
          <c:val>
            <c:numRef>
              <c:f>Hoja1!$D$30:$D$33</c:f>
              <c:numCache>
                <c:formatCode>General</c:formatCode>
                <c:ptCount val="4"/>
                <c:pt idx="0">
                  <c:v>1</c:v>
                </c:pt>
                <c:pt idx="1">
                  <c:v>97</c:v>
                </c:pt>
                <c:pt idx="2">
                  <c:v>190</c:v>
                </c:pt>
                <c:pt idx="3">
                  <c:v>11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  <c:txPr>
        <a:bodyPr/>
        <a:lstStyle/>
        <a:p>
          <a:pPr>
            <a:defRPr lang="es-CO"/>
          </a:pPr>
          <a:endParaRPr lang="es-CO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Hoja1!$E$29</c:f>
              <c:strCache>
                <c:ptCount val="1"/>
                <c:pt idx="0">
                  <c:v>Formación Docente 2013</c:v>
                </c:pt>
              </c:strCache>
            </c:strRef>
          </c:tx>
          <c:explosion val="10"/>
          <c:cat>
            <c:strRef>
              <c:f>Hoja1!$C$30:$C$33</c:f>
              <c:strCache>
                <c:ptCount val="4"/>
                <c:pt idx="0">
                  <c:v>Doctorado</c:v>
                </c:pt>
                <c:pt idx="1">
                  <c:v>Maestría</c:v>
                </c:pt>
                <c:pt idx="2">
                  <c:v>Especialización</c:v>
                </c:pt>
                <c:pt idx="3">
                  <c:v>Pregrado</c:v>
                </c:pt>
              </c:strCache>
            </c:strRef>
          </c:cat>
          <c:val>
            <c:numRef>
              <c:f>Hoja1!$E$30:$E$33</c:f>
              <c:numCache>
                <c:formatCode>General</c:formatCode>
                <c:ptCount val="4"/>
                <c:pt idx="0">
                  <c:v>1</c:v>
                </c:pt>
                <c:pt idx="1">
                  <c:v>111</c:v>
                </c:pt>
                <c:pt idx="2">
                  <c:v>178</c:v>
                </c:pt>
                <c:pt idx="3">
                  <c:v>14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ES"/>
              <a:t>TOTAL GRADUADOS UNIVERSIDAD LIBRE SECCIONAL PEREIRA AÑO 2014-1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0"/>
                  <c:y val="-7.0422535211267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6.57276995305165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5.63380281690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'ttal grad  ulibre 2011-2'!$R$1:$T$1</c:f>
              <c:strCache>
                <c:ptCount val="3"/>
                <c:pt idx="0">
                  <c:v>Total Posgrado</c:v>
                </c:pt>
                <c:pt idx="1">
                  <c:v>Total Pregrado </c:v>
                </c:pt>
                <c:pt idx="2">
                  <c:v>Total General</c:v>
                </c:pt>
              </c:strCache>
            </c:strRef>
          </c:cat>
          <c:val>
            <c:numRef>
              <c:f>'ttal grad  ulibre 2011-2'!$R$2:$T$2</c:f>
              <c:numCache>
                <c:formatCode>General</c:formatCode>
                <c:ptCount val="3"/>
                <c:pt idx="0">
                  <c:v>3474</c:v>
                </c:pt>
                <c:pt idx="1">
                  <c:v>10026</c:v>
                </c:pt>
                <c:pt idx="2">
                  <c:v>13500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76551296"/>
        <c:axId val="76563584"/>
        <c:axId val="0"/>
      </c:bar3DChart>
      <c:catAx>
        <c:axId val="76551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6563584"/>
        <c:crosses val="autoZero"/>
        <c:auto val="1"/>
        <c:lblAlgn val="ctr"/>
        <c:lblOffset val="100"/>
        <c:noMultiLvlLbl val="0"/>
      </c:catAx>
      <c:valAx>
        <c:axId val="765635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6551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900" b="1"/>
      </a:pPr>
      <a:endParaRPr lang="es-CO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1F4B0AE7-5862-4C36-BE60-437A9879B5EC}" type="datetimeFigureOut">
              <a:rPr lang="es-CO"/>
              <a:pPr>
                <a:defRPr/>
              </a:pPr>
              <a:t>17/04/2015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O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CO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5628F38-FDD8-4E40-A63D-CCBDEEF1A8B8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014362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MS PGothic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MS PGothic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MS PGothic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MS PGothic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MS PGothic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891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52F5CA7F-E0A5-4E11-816D-EEDB857DB9C4}" type="slidenum">
              <a:rPr lang="es-CO" smtClean="0">
                <a:latin typeface="Calibri" pitchFamily="34" charset="0"/>
              </a:rPr>
              <a:pPr eaLnBrk="1" hangingPunct="1"/>
              <a:t>1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28F38-FDD8-4E40-A63D-CCBDEEF1A8B8}" type="slidenum">
              <a:rPr lang="es-CO" smtClean="0"/>
              <a:pPr>
                <a:defRPr/>
              </a:pPr>
              <a:t>25</a:t>
            </a:fld>
            <a:endParaRPr lang="es-CO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61444" name="3 Marcador de fecha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7F864B-BA89-45A1-8FAF-E12522D0BE4A}" type="datetime1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17/04/2015</a:t>
            </a:fld>
            <a:endParaRPr lang="es-ES" smtClean="0"/>
          </a:p>
        </p:txBody>
      </p:sp>
      <p:sp>
        <p:nvSpPr>
          <p:cNvPr id="61445" name="4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C00255-5865-4EA3-93CA-C872A2BAC0ED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s-E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28F38-FDD8-4E40-A63D-CCBDEEF1A8B8}" type="slidenum">
              <a:rPr lang="es-CO" smtClean="0"/>
              <a:pPr>
                <a:defRPr/>
              </a:pPr>
              <a:t>29</a:t>
            </a:fld>
            <a:endParaRPr lang="es-CO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4403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320728B0-AC84-4B2A-989B-9A81A35E367D}" type="slidenum">
              <a:rPr lang="es-CO" smtClean="0">
                <a:latin typeface="Calibri" pitchFamily="34" charset="0"/>
              </a:rPr>
              <a:pPr eaLnBrk="1" hangingPunct="1"/>
              <a:t>30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75780" name="3 Marcador de fecha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6E628A-7F63-4B5A-92C0-26BC91B99766}" type="datetime1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17/04/2015</a:t>
            </a:fld>
            <a:endParaRPr lang="es-ES" smtClean="0"/>
          </a:p>
        </p:txBody>
      </p:sp>
      <p:sp>
        <p:nvSpPr>
          <p:cNvPr id="75781" name="4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3A29C4-FEC9-45A6-BCCE-D4402131967D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s-E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75780" name="3 Marcador de fecha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6E628A-7F63-4B5A-92C0-26BC91B99766}" type="datetime1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17/04/2015</a:t>
            </a:fld>
            <a:endParaRPr lang="es-ES" smtClean="0"/>
          </a:p>
        </p:txBody>
      </p:sp>
      <p:sp>
        <p:nvSpPr>
          <p:cNvPr id="75781" name="4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0C58A71-1FA4-4EA5-B074-C175DF049F7D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s-E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63492" name="3 Marcador de fecha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EE3930-9FCC-4D41-B518-CA9825954606}" type="datetime1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17/04/2015</a:t>
            </a:fld>
            <a:endParaRPr lang="es-ES" smtClean="0"/>
          </a:p>
        </p:txBody>
      </p:sp>
      <p:sp>
        <p:nvSpPr>
          <p:cNvPr id="63493" name="4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EED7E7-9A0C-46C7-BA15-52D21F5CB13E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s-E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46084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450F11D1-DC6D-487D-BC35-7365E1DFE4D1}" type="slidenum">
              <a:rPr lang="es-CO" smtClean="0">
                <a:latin typeface="Calibri" pitchFamily="34" charset="0"/>
              </a:rPr>
              <a:pPr eaLnBrk="1" hangingPunct="1"/>
              <a:t>38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79876" name="3 Marcador de fecha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3B0AAF-34DE-457E-832D-880BB043F33B}" type="datetime1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17/04/2015</a:t>
            </a:fld>
            <a:endParaRPr lang="es-ES" smtClean="0"/>
          </a:p>
        </p:txBody>
      </p:sp>
      <p:sp>
        <p:nvSpPr>
          <p:cNvPr id="79877" name="4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DEBA9B-5969-49D7-A59D-54DA3B924171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s-E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90116" name="3 Marcador de fecha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4BFFCF-68C8-4152-9AC3-08ED3971472B}" type="datetime1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17/04/2015</a:t>
            </a:fld>
            <a:endParaRPr lang="es-ES" smtClean="0"/>
          </a:p>
        </p:txBody>
      </p:sp>
      <p:sp>
        <p:nvSpPr>
          <p:cNvPr id="90117" name="4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E654A6-1206-4D97-AF17-366FBCB589FA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9940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9CD096C2-0A3E-47A8-A395-F22C4791B637}" type="slidenum">
              <a:rPr lang="es-CO" smtClean="0">
                <a:latin typeface="Calibri" pitchFamily="34" charset="0"/>
              </a:rPr>
              <a:pPr eaLnBrk="1" hangingPunct="1"/>
              <a:t>2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0766" indent="-281064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24255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73957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23659" indent="-224851" defTabSz="91501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73361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23062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72764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22466" indent="-224851" defTabSz="91501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09E2AE8-055C-4B55-B813-C643782F55FC}" type="slidenum">
              <a:rPr lang="es-ES"/>
              <a:pPr eaLnBrk="1" hangingPunct="1"/>
              <a:t>44</a:t>
            </a:fld>
            <a:endParaRPr lang="es-E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5277"/>
            <a:ext cx="5486400" cy="4112298"/>
          </a:xfrm>
          <a:noFill/>
        </p:spPr>
        <p:txBody>
          <a:bodyPr/>
          <a:lstStyle/>
          <a:p>
            <a:pPr eaLnBrk="1" hangingPunct="1"/>
            <a:endParaRPr lang="es-CO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4198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3F29350B-6404-45BE-B290-22982B81AAAF}" type="slidenum">
              <a:rPr lang="es-CO" smtClean="0">
                <a:latin typeface="Calibri" pitchFamily="34" charset="0"/>
              </a:rPr>
              <a:pPr eaLnBrk="1" hangingPunct="1"/>
              <a:t>7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4096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1AED6A7-1AF5-415C-902F-EBC428409929}" type="slidenum">
              <a:rPr lang="es-CO" smtClean="0">
                <a:latin typeface="Calibri" pitchFamily="34" charset="0"/>
              </a:rPr>
              <a:pPr eaLnBrk="1" hangingPunct="1"/>
              <a:t>8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28F38-FDD8-4E40-A63D-CCBDEEF1A8B8}" type="slidenum">
              <a:rPr lang="es-CO" smtClean="0"/>
              <a:pPr>
                <a:defRPr/>
              </a:pPr>
              <a:t>13</a:t>
            </a:fld>
            <a:endParaRPr lang="es-CO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5540DE-61DA-4D52-9E37-96A35A48AC0B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s-E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58372" name="3 Marcador de fecha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67B7AA-039C-4ABD-80F5-0F0B700AE452}" type="datetime1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17/04/2015</a:t>
            </a:fld>
            <a:endParaRPr lang="es-ES" smtClean="0"/>
          </a:p>
        </p:txBody>
      </p:sp>
      <p:sp>
        <p:nvSpPr>
          <p:cNvPr id="58373" name="4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4C3A75-9875-4C8B-BDF4-A20E50A5EAA7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s-E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smtClean="0"/>
          </a:p>
        </p:txBody>
      </p:sp>
      <p:sp>
        <p:nvSpPr>
          <p:cNvPr id="4301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83BB0266-37E4-4756-8130-14CA7A721D18}" type="slidenum">
              <a:rPr lang="es-CO" smtClean="0">
                <a:latin typeface="Calibri" pitchFamily="34" charset="0"/>
              </a:rPr>
              <a:pPr eaLnBrk="1" hangingPunct="1"/>
              <a:t>21</a:t>
            </a:fld>
            <a:endParaRPr lang="es-CO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628F38-FDD8-4E40-A63D-CCBDEEF1A8B8}" type="slidenum">
              <a:rPr lang="es-CO" smtClean="0"/>
              <a:pPr>
                <a:defRPr/>
              </a:pPr>
              <a:t>23</a:t>
            </a:fld>
            <a:endParaRPr lang="es-C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C3AE4-FC0B-4F84-8DD6-42F4124375F2}" type="datetimeFigureOut">
              <a:rPr lang="es-CO"/>
              <a:pPr>
                <a:defRPr/>
              </a:pPr>
              <a:t>17/04/2015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73AEC-916D-450D-817D-1D117922397B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7359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DB4F9-9663-4E50-9FD5-7EE62BE16809}" type="datetimeFigureOut">
              <a:rPr lang="es-CO"/>
              <a:pPr>
                <a:defRPr/>
              </a:pPr>
              <a:t>17/04/2015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E03ED-183C-401F-8B9C-1421257DD339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04970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3A121-2A42-4D17-A211-481F52F025F4}" type="datetimeFigureOut">
              <a:rPr lang="es-CO"/>
              <a:pPr>
                <a:defRPr/>
              </a:pPr>
              <a:t>17/04/2015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87478-443C-4822-ACAC-F6ABE383B4A2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2571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EE66A-B718-40E4-B397-1A918876818C}" type="datetimeFigureOut">
              <a:rPr lang="es-CO"/>
              <a:pPr>
                <a:defRPr/>
              </a:pPr>
              <a:t>17/04/2015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31C7B-D1FC-4D01-BAA9-AE1C813A408D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160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46A4D-4B2B-4238-B68B-F5A56DBAE4A9}" type="datetimeFigureOut">
              <a:rPr lang="es-CO"/>
              <a:pPr>
                <a:defRPr/>
              </a:pPr>
              <a:t>17/04/2015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70EDA-30C6-4F9C-ACE7-D16075EFBEEF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6711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563A2-9FCA-4287-BF68-CF740F2AE2FC}" type="datetimeFigureOut">
              <a:rPr lang="es-CO"/>
              <a:pPr>
                <a:defRPr/>
              </a:pPr>
              <a:t>17/04/2015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287D8-B7A6-4DC7-BD4E-88478C318A61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920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F07F8-5B11-4970-A1B2-50261576576D}" type="datetimeFigureOut">
              <a:rPr lang="es-CO"/>
              <a:pPr>
                <a:defRPr/>
              </a:pPr>
              <a:t>17/04/2015</a:t>
            </a:fld>
            <a:endParaRPr lang="es-CO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26FB0-544D-4C98-8592-CA75D24ED655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6634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0E328-7CA3-4BE8-B905-0472CDF609F5}" type="datetimeFigureOut">
              <a:rPr lang="es-CO"/>
              <a:pPr>
                <a:defRPr/>
              </a:pPr>
              <a:t>17/04/2015</a:t>
            </a:fld>
            <a:endParaRPr lang="es-CO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A03ED-D70B-4220-B8E0-C12899068B66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57291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36A83-0F7B-4267-AE96-97D0786030E5}" type="datetimeFigureOut">
              <a:rPr lang="es-CO"/>
              <a:pPr>
                <a:defRPr/>
              </a:pPr>
              <a:t>17/04/2015</a:t>
            </a:fld>
            <a:endParaRPr lang="es-CO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FC2D1-BF54-4B1B-9A5E-879D89980634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1006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FB88A-C268-49BE-BE47-4CE41F96493E}" type="datetimeFigureOut">
              <a:rPr lang="es-CO"/>
              <a:pPr>
                <a:defRPr/>
              </a:pPr>
              <a:t>17/04/2015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E9663-2817-4B51-9085-2505F8A36E59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5443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C9A06-DA01-41B6-A56E-23AFA2A0A81A}" type="datetimeFigureOut">
              <a:rPr lang="es-CO"/>
              <a:pPr>
                <a:defRPr/>
              </a:pPr>
              <a:t>17/04/2015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06C5A-CE21-405C-940C-7F904AE9659E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5985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CO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0588873-C324-448E-A48F-CD9E3F0CF156}" type="datetimeFigureOut">
              <a:rPr lang="es-CO"/>
              <a:pPr>
                <a:defRPr/>
              </a:pPr>
              <a:t>17/04/2015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840A3873-A5D3-43FE-B9F3-523BDB4D9044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  <p:pic>
        <p:nvPicPr>
          <p:cNvPr id="3" name="Imagen 2" descr="DiapositivaPowerPoint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09"/>
            <a:ext cx="9180512" cy="68457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34" charset="-128"/>
          <a:cs typeface="MS PGothic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MS PGothic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MS PGothic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MS PGothic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  <a:cs typeface="MS PGothic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34" charset="-128"/>
          <a:cs typeface="MS PGothic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MS PGothic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MS PGothic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MS PGothic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MS PGothic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chart" Target="../charts/char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jpeg"/><Relationship Id="rId18" Type="http://schemas.openxmlformats.org/officeDocument/2006/relationships/image" Target="../media/image53.jpeg"/><Relationship Id="rId3" Type="http://schemas.openxmlformats.org/officeDocument/2006/relationships/hyperlink" Target="http://unilibrepereira.leyex.info/" TargetMode="External"/><Relationship Id="rId21" Type="http://schemas.openxmlformats.org/officeDocument/2006/relationships/image" Target="../media/image55.png"/><Relationship Id="rId7" Type="http://schemas.openxmlformats.org/officeDocument/2006/relationships/image" Target="../media/image43.jpeg"/><Relationship Id="rId12" Type="http://schemas.openxmlformats.org/officeDocument/2006/relationships/image" Target="../media/image47.jpeg"/><Relationship Id="rId17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1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11" Type="http://schemas.openxmlformats.org/officeDocument/2006/relationships/image" Target="../media/image46.jpeg"/><Relationship Id="rId5" Type="http://schemas.openxmlformats.org/officeDocument/2006/relationships/hyperlink" Target="http://www.legiscomex.com/universidades.asp" TargetMode="External"/><Relationship Id="rId15" Type="http://schemas.openxmlformats.org/officeDocument/2006/relationships/image" Target="../media/image50.png"/><Relationship Id="rId10" Type="http://schemas.openxmlformats.org/officeDocument/2006/relationships/image" Target="http://www.unilibrepereira.edu.co/templates/libre/images/lexbase.jpg" TargetMode="External"/><Relationship Id="rId19" Type="http://schemas.openxmlformats.org/officeDocument/2006/relationships/image" Target="http://www.unilibrepereira.edu.co/templates/libre/images/legiscomex.jpg" TargetMode="External"/><Relationship Id="rId4" Type="http://schemas.openxmlformats.org/officeDocument/2006/relationships/hyperlink" Target="http://site.ebrary.com/lib/unilibrecalisp/home.action" TargetMode="External"/><Relationship Id="rId9" Type="http://schemas.openxmlformats.org/officeDocument/2006/relationships/image" Target="../media/image45.jpeg"/><Relationship Id="rId1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n 1" descr="princip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5875"/>
            <a:ext cx="9180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2359765" y="548680"/>
            <a:ext cx="4212499" cy="95410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Presentación Institucional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Rectoría</a:t>
            </a:r>
          </a:p>
        </p:txBody>
      </p:sp>
      <p:sp>
        <p:nvSpPr>
          <p:cNvPr id="8" name="7 Rectángulo"/>
          <p:cNvSpPr/>
          <p:nvPr/>
        </p:nvSpPr>
        <p:spPr>
          <a:xfrm>
            <a:off x="886686" y="2132856"/>
            <a:ext cx="7349513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</a:rPr>
              <a:t>“Una filosofía social hecha Universidad”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Rectángulo"/>
          <p:cNvSpPr/>
          <p:nvPr/>
        </p:nvSpPr>
        <p:spPr>
          <a:xfrm>
            <a:off x="3923928" y="404664"/>
            <a:ext cx="1381508" cy="58477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Misión</a:t>
            </a:r>
            <a:endParaRPr lang="es-E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6148" name="6 CuadroTexto"/>
          <p:cNvSpPr txBox="1">
            <a:spLocks noChangeArrowheads="1"/>
          </p:cNvSpPr>
          <p:nvPr/>
        </p:nvSpPr>
        <p:spPr bwMode="auto">
          <a:xfrm>
            <a:off x="468313" y="1341438"/>
            <a:ext cx="735806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/>
            <a:r>
              <a:rPr lang="es-ES" dirty="0">
                <a:latin typeface="Calibri" pitchFamily="34" charset="0"/>
              </a:rPr>
              <a:t>La Universidad Libre como conciencia crítica del país y de la época, recreadora de los conocimientos científicos y tecnológicos, proyectados hacia la formación integral de un egresado acorde con las necesidades fundamentales de la sociedad, hace suyo el compromiso de:</a:t>
            </a:r>
          </a:p>
          <a:p>
            <a:pPr algn="just"/>
            <a:endParaRPr lang="es-ES" dirty="0">
              <a:latin typeface="Calibri" pitchFamily="34" charset="0"/>
            </a:endParaRPr>
          </a:p>
        </p:txBody>
      </p:sp>
      <p:sp>
        <p:nvSpPr>
          <p:cNvPr id="6152" name="6 CuadroTexto"/>
          <p:cNvSpPr txBox="1">
            <a:spLocks noChangeArrowheads="1"/>
          </p:cNvSpPr>
          <p:nvPr/>
        </p:nvSpPr>
        <p:spPr bwMode="auto">
          <a:xfrm>
            <a:off x="5432425" y="5394325"/>
            <a:ext cx="3252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/>
            <a:r>
              <a:rPr lang="es-CO">
                <a:latin typeface="Calibri" pitchFamily="34" charset="0"/>
              </a:rPr>
              <a:t>Fuente: Acuerdo 01 de 1997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11560" y="2708920"/>
            <a:ext cx="7560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es-ES" sz="1600" dirty="0">
                <a:solidFill>
                  <a:srgbClr val="FF0000"/>
                </a:solidFill>
                <a:latin typeface="Adobe Caslon Pro SmBd Italic"/>
                <a:cs typeface="Adobe Caslon Pro SmBd Italic"/>
              </a:rPr>
              <a:t> Formar dirigentes para la sociedad. (Los sectores dirigentes de la sociedad).</a:t>
            </a:r>
          </a:p>
          <a:p>
            <a:pPr algn="just"/>
            <a:endParaRPr lang="es-ES" sz="1600" dirty="0">
              <a:solidFill>
                <a:srgbClr val="FF0000"/>
              </a:solidFill>
              <a:latin typeface="Adobe Caslon Pro SmBd Italic"/>
              <a:cs typeface="Adobe Caslon Pro SmBd Italic"/>
            </a:endParaRPr>
          </a:p>
          <a:p>
            <a:pPr algn="just">
              <a:buFont typeface="Arial" charset="0"/>
              <a:buChar char="•"/>
            </a:pPr>
            <a:r>
              <a:rPr lang="es-ES" sz="1600" dirty="0">
                <a:solidFill>
                  <a:srgbClr val="FF0000"/>
                </a:solidFill>
                <a:latin typeface="Adobe Caslon Pro SmBd Italic"/>
                <a:cs typeface="Adobe Caslon Pro SmBd Italic"/>
              </a:rPr>
              <a:t> Propender por la identidad de la nacionalidad colombiana, respetando la diversidad cultural, regional y étnica del país.</a:t>
            </a:r>
          </a:p>
          <a:p>
            <a:pPr algn="just"/>
            <a:endParaRPr lang="es-ES" sz="1600" dirty="0">
              <a:solidFill>
                <a:srgbClr val="FF0000"/>
              </a:solidFill>
              <a:latin typeface="Adobe Caslon Pro SmBd Italic"/>
              <a:cs typeface="Adobe Caslon Pro SmBd Italic"/>
            </a:endParaRPr>
          </a:p>
          <a:p>
            <a:pPr algn="just">
              <a:buFont typeface="Arial" charset="0"/>
              <a:buChar char="•"/>
            </a:pPr>
            <a:r>
              <a:rPr lang="es-ES" sz="1600" dirty="0">
                <a:solidFill>
                  <a:srgbClr val="FF0000"/>
                </a:solidFill>
                <a:latin typeface="Adobe Caslon Pro SmBd Italic"/>
                <a:cs typeface="Adobe Caslon Pro SmBd Italic"/>
              </a:rPr>
              <a:t> Procurar la preservación del Medio y el Equilibrio de los Recursos Naturales.</a:t>
            </a:r>
          </a:p>
          <a:p>
            <a:pPr algn="just"/>
            <a:endParaRPr lang="es-ES" sz="1600" dirty="0">
              <a:solidFill>
                <a:srgbClr val="FF0000"/>
              </a:solidFill>
              <a:latin typeface="Adobe Caslon Pro SmBd Italic"/>
              <a:cs typeface="Adobe Caslon Pro SmBd Italic"/>
            </a:endParaRPr>
          </a:p>
          <a:p>
            <a:pPr algn="just">
              <a:buFont typeface="Arial" charset="0"/>
              <a:buChar char="•"/>
            </a:pPr>
            <a:r>
              <a:rPr lang="es-ES" sz="1600" dirty="0">
                <a:solidFill>
                  <a:srgbClr val="FF0000"/>
                </a:solidFill>
                <a:latin typeface="Adobe Caslon Pro SmBd Italic"/>
                <a:cs typeface="Adobe Caslon Pro SmBd Italic"/>
              </a:rPr>
              <a:t> Ser espacio para la formación de personas democráticas, pluralistas, tolerantes y cultoras de la diferencia.</a:t>
            </a:r>
          </a:p>
          <a:p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25290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"/>
          <p:cNvSpPr/>
          <p:nvPr/>
        </p:nvSpPr>
        <p:spPr>
          <a:xfrm>
            <a:off x="3882573" y="683984"/>
            <a:ext cx="1265491" cy="58477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Visión</a:t>
            </a:r>
          </a:p>
        </p:txBody>
      </p:sp>
      <p:sp>
        <p:nvSpPr>
          <p:cNvPr id="7172" name="6 CuadroTexto"/>
          <p:cNvSpPr txBox="1">
            <a:spLocks noChangeArrowheads="1"/>
          </p:cNvSpPr>
          <p:nvPr/>
        </p:nvSpPr>
        <p:spPr bwMode="auto">
          <a:xfrm>
            <a:off x="798513" y="2301875"/>
            <a:ext cx="73580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/>
            <a:r>
              <a:rPr lang="es-ES" sz="2000">
                <a:latin typeface="Calibri" pitchFamily="34" charset="0"/>
              </a:rPr>
              <a:t>La Universidad Libre es una corporación de educación privada, que propende por la construcción permanente de un mejor país y de una sociedad democrática, pluralista y tolerante, e impulsa el desarrollo sostenible, iluminada por los principios filosóficos y éticos de su fundador, con liderazgo en los procesos de investigación, ciencia, tecnología y solución pacífica de los conflictos.</a:t>
            </a:r>
            <a:endParaRPr lang="es-CO" sz="2000">
              <a:latin typeface="Calibri" pitchFamily="34" charset="0"/>
            </a:endParaRPr>
          </a:p>
        </p:txBody>
      </p:sp>
      <p:sp>
        <p:nvSpPr>
          <p:cNvPr id="7174" name="6 CuadroTexto"/>
          <p:cNvSpPr txBox="1">
            <a:spLocks noChangeArrowheads="1"/>
          </p:cNvSpPr>
          <p:nvPr/>
        </p:nvSpPr>
        <p:spPr bwMode="auto">
          <a:xfrm>
            <a:off x="5432425" y="5394325"/>
            <a:ext cx="3252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/>
            <a:r>
              <a:rPr lang="es-CO">
                <a:latin typeface="Calibri" pitchFamily="34" charset="0"/>
              </a:rPr>
              <a:t>Fuente: Acuerdo 01 de 1997</a:t>
            </a:r>
          </a:p>
        </p:txBody>
      </p:sp>
    </p:spTree>
    <p:extLst>
      <p:ext uri="{BB962C8B-B14F-4D97-AF65-F5344CB8AC3E}">
        <p14:creationId xmlns:p14="http://schemas.microsoft.com/office/powerpoint/2010/main" val="292230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347864" y="188640"/>
            <a:ext cx="574339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Nuestros prin</a:t>
            </a:r>
            <a:r>
              <a:rPr lang="es-E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cipios</a:t>
            </a:r>
          </a:p>
        </p:txBody>
      </p:sp>
      <p:grpSp>
        <p:nvGrpSpPr>
          <p:cNvPr id="9221" name="31 Grupo"/>
          <p:cNvGrpSpPr>
            <a:grpSpLocks/>
          </p:cNvGrpSpPr>
          <p:nvPr/>
        </p:nvGrpSpPr>
        <p:grpSpPr bwMode="auto">
          <a:xfrm>
            <a:off x="2717868" y="676269"/>
            <a:ext cx="3461158" cy="4639452"/>
            <a:chOff x="2795178" y="1327501"/>
            <a:chExt cx="3461182" cy="4639483"/>
          </a:xfrm>
        </p:grpSpPr>
        <p:cxnSp>
          <p:nvCxnSpPr>
            <p:cNvPr id="10" name="9 Conector recto"/>
            <p:cNvCxnSpPr>
              <a:stCxn id="7" idx="3"/>
            </p:cNvCxnSpPr>
            <p:nvPr/>
          </p:nvCxnSpPr>
          <p:spPr>
            <a:xfrm>
              <a:off x="2858660" y="1327501"/>
              <a:ext cx="3397700" cy="1318879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10 Conector recto"/>
            <p:cNvCxnSpPr>
              <a:stCxn id="8" idx="3"/>
            </p:cNvCxnSpPr>
            <p:nvPr/>
          </p:nvCxnSpPr>
          <p:spPr>
            <a:xfrm>
              <a:off x="2858659" y="1892274"/>
              <a:ext cx="3253684" cy="898121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"/>
            <p:cNvCxnSpPr/>
            <p:nvPr/>
          </p:nvCxnSpPr>
          <p:spPr>
            <a:xfrm>
              <a:off x="2795178" y="2654592"/>
              <a:ext cx="3078289" cy="345531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14 Conector recto"/>
            <p:cNvCxnSpPr>
              <a:stCxn id="12" idx="3"/>
            </p:cNvCxnSpPr>
            <p:nvPr/>
          </p:nvCxnSpPr>
          <p:spPr>
            <a:xfrm flipV="1">
              <a:off x="2840583" y="3216149"/>
              <a:ext cx="2888867" cy="7187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"/>
            <p:cNvCxnSpPr/>
            <p:nvPr/>
          </p:nvCxnSpPr>
          <p:spPr>
            <a:xfrm flipV="1">
              <a:off x="2853885" y="3351952"/>
              <a:ext cx="2880340" cy="432052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18 Conector recto"/>
            <p:cNvCxnSpPr>
              <a:stCxn id="14" idx="3"/>
            </p:cNvCxnSpPr>
            <p:nvPr/>
          </p:nvCxnSpPr>
          <p:spPr>
            <a:xfrm flipV="1">
              <a:off x="2840583" y="3504183"/>
              <a:ext cx="2888867" cy="848701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22 Conector recto"/>
            <p:cNvCxnSpPr/>
            <p:nvPr/>
          </p:nvCxnSpPr>
          <p:spPr>
            <a:xfrm flipV="1">
              <a:off x="2795178" y="3734720"/>
              <a:ext cx="3024357" cy="115213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24 Conector recto"/>
            <p:cNvCxnSpPr/>
            <p:nvPr/>
          </p:nvCxnSpPr>
          <p:spPr>
            <a:xfrm flipV="1">
              <a:off x="2795178" y="3856011"/>
              <a:ext cx="3227081" cy="1606913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27 Conector recto"/>
            <p:cNvCxnSpPr/>
            <p:nvPr/>
          </p:nvCxnSpPr>
          <p:spPr>
            <a:xfrm flipV="1">
              <a:off x="2795178" y="4022753"/>
              <a:ext cx="3456408" cy="1944231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Imagen 6" descr="Img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8" y="476672"/>
            <a:ext cx="2286115" cy="802218"/>
          </a:xfrm>
          <a:prstGeom prst="rect">
            <a:avLst/>
          </a:prstGeom>
        </p:spPr>
      </p:pic>
      <p:pic>
        <p:nvPicPr>
          <p:cNvPr id="8" name="Imagen 7" descr="Img_1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8" y="1041442"/>
            <a:ext cx="2286115" cy="802218"/>
          </a:xfrm>
          <a:prstGeom prst="rect">
            <a:avLst/>
          </a:prstGeom>
        </p:spPr>
      </p:pic>
      <p:pic>
        <p:nvPicPr>
          <p:cNvPr id="12" name="Imagen 11" descr="Img_1-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8" y="2170982"/>
            <a:ext cx="2286115" cy="802218"/>
          </a:xfrm>
          <a:prstGeom prst="rect">
            <a:avLst/>
          </a:prstGeom>
        </p:spPr>
      </p:pic>
      <p:pic>
        <p:nvPicPr>
          <p:cNvPr id="14" name="Imagen 13" descr="Img_1-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8" y="3300522"/>
            <a:ext cx="2286115" cy="802218"/>
          </a:xfrm>
          <a:prstGeom prst="rect">
            <a:avLst/>
          </a:prstGeom>
        </p:spPr>
      </p:pic>
      <p:pic>
        <p:nvPicPr>
          <p:cNvPr id="16" name="Imagen 15" descr="Img_1-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8" y="3865292"/>
            <a:ext cx="2286115" cy="802218"/>
          </a:xfrm>
          <a:prstGeom prst="rect">
            <a:avLst/>
          </a:prstGeom>
        </p:spPr>
      </p:pic>
      <p:pic>
        <p:nvPicPr>
          <p:cNvPr id="18" name="Imagen 17" descr="Img_1-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8" y="2735752"/>
            <a:ext cx="2286115" cy="802218"/>
          </a:xfrm>
          <a:prstGeom prst="rect">
            <a:avLst/>
          </a:prstGeom>
        </p:spPr>
      </p:pic>
      <p:pic>
        <p:nvPicPr>
          <p:cNvPr id="24" name="Imagen 23" descr="Img_1-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8" y="4430062"/>
            <a:ext cx="2286115" cy="802218"/>
          </a:xfrm>
          <a:prstGeom prst="rect">
            <a:avLst/>
          </a:prstGeom>
        </p:spPr>
      </p:pic>
      <p:pic>
        <p:nvPicPr>
          <p:cNvPr id="26" name="Imagen 25" descr="Img_1-9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8" y="4994832"/>
            <a:ext cx="2286115" cy="802218"/>
          </a:xfrm>
          <a:prstGeom prst="rect">
            <a:avLst/>
          </a:prstGeom>
        </p:spPr>
      </p:pic>
      <p:pic>
        <p:nvPicPr>
          <p:cNvPr id="27" name="Imagen 26" descr="Img_1-3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8" y="1606212"/>
            <a:ext cx="2286115" cy="802218"/>
          </a:xfrm>
          <a:prstGeom prst="rect">
            <a:avLst/>
          </a:prstGeom>
        </p:spPr>
      </p:pic>
      <p:pic>
        <p:nvPicPr>
          <p:cNvPr id="9216" name="Imagen 9215" descr="Img_1Tit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838" y="2060228"/>
            <a:ext cx="4027674" cy="141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Gobiern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8" y="116632"/>
            <a:ext cx="7668344" cy="5613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071563" y="500063"/>
            <a:ext cx="6781800" cy="21336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s-E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charset="-128"/>
              </a:rPr>
              <a:t>LINEAMIENTOS CURRICULARES INSTITUCIONALES</a:t>
            </a:r>
          </a:p>
        </p:txBody>
      </p:sp>
      <p:sp>
        <p:nvSpPr>
          <p:cNvPr id="12292" name="Rectangle 3"/>
          <p:cNvSpPr txBox="1">
            <a:spLocks noChangeArrowheads="1"/>
          </p:cNvSpPr>
          <p:nvPr/>
        </p:nvSpPr>
        <p:spPr bwMode="auto">
          <a:xfrm>
            <a:off x="323850" y="5448300"/>
            <a:ext cx="56435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s-ES">
                <a:solidFill>
                  <a:srgbClr val="CC0000"/>
                </a:solidFill>
                <a:latin typeface="Calibri" pitchFamily="34" charset="0"/>
              </a:rPr>
              <a:t>Acuerdo 01 de Septiembre 25 de 2002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s-ES" sz="3000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12296" name="Rectangle 3"/>
          <p:cNvSpPr txBox="1">
            <a:spLocks noChangeArrowheads="1"/>
          </p:cNvSpPr>
          <p:nvPr/>
        </p:nvSpPr>
        <p:spPr bwMode="auto">
          <a:xfrm>
            <a:off x="1714500" y="3571875"/>
            <a:ext cx="650081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s-ES" sz="2400">
                <a:solidFill>
                  <a:srgbClr val="CC0000"/>
                </a:solidFill>
                <a:latin typeface="Calibri" pitchFamily="34" charset="0"/>
              </a:rPr>
              <a:t>Política Académica de la UNIVERSIDAD LIBRE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s-ES" sz="3600">
              <a:solidFill>
                <a:srgbClr val="CC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10"/>
          <p:cNvSpPr>
            <a:spLocks noChangeArrowheads="1"/>
          </p:cNvSpPr>
          <p:nvPr/>
        </p:nvSpPr>
        <p:spPr bwMode="auto">
          <a:xfrm>
            <a:off x="357188" y="1928813"/>
            <a:ext cx="78486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None/>
            </a:pPr>
            <a:r>
              <a:rPr lang="es-ES" altLang="es-ES" sz="3000">
                <a:latin typeface="Calibri" pitchFamily="34" charset="0"/>
              </a:rPr>
              <a:t>    “</a:t>
            </a:r>
            <a:r>
              <a:rPr lang="es-ES" sz="3000">
                <a:latin typeface="Calibri" pitchFamily="34" charset="0"/>
              </a:rPr>
              <a:t>Propuesta educativa de integralidad en la formación del profesional que recoge la comunidad, la cultura, el individuo y la propia naturaleza del conocimiento para su articulación en saberes disciplinares  y profesionales…</a:t>
            </a:r>
            <a:r>
              <a:rPr lang="es-ES" altLang="es-ES" sz="3000">
                <a:latin typeface="Calibri" pitchFamily="34" charset="0"/>
              </a:rPr>
              <a:t>”</a:t>
            </a:r>
            <a:endParaRPr lang="es-ES" sz="3000">
              <a:latin typeface="Calibri" pitchFamily="34" charset="0"/>
            </a:endParaRPr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85750"/>
            <a:ext cx="7543800" cy="1295400"/>
          </a:xfrm>
        </p:spPr>
        <p:txBody>
          <a:bodyPr/>
          <a:lstStyle/>
          <a:p>
            <a:pPr eaLnBrk="1" hangingPunct="1"/>
            <a:r>
              <a:rPr lang="es-ES" smtClean="0"/>
              <a:t>CURRÍCULO</a:t>
            </a:r>
          </a:p>
        </p:txBody>
      </p:sp>
      <p:sp>
        <p:nvSpPr>
          <p:cNvPr id="13320" name="Rectangle 3"/>
          <p:cNvSpPr txBox="1">
            <a:spLocks noChangeArrowheads="1"/>
          </p:cNvSpPr>
          <p:nvPr/>
        </p:nvSpPr>
        <p:spPr bwMode="auto">
          <a:xfrm>
            <a:off x="179388" y="5300663"/>
            <a:ext cx="38877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s-ES">
                <a:solidFill>
                  <a:srgbClr val="CC0000"/>
                </a:solidFill>
                <a:latin typeface="Calibri" pitchFamily="34" charset="0"/>
              </a:rPr>
              <a:t>Acuerdo 01 de Septiembre 25 de 2002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s-ES" sz="3000">
              <a:solidFill>
                <a:srgbClr val="CC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03848" y="620688"/>
            <a:ext cx="2880320" cy="692126"/>
          </a:xfrm>
        </p:spPr>
        <p:txBody>
          <a:bodyPr/>
          <a:lstStyle/>
          <a:p>
            <a:pPr eaLnBrk="1" hangingPunct="1"/>
            <a:r>
              <a:rPr lang="es-ES" dirty="0" smtClean="0"/>
              <a:t>CURRÍCULO</a:t>
            </a:r>
          </a:p>
        </p:txBody>
      </p:sp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1857375" y="1785938"/>
            <a:ext cx="1444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sz="2800" b="1">
                <a:latin typeface="Calibri" pitchFamily="34" charset="0"/>
              </a:rPr>
              <a:t>Criterios</a:t>
            </a:r>
          </a:p>
        </p:txBody>
      </p:sp>
      <p:sp>
        <p:nvSpPr>
          <p:cNvPr id="14341" name="Rectangle 12"/>
          <p:cNvSpPr>
            <a:spLocks noChangeArrowheads="1"/>
          </p:cNvSpPr>
          <p:nvPr/>
        </p:nvSpPr>
        <p:spPr bwMode="auto">
          <a:xfrm>
            <a:off x="2571750" y="2500313"/>
            <a:ext cx="478631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l"/>
            </a:pPr>
            <a:r>
              <a:rPr lang="es-ES" sz="2400" dirty="0">
                <a:latin typeface="Calibri" pitchFamily="34" charset="0"/>
              </a:rPr>
              <a:t>Flexibilidad y apertura</a:t>
            </a:r>
          </a:p>
          <a:p>
            <a:pPr marL="342900" indent="-342900"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l"/>
            </a:pPr>
            <a:r>
              <a:rPr lang="es-ES" sz="2400" dirty="0">
                <a:latin typeface="Calibri" pitchFamily="34" charset="0"/>
              </a:rPr>
              <a:t>Interdisciplinariedad</a:t>
            </a:r>
          </a:p>
          <a:p>
            <a:pPr marL="342900" indent="-342900"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l"/>
            </a:pPr>
            <a:r>
              <a:rPr lang="es-ES" sz="2400" dirty="0">
                <a:latin typeface="Calibri" pitchFamily="34" charset="0"/>
              </a:rPr>
              <a:t>Educabilidad y </a:t>
            </a:r>
            <a:r>
              <a:rPr lang="es-ES" sz="2400" dirty="0" err="1">
                <a:latin typeface="Calibri" pitchFamily="34" charset="0"/>
              </a:rPr>
              <a:t>Enseñabilidad</a:t>
            </a:r>
            <a:endParaRPr lang="es-ES" sz="24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l"/>
            </a:pPr>
            <a:r>
              <a:rPr lang="es-ES" sz="2400" dirty="0">
                <a:latin typeface="Calibri" pitchFamily="34" charset="0"/>
              </a:rPr>
              <a:t>Comunicabilidad</a:t>
            </a:r>
          </a:p>
          <a:p>
            <a:pPr marL="342900" indent="-342900"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l"/>
            </a:pPr>
            <a:r>
              <a:rPr lang="es-ES" sz="2400" dirty="0">
                <a:latin typeface="Calibri" pitchFamily="34" charset="0"/>
              </a:rPr>
              <a:t>Cientificidad</a:t>
            </a:r>
          </a:p>
          <a:p>
            <a:pPr marL="342900" indent="-342900">
              <a:spcBef>
                <a:spcPct val="20000"/>
              </a:spcBef>
              <a:buClr>
                <a:srgbClr val="C00000"/>
              </a:buClr>
              <a:buSzPct val="70000"/>
              <a:buFont typeface="Wingdings" pitchFamily="2" charset="2"/>
              <a:buChar char="l"/>
            </a:pPr>
            <a:r>
              <a:rPr lang="es-ES" sz="2400" dirty="0" err="1">
                <a:latin typeface="Calibri" pitchFamily="34" charset="0"/>
              </a:rPr>
              <a:t>Investigabilidad</a:t>
            </a:r>
            <a:endParaRPr lang="es-ES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43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9 CuadroTexto"/>
          <p:cNvSpPr txBox="1">
            <a:spLocks noChangeArrowheads="1"/>
          </p:cNvSpPr>
          <p:nvPr/>
        </p:nvSpPr>
        <p:spPr bwMode="auto">
          <a:xfrm>
            <a:off x="611188" y="1484784"/>
            <a:ext cx="80724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AR" sz="4000" b="1" dirty="0">
                <a:latin typeface="Calibri" pitchFamily="34" charset="0"/>
              </a:rPr>
              <a:t>MODELO PEDAGÓGICO </a:t>
            </a:r>
          </a:p>
          <a:p>
            <a:pPr algn="ctr" eaLnBrk="1" hangingPunct="1"/>
            <a:r>
              <a:rPr lang="es-AR" sz="4000" b="1" dirty="0">
                <a:latin typeface="Calibri" pitchFamily="34" charset="0"/>
              </a:rPr>
              <a:t>CONSTRUCTIVISTA SOCIAL HUMANISTA</a:t>
            </a:r>
          </a:p>
        </p:txBody>
      </p:sp>
      <p:sp>
        <p:nvSpPr>
          <p:cNvPr id="15364" name="CuadroTexto 1"/>
          <p:cNvSpPr txBox="1">
            <a:spLocks noChangeArrowheads="1"/>
          </p:cNvSpPr>
          <p:nvPr/>
        </p:nvSpPr>
        <p:spPr bwMode="auto">
          <a:xfrm>
            <a:off x="4572000" y="5013325"/>
            <a:ext cx="3887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>
                <a:latin typeface="Calibri" pitchFamily="34" charset="0"/>
              </a:rPr>
              <a:t>Fuente: Libro de Oro Universidad Libre</a:t>
            </a:r>
          </a:p>
        </p:txBody>
      </p:sp>
      <p:sp>
        <p:nvSpPr>
          <p:cNvPr id="15365" name="CuadroTexto 4"/>
          <p:cNvSpPr txBox="1">
            <a:spLocks noChangeArrowheads="1"/>
          </p:cNvSpPr>
          <p:nvPr/>
        </p:nvSpPr>
        <p:spPr bwMode="auto">
          <a:xfrm>
            <a:off x="4572000" y="5364163"/>
            <a:ext cx="3887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>
                <a:latin typeface="Calibri" pitchFamily="34" charset="0"/>
              </a:rPr>
              <a:t>Fuente: Vygotski, Lev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"/>
          <p:cNvSpPr/>
          <p:nvPr/>
        </p:nvSpPr>
        <p:spPr>
          <a:xfrm>
            <a:off x="1403648" y="692696"/>
            <a:ext cx="5626134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+mn-ea"/>
              </a:rPr>
              <a:t>FORMACIÓN INTEGRAL</a:t>
            </a:r>
          </a:p>
        </p:txBody>
      </p:sp>
      <p:sp>
        <p:nvSpPr>
          <p:cNvPr id="16388" name="2 Rectángulo"/>
          <p:cNvSpPr>
            <a:spLocks noChangeArrowheads="1"/>
          </p:cNvSpPr>
          <p:nvPr/>
        </p:nvSpPr>
        <p:spPr bwMode="auto">
          <a:xfrm>
            <a:off x="827088" y="1989138"/>
            <a:ext cx="72723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ES_tradnl" altLang="es-ES" sz="2000">
                <a:latin typeface="Calibri" pitchFamily="34" charset="0"/>
              </a:rPr>
              <a:t>“</a:t>
            </a:r>
            <a:r>
              <a:rPr lang="es-ES_tradnl" sz="2000">
                <a:latin typeface="Calibri" pitchFamily="34" charset="0"/>
              </a:rPr>
              <a:t>Un proceso de formación permanente, personal, cultural y social, que se fundamenta en una concepción integral de la persona humana, de su dignidad, de sus derechos y deberes</a:t>
            </a:r>
            <a:r>
              <a:rPr lang="es-ES_tradnl" altLang="es-ES" sz="2000">
                <a:latin typeface="Calibri" pitchFamily="34" charset="0"/>
              </a:rPr>
              <a:t>”</a:t>
            </a:r>
            <a:endParaRPr lang="es-ES_tradnl" sz="2000">
              <a:latin typeface="Calibri" pitchFamily="34" charset="0"/>
            </a:endParaRPr>
          </a:p>
        </p:txBody>
      </p:sp>
      <p:sp>
        <p:nvSpPr>
          <p:cNvPr id="16389" name="2 Rectángulo"/>
          <p:cNvSpPr>
            <a:spLocks noChangeArrowheads="1"/>
          </p:cNvSpPr>
          <p:nvPr/>
        </p:nvSpPr>
        <p:spPr bwMode="auto">
          <a:xfrm>
            <a:off x="4859338" y="3284538"/>
            <a:ext cx="3816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ES_tradnl">
                <a:latin typeface="Calibri" pitchFamily="34" charset="0"/>
              </a:rPr>
              <a:t>Fuente: Ley General de Educación</a:t>
            </a:r>
          </a:p>
        </p:txBody>
      </p:sp>
      <p:sp>
        <p:nvSpPr>
          <p:cNvPr id="16390" name="2 Rectángulo"/>
          <p:cNvSpPr>
            <a:spLocks noChangeArrowheads="1"/>
          </p:cNvSpPr>
          <p:nvPr/>
        </p:nvSpPr>
        <p:spPr bwMode="auto">
          <a:xfrm>
            <a:off x="827088" y="3860800"/>
            <a:ext cx="72723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ES_tradnl" altLang="es-ES" sz="2000">
                <a:latin typeface="Calibri" pitchFamily="34" charset="0"/>
              </a:rPr>
              <a:t>“</a:t>
            </a:r>
            <a:r>
              <a:rPr lang="es-ES_tradnl" sz="2000">
                <a:latin typeface="Calibri" pitchFamily="34" charset="0"/>
              </a:rPr>
              <a:t>La formación integral de profesionales se concibe como una armonía entre el conocimiento científico y tecnológico con la idoneidad ética y el compromiso para liderar proyectos sociales, económicos y políticos que beneficien la población colombiana</a:t>
            </a:r>
            <a:r>
              <a:rPr lang="es-ES_tradnl" altLang="es-ES" sz="2000">
                <a:latin typeface="Calibri" pitchFamily="34" charset="0"/>
              </a:rPr>
              <a:t>”</a:t>
            </a:r>
            <a:endParaRPr lang="es-ES_tradnl" sz="2000">
              <a:latin typeface="Calibri" pitchFamily="34" charset="0"/>
            </a:endParaRPr>
          </a:p>
        </p:txBody>
      </p:sp>
      <p:sp>
        <p:nvSpPr>
          <p:cNvPr id="16391" name="2 Rectángulo"/>
          <p:cNvSpPr>
            <a:spLocks noChangeArrowheads="1"/>
          </p:cNvSpPr>
          <p:nvPr/>
        </p:nvSpPr>
        <p:spPr bwMode="auto">
          <a:xfrm>
            <a:off x="3276600" y="5445125"/>
            <a:ext cx="5616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s-ES_tradnl">
                <a:latin typeface="Calibri" pitchFamily="34" charset="0"/>
              </a:rPr>
              <a:t>Fuente: Lineamientos curriculares institucionales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Llamada de flecha hacia abajo"/>
          <p:cNvSpPr/>
          <p:nvPr/>
        </p:nvSpPr>
        <p:spPr>
          <a:xfrm>
            <a:off x="2051720" y="1857375"/>
            <a:ext cx="5303490" cy="3700109"/>
          </a:xfrm>
          <a:prstGeom prst="downArrowCallout">
            <a:avLst/>
          </a:prstGeom>
          <a:solidFill>
            <a:srgbClr val="F0FD77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noProof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COMPONENTE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800" noProof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ACADÉMICO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noProof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</a:rPr>
              <a:t>13 PROGRAMAS  24 PROYECTOS</a:t>
            </a:r>
            <a:endParaRPr lang="es-CO" sz="2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ookman Old Styl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pic>
        <p:nvPicPr>
          <p:cNvPr id="2051" name="Imagen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402" y="4377170"/>
            <a:ext cx="1000125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109072" y="260648"/>
            <a:ext cx="6782980" cy="98072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PLAN INTEGRAL DE DESARROLLO INSTITUCIONAL 2005-2014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15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123728" y="692696"/>
            <a:ext cx="5099498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Arquitectura de la presentación</a:t>
            </a:r>
          </a:p>
        </p:txBody>
      </p:sp>
      <p:sp>
        <p:nvSpPr>
          <p:cNvPr id="3077" name="Rectangle 3"/>
          <p:cNvSpPr txBox="1">
            <a:spLocks noChangeArrowheads="1"/>
          </p:cNvSpPr>
          <p:nvPr/>
        </p:nvSpPr>
        <p:spPr bwMode="auto">
          <a:xfrm>
            <a:off x="1116013" y="2781300"/>
            <a:ext cx="80279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AutoNum type="arabicPeriod"/>
            </a:pPr>
            <a:r>
              <a:rPr lang="es-ES" sz="3200" dirty="0">
                <a:latin typeface="Calibri" pitchFamily="34" charset="0"/>
              </a:rPr>
              <a:t>Ubicación de contexto local y regional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AutoNum type="arabicPeriod"/>
            </a:pPr>
            <a:r>
              <a:rPr lang="es-ES" sz="3200" dirty="0">
                <a:latin typeface="Calibri" pitchFamily="34" charset="0"/>
              </a:rPr>
              <a:t>Proyecto Educativo Institucional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AutoNum type="arabicPeriod"/>
            </a:pPr>
            <a:r>
              <a:rPr lang="es-ES" sz="3200" dirty="0" smtClean="0">
                <a:latin typeface="Calibri" pitchFamily="34" charset="0"/>
              </a:rPr>
              <a:t>Lineamientos </a:t>
            </a:r>
            <a:r>
              <a:rPr lang="es-ES" sz="3200" dirty="0">
                <a:latin typeface="Calibri" pitchFamily="34" charset="0"/>
              </a:rPr>
              <a:t>curriculares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AutoNum type="arabicPeriod"/>
            </a:pPr>
            <a:r>
              <a:rPr lang="es-ES" sz="3200" dirty="0" smtClean="0">
                <a:latin typeface="Calibri" pitchFamily="34" charset="0"/>
              </a:rPr>
              <a:t>Caracterización </a:t>
            </a:r>
            <a:r>
              <a:rPr lang="es-ES" sz="3200" dirty="0">
                <a:latin typeface="Calibri" pitchFamily="34" charset="0"/>
              </a:rPr>
              <a:t>institucional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es-ES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07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214313" y="188913"/>
            <a:ext cx="86439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s-ES" sz="2800" b="1" u="sng" dirty="0">
                <a:solidFill>
                  <a:srgbClr val="C00000"/>
                </a:solidFill>
                <a:latin typeface="Bookman Old Style" pitchFamily="18" charset="0"/>
              </a:rPr>
              <a:t>HISTÓRICO DE INVERSIÓN EN EL COMPONENTE ACADÉMICO DEL PIDI</a:t>
            </a:r>
          </a:p>
        </p:txBody>
      </p:sp>
      <p:pic>
        <p:nvPicPr>
          <p:cNvPr id="2" name="Imagen 1" descr="JaimeVelez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871165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2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739560" y="2420888"/>
            <a:ext cx="6000792" cy="928694"/>
          </a:xfrm>
          <a:prstGeom prst="roundRect">
            <a:avLst>
              <a:gd name="adj" fmla="val 50000"/>
            </a:avLst>
          </a:prstGeom>
          <a:noFill/>
          <a:ln>
            <a:noFill/>
          </a:ln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Caracterización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Institucional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42844" y="228407"/>
            <a:ext cx="7578293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CARACTERIZACIÓN DE LA POBLACIÓN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ESTUDIANTIL</a:t>
            </a:r>
          </a:p>
        </p:txBody>
      </p:sp>
      <p:sp>
        <p:nvSpPr>
          <p:cNvPr id="8" name="7 Rectángulo"/>
          <p:cNvSpPr/>
          <p:nvPr/>
        </p:nvSpPr>
        <p:spPr>
          <a:xfrm>
            <a:off x="285720" y="2071678"/>
            <a:ext cx="1839286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GÉNERO</a:t>
            </a:r>
          </a:p>
        </p:txBody>
      </p:sp>
      <p:graphicFrame>
        <p:nvGraphicFramePr>
          <p:cNvPr id="7" name="4 Gráfico"/>
          <p:cNvGraphicFramePr>
            <a:graphicFrameLocks/>
          </p:cNvGraphicFramePr>
          <p:nvPr/>
        </p:nvGraphicFramePr>
        <p:xfrm>
          <a:off x="2071670" y="1643050"/>
          <a:ext cx="6715172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6 Rectángulo"/>
          <p:cNvSpPr/>
          <p:nvPr/>
        </p:nvSpPr>
        <p:spPr>
          <a:xfrm>
            <a:off x="5580112" y="5877272"/>
            <a:ext cx="3571900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es-ES" sz="800" dirty="0" smtClean="0">
                <a:latin typeface="Calibri" pitchFamily="34" charset="0"/>
              </a:rPr>
              <a:t>Fuente: Oficina de Planeación 2014-1</a:t>
            </a:r>
            <a:endParaRPr lang="es-ES" sz="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74196" y="0"/>
            <a:ext cx="8055456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CARACTERIZACIÓN DE LA POBLACIÓN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ESTUDIANTIL</a:t>
            </a:r>
          </a:p>
        </p:txBody>
      </p:sp>
      <p:sp>
        <p:nvSpPr>
          <p:cNvPr id="8" name="7 Rectángulo"/>
          <p:cNvSpPr/>
          <p:nvPr/>
        </p:nvSpPr>
        <p:spPr>
          <a:xfrm>
            <a:off x="571472" y="1071546"/>
            <a:ext cx="1287917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EDAD</a:t>
            </a:r>
          </a:p>
        </p:txBody>
      </p:sp>
      <p:sp>
        <p:nvSpPr>
          <p:cNvPr id="7" name="CuadroTexto 9"/>
          <p:cNvSpPr txBox="1">
            <a:spLocks noChangeArrowheads="1"/>
          </p:cNvSpPr>
          <p:nvPr/>
        </p:nvSpPr>
        <p:spPr bwMode="auto">
          <a:xfrm>
            <a:off x="5399088" y="5857329"/>
            <a:ext cx="374491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sz="1400" dirty="0">
                <a:latin typeface="Calibri" pitchFamily="34" charset="0"/>
              </a:rPr>
              <a:t>Fuente: Oficina de planeación, año </a:t>
            </a:r>
            <a:r>
              <a:rPr lang="es-ES" sz="1400" dirty="0" smtClean="0">
                <a:latin typeface="Calibri" pitchFamily="34" charset="0"/>
              </a:rPr>
              <a:t>2014-1</a:t>
            </a:r>
            <a:endParaRPr lang="es-ES" sz="1400" dirty="0">
              <a:latin typeface="Calibri" pitchFamily="34" charset="0"/>
            </a:endParaRPr>
          </a:p>
        </p:txBody>
      </p:sp>
      <p:graphicFrame>
        <p:nvGraphicFramePr>
          <p:cNvPr id="9" name="1 Gráfico"/>
          <p:cNvGraphicFramePr/>
          <p:nvPr/>
        </p:nvGraphicFramePr>
        <p:xfrm>
          <a:off x="2000232" y="1071546"/>
          <a:ext cx="6643734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42844" y="228407"/>
            <a:ext cx="8286808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CARACTERIZACIÓN DE LA POBLACIÓN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ESTUDIANTIL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42844" y="1571612"/>
            <a:ext cx="3094245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ESTRATO SOCIAL</a:t>
            </a:r>
          </a:p>
        </p:txBody>
      </p:sp>
      <p:sp>
        <p:nvSpPr>
          <p:cNvPr id="9" name="CuadroTexto 8"/>
          <p:cNvSpPr txBox="1">
            <a:spLocks noChangeArrowheads="1"/>
          </p:cNvSpPr>
          <p:nvPr/>
        </p:nvSpPr>
        <p:spPr bwMode="auto">
          <a:xfrm>
            <a:off x="5076056" y="5857527"/>
            <a:ext cx="4071934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sz="1400" dirty="0">
                <a:latin typeface="Calibri" pitchFamily="34" charset="0"/>
              </a:rPr>
              <a:t>Fuente: </a:t>
            </a:r>
            <a:r>
              <a:rPr lang="es-ES" sz="1400" dirty="0" smtClean="0">
                <a:latin typeface="Calibri" pitchFamily="34" charset="0"/>
              </a:rPr>
              <a:t>Registro y Control Académico </a:t>
            </a:r>
            <a:r>
              <a:rPr lang="es-ES" sz="1400" dirty="0">
                <a:latin typeface="Calibri" pitchFamily="34" charset="0"/>
              </a:rPr>
              <a:t>año </a:t>
            </a:r>
            <a:r>
              <a:rPr lang="es-ES" sz="1400" dirty="0" smtClean="0">
                <a:latin typeface="Calibri" pitchFamily="34" charset="0"/>
              </a:rPr>
              <a:t>2014-1</a:t>
            </a:r>
            <a:endParaRPr lang="es-ES" sz="1400" dirty="0">
              <a:latin typeface="Calibri" pitchFamily="34" charset="0"/>
            </a:endParaRPr>
          </a:p>
        </p:txBody>
      </p:sp>
      <p:graphicFrame>
        <p:nvGraphicFramePr>
          <p:cNvPr id="10" name="1 Gráfico"/>
          <p:cNvGraphicFramePr/>
          <p:nvPr/>
        </p:nvGraphicFramePr>
        <p:xfrm>
          <a:off x="1428728" y="1285860"/>
          <a:ext cx="735811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42844" y="228407"/>
            <a:ext cx="8715436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CARACTERIZACIÓN DE LA POBLACIÓN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ESTUDIANTIL</a:t>
            </a:r>
          </a:p>
        </p:txBody>
      </p:sp>
      <p:sp>
        <p:nvSpPr>
          <p:cNvPr id="8" name="7 Rectángulo"/>
          <p:cNvSpPr/>
          <p:nvPr/>
        </p:nvSpPr>
        <p:spPr>
          <a:xfrm>
            <a:off x="5857884" y="1714488"/>
            <a:ext cx="3004669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PROCEDENCIA</a:t>
            </a:r>
          </a:p>
        </p:txBody>
      </p:sp>
      <p:sp>
        <p:nvSpPr>
          <p:cNvPr id="9" name="CuadroTexto 6"/>
          <p:cNvSpPr txBox="1">
            <a:spLocks noChangeArrowheads="1"/>
          </p:cNvSpPr>
          <p:nvPr/>
        </p:nvSpPr>
        <p:spPr bwMode="auto">
          <a:xfrm>
            <a:off x="5072066" y="5857527"/>
            <a:ext cx="4071934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sz="1400" dirty="0">
                <a:latin typeface="Calibri" pitchFamily="34" charset="0"/>
              </a:rPr>
              <a:t>Fuente: </a:t>
            </a:r>
            <a:r>
              <a:rPr lang="es-ES" sz="1400" dirty="0" smtClean="0">
                <a:latin typeface="Calibri" pitchFamily="34" charset="0"/>
              </a:rPr>
              <a:t>Registro y Control Académico </a:t>
            </a:r>
            <a:r>
              <a:rPr lang="es-ES" sz="1400" dirty="0">
                <a:latin typeface="Calibri" pitchFamily="34" charset="0"/>
              </a:rPr>
              <a:t>año </a:t>
            </a:r>
            <a:r>
              <a:rPr lang="es-ES" sz="1400" dirty="0" smtClean="0">
                <a:latin typeface="Calibri" pitchFamily="34" charset="0"/>
              </a:rPr>
              <a:t>2014-1</a:t>
            </a:r>
            <a:endParaRPr lang="es-ES" sz="1400" dirty="0">
              <a:latin typeface="Calibri" pitchFamily="34" charset="0"/>
            </a:endParaRPr>
          </a:p>
        </p:txBody>
      </p:sp>
      <p:graphicFrame>
        <p:nvGraphicFramePr>
          <p:cNvPr id="10" name="4 Gráfico"/>
          <p:cNvGraphicFramePr/>
          <p:nvPr/>
        </p:nvGraphicFramePr>
        <p:xfrm>
          <a:off x="357158" y="1428736"/>
          <a:ext cx="6786610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88913"/>
            <a:ext cx="9144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s-ES" sz="2800" b="1" u="sng" dirty="0">
                <a:solidFill>
                  <a:srgbClr val="C00000"/>
                </a:solidFill>
                <a:latin typeface="Bookman Old Style" pitchFamily="18" charset="0"/>
              </a:rPr>
              <a:t>CRECIMIENTO DE LA POBLACIÓN ESTUDIANTIL</a:t>
            </a:r>
          </a:p>
        </p:txBody>
      </p:sp>
      <p:sp>
        <p:nvSpPr>
          <p:cNvPr id="7" name="4 Rectángulo"/>
          <p:cNvSpPr/>
          <p:nvPr/>
        </p:nvSpPr>
        <p:spPr>
          <a:xfrm>
            <a:off x="6657327" y="5623356"/>
            <a:ext cx="237916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s-ES" sz="1050" dirty="0">
                <a:latin typeface="Calibri" pitchFamily="34" charset="0"/>
              </a:rPr>
              <a:t>Fuente: Oficina de Planeación 2014-1</a:t>
            </a:r>
          </a:p>
        </p:txBody>
      </p:sp>
      <p:graphicFrame>
        <p:nvGraphicFramePr>
          <p:cNvPr id="8" name="4 Gráfico"/>
          <p:cNvGraphicFramePr>
            <a:graphicFrameLocks/>
          </p:cNvGraphicFramePr>
          <p:nvPr/>
        </p:nvGraphicFramePr>
        <p:xfrm>
          <a:off x="285720" y="1071546"/>
          <a:ext cx="8643998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8696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83568" y="116632"/>
            <a:ext cx="8174712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CARACTERIZACIÓN DE LA POBLACIÓN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DOCENTE</a:t>
            </a:r>
          </a:p>
        </p:txBody>
      </p:sp>
      <p:graphicFrame>
        <p:nvGraphicFramePr>
          <p:cNvPr id="6" name="1 Gráfico"/>
          <p:cNvGraphicFramePr/>
          <p:nvPr/>
        </p:nvGraphicFramePr>
        <p:xfrm>
          <a:off x="500034" y="1357298"/>
          <a:ext cx="8001056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uadroTexto 1"/>
          <p:cNvSpPr txBox="1">
            <a:spLocks noChangeArrowheads="1"/>
          </p:cNvSpPr>
          <p:nvPr/>
        </p:nvSpPr>
        <p:spPr bwMode="auto">
          <a:xfrm>
            <a:off x="5364088" y="5857892"/>
            <a:ext cx="374491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sz="1400" dirty="0">
                <a:latin typeface="Calibri" pitchFamily="34" charset="0"/>
              </a:rPr>
              <a:t>Fuente: Oficina de Personal </a:t>
            </a:r>
            <a:r>
              <a:rPr lang="es-ES" sz="1400" dirty="0" smtClean="0">
                <a:latin typeface="Calibri" pitchFamily="34" charset="0"/>
              </a:rPr>
              <a:t>2014-1 SNIES</a:t>
            </a:r>
            <a:endParaRPr lang="es-ES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83568" y="116632"/>
            <a:ext cx="8174712" cy="113877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CARACTERIZACIÓN DE LA POBLACIÓN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DOCENTE POR NIVELES DE FORMACIÓN</a:t>
            </a:r>
            <a:endParaRPr lang="es-ES" sz="3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</a:endParaRPr>
          </a:p>
        </p:txBody>
      </p:sp>
      <p:graphicFrame>
        <p:nvGraphicFramePr>
          <p:cNvPr id="6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1193167"/>
              </p:ext>
            </p:extLst>
          </p:nvPr>
        </p:nvGraphicFramePr>
        <p:xfrm>
          <a:off x="0" y="2500306"/>
          <a:ext cx="4572000" cy="2967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625846"/>
              </p:ext>
            </p:extLst>
          </p:nvPr>
        </p:nvGraphicFramePr>
        <p:xfrm>
          <a:off x="4283968" y="1268760"/>
          <a:ext cx="4572000" cy="2967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14 Rectángulo"/>
          <p:cNvSpPr/>
          <p:nvPr/>
        </p:nvSpPr>
        <p:spPr>
          <a:xfrm>
            <a:off x="4857752" y="4143380"/>
            <a:ext cx="371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 smtClean="0"/>
              <a:t>Actualmente se tienen 18 docentes en proceso de formación doctoral</a:t>
            </a:r>
            <a:endParaRPr lang="es-ES_tradnl" sz="2400" dirty="0"/>
          </a:p>
        </p:txBody>
      </p:sp>
      <p:sp>
        <p:nvSpPr>
          <p:cNvPr id="10" name="2 CuadroTexto"/>
          <p:cNvSpPr txBox="1"/>
          <p:nvPr/>
        </p:nvSpPr>
        <p:spPr>
          <a:xfrm>
            <a:off x="5940152" y="5459519"/>
            <a:ext cx="27270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dirty="0" smtClean="0"/>
              <a:t>Fuente: Oficina de Personal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94055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95536" y="44624"/>
            <a:ext cx="7578293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CARACTERIZACIÓN DE LA POBLACIÓN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EGRESADOS</a:t>
            </a:r>
          </a:p>
        </p:txBody>
      </p:sp>
      <p:graphicFrame>
        <p:nvGraphicFramePr>
          <p:cNvPr id="6" name="2 Gráfico"/>
          <p:cNvGraphicFramePr/>
          <p:nvPr>
            <p:extLst>
              <p:ext uri="{D42A27DB-BD31-4B8C-83A1-F6EECF244321}">
                <p14:modId xmlns:p14="http://schemas.microsoft.com/office/powerpoint/2010/main" val="831227547"/>
              </p:ext>
            </p:extLst>
          </p:nvPr>
        </p:nvGraphicFramePr>
        <p:xfrm>
          <a:off x="214282" y="1285860"/>
          <a:ext cx="5214974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5 Gráfico"/>
          <p:cNvGraphicFramePr/>
          <p:nvPr/>
        </p:nvGraphicFramePr>
        <p:xfrm>
          <a:off x="5357818" y="1214422"/>
          <a:ext cx="3500462" cy="4071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CuadroTexto 8"/>
          <p:cNvSpPr txBox="1">
            <a:spLocks noChangeArrowheads="1"/>
          </p:cNvSpPr>
          <p:nvPr/>
        </p:nvSpPr>
        <p:spPr bwMode="auto">
          <a:xfrm>
            <a:off x="5364163" y="5877272"/>
            <a:ext cx="3744912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sz="1000" dirty="0" smtClean="0">
                <a:latin typeface="Calibri" pitchFamily="34" charset="0"/>
              </a:rPr>
              <a:t>Fuente: Radicación de Títulos 14/02/2014</a:t>
            </a:r>
            <a:endParaRPr lang="es-ES" sz="1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7 Rectángulo"/>
          <p:cNvSpPr/>
          <p:nvPr/>
        </p:nvSpPr>
        <p:spPr>
          <a:xfrm>
            <a:off x="1763688" y="188640"/>
            <a:ext cx="5602880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EL  DEPARTAMENTO DE RISARALDA</a:t>
            </a:r>
          </a:p>
        </p:txBody>
      </p:sp>
      <p:sp>
        <p:nvSpPr>
          <p:cNvPr id="5124" name="5 CuadroTexto"/>
          <p:cNvSpPr txBox="1">
            <a:spLocks noChangeArrowheads="1"/>
          </p:cNvSpPr>
          <p:nvPr/>
        </p:nvSpPr>
        <p:spPr bwMode="auto">
          <a:xfrm>
            <a:off x="4499992" y="1088568"/>
            <a:ext cx="4429696" cy="526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/>
            <a:r>
              <a:rPr lang="es-ES" sz="1400" b="1" dirty="0">
                <a:latin typeface="Calibri" pitchFamily="34" charset="0"/>
              </a:rPr>
              <a:t>Extensión:                               </a:t>
            </a:r>
            <a:r>
              <a:rPr lang="es-ES" sz="1400" dirty="0">
                <a:latin typeface="Calibri" pitchFamily="34" charset="0"/>
              </a:rPr>
              <a:t>3.586 Km2</a:t>
            </a:r>
          </a:p>
          <a:p>
            <a:pPr algn="just" eaLnBrk="1" hangingPunct="1"/>
            <a:r>
              <a:rPr lang="es-ES" sz="1400" dirty="0">
                <a:latin typeface="Calibri" pitchFamily="34" charset="0"/>
              </a:rPr>
              <a:t>                                                  0,3%  Área del país</a:t>
            </a:r>
          </a:p>
          <a:p>
            <a:pPr algn="just" eaLnBrk="1" hangingPunct="1"/>
            <a:r>
              <a:rPr lang="es-ES" sz="1400" dirty="0">
                <a:latin typeface="Calibri" pitchFamily="34" charset="0"/>
              </a:rPr>
              <a:t>                                                   27%   Triángulo del café</a:t>
            </a:r>
          </a:p>
          <a:p>
            <a:pPr algn="just"/>
            <a:endParaRPr lang="es-ES" sz="1400" b="1" dirty="0">
              <a:latin typeface="Calibri" pitchFamily="34" charset="0"/>
            </a:endParaRPr>
          </a:p>
          <a:p>
            <a:pPr algn="just"/>
            <a:r>
              <a:rPr lang="es-ES" sz="1400" b="1" dirty="0">
                <a:latin typeface="Calibri" pitchFamily="34" charset="0"/>
              </a:rPr>
              <a:t>Área de Influencia:               </a:t>
            </a:r>
            <a:r>
              <a:rPr lang="es-ES" sz="1400" dirty="0">
                <a:latin typeface="Calibri" pitchFamily="34" charset="0"/>
              </a:rPr>
              <a:t>2´400.000 </a:t>
            </a:r>
            <a:r>
              <a:rPr lang="es-ES" sz="1400" dirty="0" err="1">
                <a:latin typeface="Calibri" pitchFamily="34" charset="0"/>
              </a:rPr>
              <a:t>Aprox</a:t>
            </a:r>
            <a:r>
              <a:rPr lang="es-ES" sz="1400" dirty="0">
                <a:latin typeface="Calibri" pitchFamily="34" charset="0"/>
              </a:rPr>
              <a:t> Habitantes</a:t>
            </a:r>
          </a:p>
          <a:p>
            <a:pPr algn="just"/>
            <a:endParaRPr lang="es-ES" sz="1400" b="1" dirty="0">
              <a:latin typeface="Calibri" pitchFamily="34" charset="0"/>
            </a:endParaRPr>
          </a:p>
          <a:p>
            <a:pPr algn="just"/>
            <a:r>
              <a:rPr lang="es-ES" sz="1400" b="1" dirty="0">
                <a:latin typeface="Calibri" pitchFamily="34" charset="0"/>
              </a:rPr>
              <a:t>Población:                              </a:t>
            </a:r>
            <a:r>
              <a:rPr lang="es-ES" sz="1400" dirty="0">
                <a:latin typeface="Calibri" pitchFamily="34" charset="0"/>
              </a:rPr>
              <a:t>839.666 de Habitantes</a:t>
            </a:r>
          </a:p>
          <a:p>
            <a:pPr algn="just"/>
            <a:endParaRPr lang="es-ES" sz="1400" dirty="0">
              <a:latin typeface="Calibri" pitchFamily="34" charset="0"/>
            </a:endParaRPr>
          </a:p>
          <a:p>
            <a:pPr algn="just"/>
            <a:r>
              <a:rPr lang="es-ES" sz="1400" b="1" dirty="0">
                <a:latin typeface="Calibri" pitchFamily="34" charset="0"/>
              </a:rPr>
              <a:t>Capital Pereira                     </a:t>
            </a:r>
            <a:r>
              <a:rPr lang="es-ES" sz="1400" dirty="0">
                <a:latin typeface="Calibri" pitchFamily="34" charset="0"/>
              </a:rPr>
              <a:t>Concentra 51% Población</a:t>
            </a:r>
          </a:p>
          <a:p>
            <a:pPr algn="just"/>
            <a:r>
              <a:rPr lang="es-ES" sz="1400" dirty="0">
                <a:latin typeface="Calibri" pitchFamily="34" charset="0"/>
              </a:rPr>
              <a:t>                                                 </a:t>
            </a:r>
            <a:r>
              <a:rPr lang="es-ES" sz="1400" dirty="0" smtClean="0">
                <a:latin typeface="Calibri" pitchFamily="34" charset="0"/>
              </a:rPr>
              <a:t>464,719 Habitantes</a:t>
            </a:r>
          </a:p>
          <a:p>
            <a:pPr algn="just"/>
            <a:endParaRPr lang="es-ES" sz="1400" dirty="0">
              <a:latin typeface="Calibri" pitchFamily="34" charset="0"/>
            </a:endParaRPr>
          </a:p>
          <a:p>
            <a:pPr algn="just"/>
            <a:r>
              <a:rPr lang="es-ES" sz="1400" dirty="0" smtClean="0">
                <a:latin typeface="Calibri" pitchFamily="34" charset="0"/>
              </a:rPr>
              <a:t>               - La población de Pereira representa el </a:t>
            </a:r>
            <a:r>
              <a:rPr lang="es-ES" sz="1400" b="1" dirty="0" smtClean="0">
                <a:latin typeface="Calibri" pitchFamily="34" charset="0"/>
              </a:rPr>
              <a:t>49,4% </a:t>
            </a:r>
            <a:r>
              <a:rPr lang="es-ES" sz="1400" dirty="0" smtClean="0">
                <a:latin typeface="Calibri" pitchFamily="34" charset="0"/>
              </a:rPr>
              <a:t>de </a:t>
            </a:r>
          </a:p>
          <a:p>
            <a:pPr algn="just"/>
            <a:r>
              <a:rPr lang="es-ES" sz="1400" dirty="0">
                <a:latin typeface="Calibri" pitchFamily="34" charset="0"/>
              </a:rPr>
              <a:t> </a:t>
            </a:r>
            <a:r>
              <a:rPr lang="es-ES" sz="1400" dirty="0" smtClean="0">
                <a:latin typeface="Calibri" pitchFamily="34" charset="0"/>
              </a:rPr>
              <a:t>                 Risaralda y el </a:t>
            </a:r>
            <a:r>
              <a:rPr lang="es-ES" sz="1400" b="1" dirty="0" smtClean="0">
                <a:latin typeface="Calibri" pitchFamily="34" charset="0"/>
              </a:rPr>
              <a:t>1,0%</a:t>
            </a:r>
            <a:r>
              <a:rPr lang="es-ES" sz="1400" dirty="0" smtClean="0">
                <a:latin typeface="Calibri" pitchFamily="34" charset="0"/>
              </a:rPr>
              <a:t> de la población de Colombia</a:t>
            </a:r>
          </a:p>
          <a:p>
            <a:pPr algn="just"/>
            <a:endParaRPr lang="es-ES" sz="1400" dirty="0">
              <a:latin typeface="Calibri" pitchFamily="34" charset="0"/>
            </a:endParaRPr>
          </a:p>
          <a:p>
            <a:pPr algn="just"/>
            <a:r>
              <a:rPr lang="es-ES" sz="1400" dirty="0" smtClean="0">
                <a:latin typeface="Calibri" pitchFamily="34" charset="0"/>
              </a:rPr>
              <a:t>                                 -</a:t>
            </a:r>
            <a:r>
              <a:rPr lang="es-ES" sz="1400" b="1" dirty="0" smtClean="0">
                <a:latin typeface="Calibri" pitchFamily="34" charset="0"/>
              </a:rPr>
              <a:t>74,6</a:t>
            </a:r>
            <a:r>
              <a:rPr lang="es-ES" sz="1400" dirty="0" smtClean="0">
                <a:latin typeface="Calibri" pitchFamily="34" charset="0"/>
              </a:rPr>
              <a:t> años es la esperanza de vida al         	                   nacer en Pereira</a:t>
            </a:r>
          </a:p>
          <a:p>
            <a:pPr algn="just"/>
            <a:endParaRPr lang="es-ES" sz="1400" dirty="0">
              <a:latin typeface="Calibri" pitchFamily="34" charset="0"/>
            </a:endParaRPr>
          </a:p>
          <a:p>
            <a:pPr algn="just"/>
            <a:r>
              <a:rPr lang="es-ES" sz="1400" dirty="0" smtClean="0">
                <a:latin typeface="Calibri" pitchFamily="34" charset="0"/>
              </a:rPr>
              <a:t>	         -El </a:t>
            </a:r>
            <a:r>
              <a:rPr lang="es-ES" sz="1400" b="1" dirty="0" smtClean="0">
                <a:latin typeface="Calibri" pitchFamily="34" charset="0"/>
              </a:rPr>
              <a:t>95,4%</a:t>
            </a:r>
            <a:r>
              <a:rPr lang="es-ES" sz="1400" dirty="0" smtClean="0">
                <a:latin typeface="Calibri" pitchFamily="34" charset="0"/>
              </a:rPr>
              <a:t> de los </a:t>
            </a:r>
            <a:r>
              <a:rPr lang="es-ES" sz="1400" dirty="0" err="1" smtClean="0">
                <a:latin typeface="Calibri" pitchFamily="34" charset="0"/>
              </a:rPr>
              <a:t>pereiranos</a:t>
            </a:r>
            <a:r>
              <a:rPr lang="es-ES" sz="1400" dirty="0" smtClean="0">
                <a:latin typeface="Calibri" pitchFamily="34" charset="0"/>
              </a:rPr>
              <a:t> están afiliados </a:t>
            </a:r>
          </a:p>
          <a:p>
            <a:pPr algn="just"/>
            <a:r>
              <a:rPr lang="es-ES" sz="1400" dirty="0">
                <a:latin typeface="Calibri" pitchFamily="34" charset="0"/>
              </a:rPr>
              <a:t>	 </a:t>
            </a:r>
            <a:r>
              <a:rPr lang="es-ES" sz="1400" dirty="0" smtClean="0">
                <a:latin typeface="Calibri" pitchFamily="34" charset="0"/>
              </a:rPr>
              <a:t>          al sistema de salud</a:t>
            </a:r>
          </a:p>
          <a:p>
            <a:pPr algn="just"/>
            <a:endParaRPr lang="es-ES" sz="1400" dirty="0">
              <a:latin typeface="Calibri" pitchFamily="34" charset="0"/>
            </a:endParaRPr>
          </a:p>
          <a:p>
            <a:pPr algn="just"/>
            <a:r>
              <a:rPr lang="es-ES" sz="1400" dirty="0" smtClean="0">
                <a:latin typeface="Calibri" pitchFamily="34" charset="0"/>
              </a:rPr>
              <a:t>	         -</a:t>
            </a:r>
            <a:r>
              <a:rPr lang="es-ES" sz="1400" b="1" dirty="0" smtClean="0">
                <a:latin typeface="Calibri" pitchFamily="34" charset="0"/>
              </a:rPr>
              <a:t>42.137</a:t>
            </a:r>
            <a:r>
              <a:rPr lang="es-ES" sz="1400" dirty="0" smtClean="0">
                <a:latin typeface="Calibri" pitchFamily="34" charset="0"/>
              </a:rPr>
              <a:t> estudiantes matriculados en las</a:t>
            </a:r>
          </a:p>
          <a:p>
            <a:pPr algn="just"/>
            <a:r>
              <a:rPr lang="es-ES" sz="1400" dirty="0">
                <a:latin typeface="Calibri" pitchFamily="34" charset="0"/>
              </a:rPr>
              <a:t>	 </a:t>
            </a:r>
            <a:r>
              <a:rPr lang="es-ES" sz="1400" dirty="0" smtClean="0">
                <a:latin typeface="Calibri" pitchFamily="34" charset="0"/>
              </a:rPr>
              <a:t>          instituciones de educación superior</a:t>
            </a:r>
            <a:endParaRPr lang="es-ES" sz="1400" dirty="0">
              <a:latin typeface="Calibri" pitchFamily="34" charset="0"/>
            </a:endParaRPr>
          </a:p>
          <a:p>
            <a:pPr algn="just" eaLnBrk="1" hangingPunct="1"/>
            <a:endParaRPr lang="es-ES" sz="1400" dirty="0">
              <a:latin typeface="Calibri" pitchFamily="34" charset="0"/>
            </a:endParaRPr>
          </a:p>
          <a:p>
            <a:pPr algn="just" eaLnBrk="1" hangingPunct="1"/>
            <a:endParaRPr lang="es-ES" sz="1400" dirty="0">
              <a:latin typeface="Calibri" pitchFamily="34" charset="0"/>
            </a:endParaRPr>
          </a:p>
        </p:txBody>
      </p:sp>
      <p:sp>
        <p:nvSpPr>
          <p:cNvPr id="5125" name="5 CuadroTexto"/>
          <p:cNvSpPr txBox="1">
            <a:spLocks noChangeArrowheads="1"/>
          </p:cNvSpPr>
          <p:nvPr/>
        </p:nvSpPr>
        <p:spPr bwMode="auto">
          <a:xfrm>
            <a:off x="4714875" y="692696"/>
            <a:ext cx="4105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/>
            <a:r>
              <a:rPr lang="es-ES" b="1" dirty="0">
                <a:latin typeface="Calibri" pitchFamily="34" charset="0"/>
              </a:rPr>
              <a:t>Región Centro Occidente de </a:t>
            </a:r>
            <a:r>
              <a:rPr lang="es-ES" b="1" dirty="0" smtClean="0">
                <a:latin typeface="Calibri" pitchFamily="34" charset="0"/>
              </a:rPr>
              <a:t>Colombia</a:t>
            </a:r>
            <a:endParaRPr lang="es-ES" b="1" dirty="0">
              <a:latin typeface="Calibri" pitchFamily="34" charset="0"/>
            </a:endParaRPr>
          </a:p>
        </p:txBody>
      </p:sp>
      <p:pic>
        <p:nvPicPr>
          <p:cNvPr id="3" name="Imagen 2" descr="MapaRisarald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32656"/>
            <a:ext cx="5911273" cy="5911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4451924" y="404664"/>
            <a:ext cx="4080516" cy="864096"/>
          </a:xfrm>
          <a:prstGeom prst="roundRect">
            <a:avLst>
              <a:gd name="adj" fmla="val 50000"/>
            </a:avLst>
          </a:prstGeom>
          <a:noFill/>
          <a:ln>
            <a:noFill/>
          </a:ln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DOCENCIA</a:t>
            </a:r>
          </a:p>
        </p:txBody>
      </p:sp>
      <p:pic>
        <p:nvPicPr>
          <p:cNvPr id="28680" name="Imagen 1" descr="IMG_005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36613"/>
            <a:ext cx="304800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Imagen 2" descr="IMG_006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84538"/>
            <a:ext cx="30480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4067944" y="1556792"/>
            <a:ext cx="31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Sistema de créditos</a:t>
            </a:r>
            <a:endParaRPr lang="es-ES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067944" y="1988840"/>
            <a:ext cx="4442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Formación por competencias</a:t>
            </a:r>
            <a:endParaRPr lang="es-ES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067944" y="2507026"/>
            <a:ext cx="4955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Apoyo a la excelencia estudiantil</a:t>
            </a:r>
            <a:endParaRPr lang="es-ES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067944" y="2982143"/>
            <a:ext cx="22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Sistema TUL</a:t>
            </a:r>
            <a:endParaRPr lang="es-ES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4067944" y="3457260"/>
            <a:ext cx="4608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Escuela de formación docente</a:t>
            </a:r>
            <a:endParaRPr lang="es-ES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067944" y="3932377"/>
            <a:ext cx="4365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Movilidad entrante y saliente</a:t>
            </a:r>
            <a:endParaRPr lang="es-ES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4067944" y="4407495"/>
            <a:ext cx="2044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AR" sz="2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Bilingüismo</a:t>
            </a:r>
            <a:endParaRPr lang="es-ES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Banner_Width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54" y="5750351"/>
            <a:ext cx="9159354" cy="1495073"/>
          </a:xfrm>
          <a:prstGeom prst="rect">
            <a:avLst/>
          </a:prstGeom>
        </p:spPr>
      </p:pic>
      <p:graphicFrame>
        <p:nvGraphicFramePr>
          <p:cNvPr id="5" name="1 Gráfico"/>
          <p:cNvGraphicFramePr>
            <a:graphicFrameLocks noGrp="1"/>
          </p:cNvGraphicFramePr>
          <p:nvPr/>
        </p:nvGraphicFramePr>
        <p:xfrm>
          <a:off x="4929190" y="3000372"/>
          <a:ext cx="4009351" cy="2681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1 Gráfico"/>
          <p:cNvGraphicFramePr>
            <a:graphicFrameLocks noGrp="1"/>
          </p:cNvGraphicFramePr>
          <p:nvPr/>
        </p:nvGraphicFramePr>
        <p:xfrm>
          <a:off x="5134649" y="285728"/>
          <a:ext cx="4009351" cy="2609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214282" y="714356"/>
            <a:ext cx="45720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pPr algn="just"/>
            <a:r>
              <a:rPr lang="es-ES" dirty="0" smtClean="0"/>
              <a:t>Creada a nivel nacional en el 2003 y a nivel seccional en el 2009.</a:t>
            </a:r>
          </a:p>
          <a:p>
            <a:pPr algn="just"/>
            <a:endParaRPr lang="es-ES" dirty="0" smtClean="0"/>
          </a:p>
          <a:p>
            <a:pPr algn="just"/>
            <a:r>
              <a:rPr lang="es-ES" dirty="0" smtClean="0"/>
              <a:t>Regulada:</a:t>
            </a:r>
          </a:p>
          <a:p>
            <a:pPr algn="just"/>
            <a:r>
              <a:rPr lang="es-ES" dirty="0" smtClean="0"/>
              <a:t>Acuerdo 05 de Julio 9 de 2003</a:t>
            </a:r>
          </a:p>
          <a:p>
            <a:pPr algn="just"/>
            <a:r>
              <a:rPr lang="es-ES" dirty="0" smtClean="0"/>
              <a:t>Acuerdo 03 de octubre 22 de 2012</a:t>
            </a:r>
          </a:p>
          <a:p>
            <a:pPr algn="just"/>
            <a:endParaRPr lang="es-ES" dirty="0" smtClean="0"/>
          </a:p>
        </p:txBody>
      </p:sp>
      <p:sp>
        <p:nvSpPr>
          <p:cNvPr id="9" name="8 CuadroTexto"/>
          <p:cNvSpPr txBox="1"/>
          <p:nvPr/>
        </p:nvSpPr>
        <p:spPr>
          <a:xfrm>
            <a:off x="285720" y="428604"/>
            <a:ext cx="4572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Oficina Relaciones Interinstitucionales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286124"/>
            <a:ext cx="3823742" cy="2290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8339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449263" y="188049"/>
            <a:ext cx="8245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s-ES" sz="2800" b="1" u="sng" dirty="0" smtClean="0">
                <a:solidFill>
                  <a:srgbClr val="C00000"/>
                </a:solidFill>
                <a:latin typeface="Bookman Old Style" pitchFamily="18" charset="0"/>
              </a:rPr>
              <a:t>ESTUDIO DE DESERCIÓN</a:t>
            </a:r>
            <a:endParaRPr lang="es-ES" sz="2800" b="1" u="sng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957332"/>
              </p:ext>
            </p:extLst>
          </p:nvPr>
        </p:nvGraphicFramePr>
        <p:xfrm>
          <a:off x="179512" y="1021605"/>
          <a:ext cx="5616576" cy="1111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288"/>
                <a:gridCol w="2808288"/>
              </a:tblGrid>
              <a:tr h="370417">
                <a:tc>
                  <a:txBody>
                    <a:bodyPr/>
                    <a:lstStyle/>
                    <a:p>
                      <a:pPr algn="ctr"/>
                      <a:r>
                        <a:rPr lang="es-CO" sz="1800" dirty="0" smtClean="0"/>
                        <a:t>Tipo de Deserción</a:t>
                      </a:r>
                      <a:endParaRPr lang="en-US" sz="1800" dirty="0"/>
                    </a:p>
                  </a:txBody>
                  <a:tcPr marL="91439" marR="91439"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 smtClean="0"/>
                        <a:t>Año 2012</a:t>
                      </a:r>
                      <a:endParaRPr lang="en-US" sz="1800" dirty="0"/>
                    </a:p>
                  </a:txBody>
                  <a:tcPr marL="91439" marR="91439" marT="45668" marB="45668"/>
                </a:tc>
              </a:tr>
              <a:tr h="370417">
                <a:tc>
                  <a:txBody>
                    <a:bodyPr/>
                    <a:lstStyle/>
                    <a:p>
                      <a:pPr algn="ctr"/>
                      <a:r>
                        <a:rPr lang="es-CO" sz="1800" dirty="0" err="1" smtClean="0"/>
                        <a:t>Intersemestral</a:t>
                      </a:r>
                      <a:endParaRPr lang="en-US" sz="1800" dirty="0"/>
                    </a:p>
                  </a:txBody>
                  <a:tcPr marL="91439" marR="91439"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 smtClean="0"/>
                        <a:t>7,4 %</a:t>
                      </a:r>
                      <a:endParaRPr lang="en-US" sz="1800" dirty="0"/>
                    </a:p>
                  </a:txBody>
                  <a:tcPr marL="91439" marR="91439" marT="45668" marB="45668"/>
                </a:tc>
              </a:tr>
              <a:tr h="37041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Acumulada</a:t>
                      </a:r>
                      <a:r>
                        <a:rPr lang="en-US" sz="1800" dirty="0" smtClean="0"/>
                        <a:t>  </a:t>
                      </a:r>
                      <a:endParaRPr lang="en-US" sz="1800" dirty="0"/>
                    </a:p>
                  </a:txBody>
                  <a:tcPr marL="91439" marR="91439" marT="45668" marB="456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48,63%</a:t>
                      </a:r>
                      <a:endParaRPr lang="en-US" sz="1800" dirty="0"/>
                    </a:p>
                  </a:txBody>
                  <a:tcPr marL="91439" marR="91439" marT="45668" marB="45668"/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339073"/>
              </p:ext>
            </p:extLst>
          </p:nvPr>
        </p:nvGraphicFramePr>
        <p:xfrm>
          <a:off x="3526904" y="2276872"/>
          <a:ext cx="5509592" cy="357530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357464"/>
                <a:gridCol w="1152128"/>
              </a:tblGrid>
              <a:tr h="96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/>
                        <a:t>Causas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smtClean="0"/>
                        <a:t>( %)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</a:tr>
              <a:tr h="777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Ingresos insuficientes (factores socioeconómicos)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68%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</a:tr>
              <a:tr h="298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Situación laboral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8%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</a:tr>
              <a:tr h="539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Insatisfacción con el programa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8%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Embarazo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4%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</a:tr>
              <a:tr h="302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Problemas del entorno familiar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4%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</a:tr>
              <a:tr h="543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Bajo rendimiento académico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2%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Calamidad y problemas de salud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1%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</a:tr>
              <a:tr h="3057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Expectativas no satisfechas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1%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Incompatibilidad de horarios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1%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Situación laboral de los padres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1%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Otras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2%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</a:tr>
              <a:tr h="3856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Total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/>
                        <a:t>100%</a:t>
                      </a:r>
                      <a:endParaRPr lang="es-ES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7" marR="68577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067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449263" y="44624"/>
            <a:ext cx="8245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s-ES" sz="2800" b="1" u="sng" dirty="0">
                <a:solidFill>
                  <a:srgbClr val="C00000"/>
                </a:solidFill>
                <a:latin typeface="Bookman Old Style" pitchFamily="18" charset="0"/>
              </a:rPr>
              <a:t>PROGRAMA DE PERMANENCIA CON CALIDAD</a:t>
            </a:r>
          </a:p>
        </p:txBody>
      </p:sp>
      <p:sp>
        <p:nvSpPr>
          <p:cNvPr id="9231" name="7 CuadroTexto"/>
          <p:cNvSpPr txBox="1">
            <a:spLocks noChangeArrowheads="1"/>
          </p:cNvSpPr>
          <p:nvPr/>
        </p:nvSpPr>
        <p:spPr bwMode="auto">
          <a:xfrm>
            <a:off x="539750" y="3627438"/>
            <a:ext cx="20875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CO" b="1" dirty="0">
                <a:solidFill>
                  <a:schemeClr val="bg1"/>
                </a:solidFill>
              </a:rPr>
              <a:t>Programa de Permanencia con Calidad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3" name="Imagen 2" descr="PP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33138"/>
            <a:ext cx="8424936" cy="478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0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Rectángulo"/>
          <p:cNvSpPr/>
          <p:nvPr/>
        </p:nvSpPr>
        <p:spPr>
          <a:xfrm>
            <a:off x="899592" y="44624"/>
            <a:ext cx="6664906" cy="113877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ＭＳ Ｐゴシック" charset="0"/>
              </a:rPr>
              <a:t>OFERTA ACADÉMICA DE PREGRADO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ＭＳ Ｐゴシック" charset="0"/>
              </a:rPr>
              <a:t>Programas académicos hacia Acreditación de Alta Calidad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ＭＳ Ｐゴシック" charset="0"/>
              </a:rPr>
              <a:t>Hacia la </a:t>
            </a:r>
            <a:r>
              <a:rPr lang="es-ES" sz="20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ＭＳ Ｐゴシック" charset="0"/>
              </a:rPr>
              <a:t>reacreditación</a:t>
            </a:r>
            <a:endParaRPr lang="es-E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ＭＳ Ｐゴシック" charset="0"/>
            </a:endParaRPr>
          </a:p>
        </p:txBody>
      </p:sp>
      <p:sp>
        <p:nvSpPr>
          <p:cNvPr id="29700" name="18 CuadroTexto"/>
          <p:cNvSpPr txBox="1">
            <a:spLocks noChangeArrowheads="1"/>
          </p:cNvSpPr>
          <p:nvPr/>
        </p:nvSpPr>
        <p:spPr bwMode="auto">
          <a:xfrm>
            <a:off x="285750" y="1700213"/>
            <a:ext cx="2786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/>
            <a:r>
              <a:rPr lang="es-CO" sz="1400">
                <a:latin typeface="Calibri" pitchFamily="34" charset="0"/>
              </a:rPr>
              <a:t>FACULTAD DE INGENIERÍAS</a:t>
            </a:r>
          </a:p>
        </p:txBody>
      </p:sp>
      <p:sp>
        <p:nvSpPr>
          <p:cNvPr id="29701" name="19 CuadroTexto"/>
          <p:cNvSpPr txBox="1">
            <a:spLocks noChangeArrowheads="1"/>
          </p:cNvSpPr>
          <p:nvPr/>
        </p:nvSpPr>
        <p:spPr bwMode="auto">
          <a:xfrm>
            <a:off x="3132138" y="1466850"/>
            <a:ext cx="23764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s-CO" sz="1400" dirty="0">
                <a:latin typeface="Calibri" pitchFamily="34" charset="0"/>
              </a:rPr>
              <a:t> INGENIERÍA DE SISTEMAS</a:t>
            </a:r>
          </a:p>
          <a:p>
            <a:pPr algn="just" eaLnBrk="1" hangingPunct="1">
              <a:buFontTx/>
              <a:buChar char="-"/>
            </a:pPr>
            <a:r>
              <a:rPr lang="es-CO" sz="1400" dirty="0">
                <a:latin typeface="Calibri" pitchFamily="34" charset="0"/>
              </a:rPr>
              <a:t> INGENIERÍA CIVIL</a:t>
            </a:r>
          </a:p>
          <a:p>
            <a:pPr algn="just" eaLnBrk="1" hangingPunct="1">
              <a:buFontTx/>
              <a:buChar char="-"/>
            </a:pPr>
            <a:r>
              <a:rPr lang="es-CO" sz="1400" dirty="0">
                <a:latin typeface="Calibri" pitchFamily="34" charset="0"/>
              </a:rPr>
              <a:t> INGENIERÍA FINANCIERA</a:t>
            </a:r>
          </a:p>
          <a:p>
            <a:pPr algn="just" eaLnBrk="1" hangingPunct="1">
              <a:buFontTx/>
              <a:buChar char="-"/>
            </a:pPr>
            <a:r>
              <a:rPr lang="es-CO" sz="1400" dirty="0">
                <a:latin typeface="Calibri" pitchFamily="34" charset="0"/>
              </a:rPr>
              <a:t> INGENIERÍA COMERCIAL</a:t>
            </a:r>
          </a:p>
        </p:txBody>
      </p:sp>
      <p:sp>
        <p:nvSpPr>
          <p:cNvPr id="14343" name="20 CuadroTexto"/>
          <p:cNvSpPr txBox="1">
            <a:spLocks noChangeArrowheads="1"/>
          </p:cNvSpPr>
          <p:nvPr/>
        </p:nvSpPr>
        <p:spPr bwMode="auto">
          <a:xfrm>
            <a:off x="285750" y="2854325"/>
            <a:ext cx="24145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s-CO" sz="1400" dirty="0">
                <a:latin typeface="+mn-lt"/>
                <a:ea typeface="ＭＳ Ｐゴシック" charset="0"/>
              </a:rPr>
              <a:t>FACULTAD DE CIENCIAS DE LA SALUD</a:t>
            </a:r>
          </a:p>
        </p:txBody>
      </p:sp>
      <p:sp>
        <p:nvSpPr>
          <p:cNvPr id="29703" name="21 CuadroTexto"/>
          <p:cNvSpPr txBox="1">
            <a:spLocks noChangeArrowheads="1"/>
          </p:cNvSpPr>
          <p:nvPr/>
        </p:nvSpPr>
        <p:spPr bwMode="auto">
          <a:xfrm>
            <a:off x="3203575" y="2852738"/>
            <a:ext cx="31591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s-CO" sz="1400">
                <a:latin typeface="Calibri" pitchFamily="34" charset="0"/>
              </a:rPr>
              <a:t> ENFERMERÍA            </a:t>
            </a:r>
          </a:p>
          <a:p>
            <a:pPr algn="just" eaLnBrk="1" hangingPunct="1">
              <a:buFontTx/>
              <a:buChar char="-"/>
            </a:pPr>
            <a:r>
              <a:rPr lang="es-CO" sz="1400">
                <a:latin typeface="Calibri" pitchFamily="34" charset="0"/>
              </a:rPr>
              <a:t> MICROBIOLOGÍA</a:t>
            </a:r>
          </a:p>
          <a:p>
            <a:pPr algn="just" eaLnBrk="1" hangingPunct="1"/>
            <a:endParaRPr lang="es-CO" sz="1400">
              <a:latin typeface="Calibri" pitchFamily="34" charset="0"/>
            </a:endParaRPr>
          </a:p>
        </p:txBody>
      </p:sp>
      <p:sp>
        <p:nvSpPr>
          <p:cNvPr id="29704" name="22 CuadroTexto"/>
          <p:cNvSpPr txBox="1">
            <a:spLocks noChangeArrowheads="1"/>
          </p:cNvSpPr>
          <p:nvPr/>
        </p:nvSpPr>
        <p:spPr bwMode="auto">
          <a:xfrm>
            <a:off x="250825" y="4005263"/>
            <a:ext cx="2786063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/>
            <a:r>
              <a:rPr lang="es-CO" sz="1400" dirty="0">
                <a:latin typeface="Calibri" pitchFamily="34" charset="0"/>
              </a:rPr>
              <a:t>FACULTAD DE CIENCIAS ECONÓMICAS ADMINISTRATIVAS Y CONTABLES</a:t>
            </a:r>
          </a:p>
        </p:txBody>
      </p:sp>
      <p:sp>
        <p:nvSpPr>
          <p:cNvPr id="14347" name="24 CuadroTexto"/>
          <p:cNvSpPr txBox="1">
            <a:spLocks noChangeArrowheads="1"/>
          </p:cNvSpPr>
          <p:nvPr/>
        </p:nvSpPr>
        <p:spPr bwMode="auto">
          <a:xfrm>
            <a:off x="250825" y="5084763"/>
            <a:ext cx="27860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s-CO" sz="1400" dirty="0">
                <a:latin typeface="+mn-lt"/>
                <a:ea typeface="ＭＳ Ｐゴシック" charset="0"/>
              </a:rPr>
              <a:t>FACULTAD DE DERECHO</a:t>
            </a:r>
          </a:p>
        </p:txBody>
      </p:sp>
      <p:cxnSp>
        <p:nvCxnSpPr>
          <p:cNvPr id="29706" name="32 Conector recto"/>
          <p:cNvCxnSpPr>
            <a:cxnSpLocks noChangeShapeType="1"/>
          </p:cNvCxnSpPr>
          <p:nvPr/>
        </p:nvCxnSpPr>
        <p:spPr bwMode="auto">
          <a:xfrm>
            <a:off x="0" y="4797425"/>
            <a:ext cx="3929063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7" name="33 Conector recto"/>
          <p:cNvCxnSpPr>
            <a:cxnSpLocks noChangeShapeType="1"/>
          </p:cNvCxnSpPr>
          <p:nvPr/>
        </p:nvCxnSpPr>
        <p:spPr bwMode="auto">
          <a:xfrm>
            <a:off x="0" y="3683000"/>
            <a:ext cx="3929063" cy="1588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9708" name="Imagen 1" descr="Oferta_academic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157" y="1038225"/>
            <a:ext cx="3821347" cy="48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10" name="37 Conector recto"/>
          <p:cNvCxnSpPr>
            <a:cxnSpLocks noChangeShapeType="1"/>
          </p:cNvCxnSpPr>
          <p:nvPr/>
        </p:nvCxnSpPr>
        <p:spPr bwMode="auto">
          <a:xfrm>
            <a:off x="0" y="2708275"/>
            <a:ext cx="3929063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1" name="23 CuadroTexto"/>
          <p:cNvSpPr txBox="1">
            <a:spLocks noChangeArrowheads="1"/>
          </p:cNvSpPr>
          <p:nvPr/>
        </p:nvSpPr>
        <p:spPr bwMode="auto">
          <a:xfrm>
            <a:off x="3203575" y="3914775"/>
            <a:ext cx="27273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s-CO" sz="1400">
                <a:latin typeface="Calibri" pitchFamily="34" charset="0"/>
              </a:rPr>
              <a:t> ECONOMÍA         </a:t>
            </a:r>
          </a:p>
          <a:p>
            <a:pPr algn="just" eaLnBrk="1" hangingPunct="1">
              <a:buFontTx/>
              <a:buChar char="-"/>
            </a:pPr>
            <a:r>
              <a:rPr lang="es-CO" sz="1400">
                <a:latin typeface="Calibri" pitchFamily="34" charset="0"/>
              </a:rPr>
              <a:t> CONTADURÍA PÚBLICA</a:t>
            </a:r>
          </a:p>
          <a:p>
            <a:pPr algn="just" eaLnBrk="1" hangingPunct="1">
              <a:buFontTx/>
              <a:buChar char="-"/>
            </a:pPr>
            <a:r>
              <a:rPr lang="es-CO" sz="1400">
                <a:latin typeface="Calibri" pitchFamily="34" charset="0"/>
              </a:rPr>
              <a:t> ADMINISTRACIÓN DE EMPRESAS</a:t>
            </a:r>
          </a:p>
        </p:txBody>
      </p:sp>
      <p:sp>
        <p:nvSpPr>
          <p:cNvPr id="29712" name="25 CuadroTexto"/>
          <p:cNvSpPr txBox="1">
            <a:spLocks noChangeArrowheads="1"/>
          </p:cNvSpPr>
          <p:nvPr/>
        </p:nvSpPr>
        <p:spPr bwMode="auto">
          <a:xfrm>
            <a:off x="3276600" y="5013325"/>
            <a:ext cx="30956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s-CO" sz="1400" dirty="0">
                <a:latin typeface="Calibri" pitchFamily="34" charset="0"/>
              </a:rPr>
              <a:t> DERECHO </a:t>
            </a:r>
            <a:r>
              <a:rPr lang="es-CO" sz="1400" dirty="0">
                <a:solidFill>
                  <a:srgbClr val="FF0000"/>
                </a:solidFill>
                <a:latin typeface="Calibri" pitchFamily="34" charset="0"/>
              </a:rPr>
              <a:t>(Acreditado en Alta Calidad)</a:t>
            </a:r>
          </a:p>
          <a:p>
            <a:pPr algn="just" eaLnBrk="1" hangingPunct="1">
              <a:buFontTx/>
              <a:buChar char="-"/>
            </a:pPr>
            <a:r>
              <a:rPr lang="es-CO" sz="1400" dirty="0">
                <a:latin typeface="Calibri" pitchFamily="34" charset="0"/>
              </a:rPr>
              <a:t>TRABAJO </a:t>
            </a:r>
            <a:r>
              <a:rPr lang="es-CO" sz="1400" dirty="0" smtClean="0">
                <a:latin typeface="Calibri" pitchFamily="34" charset="0"/>
              </a:rPr>
              <a:t>SOCIAL</a:t>
            </a:r>
          </a:p>
          <a:p>
            <a:pPr algn="just" eaLnBrk="1" hangingPunct="1">
              <a:buFontTx/>
              <a:buChar char="-"/>
            </a:pPr>
            <a:r>
              <a:rPr lang="es-CO" sz="1400" dirty="0" smtClean="0">
                <a:latin typeface="Calibri" pitchFamily="34" charset="0"/>
              </a:rPr>
              <a:t>INVESTIGACIÓN CRIMINALÍSTICA</a:t>
            </a:r>
            <a:endParaRPr lang="es-CO" sz="1400" dirty="0">
              <a:latin typeface="Calibri" pitchFamily="34" charset="0"/>
            </a:endParaRPr>
          </a:p>
        </p:txBody>
      </p:sp>
      <p:sp>
        <p:nvSpPr>
          <p:cNvPr id="2" name="Elipse 1"/>
          <p:cNvSpPr>
            <a:spLocks noChangeArrowheads="1"/>
          </p:cNvSpPr>
          <p:nvPr/>
        </p:nvSpPr>
        <p:spPr bwMode="auto">
          <a:xfrm>
            <a:off x="827088" y="620713"/>
            <a:ext cx="144462" cy="144462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0" name="Elipse 19"/>
          <p:cNvSpPr>
            <a:spLocks noChangeArrowheads="1"/>
          </p:cNvSpPr>
          <p:nvPr/>
        </p:nvSpPr>
        <p:spPr bwMode="auto">
          <a:xfrm>
            <a:off x="3132138" y="2204418"/>
            <a:ext cx="144462" cy="144462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3" name="Elipse 22"/>
          <p:cNvSpPr>
            <a:spLocks noChangeArrowheads="1"/>
          </p:cNvSpPr>
          <p:nvPr/>
        </p:nvSpPr>
        <p:spPr bwMode="auto">
          <a:xfrm>
            <a:off x="3203575" y="4221163"/>
            <a:ext cx="144463" cy="144462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4" name="Elipse 23"/>
          <p:cNvSpPr>
            <a:spLocks noChangeArrowheads="1"/>
          </p:cNvSpPr>
          <p:nvPr/>
        </p:nvSpPr>
        <p:spPr bwMode="auto">
          <a:xfrm>
            <a:off x="3276600" y="5084763"/>
            <a:ext cx="142875" cy="144462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5" name="Elipse 24"/>
          <p:cNvSpPr>
            <a:spLocks noChangeArrowheads="1"/>
          </p:cNvSpPr>
          <p:nvPr/>
        </p:nvSpPr>
        <p:spPr bwMode="auto">
          <a:xfrm>
            <a:off x="2771775" y="908720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6" name="Elipse 24"/>
          <p:cNvSpPr>
            <a:spLocks noChangeArrowheads="1"/>
          </p:cNvSpPr>
          <p:nvPr/>
        </p:nvSpPr>
        <p:spPr bwMode="auto">
          <a:xfrm>
            <a:off x="3203401" y="2924944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7" name="Elipse 24"/>
          <p:cNvSpPr>
            <a:spLocks noChangeArrowheads="1"/>
          </p:cNvSpPr>
          <p:nvPr/>
        </p:nvSpPr>
        <p:spPr bwMode="auto">
          <a:xfrm>
            <a:off x="3203401" y="4018228"/>
            <a:ext cx="144463" cy="144463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8" name="Elipse 27"/>
          <p:cNvSpPr>
            <a:spLocks noChangeArrowheads="1"/>
          </p:cNvSpPr>
          <p:nvPr/>
        </p:nvSpPr>
        <p:spPr bwMode="auto">
          <a:xfrm>
            <a:off x="3131840" y="1772816"/>
            <a:ext cx="144462" cy="144462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 dirty="0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18 CuadroTexto"/>
          <p:cNvSpPr txBox="1">
            <a:spLocks noChangeArrowheads="1"/>
          </p:cNvSpPr>
          <p:nvPr/>
        </p:nvSpPr>
        <p:spPr bwMode="auto">
          <a:xfrm>
            <a:off x="343495" y="1201738"/>
            <a:ext cx="1500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O" sz="1400">
                <a:latin typeface="Calibri" pitchFamily="34" charset="0"/>
              </a:rPr>
              <a:t>DERECHO</a:t>
            </a:r>
          </a:p>
        </p:txBody>
      </p:sp>
      <p:sp>
        <p:nvSpPr>
          <p:cNvPr id="30725" name="19 CuadroTexto"/>
          <p:cNvSpPr txBox="1">
            <a:spLocks noChangeArrowheads="1"/>
          </p:cNvSpPr>
          <p:nvPr/>
        </p:nvSpPr>
        <p:spPr bwMode="auto">
          <a:xfrm>
            <a:off x="2214573" y="1000125"/>
            <a:ext cx="523774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s-CO" sz="1400" dirty="0">
                <a:latin typeface="Calibri" pitchFamily="34" charset="0"/>
              </a:rPr>
              <a:t>Derecho </a:t>
            </a:r>
            <a:r>
              <a:rPr lang="es-CO" sz="1400" dirty="0" smtClean="0">
                <a:latin typeface="Calibri" pitchFamily="34" charset="0"/>
              </a:rPr>
              <a:t>Administrativo                          -Derecho de Familia </a:t>
            </a:r>
            <a:endParaRPr lang="es-CO" sz="1400" dirty="0">
              <a:latin typeface="Calibri" pitchFamily="34" charset="0"/>
            </a:endParaRPr>
          </a:p>
          <a:p>
            <a:pPr eaLnBrk="1" hangingPunct="1">
              <a:buFontTx/>
              <a:buChar char="-"/>
            </a:pPr>
            <a:r>
              <a:rPr lang="es-CO" sz="1400" dirty="0">
                <a:latin typeface="Calibri" pitchFamily="34" charset="0"/>
              </a:rPr>
              <a:t>Derecho Penal y </a:t>
            </a:r>
            <a:r>
              <a:rPr lang="es-CO" sz="1400" dirty="0" smtClean="0">
                <a:latin typeface="Calibri" pitchFamily="34" charset="0"/>
              </a:rPr>
              <a:t>Criminología                -Derecho Comercial</a:t>
            </a:r>
            <a:endParaRPr lang="es-CO" sz="1400" dirty="0">
              <a:latin typeface="Calibri" pitchFamily="34" charset="0"/>
            </a:endParaRPr>
          </a:p>
          <a:p>
            <a:pPr eaLnBrk="1" hangingPunct="1">
              <a:buFontTx/>
              <a:buChar char="-"/>
            </a:pPr>
            <a:r>
              <a:rPr lang="es-CO" sz="1400" dirty="0" smtClean="0">
                <a:latin typeface="Calibri" pitchFamily="34" charset="0"/>
              </a:rPr>
              <a:t>Derecho </a:t>
            </a:r>
            <a:r>
              <a:rPr lang="es-CO" sz="1400" dirty="0">
                <a:latin typeface="Calibri" pitchFamily="34" charset="0"/>
              </a:rPr>
              <a:t>Laboral y Seguridad Social      </a:t>
            </a:r>
            <a:r>
              <a:rPr lang="es-CO" sz="1400" dirty="0" smtClean="0">
                <a:latin typeface="Calibri" pitchFamily="34" charset="0"/>
              </a:rPr>
              <a:t> -Derecho Constitucional</a:t>
            </a:r>
            <a:endParaRPr lang="es-CO" sz="1400" dirty="0">
              <a:latin typeface="Calibri" pitchFamily="34" charset="0"/>
            </a:endParaRPr>
          </a:p>
          <a:p>
            <a:pPr eaLnBrk="1" hangingPunct="1"/>
            <a:r>
              <a:rPr lang="es-ES" sz="1400" dirty="0" smtClean="0">
                <a:solidFill>
                  <a:srgbClr val="FF0000"/>
                </a:solidFill>
                <a:latin typeface="Calibri" pitchFamily="34" charset="0"/>
              </a:rPr>
              <a:t>*Maestría en Derecho Procesal               *Maestría en derecho Penal</a:t>
            </a:r>
          </a:p>
          <a:p>
            <a:pPr eaLnBrk="1" hangingPunct="1"/>
            <a:r>
              <a:rPr lang="es-ES" sz="1400" dirty="0" smtClean="0">
                <a:solidFill>
                  <a:srgbClr val="FF0000"/>
                </a:solidFill>
                <a:latin typeface="Calibri" pitchFamily="34" charset="0"/>
              </a:rPr>
              <a:t>*Maestría en Derecho Administrativo</a:t>
            </a:r>
            <a:endParaRPr lang="es-CO" sz="1400" dirty="0" smtClean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>
              <a:buFontTx/>
              <a:buChar char="-"/>
            </a:pPr>
            <a:endParaRPr lang="es-CO" sz="1400" dirty="0"/>
          </a:p>
        </p:txBody>
      </p:sp>
      <p:sp>
        <p:nvSpPr>
          <p:cNvPr id="29" name="28 Rectángulo"/>
          <p:cNvSpPr/>
          <p:nvPr/>
        </p:nvSpPr>
        <p:spPr>
          <a:xfrm>
            <a:off x="995815" y="500042"/>
            <a:ext cx="4576317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ＭＳ Ｐゴシック" charset="0"/>
              </a:rPr>
              <a:t>Especializaciones y Maestría</a:t>
            </a:r>
          </a:p>
        </p:txBody>
      </p:sp>
      <p:sp>
        <p:nvSpPr>
          <p:cNvPr id="30727" name="13 CuadroTexto"/>
          <p:cNvSpPr txBox="1">
            <a:spLocks noChangeArrowheads="1"/>
          </p:cNvSpPr>
          <p:nvPr/>
        </p:nvSpPr>
        <p:spPr bwMode="auto">
          <a:xfrm>
            <a:off x="129183" y="2525503"/>
            <a:ext cx="2571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O" sz="1400" dirty="0">
                <a:latin typeface="Calibri" pitchFamily="34" charset="0"/>
              </a:rPr>
              <a:t>CIENCIAS ECONÓMICAS  Y CONTABLES</a:t>
            </a:r>
          </a:p>
        </p:txBody>
      </p:sp>
      <p:sp>
        <p:nvSpPr>
          <p:cNvPr id="30728" name="14 CuadroTexto"/>
          <p:cNvSpPr txBox="1">
            <a:spLocks noChangeArrowheads="1"/>
          </p:cNvSpPr>
          <p:nvPr/>
        </p:nvSpPr>
        <p:spPr bwMode="auto">
          <a:xfrm>
            <a:off x="2370559" y="2332618"/>
            <a:ext cx="3857625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s-CO" sz="1400" dirty="0" smtClean="0">
                <a:latin typeface="Calibri" pitchFamily="34" charset="0"/>
              </a:rPr>
              <a:t>Alta </a:t>
            </a:r>
            <a:r>
              <a:rPr lang="es-CO" sz="1400" dirty="0">
                <a:latin typeface="Calibri" pitchFamily="34" charset="0"/>
              </a:rPr>
              <a:t>Gerencia</a:t>
            </a:r>
          </a:p>
          <a:p>
            <a:pPr algn="just" eaLnBrk="1" hangingPunct="1">
              <a:buFontTx/>
              <a:buChar char="-"/>
            </a:pPr>
            <a:r>
              <a:rPr lang="es-CO" sz="1400" dirty="0">
                <a:latin typeface="Calibri" pitchFamily="34" charset="0"/>
              </a:rPr>
              <a:t>Planeación y Gestión Estratégica</a:t>
            </a:r>
          </a:p>
          <a:p>
            <a:pPr algn="just" eaLnBrk="1" hangingPunct="1">
              <a:buFontTx/>
              <a:buChar char="-"/>
            </a:pPr>
            <a:r>
              <a:rPr lang="es-CO" sz="1400" dirty="0">
                <a:latin typeface="Calibri" pitchFamily="34" charset="0"/>
              </a:rPr>
              <a:t>Negocios Internacionales</a:t>
            </a:r>
          </a:p>
          <a:p>
            <a:pPr algn="just" eaLnBrk="1" hangingPunct="1">
              <a:buFontTx/>
              <a:buChar char="-"/>
            </a:pPr>
            <a:r>
              <a:rPr lang="es-CO" sz="1400" dirty="0">
                <a:latin typeface="Calibri" pitchFamily="34" charset="0"/>
              </a:rPr>
              <a:t>Revisoría </a:t>
            </a:r>
            <a:r>
              <a:rPr lang="es-CO" sz="1400" dirty="0" smtClean="0">
                <a:latin typeface="Calibri" pitchFamily="34" charset="0"/>
              </a:rPr>
              <a:t>Fiscal</a:t>
            </a:r>
          </a:p>
          <a:p>
            <a:pPr algn="just" eaLnBrk="1" hangingPunct="1">
              <a:buFontTx/>
              <a:buChar char="-"/>
            </a:pPr>
            <a:r>
              <a:rPr lang="es-CO" sz="1400" dirty="0" smtClean="0">
                <a:latin typeface="Calibri" pitchFamily="34" charset="0"/>
              </a:rPr>
              <a:t>Gestión </a:t>
            </a:r>
            <a:r>
              <a:rPr lang="es-CO" sz="1400" dirty="0">
                <a:latin typeface="Calibri" pitchFamily="34" charset="0"/>
              </a:rPr>
              <a:t>Tributaria y </a:t>
            </a:r>
            <a:r>
              <a:rPr lang="es-CO" sz="1400" dirty="0" smtClean="0">
                <a:latin typeface="Calibri" pitchFamily="34" charset="0"/>
              </a:rPr>
              <a:t>Aduanera</a:t>
            </a:r>
          </a:p>
          <a:p>
            <a:pPr algn="just" eaLnBrk="1" hangingPunct="1"/>
            <a:r>
              <a:rPr lang="es-CO" sz="1400" dirty="0" smtClean="0">
                <a:latin typeface="Calibri" pitchFamily="34" charset="0"/>
              </a:rPr>
              <a:t>- Alta Gerencia en Turismo en Salud ( e-</a:t>
            </a:r>
            <a:r>
              <a:rPr lang="es-CO" sz="1400" dirty="0" err="1" smtClean="0">
                <a:latin typeface="Calibri" pitchFamily="34" charset="0"/>
              </a:rPr>
              <a:t>learning</a:t>
            </a:r>
            <a:r>
              <a:rPr lang="es-CO" sz="1400" dirty="0" smtClean="0">
                <a:latin typeface="Calibri" pitchFamily="34" charset="0"/>
              </a:rPr>
              <a:t>)</a:t>
            </a:r>
          </a:p>
          <a:p>
            <a:pPr algn="just" eaLnBrk="1" hangingPunct="1"/>
            <a:r>
              <a:rPr lang="es-CO" sz="1400" dirty="0" smtClean="0">
                <a:solidFill>
                  <a:srgbClr val="FF0000"/>
                </a:solidFill>
                <a:latin typeface="Calibri" pitchFamily="34" charset="0"/>
              </a:rPr>
              <a:t>*Maestría en Administración de Empresas</a:t>
            </a:r>
            <a:endParaRPr lang="es-CO" sz="14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2" name="15 CuadroTexto"/>
          <p:cNvSpPr txBox="1">
            <a:spLocks noChangeArrowheads="1"/>
          </p:cNvSpPr>
          <p:nvPr/>
        </p:nvSpPr>
        <p:spPr bwMode="auto">
          <a:xfrm>
            <a:off x="272058" y="5283200"/>
            <a:ext cx="2571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CO" sz="1400" dirty="0">
                <a:latin typeface="+mn-lt"/>
                <a:ea typeface="ＭＳ Ｐゴシック" charset="0"/>
              </a:rPr>
              <a:t>CIENCIAS DE LA SALUD</a:t>
            </a:r>
          </a:p>
        </p:txBody>
      </p:sp>
      <p:sp>
        <p:nvSpPr>
          <p:cNvPr id="33" name="16 CuadroTexto"/>
          <p:cNvSpPr txBox="1">
            <a:spLocks noChangeArrowheads="1"/>
          </p:cNvSpPr>
          <p:nvPr/>
        </p:nvSpPr>
        <p:spPr bwMode="auto">
          <a:xfrm>
            <a:off x="2339752" y="5085184"/>
            <a:ext cx="475138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Tx/>
              <a:buChar char="-"/>
              <a:defRPr/>
            </a:pPr>
            <a:r>
              <a:rPr lang="es-CO" sz="1400" dirty="0">
                <a:latin typeface="+mn-lt"/>
                <a:ea typeface="ＭＳ Ｐゴシック" charset="0"/>
              </a:rPr>
              <a:t>Salud Ocupacional, Gerencia y Control de Riesgos</a:t>
            </a:r>
          </a:p>
          <a:p>
            <a:pPr algn="just">
              <a:buFontTx/>
              <a:buChar char="-"/>
              <a:defRPr/>
            </a:pPr>
            <a:r>
              <a:rPr lang="es-CO" sz="1400" dirty="0">
                <a:latin typeface="+mn-lt"/>
                <a:ea typeface="ＭＳ Ｐゴシック" charset="0"/>
              </a:rPr>
              <a:t>Entrenamiento </a:t>
            </a:r>
            <a:r>
              <a:rPr lang="es-CO" sz="1400" dirty="0" smtClean="0">
                <a:latin typeface="+mn-lt"/>
                <a:ea typeface="ＭＳ Ｐゴシック" charset="0"/>
              </a:rPr>
              <a:t>Deportivo</a:t>
            </a:r>
          </a:p>
          <a:p>
            <a:pPr algn="just">
              <a:buFontTx/>
              <a:buChar char="-"/>
              <a:defRPr/>
            </a:pPr>
            <a:r>
              <a:rPr lang="es-CO" sz="1400" dirty="0" smtClean="0">
                <a:latin typeface="+mn-lt"/>
                <a:ea typeface="ＭＳ Ｐゴシック" charset="0"/>
              </a:rPr>
              <a:t>Buenas Prácticas Agropecuarias</a:t>
            </a:r>
            <a:endParaRPr lang="es-CO" sz="1400" dirty="0">
              <a:latin typeface="+mn-lt"/>
              <a:ea typeface="ＭＳ Ｐゴシック" charset="0"/>
            </a:endParaRPr>
          </a:p>
        </p:txBody>
      </p:sp>
      <p:cxnSp>
        <p:nvCxnSpPr>
          <p:cNvPr id="30731" name="21 Conector recto"/>
          <p:cNvCxnSpPr>
            <a:cxnSpLocks noChangeShapeType="1"/>
          </p:cNvCxnSpPr>
          <p:nvPr/>
        </p:nvCxnSpPr>
        <p:spPr bwMode="auto">
          <a:xfrm>
            <a:off x="29157" y="2346959"/>
            <a:ext cx="3929063" cy="1921"/>
          </a:xfrm>
          <a:prstGeom prst="line">
            <a:avLst/>
          </a:prstGeom>
          <a:noFill/>
          <a:ln w="38100">
            <a:solidFill>
              <a:srgbClr val="F79646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34 Rectángulo"/>
          <p:cNvSpPr/>
          <p:nvPr/>
        </p:nvSpPr>
        <p:spPr>
          <a:xfrm>
            <a:off x="351465" y="48260"/>
            <a:ext cx="5720733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ＭＳ Ｐゴシック" charset="0"/>
              </a:rPr>
              <a:t>OFERTA ACADÉMICA </a:t>
            </a:r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ＭＳ Ｐゴシック" charset="0"/>
              </a:rPr>
              <a:t>DE POSGRADO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ＭＳ Ｐゴシック" charset="0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7884368" y="1700808"/>
            <a:ext cx="1368152" cy="13849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s-CO" sz="1200" b="1" dirty="0">
                <a:solidFill>
                  <a:srgbClr val="FF0000"/>
                </a:solidFill>
                <a:ea typeface="ＭＳ Ｐゴシック" charset="-128"/>
              </a:rPr>
              <a:t>Todos los programas tienen el registro calificado del Ministerio de Educación Nacional.</a:t>
            </a:r>
          </a:p>
        </p:txBody>
      </p:sp>
      <p:cxnSp>
        <p:nvCxnSpPr>
          <p:cNvPr id="30734" name="25 Conector recto"/>
          <p:cNvCxnSpPr>
            <a:cxnSpLocks noChangeShapeType="1"/>
          </p:cNvCxnSpPr>
          <p:nvPr/>
        </p:nvCxnSpPr>
        <p:spPr bwMode="auto">
          <a:xfrm>
            <a:off x="0" y="4005064"/>
            <a:ext cx="3929063" cy="1587"/>
          </a:xfrm>
          <a:prstGeom prst="line">
            <a:avLst/>
          </a:prstGeom>
          <a:noFill/>
          <a:ln w="38100">
            <a:solidFill>
              <a:srgbClr val="F79646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35" name="26 CuadroTexto"/>
          <p:cNvSpPr txBox="1">
            <a:spLocks noChangeArrowheads="1"/>
          </p:cNvSpPr>
          <p:nvPr/>
        </p:nvSpPr>
        <p:spPr bwMode="auto">
          <a:xfrm>
            <a:off x="2339752" y="4077072"/>
            <a:ext cx="220186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lvl="0" algn="just" eaLnBrk="1" hangingPunct="1">
              <a:buFontTx/>
              <a:buChar char="-"/>
            </a:pPr>
            <a:r>
              <a:rPr lang="es-ES" sz="1400" dirty="0"/>
              <a:t>Movilidad en </a:t>
            </a:r>
            <a:r>
              <a:rPr lang="es-ES" sz="1400" dirty="0" smtClean="0"/>
              <a:t>transporte</a:t>
            </a:r>
            <a:endParaRPr lang="es-CO" sz="1400" dirty="0" smtClean="0">
              <a:latin typeface="Calibri" pitchFamily="34" charset="0"/>
            </a:endParaRPr>
          </a:p>
          <a:p>
            <a:pPr algn="just" eaLnBrk="1" hangingPunct="1">
              <a:buFontTx/>
              <a:buChar char="-"/>
            </a:pPr>
            <a:r>
              <a:rPr lang="es-CO" sz="1400" dirty="0" smtClean="0">
                <a:latin typeface="Calibri" pitchFamily="34" charset="0"/>
              </a:rPr>
              <a:t>Gerencia Logística</a:t>
            </a:r>
          </a:p>
          <a:p>
            <a:pPr algn="just" eaLnBrk="1" hangingPunct="1">
              <a:buFontTx/>
              <a:buChar char="-"/>
            </a:pPr>
            <a:r>
              <a:rPr lang="es-CO" sz="1400" dirty="0">
                <a:latin typeface="Calibri" pitchFamily="34" charset="0"/>
              </a:rPr>
              <a:t>Administración </a:t>
            </a:r>
            <a:r>
              <a:rPr lang="es-CO" sz="1400" dirty="0" smtClean="0">
                <a:latin typeface="Calibri" pitchFamily="34" charset="0"/>
              </a:rPr>
              <a:t>Financiera</a:t>
            </a:r>
          </a:p>
          <a:p>
            <a:pPr algn="just" eaLnBrk="1" hangingPunct="1">
              <a:buFontTx/>
              <a:buChar char="-"/>
            </a:pPr>
            <a:r>
              <a:rPr lang="es-CO" sz="1400" dirty="0" smtClean="0">
                <a:latin typeface="Calibri" pitchFamily="34" charset="0"/>
              </a:rPr>
              <a:t>De Sofware</a:t>
            </a:r>
            <a:endParaRPr lang="es-CO" sz="1400" dirty="0">
              <a:latin typeface="Calibri" pitchFamily="34" charset="0"/>
            </a:endParaRPr>
          </a:p>
          <a:p>
            <a:pPr algn="just" eaLnBrk="1" hangingPunct="1"/>
            <a:endParaRPr lang="es-CO" sz="1400" dirty="0">
              <a:latin typeface="Calibri" pitchFamily="34" charset="0"/>
            </a:endParaRPr>
          </a:p>
        </p:txBody>
      </p:sp>
      <p:sp>
        <p:nvSpPr>
          <p:cNvPr id="30736" name="28 CuadroTexto"/>
          <p:cNvSpPr txBox="1">
            <a:spLocks noChangeArrowheads="1"/>
          </p:cNvSpPr>
          <p:nvPr/>
        </p:nvSpPr>
        <p:spPr bwMode="auto">
          <a:xfrm>
            <a:off x="272058" y="4089411"/>
            <a:ext cx="2571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CO" sz="1400" dirty="0" smtClean="0">
                <a:latin typeface="Calibri" pitchFamily="34" charset="0"/>
              </a:rPr>
              <a:t>INGENIERÍA</a:t>
            </a:r>
            <a:endParaRPr lang="es-CO" sz="1400" dirty="0">
              <a:latin typeface="Calibri" pitchFamily="34" charset="0"/>
            </a:endParaRPr>
          </a:p>
        </p:txBody>
      </p:sp>
      <p:cxnSp>
        <p:nvCxnSpPr>
          <p:cNvPr id="30737" name="29 Conector recto"/>
          <p:cNvCxnSpPr>
            <a:cxnSpLocks noChangeShapeType="1"/>
          </p:cNvCxnSpPr>
          <p:nvPr/>
        </p:nvCxnSpPr>
        <p:spPr bwMode="auto">
          <a:xfrm>
            <a:off x="0" y="5084763"/>
            <a:ext cx="3929063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0738" name="Imagen 1" descr="Oferta_academica_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2019076"/>
            <a:ext cx="3414712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360886"/>
              </p:ext>
            </p:extLst>
          </p:nvPr>
        </p:nvGraphicFramePr>
        <p:xfrm>
          <a:off x="336550" y="859034"/>
          <a:ext cx="8470900" cy="488482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702306"/>
                <a:gridCol w="1944171"/>
                <a:gridCol w="4824423"/>
              </a:tblGrid>
              <a:tr h="29158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solidFill>
                            <a:schemeClr val="tx1"/>
                          </a:solidFill>
                        </a:rPr>
                        <a:t>A  NIVEL DE POSGRADOS</a:t>
                      </a:r>
                      <a:endParaRPr lang="es-ES" sz="1800" b="1" dirty="0">
                        <a:solidFill>
                          <a:schemeClr val="tx1"/>
                        </a:solidFill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9430" marR="59430" marT="8738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1" marR="59431" marT="874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1" marR="59431" marT="874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F1DD"/>
                    </a:solidFill>
                  </a:tcPr>
                </a:tc>
              </a:tr>
              <a:tr h="243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Facultad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0" marR="59430" marT="8738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Maestrías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0" marR="59430" marT="8738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Especializaciones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0" marR="59430" marT="8738" marB="0"/>
                </a:tc>
              </a:tr>
              <a:tr h="18752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Derecho </a:t>
                      </a:r>
                      <a:endParaRPr lang="es-E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0" marR="59430" marT="8738" marB="0"/>
                </a:tc>
                <a:tc>
                  <a:txBody>
                    <a:bodyPr/>
                    <a:lstStyle/>
                    <a:p>
                      <a:pPr marL="2286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 dirty="0">
                        <a:solidFill>
                          <a:schemeClr val="tx1"/>
                        </a:solidFill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228600" algn="l"/>
                        </a:tabLst>
                      </a:pPr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Derechos Humanos</a:t>
                      </a:r>
                      <a:endParaRPr lang="es-E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0" marR="59430" marT="8738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Derecho  en responsabilidad Médica 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Derecho Minero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Derecho Urbanístico, Planeamiento y Gestión. 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Derecho del transporte   multimodal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Societario</a:t>
                      </a:r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Legislación aduanera y cambiaria</a:t>
                      </a:r>
                      <a:endParaRPr lang="es-E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0" marR="59430" marT="8738" marB="0"/>
                </a:tc>
              </a:tr>
              <a:tr h="57577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Ciencias E</a:t>
                      </a:r>
                      <a:r>
                        <a:rPr lang="es-ES" sz="1400" baseline="0" dirty="0" smtClean="0">
                          <a:solidFill>
                            <a:schemeClr val="tx1"/>
                          </a:solidFill>
                        </a:rPr>
                        <a:t> A</a:t>
                      </a:r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 y C</a:t>
                      </a:r>
                      <a:endParaRPr lang="es-E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0" marR="59430" marT="8738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None/>
                        <a:tabLst>
                          <a:tab pos="228600" algn="l"/>
                        </a:tabLst>
                      </a:pPr>
                      <a:endParaRPr lang="es-E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0" marR="59430" marT="8738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s-ES" sz="14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Comercio y Negocios Internacionales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228600" algn="l"/>
                          <a:tab pos="457200" algn="l"/>
                        </a:tabLst>
                      </a:pPr>
                      <a:r>
                        <a:rPr lang="es-ES" sz="14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Comercio</a:t>
                      </a:r>
                      <a:r>
                        <a:rPr lang="es-ES" sz="1400" baseline="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 Electrónico </a:t>
                      </a:r>
                      <a:endParaRPr lang="es-E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0" marR="59430" marT="8738" marB="0"/>
                </a:tc>
              </a:tr>
              <a:tr h="4785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Ciencias de la salud </a:t>
                      </a:r>
                      <a:endParaRPr lang="es-E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0" marR="59430" marT="8738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Enfermería 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Salud </a:t>
                      </a:r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Ocupacional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s-ES" sz="1400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Microbiología</a:t>
                      </a:r>
                      <a:endParaRPr lang="es-E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0" marR="59430" marT="8738" marB="0"/>
                </a:tc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None/>
                        <a:tabLst>
                          <a:tab pos="228600" algn="l"/>
                        </a:tabLst>
                      </a:pPr>
                      <a:endParaRPr lang="es-E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0" marR="59430" marT="8738" marB="0"/>
                </a:tc>
              </a:tr>
              <a:tr h="77701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Ingenierías</a:t>
                      </a:r>
                      <a:endParaRPr lang="es-E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0" marR="59430" marT="8738" marB="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s-ES" sz="14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Mercadeo</a:t>
                      </a:r>
                      <a:endParaRPr lang="es-ES" sz="14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0" marR="59430" marT="8738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None/>
                        <a:tabLst>
                          <a:tab pos="228600" algn="l"/>
                        </a:tabLst>
                      </a:pPr>
                      <a:endParaRPr lang="es-ES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228600" algn="l"/>
                        </a:tabLst>
                      </a:pPr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Gerencia </a:t>
                      </a:r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de Construcciones y de </a:t>
                      </a:r>
                      <a:r>
                        <a:rPr lang="es-ES" sz="1400" dirty="0" smtClean="0">
                          <a:solidFill>
                            <a:schemeClr val="tx1"/>
                          </a:solidFill>
                        </a:rPr>
                        <a:t>proyectos</a:t>
                      </a:r>
                    </a:p>
                  </a:txBody>
                  <a:tcPr marL="59430" marR="59430" marT="8738" marB="0"/>
                </a:tc>
              </a:tr>
              <a:tr h="333671"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s-ES" sz="1800" b="1" dirty="0" smtClean="0">
                          <a:solidFill>
                            <a:schemeClr val="tx1"/>
                          </a:solidFill>
                        </a:rPr>
                        <a:t>A  NIVEL DE PREGRADO</a:t>
                      </a:r>
                      <a:r>
                        <a:rPr lang="es-ES" sz="1800" b="1" baseline="0" dirty="0" smtClean="0">
                          <a:solidFill>
                            <a:schemeClr val="tx1"/>
                          </a:solidFill>
                        </a:rPr>
                        <a:t> :   MEDICINA, NUTRICIÓN Y DIETÉTICA</a:t>
                      </a:r>
                      <a:endParaRPr lang="es-ES" sz="1400" b="1" dirty="0">
                        <a:solidFill>
                          <a:schemeClr val="tx1"/>
                        </a:solidFill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9430" marR="59430" marT="8738" marB="0"/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1" marR="59431" marT="874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/>
                        <a:buChar char="•"/>
                        <a:tabLst>
                          <a:tab pos="228600" algn="l"/>
                        </a:tabLst>
                      </a:pP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431" marR="59431" marT="874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176" name="Rectangle 1"/>
          <p:cNvSpPr>
            <a:spLocks noChangeArrowheads="1"/>
          </p:cNvSpPr>
          <p:nvPr/>
        </p:nvSpPr>
        <p:spPr bwMode="auto">
          <a:xfrm>
            <a:off x="197742" y="116632"/>
            <a:ext cx="86947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s-ES" sz="2800" b="1" u="sng" dirty="0">
                <a:solidFill>
                  <a:srgbClr val="C00000"/>
                </a:solidFill>
                <a:latin typeface="Bookman Old Style" pitchFamily="18" charset="0"/>
              </a:rPr>
              <a:t>PROSPECTIVA </a:t>
            </a:r>
            <a:r>
              <a:rPr lang="es-ES" sz="2800" b="1" u="sng" dirty="0" smtClean="0">
                <a:solidFill>
                  <a:srgbClr val="C00000"/>
                </a:solidFill>
                <a:latin typeface="Bookman Old Style" pitchFamily="18" charset="0"/>
              </a:rPr>
              <a:t>NUEVA </a:t>
            </a:r>
            <a:r>
              <a:rPr lang="es-ES" sz="2800" b="1" u="sng" dirty="0">
                <a:solidFill>
                  <a:srgbClr val="C00000"/>
                </a:solidFill>
                <a:latin typeface="Bookman Old Style" pitchFamily="18" charset="0"/>
              </a:rPr>
              <a:t>OFERTA ACADÉMICA</a:t>
            </a:r>
          </a:p>
        </p:txBody>
      </p:sp>
    </p:spTree>
    <p:extLst>
      <p:ext uri="{BB962C8B-B14F-4D97-AF65-F5344CB8AC3E}">
        <p14:creationId xmlns:p14="http://schemas.microsoft.com/office/powerpoint/2010/main" val="202075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27784" y="0"/>
            <a:ext cx="3826768" cy="692696"/>
          </a:xfrm>
        </p:spPr>
        <p:txBody>
          <a:bodyPr/>
          <a:lstStyle/>
          <a:p>
            <a:r>
              <a:rPr lang="es-ES" dirty="0" smtClean="0"/>
              <a:t>INVESTIGACIÓN</a:t>
            </a:r>
            <a:endParaRPr lang="es-ES" dirty="0"/>
          </a:p>
        </p:txBody>
      </p:sp>
      <p:pic>
        <p:nvPicPr>
          <p:cNvPr id="6" name="Imagen 5" descr="Rectora_NN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8208912" cy="513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0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Marcador de contenido 2"/>
          <p:cNvSpPr>
            <a:spLocks noGrp="1"/>
          </p:cNvSpPr>
          <p:nvPr>
            <p:ph idx="1"/>
          </p:nvPr>
        </p:nvSpPr>
        <p:spPr>
          <a:xfrm>
            <a:off x="467544" y="1628800"/>
            <a:ext cx="5111799" cy="4032448"/>
          </a:xfrm>
        </p:spPr>
        <p:txBody>
          <a:bodyPr/>
          <a:lstStyle/>
          <a:p>
            <a:r>
              <a:rPr lang="es-ES" sz="2000" i="1" dirty="0" smtClean="0"/>
              <a:t>Movilización social</a:t>
            </a:r>
          </a:p>
          <a:p>
            <a:r>
              <a:rPr lang="es-ES" sz="2000" i="1" dirty="0" smtClean="0"/>
              <a:t>Pereira cómo Vamos</a:t>
            </a:r>
          </a:p>
          <a:p>
            <a:r>
              <a:rPr lang="es-ES" sz="2000" i="1" dirty="0" smtClean="0"/>
              <a:t>Red de nodos de investigación</a:t>
            </a:r>
          </a:p>
          <a:p>
            <a:r>
              <a:rPr lang="es-ES" sz="2000" i="1" dirty="0" smtClean="0"/>
              <a:t>Alianza Universidad – Empresa – Estado</a:t>
            </a:r>
          </a:p>
          <a:p>
            <a:r>
              <a:rPr lang="es-ES" sz="2000" i="1" dirty="0" smtClean="0"/>
              <a:t>Nodo Regional de proyección social</a:t>
            </a:r>
          </a:p>
          <a:p>
            <a:r>
              <a:rPr lang="es-ES" sz="2000" i="1" dirty="0" smtClean="0"/>
              <a:t>Proyectos de participación comunitaria interuniversitarios</a:t>
            </a:r>
          </a:p>
          <a:p>
            <a:r>
              <a:rPr lang="es-ES" sz="2000" i="1" dirty="0" smtClean="0"/>
              <a:t>Práctica social y empresarial</a:t>
            </a:r>
          </a:p>
          <a:p>
            <a:r>
              <a:rPr lang="es-ES" sz="2000" i="1" dirty="0" smtClean="0"/>
              <a:t>Unidad de emprendimiento</a:t>
            </a:r>
          </a:p>
          <a:p>
            <a:r>
              <a:rPr lang="es-ES" sz="2000" i="1" dirty="0" smtClean="0"/>
              <a:t>Portafolio de educación continuada</a:t>
            </a:r>
          </a:p>
        </p:txBody>
      </p:sp>
      <p:sp>
        <p:nvSpPr>
          <p:cNvPr id="5" name="6 Rectángulo"/>
          <p:cNvSpPr/>
          <p:nvPr/>
        </p:nvSpPr>
        <p:spPr>
          <a:xfrm>
            <a:off x="1259632" y="116632"/>
            <a:ext cx="6912768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PROYECCIÓN SOCIAL </a:t>
            </a:r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 Y </a:t>
            </a:r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EXTENSIÓN</a:t>
            </a:r>
            <a:endParaRPr lang="es-ES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3" name="Imagen 1" descr="C:\Documents and Settings\Administrador\Escritorio\emberacham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735162"/>
            <a:ext cx="2405142" cy="2012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19 Marcador de contenido" descr="DSC0015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628800"/>
            <a:ext cx="2411760" cy="18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 descr="Img_2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64" y="692696"/>
            <a:ext cx="2514726" cy="882440"/>
          </a:xfrm>
          <a:prstGeom prst="rect">
            <a:avLst/>
          </a:prstGeom>
        </p:spPr>
      </p:pic>
      <p:pic>
        <p:nvPicPr>
          <p:cNvPr id="3" name="Imagen 2" descr="Img_2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968" y="692696"/>
            <a:ext cx="2514726" cy="882440"/>
          </a:xfrm>
          <a:prstGeom prst="rect">
            <a:avLst/>
          </a:prstGeom>
        </p:spPr>
      </p:pic>
      <p:pic>
        <p:nvPicPr>
          <p:cNvPr id="4" name="Imagen 3" descr="Img_1.ps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872" y="692718"/>
            <a:ext cx="2514600" cy="882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decel="100000" fill="hold"/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erviciosUnilib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27384"/>
            <a:ext cx="7682048" cy="5761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6 Rectángulo"/>
          <p:cNvSpPr>
            <a:spLocks noChangeArrowheads="1"/>
          </p:cNvSpPr>
          <p:nvPr/>
        </p:nvSpPr>
        <p:spPr bwMode="auto">
          <a:xfrm>
            <a:off x="3706813" y="260350"/>
            <a:ext cx="4378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just"/>
            <a:r>
              <a:rPr lang="es-ES" sz="3600" b="1" dirty="0">
                <a:latin typeface="Calibri" pitchFamily="34" charset="0"/>
              </a:rPr>
              <a:t>¿</a:t>
            </a:r>
            <a:r>
              <a:rPr lang="es-ES" sz="3200" b="1" dirty="0">
                <a:latin typeface="Calibri" pitchFamily="34" charset="0"/>
              </a:rPr>
              <a:t>En qué ciudad vivimos?</a:t>
            </a:r>
          </a:p>
        </p:txBody>
      </p:sp>
      <p:pic>
        <p:nvPicPr>
          <p:cNvPr id="4100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31115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484313"/>
            <a:ext cx="2455863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84538"/>
            <a:ext cx="3132137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00438"/>
            <a:ext cx="3089275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484313"/>
            <a:ext cx="249713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285750" y="1340768"/>
            <a:ext cx="4430713" cy="424731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just" eaLnBrk="0" fontAlgn="ctr" hangingPunct="0"/>
            <a:r>
              <a:rPr lang="es-ES" b="1" u="sng" dirty="0">
                <a:solidFill>
                  <a:srgbClr val="C00000"/>
                </a:solidFill>
                <a:cs typeface="Arial" charset="0"/>
              </a:rPr>
              <a:t>Laboratorios</a:t>
            </a:r>
            <a:endParaRPr lang="es-ES" dirty="0">
              <a:solidFill>
                <a:srgbClr val="C00000"/>
              </a:solidFill>
              <a:cs typeface="Arial" charset="0"/>
            </a:endParaRPr>
          </a:p>
          <a:p>
            <a:pPr algn="just" eaLnBrk="0" fontAlgn="ctr" hangingPunct="0"/>
            <a:endParaRPr lang="es-ES" dirty="0">
              <a:solidFill>
                <a:srgbClr val="C00000"/>
              </a:solidFill>
              <a:cs typeface="Arial" charset="0"/>
            </a:endParaRPr>
          </a:p>
          <a:p>
            <a:pPr algn="just" eaLnBrk="0" fontAlgn="ctr" hangingPunct="0">
              <a:buFont typeface="Wingdings" pitchFamily="2" charset="2"/>
              <a:buChar char="Ø"/>
            </a:pPr>
            <a:r>
              <a:rPr lang="es-ES" dirty="0">
                <a:cs typeface="Arial" charset="0"/>
              </a:rPr>
              <a:t>Laboratorio Financiero</a:t>
            </a:r>
          </a:p>
          <a:p>
            <a:pPr algn="just" eaLnBrk="0" fontAlgn="ctr" hangingPunct="0">
              <a:buFont typeface="Wingdings" pitchFamily="2" charset="2"/>
              <a:buChar char="Ø"/>
            </a:pPr>
            <a:r>
              <a:rPr lang="es-ES" dirty="0">
                <a:cs typeface="Arial" charset="0"/>
              </a:rPr>
              <a:t>Laboratorio Comercial</a:t>
            </a:r>
          </a:p>
          <a:p>
            <a:pPr algn="just" eaLnBrk="0" fontAlgn="ctr" hangingPunct="0">
              <a:buFont typeface="Wingdings" pitchFamily="2" charset="2"/>
              <a:buChar char="Ø"/>
            </a:pPr>
            <a:r>
              <a:rPr lang="es-ES" dirty="0">
                <a:cs typeface="Arial" charset="0"/>
              </a:rPr>
              <a:t>Laboratorio de Robótica</a:t>
            </a:r>
          </a:p>
          <a:p>
            <a:pPr algn="just" eaLnBrk="0" fontAlgn="ctr" hangingPunct="0">
              <a:buFont typeface="Wingdings" pitchFamily="2" charset="2"/>
              <a:buChar char="Ø"/>
            </a:pPr>
            <a:r>
              <a:rPr lang="es-ES" dirty="0">
                <a:cs typeface="Arial" charset="0"/>
              </a:rPr>
              <a:t>Laboratorio de física y robótica </a:t>
            </a:r>
          </a:p>
          <a:p>
            <a:pPr algn="just" eaLnBrk="0" fontAlgn="ctr" hangingPunct="0">
              <a:buFont typeface="Wingdings" pitchFamily="2" charset="2"/>
              <a:buChar char="Ø"/>
            </a:pPr>
            <a:r>
              <a:rPr lang="es-ES" dirty="0">
                <a:cs typeface="Arial" charset="0"/>
              </a:rPr>
              <a:t>Laboratorio química. </a:t>
            </a:r>
          </a:p>
          <a:p>
            <a:pPr algn="just" eaLnBrk="0" fontAlgn="ctr" hangingPunct="0">
              <a:buFont typeface="Wingdings" pitchFamily="2" charset="2"/>
              <a:buChar char="Ø"/>
            </a:pPr>
            <a:r>
              <a:rPr lang="es-ES" dirty="0">
                <a:cs typeface="Arial" charset="0"/>
              </a:rPr>
              <a:t>Laboratorio de biología </a:t>
            </a:r>
          </a:p>
          <a:p>
            <a:pPr algn="just" eaLnBrk="0" fontAlgn="ctr" hangingPunct="0">
              <a:buFont typeface="Wingdings" pitchFamily="2" charset="2"/>
              <a:buChar char="Ø"/>
            </a:pPr>
            <a:r>
              <a:rPr lang="es-ES" dirty="0">
                <a:cs typeface="Arial" charset="0"/>
              </a:rPr>
              <a:t>Laboratorio de Microbiología</a:t>
            </a:r>
          </a:p>
          <a:p>
            <a:pPr algn="just" eaLnBrk="0" fontAlgn="ctr" hangingPunct="0">
              <a:buFont typeface="Wingdings" pitchFamily="2" charset="2"/>
              <a:buChar char="Ø"/>
            </a:pPr>
            <a:r>
              <a:rPr lang="es-ES" dirty="0">
                <a:cs typeface="Arial" charset="0"/>
              </a:rPr>
              <a:t>Laboratorio de fisicoquímica</a:t>
            </a:r>
          </a:p>
          <a:p>
            <a:pPr algn="just" eaLnBrk="0" fontAlgn="ctr" hangingPunct="0">
              <a:buFont typeface="Wingdings" pitchFamily="2" charset="2"/>
              <a:buChar char="Ø"/>
            </a:pPr>
            <a:r>
              <a:rPr lang="es-ES" dirty="0">
                <a:cs typeface="Arial" charset="0"/>
              </a:rPr>
              <a:t>Laboratorio de fisiología</a:t>
            </a:r>
          </a:p>
          <a:p>
            <a:pPr algn="just" eaLnBrk="0" fontAlgn="ctr" hangingPunct="0">
              <a:buFont typeface="Wingdings" pitchFamily="2" charset="2"/>
              <a:buChar char="Ø"/>
            </a:pPr>
            <a:r>
              <a:rPr lang="es-ES" dirty="0">
                <a:cs typeface="Arial" charset="0"/>
              </a:rPr>
              <a:t>Laboratorios de Enfermería</a:t>
            </a:r>
          </a:p>
          <a:p>
            <a:pPr algn="just" eaLnBrk="0" fontAlgn="ctr" hangingPunct="0">
              <a:buFont typeface="Wingdings" pitchFamily="2" charset="2"/>
              <a:buChar char="Ø"/>
            </a:pPr>
            <a:r>
              <a:rPr lang="es-ES" dirty="0">
                <a:cs typeface="Arial" charset="0"/>
              </a:rPr>
              <a:t>Laboratorio de fluidos e hidráulica</a:t>
            </a:r>
          </a:p>
          <a:p>
            <a:pPr algn="just" eaLnBrk="0" fontAlgn="ctr" hangingPunct="0">
              <a:buFont typeface="Wingdings" pitchFamily="2" charset="2"/>
              <a:buChar char="Ø"/>
            </a:pPr>
            <a:r>
              <a:rPr lang="es-ES" dirty="0">
                <a:cs typeface="Arial" charset="0"/>
              </a:rPr>
              <a:t>Laboratorio de suelos</a:t>
            </a:r>
          </a:p>
          <a:p>
            <a:pPr algn="just" eaLnBrk="0" fontAlgn="ctr" hangingPunct="0">
              <a:buFont typeface="Wingdings" pitchFamily="2" charset="2"/>
              <a:buChar char="Ø"/>
            </a:pPr>
            <a:r>
              <a:rPr lang="es-ES" dirty="0">
                <a:cs typeface="Arial" charset="0"/>
              </a:rPr>
              <a:t>Laboratorio de resistencia de materiales </a:t>
            </a:r>
          </a:p>
        </p:txBody>
      </p:sp>
      <p:sp>
        <p:nvSpPr>
          <p:cNvPr id="12291" name="Rectangle 1"/>
          <p:cNvSpPr>
            <a:spLocks noChangeArrowheads="1"/>
          </p:cNvSpPr>
          <p:nvPr/>
        </p:nvSpPr>
        <p:spPr bwMode="auto">
          <a:xfrm>
            <a:off x="449263" y="188913"/>
            <a:ext cx="82454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s-ES" sz="2800" b="1" u="sng">
                <a:solidFill>
                  <a:srgbClr val="C00000"/>
                </a:solidFill>
                <a:latin typeface="Bookman Old Style" pitchFamily="18" charset="0"/>
              </a:rPr>
              <a:t>CAPACIDADES CIENTÍFICAS Y TECNOLÓGICAS</a:t>
            </a:r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4932363" y="1412349"/>
            <a:ext cx="3816350" cy="132343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just" eaLnBrk="0" fontAlgn="ctr" hangingPunct="0"/>
            <a:r>
              <a:rPr lang="es-ES" sz="1600" b="1" u="sng" dirty="0">
                <a:solidFill>
                  <a:srgbClr val="C00000"/>
                </a:solidFill>
                <a:latin typeface="Bookman Old Style" pitchFamily="18" charset="0"/>
              </a:rPr>
              <a:t>Acceso a Internet</a:t>
            </a:r>
            <a:endParaRPr lang="es-ES" sz="1600" dirty="0">
              <a:solidFill>
                <a:srgbClr val="C00000"/>
              </a:solidFill>
              <a:latin typeface="Bookman Old Style" pitchFamily="18" charset="0"/>
            </a:endParaRPr>
          </a:p>
          <a:p>
            <a:pPr algn="just" eaLnBrk="0" fontAlgn="ctr" hangingPunct="0"/>
            <a:endParaRPr lang="es-ES" sz="1600" dirty="0">
              <a:solidFill>
                <a:srgbClr val="C00000"/>
              </a:solidFill>
              <a:latin typeface="Bookman Old Style" pitchFamily="18" charset="0"/>
            </a:endParaRPr>
          </a:p>
          <a:p>
            <a:pPr>
              <a:buFont typeface="Arial" charset="0"/>
              <a:buChar char="•"/>
            </a:pPr>
            <a:r>
              <a:rPr lang="es-CO" sz="1600" dirty="0">
                <a:latin typeface="Bookman Old Style" pitchFamily="18" charset="0"/>
              </a:rPr>
              <a:t>Colombia Telecomunicaciones: </a:t>
            </a:r>
            <a:r>
              <a:rPr lang="es-CO" sz="1600" dirty="0" smtClean="0">
                <a:latin typeface="Bookman Old Style" pitchFamily="18" charset="0"/>
              </a:rPr>
              <a:t>32 </a:t>
            </a:r>
            <a:r>
              <a:rPr lang="es-CO" sz="1600" dirty="0">
                <a:latin typeface="Bookman Old Style" pitchFamily="18" charset="0"/>
              </a:rPr>
              <a:t>MB Instalados</a:t>
            </a:r>
            <a:endParaRPr lang="es-ES" sz="1600" dirty="0">
              <a:latin typeface="Bookman Old Style" pitchFamily="18" charset="0"/>
            </a:endParaRPr>
          </a:p>
          <a:p>
            <a:pPr>
              <a:buFont typeface="Arial" charset="0"/>
              <a:buChar char="•"/>
            </a:pPr>
            <a:r>
              <a:rPr lang="es-CO" sz="1600" dirty="0">
                <a:latin typeface="Bookman Old Style" pitchFamily="18" charset="0"/>
              </a:rPr>
              <a:t>UNE: </a:t>
            </a:r>
            <a:r>
              <a:rPr lang="es-CO" sz="1600" dirty="0" smtClean="0">
                <a:latin typeface="Bookman Old Style" pitchFamily="18" charset="0"/>
              </a:rPr>
              <a:t>30 MB WIFI</a:t>
            </a:r>
            <a:endParaRPr lang="es-ES" sz="1600" dirty="0">
              <a:latin typeface="Bookman Old Style" pitchFamily="18" charset="0"/>
            </a:endParaRPr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4932363" y="3005138"/>
            <a:ext cx="3887787" cy="13541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just" eaLnBrk="0" fontAlgn="ctr" hangingPunct="0"/>
            <a:r>
              <a:rPr lang="es-ES" sz="1600" b="1" u="sng">
                <a:solidFill>
                  <a:srgbClr val="C00000"/>
                </a:solidFill>
                <a:latin typeface="Bookman Old Style" pitchFamily="18" charset="0"/>
              </a:rPr>
              <a:t>Salas de Sistemas</a:t>
            </a:r>
            <a:endParaRPr lang="es-ES" sz="1600">
              <a:solidFill>
                <a:srgbClr val="C00000"/>
              </a:solidFill>
              <a:latin typeface="Bookman Old Style" pitchFamily="18" charset="0"/>
            </a:endParaRPr>
          </a:p>
          <a:p>
            <a:pPr algn="just" eaLnBrk="0" fontAlgn="ctr" hangingPunct="0"/>
            <a:endParaRPr lang="es-ES" sz="1600">
              <a:solidFill>
                <a:srgbClr val="C00000"/>
              </a:solidFill>
              <a:latin typeface="Bookman Old Style" pitchFamily="18" charset="0"/>
            </a:endParaRPr>
          </a:p>
          <a:p>
            <a:pPr>
              <a:buFont typeface="Arial" charset="0"/>
              <a:buChar char="•"/>
            </a:pPr>
            <a:r>
              <a:rPr lang="es-CO" sz="1600">
                <a:latin typeface="Bookman Old Style" pitchFamily="18" charset="0"/>
              </a:rPr>
              <a:t> 10 estudiantes por computador</a:t>
            </a:r>
          </a:p>
          <a:p>
            <a:pPr>
              <a:buFont typeface="Arial" charset="0"/>
              <a:buChar char="•"/>
            </a:pPr>
            <a:r>
              <a:rPr lang="es-MX" sz="1600">
                <a:latin typeface="Bookman Old Style" pitchFamily="18" charset="0"/>
                <a:ea typeface="Times New Roman" pitchFamily="18" charset="0"/>
                <a:cs typeface="Arial" charset="0"/>
              </a:rPr>
              <a:t>  3,38  mts</a:t>
            </a:r>
            <a:r>
              <a:rPr lang="es-MX" sz="1600" baseline="30000">
                <a:latin typeface="Bookman Old Style" pitchFamily="18" charset="0"/>
                <a:ea typeface="Times New Roman" pitchFamily="18" charset="0"/>
                <a:cs typeface="Arial" charset="0"/>
              </a:rPr>
              <a:t>2 </a:t>
            </a:r>
            <a:r>
              <a:rPr lang="es-MX" sz="1600">
                <a:latin typeface="Bookman Old Style" pitchFamily="18" charset="0"/>
                <a:ea typeface="Times New Roman" pitchFamily="18" charset="0"/>
                <a:cs typeface="Arial" charset="0"/>
              </a:rPr>
              <a:t>por estudiante</a:t>
            </a:r>
            <a:endParaRPr lang="es-CO" sz="1600">
              <a:latin typeface="Bookman Old Style" pitchFamily="18" charset="0"/>
            </a:endParaRPr>
          </a:p>
          <a:p>
            <a:endParaRPr lang="es-ES" sz="1600">
              <a:latin typeface="Bookman Old Style" pitchFamily="18" charset="0"/>
            </a:endParaRPr>
          </a:p>
        </p:txBody>
      </p:sp>
      <p:sp>
        <p:nvSpPr>
          <p:cNvPr id="12294" name="Rectangle 3"/>
          <p:cNvSpPr>
            <a:spLocks noChangeArrowheads="1"/>
          </p:cNvSpPr>
          <p:nvPr/>
        </p:nvSpPr>
        <p:spPr bwMode="auto">
          <a:xfrm>
            <a:off x="4932363" y="4481513"/>
            <a:ext cx="3887787" cy="13239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just" eaLnBrk="0" fontAlgn="ctr" hangingPunct="0"/>
            <a:r>
              <a:rPr lang="es-ES" sz="1600" b="1" u="sng">
                <a:solidFill>
                  <a:srgbClr val="C00000"/>
                </a:solidFill>
                <a:latin typeface="Bookman Old Style" pitchFamily="18" charset="0"/>
              </a:rPr>
              <a:t>Biblioteca</a:t>
            </a:r>
            <a:endParaRPr lang="es-ES" sz="1600">
              <a:solidFill>
                <a:srgbClr val="C00000"/>
              </a:solidFill>
              <a:latin typeface="Bookman Old Style" pitchFamily="18" charset="0"/>
            </a:endParaRPr>
          </a:p>
          <a:p>
            <a:pPr algn="just" eaLnBrk="0" fontAlgn="ctr" hangingPunct="0"/>
            <a:endParaRPr lang="es-ES" sz="1600">
              <a:latin typeface="Bookman Old Style" pitchFamily="18" charset="0"/>
            </a:endParaRPr>
          </a:p>
          <a:p>
            <a:pPr>
              <a:buFont typeface="Arial" charset="0"/>
              <a:buChar char="•"/>
            </a:pPr>
            <a:r>
              <a:rPr lang="es-MX" sz="1600">
                <a:latin typeface="Bookman Old Style" pitchFamily="18" charset="0"/>
              </a:rPr>
              <a:t> 1,48 </a:t>
            </a:r>
            <a:r>
              <a:rPr lang="es-ES" sz="1600">
                <a:latin typeface="Bookman Old Style" pitchFamily="18" charset="0"/>
              </a:rPr>
              <a:t>m2 </a:t>
            </a:r>
            <a:r>
              <a:rPr lang="es-MX" sz="1600">
                <a:latin typeface="Bookman Old Style" pitchFamily="18" charset="0"/>
              </a:rPr>
              <a:t>por estudiante</a:t>
            </a:r>
          </a:p>
          <a:p>
            <a:pPr>
              <a:buFont typeface="Arial" charset="0"/>
              <a:buChar char="•"/>
            </a:pPr>
            <a:r>
              <a:rPr lang="es-MX" sz="1600">
                <a:latin typeface="Bookman Old Style" pitchFamily="18" charset="0"/>
              </a:rPr>
              <a:t> </a:t>
            </a:r>
            <a:r>
              <a:rPr lang="es-ES" sz="1600">
                <a:latin typeface="Bookman Old Style" pitchFamily="18" charset="0"/>
                <a:ea typeface="Times New Roman" pitchFamily="18" charset="0"/>
                <a:cs typeface="Arial" charset="0"/>
              </a:rPr>
              <a:t>15,18 Volúmenes por estudiante</a:t>
            </a:r>
            <a:endParaRPr lang="es-ES" sz="110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endParaRPr lang="es-ES" sz="160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79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114300" y="504825"/>
            <a:ext cx="87820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s-ES" sz="1600" b="1" u="sng">
              <a:latin typeface="Calibri" pitchFamily="34" charset="0"/>
            </a:endParaRPr>
          </a:p>
          <a:p>
            <a:pPr algn="ctr"/>
            <a:r>
              <a:rPr lang="es-ES" sz="2000" b="1">
                <a:latin typeface="Calibri" pitchFamily="34" charset="0"/>
              </a:rPr>
              <a:t> </a:t>
            </a:r>
          </a:p>
          <a:p>
            <a:pPr algn="just"/>
            <a:endParaRPr lang="es-ES" sz="1600">
              <a:solidFill>
                <a:srgbClr val="C00000"/>
              </a:solidFill>
              <a:latin typeface="Bookman Old Style" pitchFamily="18" charset="0"/>
            </a:endParaRPr>
          </a:p>
          <a:p>
            <a:pPr eaLnBrk="0" hangingPunct="0"/>
            <a:endParaRPr lang="es-CO" sz="2800">
              <a:latin typeface="Bookman Old Style" pitchFamily="18" charset="0"/>
            </a:endParaRPr>
          </a:p>
        </p:txBody>
      </p:sp>
      <p:graphicFrame>
        <p:nvGraphicFramePr>
          <p:cNvPr id="34" name="33 Tabla"/>
          <p:cNvGraphicFramePr>
            <a:graphicFrameLocks noGrp="1"/>
          </p:cNvGraphicFramePr>
          <p:nvPr/>
        </p:nvGraphicFramePr>
        <p:xfrm>
          <a:off x="142875" y="1557338"/>
          <a:ext cx="8839200" cy="5099051"/>
        </p:xfrm>
        <a:graphic>
          <a:graphicData uri="http://schemas.openxmlformats.org/drawingml/2006/table">
            <a:tbl>
              <a:tblPr/>
              <a:tblGrid>
                <a:gridCol w="8839200"/>
              </a:tblGrid>
              <a:tr h="2088164">
                <a:tc>
                  <a:txBody>
                    <a:bodyPr/>
                    <a:lstStyle/>
                    <a:p>
                      <a:pPr algn="ctr"/>
                      <a:r>
                        <a:rPr lang="es-ES" sz="1600" b="1" u="dbl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BASES </a:t>
                      </a:r>
                      <a:r>
                        <a:rPr lang="es-ES" sz="1600" b="1" u="dbl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DE DATOS  JURÍDICA</a:t>
                      </a:r>
                      <a:endParaRPr lang="es-ES" sz="1200" dirty="0">
                        <a:solidFill>
                          <a:schemeClr val="tx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rgbClr val="548DD4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          	</a:t>
                      </a:r>
                      <a:endParaRPr lang="es-ES" sz="16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rgbClr val="548DD4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        </a:t>
                      </a:r>
                      <a:r>
                        <a:rPr lang="es-ES" sz="1800" u="none" strike="noStrike" dirty="0">
                          <a:solidFill>
                            <a:srgbClr val="548DD4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  <a:hlinkClick r:id="rId3"/>
                        </a:rPr>
                        <a:t> </a:t>
                      </a:r>
                      <a:endParaRPr lang="es-ES" sz="16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39836" marR="39836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65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u="dbl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BASES </a:t>
                      </a:r>
                      <a:r>
                        <a:rPr lang="es-ES" sz="1600" b="1" u="dbl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DE DATOS </a:t>
                      </a:r>
                      <a:r>
                        <a:rPr lang="es-ES" sz="1600" b="1" u="dbl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INTERDISCIPLINARIAS</a:t>
                      </a:r>
                      <a:endParaRPr lang="es-ES" sz="1200" dirty="0">
                        <a:solidFill>
                          <a:schemeClr val="tx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548DD4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                  </a:t>
                      </a:r>
                      <a:r>
                        <a:rPr lang="es-ES" sz="1400" u="none" strike="noStrike" dirty="0">
                          <a:solidFill>
                            <a:srgbClr val="548DD4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  <a:hlinkClick r:id="rId4"/>
                        </a:rPr>
                        <a:t> </a:t>
                      </a:r>
                      <a:endParaRPr lang="es-ES" sz="14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39836" marR="39836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43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b="1" u="dbl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BASES </a:t>
                      </a:r>
                      <a:r>
                        <a:rPr lang="es-ES" sz="1600" b="1" u="dbl" dirty="0">
                          <a:solidFill>
                            <a:schemeClr val="tx1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DE DATOS ECONÓMICAS ADMINISTRATIVAS Y FINANCIERAS</a:t>
                      </a:r>
                      <a:endParaRPr lang="es-ES" sz="1400" dirty="0">
                        <a:solidFill>
                          <a:schemeClr val="tx1"/>
                        </a:solidFill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548DD4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                             </a:t>
                      </a:r>
                      <a:r>
                        <a:rPr lang="es-ES" sz="1400" u="none" strike="noStrike" dirty="0">
                          <a:solidFill>
                            <a:srgbClr val="548DD4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  <a:hlinkClick r:id="rId5"/>
                        </a:rPr>
                        <a:t> </a:t>
                      </a:r>
                      <a:r>
                        <a:rPr lang="es-ES" sz="1400" dirty="0">
                          <a:solidFill>
                            <a:srgbClr val="548DD4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es-ES" sz="1600" dirty="0" smtClean="0">
                          <a:solidFill>
                            <a:srgbClr val="548DD4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1600" dirty="0">
                          <a:solidFill>
                            <a:srgbClr val="548DD4"/>
                          </a:solidFill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		</a:t>
                      </a:r>
                      <a:r>
                        <a:rPr lang="es-ES" sz="1400" b="1" dirty="0" smtClean="0">
                          <a:latin typeface="Bookman Old Style" pitchFamily="18" charset="0"/>
                          <a:ea typeface="Times New Roman"/>
                          <a:cs typeface="Times New Roman"/>
                        </a:rPr>
                        <a:t> </a:t>
                      </a:r>
                      <a:endParaRPr lang="es-ES" sz="1400" dirty="0">
                        <a:latin typeface="Bookman Old Style" pitchFamily="18" charset="0"/>
                        <a:ea typeface="Times New Roman"/>
                        <a:cs typeface="Times New Roman"/>
                      </a:endParaRPr>
                    </a:p>
                  </a:txBody>
                  <a:tcPr marL="39836" marR="39836" marT="0" marB="0">
                    <a:lnL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325" name="Picture 19" descr="Descripción: Multilegis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928813"/>
            <a:ext cx="27527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2" descr="Descripción: http://www.unilibrepereira.edu.co/images/base_datos/noticier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2357438"/>
            <a:ext cx="31051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Imagen 1" descr="Descripción: vLex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571750"/>
            <a:ext cx="24288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43" descr="http://www.unilibrepereira.edu.co/templates/libre/images/lexbase.jpg"/>
          <p:cNvPicPr>
            <a:picLocks noChangeAspect="1" noChangeArrowheads="1"/>
          </p:cNvPicPr>
          <p:nvPr/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2928938"/>
            <a:ext cx="29813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10" descr="Descripción: http://www.unilibrepereira.edu.co/templates/libre/images/notinet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000375"/>
            <a:ext cx="2743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23 Imagen" descr="Descripción: Leyex.Inf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3071813"/>
            <a:ext cx="31813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1" name="26 Imagen" descr="Descripción: legismovi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2357438"/>
            <a:ext cx="23145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2" name="Imagen 19" descr="proques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157663"/>
            <a:ext cx="2743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3" name="Imagen 20" descr="ebrary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4100513"/>
            <a:ext cx="22193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77" name="Picture 58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9113" y="4129088"/>
            <a:ext cx="2114550" cy="523875"/>
          </a:xfrm>
          <a:prstGeom prst="rect">
            <a:avLst/>
          </a:prstGeom>
          <a:noFill/>
          <a:effectLst>
            <a:outerShdw dist="81320" dir="3080412" algn="ctr" rotWithShape="0">
              <a:srgbClr val="99FF66"/>
            </a:outerShdw>
          </a:effectLst>
        </p:spPr>
      </p:pic>
      <p:pic>
        <p:nvPicPr>
          <p:cNvPr id="13335" name="Imagen 23" descr="legisnet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6000750"/>
            <a:ext cx="32289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35" descr="http://www.unilibrepereira.edu.co/templates/libre/images/legiscomex.jpg"/>
          <p:cNvPicPr>
            <a:picLocks noChangeAspect="1" noChangeArrowheads="1"/>
          </p:cNvPicPr>
          <p:nvPr/>
        </p:nvPicPr>
        <p:blipFill>
          <a:blip r:embed="rId18" r:link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5267325"/>
            <a:ext cx="26860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7" name="Picture 26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5257800"/>
            <a:ext cx="26574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8" name="Picture 29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5200650"/>
            <a:ext cx="25050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9" name="Rectangle 1"/>
          <p:cNvSpPr>
            <a:spLocks noChangeArrowheads="1"/>
          </p:cNvSpPr>
          <p:nvPr/>
        </p:nvSpPr>
        <p:spPr bwMode="auto">
          <a:xfrm>
            <a:off x="468313" y="260350"/>
            <a:ext cx="82438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es-ES" sz="2800" b="1" u="sng">
                <a:solidFill>
                  <a:srgbClr val="C00000"/>
                </a:solidFill>
                <a:latin typeface="Bookman Old Style" pitchFamily="18" charset="0"/>
              </a:rPr>
              <a:t>CAPACIDADES CIENTÍFICAS Y TECNOLÓGICAS</a:t>
            </a:r>
          </a:p>
        </p:txBody>
      </p:sp>
    </p:spTree>
    <p:extLst>
      <p:ext uri="{BB962C8B-B14F-4D97-AF65-F5344CB8AC3E}">
        <p14:creationId xmlns:p14="http://schemas.microsoft.com/office/powerpoint/2010/main" val="27657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iversidad Libre 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7416" cy="2924944"/>
          </a:xfrm>
          <a:prstGeom prst="rect">
            <a:avLst/>
          </a:prstGeom>
        </p:spPr>
      </p:pic>
      <p:pic>
        <p:nvPicPr>
          <p:cNvPr id="5" name="Imagen 4" descr="DSC0848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99"/>
          <a:stretch/>
        </p:blipFill>
        <p:spPr>
          <a:xfrm>
            <a:off x="4427984" y="-26020"/>
            <a:ext cx="4716016" cy="2924944"/>
          </a:xfrm>
          <a:prstGeom prst="rect">
            <a:avLst/>
          </a:prstGeom>
        </p:spPr>
      </p:pic>
      <p:pic>
        <p:nvPicPr>
          <p:cNvPr id="7" name="Imagen 6" descr="Canchas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2"/>
          <a:stretch/>
        </p:blipFill>
        <p:spPr>
          <a:xfrm>
            <a:off x="0" y="2924944"/>
            <a:ext cx="4686300" cy="2882238"/>
          </a:xfrm>
          <a:prstGeom prst="rect">
            <a:avLst/>
          </a:prstGeom>
        </p:spPr>
      </p:pic>
      <p:pic>
        <p:nvPicPr>
          <p:cNvPr id="8" name="Imagen 7" descr="Canchas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9"/>
          <a:stretch/>
        </p:blipFill>
        <p:spPr>
          <a:xfrm>
            <a:off x="4716016" y="2924944"/>
            <a:ext cx="4427984" cy="289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4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067944" y="188640"/>
            <a:ext cx="4547989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ＭＳ Ｐゴシック" charset="0"/>
                <a:cs typeface="ＭＳ Ｐゴシック" charset="0"/>
              </a:rPr>
              <a:t>PROSPECTIVA DE </a:t>
            </a:r>
            <a:endParaRPr lang="es-ES" sz="3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ＭＳ Ｐゴシック" charset="0"/>
              <a:cs typeface="ＭＳ Ｐゴシック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ＭＳ Ｐゴシック" charset="0"/>
                <a:cs typeface="ＭＳ Ｐゴシック" charset="0"/>
              </a:rPr>
              <a:t>DESARROLLO </a:t>
            </a:r>
            <a:r>
              <a:rPr lang="es-E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ＭＳ Ｐゴシック" charset="0"/>
                <a:cs typeface="ＭＳ Ｐゴシック" charset="0"/>
              </a:rPr>
              <a:t>FÍSICO</a:t>
            </a:r>
          </a:p>
        </p:txBody>
      </p:sp>
      <p:pic>
        <p:nvPicPr>
          <p:cNvPr id="2" name="Imagen 1" descr="INTERIOR 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2635"/>
            <a:ext cx="3600400" cy="2700301"/>
          </a:xfrm>
          <a:prstGeom prst="rect">
            <a:avLst/>
          </a:prstGeom>
        </p:spPr>
      </p:pic>
      <p:pic>
        <p:nvPicPr>
          <p:cNvPr id="3" name="Imagen 2" descr="IMAGEN 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844824"/>
            <a:ext cx="4644008" cy="3483006"/>
          </a:xfrm>
          <a:prstGeom prst="rect">
            <a:avLst/>
          </a:prstGeom>
        </p:spPr>
      </p:pic>
      <p:pic>
        <p:nvPicPr>
          <p:cNvPr id="4" name="Imagen 3" descr="IMAGEN 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96952"/>
            <a:ext cx="3587891" cy="26909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304800" y="142875"/>
            <a:ext cx="8466138" cy="76517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B90321">
                        <a:alpha val="82001"/>
                      </a:srgbClr>
                    </a:gs>
                    <a:gs pos="100000">
                      <a:srgbClr val="CB455B">
                        <a:alpha val="35999"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827088" y="333375"/>
            <a:ext cx="78089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9032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_tradnl" b="1">
                <a:latin typeface="Verdana" pitchFamily="34" charset="0"/>
              </a:rPr>
              <a:t> UNIVERSIDAD LIBRE: MAPA DE PROCESOS ADMINISTRATIVOS</a:t>
            </a:r>
            <a:endParaRPr lang="es-ES" b="1">
              <a:latin typeface="Verdana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73063" y="1196975"/>
            <a:ext cx="13731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99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s-ES" sz="1200" b="1" u="sng">
                <a:latin typeface="Comic Sans MS" pitchFamily="66" charset="0"/>
              </a:rPr>
              <a:t>MACRO PROCESOS ESTRATÉGICOS</a:t>
            </a:r>
            <a:endParaRPr lang="es-ES" sz="1200">
              <a:latin typeface="Times New Roman" pitchFamily="18" charset="0"/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871538" y="3357563"/>
            <a:ext cx="784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s-ES" sz="1050" b="1" u="sng" dirty="0">
                <a:latin typeface="Comic Sans MS" pitchFamily="66" charset="0"/>
              </a:rPr>
              <a:t>MACRO</a:t>
            </a:r>
          </a:p>
          <a:p>
            <a:pPr algn="ctr" eaLnBrk="0" hangingPunct="0">
              <a:defRPr/>
            </a:pPr>
            <a:r>
              <a:rPr lang="es-ES" sz="1050" b="1" u="sng" dirty="0">
                <a:latin typeface="Comic Sans MS" pitchFamily="66" charset="0"/>
              </a:rPr>
              <a:t>PROCESOS </a:t>
            </a:r>
          </a:p>
          <a:p>
            <a:pPr algn="ctr" eaLnBrk="0" hangingPunct="0">
              <a:defRPr/>
            </a:pPr>
            <a:r>
              <a:rPr lang="es-ES" sz="1050" b="1" u="sng" dirty="0">
                <a:latin typeface="Comic Sans MS" pitchFamily="66" charset="0"/>
              </a:rPr>
              <a:t>CLAVE</a:t>
            </a:r>
            <a:endParaRPr lang="es-ES" sz="1050" dirty="0">
              <a:latin typeface="Times New Roman" pitchFamily="18" charset="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608678" y="5445224"/>
            <a:ext cx="101149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s-ES" sz="1200" b="1" u="sng" dirty="0">
                <a:latin typeface="Comic Sans MS" pitchFamily="66" charset="0"/>
              </a:rPr>
              <a:t>MACRO </a:t>
            </a:r>
          </a:p>
          <a:p>
            <a:pPr algn="ctr" eaLnBrk="0" hangingPunct="0"/>
            <a:r>
              <a:rPr lang="es-ES" sz="1200" b="1" u="sng" dirty="0">
                <a:latin typeface="Comic Sans MS" pitchFamily="66" charset="0"/>
              </a:rPr>
              <a:t>PROCESOS </a:t>
            </a:r>
          </a:p>
          <a:p>
            <a:pPr algn="ctr" eaLnBrk="0" hangingPunct="0"/>
            <a:r>
              <a:rPr lang="es-ES" sz="1200" b="1" u="sng" dirty="0">
                <a:latin typeface="Comic Sans MS" pitchFamily="66" charset="0"/>
              </a:rPr>
              <a:t>DE SOPORTE</a:t>
            </a:r>
            <a:endParaRPr lang="es-ES" sz="1200" dirty="0">
              <a:latin typeface="Times New Roman" pitchFamily="18" charset="0"/>
            </a:endParaRP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5715000" y="1143000"/>
            <a:ext cx="1881188" cy="6858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767676"/>
                    </a:gs>
                    <a:gs pos="50000">
                      <a:srgbClr val="B2B2B2"/>
                    </a:gs>
                    <a:gs pos="100000">
                      <a:srgbClr val="767676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s-ES" sz="1200" b="1">
                <a:solidFill>
                  <a:srgbClr val="000000"/>
                </a:solidFill>
                <a:latin typeface="Times New Roman" pitchFamily="18" charset="0"/>
              </a:rPr>
              <a:t>ADMINISTRACION</a:t>
            </a:r>
          </a:p>
          <a:p>
            <a:pPr algn="ctr"/>
            <a:r>
              <a:rPr lang="es-ES" sz="1200" b="1">
                <a:solidFill>
                  <a:srgbClr val="000000"/>
                </a:solidFill>
                <a:latin typeface="Times New Roman" pitchFamily="18" charset="0"/>
              </a:rPr>
              <a:t>DE LA</a:t>
            </a:r>
          </a:p>
          <a:p>
            <a:pPr algn="ctr"/>
            <a:r>
              <a:rPr lang="es-ES" sz="1200" b="1">
                <a:solidFill>
                  <a:srgbClr val="000000"/>
                </a:solidFill>
                <a:latin typeface="Times New Roman" pitchFamily="18" charset="0"/>
              </a:rPr>
              <a:t>CALIDAD</a:t>
            </a:r>
          </a:p>
          <a:p>
            <a:pPr algn="ctr"/>
            <a:endParaRPr lang="es-ES" sz="12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1727200" y="5157192"/>
            <a:ext cx="7043738" cy="1412875"/>
          </a:xfrm>
          <a:prstGeom prst="upArrow">
            <a:avLst>
              <a:gd name="adj1" fmla="val 100000"/>
              <a:gd name="adj2" fmla="val 25815"/>
            </a:avLst>
          </a:prstGeom>
          <a:noFill/>
          <a:ln w="57150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1547813" y="981075"/>
            <a:ext cx="6858000" cy="1371600"/>
          </a:xfrm>
          <a:prstGeom prst="downArrow">
            <a:avLst>
              <a:gd name="adj1" fmla="val 100000"/>
              <a:gd name="adj2" fmla="val 21931"/>
            </a:avLst>
          </a:prstGeom>
          <a:noFill/>
          <a:ln w="57150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1727200" y="2492375"/>
            <a:ext cx="6407150" cy="2641600"/>
          </a:xfrm>
          <a:prstGeom prst="rightArrow">
            <a:avLst>
              <a:gd name="adj1" fmla="val 100000"/>
              <a:gd name="adj2" fmla="val 23483"/>
            </a:avLst>
          </a:prstGeom>
          <a:noFill/>
          <a:ln w="76200">
            <a:solidFill>
              <a:srgbClr val="B903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2059" name="Line 11"/>
          <p:cNvSpPr>
            <a:spLocks noChangeShapeType="1"/>
          </p:cNvSpPr>
          <p:nvPr/>
        </p:nvSpPr>
        <p:spPr bwMode="auto">
          <a:xfrm flipV="1">
            <a:off x="5046663" y="1341438"/>
            <a:ext cx="482600" cy="6350"/>
          </a:xfrm>
          <a:prstGeom prst="line">
            <a:avLst/>
          </a:prstGeom>
          <a:noFill/>
          <a:ln w="38100">
            <a:solidFill>
              <a:srgbClr val="B2B2B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2060" name="Line 12"/>
          <p:cNvSpPr>
            <a:spLocks noChangeShapeType="1"/>
          </p:cNvSpPr>
          <p:nvPr/>
        </p:nvSpPr>
        <p:spPr bwMode="auto">
          <a:xfrm flipV="1">
            <a:off x="1252538" y="4076700"/>
            <a:ext cx="0" cy="1057275"/>
          </a:xfrm>
          <a:prstGeom prst="line">
            <a:avLst/>
          </a:prstGeom>
          <a:noFill/>
          <a:ln w="762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 flipV="1">
            <a:off x="1252538" y="1844675"/>
            <a:ext cx="0" cy="1066800"/>
          </a:xfrm>
          <a:prstGeom prst="line">
            <a:avLst/>
          </a:prstGeom>
          <a:noFill/>
          <a:ln w="76200">
            <a:solidFill>
              <a:srgbClr val="B2B2B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5453063" y="5373216"/>
            <a:ext cx="1492250" cy="809625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8F8F56"/>
                    </a:gs>
                    <a:gs pos="50000">
                      <a:srgbClr val="FFFF99"/>
                    </a:gs>
                    <a:gs pos="100000">
                      <a:srgbClr val="8F8F56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s-ES" sz="1400" b="1" dirty="0">
                <a:latin typeface="Times New Roman" pitchFamily="18" charset="0"/>
              </a:rPr>
              <a:t>GESTION DE SERVICIOS GENERALES</a:t>
            </a:r>
          </a:p>
        </p:txBody>
      </p:sp>
      <p:sp>
        <p:nvSpPr>
          <p:cNvPr id="10255" name="Rectangle 15"/>
          <p:cNvSpPr>
            <a:spLocks noChangeArrowheads="1"/>
          </p:cNvSpPr>
          <p:nvPr/>
        </p:nvSpPr>
        <p:spPr bwMode="auto">
          <a:xfrm>
            <a:off x="2268538" y="3068638"/>
            <a:ext cx="1295400" cy="504825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B90321">
                        <a:alpha val="82001"/>
                      </a:srgbClr>
                    </a:gs>
                    <a:gs pos="50000">
                      <a:srgbClr val="B90321">
                        <a:gamma/>
                        <a:tint val="63922"/>
                        <a:invGamma/>
                        <a:alpha val="36000"/>
                      </a:srgbClr>
                    </a:gs>
                    <a:gs pos="100000">
                      <a:srgbClr val="B90321">
                        <a:alpha val="82001"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es-ES" sz="1200" b="1" dirty="0">
                <a:latin typeface="Times New Roman" pitchFamily="18" charset="0"/>
              </a:rPr>
              <a:t>GESTION FINANCIERA</a:t>
            </a:r>
            <a:endParaRPr lang="es-ES" sz="1600" dirty="0">
              <a:latin typeface="Times New Roman" pitchFamily="18" charset="0"/>
            </a:endParaRP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5508625" y="4437063"/>
            <a:ext cx="2043113" cy="647700"/>
          </a:xfrm>
          <a:prstGeom prst="rect">
            <a:avLst/>
          </a:prstGeom>
          <a:noFill/>
          <a:ln w="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B90321">
                        <a:alpha val="82001"/>
                      </a:srgbClr>
                    </a:gs>
                    <a:gs pos="50000">
                      <a:srgbClr val="B90321">
                        <a:gamma/>
                        <a:tint val="63922"/>
                        <a:invGamma/>
                        <a:alpha val="36000"/>
                      </a:srgbClr>
                    </a:gs>
                    <a:gs pos="100000">
                      <a:srgbClr val="B90321">
                        <a:alpha val="82001"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es-ES" sz="1400" b="1">
                <a:latin typeface="Times New Roman" pitchFamily="18" charset="0"/>
              </a:rPr>
              <a:t>GESTION DE LA BIBLIOTECA</a:t>
            </a:r>
          </a:p>
        </p:txBody>
      </p:sp>
      <p:sp>
        <p:nvSpPr>
          <p:cNvPr id="10257" name="Rectangle 17"/>
          <p:cNvSpPr>
            <a:spLocks noChangeArrowheads="1"/>
          </p:cNvSpPr>
          <p:nvPr/>
        </p:nvSpPr>
        <p:spPr bwMode="auto">
          <a:xfrm>
            <a:off x="5508625" y="2781300"/>
            <a:ext cx="2043113" cy="647700"/>
          </a:xfrm>
          <a:prstGeom prst="rect">
            <a:avLst/>
          </a:prstGeom>
          <a:noFill/>
          <a:ln w="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B90321">
                        <a:alpha val="82001"/>
                      </a:srgbClr>
                    </a:gs>
                    <a:gs pos="50000">
                      <a:srgbClr val="B90321">
                        <a:gamma/>
                        <a:tint val="63922"/>
                        <a:invGamma/>
                        <a:alpha val="36000"/>
                      </a:srgbClr>
                    </a:gs>
                    <a:gs pos="100000">
                      <a:srgbClr val="B90321">
                        <a:alpha val="82001"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es-ES" sz="1200" b="1">
                <a:latin typeface="Times New Roman" pitchFamily="18" charset="0"/>
              </a:rPr>
              <a:t>GESTION DE ADMISIONES Y REGISTROS</a:t>
            </a: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5508625" y="3644900"/>
            <a:ext cx="2043113" cy="576263"/>
          </a:xfrm>
          <a:prstGeom prst="rect">
            <a:avLst/>
          </a:prstGeom>
          <a:noFill/>
          <a:ln w="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B90321">
                        <a:alpha val="82001"/>
                      </a:srgbClr>
                    </a:gs>
                    <a:gs pos="50000">
                      <a:srgbClr val="B90321">
                        <a:gamma/>
                        <a:tint val="63922"/>
                        <a:invGamma/>
                        <a:alpha val="36000"/>
                      </a:srgbClr>
                    </a:gs>
                    <a:gs pos="100000">
                      <a:srgbClr val="B90321">
                        <a:alpha val="82001"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es-ES" sz="1400" b="1">
                <a:latin typeface="Times New Roman" pitchFamily="18" charset="0"/>
              </a:rPr>
              <a:t>BIENESTAR  </a:t>
            </a:r>
          </a:p>
          <a:p>
            <a:pPr algn="ctr" eaLnBrk="0" hangingPunct="0">
              <a:defRPr/>
            </a:pPr>
            <a:r>
              <a:rPr lang="es-CO" sz="1400" b="1">
                <a:latin typeface="Times New Roman" pitchFamily="18" charset="0"/>
              </a:rPr>
              <a:t>UNIVERSITARIO</a:t>
            </a:r>
            <a:endParaRPr lang="es-ES" sz="1400" b="1">
              <a:latin typeface="Times New Roman" pitchFamily="18" charset="0"/>
            </a:endParaRPr>
          </a:p>
        </p:txBody>
      </p:sp>
      <p:sp>
        <p:nvSpPr>
          <p:cNvPr id="2075" name="Rectangle 19"/>
          <p:cNvSpPr>
            <a:spLocks noChangeArrowheads="1"/>
          </p:cNvSpPr>
          <p:nvPr/>
        </p:nvSpPr>
        <p:spPr bwMode="auto">
          <a:xfrm>
            <a:off x="1795463" y="5373216"/>
            <a:ext cx="1758950" cy="80962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8F8F56"/>
                    </a:gs>
                    <a:gs pos="50000">
                      <a:srgbClr val="FFFF99"/>
                    </a:gs>
                    <a:gs pos="100000">
                      <a:srgbClr val="8F8F56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s-ES" sz="1400" b="1">
                <a:latin typeface="Times New Roman" pitchFamily="18" charset="0"/>
              </a:rPr>
              <a:t>GESTION DE AUDITORIA INTERNA</a:t>
            </a:r>
          </a:p>
        </p:txBody>
      </p:sp>
      <p:sp>
        <p:nvSpPr>
          <p:cNvPr id="2076" name="Rectangle 20"/>
          <p:cNvSpPr>
            <a:spLocks noChangeArrowheads="1"/>
          </p:cNvSpPr>
          <p:nvPr/>
        </p:nvSpPr>
        <p:spPr bwMode="auto">
          <a:xfrm>
            <a:off x="3276600" y="1125538"/>
            <a:ext cx="1555750" cy="685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767676"/>
                    </a:gs>
                    <a:gs pos="50000">
                      <a:srgbClr val="B2B2B2"/>
                    </a:gs>
                    <a:gs pos="100000">
                      <a:srgbClr val="767676"/>
                    </a:gs>
                  </a:gsLst>
                  <a:lin ang="5400000" scaled="1"/>
                </a:gradFill>
              </a14:hiddenFill>
            </a:ext>
          </a:extLst>
        </p:spPr>
        <p:txBody>
          <a:bodyPr/>
          <a:lstStyle/>
          <a:p>
            <a:pPr algn="ctr"/>
            <a:r>
              <a:rPr lang="es-ES" sz="1400" b="1">
                <a:solidFill>
                  <a:srgbClr val="000000"/>
                </a:solidFill>
                <a:latin typeface="Times New Roman" pitchFamily="18" charset="0"/>
              </a:rPr>
              <a:t>GESTION DE  LA DIRECCION</a:t>
            </a:r>
          </a:p>
        </p:txBody>
      </p:sp>
      <p:sp>
        <p:nvSpPr>
          <p:cNvPr id="10261" name="Rectangle 21"/>
          <p:cNvSpPr>
            <a:spLocks noChangeArrowheads="1"/>
          </p:cNvSpPr>
          <p:nvPr/>
        </p:nvSpPr>
        <p:spPr bwMode="auto">
          <a:xfrm>
            <a:off x="2268538" y="4221163"/>
            <a:ext cx="1368425" cy="503237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B90321">
                        <a:alpha val="82001"/>
                      </a:srgbClr>
                    </a:gs>
                    <a:gs pos="50000">
                      <a:srgbClr val="B90321">
                        <a:gamma/>
                        <a:tint val="63922"/>
                        <a:invGamma/>
                        <a:alpha val="36000"/>
                      </a:srgbClr>
                    </a:gs>
                    <a:gs pos="100000">
                      <a:srgbClr val="B90321">
                        <a:alpha val="82001"/>
                      </a:srgbClr>
                    </a:gs>
                  </a:gsLst>
                  <a:lin ang="5400000" scaled="1"/>
                </a:gradFill>
              </a14:hiddenFill>
            </a:ext>
          </a:extLst>
        </p:spPr>
        <p:txBody>
          <a:bodyPr/>
          <a:lstStyle/>
          <a:p>
            <a:pPr algn="ctr" eaLnBrk="0" hangingPunct="0">
              <a:defRPr/>
            </a:pPr>
            <a:r>
              <a:rPr lang="es-ES" sz="1400" b="1">
                <a:latin typeface="Times New Roman" pitchFamily="18" charset="0"/>
              </a:rPr>
              <a:t>GESTION </a:t>
            </a:r>
          </a:p>
          <a:p>
            <a:pPr algn="ctr" eaLnBrk="0" hangingPunct="0">
              <a:defRPr/>
            </a:pPr>
            <a:r>
              <a:rPr lang="es-ES" sz="1400" b="1">
                <a:latin typeface="Times New Roman" pitchFamily="18" charset="0"/>
              </a:rPr>
              <a:t> HUMANA</a:t>
            </a:r>
          </a:p>
        </p:txBody>
      </p:sp>
      <p:sp>
        <p:nvSpPr>
          <p:cNvPr id="2080" name="Rectangle 22"/>
          <p:cNvSpPr>
            <a:spLocks noChangeArrowheads="1"/>
          </p:cNvSpPr>
          <p:nvPr/>
        </p:nvSpPr>
        <p:spPr bwMode="auto">
          <a:xfrm>
            <a:off x="3690938" y="5373216"/>
            <a:ext cx="1558925" cy="80962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8F8F56"/>
                    </a:gs>
                    <a:gs pos="50000">
                      <a:srgbClr val="FFFF99"/>
                    </a:gs>
                    <a:gs pos="100000">
                      <a:srgbClr val="8F8F56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s-ES" sz="1400" b="1">
                <a:latin typeface="Times New Roman" pitchFamily="18" charset="0"/>
              </a:rPr>
              <a:t>GESTION INFORMATICA</a:t>
            </a:r>
          </a:p>
        </p:txBody>
      </p:sp>
      <p:sp>
        <p:nvSpPr>
          <p:cNvPr id="2081" name="Rectangle 23"/>
          <p:cNvSpPr>
            <a:spLocks noChangeArrowheads="1"/>
          </p:cNvSpPr>
          <p:nvPr/>
        </p:nvSpPr>
        <p:spPr bwMode="auto">
          <a:xfrm>
            <a:off x="7077075" y="5373216"/>
            <a:ext cx="1557338" cy="809625"/>
          </a:xfrm>
          <a:prstGeom prst="rect">
            <a:avLst/>
          </a:prstGeom>
          <a:noFill/>
          <a:ln w="381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8F8F56"/>
                    </a:gs>
                    <a:gs pos="50000">
                      <a:srgbClr val="FFFF99"/>
                    </a:gs>
                    <a:gs pos="100000">
                      <a:srgbClr val="8F8F56"/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s-ES" sz="1200" b="1" dirty="0">
                <a:latin typeface="Times New Roman" pitchFamily="18" charset="0"/>
              </a:rPr>
              <a:t>GESTION DE ADQUISICIONES Y SUMINISTROS</a:t>
            </a:r>
          </a:p>
        </p:txBody>
      </p:sp>
      <p:sp>
        <p:nvSpPr>
          <p:cNvPr id="2082" name="Rectangle 24"/>
          <p:cNvSpPr>
            <a:spLocks noChangeArrowheads="1"/>
          </p:cNvSpPr>
          <p:nvPr/>
        </p:nvSpPr>
        <p:spPr bwMode="auto">
          <a:xfrm>
            <a:off x="439738" y="2565400"/>
            <a:ext cx="358775" cy="2735263"/>
          </a:xfrm>
          <a:prstGeom prst="rect">
            <a:avLst/>
          </a:prstGeom>
          <a:gradFill rotWithShape="1">
            <a:gsLst>
              <a:gs pos="0">
                <a:srgbClr val="B90321">
                  <a:alpha val="82001"/>
                </a:srgbClr>
              </a:gs>
              <a:gs pos="100000">
                <a:srgbClr val="D97888">
                  <a:alpha val="35999"/>
                </a:srgbClr>
              </a:gs>
            </a:gsLst>
            <a:lin ang="5400000" scaled="1"/>
          </a:gradFill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r>
              <a:rPr lang="es-ES" sz="2400">
                <a:latin typeface="Times New Roman" pitchFamily="18" charset="0"/>
              </a:rPr>
              <a:t>CLIENTE</a:t>
            </a:r>
          </a:p>
        </p:txBody>
      </p:sp>
      <p:sp>
        <p:nvSpPr>
          <p:cNvPr id="2083" name="Rectangle 25"/>
          <p:cNvSpPr>
            <a:spLocks noChangeArrowheads="1"/>
          </p:cNvSpPr>
          <p:nvPr/>
        </p:nvSpPr>
        <p:spPr bwMode="auto">
          <a:xfrm>
            <a:off x="8532813" y="2492375"/>
            <a:ext cx="360362" cy="2735263"/>
          </a:xfrm>
          <a:prstGeom prst="rect">
            <a:avLst/>
          </a:prstGeom>
          <a:gradFill rotWithShape="1">
            <a:gsLst>
              <a:gs pos="0">
                <a:srgbClr val="B90321">
                  <a:alpha val="82001"/>
                </a:srgbClr>
              </a:gs>
              <a:gs pos="100000">
                <a:srgbClr val="D97888">
                  <a:alpha val="35999"/>
                </a:srgbClr>
              </a:gs>
            </a:gsLst>
            <a:lin ang="5400000" scaled="1"/>
          </a:gradFill>
          <a:ln w="571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r>
              <a:rPr lang="es-ES" sz="2400">
                <a:latin typeface="Times New Roman" pitchFamily="18" charset="0"/>
              </a:rPr>
              <a:t>CLIENTE</a:t>
            </a:r>
          </a:p>
        </p:txBody>
      </p:sp>
      <p:sp>
        <p:nvSpPr>
          <p:cNvPr id="2084" name="Line 26"/>
          <p:cNvSpPr>
            <a:spLocks noChangeShapeType="1"/>
          </p:cNvSpPr>
          <p:nvPr/>
        </p:nvSpPr>
        <p:spPr bwMode="auto">
          <a:xfrm>
            <a:off x="2771775" y="357346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2085" name="Line 27"/>
          <p:cNvSpPr>
            <a:spLocks noChangeShapeType="1"/>
          </p:cNvSpPr>
          <p:nvPr/>
        </p:nvSpPr>
        <p:spPr bwMode="auto">
          <a:xfrm>
            <a:off x="2051050" y="3284538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2086" name="Line 28"/>
          <p:cNvSpPr>
            <a:spLocks noChangeShapeType="1"/>
          </p:cNvSpPr>
          <p:nvPr/>
        </p:nvSpPr>
        <p:spPr bwMode="auto">
          <a:xfrm>
            <a:off x="2051050" y="4437063"/>
            <a:ext cx="2174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2087" name="Line 29"/>
          <p:cNvSpPr>
            <a:spLocks noChangeShapeType="1"/>
          </p:cNvSpPr>
          <p:nvPr/>
        </p:nvSpPr>
        <p:spPr bwMode="auto">
          <a:xfrm>
            <a:off x="2051050" y="3860800"/>
            <a:ext cx="2592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2088" name="Line 30"/>
          <p:cNvSpPr>
            <a:spLocks noChangeShapeType="1"/>
          </p:cNvSpPr>
          <p:nvPr/>
        </p:nvSpPr>
        <p:spPr bwMode="auto">
          <a:xfrm>
            <a:off x="3635375" y="3284538"/>
            <a:ext cx="9366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2089" name="Line 31"/>
          <p:cNvSpPr>
            <a:spLocks noChangeShapeType="1"/>
          </p:cNvSpPr>
          <p:nvPr/>
        </p:nvSpPr>
        <p:spPr bwMode="auto">
          <a:xfrm flipV="1">
            <a:off x="3635375" y="4005263"/>
            <a:ext cx="936625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2090" name="Line 32"/>
          <p:cNvSpPr>
            <a:spLocks noChangeShapeType="1"/>
          </p:cNvSpPr>
          <p:nvPr/>
        </p:nvSpPr>
        <p:spPr bwMode="auto">
          <a:xfrm>
            <a:off x="4643438" y="3141663"/>
            <a:ext cx="0" cy="1366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2091" name="Line 33"/>
          <p:cNvSpPr>
            <a:spLocks noChangeShapeType="1"/>
          </p:cNvSpPr>
          <p:nvPr/>
        </p:nvSpPr>
        <p:spPr bwMode="auto">
          <a:xfrm>
            <a:off x="4643438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2092" name="Line 34"/>
          <p:cNvSpPr>
            <a:spLocks noChangeShapeType="1"/>
          </p:cNvSpPr>
          <p:nvPr/>
        </p:nvSpPr>
        <p:spPr bwMode="auto">
          <a:xfrm>
            <a:off x="4643438" y="3141663"/>
            <a:ext cx="649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2093" name="Line 35"/>
          <p:cNvSpPr>
            <a:spLocks noChangeShapeType="1"/>
          </p:cNvSpPr>
          <p:nvPr/>
        </p:nvSpPr>
        <p:spPr bwMode="auto">
          <a:xfrm>
            <a:off x="4643438" y="3860800"/>
            <a:ext cx="649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2094" name="Line 36"/>
          <p:cNvSpPr>
            <a:spLocks noChangeShapeType="1"/>
          </p:cNvSpPr>
          <p:nvPr/>
        </p:nvSpPr>
        <p:spPr bwMode="auto">
          <a:xfrm>
            <a:off x="4643438" y="4508500"/>
            <a:ext cx="6492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2665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378695"/>
          </a:xfrm>
        </p:spPr>
        <p:txBody>
          <a:bodyPr/>
          <a:lstStyle/>
          <a:p>
            <a:r>
              <a:rPr lang="es-CO" dirty="0" smtClean="0"/>
              <a:t>PROPUESTA NACIONAL CON INCLUSIÓN DE PROCESOS ACADÉMICOS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10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n 35" descr="Captura de pantalla 2014-06-03 a la(s) 10.17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452"/>
            <a:ext cx="8784976" cy="585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8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10503691_x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99" y="764704"/>
            <a:ext cx="8018301" cy="5078991"/>
          </a:xfrm>
          <a:prstGeom prst="rect">
            <a:avLst/>
          </a:prstGeom>
        </p:spPr>
      </p:pic>
      <p:sp>
        <p:nvSpPr>
          <p:cNvPr id="4" name="5 Rectángulo"/>
          <p:cNvSpPr/>
          <p:nvPr/>
        </p:nvSpPr>
        <p:spPr>
          <a:xfrm>
            <a:off x="179513" y="1628800"/>
            <a:ext cx="3528391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¿ Para donde vamos</a:t>
            </a:r>
            <a:r>
              <a:rPr lang="es-ES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?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619672" y="548680"/>
            <a:ext cx="720080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La Acreditación Institucional</a:t>
            </a:r>
            <a:endParaRPr lang="es-ES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ea typeface="+mn-ea"/>
            </a:endParaRPr>
          </a:p>
        </p:txBody>
      </p:sp>
      <p:pic>
        <p:nvPicPr>
          <p:cNvPr id="7" name="Imagen 6" descr="11001124_xxl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04664"/>
            <a:ext cx="864096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0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4185347" y="4143380"/>
            <a:ext cx="4680288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ea typeface="+mn-ea"/>
              </a:rPr>
              <a:t>¡GRACIAS!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1520" y="260648"/>
            <a:ext cx="8712968" cy="5459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Nuestra </a:t>
            </a: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defRPr/>
            </a:pPr>
            <a:r>
              <a:rPr lang="es-E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Seccional Pereira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endParaRPr lang="es-MX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endParaRPr lang="es-ES" b="1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r>
              <a:rPr lang="es-E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PENSADA:  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En 1968 sueño y aventura de un grupo de quijotes, doctores Rodrigo Rivera Correa, Daniel Becerra Piedrahita y Eduardo Jaramillo González.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endParaRPr lang="es-ES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r>
              <a:rPr lang="es-E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PRESENTADA: 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En 1969 ante la Honorable </a:t>
            </a:r>
            <a:r>
              <a:rPr lang="es-ES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Consiliatura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.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endParaRPr lang="es-ES" b="1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r>
              <a:rPr lang="es-E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CREADA: 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En 1971 mediante Escritura Pública.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endParaRPr lang="es-ES" b="1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r>
              <a:rPr lang="es-E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APROBADA: </a:t>
            </a:r>
            <a:r>
              <a:rPr lang="es-E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En 1972 por el Ministerio de Educación Nacional.</a:t>
            </a:r>
          </a:p>
          <a:p>
            <a:pPr algn="just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endParaRPr lang="es-ES" b="1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algn="ctr">
              <a:spcBef>
                <a:spcPct val="20000"/>
              </a:spcBef>
              <a:buClr>
                <a:schemeClr val="accent1"/>
              </a:buClr>
              <a:buSzPct val="80000"/>
              <a:buFont typeface="Wingdings" pitchFamily="2" charset="2"/>
              <a:buNone/>
              <a:defRPr/>
            </a:pPr>
            <a:r>
              <a:rPr lang="es-ES" sz="2000" dirty="0"/>
              <a:t>"LA UNIVERSIDAD LIBRE: PRESENCIA Y SIGNIFICADO, PARA EL DESARROLLO DE LA REGIÓN"</a:t>
            </a:r>
            <a:endParaRPr lang="es-ES" sz="2000" b="1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algn="just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3741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_DSC413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1359" y="1658001"/>
            <a:ext cx="4702410" cy="3635896"/>
          </a:xfrm>
          <a:prstGeom prst="rect">
            <a:avLst/>
          </a:prstGeom>
        </p:spPr>
      </p:pic>
      <p:pic>
        <p:nvPicPr>
          <p:cNvPr id="33795" name="Imagen 1" descr="bloque parqueader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15875"/>
            <a:ext cx="4706938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Imagen 4" descr="[Group 3]-IMG_4388_IMG_4391-4 imag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275"/>
            <a:ext cx="5508104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Imagen 5" descr="IMG_015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0"/>
            <a:ext cx="4464496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22 Imagen" descr="4_5_2006_4_16_25_PM_Mapa_Politico_Colombi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 t="5634" r="3703" b="7042"/>
          <a:stretch>
            <a:fillRect/>
          </a:stretch>
        </p:blipFill>
        <p:spPr bwMode="auto">
          <a:xfrm>
            <a:off x="2397125" y="158750"/>
            <a:ext cx="4616450" cy="515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12 Imagen" descr="universidadlibr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75" y="852488"/>
            <a:ext cx="266700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2397125" y="204788"/>
            <a:ext cx="1154113" cy="87788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2400" b="1"/>
          </a:p>
        </p:txBody>
      </p:sp>
      <p:sp>
        <p:nvSpPr>
          <p:cNvPr id="19" name="18 Rectángulo"/>
          <p:cNvSpPr/>
          <p:nvPr/>
        </p:nvSpPr>
        <p:spPr>
          <a:xfrm>
            <a:off x="2130425" y="2074863"/>
            <a:ext cx="849313" cy="52546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2400" b="1"/>
          </a:p>
        </p:txBody>
      </p:sp>
      <p:sp>
        <p:nvSpPr>
          <p:cNvPr id="20" name="19 Rectángulo"/>
          <p:cNvSpPr/>
          <p:nvPr/>
        </p:nvSpPr>
        <p:spPr>
          <a:xfrm>
            <a:off x="5681663" y="1139825"/>
            <a:ext cx="849312" cy="5238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2400" b="1"/>
          </a:p>
        </p:txBody>
      </p:sp>
      <p:sp>
        <p:nvSpPr>
          <p:cNvPr id="21" name="20 Rectángulo"/>
          <p:cNvSpPr/>
          <p:nvPr/>
        </p:nvSpPr>
        <p:spPr>
          <a:xfrm>
            <a:off x="2574925" y="4233863"/>
            <a:ext cx="1685925" cy="113982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2400" b="1"/>
          </a:p>
        </p:txBody>
      </p:sp>
      <p:sp>
        <p:nvSpPr>
          <p:cNvPr id="24" name="23 Rectángulo"/>
          <p:cNvSpPr/>
          <p:nvPr/>
        </p:nvSpPr>
        <p:spPr>
          <a:xfrm>
            <a:off x="3284538" y="276225"/>
            <a:ext cx="923925" cy="22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2400" b="1"/>
          </a:p>
        </p:txBody>
      </p:sp>
      <p:sp>
        <p:nvSpPr>
          <p:cNvPr id="25" name="24 Rectángulo"/>
          <p:cNvSpPr/>
          <p:nvPr/>
        </p:nvSpPr>
        <p:spPr>
          <a:xfrm>
            <a:off x="2397125" y="2289175"/>
            <a:ext cx="512763" cy="6604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2400" b="1"/>
          </a:p>
        </p:txBody>
      </p:sp>
      <p:sp>
        <p:nvSpPr>
          <p:cNvPr id="26" name="25 Rectángulo"/>
          <p:cNvSpPr/>
          <p:nvPr/>
        </p:nvSpPr>
        <p:spPr>
          <a:xfrm>
            <a:off x="2397125" y="1428750"/>
            <a:ext cx="620713" cy="1428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2400" b="1"/>
          </a:p>
        </p:txBody>
      </p:sp>
      <p:sp>
        <p:nvSpPr>
          <p:cNvPr id="28" name="27 Rectángulo"/>
          <p:cNvSpPr/>
          <p:nvPr/>
        </p:nvSpPr>
        <p:spPr>
          <a:xfrm>
            <a:off x="6143625" y="3946525"/>
            <a:ext cx="514350" cy="28733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2400" b="1"/>
          </a:p>
        </p:txBody>
      </p:sp>
      <p:sp>
        <p:nvSpPr>
          <p:cNvPr id="29" name="28 Rectángulo"/>
          <p:cNvSpPr/>
          <p:nvPr/>
        </p:nvSpPr>
        <p:spPr>
          <a:xfrm>
            <a:off x="4438650" y="4879975"/>
            <a:ext cx="887413" cy="1444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2400" b="1"/>
          </a:p>
        </p:txBody>
      </p:sp>
      <p:sp>
        <p:nvSpPr>
          <p:cNvPr id="19470" name="5 CuadroTexto"/>
          <p:cNvSpPr txBox="1">
            <a:spLocks noChangeArrowheads="1"/>
          </p:cNvSpPr>
          <p:nvPr/>
        </p:nvSpPr>
        <p:spPr bwMode="auto">
          <a:xfrm>
            <a:off x="0" y="4799013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ES" sz="2400" b="1" dirty="0" smtClean="0">
                <a:latin typeface="Calibri" pitchFamily="34" charset="0"/>
              </a:rPr>
              <a:t>Noventa años </a:t>
            </a:r>
            <a:r>
              <a:rPr lang="es-ES" sz="2400" b="1" dirty="0">
                <a:latin typeface="Calibri" pitchFamily="34" charset="0"/>
              </a:rPr>
              <a:t>de historia de nuestra casa de estudio:  a lo largo de su trayectoria ha hecho presencia en siete ciudades del país.</a:t>
            </a:r>
            <a:endParaRPr lang="es-CO" sz="2400" b="1" dirty="0">
              <a:latin typeface="Calibri" pitchFamily="34" charset="0"/>
            </a:endParaRPr>
          </a:p>
        </p:txBody>
      </p:sp>
      <p:cxnSp>
        <p:nvCxnSpPr>
          <p:cNvPr id="32" name="31 Conector recto de flecha"/>
          <p:cNvCxnSpPr/>
          <p:nvPr/>
        </p:nvCxnSpPr>
        <p:spPr>
          <a:xfrm flipV="1">
            <a:off x="4794250" y="995363"/>
            <a:ext cx="2306638" cy="433387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/>
          <p:nvPr/>
        </p:nvCxnSpPr>
        <p:spPr>
          <a:xfrm flipV="1">
            <a:off x="4616450" y="1571625"/>
            <a:ext cx="2309813" cy="43180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73" name="33 Imagen" descr="universidadlibr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5" y="1427163"/>
            <a:ext cx="266700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" name="34 Conector recto de flecha"/>
          <p:cNvCxnSpPr/>
          <p:nvPr/>
        </p:nvCxnSpPr>
        <p:spPr>
          <a:xfrm flipV="1">
            <a:off x="4349750" y="2351088"/>
            <a:ext cx="2663825" cy="8255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75" name="35 Imagen" descr="universidadlibr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75" y="2208213"/>
            <a:ext cx="266700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76" name="36 Conector recto de flecha"/>
          <p:cNvCxnSpPr>
            <a:cxnSpLocks noChangeShapeType="1"/>
          </p:cNvCxnSpPr>
          <p:nvPr/>
        </p:nvCxnSpPr>
        <p:spPr bwMode="auto">
          <a:xfrm flipH="1" flipV="1">
            <a:off x="2486025" y="995363"/>
            <a:ext cx="1609725" cy="241300"/>
          </a:xfrm>
          <a:prstGeom prst="straightConnector1">
            <a:avLst/>
          </a:prstGeom>
          <a:noFill/>
          <a:ln w="9525" algn="ctr">
            <a:solidFill>
              <a:srgbClr val="953735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477" name="39 Imagen" descr="universidadlibr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425" y="852488"/>
            <a:ext cx="266700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78" name="40 Conector recto de flecha"/>
          <p:cNvCxnSpPr>
            <a:cxnSpLocks noChangeShapeType="1"/>
          </p:cNvCxnSpPr>
          <p:nvPr/>
        </p:nvCxnSpPr>
        <p:spPr bwMode="auto">
          <a:xfrm flipH="1" flipV="1">
            <a:off x="2840038" y="636588"/>
            <a:ext cx="1168400" cy="166687"/>
          </a:xfrm>
          <a:prstGeom prst="straightConnector1">
            <a:avLst/>
          </a:prstGeom>
          <a:noFill/>
          <a:ln w="9525" algn="ctr">
            <a:solidFill>
              <a:srgbClr val="953735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479" name="42 Imagen" descr="universidadlibr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492125"/>
            <a:ext cx="266700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80" name="43 Conector recto de flecha"/>
          <p:cNvCxnSpPr>
            <a:cxnSpLocks noChangeShapeType="1"/>
          </p:cNvCxnSpPr>
          <p:nvPr/>
        </p:nvCxnSpPr>
        <p:spPr bwMode="auto">
          <a:xfrm flipH="1" flipV="1">
            <a:off x="2043113" y="2219325"/>
            <a:ext cx="1608137" cy="239713"/>
          </a:xfrm>
          <a:prstGeom prst="straightConnector1">
            <a:avLst/>
          </a:prstGeom>
          <a:noFill/>
          <a:ln w="9525" algn="ctr">
            <a:solidFill>
              <a:srgbClr val="953735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481" name="44 Imagen" descr="universidadlibr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2074863"/>
            <a:ext cx="265112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482" name="45 Conector recto de flecha"/>
          <p:cNvCxnSpPr>
            <a:cxnSpLocks noChangeShapeType="1"/>
          </p:cNvCxnSpPr>
          <p:nvPr/>
        </p:nvCxnSpPr>
        <p:spPr bwMode="auto">
          <a:xfrm flipH="1" flipV="1">
            <a:off x="1865313" y="2649538"/>
            <a:ext cx="1608137" cy="239712"/>
          </a:xfrm>
          <a:prstGeom prst="straightConnector1">
            <a:avLst/>
          </a:prstGeom>
          <a:noFill/>
          <a:ln w="9525" algn="ctr">
            <a:solidFill>
              <a:srgbClr val="953735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9483" name="46 Imagen" descr="universidadlibr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506663"/>
            <a:ext cx="265112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4" name="47 CuadroTexto"/>
          <p:cNvSpPr txBox="1">
            <a:spLocks noChangeArrowheads="1"/>
          </p:cNvSpPr>
          <p:nvPr/>
        </p:nvSpPr>
        <p:spPr bwMode="auto">
          <a:xfrm>
            <a:off x="620713" y="1931988"/>
            <a:ext cx="10668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ES" sz="1400" b="1">
                <a:latin typeface="Calibri" pitchFamily="34" charset="0"/>
              </a:rPr>
              <a:t>Seccional</a:t>
            </a:r>
          </a:p>
          <a:p>
            <a:pPr algn="ctr" eaLnBrk="1" hangingPunct="1"/>
            <a:r>
              <a:rPr lang="es-ES" sz="1400" b="1">
                <a:latin typeface="Calibri" pitchFamily="34" charset="0"/>
              </a:rPr>
              <a:t>Pereira</a:t>
            </a:r>
          </a:p>
          <a:p>
            <a:pPr algn="ctr" eaLnBrk="1" hangingPunct="1"/>
            <a:r>
              <a:rPr lang="es-ES" sz="1400" b="1">
                <a:solidFill>
                  <a:srgbClr val="FF0000"/>
                </a:solidFill>
                <a:latin typeface="Calibri" pitchFamily="34" charset="0"/>
              </a:rPr>
              <a:t>1971</a:t>
            </a:r>
            <a:endParaRPr lang="es-CO" sz="14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9485" name="48 CuadroTexto"/>
          <p:cNvSpPr txBox="1">
            <a:spLocks noChangeArrowheads="1"/>
          </p:cNvSpPr>
          <p:nvPr/>
        </p:nvSpPr>
        <p:spPr bwMode="auto">
          <a:xfrm>
            <a:off x="709613" y="2566988"/>
            <a:ext cx="1065212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ES" sz="1400" b="1">
                <a:latin typeface="Calibri" pitchFamily="34" charset="0"/>
              </a:rPr>
              <a:t>Seccional</a:t>
            </a:r>
          </a:p>
          <a:p>
            <a:pPr algn="ctr" eaLnBrk="1" hangingPunct="1"/>
            <a:r>
              <a:rPr lang="es-ES" sz="1400" b="1">
                <a:latin typeface="Calibri" pitchFamily="34" charset="0"/>
              </a:rPr>
              <a:t>Cali</a:t>
            </a:r>
          </a:p>
          <a:p>
            <a:pPr algn="ctr" eaLnBrk="1" hangingPunct="1"/>
            <a:r>
              <a:rPr lang="es-ES" sz="1400" b="1">
                <a:solidFill>
                  <a:srgbClr val="FF0000"/>
                </a:solidFill>
                <a:latin typeface="Calibri" pitchFamily="34" charset="0"/>
              </a:rPr>
              <a:t>1958</a:t>
            </a:r>
            <a:endParaRPr lang="es-CO" sz="14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9486" name="49 CuadroTexto"/>
          <p:cNvSpPr txBox="1">
            <a:spLocks noChangeArrowheads="1"/>
          </p:cNvSpPr>
          <p:nvPr/>
        </p:nvSpPr>
        <p:spPr bwMode="auto">
          <a:xfrm>
            <a:off x="1065213" y="625475"/>
            <a:ext cx="1065212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ES" sz="1400" b="1">
                <a:latin typeface="Calibri" pitchFamily="34" charset="0"/>
              </a:rPr>
              <a:t>Seccional</a:t>
            </a:r>
          </a:p>
          <a:p>
            <a:pPr algn="ctr" eaLnBrk="1" hangingPunct="1"/>
            <a:r>
              <a:rPr lang="es-ES" sz="1400" b="1">
                <a:latin typeface="Calibri" pitchFamily="34" charset="0"/>
              </a:rPr>
              <a:t>Cartagena</a:t>
            </a:r>
          </a:p>
          <a:p>
            <a:pPr algn="ctr" eaLnBrk="1" hangingPunct="1"/>
            <a:r>
              <a:rPr lang="es-ES" sz="1400" b="1">
                <a:solidFill>
                  <a:srgbClr val="FF0000"/>
                </a:solidFill>
                <a:latin typeface="Calibri" pitchFamily="34" charset="0"/>
              </a:rPr>
              <a:t>1958</a:t>
            </a:r>
            <a:endParaRPr lang="es-CO" sz="14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9487" name="50 CuadroTexto"/>
          <p:cNvSpPr txBox="1">
            <a:spLocks noChangeArrowheads="1"/>
          </p:cNvSpPr>
          <p:nvPr/>
        </p:nvSpPr>
        <p:spPr bwMode="auto">
          <a:xfrm>
            <a:off x="2371725" y="-26988"/>
            <a:ext cx="1154113" cy="73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ES" sz="1400" b="1">
                <a:latin typeface="Calibri" pitchFamily="34" charset="0"/>
              </a:rPr>
              <a:t>Seccional</a:t>
            </a:r>
          </a:p>
          <a:p>
            <a:pPr algn="ctr" eaLnBrk="1" hangingPunct="1"/>
            <a:r>
              <a:rPr lang="es-ES" sz="1400" b="1">
                <a:latin typeface="Calibri" pitchFamily="34" charset="0"/>
              </a:rPr>
              <a:t>Barranquilla</a:t>
            </a:r>
          </a:p>
          <a:p>
            <a:pPr algn="ctr" eaLnBrk="1" hangingPunct="1"/>
            <a:r>
              <a:rPr lang="es-ES" sz="1400" b="1">
                <a:solidFill>
                  <a:srgbClr val="FF0000"/>
                </a:solidFill>
                <a:latin typeface="Calibri" pitchFamily="34" charset="0"/>
              </a:rPr>
              <a:t>1955</a:t>
            </a:r>
            <a:endParaRPr lang="es-CO" sz="14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9488" name="51 CuadroTexto"/>
          <p:cNvSpPr txBox="1">
            <a:spLocks noChangeArrowheads="1"/>
          </p:cNvSpPr>
          <p:nvPr/>
        </p:nvSpPr>
        <p:spPr bwMode="auto">
          <a:xfrm>
            <a:off x="7102475" y="406400"/>
            <a:ext cx="11541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ES" sz="1400" b="1">
                <a:latin typeface="Calibri" pitchFamily="34" charset="0"/>
              </a:rPr>
              <a:t>Seccional</a:t>
            </a:r>
          </a:p>
          <a:p>
            <a:pPr algn="ctr" eaLnBrk="1" hangingPunct="1"/>
            <a:r>
              <a:rPr lang="es-ES" sz="1400" b="1">
                <a:latin typeface="Calibri" pitchFamily="34" charset="0"/>
              </a:rPr>
              <a:t>Cúcuta</a:t>
            </a:r>
          </a:p>
          <a:p>
            <a:pPr algn="ctr" eaLnBrk="1" hangingPunct="1"/>
            <a:r>
              <a:rPr lang="es-ES" sz="1400" b="1">
                <a:solidFill>
                  <a:srgbClr val="FF0000"/>
                </a:solidFill>
                <a:latin typeface="Calibri" pitchFamily="34" charset="0"/>
              </a:rPr>
              <a:t>1958</a:t>
            </a:r>
            <a:endParaRPr lang="es-CO" sz="14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9489" name="52 CuadroTexto"/>
          <p:cNvSpPr txBox="1">
            <a:spLocks noChangeArrowheads="1"/>
          </p:cNvSpPr>
          <p:nvPr/>
        </p:nvSpPr>
        <p:spPr bwMode="auto">
          <a:xfrm>
            <a:off x="7102475" y="1343025"/>
            <a:ext cx="11541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ES" sz="1400" b="1">
                <a:latin typeface="Calibri" pitchFamily="34" charset="0"/>
              </a:rPr>
              <a:t>Seccional</a:t>
            </a:r>
          </a:p>
          <a:p>
            <a:pPr algn="ctr" eaLnBrk="1" hangingPunct="1"/>
            <a:r>
              <a:rPr lang="es-ES" sz="1400" b="1">
                <a:latin typeface="Calibri" pitchFamily="34" charset="0"/>
              </a:rPr>
              <a:t>Socorro</a:t>
            </a:r>
          </a:p>
          <a:p>
            <a:pPr algn="ctr" eaLnBrk="1" hangingPunct="1"/>
            <a:r>
              <a:rPr lang="es-ES" sz="1400" b="1">
                <a:solidFill>
                  <a:srgbClr val="FF0000"/>
                </a:solidFill>
                <a:latin typeface="Calibri" pitchFamily="34" charset="0"/>
              </a:rPr>
              <a:t>1991</a:t>
            </a:r>
            <a:endParaRPr lang="es-CO" sz="1400" b="1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9490" name="53 CuadroTexto"/>
          <p:cNvSpPr txBox="1">
            <a:spLocks noChangeArrowheads="1"/>
          </p:cNvSpPr>
          <p:nvPr/>
        </p:nvSpPr>
        <p:spPr bwMode="auto">
          <a:xfrm>
            <a:off x="7191375" y="2133600"/>
            <a:ext cx="11541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s-ES" sz="1400" b="1">
                <a:latin typeface="Calibri" pitchFamily="34" charset="0"/>
              </a:rPr>
              <a:t>Seccional</a:t>
            </a:r>
          </a:p>
          <a:p>
            <a:pPr algn="ctr" eaLnBrk="1" hangingPunct="1"/>
            <a:r>
              <a:rPr lang="es-ES" sz="1400" b="1">
                <a:latin typeface="Calibri" pitchFamily="34" charset="0"/>
              </a:rPr>
              <a:t>Bogotá</a:t>
            </a:r>
          </a:p>
          <a:p>
            <a:pPr algn="ctr" eaLnBrk="1" hangingPunct="1"/>
            <a:r>
              <a:rPr lang="es-ES" sz="1400" b="1">
                <a:solidFill>
                  <a:srgbClr val="FF0000"/>
                </a:solidFill>
                <a:latin typeface="Calibri" pitchFamily="34" charset="0"/>
              </a:rPr>
              <a:t>1923</a:t>
            </a:r>
            <a:endParaRPr lang="es-CO" sz="1400" b="1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47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251888" y="1000108"/>
            <a:ext cx="6000792" cy="928694"/>
          </a:xfrm>
          <a:prstGeom prst="roundRect">
            <a:avLst>
              <a:gd name="adj" fmla="val 50000"/>
            </a:avLst>
          </a:prstGeom>
          <a:noFill/>
          <a:ln>
            <a:noFill/>
          </a:ln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PROYECTO EDUCATIVO INSTITUCIONAL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AR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P.E.I</a:t>
            </a:r>
          </a:p>
        </p:txBody>
      </p:sp>
      <p:sp>
        <p:nvSpPr>
          <p:cNvPr id="17415" name="Rectangle 3"/>
          <p:cNvSpPr txBox="1">
            <a:spLocks noChangeArrowheads="1"/>
          </p:cNvSpPr>
          <p:nvPr/>
        </p:nvSpPr>
        <p:spPr bwMode="auto">
          <a:xfrm>
            <a:off x="684213" y="5445125"/>
            <a:ext cx="564356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s-ES">
                <a:solidFill>
                  <a:srgbClr val="CC0000"/>
                </a:solidFill>
                <a:latin typeface="Calibri" pitchFamily="34" charset="0"/>
              </a:rPr>
              <a:t>Acuerdo 010 de Diciembre 11 de 2002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s-ES" sz="3000">
              <a:solidFill>
                <a:srgbClr val="CC0000"/>
              </a:solidFill>
              <a:latin typeface="Calibri" pitchFamily="34" charset="0"/>
            </a:endParaRPr>
          </a:p>
        </p:txBody>
      </p:sp>
      <p:sp>
        <p:nvSpPr>
          <p:cNvPr id="17416" name="7 Rectángulo"/>
          <p:cNvSpPr>
            <a:spLocks noChangeArrowheads="1"/>
          </p:cNvSpPr>
          <p:nvPr/>
        </p:nvSpPr>
        <p:spPr bwMode="auto">
          <a:xfrm>
            <a:off x="2143125" y="2786063"/>
            <a:ext cx="621506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Tx/>
              <a:buChar char="-"/>
            </a:pPr>
            <a:r>
              <a:rPr lang="es-ES" sz="2400">
                <a:latin typeface="Calibri" pitchFamily="34" charset="0"/>
              </a:rPr>
              <a:t>Objetivos</a:t>
            </a:r>
          </a:p>
          <a:p>
            <a:pPr marL="342900" indent="-342900">
              <a:buFontTx/>
              <a:buChar char="-"/>
            </a:pPr>
            <a:r>
              <a:rPr lang="es-ES" sz="2400">
                <a:latin typeface="Calibri" pitchFamily="34" charset="0"/>
              </a:rPr>
              <a:t>Políticas </a:t>
            </a:r>
          </a:p>
          <a:p>
            <a:pPr marL="342900" indent="-342900">
              <a:buFontTx/>
              <a:buChar char="-"/>
            </a:pPr>
            <a:r>
              <a:rPr lang="es-ES" sz="2400">
                <a:latin typeface="Calibri" pitchFamily="34" charset="0"/>
              </a:rPr>
              <a:t>Estrategias académicas y administrativas</a:t>
            </a:r>
          </a:p>
          <a:p>
            <a:pPr marL="342900" indent="-342900"/>
            <a:r>
              <a:rPr lang="es-ES" sz="2400">
                <a:latin typeface="Calibri" pitchFamily="34" charset="0"/>
              </a:rPr>
              <a:t>-    Plan de desarrollo académico</a:t>
            </a:r>
          </a:p>
          <a:p>
            <a:pPr marL="342900" indent="-342900">
              <a:buFontTx/>
              <a:buChar char="-"/>
            </a:pPr>
            <a:r>
              <a:rPr lang="es-ES" sz="2400">
                <a:latin typeface="Calibri" pitchFamily="34" charset="0"/>
              </a:rPr>
              <a:t>Plan de desarrollo administrativo</a:t>
            </a:r>
            <a:endParaRPr lang="es-ES" sz="2400"/>
          </a:p>
        </p:txBody>
      </p:sp>
    </p:spTree>
    <p:extLst>
      <p:ext uri="{BB962C8B-B14F-4D97-AF65-F5344CB8AC3E}">
        <p14:creationId xmlns:p14="http://schemas.microsoft.com/office/powerpoint/2010/main" val="270745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428728" y="0"/>
            <a:ext cx="6190156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ＭＳ Ｐゴシック" charset="0"/>
                <a:cs typeface="ＭＳ Ｐゴシック" charset="0"/>
              </a:rPr>
              <a:t>PROYECTO EDUCATIVO INSTITUCIONAL</a:t>
            </a:r>
          </a:p>
        </p:txBody>
      </p:sp>
      <p:sp>
        <p:nvSpPr>
          <p:cNvPr id="18436" name="4 CuadroTexto"/>
          <p:cNvSpPr txBox="1">
            <a:spLocks noChangeArrowheads="1"/>
          </p:cNvSpPr>
          <p:nvPr/>
        </p:nvSpPr>
        <p:spPr bwMode="auto">
          <a:xfrm>
            <a:off x="1214438" y="2097088"/>
            <a:ext cx="228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sz="2400" b="1">
                <a:latin typeface="Calibri" pitchFamily="34" charset="0"/>
              </a:rPr>
              <a:t>SU APLICACIÓN</a:t>
            </a:r>
            <a:endParaRPr lang="es-CO" sz="2400" b="1">
              <a:latin typeface="Calibri" pitchFamily="34" charset="0"/>
            </a:endParaRPr>
          </a:p>
        </p:txBody>
      </p:sp>
      <p:sp>
        <p:nvSpPr>
          <p:cNvPr id="18437" name="5 CuadroTexto"/>
          <p:cNvSpPr txBox="1">
            <a:spLocks noChangeArrowheads="1"/>
          </p:cNvSpPr>
          <p:nvPr/>
        </p:nvSpPr>
        <p:spPr bwMode="auto">
          <a:xfrm>
            <a:off x="1285875" y="3357563"/>
            <a:ext cx="2286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sz="2400" b="1">
                <a:latin typeface="Calibri" pitchFamily="34" charset="0"/>
              </a:rPr>
              <a:t>SU OPERACIÓN</a:t>
            </a:r>
            <a:endParaRPr lang="es-CO" sz="2400" b="1">
              <a:latin typeface="Calibri" pitchFamily="34" charset="0"/>
            </a:endParaRPr>
          </a:p>
        </p:txBody>
      </p:sp>
      <p:sp>
        <p:nvSpPr>
          <p:cNvPr id="18438" name="6 CuadroTexto"/>
          <p:cNvSpPr txBox="1">
            <a:spLocks noChangeArrowheads="1"/>
          </p:cNvSpPr>
          <p:nvPr/>
        </p:nvSpPr>
        <p:spPr bwMode="auto">
          <a:xfrm>
            <a:off x="1071563" y="4292600"/>
            <a:ext cx="5661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sz="2400" b="1">
                <a:latin typeface="Calibri" pitchFamily="34" charset="0"/>
              </a:rPr>
              <a:t>SU EVALUACIÓN Y RETROALIMENTACIÓN </a:t>
            </a:r>
            <a:endParaRPr lang="es-CO" sz="2400" b="1">
              <a:latin typeface="Calibri" pitchFamily="34" charset="0"/>
            </a:endParaRPr>
          </a:p>
        </p:txBody>
      </p:sp>
      <p:sp>
        <p:nvSpPr>
          <p:cNvPr id="18439" name="8 CuadroTexto"/>
          <p:cNvSpPr txBox="1">
            <a:spLocks noChangeArrowheads="1"/>
          </p:cNvSpPr>
          <p:nvPr/>
        </p:nvSpPr>
        <p:spPr bwMode="auto">
          <a:xfrm>
            <a:off x="2071688" y="2525713"/>
            <a:ext cx="5143500" cy="64611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>
                <a:latin typeface="Calibri" pitchFamily="34" charset="0"/>
              </a:rPr>
              <a:t>-Academia</a:t>
            </a:r>
          </a:p>
          <a:p>
            <a:pPr eaLnBrk="1" hangingPunct="1"/>
            <a:r>
              <a:rPr lang="es-ES">
                <a:latin typeface="Calibri" pitchFamily="34" charset="0"/>
              </a:rPr>
              <a:t>-Administración</a:t>
            </a:r>
            <a:endParaRPr lang="es-CO">
              <a:latin typeface="Calibri" pitchFamily="34" charset="0"/>
            </a:endParaRPr>
          </a:p>
        </p:txBody>
      </p:sp>
      <p:sp>
        <p:nvSpPr>
          <p:cNvPr id="18440" name="9 CuadroTexto"/>
          <p:cNvSpPr txBox="1">
            <a:spLocks noChangeArrowheads="1"/>
          </p:cNvSpPr>
          <p:nvPr/>
        </p:nvSpPr>
        <p:spPr bwMode="auto">
          <a:xfrm>
            <a:off x="2143125" y="3789363"/>
            <a:ext cx="5143500" cy="3683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>
                <a:latin typeface="Calibri" pitchFamily="34" charset="0"/>
              </a:rPr>
              <a:t>-Mediante Plan de Desarrollo</a:t>
            </a:r>
            <a:endParaRPr lang="es-CO">
              <a:latin typeface="Calibri" pitchFamily="34" charset="0"/>
            </a:endParaRPr>
          </a:p>
        </p:txBody>
      </p:sp>
      <p:sp>
        <p:nvSpPr>
          <p:cNvPr id="18441" name="10 CuadroTexto"/>
          <p:cNvSpPr txBox="1">
            <a:spLocks noChangeArrowheads="1"/>
          </p:cNvSpPr>
          <p:nvPr/>
        </p:nvSpPr>
        <p:spPr bwMode="auto">
          <a:xfrm>
            <a:off x="2165350" y="4797425"/>
            <a:ext cx="5143500" cy="92233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>
                <a:latin typeface="Calibri" pitchFamily="34" charset="0"/>
              </a:rPr>
              <a:t>-Reflexión          </a:t>
            </a:r>
          </a:p>
          <a:p>
            <a:pPr eaLnBrk="1" hangingPunct="1"/>
            <a:r>
              <a:rPr lang="es-ES">
                <a:latin typeface="Calibri" pitchFamily="34" charset="0"/>
              </a:rPr>
              <a:t>-Análisis</a:t>
            </a:r>
          </a:p>
          <a:p>
            <a:pPr eaLnBrk="1" hangingPunct="1"/>
            <a:r>
              <a:rPr lang="es-ES">
                <a:latin typeface="Calibri" pitchFamily="34" charset="0"/>
              </a:rPr>
              <a:t>-Crítica</a:t>
            </a:r>
            <a:endParaRPr lang="es-CO">
              <a:latin typeface="Calibri" pitchFamily="34" charset="0"/>
            </a:endParaRPr>
          </a:p>
        </p:txBody>
      </p:sp>
      <p:sp>
        <p:nvSpPr>
          <p:cNvPr id="13" name="12 Flecha derecha"/>
          <p:cNvSpPr/>
          <p:nvPr/>
        </p:nvSpPr>
        <p:spPr>
          <a:xfrm>
            <a:off x="3143250" y="5157788"/>
            <a:ext cx="785813" cy="214312"/>
          </a:xfrm>
          <a:prstGeom prst="righ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cs typeface="Calibri"/>
            </a:endParaRPr>
          </a:p>
        </p:txBody>
      </p:sp>
      <p:sp>
        <p:nvSpPr>
          <p:cNvPr id="18443" name="13 CuadroTexto"/>
          <p:cNvSpPr txBox="1">
            <a:spLocks noChangeArrowheads="1"/>
          </p:cNvSpPr>
          <p:nvPr/>
        </p:nvSpPr>
        <p:spPr bwMode="auto">
          <a:xfrm>
            <a:off x="4000500" y="4941888"/>
            <a:ext cx="3286125" cy="64611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>
                <a:latin typeface="Calibri" pitchFamily="34" charset="0"/>
              </a:rPr>
              <a:t>Encuentros Académicos y</a:t>
            </a:r>
          </a:p>
          <a:p>
            <a:pPr eaLnBrk="1" hangingPunct="1"/>
            <a:r>
              <a:rPr lang="es-ES">
                <a:latin typeface="Calibri" pitchFamily="34" charset="0"/>
              </a:rPr>
              <a:t>Administrativos nacionales</a:t>
            </a:r>
            <a:endParaRPr lang="es-CO">
              <a:latin typeface="Calibri" pitchFamily="34" charset="0"/>
            </a:endParaRPr>
          </a:p>
        </p:txBody>
      </p:sp>
      <p:sp>
        <p:nvSpPr>
          <p:cNvPr id="15" name="14 Flecha derecha"/>
          <p:cNvSpPr/>
          <p:nvPr/>
        </p:nvSpPr>
        <p:spPr>
          <a:xfrm>
            <a:off x="3714750" y="2740025"/>
            <a:ext cx="785813" cy="214313"/>
          </a:xfrm>
          <a:prstGeom prst="rightArrow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cs typeface="Calibri"/>
            </a:endParaRPr>
          </a:p>
        </p:txBody>
      </p:sp>
      <p:sp>
        <p:nvSpPr>
          <p:cNvPr id="18445" name="15 CuadroTexto"/>
          <p:cNvSpPr txBox="1">
            <a:spLocks noChangeArrowheads="1"/>
          </p:cNvSpPr>
          <p:nvPr/>
        </p:nvSpPr>
        <p:spPr bwMode="auto">
          <a:xfrm>
            <a:off x="4572000" y="2655888"/>
            <a:ext cx="2643188" cy="3698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>
                <a:latin typeface="Calibri" pitchFamily="34" charset="0"/>
              </a:rPr>
              <a:t>La Universidad, un todo</a:t>
            </a:r>
            <a:endParaRPr lang="es-CO">
              <a:latin typeface="Calibri" pitchFamily="34" charset="0"/>
            </a:endParaRPr>
          </a:p>
        </p:txBody>
      </p:sp>
      <p:sp>
        <p:nvSpPr>
          <p:cNvPr id="18446" name="5 CuadroTexto"/>
          <p:cNvSpPr txBox="1">
            <a:spLocks noChangeArrowheads="1"/>
          </p:cNvSpPr>
          <p:nvPr/>
        </p:nvSpPr>
        <p:spPr bwMode="auto">
          <a:xfrm>
            <a:off x="1136650" y="620713"/>
            <a:ext cx="28590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 sz="2400" b="1">
                <a:latin typeface="Calibri" pitchFamily="34" charset="0"/>
              </a:rPr>
              <a:t>SU CONSTRUCCIÓN:</a:t>
            </a:r>
            <a:endParaRPr lang="es-CO" sz="2400" b="1">
              <a:latin typeface="Calibri" pitchFamily="34" charset="0"/>
            </a:endParaRPr>
          </a:p>
        </p:txBody>
      </p:sp>
      <p:sp>
        <p:nvSpPr>
          <p:cNvPr id="18447" name="9 CuadroTexto"/>
          <p:cNvSpPr txBox="1">
            <a:spLocks noChangeArrowheads="1"/>
          </p:cNvSpPr>
          <p:nvPr/>
        </p:nvSpPr>
        <p:spPr bwMode="auto">
          <a:xfrm>
            <a:off x="2051050" y="1125538"/>
            <a:ext cx="3286125" cy="92233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s-ES">
                <a:latin typeface="Calibri" pitchFamily="34" charset="0"/>
              </a:rPr>
              <a:t>-Participativa</a:t>
            </a:r>
          </a:p>
          <a:p>
            <a:pPr eaLnBrk="1" hangingPunct="1"/>
            <a:r>
              <a:rPr lang="es-ES">
                <a:latin typeface="Calibri" pitchFamily="34" charset="0"/>
              </a:rPr>
              <a:t>-Consensuada</a:t>
            </a:r>
          </a:p>
          <a:p>
            <a:pPr eaLnBrk="1" hangingPunct="1"/>
            <a:r>
              <a:rPr lang="es-ES">
                <a:latin typeface="Calibri" pitchFamily="34" charset="0"/>
              </a:rPr>
              <a:t>-Dinámica </a:t>
            </a:r>
            <a:endParaRPr lang="es-CO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7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4877</TotalTime>
  <Words>1502</Words>
  <Application>Microsoft Office PowerPoint</Application>
  <PresentationFormat>Presentación en pantalla (4:3)</PresentationFormat>
  <Paragraphs>403</Paragraphs>
  <Slides>48</Slides>
  <Notes>20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4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CURRÍCULO</vt:lpstr>
      <vt:lpstr>CURRÍCULO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INVESTIGACIÓN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PROPUESTA NACIONAL CON INCLUSIÓN DE PROCESOS ACADÉMICOS</vt:lpstr>
      <vt:lpstr>Presentación de PowerPoint</vt:lpstr>
      <vt:lpstr>Presentación de PowerPoint</vt:lpstr>
      <vt:lpstr>Presentación de PowerPoint</vt:lpstr>
    </vt:vector>
  </TitlesOfParts>
  <Company>universidad libre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Audiovisuales</dc:creator>
  <cp:lastModifiedBy>Calidad Gloria Amparo Sanchez</cp:lastModifiedBy>
  <cp:revision>800</cp:revision>
  <dcterms:created xsi:type="dcterms:W3CDTF">2010-02-04T13:08:35Z</dcterms:created>
  <dcterms:modified xsi:type="dcterms:W3CDTF">2015-04-17T18:34:14Z</dcterms:modified>
</cp:coreProperties>
</file>