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77" r:id="rId2"/>
    <p:sldId id="406" r:id="rId3"/>
    <p:sldId id="389" r:id="rId4"/>
    <p:sldId id="329" r:id="rId5"/>
    <p:sldId id="405" r:id="rId6"/>
    <p:sldId id="390" r:id="rId7"/>
    <p:sldId id="313" r:id="rId8"/>
  </p:sldIdLst>
  <p:sldSz cx="9144000" cy="6858000" type="screen4x3"/>
  <p:notesSz cx="7008813" cy="9294813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7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32" autoAdjust="0"/>
    <p:restoredTop sz="98723" autoAdjust="0"/>
  </p:normalViewPr>
  <p:slideViewPr>
    <p:cSldViewPr>
      <p:cViewPr>
        <p:scale>
          <a:sx n="81" d="100"/>
          <a:sy n="81" d="100"/>
        </p:scale>
        <p:origin x="-11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1824" y="-90"/>
      </p:cViewPr>
      <p:guideLst>
        <p:guide orient="horz" pos="2927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842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0" t="22378" r="28836" b="22246"/>
          <a:stretch/>
        </p:blipFill>
        <p:spPr bwMode="auto">
          <a:xfrm>
            <a:off x="144016" y="93928"/>
            <a:ext cx="1115616" cy="1106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0009333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0" t="22378" r="28836" b="22246"/>
          <a:stretch/>
        </p:blipFill>
        <p:spPr bwMode="auto">
          <a:xfrm>
            <a:off x="144016" y="93928"/>
            <a:ext cx="1115616" cy="1106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46353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71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unilibrepereira.edu.co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13433" y="2962687"/>
            <a:ext cx="760491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>
                <a:latin typeface="Calibri"/>
                <a:cs typeface="Calibri"/>
              </a:rPr>
              <a:t>Plan Anual de Trabajo 2015</a:t>
            </a:r>
          </a:p>
          <a:p>
            <a:pPr algn="ctr"/>
            <a:endParaRPr lang="es-CO" sz="2400" b="1" dirty="0" smtClean="0">
              <a:latin typeface="Calibri"/>
              <a:cs typeface="Calibri"/>
            </a:endParaRPr>
          </a:p>
          <a:p>
            <a:pPr algn="ctr"/>
            <a:r>
              <a:rPr lang="es-CO" sz="2400" b="1" dirty="0" smtClean="0">
                <a:latin typeface="Calibri"/>
                <a:cs typeface="Calibri"/>
              </a:rPr>
              <a:t>PIDI 2015-2024</a:t>
            </a:r>
          </a:p>
          <a:p>
            <a:pPr algn="ctr"/>
            <a:r>
              <a:rPr lang="es-CO" sz="2400" b="1" dirty="0" smtClean="0">
                <a:latin typeface="Calibri"/>
                <a:cs typeface="Calibri"/>
              </a:rPr>
              <a:t>Seguimiento Administrativo año 2015</a:t>
            </a:r>
          </a:p>
          <a:p>
            <a:pPr algn="ctr"/>
            <a:endParaRPr lang="es-CO" sz="2400" b="1" dirty="0">
              <a:latin typeface="Calibri"/>
              <a:cs typeface="Calibri"/>
            </a:endParaRPr>
          </a:p>
          <a:p>
            <a:pPr algn="ctr"/>
            <a:r>
              <a:rPr lang="es-CO" sz="2400" b="1" dirty="0" smtClean="0">
                <a:latin typeface="Calibri"/>
                <a:cs typeface="Calibri"/>
              </a:rPr>
              <a:t>Seccional Pereira</a:t>
            </a:r>
          </a:p>
          <a:p>
            <a:pPr algn="ctr"/>
            <a:endParaRPr lang="es-CO" sz="1600" dirty="0">
              <a:latin typeface="Calibri"/>
              <a:cs typeface="Calibri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0" t="22378" r="28836" b="22246"/>
          <a:stretch/>
        </p:blipFill>
        <p:spPr bwMode="auto">
          <a:xfrm>
            <a:off x="3347864" y="116632"/>
            <a:ext cx="2376264" cy="235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72008" y="72008"/>
            <a:ext cx="1907704" cy="17728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6" name="Imagen 6" descr="Banner_Width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26"/>
          <a:stretch/>
        </p:blipFill>
        <p:spPr>
          <a:xfrm>
            <a:off x="-15354" y="5589241"/>
            <a:ext cx="9159354" cy="126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196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/>
          </p:nvPr>
        </p:nvGraphicFramePr>
        <p:xfrm>
          <a:off x="1691680" y="188640"/>
          <a:ext cx="6984776" cy="50673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6984776"/>
              </a:tblGrid>
              <a:tr h="14878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</a:rPr>
                        <a:t>Proyectos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0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u="none" strike="noStrike" kern="1200" dirty="0" smtClean="0">
                          <a:effectLst/>
                        </a:rPr>
                        <a:t>10.Una universidad con modernos apoyos tecnológicos y didácticos al servicio de la academia</a:t>
                      </a:r>
                      <a:endParaRPr lang="es-CO" sz="14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863156"/>
              </p:ext>
            </p:extLst>
          </p:nvPr>
        </p:nvGraphicFramePr>
        <p:xfrm>
          <a:off x="251519" y="1412773"/>
          <a:ext cx="8524920" cy="3960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565"/>
                <a:gridCol w="626832"/>
                <a:gridCol w="1447932"/>
                <a:gridCol w="808666"/>
                <a:gridCol w="4763925"/>
              </a:tblGrid>
              <a:tr h="41688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</a:rPr>
                        <a:t>Indicador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</a:rPr>
                        <a:t>Meta 2015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Seguimiento</a:t>
                      </a:r>
                      <a:endParaRPr lang="fr-FR" sz="11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A </a:t>
                      </a:r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Diciembre</a:t>
                      </a:r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 de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% de </a:t>
                      </a:r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cumplimiento</a:t>
                      </a:r>
                      <a:r>
                        <a:rPr lang="fr-FR" sz="11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</a:rPr>
                        <a:t>Avance </a:t>
                      </a:r>
                      <a:r>
                        <a:rPr lang="es-CO" sz="11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</a:rPr>
                        <a:t>Cualitativo</a:t>
                      </a:r>
                      <a:endParaRPr lang="es-CO" sz="1100" b="1" i="0" u="none" strike="noStrike" noProof="0" dirty="0">
                        <a:solidFill>
                          <a:srgbClr val="FFFFFF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</a:tr>
              <a:tr h="164241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_tradn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Utilización de los  recursos.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50%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Medición Pendiente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97%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endParaRPr lang="es-CO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Se han unificado a nivel nacional fuera de las bases de datos interdisciplinarias (</a:t>
                      </a:r>
                      <a:r>
                        <a:rPr lang="es-CO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ebsco</a:t>
                      </a: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, </a:t>
                      </a:r>
                      <a:r>
                        <a:rPr lang="es-CO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proquest</a:t>
                      </a: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, </a:t>
                      </a:r>
                      <a:r>
                        <a:rPr lang="es-CO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ebrary</a:t>
                      </a: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y </a:t>
                      </a:r>
                      <a:r>
                        <a:rPr lang="es-CO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elibro</a:t>
                      </a: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) la nueva base de datos gestor, </a:t>
                      </a:r>
                      <a:r>
                        <a:rPr lang="es-CO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scopus</a:t>
                      </a: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, </a:t>
                      </a:r>
                      <a:r>
                        <a:rPr lang="es-CO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science</a:t>
                      </a: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  <a:r>
                        <a:rPr lang="es-CO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direct</a:t>
                      </a: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, </a:t>
                      </a:r>
                      <a:r>
                        <a:rPr lang="es-CO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pivot</a:t>
                      </a: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y noticiero oficial. 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Se actualiza a nivel nacional el SIBUL, en los módulos de consulta y estadística. 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Se realizó el café libro, con la participación de docentes, quienes se integraron para diseñar/mejorar el servicio lo más eficiente posible, relevante y adaptado a las necesidades de los estudiantes  con nuevo material bibliográfico aportando valor agregado como el conocimiento. 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Se registra un 50% de docentes capacitados en el 2015. Se espera reforzar para el 2016, con la colaboración de los decanos la asistencia a las capacitaciones en recursos de información como las bases de datos. 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Se registra un informe anual de prestación de material bibliográfico de 23.327 consultas realizadas durante el 2015.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Se ejecuta para el año  2015  el 64,32 % de material bibliográfico, ya que se presenta en el mes de septiembre una adición al presupuesto que incrementa lo proyectado, pero no cumple la meta por estar cerca a la fecha de cierre de compras. </a:t>
                      </a:r>
                      <a:endParaRPr lang="es-CO" sz="1100" b="0" i="0" u="none" strike="noStrike" dirty="0" smtClean="0">
                        <a:solidFill>
                          <a:srgbClr val="FF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113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_tradn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Inversión de recursos.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100%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65%</a:t>
                      </a:r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3660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02995"/>
              </p:ext>
            </p:extLst>
          </p:nvPr>
        </p:nvGraphicFramePr>
        <p:xfrm>
          <a:off x="1547664" y="332655"/>
          <a:ext cx="7128792" cy="1039617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128792"/>
              </a:tblGrid>
              <a:tr h="29703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</a:rPr>
                        <a:t>Proyectos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kern="1200" dirty="0" smtClean="0">
                          <a:effectLst/>
                        </a:rPr>
                        <a:t>19. Expansión y cualificación de servicios y programas de bienestar institucional</a:t>
                      </a:r>
                      <a:endParaRPr lang="es-CO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 smtClean="0">
                          <a:effectLst/>
                        </a:rPr>
                        <a:t>24: Organización y Gestión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u="none" strike="noStrike" dirty="0" smtClean="0">
                          <a:effectLst/>
                        </a:rPr>
                        <a:t>25: Fuentes de financiación y estrategias de fortalecimiento y control financiero</a:t>
                      </a:r>
                      <a:endParaRPr lang="es-CO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0018"/>
              </p:ext>
            </p:extLst>
          </p:nvPr>
        </p:nvGraphicFramePr>
        <p:xfrm>
          <a:off x="323528" y="4077072"/>
          <a:ext cx="8524920" cy="237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565"/>
                <a:gridCol w="626832"/>
                <a:gridCol w="1447931"/>
                <a:gridCol w="808667"/>
                <a:gridCol w="4763925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Indicador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Meta 2015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Seguimiento</a:t>
                      </a:r>
                      <a:endParaRPr lang="fr-FR" sz="11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A </a:t>
                      </a:r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Diciembre</a:t>
                      </a:r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 de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% de </a:t>
                      </a:r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cumplimiento</a:t>
                      </a:r>
                      <a:r>
                        <a:rPr lang="fr-FR" sz="11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Avance </a:t>
                      </a:r>
                      <a:r>
                        <a:rPr lang="es-CO" sz="12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Cualitativo</a:t>
                      </a:r>
                      <a:endParaRPr lang="es-CO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264664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  <a:cs typeface="Arial Narrow"/>
                        </a:rPr>
                        <a:t>Cumplimiento al plan de acción gestión del talento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100%</a:t>
                      </a:r>
                      <a:endParaRPr lang="es-ES" sz="1200" dirty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100%</a:t>
                      </a:r>
                      <a:endParaRPr lang="es-ES" sz="1200" dirty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81%</a:t>
                      </a:r>
                      <a:endParaRPr lang="es-ES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Ejecución del Plan de Capacitación Administrativa</a:t>
                      </a:r>
                      <a:endParaRPr lang="es-ES" sz="1200" dirty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4664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  <a:cs typeface="Arial Narrow"/>
                        </a:rPr>
                        <a:t>Promoción interna.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rial Narrow"/>
                          <a:cs typeface="Arial Narrow"/>
                        </a:rPr>
                        <a:t>100%</a:t>
                      </a:r>
                      <a:endParaRPr lang="es-ES" sz="12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rial Narrow"/>
                          <a:cs typeface="Arial Narrow"/>
                        </a:rPr>
                        <a:t>100%</a:t>
                      </a:r>
                      <a:endParaRPr lang="es-ES" sz="12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s-ES_tradnl" sz="1200" dirty="0" smtClean="0">
                          <a:latin typeface="Arial Narrow"/>
                          <a:cs typeface="Arial Narrow"/>
                        </a:rPr>
                        <a:t>Se tienen la estructura de personal actual de planta  y análisis de 6 estructuras.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sz="1200" dirty="0" smtClean="0">
                          <a:latin typeface="Arial Narrow"/>
                          <a:cs typeface="Arial Narrow"/>
                        </a:rPr>
                        <a:t> Se viene avanzando en el estudio de cargas según instructivo nacional PRE-030 de 2015 donde se solicita, las estructuras actuales, teniendo en cuenta  contratistas y </a:t>
                      </a:r>
                      <a:r>
                        <a:rPr lang="es-ES_tradnl" sz="1200" dirty="0" err="1" smtClean="0">
                          <a:latin typeface="Arial Narrow"/>
                          <a:cs typeface="Arial Narrow"/>
                        </a:rPr>
                        <a:t>outsourcing</a:t>
                      </a:r>
                      <a:r>
                        <a:rPr lang="es-ES_tradnl" sz="1200" dirty="0" smtClean="0">
                          <a:latin typeface="Arial Narrow"/>
                          <a:cs typeface="Arial Narrow"/>
                        </a:rPr>
                        <a:t>  y la proyección de la planta de personal.</a:t>
                      </a:r>
                      <a:r>
                        <a:rPr lang="es-ES_tradnl" sz="1200" baseline="0" dirty="0" smtClean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es-ES" sz="1200" dirty="0" smtClean="0">
                          <a:latin typeface="Arial Narrow"/>
                          <a:cs typeface="Arial Narrow"/>
                        </a:rPr>
                        <a:t>Finalizando el mes de febrero el personal experto contratado entregará los perfiles de cargas de trabajo de los funcionarios.</a:t>
                      </a:r>
                      <a:endParaRPr lang="es-ES" sz="12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4664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  <a:cs typeface="Arial Narrow"/>
                        </a:rPr>
                        <a:t>Cumplimiento al plan de acción organización y gestión.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rial Narrow"/>
                          <a:cs typeface="Arial Narrow"/>
                        </a:rPr>
                        <a:t>100%</a:t>
                      </a:r>
                      <a:endParaRPr lang="es-ES" sz="12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rial Narrow"/>
                          <a:cs typeface="Arial Narrow"/>
                        </a:rPr>
                        <a:t>80%</a:t>
                      </a:r>
                      <a:endParaRPr lang="es-ES" sz="12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endParaRPr lang="es-ES" sz="12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702923"/>
              </p:ext>
            </p:extLst>
          </p:nvPr>
        </p:nvGraphicFramePr>
        <p:xfrm>
          <a:off x="323528" y="1484784"/>
          <a:ext cx="8496944" cy="2466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247"/>
                <a:gridCol w="1582764"/>
                <a:gridCol w="777106"/>
                <a:gridCol w="1175373"/>
                <a:gridCol w="1175373"/>
                <a:gridCol w="2620081"/>
              </a:tblGrid>
              <a:tr h="522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>
                          <a:latin typeface="Arial Narrow" panose="020B0606020202030204" pitchFamily="34" charset="0"/>
                        </a:rPr>
                        <a:t>Indicador</a:t>
                      </a:r>
                      <a:endParaRPr lang="es-ES" sz="11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latin typeface="Arial Narrow" panose="020B0606020202030204" pitchFamily="34" charset="0"/>
                        </a:rPr>
                        <a:t>Área de Bienestar</a:t>
                      </a:r>
                      <a:endParaRPr lang="es-ES" sz="11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latin typeface="Arial Narrow" panose="020B0606020202030204" pitchFamily="34" charset="0"/>
                        </a:rPr>
                        <a:t>Meta</a:t>
                      </a:r>
                      <a:endParaRPr lang="es-ES" sz="11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kern="1200" dirty="0" err="1" smtClean="0">
                          <a:solidFill>
                            <a:schemeClr val="lt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Seguimiento</a:t>
                      </a:r>
                      <a:endParaRPr lang="fr-FR" sz="1100" b="1" kern="1200" dirty="0" smtClean="0">
                        <a:solidFill>
                          <a:schemeClr val="lt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fr-FR" sz="1100" b="1" kern="1200" dirty="0" smtClean="0">
                          <a:solidFill>
                            <a:schemeClr val="lt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 </a:t>
                      </a:r>
                      <a:r>
                        <a:rPr lang="fr-FR" sz="1100" b="1" kern="1200" dirty="0" err="1" smtClean="0">
                          <a:solidFill>
                            <a:schemeClr val="lt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Diciembre</a:t>
                      </a:r>
                      <a:r>
                        <a:rPr lang="fr-FR" sz="1100" b="1" kern="1200" dirty="0" smtClean="0">
                          <a:solidFill>
                            <a:schemeClr val="lt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kern="1200" dirty="0" smtClean="0">
                          <a:solidFill>
                            <a:schemeClr val="lt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de </a:t>
                      </a:r>
                      <a:r>
                        <a:rPr lang="fr-FR" sz="1100" b="1" kern="1200" dirty="0" err="1" smtClean="0">
                          <a:solidFill>
                            <a:schemeClr val="lt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cumplimiento</a:t>
                      </a:r>
                      <a:r>
                        <a:rPr lang="fr-FR" sz="1100" b="1" kern="1200" dirty="0" smtClean="0">
                          <a:solidFill>
                            <a:schemeClr val="lt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fr-FR" sz="1100" b="1" kern="1200" dirty="0">
                        <a:solidFill>
                          <a:schemeClr val="lt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kern="1200" dirty="0" smtClean="0">
                          <a:solidFill>
                            <a:schemeClr val="lt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Avance </a:t>
                      </a:r>
                      <a:r>
                        <a:rPr lang="es-CO" sz="1100" b="1" kern="1200" noProof="0" dirty="0" smtClean="0">
                          <a:solidFill>
                            <a:schemeClr val="lt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Cualitativo</a:t>
                      </a:r>
                      <a:endParaRPr lang="es-CO" sz="1100" b="1" kern="1200" noProof="0" dirty="0">
                        <a:solidFill>
                          <a:schemeClr val="lt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56323"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dirty="0" smtClean="0"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dirty="0" smtClean="0"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 smtClean="0">
                          <a:latin typeface="Arial Narrow" panose="020B0606020202030204" pitchFamily="34" charset="0"/>
                        </a:rPr>
                        <a:t>Participación</a:t>
                      </a:r>
                      <a:r>
                        <a:rPr lang="es-ES" sz="1200" b="0" baseline="0" dirty="0" smtClean="0">
                          <a:latin typeface="Arial Narrow" panose="020B0606020202030204" pitchFamily="34" charset="0"/>
                        </a:rPr>
                        <a:t> en los servicios de Bienestar</a:t>
                      </a:r>
                      <a:endParaRPr lang="es-ES" sz="1200" b="0" dirty="0" smtClean="0">
                        <a:latin typeface="Arial Narrow" panose="020B0606020202030204" pitchFamily="34" charset="0"/>
                      </a:endParaRPr>
                    </a:p>
                    <a:p>
                      <a:pPr algn="l"/>
                      <a:endParaRPr lang="es-ES" sz="11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Área Salud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90%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93%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es-E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endParaRPr lang="es-E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endParaRPr lang="es-E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endParaRPr lang="es-E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100%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es-E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endParaRPr lang="es-E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Se realizaron</a:t>
                      </a:r>
                      <a:r>
                        <a:rPr lang="es-E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el 100% de las actividades programadas en los planes de Acción de las áreas de Bienestar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7206">
                <a:tc vMerge="1">
                  <a:txBody>
                    <a:bodyPr/>
                    <a:lstStyle/>
                    <a:p>
                      <a:endParaRPr lang="es-ES" sz="11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Área Desarrollo Humano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78704">
                <a:tc vMerge="1">
                  <a:txBody>
                    <a:bodyPr/>
                    <a:lstStyle/>
                    <a:p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Área Cultura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90%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176%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99197">
                <a:tc vMerge="1">
                  <a:txBody>
                    <a:bodyPr/>
                    <a:lstStyle/>
                    <a:p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Área Deportes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90%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120%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63971">
                <a:tc vMerge="1">
                  <a:txBody>
                    <a:bodyPr/>
                    <a:lstStyle/>
                    <a:p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Área Promoción Socioeconómica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100%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97%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9353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07451"/>
              </p:ext>
            </p:extLst>
          </p:nvPr>
        </p:nvGraphicFramePr>
        <p:xfrm>
          <a:off x="1547664" y="244253"/>
          <a:ext cx="7128792" cy="72961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128792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</a:rPr>
                        <a:t>Proyectos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6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 Ampliación del alcance del Sistema de gestión de Calidad </a:t>
                      </a:r>
                      <a:endParaRPr lang="es-CO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7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u="none" strike="noStrike" kern="1200" dirty="0" smtClean="0">
                          <a:effectLst/>
                        </a:rPr>
                        <a:t>22: La Universidad orientada al servicio de la comunidad </a:t>
                      </a:r>
                      <a:r>
                        <a:rPr lang="es-CO" sz="1400" u="none" strike="noStrike" kern="1200" dirty="0" err="1" smtClean="0">
                          <a:effectLst/>
                        </a:rPr>
                        <a:t>Unilibrista</a:t>
                      </a:r>
                      <a:endParaRPr lang="es-CO" sz="14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842255"/>
              </p:ext>
            </p:extLst>
          </p:nvPr>
        </p:nvGraphicFramePr>
        <p:xfrm>
          <a:off x="323528" y="1484784"/>
          <a:ext cx="8524920" cy="4699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565"/>
                <a:gridCol w="626832"/>
                <a:gridCol w="1375923"/>
                <a:gridCol w="880675"/>
                <a:gridCol w="4763925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Indicador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Meta 2015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Seguimiento</a:t>
                      </a:r>
                      <a:endParaRPr lang="fr-FR" sz="11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A </a:t>
                      </a:r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Diciembre</a:t>
                      </a:r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 de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% de </a:t>
                      </a:r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cumplimiento</a:t>
                      </a:r>
                      <a:r>
                        <a:rPr lang="fr-FR" sz="11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Avance </a:t>
                      </a:r>
                      <a:r>
                        <a:rPr lang="es-CO" sz="11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Cualitativo</a:t>
                      </a:r>
                      <a:endParaRPr lang="es-CO" sz="1100" b="1" i="0" u="none" strike="noStrike" noProof="0" dirty="0">
                        <a:solidFill>
                          <a:srgbClr val="FFFFFF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/>
                </a:tc>
              </a:tr>
              <a:tr h="264664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/>
                          <a:cs typeface="Arial Narrow"/>
                        </a:rPr>
                        <a:t>Cumplimiento al Plan de Acción SGC</a:t>
                      </a:r>
                      <a:endParaRPr lang="es-ES" sz="11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/>
                          <a:cs typeface="Arial Narrow"/>
                        </a:rPr>
                        <a:t>100%</a:t>
                      </a:r>
                      <a:endParaRPr lang="es-ES" sz="11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/>
                          <a:cs typeface="Arial Narrow"/>
                        </a:rPr>
                        <a:t>100%</a:t>
                      </a:r>
                      <a:endParaRPr lang="es-ES" sz="11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37%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ES" sz="1000" dirty="0" smtClean="0">
                          <a:latin typeface="Arial Narrow"/>
                          <a:cs typeface="Arial Narrow"/>
                        </a:rPr>
                        <a:t>Se realizó trabajo conjunto entre las Seccionales de  Cali y Pereira sobre la caracterización del proceso académico y formulación de indicadores (acreditación, SGC, PIDI)  en el mes de octubre de 2015, con la participación de la Dirección  de Planeación, Asesor  de acreditación  y aseguramiento de la calidad académica de Pereira,   los coordinadores de calidad de ambas  Seccionales y el asesor de calidad de Cali.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CO" sz="1000" dirty="0" smtClean="0">
                          <a:latin typeface="Arial Narrow"/>
                          <a:cs typeface="Arial Narrow"/>
                        </a:rPr>
                        <a:t>Encuesta alineada con PIDI, ISO Y ACREDITACIÓN la cual se aplicará en el 2016.</a:t>
                      </a:r>
                      <a:r>
                        <a:rPr lang="es-CO" sz="1000" baseline="0" dirty="0" smtClean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es-CO" sz="1000" dirty="0" smtClean="0">
                          <a:latin typeface="Arial Narrow"/>
                          <a:cs typeface="Arial Narrow"/>
                        </a:rPr>
                        <a:t>Se alinearon indicadores de calidad con acreditación de los procesos administrativos.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ES" sz="1000" dirty="0" smtClean="0">
                          <a:latin typeface="Arial Narrow"/>
                          <a:cs typeface="Arial Narrow"/>
                        </a:rPr>
                        <a:t>Se actualizaron los mapas de riesgos por proceso y se   hizo seguimiento  a las acciones preventivas formuladas en el 2015, a través de las auditorías internas de calidad que se realizaron en el mes de septiembre del presente año.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s-ES_tradnl" sz="1000" dirty="0" smtClean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4664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/>
                          <a:cs typeface="Arial Narrow"/>
                        </a:rPr>
                        <a:t>Cumplimiento al Plan de Acción Servicio</a:t>
                      </a:r>
                      <a:endParaRPr lang="es-ES" sz="11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/>
                          <a:cs typeface="Arial Narrow"/>
                        </a:rPr>
                        <a:t>100%</a:t>
                      </a:r>
                      <a:endParaRPr lang="es-ES" sz="11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/>
                          <a:cs typeface="Arial Narrow"/>
                        </a:rPr>
                        <a:t>100%</a:t>
                      </a:r>
                      <a:endParaRPr lang="es-ES" sz="11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63%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CO" sz="1000" dirty="0" smtClean="0">
                          <a:latin typeface="Arial Narrow"/>
                          <a:cs typeface="Arial Narrow"/>
                        </a:rPr>
                        <a:t>Se terminó  el 22 de julio de 2015 los módulos  en modalidad virtual ( del 7 al 10) y ya se tienen los certificados por la empresa RGI SAS, además se realizó curso de fortalecimiento de  habilidades de auditor  el 26 de agosto de 2015 a todo el  personal formado como auditor activos e inactivos. </a:t>
                      </a:r>
                      <a:r>
                        <a:rPr lang="es-ES" sz="1000" dirty="0" smtClean="0">
                          <a:latin typeface="Arial Narrow"/>
                          <a:cs typeface="Arial Narrow"/>
                        </a:rPr>
                        <a:t>Se compraron 23 relajes inteligentes los cuales fueron entregados en el mes de diciembre de 2015,</a:t>
                      </a:r>
                      <a:endParaRPr lang="es-CO" sz="1000" dirty="0" smtClean="0">
                        <a:latin typeface="Arial Narrow"/>
                        <a:cs typeface="Arial Narrow"/>
                      </a:endParaRP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CO" sz="1000" dirty="0" smtClean="0">
                          <a:latin typeface="Arial Narrow"/>
                          <a:cs typeface="Arial Narrow"/>
                        </a:rPr>
                        <a:t>Se inició levantamiento de cargas en la tercera semana de julio de 2015</a:t>
                      </a:r>
                      <a:r>
                        <a:rPr lang="es-CO" sz="1000" baseline="0" dirty="0" smtClean="0">
                          <a:latin typeface="Arial Narrow"/>
                          <a:cs typeface="Arial Narrow"/>
                        </a:rPr>
                        <a:t> y s</a:t>
                      </a:r>
                      <a:r>
                        <a:rPr lang="es-ES" sz="1000" dirty="0" smtClean="0">
                          <a:latin typeface="Arial Narrow"/>
                          <a:cs typeface="Arial Narrow"/>
                        </a:rPr>
                        <a:t>e hizo otro SI al contrato para ser entregado en el mes de enero de 2016.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CO" sz="1000" dirty="0" smtClean="0">
                          <a:latin typeface="Arial Narrow"/>
                          <a:cs typeface="Arial Narrow"/>
                        </a:rPr>
                        <a:t>Se envió a la Coordinadora de Salud ocupacional un resumen ejecutivo de los procesos de </a:t>
                      </a:r>
                      <a:r>
                        <a:rPr lang="es-CO" sz="1000" dirty="0" err="1" smtClean="0">
                          <a:latin typeface="Arial Narrow"/>
                          <a:cs typeface="Arial Narrow"/>
                        </a:rPr>
                        <a:t>Gestion</a:t>
                      </a:r>
                      <a:r>
                        <a:rPr lang="es-CO" sz="1000" dirty="0" smtClean="0">
                          <a:latin typeface="Arial Narrow"/>
                          <a:cs typeface="Arial Narrow"/>
                        </a:rPr>
                        <a:t> Financiera y Admisiones y registros (objetivo del proceso, subprocesos, indicadores) para a partir de esta información dar la capacitación a cada una de estas áreas en servicio al cliente de una forma integral.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ES" sz="1000" dirty="0" smtClean="0">
                          <a:latin typeface="Arial Narrow"/>
                          <a:cs typeface="Arial Narrow"/>
                        </a:rPr>
                        <a:t>Seguimiento a quejas y calificaciones del servicio: Se tienen como herramientas de percepción los buzones de sugerencia, quejas por la Web y las 4 pantallas digitales. Se han direccionado las quejas y calificaciones  a los procesos respectivos y se hace seguimiento a la respuesta por parte de los Titulares de proceso y Coordinador de calidad.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ES" sz="1000" dirty="0" smtClean="0">
                          <a:latin typeface="Arial Narrow"/>
                          <a:cs typeface="Arial Narrow"/>
                        </a:rPr>
                        <a:t>Ajuste a encuesta alineada con acreditación de programas Elaborada por Cali y Pereira con la </a:t>
                      </a:r>
                      <a:r>
                        <a:rPr lang="es-ES" sz="1000" dirty="0" err="1" smtClean="0">
                          <a:latin typeface="Arial Narrow"/>
                          <a:cs typeface="Arial Narrow"/>
                        </a:rPr>
                        <a:t>elaborarada</a:t>
                      </a:r>
                      <a:r>
                        <a:rPr lang="es-ES" sz="1000" dirty="0" smtClean="0">
                          <a:latin typeface="Arial Narrow"/>
                          <a:cs typeface="Arial Narrow"/>
                        </a:rPr>
                        <a:t> por la Seccional Socorro:  Se enviaron los ajustes el pasado jueves 10 de diciembre a la sede principal, para ser aplicada en el mes de febrero de 2016.</a:t>
                      </a:r>
                      <a:endParaRPr lang="es-ES_tradnl" sz="1000" dirty="0" smtClean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5176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140842"/>
              </p:ext>
            </p:extLst>
          </p:nvPr>
        </p:nvGraphicFramePr>
        <p:xfrm>
          <a:off x="1547664" y="244253"/>
          <a:ext cx="7128792" cy="50673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128792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</a:rPr>
                        <a:t>Proyectos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1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u="none" strike="noStrike" kern="1200" dirty="0" smtClean="0">
                          <a:effectLst/>
                        </a:rPr>
                        <a:t>23: Sistema Integrado de Gestión </a:t>
                      </a:r>
                      <a:endParaRPr lang="es-CO" sz="14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56229"/>
              </p:ext>
            </p:extLst>
          </p:nvPr>
        </p:nvGraphicFramePr>
        <p:xfrm>
          <a:off x="323528" y="1484784"/>
          <a:ext cx="852492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565"/>
                <a:gridCol w="626832"/>
                <a:gridCol w="1447931"/>
                <a:gridCol w="808667"/>
                <a:gridCol w="4763925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Indicador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Meta 2015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Seguimiento</a:t>
                      </a:r>
                      <a:endParaRPr lang="fr-FR" sz="11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A </a:t>
                      </a:r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Diciembre</a:t>
                      </a:r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 de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% de </a:t>
                      </a:r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cumplimiento</a:t>
                      </a:r>
                      <a:r>
                        <a:rPr lang="fr-FR" sz="11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Avance </a:t>
                      </a:r>
                      <a:r>
                        <a:rPr lang="es-CO" sz="11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Cualitativo</a:t>
                      </a:r>
                      <a:endParaRPr lang="es-CO" sz="1100" b="1" i="0" u="none" strike="noStrike" noProof="0" dirty="0">
                        <a:solidFill>
                          <a:srgbClr val="FFFFFF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/>
                </a:tc>
              </a:tr>
              <a:tr h="3096344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/>
                          <a:cs typeface="Arial Narrow"/>
                        </a:rPr>
                        <a:t>Cumplimiento al Plan de Acción SIG</a:t>
                      </a:r>
                      <a:endParaRPr lang="es-ES" sz="11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/>
                          <a:cs typeface="Arial Narrow"/>
                        </a:rPr>
                        <a:t>100%</a:t>
                      </a:r>
                      <a:endParaRPr lang="es-ES" sz="11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/>
                          <a:cs typeface="Arial Narrow"/>
                        </a:rPr>
                        <a:t>60%</a:t>
                      </a:r>
                      <a:endParaRPr lang="es-ES" sz="11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/>
                          <a:cs typeface="Arial Narrow"/>
                        </a:rPr>
                        <a:t>63%</a:t>
                      </a:r>
                      <a:endParaRPr lang="es-ES" sz="11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CO" sz="1100" dirty="0" smtClean="0">
                          <a:latin typeface="Arial Narrow"/>
                          <a:cs typeface="Arial Narrow"/>
                        </a:rPr>
                        <a:t>A la fecha los sistemas de gestión que se encuentran incluidos en el Sistema de Gestión de Calidad son:  Seguridad en informática (incluido el procedimiento estándar en Gestión de Informática) y   Sistema de Gestión de Seguridad y Salud en el trabajo (incluido el procedimiento y formatos seccionales en Gestión Humana),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s-CO" sz="1100" dirty="0" smtClean="0">
                        <a:latin typeface="Arial Narrow"/>
                        <a:cs typeface="Arial Narrow"/>
                      </a:endParaRP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CO" sz="1100" dirty="0" smtClean="0">
                          <a:latin typeface="Arial Narrow"/>
                          <a:cs typeface="Arial Narrow"/>
                        </a:rPr>
                        <a:t>Gestión Documental, se trabaja y se documenta de acuerdo a directriz nacional del Secretario General y la Directora de archivo a nivel nacional.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s-CO" sz="1100" dirty="0" smtClean="0">
                        <a:latin typeface="Arial Narrow"/>
                        <a:cs typeface="Arial Narrow"/>
                      </a:endParaRP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CO" sz="1100" dirty="0" smtClean="0">
                          <a:latin typeface="Arial Narrow"/>
                          <a:cs typeface="Arial Narrow"/>
                        </a:rPr>
                        <a:t>Gestión Ambiental:  Se tienen las actas del Grupo administrativo de Gestión Ambiental y actualmente se cuenta con una asesora de Gestión Ambiental.</a:t>
                      </a:r>
                      <a:r>
                        <a:rPr lang="es-CO" sz="1100" baseline="0" dirty="0" smtClean="0">
                          <a:latin typeface="Arial Narrow"/>
                          <a:cs typeface="Arial Narrow"/>
                        </a:rPr>
                        <a:t>  </a:t>
                      </a:r>
                      <a:r>
                        <a:rPr lang="es-CO" sz="1100" dirty="0" smtClean="0">
                          <a:latin typeface="Arial Narrow"/>
                          <a:cs typeface="Arial Narrow"/>
                        </a:rPr>
                        <a:t>Se</a:t>
                      </a:r>
                      <a:r>
                        <a:rPr lang="es-CO" sz="1100" baseline="0" dirty="0" smtClean="0">
                          <a:latin typeface="Arial Narrow"/>
                          <a:cs typeface="Arial Narrow"/>
                        </a:rPr>
                        <a:t> está levantando diagnóstico institucional respecto al sistema de gestión ambiental</a:t>
                      </a:r>
                      <a:endParaRPr lang="es-CO" sz="1100" dirty="0" smtClean="0">
                        <a:latin typeface="Arial Narrow"/>
                        <a:cs typeface="Arial Narrow"/>
                      </a:endParaRP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s-CO" sz="1100" dirty="0" smtClean="0">
                        <a:latin typeface="Arial Narrow"/>
                        <a:cs typeface="Arial Narrow"/>
                      </a:endParaRP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CO" sz="1100" dirty="0" smtClean="0">
                          <a:latin typeface="Arial Narrow"/>
                          <a:cs typeface="Arial Narrow"/>
                        </a:rPr>
                        <a:t>Sistema de Gestión de Seguridad y Salud en el trabajo:  La Sede principal envió a todas las Seccional una herramienta para el diagnostico  la cual está diligenciando la Coordinadora de Salud Ocupacional para ser enviada el día viernes 25 de septiembre a la sede principal, se hizo control de documentos y registros de salud ocupacional (Instructivo y formatos) y se enviaron a la sede principal el día 23 de septiembre de 2015.</a:t>
                      </a:r>
                      <a:endParaRPr lang="es-ES_tradnl" sz="1100" dirty="0" smtClean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1737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390026"/>
              </p:ext>
            </p:extLst>
          </p:nvPr>
        </p:nvGraphicFramePr>
        <p:xfrm>
          <a:off x="1619672" y="286151"/>
          <a:ext cx="7056784" cy="133199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056784"/>
              </a:tblGrid>
              <a:tr h="23733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</a:rPr>
                        <a:t>Proyectos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8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 smtClean="0">
                          <a:effectLst/>
                        </a:rPr>
                        <a:t>26: Desarrollo de la infraestructura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8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 smtClean="0">
                          <a:effectLst/>
                        </a:rPr>
                        <a:t>27. Gestión de TIC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8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 smtClean="0">
                          <a:effectLst/>
                        </a:rPr>
                        <a:t>Proyecto 28: Mercadeo e imagen corporativa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23170"/>
              </p:ext>
            </p:extLst>
          </p:nvPr>
        </p:nvGraphicFramePr>
        <p:xfrm>
          <a:off x="323528" y="1916832"/>
          <a:ext cx="8524920" cy="3671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648072"/>
                <a:gridCol w="1296144"/>
                <a:gridCol w="1224136"/>
                <a:gridCol w="4204440"/>
              </a:tblGrid>
              <a:tr h="44164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Indicador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Meta 2015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Seguimiento</a:t>
                      </a:r>
                      <a:endParaRPr lang="fr-FR" sz="11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A </a:t>
                      </a:r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Diciembre</a:t>
                      </a:r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 de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% de </a:t>
                      </a:r>
                      <a:r>
                        <a:rPr lang="fr-FR" sz="11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cumplimiento</a:t>
                      </a:r>
                      <a:r>
                        <a:rPr lang="fr-FR" sz="11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Avance </a:t>
                      </a:r>
                      <a:r>
                        <a:rPr lang="es-CO" sz="12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Arial Narrow"/>
                          <a:cs typeface="Arial Narrow"/>
                        </a:rPr>
                        <a:t>Cualitativo</a:t>
                      </a:r>
                      <a:endParaRPr lang="es-CO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/>
                </a:tc>
              </a:tr>
              <a:tr h="662474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Cumplimiento a los planes de mantenimiento 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100%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70%</a:t>
                      </a:r>
                      <a:endParaRPr lang="es-ES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80%</a:t>
                      </a:r>
                      <a:endParaRPr lang="es-ES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_tradnl" sz="1200" dirty="0" smtClean="0">
                          <a:latin typeface="Arial Narrow"/>
                          <a:cs typeface="Arial Narrow"/>
                        </a:rPr>
                        <a:t>El plan de mantenimiento se desarrolló de acuerdo a lo propuesto para la vigencia 2015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04123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  <a:cs typeface="Arial Narrow"/>
                        </a:rPr>
                        <a:t>Crecimiento </a:t>
                      </a:r>
                      <a:r>
                        <a:rPr lang="es-ES_tradn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cs typeface="Arial Narrow"/>
                        </a:rPr>
                        <a:t>del </a:t>
                      </a:r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  <a:cs typeface="Arial Narrow"/>
                        </a:rPr>
                        <a:t>campus.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cs typeface="Arial Narrow"/>
                        </a:rPr>
                        <a:t>Por Definir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latin typeface="Arial Narrow"/>
                          <a:cs typeface="Arial Narrow"/>
                        </a:rPr>
                        <a:t>Pendiente Aprobación del POC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Pendiente Aprobación del POC</a:t>
                      </a:r>
                    </a:p>
                    <a:p>
                      <a:endParaRPr lang="es-ES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ES" sz="1200" dirty="0" smtClean="0">
                          <a:latin typeface="Arial Narrow"/>
                          <a:cs typeface="Arial Narrow"/>
                        </a:rPr>
                        <a:t>El proyecto POC (plan de ordenamiento del campus) sigue a la espera de aprobación de las instancias pertinentes.</a:t>
                      </a:r>
                      <a:endParaRPr lang="es-ES_tradnl" sz="1200" dirty="0" smtClean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62474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  <a:cs typeface="Arial Narrow"/>
                        </a:rPr>
                        <a:t>Nivel de madurez de las TI en la organización.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  <a:cs typeface="Arial Narrow"/>
                        </a:rPr>
                        <a:t>Levantar Línea Base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Pendiente definir metodología de medición (Bogotá)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Pendiente definir metodología de medición </a:t>
                      </a: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(Bogotá)</a:t>
                      </a:r>
                      <a:endParaRPr lang="es-ES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CO" sz="1200" dirty="0" smtClean="0">
                          <a:latin typeface="Arial Narrow"/>
                          <a:cs typeface="Arial Narrow"/>
                        </a:rPr>
                        <a:t>Se realizó completamente el diagnóstico de infraestructura tecnológica y sus necesidades de tecnología, </a:t>
                      </a:r>
                      <a:r>
                        <a:rPr lang="es-CO" sz="1200" dirty="0" err="1" smtClean="0">
                          <a:latin typeface="Arial Narrow"/>
                          <a:cs typeface="Arial Narrow"/>
                        </a:rPr>
                        <a:t>planteandolas</a:t>
                      </a:r>
                      <a:r>
                        <a:rPr lang="es-CO" sz="1200" dirty="0" smtClean="0">
                          <a:latin typeface="Arial Narrow"/>
                          <a:cs typeface="Arial Narrow"/>
                        </a:rPr>
                        <a:t> en el presupuesto 2016.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ES" sz="1200" dirty="0" smtClean="0">
                          <a:latin typeface="Arial Narrow"/>
                          <a:cs typeface="Arial Narrow"/>
                        </a:rPr>
                        <a:t>Se implementó la fase II del Directorio Activo, se aplicaron políticas de seguridad para el acceso de los usuarios</a:t>
                      </a:r>
                      <a:endParaRPr lang="es-CO" sz="1200" dirty="0" smtClean="0">
                        <a:latin typeface="Arial Narrow"/>
                        <a:cs typeface="Arial Narrow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62474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  <a:cs typeface="Arial Narrow"/>
                        </a:rPr>
                        <a:t>Impacto en los medios 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  <a:cs typeface="Arial Narrow"/>
                        </a:rPr>
                        <a:t>1137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Matriculados semestre 1 </a:t>
                      </a:r>
                      <a:r>
                        <a:rPr lang="pt-BR" sz="1200" dirty="0" err="1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pregrado</a:t>
                      </a: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: 595</a:t>
                      </a:r>
                    </a:p>
                    <a:p>
                      <a:pPr algn="ctr"/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(</a:t>
                      </a:r>
                      <a:r>
                        <a:rPr lang="pt-BR" sz="1200" dirty="0" err="1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Pendiente</a:t>
                      </a: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pt-BR" sz="1200" dirty="0" err="1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Medición</a:t>
                      </a: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pt-BR" sz="1200" dirty="0" err="1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Posgrado</a:t>
                      </a: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CO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 consolidó propuesta de manual de mercadeo y comunicaciones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CO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 elaboró el plan de mercadeo y</a:t>
                      </a:r>
                      <a:r>
                        <a:rPr lang="es-CO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plan de medios </a:t>
                      </a:r>
                      <a:r>
                        <a:rPr lang="es-CO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 la campaña 2016-I 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32641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269432" y="2492896"/>
            <a:ext cx="462304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800" dirty="0" smtClean="0"/>
              <a:t>Gracias</a:t>
            </a:r>
          </a:p>
          <a:p>
            <a:pPr algn="ctr"/>
            <a:endParaRPr lang="es-CO" dirty="0" smtClean="0"/>
          </a:p>
          <a:p>
            <a:pPr algn="ctr"/>
            <a:r>
              <a:rPr lang="es-CO" dirty="0" smtClean="0">
                <a:hlinkClick r:id="rId2"/>
              </a:rPr>
              <a:t>www.unilibrepereira.edu.co</a:t>
            </a:r>
            <a:endParaRPr lang="es-CO" dirty="0" smtClean="0"/>
          </a:p>
          <a:p>
            <a:pPr algn="ctr"/>
            <a:endParaRPr lang="en-US" sz="1200" dirty="0"/>
          </a:p>
        </p:txBody>
      </p:sp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3" cstate="print"/>
          <a:srcRect l="66685" t="54750" r="12285" b="38359"/>
          <a:stretch>
            <a:fillRect/>
          </a:stretch>
        </p:blipFill>
        <p:spPr bwMode="auto">
          <a:xfrm>
            <a:off x="5212804" y="4653136"/>
            <a:ext cx="273630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0" t="22378" r="28836" b="22246"/>
          <a:stretch/>
        </p:blipFill>
        <p:spPr bwMode="auto">
          <a:xfrm>
            <a:off x="35496" y="44624"/>
            <a:ext cx="3775622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30393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3950</TotalTime>
  <Words>1385</Words>
  <Application>Microsoft Office PowerPoint</Application>
  <PresentationFormat>Presentación en pantalla (4:3)</PresentationFormat>
  <Paragraphs>161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Diez Perez</dc:creator>
  <cp:lastModifiedBy>Calidad Gloria Amparo Sanchez</cp:lastModifiedBy>
  <cp:revision>284</cp:revision>
  <cp:lastPrinted>2015-01-19T15:50:42Z</cp:lastPrinted>
  <dcterms:created xsi:type="dcterms:W3CDTF">2015-01-19T13:15:31Z</dcterms:created>
  <dcterms:modified xsi:type="dcterms:W3CDTF">2016-02-01T20:28:02Z</dcterms:modified>
</cp:coreProperties>
</file>