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9"/>
  </p:handoutMasterIdLst>
  <p:sldIdLst>
    <p:sldId id="534" r:id="rId2"/>
    <p:sldId id="583" r:id="rId3"/>
    <p:sldId id="584" r:id="rId4"/>
    <p:sldId id="585" r:id="rId5"/>
    <p:sldId id="586" r:id="rId6"/>
    <p:sldId id="587" r:id="rId7"/>
    <p:sldId id="588" r:id="rId8"/>
  </p:sldIdLst>
  <p:sldSz cx="9144000" cy="6858000" type="screen4x3"/>
  <p:notesSz cx="6985000" cy="9283700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00F6"/>
    <a:srgbClr val="070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4" autoAdjust="0"/>
    <p:restoredTop sz="94660"/>
  </p:normalViewPr>
  <p:slideViewPr>
    <p:cSldViewPr>
      <p:cViewPr>
        <p:scale>
          <a:sx n="70" d="100"/>
          <a:sy n="70" d="100"/>
        </p:scale>
        <p:origin x="-54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255A70A-3F4D-454C-AD4D-11ED4A5C51BA}" type="datetimeFigureOut">
              <a:rPr lang="es-ES"/>
              <a:pPr>
                <a:defRPr/>
              </a:pPr>
              <a:t>26/04/2016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F9DDA65-7EB9-4C6A-A556-76D12C142C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942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15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5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18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9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4B7279-AC45-4987-936C-B9B88B48E21B}" type="datetimeFigureOut">
              <a:rPr lang="es-CO"/>
              <a:pPr>
                <a:defRPr/>
              </a:pPr>
              <a:t>26/04/2016</a:t>
            </a:fld>
            <a:endParaRPr lang="es-CO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CB5B98D-23A2-4867-8B6E-F20D38AF0A71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62DC5-52C8-4561-B033-5D72A095E0D0}" type="datetimeFigureOut">
              <a:rPr lang="es-CO"/>
              <a:pPr>
                <a:defRPr/>
              </a:pPr>
              <a:t>26/04/2016</a:t>
            </a:fld>
            <a:endParaRPr lang="es-CO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4EE72-707B-4A2A-846F-9E10E774EA77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7C267-2475-493D-8F77-59D841931AD3}" type="datetimeFigureOut">
              <a:rPr lang="es-CO"/>
              <a:pPr>
                <a:defRPr/>
              </a:pPr>
              <a:t>26/04/2016</a:t>
            </a:fld>
            <a:endParaRPr lang="es-CO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2B35B-F818-4B27-90CD-0CCDD45645E3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6" descr="plantilla power point_.jpg"/>
          <p:cNvPicPr>
            <a:picLocks noChangeAspect="1"/>
          </p:cNvPicPr>
          <p:nvPr userDrawn="1"/>
        </p:nvPicPr>
        <p:blipFill>
          <a:blip r:embed="rId2"/>
          <a:srcRect t="85159" b="1640"/>
          <a:stretch>
            <a:fillRect/>
          </a:stretch>
        </p:blipFill>
        <p:spPr bwMode="auto">
          <a:xfrm>
            <a:off x="0" y="6303963"/>
            <a:ext cx="5867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n 6" descr="plantilla power point_.jpg"/>
          <p:cNvPicPr>
            <a:picLocks noChangeAspect="1"/>
          </p:cNvPicPr>
          <p:nvPr userDrawn="1"/>
        </p:nvPicPr>
        <p:blipFill>
          <a:blip r:embed="rId2"/>
          <a:srcRect l="53255" t="85159" b="1640"/>
          <a:stretch>
            <a:fillRect/>
          </a:stretch>
        </p:blipFill>
        <p:spPr bwMode="auto">
          <a:xfrm>
            <a:off x="3529013" y="6303963"/>
            <a:ext cx="5651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69C8B-BD52-4E1D-AE38-3FD57C83BBEA}" type="datetimeFigureOut">
              <a:rPr lang="es-CO"/>
              <a:pPr>
                <a:defRPr/>
              </a:pPr>
              <a:t>26/04/2016</a:t>
            </a:fld>
            <a:endParaRPr lang="es-CO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7BF1C-89E1-43E2-A2C7-2620A4054036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4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75CA45-C2B3-4C53-BB26-60EF848FC7B3}" type="datetimeFigureOut">
              <a:rPr lang="es-CO"/>
              <a:pPr>
                <a:defRPr/>
              </a:pPr>
              <a:t>26/04/2016</a:t>
            </a:fld>
            <a:endParaRPr lang="es-CO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B7D998-44E6-4494-BB27-182A53F798D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479DEE-3903-4050-9140-CE9A7F643949}" type="datetimeFigureOut">
              <a:rPr lang="es-CO"/>
              <a:pPr>
                <a:defRPr/>
              </a:pPr>
              <a:t>26/04/2016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D2BA31-2F4B-4BD1-AFDB-A3D7356D4DE0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1ED8F8-248A-41D8-8462-9429A3FCFAA2}" type="datetimeFigureOut">
              <a:rPr lang="es-CO"/>
              <a:pPr>
                <a:defRPr/>
              </a:pPr>
              <a:t>26/04/2016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5F25FC-00BC-4258-A27A-E0DAB5685C18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F019D9-8F45-472E-9EB7-D2DF5C6C6433}" type="datetimeFigureOut">
              <a:rPr lang="es-CO"/>
              <a:pPr>
                <a:defRPr/>
              </a:pPr>
              <a:t>26/04/2016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FDA0F8-6224-49E0-AF35-DA9D88A015E6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DCCA0-BB1E-4D6B-AAFC-48C5EBDF513D}" type="datetimeFigureOut">
              <a:rPr lang="es-CO"/>
              <a:pPr>
                <a:defRPr/>
              </a:pPr>
              <a:t>26/04/2016</a:t>
            </a:fld>
            <a:endParaRPr lang="es-CO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DAC55-B228-48F9-B049-CF36C275A81F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DBAAC9-939B-4F54-9649-FB8687B6DC6A}" type="datetimeFigureOut">
              <a:rPr lang="es-CO"/>
              <a:pPr>
                <a:defRPr/>
              </a:pPr>
              <a:t>26/04/2016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7118C3-5150-4129-8B81-E1905D1CBDED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15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9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FD884E4-5223-446E-8E49-D576A2E6CDB8}" type="datetimeFigureOut">
              <a:rPr lang="es-CO"/>
              <a:pPr>
                <a:defRPr/>
              </a:pPr>
              <a:t>26/04/2016</a:t>
            </a:fld>
            <a:endParaRPr lang="es-CO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66DAFFC-5CF7-4819-80BA-0AEBA5C58ED7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7" name="11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D73A5E3D-5487-4DCC-9914-0ED69978A2ED}" type="datetimeFigureOut">
              <a:rPr lang="es-CO"/>
              <a:pPr>
                <a:defRPr/>
              </a:pPr>
              <a:t>26/04/2016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0942B5E-71A0-4CDE-AFA6-09B479FDAF7C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89" r:id="rId1"/>
    <p:sldLayoutId id="2147485585" r:id="rId2"/>
    <p:sldLayoutId id="2147485590" r:id="rId3"/>
    <p:sldLayoutId id="2147485591" r:id="rId4"/>
    <p:sldLayoutId id="2147485592" r:id="rId5"/>
    <p:sldLayoutId id="2147485593" r:id="rId6"/>
    <p:sldLayoutId id="2147485586" r:id="rId7"/>
    <p:sldLayoutId id="2147485594" r:id="rId8"/>
    <p:sldLayoutId id="2147485595" r:id="rId9"/>
    <p:sldLayoutId id="2147485587" r:id="rId10"/>
    <p:sldLayoutId id="2147485588" r:id="rId11"/>
    <p:sldLayoutId id="214748559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co/imgres?imgurl=http://poderyciudadania.galeon.com/unilibre.jpg&amp;imgrefurl=http://poderyciudadania.galeon.com/pagina_nueva_4.htm&amp;usg=__B20D8EvoH064AAiVjBGpBs0bFFc=&amp;h=424&amp;w=423&amp;sz=22&amp;hl=es&amp;start=2&amp;tbnid=C0zLbrrBuxHA8M:&amp;tbnh=126&amp;tbnw=126&amp;prev=/images?q=UNIVERSIDAD+LIBRE&amp;gbv=2&amp;hl=e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co/imgres?imgurl=http://poderyciudadania.galeon.com/unilibre.jpg&amp;imgrefurl=http://poderyciudadania.galeon.com/pagina_nueva_4.htm&amp;usg=__B20D8EvoH064AAiVjBGpBs0bFFc=&amp;h=424&amp;w=423&amp;sz=22&amp;hl=es&amp;start=2&amp;tbnid=C0zLbrrBuxHA8M:&amp;tbnh=126&amp;tbnw=126&amp;prev=/images?q=UNIVERSIDAD+LIBRE&amp;gbv=2&amp;hl=es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co/imgres?imgurl=http://poderyciudadania.galeon.com/unilibre.jpg&amp;imgrefurl=http://poderyciudadania.galeon.com/pagina_nueva_4.htm&amp;usg=__B20D8EvoH064AAiVjBGpBs0bFFc=&amp;h=424&amp;w=423&amp;sz=22&amp;hl=es&amp;start=2&amp;tbnid=C0zLbrrBuxHA8M:&amp;tbnh=126&amp;tbnw=126&amp;prev=/images?q=UNIVERSIDAD+LIBRE&amp;gbv=2&amp;hl=es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co/imgres?imgurl=http://poderyciudadania.galeon.com/unilibre.jpg&amp;imgrefurl=http://poderyciudadania.galeon.com/pagina_nueva_4.htm&amp;usg=__B20D8EvoH064AAiVjBGpBs0bFFc=&amp;h=424&amp;w=423&amp;sz=22&amp;hl=es&amp;start=2&amp;tbnid=C0zLbrrBuxHA8M:&amp;tbnh=126&amp;tbnw=126&amp;prev=/images?q=UNIVERSIDAD+LIBRE&amp;gbv=2&amp;hl=es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co/imgres?imgurl=http://poderyciudadania.galeon.com/unilibre.jpg&amp;imgrefurl=http://poderyciudadania.galeon.com/pagina_nueva_4.htm&amp;usg=__B20D8EvoH064AAiVjBGpBs0bFFc=&amp;h=424&amp;w=423&amp;sz=22&amp;hl=es&amp;start=2&amp;tbnid=C0zLbrrBuxHA8M:&amp;tbnh=126&amp;tbnw=126&amp;prev=/images?q=UNIVERSIDAD+LIBRE&amp;gbv=2&amp;hl=es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co/imgres?imgurl=http://poderyciudadania.galeon.com/unilibre.jpg&amp;imgrefurl=http://poderyciudadania.galeon.com/pagina_nueva_4.htm&amp;usg=__B20D8EvoH064AAiVjBGpBs0bFFc=&amp;h=424&amp;w=423&amp;sz=22&amp;hl=es&amp;start=2&amp;tbnid=C0zLbrrBuxHA8M:&amp;tbnh=126&amp;tbnw=126&amp;prev=/images?q=UNIVERSIDAD+LIBRE&amp;gbv=2&amp;hl=es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co/imgres?imgurl=http://poderyciudadania.galeon.com/unilibre.jpg&amp;imgrefurl=http://poderyciudadania.galeon.com/pagina_nueva_4.htm&amp;usg=__B20D8EvoH064AAiVjBGpBs0bFFc=&amp;h=424&amp;w=423&amp;sz=22&amp;hl=es&amp;start=2&amp;tbnid=C0zLbrrBuxHA8M:&amp;tbnh=126&amp;tbnw=126&amp;prev=/images?q=UNIVERSIDAD+LIBRE&amp;gbv=2&amp;hl=e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642910" y="2071678"/>
            <a:ext cx="7772400" cy="2540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INFORME DE GESTIÓN SGC</a:t>
            </a:r>
            <a:b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s-ES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3 CuadroTexto"/>
          <p:cNvSpPr txBox="1">
            <a:spLocks noChangeArrowheads="1"/>
          </p:cNvSpPr>
          <p:nvPr/>
        </p:nvSpPr>
        <p:spPr bwMode="auto">
          <a:xfrm>
            <a:off x="1547813" y="692150"/>
            <a:ext cx="583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CO" sz="2800" b="1">
                <a:latin typeface="Arial" charset="0"/>
                <a:cs typeface="Arial" charset="0"/>
              </a:rPr>
              <a:t>SECCIONAL </a:t>
            </a:r>
            <a:r>
              <a:rPr lang="es-CO" sz="28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PEREIRA</a:t>
            </a:r>
            <a:endParaRPr lang="es-ES" sz="2800" b="1" u="sng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10244" name="Picture 2" descr="http://tbn3.google.com/images?q=tbn:C0zLbrrBuxHA8M:http://poderyciudadania.galeon.com/unilibr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50" y="357188"/>
            <a:ext cx="92868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idx="4294967295"/>
          </p:nvPr>
        </p:nvSpPr>
        <p:spPr>
          <a:xfrm>
            <a:off x="0" y="571500"/>
            <a:ext cx="8697913" cy="307975"/>
          </a:xfrm>
        </p:spPr>
        <p:txBody>
          <a:bodyPr anchor="ctr">
            <a:spAutoFit/>
          </a:bodyPr>
          <a:lstStyle/>
          <a:p>
            <a:pPr>
              <a:buFont typeface="Wingdings 3" pitchFamily="18" charset="2"/>
              <a:buNone/>
            </a:pPr>
            <a:r>
              <a:rPr lang="es-ES" sz="1200" b="1" smtClean="0"/>
              <a:t>	</a:t>
            </a:r>
            <a:r>
              <a:rPr lang="es-ES" sz="1400" b="1" smtClean="0"/>
              <a:t>Proyecto 5</a:t>
            </a:r>
            <a:r>
              <a:rPr lang="es-ES" sz="1400" b="1" smtClean="0">
                <a:solidFill>
                  <a:srgbClr val="FF0000"/>
                </a:solidFill>
              </a:rPr>
              <a:t>: </a:t>
            </a:r>
            <a:r>
              <a:rPr lang="es-ES" sz="1400" b="1" smtClean="0"/>
              <a:t>Diseño, implementación y sostenimiento de un Sistema de Gestión de Calidad</a:t>
            </a:r>
            <a:endParaRPr lang="es-MX" sz="1400" b="1" smtClean="0"/>
          </a:p>
        </p:txBody>
      </p:sp>
      <p:pic>
        <p:nvPicPr>
          <p:cNvPr id="16387" name="Picture 2" descr="http://tbn3.google.com/images?q=tbn:C0zLbrrBuxHA8M:http://poderyciudadania.galeon.com/unilibr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68263"/>
            <a:ext cx="928687" cy="57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39750" y="0"/>
            <a:ext cx="7416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b="1">
                <a:solidFill>
                  <a:schemeClr val="bg1"/>
                </a:solidFill>
              </a:rPr>
              <a:t>Programa 2: </a:t>
            </a:r>
            <a:r>
              <a:rPr lang="es-ES" b="1">
                <a:solidFill>
                  <a:schemeClr val="bg1"/>
                </a:solidFill>
              </a:rPr>
              <a:t>SISTEMA DE GESTIÓN DE CALIDAD</a:t>
            </a:r>
          </a:p>
        </p:txBody>
      </p:sp>
      <p:graphicFrame>
        <p:nvGraphicFramePr>
          <p:cNvPr id="67634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96278"/>
              </p:ext>
            </p:extLst>
          </p:nvPr>
        </p:nvGraphicFramePr>
        <p:xfrm>
          <a:off x="107504" y="857250"/>
          <a:ext cx="8856984" cy="5519646"/>
        </p:xfrm>
        <a:graphic>
          <a:graphicData uri="http://schemas.openxmlformats.org/drawingml/2006/table">
            <a:tbl>
              <a:tblPr/>
              <a:tblGrid>
                <a:gridCol w="4809558"/>
                <a:gridCol w="2751282"/>
                <a:gridCol w="1296144"/>
              </a:tblGrid>
              <a:tr h="2608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FACULTAD RESPONSABLE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COORDINACIÓN DE CALIDAD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71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RESULTADO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IMPACTO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</a:t>
                      </a:r>
                      <a:r>
                        <a:rPr kumimoji="0" lang="es-CO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DE CUMPLIMIENTO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</a:tr>
              <a:tr h="717463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Auditorías internas de calidad durante el año 2015: 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realizaron  los dos ciclos de auditorías programados para el año  2015  encontrándose  para el 2015-1 un 1 hallazgo y 7 observaciones y en el 2015-2 4 hallazgos y 7 observaciones por lo cual se formularon las acciones correctivas y se hizo seguimiento de las acciones en el 2º. Ciclo. 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Planificación y realización de auditorías internas de calidad que permiten verificar y evaluar el cumplimiento y la eficacia del sistema de gestión de la calidad de la Universidad Libre.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100% 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717463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Evaluación de competencias  del auditor</a:t>
                      </a:r>
                      <a:r>
                        <a:rPr kumimoji="0" lang="es-E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realizaron dos  evaluaciones de competencias de auditores para los dos ciclos de auditoría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Contar con Personal  calificado para realizar auditorías y lograr altos niveles de efectividad en los hallazgos y observaciones.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 100% de los 21 auditores cumplen con las competencias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602007">
                <a:tc>
                  <a:txBody>
                    <a:bodyPr/>
                    <a:lstStyle/>
                    <a:p>
                      <a:pPr algn="just"/>
                      <a:r>
                        <a:rPr kumimoji="0" lang="es-CO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Evaluación de auditores por los Titulares de proceso y Coordinación de </a:t>
                      </a:r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calidad</a:t>
                      </a:r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realizaron las dos evaluaciones del equipo auditor correspondiente a los  períodos 2015-1 y 2015-2  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s-E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Mejorar las competencias del auditor logrando mayor beneficio para la institución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4,7% en promedio en cada uno de los períodos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525423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Capacitación en Sistemas Integrados de Gestión  (a nivel de Diplomado): 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capacitaron a  6 auditores de calidad(los más antiguos del SGC) en el Diplomado de formación y certificación de auditores internos en  Sistemas de Gestión Integral  HSEQ (Bajo las Normas ISO 9001: 2008, ISO 14001: 2004, OHSAS 18001: 2007 e ISO 19011:2012)  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83% (de 6 auditores capacitados, 1 no aprobó el Diplomado) </a:t>
                      </a:r>
                      <a:endParaRPr kumimoji="0" lang="es-CO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352675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Mapa de riesgos y acciones preventivas</a:t>
                      </a:r>
                      <a:r>
                        <a:rPr kumimoji="0" lang="es-E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actualizó el mapa de riesgos  y se formularon las acciones preventivas con análisis de causas,  en el primer semestre del año con cada uno de los procesos y se hizo seguimiento a dichas acciones en el segundo ciclo de auditorías.  Pendiente formular los riesgos de contexto y acciones preventivas 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Identificar y controlar los riesgos asociados a los procesos y a partir de allí formular acciones preventivas que ayuden a eliminar las causas de las no conformidades potenciales y desarrollar controles que mitiguen los riesgos.</a:t>
                      </a:r>
                    </a:p>
                    <a:p>
                      <a:pPr algn="l" fontAlgn="ctr"/>
                      <a:endParaRPr lang="es-ES" sz="1100" b="1" i="0" u="none" strike="noStrike" dirty="0">
                        <a:solidFill>
                          <a:srgbClr val="2300F6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80% </a:t>
                      </a:r>
                      <a:endParaRPr kumimoji="0" lang="es-CO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idx="4294967295"/>
          </p:nvPr>
        </p:nvSpPr>
        <p:spPr>
          <a:xfrm>
            <a:off x="0" y="571500"/>
            <a:ext cx="8697913" cy="307975"/>
          </a:xfrm>
        </p:spPr>
        <p:txBody>
          <a:bodyPr anchor="ctr">
            <a:spAutoFit/>
          </a:bodyPr>
          <a:lstStyle/>
          <a:p>
            <a:pPr>
              <a:buFont typeface="Wingdings 3" pitchFamily="18" charset="2"/>
              <a:buNone/>
            </a:pPr>
            <a:r>
              <a:rPr lang="es-ES" sz="1200" b="1" smtClean="0"/>
              <a:t>	</a:t>
            </a:r>
            <a:r>
              <a:rPr lang="es-ES" sz="1400" b="1" smtClean="0"/>
              <a:t>Proyecto 5</a:t>
            </a:r>
            <a:r>
              <a:rPr lang="es-ES" sz="1400" b="1" smtClean="0">
                <a:solidFill>
                  <a:srgbClr val="FF0000"/>
                </a:solidFill>
              </a:rPr>
              <a:t>: </a:t>
            </a:r>
            <a:r>
              <a:rPr lang="es-ES" sz="1400" b="1" smtClean="0"/>
              <a:t>Diseño, implementación y sostenimiento de un Sistema de Gestión de Calidad</a:t>
            </a:r>
            <a:endParaRPr lang="es-MX" sz="1400" b="1" smtClean="0"/>
          </a:p>
        </p:txBody>
      </p:sp>
      <p:pic>
        <p:nvPicPr>
          <p:cNvPr id="16387" name="Picture 2" descr="http://tbn3.google.com/images?q=tbn:C0zLbrrBuxHA8M:http://poderyciudadania.galeon.com/unilibr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68263"/>
            <a:ext cx="928687" cy="57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39750" y="0"/>
            <a:ext cx="7416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b="1">
                <a:solidFill>
                  <a:schemeClr val="bg1"/>
                </a:solidFill>
              </a:rPr>
              <a:t>Programa 2: </a:t>
            </a:r>
            <a:r>
              <a:rPr lang="es-ES" b="1">
                <a:solidFill>
                  <a:schemeClr val="bg1"/>
                </a:solidFill>
              </a:rPr>
              <a:t>SISTEMA DE GESTIÓN DE CALIDAD</a:t>
            </a:r>
          </a:p>
        </p:txBody>
      </p:sp>
      <p:graphicFrame>
        <p:nvGraphicFramePr>
          <p:cNvPr id="67634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735770"/>
              </p:ext>
            </p:extLst>
          </p:nvPr>
        </p:nvGraphicFramePr>
        <p:xfrm>
          <a:off x="107504" y="857250"/>
          <a:ext cx="8856984" cy="5976850"/>
        </p:xfrm>
        <a:graphic>
          <a:graphicData uri="http://schemas.openxmlformats.org/drawingml/2006/table">
            <a:tbl>
              <a:tblPr/>
              <a:tblGrid>
                <a:gridCol w="4809558"/>
                <a:gridCol w="2751282"/>
                <a:gridCol w="1296144"/>
              </a:tblGrid>
              <a:tr h="2608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FACULTAD RESPONSABLE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COORDINACIÓN DE CALIDAD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71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RESULTADO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IMPACTO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</a:t>
                      </a:r>
                      <a:r>
                        <a:rPr kumimoji="0" lang="es-CO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DE CUMPLIMIENTO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</a:tr>
              <a:tr h="768329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Seguimiento a quejas y calificaciones del servicio:</a:t>
                      </a:r>
                      <a:r>
                        <a:rPr kumimoji="0" lang="es-E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tienen como herramientas de percepción los buzones de sugerencia, quejas por la Web y las 4 pantallas digitales. Se han direccionado las quejas y calificaciones  a los procesos respectivos y se hace seguimiento a la respuesta por parte de los Titulares de proceso y Coordinador de calidad. 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Retroalimentar con el usuario la calidad de los servicios que ofrece la institución para la mejora permanente de la institución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100% </a:t>
                      </a:r>
                      <a:endParaRPr kumimoji="0" lang="es-CO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71746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Seguimiento a Instructivos de la Presidencia Nacional: </a:t>
                      </a: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hace seguimiento permanente al cumplimiento en las respuestas y adopción de directrices dada en los  Instructivos Nacional.  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En el año se le ha realizado seguimiento a 21 instructivos, de los cuales están pendientes por responder a la sede principal  los correspondientes a becas y   planta de personal.</a:t>
                      </a:r>
                      <a:endParaRPr kumimoji="0" lang="es-CO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 logra enviar la información a tiempo a la sede principal e implementación de las mismas en los procesos correspondientes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Revisión  Gerencial</a:t>
                      </a:r>
                      <a:r>
                        <a:rPr kumimoji="0" lang="es-E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realizó la revisión gerencial anual de acuerdo al plan de trabajo nacional, el día 04 de marzo de 2015 donde se analizó los períodos 2014-1 y 2014-2 (Resultados de indicadores, cierre de  acciones correctivas y preventivas, acciones de mejoramiento, servicios no conformes, cambios que afectan al Sistema de gestión de calidad y recomendaciones para la mejora 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Determinar la  conveniencia, adecuación, eficacia y eficiencia del sistema de gestión de la calidad, mediante su medición, evaluación y mejoramiento continuo.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602007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Medición de indicadores:</a:t>
                      </a:r>
                      <a:r>
                        <a:rPr kumimoji="0" lang="es-E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tienen los resultados de los indicadores 2015</a:t>
                      </a:r>
                      <a:endParaRPr kumimoji="0" lang="es-CO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 que se mide se puede controlar a través del análisis de resultados para toma de decisiones y formulación e implementación de acciones correctivas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80%</a:t>
                      </a:r>
                    </a:p>
                  </a:txBody>
                  <a:tcPr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51649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Alineación de indicadores  y acuerdos de servicio con PIDI, CALIDAD Y ACREDITACIÓN: 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realizó trabajo conjunto entre las Seccionales de  Cali y Pereira sobre la alineación de los indicadores (acreditación, SGC, PIDI) los días 19 y 20 de marzo de 2015, con la participación de los Directores de Planeación, Asesor  de acreditación  y aseguramiento de la calidad académica de Pereira y el equipo de trabajo de calidad de ambas  Seccionales. 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Unificación de procesos para evitar desgaste administrativo en la entrega de información repetitiva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45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idx="4294967295"/>
          </p:nvPr>
        </p:nvSpPr>
        <p:spPr>
          <a:xfrm>
            <a:off x="0" y="571500"/>
            <a:ext cx="8697913" cy="307975"/>
          </a:xfrm>
        </p:spPr>
        <p:txBody>
          <a:bodyPr anchor="ctr">
            <a:spAutoFit/>
          </a:bodyPr>
          <a:lstStyle/>
          <a:p>
            <a:pPr>
              <a:buFont typeface="Wingdings 3" pitchFamily="18" charset="2"/>
              <a:buNone/>
            </a:pPr>
            <a:r>
              <a:rPr lang="es-ES" sz="1200" b="1" smtClean="0"/>
              <a:t>	</a:t>
            </a:r>
            <a:r>
              <a:rPr lang="es-ES" sz="1400" b="1" smtClean="0"/>
              <a:t>Proyecto 5</a:t>
            </a:r>
            <a:r>
              <a:rPr lang="es-ES" sz="1400" b="1" smtClean="0">
                <a:solidFill>
                  <a:srgbClr val="FF0000"/>
                </a:solidFill>
              </a:rPr>
              <a:t>: </a:t>
            </a:r>
            <a:r>
              <a:rPr lang="es-ES" sz="1400" b="1" smtClean="0"/>
              <a:t>Diseño, implementación y sostenimiento de un Sistema de Gestión de Calidad</a:t>
            </a:r>
            <a:endParaRPr lang="es-MX" sz="1400" b="1" smtClean="0"/>
          </a:p>
        </p:txBody>
      </p:sp>
      <p:pic>
        <p:nvPicPr>
          <p:cNvPr id="16387" name="Picture 2" descr="http://tbn3.google.com/images?q=tbn:C0zLbrrBuxHA8M:http://poderyciudadania.galeon.com/unilibr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68263"/>
            <a:ext cx="928687" cy="57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39750" y="0"/>
            <a:ext cx="7416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b="1">
                <a:solidFill>
                  <a:schemeClr val="bg1"/>
                </a:solidFill>
              </a:rPr>
              <a:t>Programa 2: </a:t>
            </a:r>
            <a:r>
              <a:rPr lang="es-ES" b="1">
                <a:solidFill>
                  <a:schemeClr val="bg1"/>
                </a:solidFill>
              </a:rPr>
              <a:t>SISTEMA DE GESTIÓN DE CALIDAD</a:t>
            </a:r>
          </a:p>
        </p:txBody>
      </p:sp>
      <p:graphicFrame>
        <p:nvGraphicFramePr>
          <p:cNvPr id="67634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374699"/>
              </p:ext>
            </p:extLst>
          </p:nvPr>
        </p:nvGraphicFramePr>
        <p:xfrm>
          <a:off x="107504" y="857250"/>
          <a:ext cx="8856984" cy="5940897"/>
        </p:xfrm>
        <a:graphic>
          <a:graphicData uri="http://schemas.openxmlformats.org/drawingml/2006/table">
            <a:tbl>
              <a:tblPr/>
              <a:tblGrid>
                <a:gridCol w="4809558"/>
                <a:gridCol w="2751282"/>
                <a:gridCol w="1296144"/>
              </a:tblGrid>
              <a:tr h="2608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FACULTAD RESPONSABLE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COORDINACIÓN DE CALIDAD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71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RESULTADO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IMPACTO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</a:t>
                      </a:r>
                      <a:r>
                        <a:rPr kumimoji="0" lang="es-CO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DE CUMPLIMIENTO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</a:tr>
              <a:tr h="71746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Caracterización del proceso académico y formulación de indicadores</a:t>
                      </a:r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 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realizó trabajo conjunto entre las Seccionales de  Cali y Pereira sobre la caracterización del proceso académico y formulación de indicadores (acreditación, SGC, PIDI)  en el mes de octubre de 2015, con la participación de la Dirección  de Planeación, Asesor  de acreditación  y aseguramiento de la calidad académica de Pereira,   los coordinadores de calidad de ambas  Seccionales y el asesor de calidad de Cali. 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Unificación de procesos para evitar desgaste administrativo en la entrega de información repetitiva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60200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Elaboración de perfiles de proyectos PIDI – PAT Y PAS 2015-2018 – Agenda de trabajo 2015</a:t>
                      </a:r>
                      <a:r>
                        <a:rPr kumimoji="0" lang="es-E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Con la asesoría del Comité Técnico PIDI se elaboraron los perfiles de los tres proyectos correspondientes al programa 11 del PIDI, igualmente se hizo la formulación del PAT y PAS  2015 y proyectado al  2018. Se tienen los seguimientos al tercer trimestre del año.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s-E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Aplicación del acuerdo actual del PIDI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602007">
                <a:tc>
                  <a:txBody>
                    <a:bodyPr/>
                    <a:lstStyle/>
                    <a:p>
                      <a:pPr algn="just"/>
                      <a:r>
                        <a:rPr kumimoji="0" lang="es-CO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seguimiento al cumplimiento de los PLANES DE MEJORA definidos por los procesos y consolidar informe Seccional</a:t>
                      </a:r>
                      <a:r>
                        <a:rPr kumimoji="0" lang="es-CO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tiene el histórico y 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seguimientos a PLANES DE MEJORAMIENTO definidos por los procesos  desde el año 2010 a 2015 con los respectivos seguimientos.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s-E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Implementación de acciones que generen impacto en la institución.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s-E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Actualización permanente de </a:t>
                      </a:r>
                      <a:r>
                        <a:rPr kumimoji="0" lang="es-ES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 documentación </a:t>
                      </a:r>
                      <a:r>
                        <a:rPr kumimoji="0" lang="es-E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 acuerdo a nuevas prácticas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525423">
                <a:tc>
                  <a:txBody>
                    <a:bodyPr/>
                    <a:lstStyle/>
                    <a:p>
                      <a:r>
                        <a:rPr kumimoji="0" lang="es-CO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Acompañamiento a los procesos en ajustes para la estandarización de procedimientos administrativos: </a:t>
                      </a:r>
                    </a:p>
                    <a:p>
                      <a:pPr algn="just"/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hizo acompañamiento a los procesos administrativos para ajustes a procedimientos con la nueva metodología internacional para estandarización, igualmente a los procedimientos académicos que han enviado de la sede principal.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352675">
                <a:tc>
                  <a:txBody>
                    <a:bodyPr/>
                    <a:lstStyle/>
                    <a:p>
                      <a:pPr algn="just"/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100" b="1" i="0" u="none" strike="noStrike" dirty="0">
                        <a:solidFill>
                          <a:srgbClr val="2300F6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23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642910" y="2071678"/>
            <a:ext cx="7772400" cy="2540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INFORME DE GESTIÓN SGC</a:t>
            </a:r>
            <a:b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ES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3 CuadroTexto"/>
          <p:cNvSpPr txBox="1">
            <a:spLocks noChangeArrowheads="1"/>
          </p:cNvSpPr>
          <p:nvPr/>
        </p:nvSpPr>
        <p:spPr bwMode="auto">
          <a:xfrm>
            <a:off x="1547813" y="692150"/>
            <a:ext cx="583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CO" sz="2800" b="1">
                <a:latin typeface="Arial" charset="0"/>
                <a:cs typeface="Arial" charset="0"/>
              </a:rPr>
              <a:t>SECCIONAL </a:t>
            </a:r>
            <a:r>
              <a:rPr lang="es-CO" sz="28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PEREIRA</a:t>
            </a:r>
            <a:endParaRPr lang="es-ES" sz="2800" b="1" u="sng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10244" name="Picture 2" descr="http://tbn3.google.com/images?q=tbn:C0zLbrrBuxHA8M:http://poderyciudadania.galeon.com/unilibr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50" y="357188"/>
            <a:ext cx="92868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648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idx="4294967295"/>
          </p:nvPr>
        </p:nvSpPr>
        <p:spPr>
          <a:xfrm>
            <a:off x="0" y="571500"/>
            <a:ext cx="8697913" cy="307975"/>
          </a:xfrm>
        </p:spPr>
        <p:txBody>
          <a:bodyPr anchor="ctr">
            <a:spAutoFit/>
          </a:bodyPr>
          <a:lstStyle/>
          <a:p>
            <a:pPr>
              <a:buFont typeface="Wingdings 3" pitchFamily="18" charset="2"/>
              <a:buNone/>
            </a:pPr>
            <a:r>
              <a:rPr lang="es-ES" sz="1200" b="1" smtClean="0"/>
              <a:t>	</a:t>
            </a:r>
            <a:r>
              <a:rPr lang="es-ES" sz="1400" b="1" smtClean="0"/>
              <a:t>Proyecto 5</a:t>
            </a:r>
            <a:r>
              <a:rPr lang="es-ES" sz="1400" b="1" smtClean="0">
                <a:solidFill>
                  <a:srgbClr val="FF0000"/>
                </a:solidFill>
              </a:rPr>
              <a:t>: </a:t>
            </a:r>
            <a:r>
              <a:rPr lang="es-ES" sz="1400" b="1" smtClean="0"/>
              <a:t>Diseño, implementación y sostenimiento de un Sistema de Gestión de Calidad</a:t>
            </a:r>
            <a:endParaRPr lang="es-MX" sz="1400" b="1" smtClean="0"/>
          </a:p>
        </p:txBody>
      </p:sp>
      <p:pic>
        <p:nvPicPr>
          <p:cNvPr id="16387" name="Picture 2" descr="http://tbn3.google.com/images?q=tbn:C0zLbrrBuxHA8M:http://poderyciudadania.galeon.com/unilibr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68263"/>
            <a:ext cx="928687" cy="57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39750" y="0"/>
            <a:ext cx="7416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b="1">
                <a:solidFill>
                  <a:schemeClr val="bg1"/>
                </a:solidFill>
              </a:rPr>
              <a:t>Programa 2: </a:t>
            </a:r>
            <a:r>
              <a:rPr lang="es-ES" b="1">
                <a:solidFill>
                  <a:schemeClr val="bg1"/>
                </a:solidFill>
              </a:rPr>
              <a:t>SISTEMA DE GESTIÓN DE CALIDAD</a:t>
            </a:r>
          </a:p>
        </p:txBody>
      </p:sp>
      <p:graphicFrame>
        <p:nvGraphicFramePr>
          <p:cNvPr id="67634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308525"/>
              </p:ext>
            </p:extLst>
          </p:nvPr>
        </p:nvGraphicFramePr>
        <p:xfrm>
          <a:off x="107504" y="857250"/>
          <a:ext cx="8856984" cy="7149035"/>
        </p:xfrm>
        <a:graphic>
          <a:graphicData uri="http://schemas.openxmlformats.org/drawingml/2006/table">
            <a:tbl>
              <a:tblPr/>
              <a:tblGrid>
                <a:gridCol w="3384376"/>
                <a:gridCol w="4176464"/>
                <a:gridCol w="1296144"/>
              </a:tblGrid>
              <a:tr h="2608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FACULTAD RESPONSABLE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COORDINACIÓN DE CALIDAD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71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INDICADOR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RESULTADO TRIM.I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</a:t>
                      </a:r>
                      <a:r>
                        <a:rPr kumimoji="0" lang="es-CO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DE CUMPLIMIENTO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</a:tr>
              <a:tr h="768329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Seguimiento a quejas y calificaciones del servicio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es-ES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hace seguimiento permanente a las quejas</a:t>
                      </a:r>
                      <a:r>
                        <a:rPr kumimoji="0" lang="es-ES" sz="105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calificaciones del servicio los cuales son direccionados a los titulares de proceso.</a:t>
                      </a:r>
                      <a:endParaRPr kumimoji="0" lang="es-CO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100% </a:t>
                      </a:r>
                      <a:endParaRPr kumimoji="0" lang="es-CO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717463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Aplicación encuesta de satisfacción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Aplicó la encuesta de satisfacción Unificada sobre Cabalidad académica y administrativa, a Administrativos, estudiantes, docentes y egresados, con el fin realizar una única encuesta, evitando reproceso y desgaste de los usuarios, al igual que realizar planes de acción conjuntos que contribuyan a  mejorar la calidad de los servicios.   S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e aplicaron 1.031 encuestas, discriminadas así:</a:t>
                      </a:r>
                    </a:p>
                    <a:p>
                      <a:pPr fontAlgn="ctr"/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Estudiantes                696</a:t>
                      </a:r>
                    </a:p>
                    <a:p>
                      <a:pPr fontAlgn="ctr"/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Administrativos            68</a:t>
                      </a:r>
                    </a:p>
                    <a:p>
                      <a:pPr fontAlgn="ctr"/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Docentes                    195</a:t>
                      </a:r>
                    </a:p>
                    <a:p>
                      <a:pPr fontAlgn="ctr"/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Egresados                     72</a:t>
                      </a:r>
                    </a:p>
                    <a:p>
                      <a:pPr fontAlgn="ctr"/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Total                         1031</a:t>
                      </a:r>
                    </a:p>
                    <a:p>
                      <a:pPr fontAlgn="ctr"/>
                      <a:r>
                        <a:rPr kumimoji="0" lang="es-CO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Pendiente: </a:t>
                      </a: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Tabular los resultado para formular e implementar las acciones correctivas  correspondientes.</a:t>
                      </a:r>
                      <a:endParaRPr kumimoji="0" lang="es-ES" sz="105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Revisión  Gerencial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realizó la revisión gerencial seccional el día 15 de marzo de 2016, con el Comité de Calidad y la  participación de la Rectoría Seccional y  Decanos, producto de la retroalimentación entre administración y academia quedaron tareas y/o acciones de mejoramiento en los procesos. 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Allí se  analizó los períodos 2015-1 y 2015-2 y se envió el informe a la sede principal con sus correspondientes anexos (Información de entrada, Lista de chequeo, presentación de cada proceso, lista de asistencia)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  <a:defRPr/>
                      </a:pPr>
                      <a:endParaRPr kumimoji="0" lang="es-E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602007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Revisión de procedimientos estándar  y acuerdos de servicios</a:t>
                      </a:r>
                      <a:endParaRPr kumimoji="0" lang="es-CO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Tx/>
                        <a:buChar char="-"/>
                        <a:tabLst/>
                        <a:defRPr/>
                      </a:pP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Conjuntamente con Gestión financiera, compras y almacén se realizó ajuste al procedimiento de recepción y administración de insumos al cual se le adicionó el tema de activos fijos.</a:t>
                      </a:r>
                    </a:p>
                    <a:p>
                      <a:pPr marL="171450" marR="0" lvl="0" indent="-1714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Tx/>
                        <a:buChar char="-"/>
                        <a:tabLst/>
                        <a:defRPr/>
                      </a:pP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Revisión y ajuste al acuerdo de servicios de compras</a:t>
                      </a:r>
                    </a:p>
                    <a:p>
                      <a:pPr marL="171450" marR="0" lvl="0" indent="-1714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Tx/>
                        <a:buChar char="-"/>
                        <a:tabLst/>
                        <a:defRPr/>
                      </a:pP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Propuesta de ajuste a indicador de compras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51649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REUNIONES Y VIDEO CONFERENCIAS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 han realizado reuniones con las áreas académicas y administrativas, video conferencias con Coordinadores de calidad, Reuniones  y capacitaciones con COPASS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4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idx="4294967295"/>
          </p:nvPr>
        </p:nvSpPr>
        <p:spPr>
          <a:xfrm>
            <a:off x="0" y="571500"/>
            <a:ext cx="8697913" cy="307975"/>
          </a:xfrm>
        </p:spPr>
        <p:txBody>
          <a:bodyPr anchor="ctr">
            <a:spAutoFit/>
          </a:bodyPr>
          <a:lstStyle/>
          <a:p>
            <a:pPr>
              <a:buFont typeface="Wingdings 3" pitchFamily="18" charset="2"/>
              <a:buNone/>
            </a:pPr>
            <a:r>
              <a:rPr lang="es-ES" sz="1200" b="1" smtClean="0"/>
              <a:t>	</a:t>
            </a:r>
            <a:r>
              <a:rPr lang="es-ES" sz="1400" b="1" smtClean="0"/>
              <a:t>Proyecto 5</a:t>
            </a:r>
            <a:r>
              <a:rPr lang="es-ES" sz="1400" b="1" smtClean="0">
                <a:solidFill>
                  <a:srgbClr val="FF0000"/>
                </a:solidFill>
              </a:rPr>
              <a:t>: </a:t>
            </a:r>
            <a:r>
              <a:rPr lang="es-ES" sz="1400" b="1" smtClean="0"/>
              <a:t>Diseño, implementación y sostenimiento de un Sistema de Gestión de Calidad</a:t>
            </a:r>
            <a:endParaRPr lang="es-MX" sz="1400" b="1" smtClean="0"/>
          </a:p>
        </p:txBody>
      </p:sp>
      <p:pic>
        <p:nvPicPr>
          <p:cNvPr id="16387" name="Picture 2" descr="http://tbn3.google.com/images?q=tbn:C0zLbrrBuxHA8M:http://poderyciudadania.galeon.com/unilibr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68263"/>
            <a:ext cx="928687" cy="57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39750" y="0"/>
            <a:ext cx="7416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b="1">
                <a:solidFill>
                  <a:schemeClr val="bg1"/>
                </a:solidFill>
              </a:rPr>
              <a:t>Programa 2: </a:t>
            </a:r>
            <a:r>
              <a:rPr lang="es-ES" b="1">
                <a:solidFill>
                  <a:schemeClr val="bg1"/>
                </a:solidFill>
              </a:rPr>
              <a:t>SISTEMA DE GESTIÓN DE CALIDAD</a:t>
            </a:r>
          </a:p>
        </p:txBody>
      </p:sp>
      <p:graphicFrame>
        <p:nvGraphicFramePr>
          <p:cNvPr id="67634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194852"/>
              </p:ext>
            </p:extLst>
          </p:nvPr>
        </p:nvGraphicFramePr>
        <p:xfrm>
          <a:off x="107504" y="857250"/>
          <a:ext cx="8856984" cy="6578830"/>
        </p:xfrm>
        <a:graphic>
          <a:graphicData uri="http://schemas.openxmlformats.org/drawingml/2006/table">
            <a:tbl>
              <a:tblPr/>
              <a:tblGrid>
                <a:gridCol w="3384376"/>
                <a:gridCol w="4176464"/>
                <a:gridCol w="1296144"/>
              </a:tblGrid>
              <a:tr h="2608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FACULTAD RESPONSABLE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COORDINACIÓN DE CALIDAD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71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INDICADOR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RESULTADO TRIM.I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</a:t>
                      </a:r>
                      <a:r>
                        <a:rPr kumimoji="0" lang="es-CO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DE CUMPLIMIENTO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</a:tr>
              <a:tr h="405672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Evaluación de competencias  del auditor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realizó la primera  evaluación  de competencias de auditores  para el primer ciclo de auditoría Interna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71746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1" dirty="0" smtClean="0"/>
                        <a:t>Actualización de mapas de riesgos y formulación de acciones preventivas 2016</a:t>
                      </a:r>
                      <a:endParaRPr lang="es-CO" sz="1050" b="1" dirty="0" smtClean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realizó  acompañamiento para la actualización de mapas de riesgo y formulación de acciones preventivas, a los procesos de acuerdo al cronograma. Se identificaron 19 riesgos y 56 acciones preventivas. (</a:t>
                      </a: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Anexo 4: Cronograma del</a:t>
                      </a: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 11 al 19 de abril y acciones preventivas). 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Evaluación de competencias del auditor: Se realizó la evaluación   de competencias de auditor para el primer  ciclo de auditorías Internas que se realizará los días 10, 11 y 12 de mayo del presente año.</a:t>
                      </a:r>
                      <a:endParaRPr kumimoji="0" lang="es-CO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100%</a:t>
                      </a: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14082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1" dirty="0" smtClean="0"/>
                        <a:t>Primer ciclo de  auditorías internas de calidad 2016</a:t>
                      </a:r>
                      <a:endParaRPr lang="es-CO" sz="1050" b="1" dirty="0" smtClean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/>
                        <a:t>Se realizarán del 10 al 12 de mayo  de 2016</a:t>
                      </a:r>
                      <a:endParaRPr kumimoji="0" lang="es-CO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Pendiente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23340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50" b="1" dirty="0" smtClean="0"/>
                        <a:t>Auditoría externa de Calidad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realizará el 27 al 30 de junio de 2016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Pendiente</a:t>
                      </a: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60200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Socialización, validación y aprobación de procedimientos ya estandarizados: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50" dirty="0" smtClean="0"/>
                        <a:t>Desde el 2015-2, se ha venido socializando y validando con los procesos académicos los procedimientos de:</a:t>
                      </a:r>
                      <a:endParaRPr lang="es-CO" sz="1050" dirty="0" smtClean="0"/>
                    </a:p>
                    <a:p>
                      <a:r>
                        <a:rPr lang="es-MX" sz="1050" dirty="0" smtClean="0"/>
                        <a:t>Becas</a:t>
                      </a:r>
                      <a:endParaRPr lang="es-CO" sz="1050" dirty="0" smtClean="0"/>
                    </a:p>
                    <a:p>
                      <a:r>
                        <a:rPr lang="es-MX" sz="1050" dirty="0" smtClean="0"/>
                        <a:t>Convocatoria, selección y contratación docente </a:t>
                      </a:r>
                      <a:endParaRPr lang="es-CO" sz="1050" dirty="0" smtClean="0"/>
                    </a:p>
                    <a:p>
                      <a:r>
                        <a:rPr lang="es-MX" sz="1050" dirty="0" smtClean="0"/>
                        <a:t>Caracterización de proceso de Gestión Humana</a:t>
                      </a:r>
                      <a:endParaRPr lang="es-CO" sz="1050" dirty="0" smtClean="0"/>
                    </a:p>
                    <a:p>
                      <a:r>
                        <a:rPr lang="es-MX" sz="1050" dirty="0" smtClean="0"/>
                        <a:t>Evaluación docente</a:t>
                      </a:r>
                      <a:endParaRPr lang="es-CO" sz="1050" dirty="0" smtClean="0"/>
                    </a:p>
                    <a:p>
                      <a:r>
                        <a:rPr lang="es-MX" sz="1050" dirty="0" smtClean="0"/>
                        <a:t>Titulación y grados</a:t>
                      </a:r>
                      <a:endParaRPr lang="es-CO" sz="1050" dirty="0" smtClean="0"/>
                    </a:p>
                    <a:p>
                      <a:r>
                        <a:rPr lang="es-MX" sz="1050" dirty="0" smtClean="0"/>
                        <a:t>Movilidad internacional de docentes</a:t>
                      </a:r>
                      <a:endParaRPr lang="es-CO" sz="1050" dirty="0" smtClean="0"/>
                    </a:p>
                    <a:p>
                      <a:r>
                        <a:rPr lang="es-MX" sz="1050" dirty="0" smtClean="0"/>
                        <a:t>Movilidad internacional de estudiantes</a:t>
                      </a:r>
                      <a:endParaRPr lang="es-CO" sz="1050" dirty="0" smtClean="0"/>
                    </a:p>
                    <a:p>
                      <a:r>
                        <a:rPr lang="es-MX" sz="1050" dirty="0" smtClean="0"/>
                        <a:t>Registros calificados</a:t>
                      </a:r>
                      <a:endParaRPr lang="es-CO" sz="1050" dirty="0" smtClean="0"/>
                    </a:p>
                    <a:p>
                      <a:r>
                        <a:rPr lang="es-MX" sz="1050" dirty="0" smtClean="0"/>
                        <a:t>Gerencia del PIDI</a:t>
                      </a:r>
                      <a:endParaRPr lang="es-CO" sz="1050" dirty="0" smtClean="0"/>
                    </a:p>
                    <a:p>
                      <a:r>
                        <a:rPr lang="es-MX" sz="1050" dirty="0" smtClean="0"/>
                        <a:t>Acreditación de programas e institucional</a:t>
                      </a:r>
                      <a:endParaRPr lang="es-CO" sz="1050" dirty="0" smtClean="0"/>
                    </a:p>
                    <a:p>
                      <a:r>
                        <a:rPr lang="es-MX" sz="1050" dirty="0" smtClean="0"/>
                        <a:t>Habilitaciones y supletorios</a:t>
                      </a:r>
                      <a:endParaRPr lang="es-CO" sz="1050" dirty="0" smtClean="0"/>
                    </a:p>
                  </a:txBody>
                  <a:tcPr marT="45716" marB="4571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Permanente</a:t>
                      </a: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516496">
                <a:tc>
                  <a:txBody>
                    <a:bodyPr/>
                    <a:lstStyle/>
                    <a:p>
                      <a:pPr algn="just"/>
                      <a:r>
                        <a:rPr kumimoji="0" lang="es-CO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Revisión de la trazabilidad al sistema en cada cambio </a:t>
                      </a:r>
                      <a:endParaRPr kumimoji="0" lang="es-CO" sz="10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050" dirty="0" smtClean="0"/>
                        <a:t>Revisión de listado maestro de documentos</a:t>
                      </a:r>
                      <a:endParaRPr lang="es-CO" sz="1050" dirty="0" smtClean="0"/>
                    </a:p>
                    <a:p>
                      <a:pPr lvl="0"/>
                      <a:r>
                        <a:rPr lang="es-MX" sz="1050" dirty="0" smtClean="0"/>
                        <a:t>Revisión de Manual de Calidad</a:t>
                      </a:r>
                      <a:endParaRPr lang="es-CO" sz="1050" dirty="0" smtClean="0"/>
                    </a:p>
                    <a:p>
                      <a:pPr lvl="0"/>
                      <a:r>
                        <a:rPr lang="es-MX" sz="1050" dirty="0" smtClean="0"/>
                        <a:t>Revisión de Ficha de indicadores</a:t>
                      </a:r>
                      <a:endParaRPr lang="es-CO" sz="1050" dirty="0" smtClean="0"/>
                    </a:p>
                    <a:p>
                      <a:pPr lvl="0"/>
                      <a:r>
                        <a:rPr lang="es-MX" sz="1050" dirty="0" smtClean="0"/>
                        <a:t>Revisión de Consolidado de indicadores</a:t>
                      </a:r>
                      <a:endParaRPr lang="es-CO" sz="1050" dirty="0" smtClean="0"/>
                    </a:p>
                    <a:p>
                      <a:pPr lvl="0"/>
                      <a:r>
                        <a:rPr lang="es-MX" sz="1050" dirty="0" smtClean="0"/>
                        <a:t>Revisión de inconsistencias entre procedimientos, formatos, listado maestro e indicadores</a:t>
                      </a:r>
                      <a:endParaRPr lang="es-CO" sz="1050" dirty="0" smtClean="0"/>
                    </a:p>
                    <a:p>
                      <a:r>
                        <a:rPr lang="es-MX" sz="1050" dirty="0" smtClean="0"/>
                        <a:t>seguimiento a las quejas y generación de informe mensual</a:t>
                      </a:r>
                      <a:endParaRPr lang="es-CO" sz="1050" dirty="0" smtClean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Permanente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68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Personalizado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FF0000"/>
      </a:accent1>
      <a:accent2>
        <a:srgbClr val="C00000"/>
      </a:accent2>
      <a:accent3>
        <a:srgbClr val="DE6B5C"/>
      </a:accent3>
      <a:accent4>
        <a:srgbClr val="E99C92"/>
      </a:accent4>
      <a:accent5>
        <a:srgbClr val="918485"/>
      </a:accent5>
      <a:accent6>
        <a:srgbClr val="855D5D"/>
      </a:accent6>
      <a:hlink>
        <a:srgbClr val="742117"/>
      </a:hlink>
      <a:folHlink>
        <a:srgbClr val="96A9A9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FF0000"/>
    </a:accent1>
    <a:accent2>
      <a:srgbClr val="C00000"/>
    </a:accent2>
    <a:accent3>
      <a:srgbClr val="DE6B5C"/>
    </a:accent3>
    <a:accent4>
      <a:srgbClr val="E99C92"/>
    </a:accent4>
    <a:accent5>
      <a:srgbClr val="918485"/>
    </a:accent5>
    <a:accent6>
      <a:srgbClr val="855D5D"/>
    </a:accent6>
    <a:hlink>
      <a:srgbClr val="742117"/>
    </a:hlink>
    <a:folHlink>
      <a:srgbClr val="96A9A9"/>
    </a:folHlink>
  </a:clrScheme>
</a:themeOverride>
</file>

<file path=ppt/theme/themeOverride2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FF0000"/>
    </a:accent1>
    <a:accent2>
      <a:srgbClr val="C00000"/>
    </a:accent2>
    <a:accent3>
      <a:srgbClr val="DE6B5C"/>
    </a:accent3>
    <a:accent4>
      <a:srgbClr val="E99C92"/>
    </a:accent4>
    <a:accent5>
      <a:srgbClr val="918485"/>
    </a:accent5>
    <a:accent6>
      <a:srgbClr val="855D5D"/>
    </a:accent6>
    <a:hlink>
      <a:srgbClr val="742117"/>
    </a:hlink>
    <a:folHlink>
      <a:srgbClr val="96A9A9"/>
    </a:folHlink>
  </a:clrScheme>
</a:themeOverride>
</file>

<file path=ppt/theme/themeOverride3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FF0000"/>
    </a:accent1>
    <a:accent2>
      <a:srgbClr val="C00000"/>
    </a:accent2>
    <a:accent3>
      <a:srgbClr val="DE6B5C"/>
    </a:accent3>
    <a:accent4>
      <a:srgbClr val="E99C92"/>
    </a:accent4>
    <a:accent5>
      <a:srgbClr val="918485"/>
    </a:accent5>
    <a:accent6>
      <a:srgbClr val="855D5D"/>
    </a:accent6>
    <a:hlink>
      <a:srgbClr val="742117"/>
    </a:hlink>
    <a:folHlink>
      <a:srgbClr val="96A9A9"/>
    </a:folHlink>
  </a:clrScheme>
</a:themeOverride>
</file>

<file path=ppt/theme/themeOverride4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FF0000"/>
    </a:accent1>
    <a:accent2>
      <a:srgbClr val="C00000"/>
    </a:accent2>
    <a:accent3>
      <a:srgbClr val="DE6B5C"/>
    </a:accent3>
    <a:accent4>
      <a:srgbClr val="E99C92"/>
    </a:accent4>
    <a:accent5>
      <a:srgbClr val="918485"/>
    </a:accent5>
    <a:accent6>
      <a:srgbClr val="855D5D"/>
    </a:accent6>
    <a:hlink>
      <a:srgbClr val="742117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7446</TotalTime>
  <Words>1697</Words>
  <Application>Microsoft Office PowerPoint</Application>
  <PresentationFormat>Presentación en pantalla (4:3)</PresentationFormat>
  <Paragraphs>139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 INFORME DE GESTIÓN SGC 2015</vt:lpstr>
      <vt:lpstr>Presentación de PowerPoint</vt:lpstr>
      <vt:lpstr>Presentación de PowerPoint</vt:lpstr>
      <vt:lpstr>Presentación de PowerPoint</vt:lpstr>
      <vt:lpstr> INFORME DE GESTIÓN SGC 2016</vt:lpstr>
      <vt:lpstr>Presentación de PowerPoint</vt:lpstr>
      <vt:lpstr>Presentación de PowerPoint</vt:lpstr>
    </vt:vector>
  </TitlesOfParts>
  <Company>Universidad Libre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Administrador</dc:creator>
  <cp:lastModifiedBy>Calidad Gloria Amparo Sanchez</cp:lastModifiedBy>
  <cp:revision>723</cp:revision>
  <dcterms:created xsi:type="dcterms:W3CDTF">2009-10-26T15:34:20Z</dcterms:created>
  <dcterms:modified xsi:type="dcterms:W3CDTF">2016-04-26T20:15:46Z</dcterms:modified>
</cp:coreProperties>
</file>