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9"/>
  </p:notesMasterIdLst>
  <p:handoutMasterIdLst>
    <p:handoutMasterId r:id="rId10"/>
  </p:handoutMasterIdLst>
  <p:sldIdLst>
    <p:sldId id="267" r:id="rId2"/>
    <p:sldId id="270" r:id="rId3"/>
    <p:sldId id="272" r:id="rId4"/>
    <p:sldId id="274" r:id="rId5"/>
    <p:sldId id="271" r:id="rId6"/>
    <p:sldId id="273" r:id="rId7"/>
    <p:sldId id="275" r:id="rId8"/>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76007"/>
    <a:srgbClr val="C83F08"/>
    <a:srgbClr val="CC3300"/>
    <a:srgbClr val="B65E1C"/>
    <a:srgbClr val="CCCC00"/>
    <a:srgbClr val="E6AA00"/>
    <a:srgbClr val="FFCC00"/>
    <a:srgbClr val="6DFF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varScale="1">
        <p:scale>
          <a:sx n="111" d="100"/>
          <a:sy n="111" d="100"/>
        </p:scale>
        <p:origin x="11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25/10/2018</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6791B37-C844-4E7A-AA84-888AA074CE9A}" type="slidenum">
              <a:rPr lang="es-ES" smtClean="0"/>
              <a:pPr>
                <a:defRPr/>
              </a:pPr>
              <a:t>‹Nº›</a:t>
            </a:fld>
            <a:endParaRPr lang="es-ES" dirty="0"/>
          </a:p>
        </p:txBody>
      </p:sp>
    </p:spTree>
    <p:extLst>
      <p:ext uri="{BB962C8B-B14F-4D97-AF65-F5344CB8AC3E}">
        <p14:creationId xmlns:p14="http://schemas.microsoft.com/office/powerpoint/2010/main" val="3339267990"/>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3BC7FB7-E910-484D-922C-21F305FAA9A9}" type="slidenum">
              <a:rPr lang="es-ES" smtClean="0"/>
              <a:pPr>
                <a:defRPr/>
              </a:pPr>
              <a:t>‹Nº›</a:t>
            </a:fld>
            <a:endParaRPr lang="es-ES" dirty="0"/>
          </a:p>
        </p:txBody>
      </p:sp>
    </p:spTree>
    <p:extLst>
      <p:ext uri="{BB962C8B-B14F-4D97-AF65-F5344CB8AC3E}">
        <p14:creationId xmlns:p14="http://schemas.microsoft.com/office/powerpoint/2010/main" val="338079425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3C48FF-BBDB-4A44-8A07-4A338CBD351D}" type="slidenum">
              <a:rPr lang="es-ES" smtClean="0"/>
              <a:pPr>
                <a:defRPr/>
              </a:pPr>
              <a:t>‹Nº›</a:t>
            </a:fld>
            <a:endParaRPr lang="es-ES" dirty="0"/>
          </a:p>
        </p:txBody>
      </p:sp>
    </p:spTree>
    <p:extLst>
      <p:ext uri="{BB962C8B-B14F-4D97-AF65-F5344CB8AC3E}">
        <p14:creationId xmlns:p14="http://schemas.microsoft.com/office/powerpoint/2010/main" val="3478365906"/>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C277B02-1C3D-4A03-A08A-95379DC4F850}" type="slidenum">
              <a:rPr lang="es-ES" smtClean="0"/>
              <a:pPr>
                <a:defRPr/>
              </a:pPr>
              <a:t>‹Nº›</a:t>
            </a:fld>
            <a:endParaRPr lang="es-ES" dirty="0"/>
          </a:p>
        </p:txBody>
      </p:sp>
    </p:spTree>
    <p:extLst>
      <p:ext uri="{BB962C8B-B14F-4D97-AF65-F5344CB8AC3E}">
        <p14:creationId xmlns:p14="http://schemas.microsoft.com/office/powerpoint/2010/main" val="70808317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4E5BCF2-213E-43A9-B3F0-5C46D1E9C2BB}" type="slidenum">
              <a:rPr lang="es-ES" smtClean="0"/>
              <a:pPr>
                <a:defRPr/>
              </a:pPr>
              <a:t>‹Nº›</a:t>
            </a:fld>
            <a:endParaRPr lang="es-ES" dirty="0"/>
          </a:p>
        </p:txBody>
      </p:sp>
    </p:spTree>
    <p:extLst>
      <p:ext uri="{BB962C8B-B14F-4D97-AF65-F5344CB8AC3E}">
        <p14:creationId xmlns:p14="http://schemas.microsoft.com/office/powerpoint/2010/main" val="2862663756"/>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BFFAED9-64AC-429E-A7CC-177944207C72}" type="slidenum">
              <a:rPr lang="es-ES" smtClean="0"/>
              <a:pPr>
                <a:defRPr/>
              </a:pPr>
              <a:t>‹Nº›</a:t>
            </a:fld>
            <a:endParaRPr lang="es-ES" dirty="0"/>
          </a:p>
        </p:txBody>
      </p:sp>
    </p:spTree>
    <p:extLst>
      <p:ext uri="{BB962C8B-B14F-4D97-AF65-F5344CB8AC3E}">
        <p14:creationId xmlns:p14="http://schemas.microsoft.com/office/powerpoint/2010/main" val="330900030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148E4EE5-3892-474C-940C-DAD9ECAECD4C}" type="slidenum">
              <a:rPr lang="es-ES" smtClean="0"/>
              <a:pPr>
                <a:defRPr/>
              </a:pPr>
              <a:t>‹Nº›</a:t>
            </a:fld>
            <a:endParaRPr lang="es-ES" dirty="0"/>
          </a:p>
        </p:txBody>
      </p:sp>
    </p:spTree>
    <p:extLst>
      <p:ext uri="{BB962C8B-B14F-4D97-AF65-F5344CB8AC3E}">
        <p14:creationId xmlns:p14="http://schemas.microsoft.com/office/powerpoint/2010/main" val="3637609051"/>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91AFF3BA-2866-484B-B32C-0B48CBA4D251}" type="slidenum">
              <a:rPr lang="es-ES" smtClean="0"/>
              <a:pPr>
                <a:defRPr/>
              </a:pPr>
              <a:t>‹Nº›</a:t>
            </a:fld>
            <a:endParaRPr lang="es-ES" dirty="0"/>
          </a:p>
        </p:txBody>
      </p:sp>
    </p:spTree>
    <p:extLst>
      <p:ext uri="{BB962C8B-B14F-4D97-AF65-F5344CB8AC3E}">
        <p14:creationId xmlns:p14="http://schemas.microsoft.com/office/powerpoint/2010/main" val="357200564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54CDC19B-3564-40D8-B6C4-83A2D2062661}" type="slidenum">
              <a:rPr lang="es-ES" smtClean="0"/>
              <a:pPr>
                <a:defRPr/>
              </a:pPr>
              <a:t>‹Nº›</a:t>
            </a:fld>
            <a:endParaRPr lang="es-ES" dirty="0"/>
          </a:p>
        </p:txBody>
      </p:sp>
    </p:spTree>
    <p:extLst>
      <p:ext uri="{BB962C8B-B14F-4D97-AF65-F5344CB8AC3E}">
        <p14:creationId xmlns:p14="http://schemas.microsoft.com/office/powerpoint/2010/main" val="134146183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749DBD1-A993-4D30-A3D7-1081124FC18C}" type="slidenum">
              <a:rPr lang="es-ES" smtClean="0"/>
              <a:pPr>
                <a:defRPr/>
              </a:pPr>
              <a:t>‹Nº›</a:t>
            </a:fld>
            <a:endParaRPr lang="es-ES" dirty="0"/>
          </a:p>
        </p:txBody>
      </p:sp>
    </p:spTree>
    <p:extLst>
      <p:ext uri="{BB962C8B-B14F-4D97-AF65-F5344CB8AC3E}">
        <p14:creationId xmlns:p14="http://schemas.microsoft.com/office/powerpoint/2010/main" val="110441449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10D3BCDC-8CE6-4399-AEFD-75AA49BF857E}" type="slidenum">
              <a:rPr lang="es-ES" smtClean="0"/>
              <a:pPr>
                <a:defRPr/>
              </a:pPr>
              <a:t>‹Nº›</a:t>
            </a:fld>
            <a:endParaRPr lang="es-ES" dirty="0"/>
          </a:p>
        </p:txBody>
      </p:sp>
    </p:spTree>
    <p:extLst>
      <p:ext uri="{BB962C8B-B14F-4D97-AF65-F5344CB8AC3E}">
        <p14:creationId xmlns:p14="http://schemas.microsoft.com/office/powerpoint/2010/main" val="369221675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0ACE03-F08B-44AC-AE44-8F011E6316CF}" type="slidenum">
              <a:rPr lang="es-ES" smtClean="0"/>
              <a:pPr>
                <a:defRPr/>
              </a:pPr>
              <a:t>‹Nº›</a:t>
            </a:fld>
            <a:endParaRPr lang="es-ES" dirty="0"/>
          </a:p>
        </p:txBody>
      </p:sp>
    </p:spTree>
    <p:extLst>
      <p:ext uri="{BB962C8B-B14F-4D97-AF65-F5344CB8AC3E}">
        <p14:creationId xmlns:p14="http://schemas.microsoft.com/office/powerpoint/2010/main" val="2322469943"/>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ransition spd="slow">
    <p:wipe/>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332656"/>
            <a:ext cx="2448272" cy="2664296"/>
          </a:xfrm>
          <a:prstGeom prst="rect">
            <a:avLst/>
          </a:prstGeom>
        </p:spPr>
      </p:pic>
      <p:sp>
        <p:nvSpPr>
          <p:cNvPr id="6" name="1 CuadroTexto"/>
          <p:cNvSpPr txBox="1">
            <a:spLocks noChangeArrowheads="1"/>
          </p:cNvSpPr>
          <p:nvPr/>
        </p:nvSpPr>
        <p:spPr bwMode="auto">
          <a:xfrm>
            <a:off x="1042988" y="3212976"/>
            <a:ext cx="75311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CO" sz="2000" b="1" dirty="0" smtClean="0">
                <a:cs typeface="Arial" charset="0"/>
              </a:rPr>
              <a:t>SECCIONAL: PEREIRA</a:t>
            </a:r>
            <a:endParaRPr lang="es-CO" sz="2000" b="1" u="sng" dirty="0" smtClean="0">
              <a:cs typeface="Arial" charset="0"/>
            </a:endParaRPr>
          </a:p>
          <a:p>
            <a:pPr algn="ctr" eaLnBrk="1" hangingPunct="1"/>
            <a:endParaRPr lang="es-ES" sz="2000" b="1" u="sng" dirty="0">
              <a:cs typeface="Arial" charset="0"/>
            </a:endParaRPr>
          </a:p>
          <a:p>
            <a:pPr algn="ctr" eaLnBrk="1" hangingPunct="1"/>
            <a:r>
              <a:rPr lang="es-CO" sz="2000" b="1" dirty="0">
                <a:cs typeface="Arial" charset="0"/>
              </a:rPr>
              <a:t>INFORME </a:t>
            </a:r>
            <a:r>
              <a:rPr lang="es-CO" sz="2000" b="1" dirty="0" smtClean="0">
                <a:cs typeface="Arial" charset="0"/>
              </a:rPr>
              <a:t>DE GESTIÓN </a:t>
            </a:r>
            <a:r>
              <a:rPr lang="es-CO" sz="2000" b="1" u="sng" dirty="0" smtClean="0">
                <a:cs typeface="Arial" charset="0"/>
              </a:rPr>
              <a:t>SISTEMA DE GESTIÓN DE CALIDAD</a:t>
            </a:r>
            <a:endParaRPr lang="es-ES" sz="2000" b="1" dirty="0">
              <a:solidFill>
                <a:srgbClr val="FFC000"/>
              </a:solidFill>
              <a:cs typeface="Arial" charset="0"/>
            </a:endParaRPr>
          </a:p>
          <a:p>
            <a:pPr algn="ctr" eaLnBrk="1" hangingPunct="1"/>
            <a:r>
              <a:rPr lang="es-CO" b="1" dirty="0" smtClean="0">
                <a:cs typeface="Arial" charset="0"/>
              </a:rPr>
              <a:t>SEMESTRE I  DE 2016</a:t>
            </a:r>
            <a:endParaRPr lang="es-ES" b="1" dirty="0">
              <a:cs typeface="Arial" charset="0"/>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26101"/>
            <a:ext cx="9144000" cy="764539"/>
          </a:xfrm>
          <a:prstGeom prst="rect">
            <a:avLst/>
          </a:prstGeom>
        </p:spPr>
      </p:pic>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457200" y="1600201"/>
            <a:ext cx="8229600" cy="4043378"/>
          </a:xfrm>
        </p:spPr>
        <p:txBody>
          <a:bodyPr>
            <a:normAutofit/>
          </a:bodyPr>
          <a:lstStyle/>
          <a:p>
            <a:pPr algn="just"/>
            <a:endParaRPr lang="es-ES" dirty="0" smtClean="0"/>
          </a:p>
          <a:p>
            <a:pPr marL="0" indent="0" algn="just">
              <a:buNone/>
            </a:pPr>
            <a:endParaRPr lang="es-ES" dirty="0" smtClean="0"/>
          </a:p>
          <a:p>
            <a:pPr algn="just"/>
            <a:endParaRPr lang="es-ES" dirty="0"/>
          </a:p>
        </p:txBody>
      </p:sp>
      <p:sp>
        <p:nvSpPr>
          <p:cNvPr id="8" name="2 Marcador de contenido"/>
          <p:cNvSpPr txBox="1">
            <a:spLocks/>
          </p:cNvSpPr>
          <p:nvPr/>
        </p:nvSpPr>
        <p:spPr>
          <a:xfrm>
            <a:off x="457200" y="836712"/>
            <a:ext cx="8229600" cy="4043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v"/>
            </a:pPr>
            <a:endParaRPr lang="es-CO" sz="1200" dirty="0" smtClean="0"/>
          </a:p>
        </p:txBody>
      </p:sp>
      <p:graphicFrame>
        <p:nvGraphicFramePr>
          <p:cNvPr id="2" name="1 Tabla"/>
          <p:cNvGraphicFramePr>
            <a:graphicFrameLocks noGrp="1"/>
          </p:cNvGraphicFramePr>
          <p:nvPr>
            <p:extLst>
              <p:ext uri="{D42A27DB-BD31-4B8C-83A1-F6EECF244321}">
                <p14:modId xmlns:p14="http://schemas.microsoft.com/office/powerpoint/2010/main" val="1136555057"/>
              </p:ext>
            </p:extLst>
          </p:nvPr>
        </p:nvGraphicFramePr>
        <p:xfrm>
          <a:off x="143508" y="44624"/>
          <a:ext cx="8856984" cy="5733620"/>
        </p:xfrm>
        <a:graphic>
          <a:graphicData uri="http://schemas.openxmlformats.org/drawingml/2006/table">
            <a:tbl>
              <a:tblPr/>
              <a:tblGrid>
                <a:gridCol w="1764196">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gridCol w="1908212">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53509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CO" sz="1800" b="1" kern="1200" dirty="0" smtClean="0">
                          <a:solidFill>
                            <a:srgbClr val="FF0000"/>
                          </a:solidFill>
                          <a:effectLst/>
                          <a:latin typeface="+mn-lt"/>
                          <a:ea typeface="+mn-ea"/>
                          <a:cs typeface="+mn-cs"/>
                        </a:rPr>
                        <a:t>PROYECTO PIDI 21: AMPLIACIÓN DEL ALCANCE DEL SISTEMA DE GESTIÓN DE CALIDAD</a:t>
                      </a:r>
                      <a:endParaRPr lang="es-CO" sz="1800" kern="1200" dirty="0" smtClean="0">
                        <a:solidFill>
                          <a:srgbClr val="FF0000"/>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0"/>
                  </a:ext>
                </a:extLst>
              </a:tr>
              <a:tr h="5350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Lucida Sans Unicode" pitchFamily="34" charset="0"/>
                        </a:rPr>
                        <a:t>INDICADOR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200" b="1" i="0" u="none" strike="noStrike" cap="none" normalizeH="0" baseline="0" dirty="0" smtClean="0">
                          <a:ln>
                            <a:noFill/>
                          </a:ln>
                          <a:solidFill>
                            <a:srgbClr val="000000"/>
                          </a:solidFill>
                          <a:effectLst/>
                          <a:latin typeface="Lucida Sans Unicode" pitchFamily="34" charset="0"/>
                        </a:rPr>
                        <a:t>RESULTADO</a:t>
                      </a:r>
                      <a:endParaRPr kumimoji="0" lang="es-ES" sz="1200" b="1" i="0" u="none" strike="noStrike" cap="none" normalizeH="0" baseline="0" dirty="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IMPACTO</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dirty="0" smtClean="0">
                          <a:ln>
                            <a:noFill/>
                          </a:ln>
                          <a:solidFill>
                            <a:srgbClr val="000000"/>
                          </a:solidFill>
                          <a:effectLst/>
                          <a:latin typeface="Lucida Sans Unicode" pitchFamily="34" charset="0"/>
                        </a:rPr>
                        <a:t> </a:t>
                      </a:r>
                      <a:r>
                        <a:rPr kumimoji="0" lang="es-CO" sz="1100" b="1" i="0" u="none" strike="noStrike" kern="1200" cap="none" normalizeH="0" baseline="0" dirty="0" smtClean="0">
                          <a:ln>
                            <a:noFill/>
                          </a:ln>
                          <a:solidFill>
                            <a:srgbClr val="000000"/>
                          </a:solidFill>
                          <a:effectLst/>
                          <a:latin typeface="Lucida Sans Unicode" pitchFamily="34" charset="0"/>
                          <a:ea typeface="+mn-ea"/>
                          <a:cs typeface="+mn-cs"/>
                        </a:rPr>
                        <a:t>% DE CUMPLIMIENTO</a:t>
                      </a:r>
                      <a:endParaRPr kumimoji="0" lang="es-ES" sz="110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1"/>
                  </a:ext>
                </a:extLst>
              </a:tr>
              <a:tr h="1637571">
                <a:tc>
                  <a:txBody>
                    <a:bodyPr/>
                    <a:lstStyle/>
                    <a:p>
                      <a:pPr algn="just"/>
                      <a:r>
                        <a:rPr kumimoji="0" lang="es-CO" sz="1200" b="1" kern="1200" dirty="0" smtClean="0">
                          <a:solidFill>
                            <a:schemeClr val="tx1"/>
                          </a:solidFill>
                          <a:effectLst/>
                          <a:latin typeface="+mn-lt"/>
                          <a:ea typeface="+mn-ea"/>
                          <a:cs typeface="+mn-cs"/>
                        </a:rPr>
                        <a:t>Visita de Auditoría externa de Recertificación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Durante los días 20 y 21 de junio de 2016, se recibió visita de auditoría externa de recertificación bajo la norma ISO9001:2008,  en la cual se incluyó a la Facultad de Ingenierías como prueba piloto.  No se presentaron hallazgos en la Seccional, pero si 6 observaciones, donde el auditor externo rindió un informe de cierre muy positivo el día 24 de junio desde la sede principal, por lo cual se debe cambiar el mapa de procesos  donde la docencia, investigación y proyección social pasa a ser </a:t>
                      </a:r>
                      <a:r>
                        <a:rPr kumimoji="0" lang="es-CO" sz="1050" b="0" i="0" u="none" strike="noStrike" kern="1200" cap="none" normalizeH="0" baseline="0" dirty="0" err="1" smtClean="0">
                          <a:ln>
                            <a:noFill/>
                          </a:ln>
                          <a:solidFill>
                            <a:schemeClr val="tx1"/>
                          </a:solidFill>
                          <a:effectLst/>
                          <a:latin typeface="Lucida Sans Unicode" pitchFamily="34" charset="0"/>
                          <a:ea typeface="+mn-ea"/>
                          <a:cs typeface="+mn-cs"/>
                        </a:rPr>
                        <a:t>macroprocesos</a:t>
                      </a: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 misionales, además se debe reformular la  política de calidad.</a:t>
                      </a:r>
                    </a:p>
                    <a:p>
                      <a:pPr marL="0" marR="0" indent="0" algn="just" defTabSz="457200" rtl="0" eaLnBrk="1" fontAlgn="auto" latinLnBrk="0" hangingPunct="1">
                        <a:lnSpc>
                          <a:spcPct val="100000"/>
                        </a:lnSpc>
                        <a:spcBef>
                          <a:spcPts val="0"/>
                        </a:spcBef>
                        <a:spcAft>
                          <a:spcPts val="0"/>
                        </a:spcAft>
                        <a:buClrTx/>
                        <a:buSzTx/>
                        <a:buFontTx/>
                        <a:buNone/>
                        <a:tabLst/>
                        <a:defRPr/>
                      </a:pP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p>
                      <a:pPr marL="0" marR="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Pendiente formular e implementar las acciones correctivas de las observaciones encontradas a nivel nacional</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El auditor externo informó que se dará a la Universidad Libre un certificado nacional e internacional de servicios de formación académicos en Investigación, docencia y proyección social.</a:t>
                      </a:r>
                    </a:p>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2"/>
                  </a:ext>
                </a:extLst>
              </a:tr>
              <a:tr h="1495302">
                <a:tc>
                  <a:txBody>
                    <a:bodyPr/>
                    <a:lstStyle/>
                    <a:p>
                      <a:pPr algn="just"/>
                      <a:r>
                        <a:rPr kumimoji="0" lang="es-CO" sz="1200" b="1" kern="1200" dirty="0" smtClean="0">
                          <a:solidFill>
                            <a:schemeClr val="tx1"/>
                          </a:solidFill>
                          <a:effectLst/>
                          <a:latin typeface="+mn-lt"/>
                          <a:ea typeface="+mn-ea"/>
                          <a:cs typeface="+mn-cs"/>
                        </a:rPr>
                        <a:t>Acompañamiento a los procesos en ajustes para la estandarización de procedimientos administrativos </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Se hizo acompañamiento a los procesos administrativos para ajustes a procedimientos con la nueva metodología internacional para estandarización, igualmente a los procedimientos académicos que han enviado de la sede principal.</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105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Conjuntamente con el Decano de Ingenierías y la Directora de Registro y control, se actualizaron los procedimientos académicos Seccionales y se ajustaron algunos formatos de acuerdo a la normatividad vigente, los cuales fueron subidos al punto de Consulta Seccional, para el cumplimiento de los procedimientos en los procesos académicos </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050" b="0" i="0" u="none" strike="noStrike" cap="none" normalizeH="0" baseline="0" dirty="0" smtClean="0">
                          <a:ln>
                            <a:noFill/>
                          </a:ln>
                          <a:solidFill>
                            <a:schemeClr val="tx1"/>
                          </a:solidFill>
                          <a:effectLst/>
                          <a:latin typeface="Arial" pitchFamily="34" charset="0"/>
                          <a:cs typeface="Arial" pitchFamily="34" charset="0"/>
                        </a:rPr>
                        <a:t>Actualización permanente de la documentación de acuerdo a nuevas prácticas para el cumplimiento de la normatividad vigente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3"/>
                  </a:ext>
                </a:extLst>
              </a:tr>
            </a:tbl>
          </a:graphicData>
        </a:graphic>
      </p:graphicFrame>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26101"/>
            <a:ext cx="9144000" cy="764539"/>
          </a:xfrm>
          <a:prstGeom prst="rect">
            <a:avLst/>
          </a:prstGeom>
        </p:spPr>
      </p:pic>
    </p:spTree>
    <p:extLst>
      <p:ext uri="{BB962C8B-B14F-4D97-AF65-F5344CB8AC3E}">
        <p14:creationId xmlns:p14="http://schemas.microsoft.com/office/powerpoint/2010/main" val="355508356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457200" y="1600201"/>
            <a:ext cx="8229600" cy="4043378"/>
          </a:xfrm>
        </p:spPr>
        <p:txBody>
          <a:bodyPr>
            <a:normAutofit/>
          </a:bodyPr>
          <a:lstStyle/>
          <a:p>
            <a:pPr algn="just"/>
            <a:endParaRPr lang="es-ES" dirty="0" smtClean="0"/>
          </a:p>
          <a:p>
            <a:pPr marL="0" indent="0" algn="just">
              <a:buNone/>
            </a:pPr>
            <a:endParaRPr lang="es-ES" dirty="0" smtClean="0"/>
          </a:p>
          <a:p>
            <a:pPr algn="just"/>
            <a:endParaRPr lang="es-ES" dirty="0"/>
          </a:p>
        </p:txBody>
      </p:sp>
      <p:sp>
        <p:nvSpPr>
          <p:cNvPr id="8" name="2 Marcador de contenido"/>
          <p:cNvSpPr txBox="1">
            <a:spLocks/>
          </p:cNvSpPr>
          <p:nvPr/>
        </p:nvSpPr>
        <p:spPr>
          <a:xfrm>
            <a:off x="457200" y="836712"/>
            <a:ext cx="8229600" cy="4043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v"/>
            </a:pPr>
            <a:endParaRPr lang="es-CO" sz="1200" dirty="0" smtClean="0"/>
          </a:p>
        </p:txBody>
      </p:sp>
      <p:graphicFrame>
        <p:nvGraphicFramePr>
          <p:cNvPr id="2" name="1 Tabla"/>
          <p:cNvGraphicFramePr>
            <a:graphicFrameLocks noGrp="1"/>
          </p:cNvGraphicFramePr>
          <p:nvPr>
            <p:extLst>
              <p:ext uri="{D42A27DB-BD31-4B8C-83A1-F6EECF244321}">
                <p14:modId xmlns:p14="http://schemas.microsoft.com/office/powerpoint/2010/main" val="1719698830"/>
              </p:ext>
            </p:extLst>
          </p:nvPr>
        </p:nvGraphicFramePr>
        <p:xfrm>
          <a:off x="143508" y="116632"/>
          <a:ext cx="8856984" cy="5123912"/>
        </p:xfrm>
        <a:graphic>
          <a:graphicData uri="http://schemas.openxmlformats.org/drawingml/2006/table">
            <a:tbl>
              <a:tblPr/>
              <a:tblGrid>
                <a:gridCol w="1764196">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188132">
                  <a:extLst>
                    <a:ext uri="{9D8B030D-6E8A-4147-A177-3AD203B41FA5}">
                      <a16:colId xmlns:a16="http://schemas.microsoft.com/office/drawing/2014/main" val="20003"/>
                    </a:ext>
                  </a:extLst>
                </a:gridCol>
              </a:tblGrid>
              <a:tr h="58838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CO" sz="1600" b="1" kern="1200" dirty="0" smtClean="0">
                          <a:solidFill>
                            <a:srgbClr val="0000FF"/>
                          </a:solidFill>
                          <a:effectLst/>
                          <a:latin typeface="+mn-lt"/>
                          <a:ea typeface="+mn-ea"/>
                          <a:cs typeface="+mn-cs"/>
                        </a:rPr>
                        <a:t>PROYECTO PIDI 22: LA UNIVERSIDAD ORIENTADA AL SERVICIO DE LA COMUNIDAD UNILIBRISTA</a:t>
                      </a:r>
                      <a:endParaRPr lang="es-CO" sz="1600" kern="1200" dirty="0" smtClean="0">
                        <a:solidFill>
                          <a:srgbClr val="0000FF"/>
                        </a:solidFill>
                        <a:effectLst/>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5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0"/>
                  </a:ext>
                </a:extLst>
              </a:tr>
              <a:tr h="5883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Lucida Sans Unicode" pitchFamily="34" charset="0"/>
                        </a:rPr>
                        <a:t>INDICADOR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200" b="1" i="0" u="none" strike="noStrike" cap="none" normalizeH="0" baseline="0" dirty="0" smtClean="0">
                          <a:ln>
                            <a:noFill/>
                          </a:ln>
                          <a:solidFill>
                            <a:srgbClr val="000000"/>
                          </a:solidFill>
                          <a:effectLst/>
                          <a:latin typeface="Lucida Sans Unicode" pitchFamily="34" charset="0"/>
                        </a:rPr>
                        <a:t>RESULTADO</a:t>
                      </a:r>
                      <a:endParaRPr kumimoji="0" lang="es-ES" sz="1200" b="1" i="0" u="none" strike="noStrike" cap="none" normalizeH="0" baseline="0" dirty="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IMPACTO</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800" b="1" i="0" u="none" strike="noStrike" cap="none" normalizeH="0" baseline="0" dirty="0" smtClean="0">
                          <a:ln>
                            <a:noFill/>
                          </a:ln>
                          <a:solidFill>
                            <a:srgbClr val="000000"/>
                          </a:solidFill>
                          <a:effectLst/>
                          <a:latin typeface="Lucida Sans Unicode" pitchFamily="34" charset="0"/>
                        </a:rPr>
                        <a:t> </a:t>
                      </a:r>
                      <a:r>
                        <a:rPr kumimoji="0" lang="es-CO" sz="1050" b="1" i="0" u="none" strike="noStrike" kern="1200" cap="none" normalizeH="0" baseline="0" dirty="0" smtClean="0">
                          <a:ln>
                            <a:noFill/>
                          </a:ln>
                          <a:solidFill>
                            <a:srgbClr val="000000"/>
                          </a:solidFill>
                          <a:effectLst/>
                          <a:latin typeface="Lucida Sans Unicode" pitchFamily="34" charset="0"/>
                          <a:ea typeface="+mn-ea"/>
                          <a:cs typeface="+mn-cs"/>
                        </a:rPr>
                        <a:t>% DE CUMPLIMIENTO</a:t>
                      </a:r>
                      <a:endParaRPr kumimoji="0" lang="es-ES" sz="105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1"/>
                  </a:ext>
                </a:extLst>
              </a:tr>
              <a:tr h="1004559">
                <a:tc>
                  <a:txBody>
                    <a:bodyPr/>
                    <a:lstStyle/>
                    <a:p>
                      <a:pPr algn="just"/>
                      <a:r>
                        <a:rPr kumimoji="0" lang="es-ES" sz="1200" b="1" kern="1200" dirty="0" smtClean="0">
                          <a:solidFill>
                            <a:schemeClr val="tx1"/>
                          </a:solidFill>
                          <a:effectLst/>
                          <a:latin typeface="+mn-lt"/>
                          <a:ea typeface="+mn-ea"/>
                          <a:cs typeface="+mn-cs"/>
                        </a:rPr>
                        <a:t>Aplicación encuesta de satisfacción Unificada de Calidad Académica y Administrativa</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Conjuntamente con las Decanaturas y el Asesor de Acreditación, se  aplicó la encuesta de satisfacción a los estamentos:  Administrativos, estudiantes, docentes y egresados, con el fin realizar una única encuesta para Calidad académica y administrativa, con una muestra de</a:t>
                      </a: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 973 encuestas + 72 aplicadas a egresados, durante el mes de</a:t>
                      </a: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 febrero  y primera semana de Marzo de 2016</a:t>
                      </a: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 discriminadas así:</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s-CO" sz="1050" b="1" i="0" u="none" strike="noStrike" kern="1200" cap="none" normalizeH="0" baseline="0" dirty="0" smtClean="0">
                          <a:ln>
                            <a:noFill/>
                          </a:ln>
                          <a:solidFill>
                            <a:schemeClr val="tx1"/>
                          </a:solidFill>
                          <a:effectLst/>
                          <a:latin typeface="Lucida Sans Unicode" pitchFamily="34" charset="0"/>
                          <a:ea typeface="+mn-ea"/>
                          <a:cs typeface="+mn-cs"/>
                        </a:rPr>
                        <a:t>Estudiantes</a:t>
                      </a: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  707 encuestas y  % de satisfacción: 71%</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s-CO" sz="1050" b="1" i="0" u="none" strike="noStrike" kern="1200" cap="none" normalizeH="0" baseline="0" dirty="0" smtClean="0">
                          <a:ln>
                            <a:noFill/>
                          </a:ln>
                          <a:solidFill>
                            <a:schemeClr val="tx1"/>
                          </a:solidFill>
                          <a:effectLst/>
                          <a:latin typeface="Lucida Sans Unicode" pitchFamily="34" charset="0"/>
                          <a:ea typeface="+mn-ea"/>
                          <a:cs typeface="+mn-cs"/>
                        </a:rPr>
                        <a:t>Docentes</a:t>
                      </a: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  197 encuestas  y % de satisfacción: 78%</a:t>
                      </a: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s-CO" sz="1050" b="1" i="0" u="none" strike="noStrike" kern="1200" cap="none" normalizeH="0" baseline="0" dirty="0" smtClean="0">
                          <a:ln>
                            <a:noFill/>
                          </a:ln>
                          <a:solidFill>
                            <a:schemeClr val="tx1"/>
                          </a:solidFill>
                          <a:effectLst/>
                          <a:latin typeface="Lucida Sans Unicode" pitchFamily="34" charset="0"/>
                          <a:ea typeface="+mn-ea"/>
                          <a:cs typeface="+mn-cs"/>
                        </a:rPr>
                        <a:t>Administrativos</a:t>
                      </a: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 : 69 encuestas y  % de satisfacción: 83%</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0" lang="es-CO" sz="1100" b="1" i="0" u="none" strike="noStrike" kern="1200" cap="none" normalizeH="0" baseline="0" dirty="0" smtClean="0">
                          <a:ln>
                            <a:noFill/>
                          </a:ln>
                          <a:solidFill>
                            <a:schemeClr val="tx1"/>
                          </a:solidFill>
                          <a:effectLst/>
                          <a:latin typeface="Lucida Sans Unicode" pitchFamily="34" charset="0"/>
                          <a:ea typeface="+mn-ea"/>
                          <a:cs typeface="+mn-cs"/>
                        </a:rPr>
                        <a:t>El % total de satisfacción en la Seccional fue del 77%</a:t>
                      </a: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s-CO" sz="1100" b="1"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El Asesor de acreditación se encuentra consolidando los resultados de la encuesta por Facultades y se tiene la de la Facultad de Ingenierías.  Se hizo acompañamiento a los procesos  administrativos para la  formulación de  las acciones correctivas  y conjuntamente con el Decano de Ingenierías, Asesora de Aseguramiento de la calidad académica y el Asesor de acreditación se generaron las acciones correctivas o de mejoramiento para los procesos académicos con el fin de mejorar la percepción de nuestros usuarios (docentes, estudiantes y administrativos)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Evitar reproceso y desgaste de los usuarios contestando varias encuestas, al igual que realizar planes de acción conjuntos que contribuyan a  mejorar la calidad de los servicios de nuestra institución</a:t>
                      </a: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45%</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2"/>
                  </a:ext>
                </a:extLst>
              </a:tr>
            </a:tbl>
          </a:graphicData>
        </a:graphic>
      </p:graphicFrame>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26101"/>
            <a:ext cx="9144000" cy="764539"/>
          </a:xfrm>
          <a:prstGeom prst="rect">
            <a:avLst/>
          </a:prstGeom>
        </p:spPr>
      </p:pic>
    </p:spTree>
    <p:extLst>
      <p:ext uri="{BB962C8B-B14F-4D97-AF65-F5344CB8AC3E}">
        <p14:creationId xmlns:p14="http://schemas.microsoft.com/office/powerpoint/2010/main" val="111142179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457200" y="1600201"/>
            <a:ext cx="8229600" cy="4043378"/>
          </a:xfrm>
        </p:spPr>
        <p:txBody>
          <a:bodyPr>
            <a:normAutofit/>
          </a:bodyPr>
          <a:lstStyle/>
          <a:p>
            <a:pPr algn="just"/>
            <a:endParaRPr lang="es-ES" dirty="0" smtClean="0"/>
          </a:p>
          <a:p>
            <a:pPr marL="0" indent="0" algn="just">
              <a:buNone/>
            </a:pPr>
            <a:endParaRPr lang="es-ES" dirty="0" smtClean="0"/>
          </a:p>
          <a:p>
            <a:pPr algn="just"/>
            <a:endParaRPr lang="es-ES" dirty="0"/>
          </a:p>
        </p:txBody>
      </p:sp>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2 Marcador de contenido"/>
          <p:cNvSpPr txBox="1">
            <a:spLocks/>
          </p:cNvSpPr>
          <p:nvPr/>
        </p:nvSpPr>
        <p:spPr>
          <a:xfrm>
            <a:off x="457200" y="836712"/>
            <a:ext cx="8229600" cy="4043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v"/>
            </a:pPr>
            <a:endParaRPr lang="es-CO" sz="1200" dirty="0" smtClean="0"/>
          </a:p>
        </p:txBody>
      </p:sp>
      <p:graphicFrame>
        <p:nvGraphicFramePr>
          <p:cNvPr id="2" name="1 Tabla"/>
          <p:cNvGraphicFramePr>
            <a:graphicFrameLocks noGrp="1"/>
          </p:cNvGraphicFramePr>
          <p:nvPr>
            <p:extLst>
              <p:ext uri="{D42A27DB-BD31-4B8C-83A1-F6EECF244321}">
                <p14:modId xmlns:p14="http://schemas.microsoft.com/office/powerpoint/2010/main" val="1458025461"/>
              </p:ext>
            </p:extLst>
          </p:nvPr>
        </p:nvGraphicFramePr>
        <p:xfrm>
          <a:off x="143508" y="44624"/>
          <a:ext cx="8856984" cy="5902940"/>
        </p:xfrm>
        <a:graphic>
          <a:graphicData uri="http://schemas.openxmlformats.org/drawingml/2006/table">
            <a:tbl>
              <a:tblPr/>
              <a:tblGrid>
                <a:gridCol w="1764196">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gridCol w="1908212">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526629">
                <a:tc gridSpan="4">
                  <a:txBody>
                    <a:bodyPr/>
                    <a:lstStyle/>
                    <a:p>
                      <a:pPr algn="ctr"/>
                      <a:r>
                        <a:rPr lang="es-CO" sz="1800" b="1" kern="1200" dirty="0" smtClean="0">
                          <a:solidFill>
                            <a:srgbClr val="0000FF"/>
                          </a:solidFill>
                          <a:effectLst/>
                          <a:latin typeface="+mn-lt"/>
                          <a:ea typeface="+mn-ea"/>
                          <a:cs typeface="+mn-cs"/>
                        </a:rPr>
                        <a:t>PROYECTO PIDI 22: LA UNIVERSIDAD ORIENTADA AL SERVICIO DE LA COMUNIDAD UNILIBRISTA</a:t>
                      </a:r>
                      <a:endParaRPr lang="es-CO" sz="1800" kern="1200" dirty="0" smtClean="0">
                        <a:solidFill>
                          <a:srgbClr val="0000FF"/>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0"/>
                  </a:ext>
                </a:extLst>
              </a:tr>
              <a:tr h="4402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Lucida Sans Unicode" pitchFamily="34" charset="0"/>
                        </a:rPr>
                        <a:t>INDICADOR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200" b="1" i="0" u="none" strike="noStrike" cap="none" normalizeH="0" baseline="0" dirty="0" smtClean="0">
                          <a:ln>
                            <a:noFill/>
                          </a:ln>
                          <a:solidFill>
                            <a:srgbClr val="000000"/>
                          </a:solidFill>
                          <a:effectLst/>
                          <a:latin typeface="Lucida Sans Unicode" pitchFamily="34" charset="0"/>
                        </a:rPr>
                        <a:t>RESULTADO</a:t>
                      </a:r>
                      <a:endParaRPr kumimoji="0" lang="es-ES" sz="1200" b="1" i="0" u="none" strike="noStrike" cap="none" normalizeH="0" baseline="0" dirty="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IMPACTO</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dirty="0" smtClean="0">
                          <a:ln>
                            <a:noFill/>
                          </a:ln>
                          <a:solidFill>
                            <a:srgbClr val="000000"/>
                          </a:solidFill>
                          <a:effectLst/>
                          <a:latin typeface="Lucida Sans Unicode" pitchFamily="34" charset="0"/>
                        </a:rPr>
                        <a:t> </a:t>
                      </a:r>
                      <a:r>
                        <a:rPr kumimoji="0" lang="es-CO" sz="1100" b="1" i="0" u="none" strike="noStrike" kern="1200" cap="none" normalizeH="0" baseline="0" dirty="0" smtClean="0">
                          <a:ln>
                            <a:noFill/>
                          </a:ln>
                          <a:solidFill>
                            <a:srgbClr val="000000"/>
                          </a:solidFill>
                          <a:effectLst/>
                          <a:latin typeface="Lucida Sans Unicode" pitchFamily="34" charset="0"/>
                          <a:ea typeface="+mn-ea"/>
                          <a:cs typeface="+mn-cs"/>
                        </a:rPr>
                        <a:t>% DE CUMPLIMIENTO</a:t>
                      </a:r>
                      <a:endParaRPr kumimoji="0" lang="es-ES" sz="110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1"/>
                  </a:ext>
                </a:extLst>
              </a:tr>
              <a:tr h="1301936">
                <a:tc>
                  <a:txBody>
                    <a:bodyPr/>
                    <a:lstStyle/>
                    <a:p>
                      <a:pPr algn="just"/>
                      <a:r>
                        <a:rPr kumimoji="0" lang="es-ES" sz="1200" b="1" kern="1200" dirty="0" smtClean="0">
                          <a:solidFill>
                            <a:schemeClr val="tx1"/>
                          </a:solidFill>
                          <a:effectLst/>
                          <a:latin typeface="+mn-lt"/>
                          <a:ea typeface="+mn-ea"/>
                          <a:cs typeface="+mn-cs"/>
                        </a:rPr>
                        <a:t>Auditorías internas de calidad durante el año 2016</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algn="just"/>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realizó el primer ciclo de  auditorías internas de calidad durante los días 10, 11 y 12 de mayo y en el mes de junio de 2016 se realizó la auditoría a Gestión Documental , se presentaron 4 hallazgos y 18 observaciones, a los cuales se hizo acompañamiento a los procesos en la formulación de acciones correctivas para su implementación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Lograr Planificación y realización de auditorías internas de calidad que permiten verificar y evaluar el cumplimiento y la eficacia del sistema de gestión de la calidad de la Universidad Libre.</a:t>
                      </a:r>
                    </a:p>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2"/>
                  </a:ext>
                </a:extLst>
              </a:tr>
              <a:tr h="625266">
                <a:tc>
                  <a:txBody>
                    <a:bodyPr/>
                    <a:lstStyle/>
                    <a:p>
                      <a:pPr algn="just"/>
                      <a:r>
                        <a:rPr kumimoji="0" lang="es-ES" sz="1200" b="1" kern="1200" dirty="0" smtClean="0">
                          <a:solidFill>
                            <a:schemeClr val="tx1"/>
                          </a:solidFill>
                          <a:effectLst/>
                          <a:latin typeface="+mn-lt"/>
                          <a:ea typeface="+mn-ea"/>
                          <a:cs typeface="+mn-cs"/>
                        </a:rPr>
                        <a:t>Evaluación de competencias  del auditor</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algn="just"/>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Previo al primer ciclo de auditoría se realizó la evaluación de las competencias a 19  auditores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s-E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s-E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050" b="0" i="0" u="none" strike="noStrike" cap="none" normalizeH="0" baseline="0" dirty="0" smtClean="0">
                          <a:ln>
                            <a:noFill/>
                          </a:ln>
                          <a:solidFill>
                            <a:schemeClr val="tx1"/>
                          </a:solidFill>
                          <a:effectLst/>
                          <a:latin typeface="Arial" pitchFamily="34" charset="0"/>
                          <a:cs typeface="Arial" pitchFamily="34" charset="0"/>
                        </a:rPr>
                        <a:t>Fortalecer las competencias del auditor, a través de capacitaciones y actualizaciones, mejorando las habilidades del auditor para  lograr mejores resultados en el seguimiento y mejora de los procesos</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3"/>
                  </a:ext>
                </a:extLst>
              </a:tr>
              <a:tr h="814327">
                <a:tc>
                  <a:txBody>
                    <a:bodyPr/>
                    <a:lstStyle/>
                    <a:p>
                      <a:pPr algn="just"/>
                      <a:r>
                        <a:rPr kumimoji="0" lang="es-CO" sz="1200" b="1" kern="1200" dirty="0" smtClean="0">
                          <a:solidFill>
                            <a:schemeClr val="tx1"/>
                          </a:solidFill>
                          <a:effectLst/>
                          <a:latin typeface="+mn-lt"/>
                          <a:ea typeface="+mn-ea"/>
                          <a:cs typeface="+mn-cs"/>
                        </a:rPr>
                        <a:t>Evaluación de auditores por los Titulares de proceso y Coordinación de </a:t>
                      </a:r>
                      <a:r>
                        <a:rPr kumimoji="0" lang="es-ES" sz="1200" b="1" kern="1200" dirty="0" smtClean="0">
                          <a:solidFill>
                            <a:schemeClr val="tx1"/>
                          </a:solidFill>
                          <a:effectLst/>
                          <a:latin typeface="+mn-lt"/>
                          <a:ea typeface="+mn-ea"/>
                          <a:cs typeface="+mn-cs"/>
                        </a:rPr>
                        <a:t>calidad</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algn="just"/>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realizó evaluación de auditores una vez culminó el primer ciclo de auditorías.</a:t>
                      </a:r>
                    </a:p>
                    <a:p>
                      <a:pPr algn="just"/>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vMerge="1">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4"/>
                  </a:ext>
                </a:extLst>
              </a:tr>
              <a:tr h="12601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es-ES" sz="1200" b="1" kern="1200" dirty="0" smtClean="0">
                          <a:solidFill>
                            <a:schemeClr val="tx1"/>
                          </a:solidFill>
                          <a:effectLst/>
                          <a:latin typeface="+mn-lt"/>
                          <a:ea typeface="+mn-ea"/>
                          <a:cs typeface="+mn-cs"/>
                        </a:rPr>
                        <a:t>Identificación de  riesgos y formulación</a:t>
                      </a:r>
                      <a:r>
                        <a:rPr kumimoji="0" lang="es-ES" sz="1200" b="1" kern="1200" baseline="0" dirty="0" smtClean="0">
                          <a:solidFill>
                            <a:schemeClr val="tx1"/>
                          </a:solidFill>
                          <a:effectLst/>
                          <a:latin typeface="+mn-lt"/>
                          <a:ea typeface="+mn-ea"/>
                          <a:cs typeface="+mn-cs"/>
                        </a:rPr>
                        <a:t> de </a:t>
                      </a:r>
                      <a:r>
                        <a:rPr kumimoji="0" lang="es-ES" sz="1200" b="1" kern="1200" dirty="0" smtClean="0">
                          <a:solidFill>
                            <a:schemeClr val="tx1"/>
                          </a:solidFill>
                          <a:effectLst/>
                          <a:latin typeface="+mn-lt"/>
                          <a:ea typeface="+mn-ea"/>
                          <a:cs typeface="+mn-cs"/>
                        </a:rPr>
                        <a:t>acciones preventivas</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identificaron 22 riesgos y se formularon 75 acciones preventivas incluyendo el proceso de Gestión Documental</a:t>
                      </a:r>
                    </a:p>
                    <a:p>
                      <a:pPr marL="0" marR="0" indent="0" algn="just" defTabSz="457200" rtl="0" eaLnBrk="1" fontAlgn="auto" latinLnBrk="0" hangingPunct="1">
                        <a:lnSpc>
                          <a:spcPct val="100000"/>
                        </a:lnSpc>
                        <a:spcBef>
                          <a:spcPts val="0"/>
                        </a:spcBef>
                        <a:spcAft>
                          <a:spcPts val="0"/>
                        </a:spcAft>
                        <a:buClrTx/>
                        <a:buSzTx/>
                        <a:buFontTx/>
                        <a:buNone/>
                        <a:tabLst/>
                        <a:defRPr/>
                      </a:pP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p>
                      <a:pPr marL="0" marR="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Pendiente para el segundo semestre hacer seguimiento a la eficacia en la implementación de las acciones preventivas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Identificar y controlar los riesgos asociados a los procesos y a partir de allí formular acciones preventivas que ayuden a eliminar las causas de las no conformidades potenciales y desarrollar controles que mitiguen  los riesgos.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139651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457200" y="1600201"/>
            <a:ext cx="8229600" cy="4043378"/>
          </a:xfrm>
        </p:spPr>
        <p:txBody>
          <a:bodyPr>
            <a:normAutofit/>
          </a:bodyPr>
          <a:lstStyle/>
          <a:p>
            <a:pPr algn="just"/>
            <a:endParaRPr lang="es-ES" dirty="0" smtClean="0"/>
          </a:p>
          <a:p>
            <a:pPr marL="0" indent="0" algn="just">
              <a:buNone/>
            </a:pPr>
            <a:endParaRPr lang="es-ES" dirty="0" smtClean="0"/>
          </a:p>
          <a:p>
            <a:pPr algn="just"/>
            <a:endParaRPr lang="es-ES" dirty="0"/>
          </a:p>
        </p:txBody>
      </p:sp>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2 Marcador de contenido"/>
          <p:cNvSpPr txBox="1">
            <a:spLocks/>
          </p:cNvSpPr>
          <p:nvPr/>
        </p:nvSpPr>
        <p:spPr>
          <a:xfrm>
            <a:off x="457200" y="836712"/>
            <a:ext cx="8229600" cy="4043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v"/>
            </a:pPr>
            <a:endParaRPr lang="es-CO" sz="1200" dirty="0" smtClean="0"/>
          </a:p>
        </p:txBody>
      </p:sp>
      <p:graphicFrame>
        <p:nvGraphicFramePr>
          <p:cNvPr id="2" name="1 Tabla"/>
          <p:cNvGraphicFramePr>
            <a:graphicFrameLocks noGrp="1"/>
          </p:cNvGraphicFramePr>
          <p:nvPr>
            <p:extLst>
              <p:ext uri="{D42A27DB-BD31-4B8C-83A1-F6EECF244321}">
                <p14:modId xmlns:p14="http://schemas.microsoft.com/office/powerpoint/2010/main" val="4089198769"/>
              </p:ext>
            </p:extLst>
          </p:nvPr>
        </p:nvGraphicFramePr>
        <p:xfrm>
          <a:off x="143508" y="188640"/>
          <a:ext cx="8856984" cy="5343252"/>
        </p:xfrm>
        <a:graphic>
          <a:graphicData uri="http://schemas.openxmlformats.org/drawingml/2006/table">
            <a:tbl>
              <a:tblPr/>
              <a:tblGrid>
                <a:gridCol w="1764196">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255628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588380">
                <a:tc gridSpan="4">
                  <a:txBody>
                    <a:bodyPr/>
                    <a:lstStyle/>
                    <a:p>
                      <a:pPr algn="ctr"/>
                      <a:r>
                        <a:rPr lang="es-CO" sz="1800" b="1" kern="1200" dirty="0" smtClean="0">
                          <a:solidFill>
                            <a:srgbClr val="0000FF"/>
                          </a:solidFill>
                          <a:effectLst/>
                          <a:latin typeface="+mn-lt"/>
                          <a:ea typeface="+mn-ea"/>
                          <a:cs typeface="+mn-cs"/>
                        </a:rPr>
                        <a:t>PROYECTO PIDI 22: LA UNIVERSIDAD ORIENTADA AL SERVICIO DE LA COMUNIDAD UNILIBRISTA</a:t>
                      </a:r>
                      <a:endParaRPr lang="es-CO" sz="1800" kern="1200" dirty="0" smtClean="0">
                        <a:solidFill>
                          <a:srgbClr val="0000FF"/>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0"/>
                  </a:ext>
                </a:extLst>
              </a:tr>
              <a:tr h="5883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Lucida Sans Unicode" pitchFamily="34" charset="0"/>
                        </a:rPr>
                        <a:t>INDICADOR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200" b="1" i="0" u="none" strike="noStrike" cap="none" normalizeH="0" baseline="0" dirty="0" smtClean="0">
                          <a:ln>
                            <a:noFill/>
                          </a:ln>
                          <a:solidFill>
                            <a:srgbClr val="000000"/>
                          </a:solidFill>
                          <a:effectLst/>
                          <a:latin typeface="Lucida Sans Unicode" pitchFamily="34" charset="0"/>
                        </a:rPr>
                        <a:t>RESULTADO</a:t>
                      </a:r>
                      <a:endParaRPr kumimoji="0" lang="es-ES" sz="1200" b="1" i="0" u="none" strike="noStrike" cap="none" normalizeH="0" baseline="0" dirty="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IMPACTO</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dirty="0" smtClean="0">
                          <a:ln>
                            <a:noFill/>
                          </a:ln>
                          <a:solidFill>
                            <a:srgbClr val="000000"/>
                          </a:solidFill>
                          <a:effectLst/>
                          <a:latin typeface="Lucida Sans Unicode" pitchFamily="34" charset="0"/>
                        </a:rPr>
                        <a:t> </a:t>
                      </a:r>
                      <a:r>
                        <a:rPr kumimoji="0" lang="es-CO" sz="1100" b="1" i="0" u="none" strike="noStrike" kern="1200" cap="none" normalizeH="0" baseline="0" dirty="0" smtClean="0">
                          <a:ln>
                            <a:noFill/>
                          </a:ln>
                          <a:solidFill>
                            <a:srgbClr val="000000"/>
                          </a:solidFill>
                          <a:effectLst/>
                          <a:latin typeface="Lucida Sans Unicode" pitchFamily="34" charset="0"/>
                          <a:ea typeface="+mn-ea"/>
                          <a:cs typeface="+mn-cs"/>
                        </a:rPr>
                        <a:t>% DE CUMPLIMIENTO</a:t>
                      </a:r>
                      <a:endParaRPr kumimoji="0" lang="es-ES" sz="110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1"/>
                  </a:ext>
                </a:extLst>
              </a:tr>
              <a:tr h="1667951">
                <a:tc>
                  <a:txBody>
                    <a:bodyPr/>
                    <a:lstStyle/>
                    <a:p>
                      <a:pPr algn="just"/>
                      <a:r>
                        <a:rPr kumimoji="0" lang="es-ES" sz="1200" b="1" kern="1200" dirty="0" smtClean="0">
                          <a:solidFill>
                            <a:schemeClr val="tx1"/>
                          </a:solidFill>
                          <a:effectLst/>
                          <a:latin typeface="+mn-lt"/>
                          <a:ea typeface="+mn-ea"/>
                          <a:cs typeface="+mn-cs"/>
                        </a:rPr>
                        <a:t>Revisión  Gerencial</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realizó la revisión gerencial seccional el día 15 de marzo de 2016, con el Comité de Calidad y la  participación de la Rectoría Seccional y  Decanos, producto de la retroalimentación entre administración y academia quedaron tareas y/o acciones de mejoramiento en los procesos. </a:t>
                      </a: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Allí se  analizó los períodos 2015-1 y 2015-2 y se envió el informe a la sede principal con sus correspondientes anexos (Información de entrada, Lista de chequeo, presentación de cada proceso, lista de asistencia)</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Determinar la  conveniencia, adecuación, eficacia y eficiencia del sistema de gestión de la calidad, mediante su medición, evaluación y mejoramiento continuo.</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2"/>
                  </a:ext>
                </a:extLst>
              </a:tr>
              <a:tr h="742791">
                <a:tc>
                  <a:txBody>
                    <a:bodyPr/>
                    <a:lstStyle/>
                    <a:p>
                      <a:pPr algn="just"/>
                      <a:r>
                        <a:rPr kumimoji="0" lang="es-ES" sz="1200" b="1" kern="1200" dirty="0" smtClean="0">
                          <a:solidFill>
                            <a:schemeClr val="tx1"/>
                          </a:solidFill>
                          <a:effectLst/>
                          <a:latin typeface="+mn-lt"/>
                          <a:ea typeface="+mn-ea"/>
                          <a:cs typeface="+mn-cs"/>
                        </a:rPr>
                        <a:t>Seguimiento a quejas y calificaciones del servicio</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Se tienen como herramientas de percepción los buzones de sugerencia, quejas por la Web y las 4 pantallas digitales. Se han direccionado las quejas y calificaciones  a los procesos respectivos y se hace seguimiento a la respuesta por parte de los Titulares de proceso y Coordinador de calidad. </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Retroalimentar con el usuario la calidad de los servicios que ofrece la institución para la mejora permanente de la institución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50% </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3"/>
                  </a:ext>
                </a:extLst>
              </a:tr>
              <a:tr h="748847">
                <a:tc>
                  <a:txBody>
                    <a:bodyPr/>
                    <a:lstStyle/>
                    <a:p>
                      <a:pPr algn="just"/>
                      <a:r>
                        <a:rPr kumimoji="0" lang="es-ES" sz="1200" b="1" kern="1200" dirty="0" smtClean="0">
                          <a:solidFill>
                            <a:schemeClr val="tx1"/>
                          </a:solidFill>
                          <a:effectLst/>
                          <a:latin typeface="+mn-lt"/>
                          <a:ea typeface="+mn-ea"/>
                          <a:cs typeface="+mn-cs"/>
                        </a:rPr>
                        <a:t>Medición de indicadores: </a:t>
                      </a:r>
                      <a:endParaRPr kumimoji="0" lang="es-CO" sz="1200" b="1" kern="1200" dirty="0" smtClean="0">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algn="just"/>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Se tienen los resultados de los indicadores mensuales hasta el mes de mayo y trimestrales hasta el primer trimestre, se solicitará los correspondientes al primer semestre del año.</a:t>
                      </a:r>
                      <a:endParaRPr kumimoji="0" lang="es-CO" sz="1050" b="0" i="0" u="none" strike="noStrike" kern="1200" cap="none" normalizeH="0" baseline="0" dirty="0">
                        <a:ln>
                          <a:noFill/>
                        </a:ln>
                        <a:solidFill>
                          <a:schemeClr val="tx1"/>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Controlar a través del análisis de resultados cada uno de los procesos para la  toma de decisiones.  generando  acciones correctivas o de mejora cuando se incumplen las metas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8788103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457200" y="1600201"/>
            <a:ext cx="8229600" cy="4043378"/>
          </a:xfrm>
        </p:spPr>
        <p:txBody>
          <a:bodyPr>
            <a:normAutofit/>
          </a:bodyPr>
          <a:lstStyle/>
          <a:p>
            <a:pPr algn="just"/>
            <a:endParaRPr lang="es-ES" dirty="0" smtClean="0"/>
          </a:p>
          <a:p>
            <a:pPr marL="0" indent="0" algn="just">
              <a:buNone/>
            </a:pPr>
            <a:endParaRPr lang="es-ES" dirty="0" smtClean="0"/>
          </a:p>
          <a:p>
            <a:pPr algn="just"/>
            <a:endParaRPr lang="es-ES" dirty="0"/>
          </a:p>
        </p:txBody>
      </p:sp>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2 Marcador de contenido"/>
          <p:cNvSpPr txBox="1">
            <a:spLocks/>
          </p:cNvSpPr>
          <p:nvPr/>
        </p:nvSpPr>
        <p:spPr>
          <a:xfrm>
            <a:off x="457200" y="836712"/>
            <a:ext cx="8229600" cy="4043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v"/>
            </a:pPr>
            <a:endParaRPr lang="es-CO" sz="1200" dirty="0" smtClean="0"/>
          </a:p>
        </p:txBody>
      </p:sp>
      <p:graphicFrame>
        <p:nvGraphicFramePr>
          <p:cNvPr id="2" name="1 Tabla"/>
          <p:cNvGraphicFramePr>
            <a:graphicFrameLocks noGrp="1"/>
          </p:cNvGraphicFramePr>
          <p:nvPr>
            <p:extLst>
              <p:ext uri="{D42A27DB-BD31-4B8C-83A1-F6EECF244321}">
                <p14:modId xmlns:p14="http://schemas.microsoft.com/office/powerpoint/2010/main" val="1743357392"/>
              </p:ext>
            </p:extLst>
          </p:nvPr>
        </p:nvGraphicFramePr>
        <p:xfrm>
          <a:off x="143508" y="332656"/>
          <a:ext cx="8856984" cy="3994496"/>
        </p:xfrm>
        <a:graphic>
          <a:graphicData uri="http://schemas.openxmlformats.org/drawingml/2006/table">
            <a:tbl>
              <a:tblPr/>
              <a:tblGrid>
                <a:gridCol w="1764196">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188132">
                  <a:extLst>
                    <a:ext uri="{9D8B030D-6E8A-4147-A177-3AD203B41FA5}">
                      <a16:colId xmlns:a16="http://schemas.microsoft.com/office/drawing/2014/main" val="20003"/>
                    </a:ext>
                  </a:extLst>
                </a:gridCol>
              </a:tblGrid>
              <a:tr h="588380">
                <a:tc gridSpan="4">
                  <a:txBody>
                    <a:bodyPr/>
                    <a:lstStyle/>
                    <a:p>
                      <a:pPr algn="ctr"/>
                      <a:r>
                        <a:rPr lang="es-CO" sz="1800" b="1" kern="1200" dirty="0" smtClean="0">
                          <a:solidFill>
                            <a:srgbClr val="0000FF"/>
                          </a:solidFill>
                          <a:effectLst/>
                          <a:latin typeface="+mn-lt"/>
                          <a:ea typeface="+mn-ea"/>
                          <a:cs typeface="+mn-cs"/>
                        </a:rPr>
                        <a:t>PROYECTO PIDI 22: LA UNIVERSIDAD ORIENTADA AL SERVICIO DE LA COMUNIDAD UNILIBRISTA</a:t>
                      </a:r>
                      <a:endParaRPr lang="es-CO" sz="1800" kern="1200" dirty="0" smtClean="0">
                        <a:solidFill>
                          <a:srgbClr val="0000FF"/>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5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0"/>
                  </a:ext>
                </a:extLst>
              </a:tr>
              <a:tr h="5883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Lucida Sans Unicode" pitchFamily="34" charset="0"/>
                        </a:rPr>
                        <a:t>INDICADOR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200" b="1" i="0" u="none" strike="noStrike" cap="none" normalizeH="0" baseline="0" dirty="0" smtClean="0">
                          <a:ln>
                            <a:noFill/>
                          </a:ln>
                          <a:solidFill>
                            <a:srgbClr val="000000"/>
                          </a:solidFill>
                          <a:effectLst/>
                          <a:latin typeface="Lucida Sans Unicode" pitchFamily="34" charset="0"/>
                        </a:rPr>
                        <a:t>RESULTADO</a:t>
                      </a:r>
                      <a:endParaRPr kumimoji="0" lang="es-ES" sz="1200" b="1" i="0" u="none" strike="noStrike" cap="none" normalizeH="0" baseline="0" dirty="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IMPACTO</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800" b="1" i="0" u="none" strike="noStrike" cap="none" normalizeH="0" baseline="0" dirty="0" smtClean="0">
                          <a:ln>
                            <a:noFill/>
                          </a:ln>
                          <a:solidFill>
                            <a:srgbClr val="000000"/>
                          </a:solidFill>
                          <a:effectLst/>
                          <a:latin typeface="Lucida Sans Unicode" pitchFamily="34" charset="0"/>
                        </a:rPr>
                        <a:t> </a:t>
                      </a:r>
                      <a:r>
                        <a:rPr kumimoji="0" lang="es-CO" sz="1050" b="1" i="0" u="none" strike="noStrike" kern="1200" cap="none" normalizeH="0" baseline="0" dirty="0" smtClean="0">
                          <a:ln>
                            <a:noFill/>
                          </a:ln>
                          <a:solidFill>
                            <a:srgbClr val="000000"/>
                          </a:solidFill>
                          <a:effectLst/>
                          <a:latin typeface="Lucida Sans Unicode" pitchFamily="34" charset="0"/>
                          <a:ea typeface="+mn-ea"/>
                          <a:cs typeface="+mn-cs"/>
                        </a:rPr>
                        <a:t>% DE CUMPLIMIENTO</a:t>
                      </a:r>
                      <a:endParaRPr kumimoji="0" lang="es-ES" sz="105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1"/>
                  </a:ext>
                </a:extLst>
              </a:tr>
              <a:tr h="7930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s-CO" sz="1200" b="1" kern="1200" baseline="0" dirty="0" smtClean="0">
                          <a:solidFill>
                            <a:schemeClr val="tx1"/>
                          </a:solidFill>
                          <a:effectLst/>
                          <a:latin typeface="+mn-lt"/>
                          <a:ea typeface="+mn-ea"/>
                          <a:cs typeface="+mn-cs"/>
                        </a:rPr>
                        <a:t>Actualización del Listado Maestro de documentos y listado de documentación externa</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hizo revisión de listado maestro de documentos y registros y listado de documentación externa con cada uno de los procesos cumpliendo con cronograma previamente socializado y se enviaron los ajustes a la sede principal</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Controlar la documentación del Sistema de Gestión de calidad y la normatividad externa que rige a cada proceso</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2"/>
                  </a:ext>
                </a:extLst>
              </a:tr>
              <a:tr h="793060">
                <a:tc>
                  <a:txBody>
                    <a:bodyPr/>
                    <a:lstStyle/>
                    <a:p>
                      <a:r>
                        <a:rPr kumimoji="0" lang="es-CO" sz="1200" b="1" kern="1200" dirty="0" smtClean="0">
                          <a:solidFill>
                            <a:schemeClr val="tx1"/>
                          </a:solidFill>
                          <a:effectLst/>
                          <a:latin typeface="+mn-lt"/>
                          <a:ea typeface="+mn-ea"/>
                          <a:cs typeface="+mn-cs"/>
                        </a:rPr>
                        <a:t>Aplicación de talleres de</a:t>
                      </a:r>
                      <a:r>
                        <a:rPr kumimoji="0" lang="es-CO" sz="1200" b="1" kern="1200" baseline="0" dirty="0" smtClean="0">
                          <a:solidFill>
                            <a:schemeClr val="tx1"/>
                          </a:solidFill>
                          <a:effectLst/>
                          <a:latin typeface="+mn-lt"/>
                          <a:ea typeface="+mn-ea"/>
                          <a:cs typeface="+mn-cs"/>
                        </a:rPr>
                        <a:t> inducción y reinducción </a:t>
                      </a:r>
                      <a:r>
                        <a:rPr kumimoji="0" lang="es-CO" sz="1200" b="1" kern="1200" dirty="0" smtClean="0">
                          <a:solidFill>
                            <a:schemeClr val="tx1"/>
                          </a:solidFill>
                          <a:effectLst/>
                          <a:latin typeface="+mn-lt"/>
                          <a:ea typeface="+mn-ea"/>
                          <a:cs typeface="+mn-cs"/>
                        </a:rPr>
                        <a:t> del SGC </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actualizó taller del SGC, en la parte general y específica por cada uno de los procesos como inducción y reinducción del mismo.</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realizaron los alistamientos en las áreas incluyendo la Facultad de Ingenierías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Se logra mayor empoderamiento por parte del equipo de trabajo en las áreas </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3"/>
                  </a:ext>
                </a:extLst>
              </a:tr>
              <a:tr h="79306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kumimoji="0" lang="es-CO" sz="1200" b="1" kern="1200" dirty="0" smtClean="0">
                          <a:solidFill>
                            <a:schemeClr val="tx1"/>
                          </a:solidFill>
                          <a:effectLst/>
                          <a:latin typeface="+mn-lt"/>
                          <a:ea typeface="+mn-ea"/>
                          <a:cs typeface="+mn-cs"/>
                        </a:rPr>
                        <a:t>Seguimiento al cumplimiento de los PLANES DE MEJORAMIENTO</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Se realiza seguimiento permanente al cumplimiento de los PLANES DE MEJORAMIENTO definidos en cada uno de los procesos desde el año </a:t>
                      </a: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2010 a 2016.</a:t>
                      </a: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S" sz="1050" b="0" i="0" u="none" strike="noStrike" cap="none" normalizeH="0" baseline="0" dirty="0" smtClean="0">
                          <a:ln>
                            <a:noFill/>
                          </a:ln>
                          <a:solidFill>
                            <a:schemeClr val="tx1"/>
                          </a:solidFill>
                          <a:effectLst/>
                          <a:latin typeface="Arial" pitchFamily="34" charset="0"/>
                          <a:cs typeface="Arial" pitchFamily="34" charset="0"/>
                        </a:rPr>
                        <a:t>Mejorar la percepción de los usuarios Implementando  acciones que generen impacto en la institución.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3765363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457200" y="1600201"/>
            <a:ext cx="8229600" cy="4043378"/>
          </a:xfrm>
        </p:spPr>
        <p:txBody>
          <a:bodyPr>
            <a:normAutofit/>
          </a:bodyPr>
          <a:lstStyle/>
          <a:p>
            <a:pPr algn="just"/>
            <a:endParaRPr lang="es-ES" dirty="0" smtClean="0"/>
          </a:p>
          <a:p>
            <a:pPr marL="0" indent="0" algn="just">
              <a:buNone/>
            </a:pPr>
            <a:endParaRPr lang="es-ES" dirty="0" smtClean="0"/>
          </a:p>
          <a:p>
            <a:pPr algn="just"/>
            <a:endParaRPr lang="es-ES" dirty="0"/>
          </a:p>
        </p:txBody>
      </p:sp>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2 Marcador de contenido"/>
          <p:cNvSpPr txBox="1">
            <a:spLocks/>
          </p:cNvSpPr>
          <p:nvPr/>
        </p:nvSpPr>
        <p:spPr>
          <a:xfrm>
            <a:off x="457200" y="836712"/>
            <a:ext cx="8229600" cy="40433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anose="05000000000000000000" pitchFamily="2" charset="2"/>
              <a:buChar char="v"/>
            </a:pPr>
            <a:endParaRPr lang="es-CO" sz="1200" dirty="0" smtClean="0"/>
          </a:p>
        </p:txBody>
      </p:sp>
      <p:graphicFrame>
        <p:nvGraphicFramePr>
          <p:cNvPr id="2" name="1 Tabla"/>
          <p:cNvGraphicFramePr>
            <a:graphicFrameLocks noGrp="1"/>
          </p:cNvGraphicFramePr>
          <p:nvPr>
            <p:extLst>
              <p:ext uri="{D42A27DB-BD31-4B8C-83A1-F6EECF244321}">
                <p14:modId xmlns:p14="http://schemas.microsoft.com/office/powerpoint/2010/main" val="3115719557"/>
              </p:ext>
            </p:extLst>
          </p:nvPr>
        </p:nvGraphicFramePr>
        <p:xfrm>
          <a:off x="107504" y="332656"/>
          <a:ext cx="8928993" cy="5928336"/>
        </p:xfrm>
        <a:graphic>
          <a:graphicData uri="http://schemas.openxmlformats.org/drawingml/2006/table">
            <a:tbl>
              <a:tblPr/>
              <a:tblGrid>
                <a:gridCol w="1155392">
                  <a:extLst>
                    <a:ext uri="{9D8B030D-6E8A-4147-A177-3AD203B41FA5}">
                      <a16:colId xmlns:a16="http://schemas.microsoft.com/office/drawing/2014/main" val="20000"/>
                    </a:ext>
                  </a:extLst>
                </a:gridCol>
                <a:gridCol w="5848094">
                  <a:extLst>
                    <a:ext uri="{9D8B030D-6E8A-4147-A177-3AD203B41FA5}">
                      <a16:colId xmlns:a16="http://schemas.microsoft.com/office/drawing/2014/main" val="20001"/>
                    </a:ext>
                  </a:extLst>
                </a:gridCol>
                <a:gridCol w="1258985">
                  <a:extLst>
                    <a:ext uri="{9D8B030D-6E8A-4147-A177-3AD203B41FA5}">
                      <a16:colId xmlns:a16="http://schemas.microsoft.com/office/drawing/2014/main" val="20002"/>
                    </a:ext>
                  </a:extLst>
                </a:gridCol>
                <a:gridCol w="666522">
                  <a:extLst>
                    <a:ext uri="{9D8B030D-6E8A-4147-A177-3AD203B41FA5}">
                      <a16:colId xmlns:a16="http://schemas.microsoft.com/office/drawing/2014/main" val="20003"/>
                    </a:ext>
                  </a:extLst>
                </a:gridCol>
              </a:tblGrid>
              <a:tr h="446503">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b="1" kern="1200" dirty="0" smtClean="0">
                          <a:solidFill>
                            <a:schemeClr val="tx1"/>
                          </a:solidFill>
                          <a:effectLst/>
                          <a:latin typeface="+mn-lt"/>
                          <a:ea typeface="+mn-ea"/>
                          <a:cs typeface="+mn-cs"/>
                        </a:rPr>
                        <a:t>PROYECTO PIDI 23: SISTEMA INTEGRADO DE GESTIÓN</a:t>
                      </a:r>
                      <a:endParaRPr lang="es-CO" sz="1600" kern="1200" dirty="0" smtClean="0">
                        <a:solidFill>
                          <a:schemeClr val="tx1"/>
                        </a:solidFill>
                        <a:effectLst/>
                        <a:latin typeface="+mn-lt"/>
                        <a:ea typeface="+mn-ea"/>
                        <a:cs typeface="+mn-cs"/>
                      </a:endParaRPr>
                    </a:p>
                    <a:p>
                      <a:pPr algn="ctr"/>
                      <a:endParaRPr lang="es-CO" sz="1600" kern="1200" dirty="0" smtClean="0">
                        <a:solidFill>
                          <a:srgbClr val="0000FF"/>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5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0"/>
                  </a:ext>
                </a:extLst>
              </a:tr>
              <a:tr h="329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rgbClr val="000000"/>
                          </a:solidFill>
                          <a:effectLst/>
                          <a:latin typeface="Lucida Sans Unicode" pitchFamily="34" charset="0"/>
                        </a:rPr>
                        <a:t>INDICADOR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100" b="1" i="0" u="none" strike="noStrike" cap="none" normalizeH="0" baseline="0" dirty="0" smtClean="0">
                          <a:ln>
                            <a:noFill/>
                          </a:ln>
                          <a:solidFill>
                            <a:srgbClr val="000000"/>
                          </a:solidFill>
                          <a:effectLst/>
                          <a:latin typeface="Lucida Sans Unicode" pitchFamily="34" charset="0"/>
                        </a:rPr>
                        <a:t>RESULTADO</a:t>
                      </a:r>
                      <a:endParaRPr kumimoji="0" lang="es-ES" sz="1100" b="1" i="0" u="none" strike="noStrike" cap="none" normalizeH="0" baseline="0" dirty="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IMPACTO</a:t>
                      </a:r>
                      <a:endParaRPr kumimoji="0" lang="es-ES" sz="11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700" b="1" i="0" u="none" strike="noStrike" cap="none" normalizeH="0" baseline="0" dirty="0" smtClean="0">
                          <a:ln>
                            <a:noFill/>
                          </a:ln>
                          <a:solidFill>
                            <a:srgbClr val="000000"/>
                          </a:solidFill>
                          <a:effectLst/>
                          <a:latin typeface="Lucida Sans Unicode" pitchFamily="34" charset="0"/>
                        </a:rPr>
                        <a:t> </a:t>
                      </a:r>
                      <a:r>
                        <a:rPr kumimoji="0" lang="es-CO" sz="1000" b="1" i="0" u="none" strike="noStrike" kern="1200" cap="none" normalizeH="0" baseline="0" dirty="0" smtClean="0">
                          <a:ln>
                            <a:noFill/>
                          </a:ln>
                          <a:solidFill>
                            <a:srgbClr val="000000"/>
                          </a:solidFill>
                          <a:effectLst/>
                          <a:latin typeface="Lucida Sans Unicode" pitchFamily="34" charset="0"/>
                          <a:ea typeface="+mn-ea"/>
                          <a:cs typeface="+mn-cs"/>
                        </a:rPr>
                        <a:t>% </a:t>
                      </a:r>
                      <a:r>
                        <a:rPr kumimoji="0" lang="es-CO" sz="600" b="1" i="0" u="none" strike="noStrike" kern="1200" cap="none" normalizeH="0" baseline="0" dirty="0" smtClean="0">
                          <a:ln>
                            <a:noFill/>
                          </a:ln>
                          <a:solidFill>
                            <a:srgbClr val="000000"/>
                          </a:solidFill>
                          <a:effectLst/>
                          <a:latin typeface="Lucida Sans Unicode" pitchFamily="34" charset="0"/>
                          <a:ea typeface="+mn-ea"/>
                          <a:cs typeface="+mn-cs"/>
                        </a:rPr>
                        <a:t>DE CUMPLIMIENTO</a:t>
                      </a:r>
                      <a:endParaRPr kumimoji="0" lang="es-ES" sz="1000" b="1" i="0" u="none" strike="noStrike" kern="1200" cap="none" normalizeH="0" baseline="0" dirty="0" smtClean="0">
                        <a:ln>
                          <a:noFill/>
                        </a:ln>
                        <a:solidFill>
                          <a:srgbClr val="000000"/>
                        </a:solidFill>
                        <a:effectLst/>
                        <a:latin typeface="Lucida Sans Unicode"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BCB"/>
                    </a:solidFill>
                  </a:tcPr>
                </a:tc>
                <a:extLst>
                  <a:ext uri="{0D108BD9-81ED-4DB2-BD59-A6C34878D82A}">
                    <a16:rowId xmlns:a16="http://schemas.microsoft.com/office/drawing/2014/main" val="10001"/>
                  </a:ext>
                </a:extLst>
              </a:tr>
              <a:tr h="893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s-CO" sz="1100" b="1" kern="1200" baseline="0" dirty="0" smtClean="0">
                          <a:solidFill>
                            <a:schemeClr val="tx1"/>
                          </a:solidFill>
                          <a:effectLst/>
                          <a:latin typeface="+mn-lt"/>
                          <a:ea typeface="+mn-ea"/>
                          <a:cs typeface="+mn-cs"/>
                        </a:rPr>
                        <a:t>Informes Sistemas de Gestión de Calidad</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Cada  responsable de los Sistemas de Calidad presentó su informe al 30 de junio de 2016</a:t>
                      </a:r>
                    </a:p>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Gestión Documental : Secretaria Seccional</a:t>
                      </a:r>
                    </a:p>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Seguridad y salud en el trabajo: Jefe de Personal y Coordinadora </a:t>
                      </a:r>
                    </a:p>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Gestión ambiental: Jefe de Servicios Generales</a:t>
                      </a:r>
                    </a:p>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Seguridad en la información:  Director de Sistemas</a:t>
                      </a:r>
                    </a:p>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Habilitación de Consultorios:  Coordinadora de Salud y Desarrollo Humano</a:t>
                      </a:r>
                      <a:endParaRPr kumimoji="0" lang="es-CO" sz="900" b="0" i="0" u="none" strike="noStrike" kern="1200" cap="none" normalizeH="0" baseline="0" dirty="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rowSpan="3">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rPr>
                        <a:t>Incrementar y optimizar las herramientas y acciones de gestión que contribuyan a la innovación, competitividad y excelencia.</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O" sz="1000" b="0" i="0" u="none" strike="noStrike" kern="1200" cap="none" normalizeH="0" baseline="0" dirty="0" smtClean="0">
                          <a:ln>
                            <a:noFill/>
                          </a:ln>
                          <a:solidFill>
                            <a:schemeClr val="tx1"/>
                          </a:solidFill>
                          <a:effectLst/>
                          <a:latin typeface="Arial" pitchFamily="34" charset="0"/>
                          <a:ea typeface="+mn-ea"/>
                          <a:cs typeface="Arial" pitchFamily="34"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2"/>
                  </a:ext>
                </a:extLst>
              </a:tr>
              <a:tr h="1621504">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s-CO" sz="1050" b="1"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0" lang="es-CO" sz="1050" b="1" kern="1200" baseline="0" dirty="0" smtClean="0">
                          <a:solidFill>
                            <a:schemeClr val="tx1"/>
                          </a:solidFill>
                          <a:effectLst/>
                          <a:latin typeface="+mn-lt"/>
                          <a:ea typeface="+mn-ea"/>
                          <a:cs typeface="+mn-cs"/>
                        </a:rPr>
                        <a:t>Modelar los sistemas integrados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lvl="0" algn="just"/>
                      <a:r>
                        <a:rPr lang="es-CO" sz="1600" b="1" kern="1200" dirty="0" smtClean="0">
                          <a:solidFill>
                            <a:schemeClr val="tx1"/>
                          </a:solidFill>
                          <a:effectLst/>
                          <a:latin typeface="+mn-lt"/>
                          <a:ea typeface="+mn-ea"/>
                          <a:cs typeface="+mn-cs"/>
                        </a:rPr>
                        <a:t>Sistema de Seguridad y salud en el trabajo:</a:t>
                      </a:r>
                      <a:r>
                        <a:rPr lang="es-CO" sz="1600" kern="1200" dirty="0" smtClean="0">
                          <a:solidFill>
                            <a:schemeClr val="tx1"/>
                          </a:solidFill>
                          <a:effectLst/>
                          <a:latin typeface="+mn-lt"/>
                          <a:ea typeface="+mn-ea"/>
                          <a:cs typeface="+mn-cs"/>
                        </a:rPr>
                        <a:t>  </a:t>
                      </a:r>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Se han recibido capacitaciones para la implementación del Decreto Ley 1072, se tiene diagnóstico seccional del estado de implementación de la ley y se tiene borrador de la política de  Seguridad y salud en el trabajo la cual  fue elaborada por la Coordinadora de salud ocupacional y ARL.SURA, está siendo revisada por la Jefe de Personal.</a:t>
                      </a:r>
                    </a:p>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 </a:t>
                      </a:r>
                    </a:p>
                    <a:p>
                      <a:pPr algn="just"/>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Para seguridad y salud en el trabajo se tiene previsto que los auditores internos de calidad que deseen  realicen el curso de un mes por el SENA  para adquirir la competencia de auditar este sistema integrado de gestión.</a:t>
                      </a:r>
                    </a:p>
                    <a:p>
                      <a:pPr algn="just"/>
                      <a:endParaRPr kumimoji="0" lang="es-CO" sz="1000" b="0" i="0" u="none" strike="noStrike" kern="1200" cap="none" normalizeH="0" baseline="0" dirty="0" smtClean="0">
                        <a:ln>
                          <a:noFill/>
                        </a:ln>
                        <a:solidFill>
                          <a:schemeClr val="tx1"/>
                        </a:solidFill>
                        <a:effectLst/>
                        <a:latin typeface="Lucida Sans Unicode" pitchFamily="34" charset="0"/>
                        <a:ea typeface="+mn-ea"/>
                        <a:cs typeface="+mn-cs"/>
                      </a:endParaRPr>
                    </a:p>
                    <a:p>
                      <a:pPr algn="just"/>
                      <a:r>
                        <a:rPr lang="es-CO" sz="1600" b="1" kern="1200" dirty="0" smtClean="0">
                          <a:solidFill>
                            <a:schemeClr val="tx1"/>
                          </a:solidFill>
                          <a:effectLst/>
                          <a:latin typeface="+mn-lt"/>
                          <a:ea typeface="+mn-ea"/>
                          <a:cs typeface="+mn-cs"/>
                        </a:rPr>
                        <a:t>En seguridad de la información</a:t>
                      </a:r>
                      <a:r>
                        <a:rPr lang="es-CO" sz="1600" kern="1200" dirty="0" smtClean="0">
                          <a:solidFill>
                            <a:schemeClr val="tx1"/>
                          </a:solidFill>
                          <a:effectLst/>
                          <a:latin typeface="+mn-lt"/>
                          <a:ea typeface="+mn-ea"/>
                          <a:cs typeface="+mn-cs"/>
                        </a:rPr>
                        <a:t> </a:t>
                      </a:r>
                      <a:r>
                        <a:rPr kumimoji="0" lang="es-CO" sz="900" b="0" i="0" u="none" strike="noStrike" kern="1200" cap="none" normalizeH="0" baseline="0" dirty="0" smtClean="0">
                          <a:ln>
                            <a:noFill/>
                          </a:ln>
                          <a:solidFill>
                            <a:schemeClr val="tx1"/>
                          </a:solidFill>
                          <a:effectLst/>
                          <a:latin typeface="Lucida Sans Unicode" pitchFamily="34" charset="0"/>
                          <a:ea typeface="+mn-ea"/>
                          <a:cs typeface="+mn-cs"/>
                        </a:rPr>
                        <a:t>se ha venido trabajando desde el área de sistemas , cumpliendo con la normatividad y procedimientos estándar del SGC</a:t>
                      </a:r>
                      <a:endParaRPr kumimoji="0" lang="es-CO" sz="10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vMerge="1">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3"/>
                  </a:ext>
                </a:extLst>
              </a:tr>
              <a:tr h="1750551">
                <a:tc vMerge="1">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kumimoji="0" lang="es-CO" sz="105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algn="just"/>
                      <a:r>
                        <a:rPr lang="es-CO" sz="1600" b="1" kern="1200" dirty="0" smtClean="0">
                          <a:solidFill>
                            <a:schemeClr val="tx1"/>
                          </a:solidFill>
                          <a:effectLst/>
                          <a:latin typeface="+mn-lt"/>
                          <a:ea typeface="+mn-ea"/>
                          <a:cs typeface="+mn-cs"/>
                        </a:rPr>
                        <a:t>3. El proceso de  Gestión documental</a:t>
                      </a:r>
                      <a:r>
                        <a:rPr lang="es-CO" sz="1600" kern="1200" dirty="0" smtClean="0">
                          <a:solidFill>
                            <a:schemeClr val="tx1"/>
                          </a:solidFill>
                          <a:effectLst/>
                          <a:latin typeface="+mn-lt"/>
                          <a:ea typeface="+mn-ea"/>
                          <a:cs typeface="+mn-cs"/>
                        </a:rPr>
                        <a:t>:  </a:t>
                      </a:r>
                      <a:r>
                        <a:rPr kumimoji="0" lang="es-CO" sz="1000" b="0" i="0" u="none" strike="noStrike" kern="1200" cap="none" normalizeH="0" baseline="0" dirty="0" smtClean="0">
                          <a:ln>
                            <a:noFill/>
                          </a:ln>
                          <a:solidFill>
                            <a:schemeClr val="tx1"/>
                          </a:solidFill>
                          <a:effectLst/>
                          <a:latin typeface="Lucida Sans Unicode" pitchFamily="34" charset="0"/>
                          <a:ea typeface="+mn-ea"/>
                          <a:cs typeface="+mn-cs"/>
                        </a:rPr>
                        <a:t>Se incluyó dentro del Sistema de </a:t>
                      </a:r>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Gestión de calidad como </a:t>
                      </a:r>
                      <a:r>
                        <a:rPr kumimoji="0" lang="es-CO" sz="800" b="0" i="0" u="none" strike="noStrike" kern="1200" cap="none" normalizeH="0" baseline="0" dirty="0" err="1" smtClean="0">
                          <a:ln>
                            <a:noFill/>
                          </a:ln>
                          <a:solidFill>
                            <a:schemeClr val="tx1"/>
                          </a:solidFill>
                          <a:effectLst/>
                          <a:latin typeface="Lucida Sans Unicode" pitchFamily="34" charset="0"/>
                          <a:ea typeface="+mn-ea"/>
                          <a:cs typeface="+mn-cs"/>
                        </a:rPr>
                        <a:t>macroproceso</a:t>
                      </a:r>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 soporte, el cual ya tiene la siguiente documentación:  </a:t>
                      </a: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Caracterización de proceso</a:t>
                      </a: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Procedimientos y formatos (Procedimiento Consulta y </a:t>
                      </a:r>
                      <a:r>
                        <a:rPr kumimoji="0" lang="es-CO" sz="800" b="0" i="0" u="none" strike="noStrike" kern="1200" cap="none" normalizeH="0" baseline="0" dirty="0" err="1" smtClean="0">
                          <a:ln>
                            <a:noFill/>
                          </a:ln>
                          <a:solidFill>
                            <a:schemeClr val="tx1"/>
                          </a:solidFill>
                          <a:effectLst/>
                          <a:latin typeface="Lucida Sans Unicode" pitchFamily="34" charset="0"/>
                          <a:ea typeface="+mn-ea"/>
                          <a:cs typeface="+mn-cs"/>
                        </a:rPr>
                        <a:t>Prestamo</a:t>
                      </a:r>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 Documental, Procedimiento de Eliminación Documental, Procedimiento Transferencias Documentales Primarias, Procedimiento Actualización Tablas de </a:t>
                      </a:r>
                      <a:r>
                        <a:rPr kumimoji="0" lang="es-CO" sz="800" b="0" i="0" u="none" strike="noStrike" kern="1200" cap="none" normalizeH="0" baseline="0" dirty="0" err="1" smtClean="0">
                          <a:ln>
                            <a:noFill/>
                          </a:ln>
                          <a:solidFill>
                            <a:schemeClr val="tx1"/>
                          </a:solidFill>
                          <a:effectLst/>
                          <a:latin typeface="Lucida Sans Unicode" pitchFamily="34" charset="0"/>
                          <a:ea typeface="+mn-ea"/>
                          <a:cs typeface="+mn-cs"/>
                        </a:rPr>
                        <a:t>Retencion</a:t>
                      </a:r>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 Documental,  Procedimiento para la Organización de los Archivos de Gestión)</a:t>
                      </a: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Indicadores (Se tienen tres indicadores estándar en Gestión Documental :  1 de acuerdo de servicio y 2 de proceso)</a:t>
                      </a: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 Cumplimiento del Cronograma de transferencias documentales</a:t>
                      </a: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 Cumplimiento del Cronograma de eliminación documental</a:t>
                      </a: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 Servicio de búsqueda y préstamo de Documentos</a:t>
                      </a: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Mapa de riesgos y acciones </a:t>
                      </a:r>
                      <a:r>
                        <a:rPr kumimoji="0" lang="es-CO" sz="800" b="0" i="0" u="none" strike="noStrike" kern="1200" cap="none" normalizeH="0" baseline="0" dirty="0" err="1" smtClean="0">
                          <a:ln>
                            <a:noFill/>
                          </a:ln>
                          <a:solidFill>
                            <a:schemeClr val="tx1"/>
                          </a:solidFill>
                          <a:effectLst/>
                          <a:latin typeface="Lucida Sans Unicode" pitchFamily="34" charset="0"/>
                          <a:ea typeface="+mn-ea"/>
                          <a:cs typeface="+mn-cs"/>
                        </a:rPr>
                        <a:t>prevantivas</a:t>
                      </a:r>
                      <a:endParaRPr kumimoji="0" lang="es-CO" sz="800" b="0" i="0" u="none" strike="noStrike" kern="1200" cap="none" normalizeH="0" baseline="0" dirty="0" smtClean="0">
                        <a:ln>
                          <a:noFill/>
                        </a:ln>
                        <a:solidFill>
                          <a:schemeClr val="tx1"/>
                        </a:solidFill>
                        <a:effectLst/>
                        <a:latin typeface="Lucida Sans Unicode" pitchFamily="34" charset="0"/>
                        <a:ea typeface="+mn-ea"/>
                        <a:cs typeface="+mn-cs"/>
                      </a:endParaRPr>
                    </a:p>
                    <a:p>
                      <a:pPr lvl="0"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Acuerdo de  servicio</a:t>
                      </a:r>
                    </a:p>
                    <a:p>
                      <a:pPr algn="just"/>
                      <a:r>
                        <a:rPr kumimoji="0" lang="es-CO" sz="800" b="0" i="0" u="none" strike="noStrike" kern="1200" cap="none" normalizeH="0" baseline="0" dirty="0" smtClean="0">
                          <a:ln>
                            <a:noFill/>
                          </a:ln>
                          <a:solidFill>
                            <a:schemeClr val="tx1"/>
                          </a:solidFill>
                          <a:effectLst/>
                          <a:latin typeface="Lucida Sans Unicode" pitchFamily="34" charset="0"/>
                          <a:ea typeface="+mn-ea"/>
                          <a:cs typeface="+mn-cs"/>
                        </a:rPr>
                        <a:t>También  se hizo auditoria interna en Junio 10 de 2016, encontrándose 3 hallazgos y 6 observaciones,  a las cuáles  se les realizó acciones correctivas con análisis de causas y se encuentran en proceso de implementación.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vMerge="1">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s-ES" sz="1050" b="0" i="0" u="none" strike="noStrike" cap="none" normalizeH="0" baseline="0" dirty="0" smtClean="0">
                        <a:ln>
                          <a:noFill/>
                        </a:ln>
                        <a:solidFill>
                          <a:schemeClr val="tx1"/>
                        </a:solidFill>
                        <a:effectLst/>
                        <a:latin typeface="Arial" pitchFamily="34" charset="0"/>
                        <a:cs typeface="Arial"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00056019"/>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24089</TotalTime>
  <Words>1662</Words>
  <Application>Microsoft Office PowerPoint</Application>
  <PresentationFormat>Presentación en pantalla (4:3)</PresentationFormat>
  <Paragraphs>153</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Lucida Sans Unicode</vt:lpstr>
      <vt:lpstr>Wingdings</vt:lpstr>
      <vt:lpstr>Wingdings 3</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Libre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Gloria A. Sanchez M.</cp:lastModifiedBy>
  <cp:revision>814</cp:revision>
  <cp:lastPrinted>2011-09-21T16:28:44Z</cp:lastPrinted>
  <dcterms:created xsi:type="dcterms:W3CDTF">2008-11-07T15:09:08Z</dcterms:created>
  <dcterms:modified xsi:type="dcterms:W3CDTF">2018-10-25T15:25:04Z</dcterms:modified>
</cp:coreProperties>
</file>