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6" r:id="rId1"/>
  </p:sldMasterIdLst>
  <p:notesMasterIdLst>
    <p:notesMasterId r:id="rId5"/>
  </p:notesMasterIdLst>
  <p:handoutMasterIdLst>
    <p:handoutMasterId r:id="rId6"/>
  </p:handoutMasterIdLst>
  <p:sldIdLst>
    <p:sldId id="267" r:id="rId2"/>
    <p:sldId id="268" r:id="rId3"/>
    <p:sldId id="269" r:id="rId4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336600"/>
    <a:srgbClr val="996600"/>
    <a:srgbClr val="DDDDDD"/>
    <a:srgbClr val="FF99FF"/>
    <a:srgbClr val="CCCCFF"/>
    <a:srgbClr val="CC3300"/>
    <a:srgbClr val="FFCC00"/>
    <a:srgbClr val="66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5" autoAdjust="0"/>
    <p:restoredTop sz="94660"/>
  </p:normalViewPr>
  <p:slideViewPr>
    <p:cSldViewPr>
      <p:cViewPr>
        <p:scale>
          <a:sx n="79" d="100"/>
          <a:sy n="79" d="100"/>
        </p:scale>
        <p:origin x="-3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97E48-4BA2-4396-979E-773046053EDA}" type="doc">
      <dgm:prSet loTypeId="urn:microsoft.com/office/officeart/2005/8/layout/venn1" loCatId="relationship" qsTypeId="urn:microsoft.com/office/officeart/2005/8/quickstyle/3d2" qsCatId="3D" csTypeId="urn:microsoft.com/office/officeart/2005/8/colors/colorful3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</dgm:pt>
    <dgm:pt modelId="{3D5DA684-0285-4AFE-8063-F8CD3C71208B}">
      <dgm:prSet phldrT="[Texto]" custT="1"/>
      <dgm:spPr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sz="3200" b="1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rPr>
            <a:t>ACADÉMICO</a:t>
          </a:r>
          <a:endParaRPr lang="es-CO" sz="3200" b="1" cap="none" spc="0" dirty="0">
            <a:ln w="12700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8000"/>
            </a:solidFill>
            <a:effectLst>
              <a:innerShdw blurRad="177800">
                <a:schemeClr val="accent3">
                  <a:lumMod val="50000"/>
                </a:schemeClr>
              </a:innerShdw>
            </a:effectLst>
          </a:endParaRPr>
        </a:p>
      </dgm:t>
    </dgm:pt>
    <dgm:pt modelId="{19330B34-CA8D-42D9-8294-B152FB296E94}" type="parTrans" cxnId="{114C22D9-3807-4B14-9393-26497053F6E5}">
      <dgm:prSet/>
      <dgm:spPr/>
      <dgm:t>
        <a:bodyPr/>
        <a:lstStyle/>
        <a:p>
          <a:endParaRPr lang="es-CO" sz="1300"/>
        </a:p>
      </dgm:t>
    </dgm:pt>
    <dgm:pt modelId="{B558DF44-A4B4-42FC-9266-E5E8AD54183C}" type="sibTrans" cxnId="{114C22D9-3807-4B14-9393-26497053F6E5}">
      <dgm:prSet/>
      <dgm:spPr/>
      <dgm:t>
        <a:bodyPr/>
        <a:lstStyle/>
        <a:p>
          <a:endParaRPr lang="es-CO" sz="1300"/>
        </a:p>
      </dgm:t>
    </dgm:pt>
    <dgm:pt modelId="{457DF7ED-CA9F-4D73-9478-68139A610FCE}">
      <dgm:prSet phldrT="[Texto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s-CO" sz="28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660066"/>
              </a:solidFill>
              <a:effectLst/>
            </a:rPr>
            <a:t>ADMINISTRATIVO</a:t>
          </a:r>
          <a:endParaRPr lang="es-CO" sz="2800" b="1" cap="none" spc="0" dirty="0">
            <a:ln w="12700" cmpd="sng">
              <a:solidFill>
                <a:schemeClr val="accent4"/>
              </a:solidFill>
              <a:prstDash val="solid"/>
            </a:ln>
            <a:solidFill>
              <a:srgbClr val="660066"/>
            </a:solidFill>
            <a:effectLst/>
          </a:endParaRPr>
        </a:p>
      </dgm:t>
    </dgm:pt>
    <dgm:pt modelId="{728A1596-60C7-408C-816D-83264A8323E7}" type="sibTrans" cxnId="{92126B96-4474-4639-9412-C2334D88EE57}">
      <dgm:prSet/>
      <dgm:spPr/>
      <dgm:t>
        <a:bodyPr/>
        <a:lstStyle/>
        <a:p>
          <a:endParaRPr lang="es-CO" sz="1300"/>
        </a:p>
      </dgm:t>
    </dgm:pt>
    <dgm:pt modelId="{B78D7516-28BA-4F78-8FF2-7A626E61BEA0}" type="parTrans" cxnId="{92126B96-4474-4639-9412-C2334D88EE57}">
      <dgm:prSet/>
      <dgm:spPr/>
      <dgm:t>
        <a:bodyPr/>
        <a:lstStyle/>
        <a:p>
          <a:endParaRPr lang="es-CO" sz="1300"/>
        </a:p>
      </dgm:t>
    </dgm:pt>
    <dgm:pt modelId="{A8448E6F-35B5-46FF-BC77-6F4A02792960}" type="pres">
      <dgm:prSet presAssocID="{E2B97E48-4BA2-4396-979E-773046053EDA}" presName="compositeShape" presStyleCnt="0">
        <dgm:presLayoutVars>
          <dgm:chMax val="7"/>
          <dgm:dir/>
          <dgm:resizeHandles val="exact"/>
        </dgm:presLayoutVars>
      </dgm:prSet>
      <dgm:spPr/>
    </dgm:pt>
    <dgm:pt modelId="{F96C4E0C-C13E-48F8-8269-85F6743C0A4A}" type="pres">
      <dgm:prSet presAssocID="{3D5DA684-0285-4AFE-8063-F8CD3C71208B}" presName="circ1" presStyleLbl="vennNode1" presStyleIdx="0" presStyleCnt="2" custLinFactNeighborX="-2393" custLinFactNeighborY="-363"/>
      <dgm:spPr/>
      <dgm:t>
        <a:bodyPr/>
        <a:lstStyle/>
        <a:p>
          <a:endParaRPr lang="es-CO"/>
        </a:p>
      </dgm:t>
    </dgm:pt>
    <dgm:pt modelId="{E60C2955-35D6-4736-936B-D6C8F14CAA1E}" type="pres">
      <dgm:prSet presAssocID="{3D5DA684-0285-4AFE-8063-F8CD3C7120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E764696-99B0-4297-9F18-435FF77EDD98}" type="pres">
      <dgm:prSet presAssocID="{457DF7ED-CA9F-4D73-9478-68139A610FCE}" presName="circ2" presStyleLbl="vennNode1" presStyleIdx="1" presStyleCnt="2"/>
      <dgm:spPr/>
      <dgm:t>
        <a:bodyPr/>
        <a:lstStyle/>
        <a:p>
          <a:endParaRPr lang="es-CO"/>
        </a:p>
      </dgm:t>
    </dgm:pt>
    <dgm:pt modelId="{5615DA66-7A8E-4CA2-BCC6-47B73AEC6A5F}" type="pres">
      <dgm:prSet presAssocID="{457DF7ED-CA9F-4D73-9478-68139A610FC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1940309-A014-4F75-B940-11AF32BDC9DC}" type="presOf" srcId="{3D5DA684-0285-4AFE-8063-F8CD3C71208B}" destId="{F96C4E0C-C13E-48F8-8269-85F6743C0A4A}" srcOrd="0" destOrd="0" presId="urn:microsoft.com/office/officeart/2005/8/layout/venn1"/>
    <dgm:cxn modelId="{055DDF3E-F6B0-48B2-A6C1-83F02A80C126}" type="presOf" srcId="{457DF7ED-CA9F-4D73-9478-68139A610FCE}" destId="{DE764696-99B0-4297-9F18-435FF77EDD98}" srcOrd="0" destOrd="0" presId="urn:microsoft.com/office/officeart/2005/8/layout/venn1"/>
    <dgm:cxn modelId="{6071C863-7856-4275-96F6-EE474D379B1F}" type="presOf" srcId="{3D5DA684-0285-4AFE-8063-F8CD3C71208B}" destId="{E60C2955-35D6-4736-936B-D6C8F14CAA1E}" srcOrd="1" destOrd="0" presId="urn:microsoft.com/office/officeart/2005/8/layout/venn1"/>
    <dgm:cxn modelId="{E36ABAC4-6835-4A8D-A9DB-B22D0A72B40C}" type="presOf" srcId="{457DF7ED-CA9F-4D73-9478-68139A610FCE}" destId="{5615DA66-7A8E-4CA2-BCC6-47B73AEC6A5F}" srcOrd="1" destOrd="0" presId="urn:microsoft.com/office/officeart/2005/8/layout/venn1"/>
    <dgm:cxn modelId="{296EBA68-2929-4CEA-A037-19995B7E264F}" type="presOf" srcId="{E2B97E48-4BA2-4396-979E-773046053EDA}" destId="{A8448E6F-35B5-46FF-BC77-6F4A02792960}" srcOrd="0" destOrd="0" presId="urn:microsoft.com/office/officeart/2005/8/layout/venn1"/>
    <dgm:cxn modelId="{114C22D9-3807-4B14-9393-26497053F6E5}" srcId="{E2B97E48-4BA2-4396-979E-773046053EDA}" destId="{3D5DA684-0285-4AFE-8063-F8CD3C71208B}" srcOrd="0" destOrd="0" parTransId="{19330B34-CA8D-42D9-8294-B152FB296E94}" sibTransId="{B558DF44-A4B4-42FC-9266-E5E8AD54183C}"/>
    <dgm:cxn modelId="{92126B96-4474-4639-9412-C2334D88EE57}" srcId="{E2B97E48-4BA2-4396-979E-773046053EDA}" destId="{457DF7ED-CA9F-4D73-9478-68139A610FCE}" srcOrd="1" destOrd="0" parTransId="{B78D7516-28BA-4F78-8FF2-7A626E61BEA0}" sibTransId="{728A1596-60C7-408C-816D-83264A8323E7}"/>
    <dgm:cxn modelId="{C54C6919-63CE-49A8-A883-DE737AB3681A}" type="presParOf" srcId="{A8448E6F-35B5-46FF-BC77-6F4A02792960}" destId="{F96C4E0C-C13E-48F8-8269-85F6743C0A4A}" srcOrd="0" destOrd="0" presId="urn:microsoft.com/office/officeart/2005/8/layout/venn1"/>
    <dgm:cxn modelId="{092A5BD4-DC94-43F1-8C05-62E8C7918B01}" type="presParOf" srcId="{A8448E6F-35B5-46FF-BC77-6F4A02792960}" destId="{E60C2955-35D6-4736-936B-D6C8F14CAA1E}" srcOrd="1" destOrd="0" presId="urn:microsoft.com/office/officeart/2005/8/layout/venn1"/>
    <dgm:cxn modelId="{33C59574-9796-43A3-B464-882E24F79DEC}" type="presParOf" srcId="{A8448E6F-35B5-46FF-BC77-6F4A02792960}" destId="{DE764696-99B0-4297-9F18-435FF77EDD98}" srcOrd="2" destOrd="0" presId="urn:microsoft.com/office/officeart/2005/8/layout/venn1"/>
    <dgm:cxn modelId="{A5391AC1-9710-42F4-A466-6B266A2D1C2D}" type="presParOf" srcId="{A8448E6F-35B5-46FF-BC77-6F4A02792960}" destId="{5615DA66-7A8E-4CA2-BCC6-47B73AEC6A5F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C4E0C-C13E-48F8-8269-85F6743C0A4A}">
      <dsp:nvSpPr>
        <dsp:cNvPr id="0" name=""/>
        <dsp:cNvSpPr/>
      </dsp:nvSpPr>
      <dsp:spPr>
        <a:xfrm>
          <a:off x="84438" y="315001"/>
          <a:ext cx="5083441" cy="50834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b="1" kern="1200" cap="none" spc="0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rPr>
            <a:t>ACADÉMICO</a:t>
          </a:r>
          <a:endParaRPr lang="es-CO" sz="3200" b="1" kern="1200" cap="none" spc="0" dirty="0">
            <a:ln w="12700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rgbClr val="008000"/>
            </a:solidFill>
            <a:effectLst>
              <a:innerShdw blurRad="177800">
                <a:schemeClr val="accent3">
                  <a:lumMod val="50000"/>
                </a:schemeClr>
              </a:innerShdw>
            </a:effectLst>
          </a:endParaRPr>
        </a:p>
      </dsp:txBody>
      <dsp:txXfrm>
        <a:off x="794288" y="914448"/>
        <a:ext cx="2930993" cy="3884547"/>
      </dsp:txXfrm>
    </dsp:sp>
    <dsp:sp modelId="{DE764696-99B0-4297-9F18-435FF77EDD98}">
      <dsp:nvSpPr>
        <dsp:cNvPr id="0" name=""/>
        <dsp:cNvSpPr/>
      </dsp:nvSpPr>
      <dsp:spPr>
        <a:xfrm>
          <a:off x="3869827" y="333454"/>
          <a:ext cx="5083441" cy="50834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b="1" kern="1200" cap="none" spc="0" dirty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660066"/>
              </a:solidFill>
              <a:effectLst/>
            </a:rPr>
            <a:t>ADMINISTRATIVO</a:t>
          </a:r>
          <a:endParaRPr lang="es-CO" sz="2800" b="1" kern="1200" cap="none" spc="0" dirty="0">
            <a:ln w="12700" cmpd="sng">
              <a:solidFill>
                <a:schemeClr val="accent4"/>
              </a:solidFill>
              <a:prstDash val="solid"/>
            </a:ln>
            <a:solidFill>
              <a:srgbClr val="660066"/>
            </a:solidFill>
            <a:effectLst/>
          </a:endParaRPr>
        </a:p>
      </dsp:txBody>
      <dsp:txXfrm>
        <a:off x="5312425" y="932901"/>
        <a:ext cx="2930993" cy="3884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385EA59-6BF7-4570-8B3C-D8F8A3066BB6}" type="datetimeFigureOut">
              <a:rPr lang="es-ES"/>
              <a:pPr>
                <a:defRPr/>
              </a:pPr>
              <a:t>01/08/2016</a:t>
            </a:fld>
            <a:endParaRPr lang="es-ES" dirty="0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50207B00-64B9-4B90-A372-C0880A1E7E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630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CC98AFC-F8A6-4130-9AA7-623B0141412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25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791B37-C844-4E7A-AA84-888AA074CE9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92679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C7FB7-E910-484D-922C-21F305FAA9A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0794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C48FF-BBDB-4A44-8A07-4A338CBD351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3659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77B02-1C3D-4A03-A08A-95379DC4F850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808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BCF2-213E-43A9-B3F0-5C46D1E9C2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2663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FAED9-64AC-429E-A7CC-177944207C7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9000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4EE5-3892-474C-940C-DAD9ECAECD4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609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FF3BA-2866-484B-B32C-0B48CBA4D25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005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DC19B-3564-40D8-B6C4-83A2D206266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461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9DBD1-A993-4D30-A3D7-1081124FC18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41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BCDC-8CE6-4399-AEFD-75AA49BF857E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92216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ACE03-F08B-44AC-AE44-8F011E6316CF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2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61864" y="3140968"/>
            <a:ext cx="76049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CO" sz="3200" b="1" dirty="0" smtClean="0">
                <a:latin typeface="Algerian" panose="04020705040A02060702" pitchFamily="82" charset="0"/>
                <a:cs typeface="Calibri"/>
              </a:rPr>
              <a:t>DIRECCIÓN SECCIONAL DE PLANEACIÓN </a:t>
            </a:r>
            <a:endParaRPr lang="es-ES" sz="3200" b="1" dirty="0" smtClean="0">
              <a:latin typeface="Algerian" panose="04020705040A02060702" pitchFamily="82" charset="0"/>
              <a:cs typeface="Calibri"/>
            </a:endParaRPr>
          </a:p>
          <a:p>
            <a:pPr algn="ctr"/>
            <a:endParaRPr lang="es-ES" b="1" dirty="0" smtClean="0">
              <a:latin typeface="Calibri"/>
              <a:cs typeface="Calibri"/>
            </a:endParaRPr>
          </a:p>
          <a:p>
            <a:pPr algn="ctr"/>
            <a:r>
              <a:rPr lang="es-ES" sz="2400" b="1" dirty="0" smtClean="0">
                <a:latin typeface="Algerian" panose="04020705040A02060702" pitchFamily="82" charset="0"/>
                <a:cs typeface="Calibri"/>
              </a:rPr>
              <a:t>PLAN INTEGRAL DE DESARROLLO INSTITUCIONAL</a:t>
            </a:r>
          </a:p>
          <a:p>
            <a:pPr algn="ctr"/>
            <a:endParaRPr lang="es-ES" b="1" dirty="0" smtClean="0">
              <a:latin typeface="Calibri"/>
              <a:cs typeface="Calibri"/>
            </a:endParaRPr>
          </a:p>
          <a:p>
            <a:pPr algn="ctr"/>
            <a:r>
              <a:rPr lang="es-MX" sz="2800" b="1" dirty="0" smtClean="0">
                <a:latin typeface="Calibri"/>
                <a:cs typeface="Calibri"/>
              </a:rPr>
              <a:t>Agosto 2016</a:t>
            </a:r>
            <a:endParaRPr lang="es-ES" sz="2800" b="1" dirty="0">
              <a:latin typeface="Calibri"/>
              <a:cs typeface="Calibri"/>
            </a:endParaRPr>
          </a:p>
        </p:txBody>
      </p:sp>
      <p:pic>
        <p:nvPicPr>
          <p:cNvPr id="4" name="Imagen 3" descr="ESCU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32656"/>
            <a:ext cx="2592288" cy="2592288"/>
          </a:xfrm>
          <a:prstGeom prst="rect">
            <a:avLst/>
          </a:prstGeom>
        </p:spPr>
      </p:pic>
      <p:pic>
        <p:nvPicPr>
          <p:cNvPr id="7" name="Imagen 6" descr="Banner_Widt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491465432"/>
              </p:ext>
            </p:extLst>
          </p:nvPr>
        </p:nvGraphicFramePr>
        <p:xfrm>
          <a:off x="-15354" y="1"/>
          <a:ext cx="9159354" cy="575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4283968" y="1798945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latin typeface="+mn-lt"/>
              </a:rPr>
              <a:t>P</a:t>
            </a:r>
          </a:p>
          <a:p>
            <a:pPr algn="ctr"/>
            <a:r>
              <a:rPr lang="es-CO" sz="3600" b="1" dirty="0" smtClean="0">
                <a:latin typeface="+mn-lt"/>
              </a:rPr>
              <a:t>I</a:t>
            </a:r>
          </a:p>
          <a:p>
            <a:pPr algn="ctr"/>
            <a:r>
              <a:rPr lang="es-CO" sz="3600" b="1" dirty="0" smtClean="0">
                <a:latin typeface="+mn-lt"/>
              </a:rPr>
              <a:t>D</a:t>
            </a:r>
          </a:p>
          <a:p>
            <a:pPr algn="ctr"/>
            <a:r>
              <a:rPr lang="es-CO" sz="3600" b="1" dirty="0">
                <a:latin typeface="+mn-lt"/>
              </a:rPr>
              <a:t>I</a:t>
            </a:r>
          </a:p>
        </p:txBody>
      </p:sp>
      <p:sp>
        <p:nvSpPr>
          <p:cNvPr id="12" name="Elipse 11"/>
          <p:cNvSpPr/>
          <p:nvPr/>
        </p:nvSpPr>
        <p:spPr>
          <a:xfrm>
            <a:off x="1619672" y="636535"/>
            <a:ext cx="1224136" cy="864096"/>
          </a:xfrm>
          <a:prstGeom prst="ellipse">
            <a:avLst/>
          </a:prstGeom>
          <a:solidFill>
            <a:srgbClr val="99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b="1" dirty="0" smtClean="0">
                <a:solidFill>
                  <a:schemeClr val="accent3">
                    <a:lumMod val="50000"/>
                  </a:schemeClr>
                </a:solidFill>
              </a:rPr>
              <a:t>2.</a:t>
            </a:r>
            <a:r>
              <a:rPr lang="es-CO" sz="1300" b="1" cap="small" dirty="0" smtClean="0">
                <a:solidFill>
                  <a:schemeClr val="accent3">
                    <a:lumMod val="50000"/>
                  </a:schemeClr>
                </a:solidFill>
              </a:rPr>
              <a:t> Docencia calificada</a:t>
            </a:r>
            <a:r>
              <a:rPr lang="es-CO" sz="13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s-CO" sz="13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2969679" y="711115"/>
            <a:ext cx="1368152" cy="864096"/>
          </a:xfrm>
          <a:prstGeom prst="ellipse">
            <a:avLst/>
          </a:prstGeom>
          <a:solidFill>
            <a:srgbClr val="66FF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b="1" cap="small" dirty="0" smtClean="0">
                <a:solidFill>
                  <a:srgbClr val="002060"/>
                </a:solidFill>
              </a:rPr>
              <a:t>3. Excelencia estudiantil</a:t>
            </a:r>
            <a:endParaRPr lang="es-CO" sz="1300" b="1" cap="small" dirty="0">
              <a:solidFill>
                <a:srgbClr val="002060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528858" y="1483721"/>
            <a:ext cx="1306837" cy="864096"/>
          </a:xfrm>
          <a:prstGeom prst="ellipse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1. </a:t>
            </a:r>
            <a:r>
              <a:rPr lang="es-CO" sz="1200" b="1" cap="small" dirty="0" smtClean="0">
                <a:solidFill>
                  <a:schemeClr val="tx1"/>
                </a:solidFill>
              </a:rPr>
              <a:t>cobertura</a:t>
            </a:r>
          </a:p>
          <a:p>
            <a:pPr algn="ctr"/>
            <a:r>
              <a:rPr lang="es-CO" sz="1300" b="1" cap="small" dirty="0" smtClean="0">
                <a:solidFill>
                  <a:schemeClr val="tx1"/>
                </a:solidFill>
              </a:rPr>
              <a:t>ampliación</a:t>
            </a:r>
            <a:endParaRPr lang="es-CO" sz="1300" b="1" cap="small" dirty="0">
              <a:solidFill>
                <a:schemeClr val="tx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2188720" y="1659169"/>
            <a:ext cx="1303159" cy="864096"/>
          </a:xfrm>
          <a:prstGeom prst="ellipse">
            <a:avLst/>
          </a:prstGeom>
          <a:solidFill>
            <a:srgbClr val="FFCC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 smtClean="0">
                <a:solidFill>
                  <a:srgbClr val="CC3300"/>
                </a:solidFill>
              </a:rPr>
              <a:t>4. </a:t>
            </a:r>
            <a:r>
              <a:rPr lang="es-CO" sz="1300" b="1" cap="small" dirty="0" smtClean="0">
                <a:solidFill>
                  <a:srgbClr val="CC3300"/>
                </a:solidFill>
              </a:rPr>
              <a:t>Excelencia académica</a:t>
            </a:r>
            <a:endParaRPr lang="es-CO" sz="1300" b="1" cap="small" dirty="0">
              <a:solidFill>
                <a:srgbClr val="CC3300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477623" y="3272712"/>
            <a:ext cx="1224136" cy="864096"/>
          </a:xfrm>
          <a:prstGeom prst="ellipse">
            <a:avLst/>
          </a:prstGeom>
          <a:solidFill>
            <a:srgbClr val="CCCC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b="1" dirty="0" smtClean="0">
                <a:solidFill>
                  <a:srgbClr val="7030A0"/>
                </a:solidFill>
              </a:rPr>
              <a:t>5.</a:t>
            </a:r>
            <a:r>
              <a:rPr lang="es-CO" sz="1300" b="1" cap="small" dirty="0" smtClean="0">
                <a:solidFill>
                  <a:srgbClr val="7030A0"/>
                </a:solidFill>
              </a:rPr>
              <a:t> Docencia investiga-</a:t>
            </a:r>
          </a:p>
          <a:p>
            <a:pPr algn="ctr"/>
            <a:r>
              <a:rPr lang="es-CO" sz="1300" b="1" cap="small" dirty="0" smtClean="0">
                <a:solidFill>
                  <a:srgbClr val="7030A0"/>
                </a:solidFill>
              </a:rPr>
              <a:t>ción</a:t>
            </a:r>
            <a:r>
              <a:rPr lang="es-CO" sz="1300" dirty="0" smtClean="0">
                <a:solidFill>
                  <a:srgbClr val="7030A0"/>
                </a:solidFill>
              </a:rPr>
              <a:t> </a:t>
            </a:r>
            <a:endParaRPr lang="es-CO" sz="1300" dirty="0">
              <a:solidFill>
                <a:srgbClr val="7030A0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336526" y="4182433"/>
            <a:ext cx="1363266" cy="864096"/>
          </a:xfrm>
          <a:prstGeom prst="ellipse">
            <a:avLst/>
          </a:prstGeom>
          <a:solidFill>
            <a:srgbClr val="DDDDDD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Proyección social</a:t>
            </a:r>
            <a:endParaRPr lang="es-CO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2800788" y="4255278"/>
            <a:ext cx="1250883" cy="864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b="1" dirty="0" smtClean="0">
                <a:solidFill>
                  <a:srgbClr val="002060"/>
                </a:solidFill>
              </a:rPr>
              <a:t>8. </a:t>
            </a:r>
            <a:r>
              <a:rPr lang="es-CO" sz="1300" b="1" cap="small" dirty="0" smtClean="0">
                <a:solidFill>
                  <a:srgbClr val="002060"/>
                </a:solidFill>
              </a:rPr>
              <a:t>Moderna</a:t>
            </a:r>
          </a:p>
          <a:p>
            <a:pPr algn="ctr"/>
            <a:r>
              <a:rPr lang="es-CO" sz="1300" b="1" cap="small" dirty="0" smtClean="0">
                <a:solidFill>
                  <a:srgbClr val="002060"/>
                </a:solidFill>
              </a:rPr>
              <a:t>internaci</a:t>
            </a:r>
            <a:r>
              <a:rPr lang="es-CO" sz="1300" b="1" u="sng" cap="small" dirty="0" smtClean="0">
                <a:solidFill>
                  <a:srgbClr val="002060"/>
                </a:solidFill>
              </a:rPr>
              <a:t>o</a:t>
            </a:r>
            <a:r>
              <a:rPr lang="es-CO" sz="1300" b="1" cap="small" dirty="0" smtClean="0">
                <a:solidFill>
                  <a:srgbClr val="002060"/>
                </a:solidFill>
              </a:rPr>
              <a:t>nal</a:t>
            </a:r>
            <a:endParaRPr lang="es-CO" sz="1300" b="1" dirty="0">
              <a:solidFill>
                <a:srgbClr val="002060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2084216" y="3119408"/>
            <a:ext cx="1335655" cy="864096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cap="small" dirty="0" smtClean="0">
                <a:solidFill>
                  <a:srgbClr val="660066"/>
                </a:solidFill>
              </a:rPr>
              <a:t>6. Humanista</a:t>
            </a:r>
          </a:p>
          <a:p>
            <a:pPr algn="ctr"/>
            <a:r>
              <a:rPr lang="es-CO" sz="1200" b="1" cap="small" dirty="0" smtClean="0">
                <a:solidFill>
                  <a:srgbClr val="660066"/>
                </a:solidFill>
              </a:rPr>
              <a:t>Pluralista</a:t>
            </a:r>
          </a:p>
          <a:p>
            <a:pPr algn="ctr"/>
            <a:r>
              <a:rPr lang="es-CO" sz="1200" b="1" cap="small" dirty="0" smtClean="0">
                <a:solidFill>
                  <a:srgbClr val="660066"/>
                </a:solidFill>
              </a:rPr>
              <a:t>democrática </a:t>
            </a:r>
            <a:endParaRPr lang="es-CO" sz="1200" b="1" cap="small" dirty="0">
              <a:solidFill>
                <a:srgbClr val="660066"/>
              </a:solidFill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5728589" y="665878"/>
            <a:ext cx="1368152" cy="730362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cap="small" dirty="0" smtClean="0">
                <a:solidFill>
                  <a:schemeClr val="bg1"/>
                </a:solidFill>
              </a:rPr>
              <a:t>9. </a:t>
            </a:r>
          </a:p>
          <a:p>
            <a:pPr algn="ctr"/>
            <a:r>
              <a:rPr lang="es-CO" sz="1400" b="1" cap="small" dirty="0" smtClean="0">
                <a:solidFill>
                  <a:schemeClr val="bg1"/>
                </a:solidFill>
              </a:rPr>
              <a:t>Cultura </a:t>
            </a:r>
          </a:p>
          <a:p>
            <a:pPr algn="ctr"/>
            <a:r>
              <a:rPr lang="es-CO" sz="1400" b="1" cap="small" dirty="0" smtClean="0">
                <a:solidFill>
                  <a:schemeClr val="bg1"/>
                </a:solidFill>
              </a:rPr>
              <a:t>bienestar</a:t>
            </a:r>
            <a:endParaRPr lang="es-CO" sz="1400" b="1" cap="small" dirty="0">
              <a:solidFill>
                <a:schemeClr val="bg1"/>
              </a:solidFill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6974189" y="1548720"/>
            <a:ext cx="1368152" cy="730362"/>
          </a:xfrm>
          <a:prstGeom prst="roundRect">
            <a:avLst/>
          </a:prstGeom>
          <a:solidFill>
            <a:srgbClr val="99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cap="small" dirty="0" smtClean="0"/>
              <a:t>11.</a:t>
            </a:r>
          </a:p>
          <a:p>
            <a:pPr algn="ctr"/>
            <a:r>
              <a:rPr lang="es-CO" sz="1400" b="1" cap="small" dirty="0" smtClean="0"/>
              <a:t>Sistemas de gestión</a:t>
            </a:r>
            <a:endParaRPr lang="es-CO" sz="1400" b="1" cap="small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5269038" y="1617455"/>
            <a:ext cx="1368152" cy="730362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cap="small" dirty="0" smtClean="0"/>
              <a:t>10. </a:t>
            </a:r>
          </a:p>
          <a:p>
            <a:pPr algn="ctr"/>
            <a:r>
              <a:rPr lang="es-CO" sz="1400" cap="small" dirty="0" smtClean="0"/>
              <a:t>Información</a:t>
            </a:r>
          </a:p>
          <a:p>
            <a:pPr algn="ctr"/>
            <a:r>
              <a:rPr lang="es-CO" sz="1400" cap="small" dirty="0" smtClean="0"/>
              <a:t>gerencial</a:t>
            </a:r>
            <a:endParaRPr lang="es-CO" sz="1400" cap="small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5940153" y="3119408"/>
            <a:ext cx="1368152" cy="730362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cap="small" dirty="0" smtClean="0"/>
              <a:t>12. Fortalecimiento</a:t>
            </a:r>
          </a:p>
          <a:p>
            <a:pPr algn="ctr"/>
            <a:r>
              <a:rPr lang="es-CO" sz="1400" cap="small" dirty="0" smtClean="0"/>
              <a:t>institucional</a:t>
            </a:r>
            <a:endParaRPr lang="es-CO" sz="1400" cap="small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6640182" y="4069698"/>
            <a:ext cx="1368152" cy="730362"/>
          </a:xfrm>
          <a:prstGeom prst="roundRect">
            <a:avLst/>
          </a:prstGeom>
          <a:solidFill>
            <a:srgbClr val="660066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cap="small" dirty="0" smtClean="0">
                <a:solidFill>
                  <a:schemeClr val="bg1"/>
                </a:solidFill>
              </a:rPr>
              <a:t>14. Posicionamiento</a:t>
            </a:r>
          </a:p>
          <a:p>
            <a:pPr algn="ctr"/>
            <a:r>
              <a:rPr lang="es-CO" sz="1200" b="1" cap="small" dirty="0" smtClean="0">
                <a:solidFill>
                  <a:schemeClr val="bg1"/>
                </a:solidFill>
              </a:rPr>
              <a:t>comunicaciones</a:t>
            </a:r>
            <a:endParaRPr lang="es-CO" sz="1200" b="1" cap="small" dirty="0">
              <a:solidFill>
                <a:schemeClr val="bg1"/>
              </a:solidFill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5044513" y="4069698"/>
            <a:ext cx="1368152" cy="730362"/>
          </a:xfrm>
          <a:prstGeom prst="roundRect">
            <a:avLst/>
          </a:prstGeom>
          <a:solidFill>
            <a:srgbClr val="33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13.</a:t>
            </a:r>
          </a:p>
          <a:p>
            <a:pPr algn="ctr"/>
            <a:r>
              <a:rPr lang="es-CO" sz="1400" b="1" cap="small" dirty="0" smtClean="0">
                <a:solidFill>
                  <a:schemeClr val="bg1"/>
                </a:solidFill>
              </a:rPr>
              <a:t>Gestión  del</a:t>
            </a:r>
          </a:p>
          <a:p>
            <a:pPr algn="ctr"/>
            <a:r>
              <a:rPr lang="es-CO" sz="1400" b="1" cap="small" dirty="0" smtClean="0">
                <a:solidFill>
                  <a:schemeClr val="bg1"/>
                </a:solidFill>
              </a:rPr>
              <a:t>campus</a:t>
            </a:r>
            <a:endParaRPr lang="es-CO" sz="1400" b="1" cap="sm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43378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5" name="Imagen 4" descr="Banner_Widt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5750351"/>
            <a:ext cx="9159354" cy="149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06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24030</TotalTime>
  <Words>77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carlos.valero</dc:creator>
  <cp:lastModifiedBy>Calidad Gloria Amparo Sanchez</cp:lastModifiedBy>
  <cp:revision>783</cp:revision>
  <cp:lastPrinted>2011-09-21T16:28:44Z</cp:lastPrinted>
  <dcterms:created xsi:type="dcterms:W3CDTF">2008-11-07T15:09:08Z</dcterms:created>
  <dcterms:modified xsi:type="dcterms:W3CDTF">2016-08-01T15:24:07Z</dcterms:modified>
</cp:coreProperties>
</file>