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8" r:id="rId6"/>
    <p:sldId id="262" r:id="rId7"/>
    <p:sldId id="271" r:id="rId8"/>
    <p:sldId id="270" r:id="rId9"/>
    <p:sldId id="264" r:id="rId10"/>
    <p:sldId id="265" r:id="rId11"/>
    <p:sldId id="266" r:id="rId12"/>
    <p:sldId id="274" r:id="rId13"/>
    <p:sldId id="273" r:id="rId14"/>
    <p:sldId id="267" r:id="rId15"/>
    <p:sldId id="275" r:id="rId16"/>
    <p:sldId id="258" r:id="rId17"/>
    <p:sldId id="269" r:id="rId18"/>
    <p:sldId id="272" r:id="rId19"/>
    <p:sldId id="27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5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ASPECTOS CRÍTICOS </a:t>
            </a:r>
          </a:p>
        </c:rich>
      </c:tx>
      <c:layout>
        <c:manualLayout>
          <c:xMode val="edge"/>
          <c:yMode val="edge"/>
          <c:x val="0.32049216277871806"/>
          <c:y val="2.62295081967213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664640670669413E-2"/>
          <c:y val="0.15659935350306906"/>
          <c:w val="0.92215870787234644"/>
          <c:h val="0.68176551774234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Medición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71,42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Anàlisis de tendencias</c:v>
                </c:pt>
                <c:pt idx="1">
                  <c:v>Correspondencia y coherencia</c:v>
                </c:pt>
                <c:pt idx="2">
                  <c:v>Articulaciòn de la Investigación pre. Pos.</c:v>
                </c:pt>
                <c:pt idx="3">
                  <c:v>Apropiación del concepto CA</c:v>
                </c:pt>
                <c:pt idx="4">
                  <c:v>Seguimiento a egresados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0.71419999999999995</c:v>
                </c:pt>
                <c:pt idx="1">
                  <c:v>0.71419999999999995</c:v>
                </c:pt>
                <c:pt idx="2">
                  <c:v>0.57140000000000002</c:v>
                </c:pt>
                <c:pt idx="3">
                  <c:v>0.57140000000000002</c:v>
                </c:pt>
                <c:pt idx="4">
                  <c:v>0.42870000000000003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4895488"/>
        <c:axId val="131474944"/>
      </c:barChart>
      <c:catAx>
        <c:axId val="11489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474944"/>
        <c:crosses val="autoZero"/>
        <c:auto val="1"/>
        <c:lblAlgn val="ctr"/>
        <c:lblOffset val="100"/>
        <c:noMultiLvlLbl val="0"/>
      </c:catAx>
      <c:valAx>
        <c:axId val="13147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489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ASPECTOS CRÍTICOS</a:t>
            </a:r>
          </a:p>
        </c:rich>
      </c:tx>
      <c:layout>
        <c:manualLayout>
          <c:xMode val="edge"/>
          <c:yMode val="edge"/>
          <c:x val="0.2699710097213458"/>
          <c:y val="3.286384976525821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0"/>
      <c:rotY val="0"/>
      <c:depthPercent val="100"/>
      <c:rAngAx val="0"/>
      <c:perspective val="30"/>
    </c:view3D>
    <c:floor>
      <c:thickness val="0"/>
      <c:spPr>
        <a:solidFill>
          <a:srgbClr val="FF0000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Hoja1!$A$2:$A$8</c:f>
              <c:strCache>
                <c:ptCount val="7"/>
                <c:pt idx="0">
                  <c:v>Movilidad </c:v>
                </c:pt>
                <c:pt idx="1">
                  <c:v>Producción docente</c:v>
                </c:pt>
                <c:pt idx="2">
                  <c:v>más prof. Investig.</c:v>
                </c:pt>
                <c:pt idx="3">
                  <c:v>Fortalecer grupos inv</c:v>
                </c:pt>
                <c:pt idx="4">
                  <c:v>Convenios Inter.</c:v>
                </c:pt>
                <c:pt idx="5">
                  <c:v>Formación en segunda lengua</c:v>
                </c:pt>
                <c:pt idx="6">
                  <c:v>Cualificación docente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</c:v>
                </c:pt>
                <c:pt idx="5">
                  <c:v>0.8</c:v>
                </c:pt>
                <c:pt idx="6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131513728"/>
        <c:axId val="131519616"/>
        <c:axId val="114902784"/>
      </c:bar3DChart>
      <c:catAx>
        <c:axId val="131513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519616"/>
        <c:crosses val="autoZero"/>
        <c:auto val="1"/>
        <c:lblAlgn val="ctr"/>
        <c:lblOffset val="100"/>
        <c:noMultiLvlLbl val="0"/>
      </c:catAx>
      <c:valAx>
        <c:axId val="13151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513728"/>
        <c:crosses val="autoZero"/>
        <c:crossBetween val="between"/>
      </c:valAx>
      <c:serAx>
        <c:axId val="11490278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1519616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CONDICIONES DE CALIDAD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Hoja1!$A$2:$A$7</c:f>
              <c:strCache>
                <c:ptCount val="6"/>
                <c:pt idx="0">
                  <c:v>Denominación</c:v>
                </c:pt>
                <c:pt idx="1">
                  <c:v>Justificación</c:v>
                </c:pt>
                <c:pt idx="2">
                  <c:v>Asp. Curriculares</c:v>
                </c:pt>
                <c:pt idx="3">
                  <c:v>Organi. Actividades</c:v>
                </c:pt>
                <c:pt idx="4">
                  <c:v>Investigación</c:v>
                </c:pt>
                <c:pt idx="5">
                  <c:v>Relac. Sect. Externo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0.625</c:v>
                </c:pt>
                <c:pt idx="1">
                  <c:v>0.625</c:v>
                </c:pt>
                <c:pt idx="2">
                  <c:v>0.5</c:v>
                </c:pt>
                <c:pt idx="3">
                  <c:v>0.875</c:v>
                </c:pt>
                <c:pt idx="4">
                  <c:v>0.5</c:v>
                </c:pt>
                <c:pt idx="5" formatCode="0%">
                  <c:v>0.75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AVANCE AUTOEVALUACIÓN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"/>
            <c:marker>
              <c:spPr>
                <a:solidFill>
                  <a:srgbClr val="FF0000"/>
                </a:solidFill>
              </c:spPr>
            </c:marker>
            <c:bubble3D val="0"/>
          </c:dPt>
          <c:cat>
            <c:strRef>
              <c:f>Hoja1!$A$2:$A$11</c:f>
              <c:strCache>
                <c:ptCount val="10"/>
                <c:pt idx="0">
                  <c:v>M. Derecho Adm.</c:v>
                </c:pt>
                <c:pt idx="1">
                  <c:v>M. Adm. de Emp.</c:v>
                </c:pt>
                <c:pt idx="2">
                  <c:v>M. Derecho Penal</c:v>
                </c:pt>
                <c:pt idx="3">
                  <c:v>Esp en Derecho penal</c:v>
                </c:pt>
                <c:pt idx="4">
                  <c:v>Ing. Financiera</c:v>
                </c:pt>
                <c:pt idx="5">
                  <c:v>Ing. Sistemas</c:v>
                </c:pt>
                <c:pt idx="6">
                  <c:v>Ing. Civil</c:v>
                </c:pt>
                <c:pt idx="7">
                  <c:v>Enfermería</c:v>
                </c:pt>
                <c:pt idx="8">
                  <c:v>Microbiología</c:v>
                </c:pt>
                <c:pt idx="9">
                  <c:v>Adm. De Empresas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</c:v>
                </c:pt>
                <c:pt idx="1">
                  <c:v>0.05</c:v>
                </c:pt>
                <c:pt idx="2">
                  <c:v>0.2</c:v>
                </c:pt>
                <c:pt idx="3">
                  <c:v>0</c:v>
                </c:pt>
                <c:pt idx="4">
                  <c:v>0.3</c:v>
                </c:pt>
                <c:pt idx="5">
                  <c:v>0.4</c:v>
                </c:pt>
                <c:pt idx="6">
                  <c:v>0.6</c:v>
                </c:pt>
                <c:pt idx="7">
                  <c:v>0.5</c:v>
                </c:pt>
                <c:pt idx="8">
                  <c:v>0.7</c:v>
                </c:pt>
                <c:pt idx="9">
                  <c:v>0.4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789696"/>
        <c:axId val="149807872"/>
      </c:lineChart>
      <c:catAx>
        <c:axId val="149789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9807872"/>
        <c:crosses val="autoZero"/>
        <c:auto val="1"/>
        <c:lblAlgn val="ctr"/>
        <c:lblOffset val="100"/>
        <c:noMultiLvlLbl val="0"/>
      </c:catAx>
      <c:valAx>
        <c:axId val="149807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97896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DF160-AAA1-47F0-8DD6-EFACEF4A118B}" type="doc">
      <dgm:prSet loTypeId="urn:microsoft.com/office/officeart/2008/layout/AscendingPictureAccent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FF9554C3-FDE6-4268-8416-82E2353F9A85}">
      <dgm:prSet phldrT="[Texto]" custT="1"/>
      <dgm:spPr/>
      <dgm:t>
        <a:bodyPr/>
        <a:lstStyle/>
        <a:p>
          <a:pPr algn="ctr"/>
          <a:r>
            <a:rPr lang="es-CO" sz="2400" b="1" dirty="0" smtClean="0"/>
            <a:t>MOMENTO 1 </a:t>
          </a:r>
        </a:p>
        <a:p>
          <a:pPr algn="ctr"/>
          <a:r>
            <a:rPr lang="es-CO" sz="2400" b="1" dirty="0" smtClean="0"/>
            <a:t>2.5 AÑO</a:t>
          </a:r>
          <a:endParaRPr lang="es-CO" sz="2400" b="1" dirty="0"/>
        </a:p>
      </dgm:t>
    </dgm:pt>
    <dgm:pt modelId="{C345D223-E355-46C3-85B6-DD1AAD78766D}" type="parTrans" cxnId="{2AB5718D-D276-4CE7-AD5A-7EC1D1DD876C}">
      <dgm:prSet/>
      <dgm:spPr/>
      <dgm:t>
        <a:bodyPr/>
        <a:lstStyle/>
        <a:p>
          <a:endParaRPr lang="es-CO"/>
        </a:p>
      </dgm:t>
    </dgm:pt>
    <dgm:pt modelId="{712CEB72-7B2F-4A7A-BAD6-A3E114A8E86D}" type="sibTrans" cxnId="{2AB5718D-D276-4CE7-AD5A-7EC1D1DD876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3C14C97B-82D7-41E6-B0BC-89B68BF55183}">
      <dgm:prSet phldrT="[Texto]" custT="1"/>
      <dgm:spPr/>
      <dgm:t>
        <a:bodyPr/>
        <a:lstStyle/>
        <a:p>
          <a:pPr algn="ctr"/>
          <a:r>
            <a:rPr lang="es-CO" sz="2400" b="1" dirty="0" smtClean="0"/>
            <a:t>MOMENTO 2</a:t>
          </a:r>
        </a:p>
        <a:p>
          <a:pPr algn="ctr"/>
          <a:r>
            <a:rPr lang="es-CO" sz="2400" b="1" dirty="0" smtClean="0"/>
            <a:t>5.5 AÑOS</a:t>
          </a:r>
          <a:endParaRPr lang="es-CO" sz="2400" b="1" dirty="0"/>
        </a:p>
      </dgm:t>
    </dgm:pt>
    <dgm:pt modelId="{7CA5994D-E304-4BF4-B2F0-41D0F7028DBD}" type="parTrans" cxnId="{B9F7A54B-486C-4D86-9CE9-4C245AE1543D}">
      <dgm:prSet/>
      <dgm:spPr/>
      <dgm:t>
        <a:bodyPr/>
        <a:lstStyle/>
        <a:p>
          <a:endParaRPr lang="es-CO"/>
        </a:p>
      </dgm:t>
    </dgm:pt>
    <dgm:pt modelId="{8DAE464C-C117-48A6-B5DF-F94DE5D242A4}" type="sibTrans" cxnId="{B9F7A54B-486C-4D86-9CE9-4C245AE1543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30190BD6-8A7C-46B3-BA5D-007C74DFF3B2}" type="pres">
      <dgm:prSet presAssocID="{13CDF160-AAA1-47F0-8DD6-EFACEF4A11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1748AF4-25FD-4128-A767-C69B40E2AFEA}" type="pres">
      <dgm:prSet presAssocID="{13CDF160-AAA1-47F0-8DD6-EFACEF4A118B}" presName="dot1" presStyleLbl="alignNode1" presStyleIdx="0" presStyleCnt="10"/>
      <dgm:spPr/>
    </dgm:pt>
    <dgm:pt modelId="{5AA5481B-4FD3-4F50-86FC-0B48743137E5}" type="pres">
      <dgm:prSet presAssocID="{13CDF160-AAA1-47F0-8DD6-EFACEF4A118B}" presName="dot2" presStyleLbl="alignNode1" presStyleIdx="1" presStyleCnt="10"/>
      <dgm:spPr/>
    </dgm:pt>
    <dgm:pt modelId="{EB79D5DB-D881-48AB-B38A-71209A95F448}" type="pres">
      <dgm:prSet presAssocID="{13CDF160-AAA1-47F0-8DD6-EFACEF4A118B}" presName="dot3" presStyleLbl="alignNode1" presStyleIdx="2" presStyleCnt="10"/>
      <dgm:spPr/>
    </dgm:pt>
    <dgm:pt modelId="{C5F82DA3-1556-4021-B1AA-42D0334DC8F3}" type="pres">
      <dgm:prSet presAssocID="{13CDF160-AAA1-47F0-8DD6-EFACEF4A118B}" presName="dotArrow1" presStyleLbl="alignNode1" presStyleIdx="3" presStyleCnt="10"/>
      <dgm:spPr/>
    </dgm:pt>
    <dgm:pt modelId="{5B6B7BA9-F5CA-4D4E-80AA-05EBD351C9E2}" type="pres">
      <dgm:prSet presAssocID="{13CDF160-AAA1-47F0-8DD6-EFACEF4A118B}" presName="dotArrow2" presStyleLbl="alignNode1" presStyleIdx="4" presStyleCnt="10"/>
      <dgm:spPr/>
    </dgm:pt>
    <dgm:pt modelId="{186FA56D-7BC9-4DDD-BE1A-FBE5AB1BCC2E}" type="pres">
      <dgm:prSet presAssocID="{13CDF160-AAA1-47F0-8DD6-EFACEF4A118B}" presName="dotArrow3" presStyleLbl="alignNode1" presStyleIdx="5" presStyleCnt="10"/>
      <dgm:spPr/>
    </dgm:pt>
    <dgm:pt modelId="{63DE0886-0346-483E-B49D-7A8F0F347C01}" type="pres">
      <dgm:prSet presAssocID="{13CDF160-AAA1-47F0-8DD6-EFACEF4A118B}" presName="dotArrow4" presStyleLbl="alignNode1" presStyleIdx="6" presStyleCnt="10"/>
      <dgm:spPr/>
    </dgm:pt>
    <dgm:pt modelId="{E6CDA0DB-1DC9-44C7-ACAA-4A6C752CE36D}" type="pres">
      <dgm:prSet presAssocID="{13CDF160-AAA1-47F0-8DD6-EFACEF4A118B}" presName="dotArrow5" presStyleLbl="alignNode1" presStyleIdx="7" presStyleCnt="10"/>
      <dgm:spPr/>
    </dgm:pt>
    <dgm:pt modelId="{085C8DF5-261B-4899-8239-6F1C6DDA1491}" type="pres">
      <dgm:prSet presAssocID="{13CDF160-AAA1-47F0-8DD6-EFACEF4A118B}" presName="dotArrow6" presStyleLbl="alignNode1" presStyleIdx="8" presStyleCnt="10"/>
      <dgm:spPr/>
    </dgm:pt>
    <dgm:pt modelId="{87B96F68-B7B3-4FCB-851A-5F4B0373F466}" type="pres">
      <dgm:prSet presAssocID="{13CDF160-AAA1-47F0-8DD6-EFACEF4A118B}" presName="dotArrow7" presStyleLbl="alignNode1" presStyleIdx="9" presStyleCnt="10"/>
      <dgm:spPr/>
    </dgm:pt>
    <dgm:pt modelId="{918F1D13-3E74-42CB-9BCF-45DECD6E68FC}" type="pres">
      <dgm:prSet presAssocID="{FF9554C3-FDE6-4268-8416-82E2353F9A85}" presName="parTx1" presStyleLbl="node1" presStyleIdx="0" presStyleCnt="2"/>
      <dgm:spPr/>
      <dgm:t>
        <a:bodyPr/>
        <a:lstStyle/>
        <a:p>
          <a:endParaRPr lang="es-CO"/>
        </a:p>
      </dgm:t>
    </dgm:pt>
    <dgm:pt modelId="{B0E2ABA3-A127-49FD-AE19-00CB5A0AE51C}" type="pres">
      <dgm:prSet presAssocID="{712CEB72-7B2F-4A7A-BAD6-A3E114A8E86D}" presName="picture1" presStyleCnt="0"/>
      <dgm:spPr/>
    </dgm:pt>
    <dgm:pt modelId="{E0B1087E-61A4-44B6-ACDD-85465164F1D5}" type="pres">
      <dgm:prSet presAssocID="{712CEB72-7B2F-4A7A-BAD6-A3E114A8E86D}" presName="imageRepeatNode" presStyleLbl="fgImgPlace1" presStyleIdx="0" presStyleCnt="2"/>
      <dgm:spPr/>
      <dgm:t>
        <a:bodyPr/>
        <a:lstStyle/>
        <a:p>
          <a:endParaRPr lang="es-CO"/>
        </a:p>
      </dgm:t>
    </dgm:pt>
    <dgm:pt modelId="{30728718-51A7-48D5-959C-A742BA64E511}" type="pres">
      <dgm:prSet presAssocID="{3C14C97B-82D7-41E6-B0BC-89B68BF55183}" presName="parTx2" presStyleLbl="node1" presStyleIdx="1" presStyleCnt="2"/>
      <dgm:spPr/>
      <dgm:t>
        <a:bodyPr/>
        <a:lstStyle/>
        <a:p>
          <a:endParaRPr lang="es-CO"/>
        </a:p>
      </dgm:t>
    </dgm:pt>
    <dgm:pt modelId="{A1A2799D-43A1-4F22-88FE-9EE844FA3275}" type="pres">
      <dgm:prSet presAssocID="{8DAE464C-C117-48A6-B5DF-F94DE5D242A4}" presName="picture2" presStyleCnt="0"/>
      <dgm:spPr/>
    </dgm:pt>
    <dgm:pt modelId="{EDE03563-F092-48EA-9677-5C3F7413816D}" type="pres">
      <dgm:prSet presAssocID="{8DAE464C-C117-48A6-B5DF-F94DE5D242A4}" presName="imageRepeatNode" presStyleLbl="fgImgPlace1" presStyleIdx="1" presStyleCnt="2"/>
      <dgm:spPr/>
      <dgm:t>
        <a:bodyPr/>
        <a:lstStyle/>
        <a:p>
          <a:endParaRPr lang="es-CO"/>
        </a:p>
      </dgm:t>
    </dgm:pt>
  </dgm:ptLst>
  <dgm:cxnLst>
    <dgm:cxn modelId="{4B643403-87AF-4ADD-94E5-C9ECDFDBD6BB}" type="presOf" srcId="{8DAE464C-C117-48A6-B5DF-F94DE5D242A4}" destId="{EDE03563-F092-48EA-9677-5C3F7413816D}" srcOrd="0" destOrd="0" presId="urn:microsoft.com/office/officeart/2008/layout/AscendingPictureAccentProcess"/>
    <dgm:cxn modelId="{2AB5718D-D276-4CE7-AD5A-7EC1D1DD876C}" srcId="{13CDF160-AAA1-47F0-8DD6-EFACEF4A118B}" destId="{FF9554C3-FDE6-4268-8416-82E2353F9A85}" srcOrd="0" destOrd="0" parTransId="{C345D223-E355-46C3-85B6-DD1AAD78766D}" sibTransId="{712CEB72-7B2F-4A7A-BAD6-A3E114A8E86D}"/>
    <dgm:cxn modelId="{A107FD10-A737-4BF3-9680-8BBEEECD8AF7}" type="presOf" srcId="{712CEB72-7B2F-4A7A-BAD6-A3E114A8E86D}" destId="{E0B1087E-61A4-44B6-ACDD-85465164F1D5}" srcOrd="0" destOrd="0" presId="urn:microsoft.com/office/officeart/2008/layout/AscendingPictureAccentProcess"/>
    <dgm:cxn modelId="{1C5AEF90-06DB-48CC-A887-CDF10A75FEEB}" type="presOf" srcId="{FF9554C3-FDE6-4268-8416-82E2353F9A85}" destId="{918F1D13-3E74-42CB-9BCF-45DECD6E68FC}" srcOrd="0" destOrd="0" presId="urn:microsoft.com/office/officeart/2008/layout/AscendingPictureAccentProcess"/>
    <dgm:cxn modelId="{B9F7A54B-486C-4D86-9CE9-4C245AE1543D}" srcId="{13CDF160-AAA1-47F0-8DD6-EFACEF4A118B}" destId="{3C14C97B-82D7-41E6-B0BC-89B68BF55183}" srcOrd="1" destOrd="0" parTransId="{7CA5994D-E304-4BF4-B2F0-41D0F7028DBD}" sibTransId="{8DAE464C-C117-48A6-B5DF-F94DE5D242A4}"/>
    <dgm:cxn modelId="{5B6F5083-A648-4BCC-BD61-612C19594100}" type="presOf" srcId="{3C14C97B-82D7-41E6-B0BC-89B68BF55183}" destId="{30728718-51A7-48D5-959C-A742BA64E511}" srcOrd="0" destOrd="0" presId="urn:microsoft.com/office/officeart/2008/layout/AscendingPictureAccentProcess"/>
    <dgm:cxn modelId="{BA8AF580-121E-41E4-B48B-45B49AFDA55D}" type="presOf" srcId="{13CDF160-AAA1-47F0-8DD6-EFACEF4A118B}" destId="{30190BD6-8A7C-46B3-BA5D-007C74DFF3B2}" srcOrd="0" destOrd="0" presId="urn:microsoft.com/office/officeart/2008/layout/AscendingPictureAccentProcess"/>
    <dgm:cxn modelId="{0A765456-24B3-4F38-B24A-8EEFAB8B16CC}" type="presParOf" srcId="{30190BD6-8A7C-46B3-BA5D-007C74DFF3B2}" destId="{E1748AF4-25FD-4128-A767-C69B40E2AFEA}" srcOrd="0" destOrd="0" presId="urn:microsoft.com/office/officeart/2008/layout/AscendingPictureAccentProcess"/>
    <dgm:cxn modelId="{1F89B3F5-1F80-4275-89AB-54DB8D266836}" type="presParOf" srcId="{30190BD6-8A7C-46B3-BA5D-007C74DFF3B2}" destId="{5AA5481B-4FD3-4F50-86FC-0B48743137E5}" srcOrd="1" destOrd="0" presId="urn:microsoft.com/office/officeart/2008/layout/AscendingPictureAccentProcess"/>
    <dgm:cxn modelId="{030B81EC-6293-48BD-9458-2D356ECC8C43}" type="presParOf" srcId="{30190BD6-8A7C-46B3-BA5D-007C74DFF3B2}" destId="{EB79D5DB-D881-48AB-B38A-71209A95F448}" srcOrd="2" destOrd="0" presId="urn:microsoft.com/office/officeart/2008/layout/AscendingPictureAccentProcess"/>
    <dgm:cxn modelId="{7FF47C72-FCFF-4F15-A9EE-DA206F17E900}" type="presParOf" srcId="{30190BD6-8A7C-46B3-BA5D-007C74DFF3B2}" destId="{C5F82DA3-1556-4021-B1AA-42D0334DC8F3}" srcOrd="3" destOrd="0" presId="urn:microsoft.com/office/officeart/2008/layout/AscendingPictureAccentProcess"/>
    <dgm:cxn modelId="{1658D3B0-E211-474B-8979-567C75B2B202}" type="presParOf" srcId="{30190BD6-8A7C-46B3-BA5D-007C74DFF3B2}" destId="{5B6B7BA9-F5CA-4D4E-80AA-05EBD351C9E2}" srcOrd="4" destOrd="0" presId="urn:microsoft.com/office/officeart/2008/layout/AscendingPictureAccentProcess"/>
    <dgm:cxn modelId="{1645B6E0-1671-42CD-808A-6D2651DCB2BD}" type="presParOf" srcId="{30190BD6-8A7C-46B3-BA5D-007C74DFF3B2}" destId="{186FA56D-7BC9-4DDD-BE1A-FBE5AB1BCC2E}" srcOrd="5" destOrd="0" presId="urn:microsoft.com/office/officeart/2008/layout/AscendingPictureAccentProcess"/>
    <dgm:cxn modelId="{719E6BBC-3B84-45E6-9A31-C6F39D4D62D9}" type="presParOf" srcId="{30190BD6-8A7C-46B3-BA5D-007C74DFF3B2}" destId="{63DE0886-0346-483E-B49D-7A8F0F347C01}" srcOrd="6" destOrd="0" presId="urn:microsoft.com/office/officeart/2008/layout/AscendingPictureAccentProcess"/>
    <dgm:cxn modelId="{80B52796-0E71-44CF-BC8E-C0CB112DD786}" type="presParOf" srcId="{30190BD6-8A7C-46B3-BA5D-007C74DFF3B2}" destId="{E6CDA0DB-1DC9-44C7-ACAA-4A6C752CE36D}" srcOrd="7" destOrd="0" presId="urn:microsoft.com/office/officeart/2008/layout/AscendingPictureAccentProcess"/>
    <dgm:cxn modelId="{62F3B3CF-E751-4F4D-B694-1D5008144BB9}" type="presParOf" srcId="{30190BD6-8A7C-46B3-BA5D-007C74DFF3B2}" destId="{085C8DF5-261B-4899-8239-6F1C6DDA1491}" srcOrd="8" destOrd="0" presId="urn:microsoft.com/office/officeart/2008/layout/AscendingPictureAccentProcess"/>
    <dgm:cxn modelId="{AF360254-4830-4F6E-A361-043A8D6CEA91}" type="presParOf" srcId="{30190BD6-8A7C-46B3-BA5D-007C74DFF3B2}" destId="{87B96F68-B7B3-4FCB-851A-5F4B0373F466}" srcOrd="9" destOrd="0" presId="urn:microsoft.com/office/officeart/2008/layout/AscendingPictureAccentProcess"/>
    <dgm:cxn modelId="{E765669B-E002-4F5F-8502-1343A919B0F3}" type="presParOf" srcId="{30190BD6-8A7C-46B3-BA5D-007C74DFF3B2}" destId="{918F1D13-3E74-42CB-9BCF-45DECD6E68FC}" srcOrd="10" destOrd="0" presId="urn:microsoft.com/office/officeart/2008/layout/AscendingPictureAccentProcess"/>
    <dgm:cxn modelId="{664E3500-EDCD-4736-9542-EEDE72BE7C0F}" type="presParOf" srcId="{30190BD6-8A7C-46B3-BA5D-007C74DFF3B2}" destId="{B0E2ABA3-A127-49FD-AE19-00CB5A0AE51C}" srcOrd="11" destOrd="0" presId="urn:microsoft.com/office/officeart/2008/layout/AscendingPictureAccentProcess"/>
    <dgm:cxn modelId="{34B4BBC6-119B-49C0-BEA9-5D6211BBC16E}" type="presParOf" srcId="{B0E2ABA3-A127-49FD-AE19-00CB5A0AE51C}" destId="{E0B1087E-61A4-44B6-ACDD-85465164F1D5}" srcOrd="0" destOrd="0" presId="urn:microsoft.com/office/officeart/2008/layout/AscendingPictureAccentProcess"/>
    <dgm:cxn modelId="{00E38EE0-B8A2-4EA6-B0E4-9B570528B81E}" type="presParOf" srcId="{30190BD6-8A7C-46B3-BA5D-007C74DFF3B2}" destId="{30728718-51A7-48D5-959C-A742BA64E511}" srcOrd="12" destOrd="0" presId="urn:microsoft.com/office/officeart/2008/layout/AscendingPictureAccentProcess"/>
    <dgm:cxn modelId="{CD45B5D9-5966-4440-B51D-28DA6A643ABD}" type="presParOf" srcId="{30190BD6-8A7C-46B3-BA5D-007C74DFF3B2}" destId="{A1A2799D-43A1-4F22-88FE-9EE844FA3275}" srcOrd="13" destOrd="0" presId="urn:microsoft.com/office/officeart/2008/layout/AscendingPictureAccentProcess"/>
    <dgm:cxn modelId="{7A35FCFF-B33D-4ACA-BAA7-85F0D069D4F0}" type="presParOf" srcId="{A1A2799D-43A1-4F22-88FE-9EE844FA3275}" destId="{EDE03563-F092-48EA-9677-5C3F7413816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39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2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29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7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0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02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48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08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39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38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12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EC5B-4DD3-44C1-BA9F-660A2012C44F}" type="datetimeFigureOut">
              <a:rPr lang="es-ES" smtClean="0"/>
              <a:t>07/04/2016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ACA2-F1B5-4BE2-87E5-2467B27AE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66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25.jpeg"/><Relationship Id="rId5" Type="http://schemas.openxmlformats.org/officeDocument/2006/relationships/image" Target="../media/image22.png"/><Relationship Id="rId10" Type="http://schemas.microsoft.com/office/2007/relationships/diagramDrawing" Target="../diagrams/drawing1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Fechas%20Registros%20Calificados.xlsx" TargetMode="Externa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439" y="-600837"/>
            <a:ext cx="14517624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4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1.bp.blogspot.com/-3e7L00zu2nI/URamjdcRupI/AAAAAAAAOis/3Jzy8szxKQA/s1600/13+Rodrigo+saa+Bolivar+desnu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46" y="1402813"/>
            <a:ext cx="3648329" cy="3611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96612" y="519716"/>
            <a:ext cx="799167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UNIVERSIDAD LIBRE SECCIONAL PEREIRA</a:t>
            </a:r>
          </a:p>
          <a:p>
            <a:pPr algn="ctr">
              <a:defRPr/>
            </a:pPr>
            <a:r>
              <a:rPr lang="es-E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DIRECCIÓN SECCIONAL DE PLANEACIÓN </a:t>
            </a:r>
          </a:p>
        </p:txBody>
      </p:sp>
      <p:sp>
        <p:nvSpPr>
          <p:cNvPr id="6" name="Rectángulo 2"/>
          <p:cNvSpPr/>
          <p:nvPr/>
        </p:nvSpPr>
        <p:spPr>
          <a:xfrm>
            <a:off x="5218175" y="2792983"/>
            <a:ext cx="63701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SISTEMA DE ASEGURAMIENTO</a:t>
            </a:r>
          </a:p>
          <a:p>
            <a:pPr algn="ctr">
              <a:defRPr/>
            </a:pPr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DE LA CALIDAD ACADÉMICA</a:t>
            </a:r>
          </a:p>
        </p:txBody>
      </p:sp>
      <p:sp>
        <p:nvSpPr>
          <p:cNvPr id="7" name="Cuadro de texto 9"/>
          <p:cNvSpPr txBox="1">
            <a:spLocks noChangeArrowheads="1"/>
          </p:cNvSpPr>
          <p:nvPr/>
        </p:nvSpPr>
        <p:spPr bwMode="auto">
          <a:xfrm>
            <a:off x="6933112" y="4763861"/>
            <a:ext cx="2657475" cy="428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S" sz="2800" b="1" dirty="0">
                <a:latin typeface="+mn-lt"/>
              </a:rPr>
              <a:t>PEREIRA - 2016</a:t>
            </a:r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45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49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2" y="900333"/>
            <a:ext cx="7554351" cy="445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35626" y="26153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</a:rPr>
              <a:t>RESULTADO DEL ESTUDIO DE PERTINENCIA PROGRAMAS DE INGENIERÍA Y CIENCIAS ECONÓMICAS ADMINISTRATIVAS Y CONTABLES</a:t>
            </a:r>
            <a:endParaRPr lang="es-CO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Resultado de imagen para profesionales de ingenieria de siste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6" descr="Resultado de imagen para profesionales de ingenieria de sistem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88" y="312739"/>
            <a:ext cx="9692640" cy="527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95" y="309490"/>
            <a:ext cx="9594167" cy="527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Resultado de imagen para profesionales de ingenieria de siste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6" descr="Resultado de imagen para profesionales de ingenieria de sistem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5" y="160338"/>
            <a:ext cx="9284677" cy="54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7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49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4" y="1296068"/>
            <a:ext cx="8173328" cy="385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74056" y="280405"/>
            <a:ext cx="9411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/>
              <a:t>CONTRIBUCIÓN DEL EGRESADO AL ENRIQUECIMIENTO DE LA CALIDAD DEL PROGRAMA EN PROCESO DE AUTOEVALUACIÓN Y AUTORREGULACIÓN</a:t>
            </a:r>
            <a:br>
              <a:rPr lang="es-CO" sz="2000" b="1" dirty="0" smtClean="0"/>
            </a:br>
            <a:endParaRPr lang="es-CO" sz="20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989"/>
              </p:ext>
            </p:extLst>
          </p:nvPr>
        </p:nvGraphicFramePr>
        <p:xfrm>
          <a:off x="9101796" y="1750235"/>
          <a:ext cx="2518117" cy="147489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18117"/>
              </a:tblGrid>
              <a:tr h="147489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Encuestados </a:t>
                      </a:r>
                    </a:p>
                    <a:p>
                      <a:pPr algn="ctr"/>
                      <a:r>
                        <a:rPr lang="es-CO" dirty="0" smtClean="0"/>
                        <a:t>56</a:t>
                      </a:r>
                    </a:p>
                    <a:p>
                      <a:pPr algn="ctr"/>
                      <a:r>
                        <a:rPr lang="es-CO" dirty="0" smtClean="0"/>
                        <a:t>Egresados del programa de Sistemas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519311" y="5132922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Fuente: Estudio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16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22" y="185226"/>
            <a:ext cx="4034159" cy="535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76" y="185226"/>
            <a:ext cx="4204920" cy="54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1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cmapspublic.ihmc.us/rid=1L52H4PQV-W1CVNG-1RT9/renov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5" y="1485459"/>
            <a:ext cx="4392010" cy="36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undomarcario.com/images/renovacion-de-la-marc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30" y="2941984"/>
            <a:ext cx="995300" cy="892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84737" y="464234"/>
            <a:ext cx="1102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</a:rPr>
              <a:t>AUTOEVALUACIÓN PARA RENOVACIÓN DE REGISTRO CALIFICADO</a:t>
            </a:r>
            <a:endParaRPr lang="es-CO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79975425"/>
              </p:ext>
            </p:extLst>
          </p:nvPr>
        </p:nvGraphicFramePr>
        <p:xfrm>
          <a:off x="4944013" y="1280160"/>
          <a:ext cx="6675901" cy="410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4" descr="http://michelzbinden.com/images/2016/me/calendario-diciembre-2016-hilarius-es-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766" y="1170334"/>
            <a:ext cx="2183710" cy="13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3.bp.blogspot.com/_9cdxyL6oh_c/TFd8k_XSdmI/AAAAAAAAAcc/6evAfC01GRM/s1600/Happy+funny+smile+fac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476" y="1976593"/>
            <a:ext cx="651472" cy="5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5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pbs.twimg.com/profile_images/2920228623/c431330191ef0551dcaf547c281e4e8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2124221"/>
            <a:ext cx="1973334" cy="1776082"/>
          </a:xfrm>
          <a:prstGeom prst="rect">
            <a:avLst/>
          </a:prstGeom>
          <a:noFill/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s://upload.wikimedia.org/wikipedia/commons/thumb/2/2c/3D_coordinate_system.svg/300px-3D_coordinate_system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32721"/>
            <a:ext cx="4600135" cy="36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3278494" y="2902318"/>
            <a:ext cx="548640" cy="494660"/>
          </a:xfrm>
          <a:prstGeom prst="rightArrow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1772529" y="222049"/>
            <a:ext cx="94675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DIMENSIONES DE LA CALIDAD DE UN PROGRAMA</a:t>
            </a:r>
            <a:endParaRPr lang="es-CO" sz="32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49968" y="883108"/>
            <a:ext cx="347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cap="small" dirty="0" smtClean="0"/>
              <a:t>Logro de metas y objetivos</a:t>
            </a:r>
          </a:p>
          <a:p>
            <a:pPr algn="ctr"/>
            <a:r>
              <a:rPr lang="es-CO" sz="2400" b="1" cap="small" dirty="0" smtClean="0"/>
              <a:t>PIDI</a:t>
            </a:r>
            <a:endParaRPr lang="es-CO" sz="2400" b="1" cap="small" dirty="0"/>
          </a:p>
        </p:txBody>
      </p:sp>
      <p:sp>
        <p:nvSpPr>
          <p:cNvPr id="8" name="7 Abrir llave"/>
          <p:cNvSpPr/>
          <p:nvPr/>
        </p:nvSpPr>
        <p:spPr>
          <a:xfrm>
            <a:off x="7512145" y="1067774"/>
            <a:ext cx="154745" cy="461665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7617653" y="1067775"/>
            <a:ext cx="351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cap="small" dirty="0" smtClean="0">
                <a:solidFill>
                  <a:srgbClr val="C00000"/>
                </a:solidFill>
              </a:rPr>
              <a:t>Cumplimiento de la Misión</a:t>
            </a:r>
            <a:endParaRPr lang="es-CO" sz="2400" b="1" cap="small" dirty="0">
              <a:solidFill>
                <a:srgbClr val="C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430443" y="2022467"/>
            <a:ext cx="28096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cap="small" dirty="0"/>
              <a:t>incluye contenidos valiosos y útiles, que </a:t>
            </a:r>
            <a:r>
              <a:rPr lang="es-ES" sz="2000" b="1" cap="small" dirty="0" smtClean="0"/>
              <a:t>responden </a:t>
            </a:r>
            <a:r>
              <a:rPr lang="es-ES" sz="2000" b="1" cap="small" dirty="0"/>
              <a:t>a los requerimientos </a:t>
            </a:r>
            <a:r>
              <a:rPr lang="es-ES" sz="2000" b="1" cap="small" dirty="0" smtClean="0"/>
              <a:t>de </a:t>
            </a:r>
            <a:r>
              <a:rPr lang="es-ES" sz="2000" b="1" cap="small" dirty="0"/>
              <a:t>formar de manera integral </a:t>
            </a:r>
            <a:r>
              <a:rPr lang="es-ES" sz="2000" b="1" cap="small" dirty="0" smtClean="0"/>
              <a:t>profesionales, </a:t>
            </a:r>
            <a:r>
              <a:rPr lang="es-ES" sz="2000" b="1" cap="small" dirty="0"/>
              <a:t>acordes con las necesidades </a:t>
            </a:r>
            <a:r>
              <a:rPr lang="es-ES" sz="2000" b="1" cap="small" dirty="0" smtClean="0"/>
              <a:t>sociales.</a:t>
            </a:r>
            <a:endParaRPr lang="es-CO" sz="2000" b="1" cap="smal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430443" y="4784532"/>
            <a:ext cx="227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</a:rPr>
              <a:t>P</a:t>
            </a:r>
            <a:r>
              <a:rPr lang="es-CO" sz="2400" b="1" cap="small" dirty="0" smtClean="0">
                <a:solidFill>
                  <a:srgbClr val="C00000"/>
                </a:solidFill>
              </a:rPr>
              <a:t>ertinencia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9326879" y="4577012"/>
            <a:ext cx="508385" cy="318545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2122293" y="4064560"/>
            <a:ext cx="262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cap="small" dirty="0" smtClean="0">
                <a:solidFill>
                  <a:srgbClr val="00B050"/>
                </a:solidFill>
              </a:rPr>
              <a:t>Recursos físicos y financieros</a:t>
            </a:r>
            <a:endParaRPr lang="es-CO" sz="2400" b="1" cap="small" dirty="0">
              <a:solidFill>
                <a:srgbClr val="00B05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52814" y="1099137"/>
            <a:ext cx="597154" cy="46166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16" name="15 Elipse"/>
          <p:cNvSpPr/>
          <p:nvPr/>
        </p:nvSpPr>
        <p:spPr>
          <a:xfrm>
            <a:off x="8257735" y="4815309"/>
            <a:ext cx="597154" cy="46166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2</a:t>
            </a:r>
            <a:endParaRPr lang="es-CO" sz="3200" dirty="0"/>
          </a:p>
        </p:txBody>
      </p:sp>
      <p:sp>
        <p:nvSpPr>
          <p:cNvPr id="17" name="16 Elipse"/>
          <p:cNvSpPr/>
          <p:nvPr/>
        </p:nvSpPr>
        <p:spPr>
          <a:xfrm>
            <a:off x="2003441" y="4427387"/>
            <a:ext cx="597154" cy="46166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3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7371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Resultado de imagen para profesionales de ingenieria de siste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6" descr="Resultado de imagen para profesionales de ingenieria de sistem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600594576"/>
              </p:ext>
            </p:extLst>
          </p:nvPr>
        </p:nvGraphicFramePr>
        <p:xfrm>
          <a:off x="1927274" y="801858"/>
          <a:ext cx="9284677" cy="450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Elipse"/>
          <p:cNvSpPr/>
          <p:nvPr/>
        </p:nvSpPr>
        <p:spPr>
          <a:xfrm>
            <a:off x="5781822" y="1322363"/>
            <a:ext cx="5697415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strella de 5 puntas"/>
          <p:cNvSpPr/>
          <p:nvPr/>
        </p:nvSpPr>
        <p:spPr>
          <a:xfrm>
            <a:off x="10536702" y="4670474"/>
            <a:ext cx="450166" cy="407963"/>
          </a:xfrm>
          <a:prstGeom prst="star5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strella de 5 puntas">
            <a:hlinkClick r:id="rId5" action="ppaction://hlinkfile"/>
          </p:cNvPr>
          <p:cNvSpPr/>
          <p:nvPr/>
        </p:nvSpPr>
        <p:spPr>
          <a:xfrm>
            <a:off x="9875520" y="5134706"/>
            <a:ext cx="351692" cy="39645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6724357" y="1702191"/>
            <a:ext cx="12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cap="small" dirty="0" smtClean="0"/>
              <a:t>prioritarios</a:t>
            </a:r>
            <a:endParaRPr lang="es-CO" b="1" cap="small" dirty="0"/>
          </a:p>
        </p:txBody>
      </p:sp>
    </p:spTree>
    <p:extLst>
      <p:ext uri="{BB962C8B-B14F-4D97-AF65-F5344CB8AC3E}">
        <p14:creationId xmlns:p14="http://schemas.microsoft.com/office/powerpoint/2010/main" val="11277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49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Resultado de imagen para profesionales de ingenieria de siste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6" descr="Resultado de imagen para profesionales de ingenieria de sistem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5" name="Picture 2" descr="https://encrypted-tbn1.gstatic.com/images?q=tbn:ANd9GcTdZ6pIJmHskbxGwKQ7PBku_LZDB9BwrtsrTEsioKBGHdUgypW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5" y="-1"/>
            <a:ext cx="4941888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 rot="18915037">
            <a:off x="7592381" y="2214554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3433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299" y="-594360"/>
            <a:ext cx="14470380" cy="77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78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1429" y="2407189"/>
            <a:ext cx="2944092" cy="2806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1135625" y="784829"/>
            <a:ext cx="530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C00000"/>
                </a:solidFill>
              </a:rPr>
              <a:t>RESPONSABILIDAD CONSTITUCIONAL Y LEGAL DE OFRECER EDUCACIÓN CON CALIDAD</a:t>
            </a:r>
            <a:endParaRPr lang="es-CO" sz="2000" b="1" dirty="0">
              <a:solidFill>
                <a:srgbClr val="C00000"/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2518117" y="1730326"/>
            <a:ext cx="506437" cy="53457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4" name="Picture 2" descr="http://noticias.universia.net.co/co/images/imagenes%20especiales/m/mi/min/ministra-de-educacion-y-rectores-dialogan-para-la-construccion-participativa-de-una-politica-de-educacion-superi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1730326"/>
            <a:ext cx="3534490" cy="177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444198" y="3648827"/>
            <a:ext cx="6161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O" b="1" cap="small" dirty="0" smtClean="0"/>
              <a:t>Consejo Nacional de la Educación Superior -CESU-</a:t>
            </a:r>
            <a:r>
              <a:rPr lang="es-CO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b="1" cap="small" dirty="0" smtClean="0">
                <a:solidFill>
                  <a:srgbClr val="00B050"/>
                </a:solidFill>
              </a:rPr>
              <a:t>Comisión </a:t>
            </a:r>
            <a:r>
              <a:rPr lang="es-CO" b="1" cap="small" dirty="0">
                <a:solidFill>
                  <a:srgbClr val="00B050"/>
                </a:solidFill>
              </a:rPr>
              <a:t>Nacional Intersectorial para el Aseguramiento de la Calidad de la </a:t>
            </a:r>
            <a:r>
              <a:rPr lang="es-CO" b="1" cap="small" dirty="0" smtClean="0">
                <a:solidFill>
                  <a:srgbClr val="00B050"/>
                </a:solidFill>
              </a:rPr>
              <a:t>Educación Superior</a:t>
            </a:r>
            <a:r>
              <a:rPr lang="es-CO" dirty="0" smtClean="0">
                <a:solidFill>
                  <a:srgbClr val="00B050"/>
                </a:solidFill>
              </a:rPr>
              <a:t> </a:t>
            </a:r>
            <a:r>
              <a:rPr lang="es-CO" b="1" dirty="0" smtClean="0">
                <a:solidFill>
                  <a:srgbClr val="00B050"/>
                </a:solidFill>
              </a:rPr>
              <a:t>(CONACES)</a:t>
            </a:r>
            <a:r>
              <a:rPr lang="es-CO" dirty="0">
                <a:solidFill>
                  <a:srgbClr val="00B050"/>
                </a:solidFill>
              </a:rPr>
              <a:t> </a:t>
            </a:r>
            <a:endParaRPr lang="es-CO" dirty="0" smtClean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O" b="1" cap="small" dirty="0" smtClean="0">
                <a:solidFill>
                  <a:srgbClr val="00B050"/>
                </a:solidFill>
              </a:rPr>
              <a:t>Consejo </a:t>
            </a:r>
            <a:r>
              <a:rPr lang="es-CO" b="1" cap="small" dirty="0">
                <a:solidFill>
                  <a:srgbClr val="00B050"/>
                </a:solidFill>
              </a:rPr>
              <a:t>Nacional de Acreditación (CNA</a:t>
            </a:r>
            <a:r>
              <a:rPr lang="es-CO" b="1" cap="small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b="1" cap="small" dirty="0" smtClean="0"/>
              <a:t>instituto colombiano para el fomento de la educación superior (ICFES)</a:t>
            </a:r>
            <a:endParaRPr lang="es-CO" b="1" cap="small" dirty="0"/>
          </a:p>
        </p:txBody>
      </p:sp>
      <p:sp>
        <p:nvSpPr>
          <p:cNvPr id="7" name="6 Rectángulo"/>
          <p:cNvSpPr/>
          <p:nvPr/>
        </p:nvSpPr>
        <p:spPr>
          <a:xfrm>
            <a:off x="3615398" y="2084023"/>
            <a:ext cx="4909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'SISTEMA DE ASEGURAMIENTO DE LA CALIDAD DE LA EDUCACIÓN SUPERIOR' (SACES)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97265" y="938717"/>
            <a:ext cx="5275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C00000"/>
                </a:solidFill>
              </a:rPr>
              <a:t>RESPONSABILIDAD DE VIGILANCIA Y CONTROL</a:t>
            </a:r>
            <a:endParaRPr lang="es-CO" sz="2000" b="1" dirty="0">
              <a:solidFill>
                <a:srgbClr val="C00000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6189784" y="1418492"/>
            <a:ext cx="506437" cy="53457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abajo"/>
          <p:cNvSpPr/>
          <p:nvPr/>
        </p:nvSpPr>
        <p:spPr>
          <a:xfrm>
            <a:off x="6189783" y="2766173"/>
            <a:ext cx="506437" cy="53457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53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www.carlos-diaz.com/wp-content/uploads/2013/09/281493671_7db334f9c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8" y="-1"/>
            <a:ext cx="11127544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49" y="-759655"/>
            <a:ext cx="14230349" cy="81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8" y="5587430"/>
            <a:ext cx="11127544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282">
            <a:off x="2589066" y="1555751"/>
            <a:ext cx="62023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8"/>
          <p:cNvSpPr/>
          <p:nvPr/>
        </p:nvSpPr>
        <p:spPr>
          <a:xfrm>
            <a:off x="2195736" y="260647"/>
            <a:ext cx="742656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SISTEMA DE ASEGURAMIENTO DE </a:t>
            </a:r>
          </a:p>
          <a:p>
            <a:pPr algn="ctr">
              <a:defRPr/>
            </a:pPr>
            <a:r>
              <a:rPr lang="es-ES" sz="3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LA CALIDAD ACADÉMICA</a:t>
            </a:r>
          </a:p>
        </p:txBody>
      </p:sp>
      <p:sp>
        <p:nvSpPr>
          <p:cNvPr id="8" name="CuadroTexto 6"/>
          <p:cNvSpPr txBox="1">
            <a:spLocks noChangeArrowheads="1"/>
          </p:cNvSpPr>
          <p:nvPr/>
        </p:nvSpPr>
        <p:spPr bwMode="auto">
          <a:xfrm>
            <a:off x="2674986" y="4409635"/>
            <a:ext cx="666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s-ES" sz="5400" b="1" dirty="0">
                <a:latin typeface="French Script MT" pitchFamily="66" charset="0"/>
              </a:rPr>
              <a:t>Camino a la Excelencia</a:t>
            </a:r>
          </a:p>
        </p:txBody>
      </p:sp>
    </p:spTree>
    <p:extLst>
      <p:ext uri="{BB962C8B-B14F-4D97-AF65-F5344CB8AC3E}">
        <p14:creationId xmlns:p14="http://schemas.microsoft.com/office/powerpoint/2010/main" val="4899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49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12"/>
          <p:cNvSpPr/>
          <p:nvPr/>
        </p:nvSpPr>
        <p:spPr>
          <a:xfrm>
            <a:off x="1832729" y="278181"/>
            <a:ext cx="748070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COMPOSICIÓN DE LA ESTRATEGIA</a:t>
            </a:r>
          </a:p>
          <a:p>
            <a:pPr algn="ctr">
              <a:defRPr/>
            </a:pPr>
            <a:endParaRPr lang="es-E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9" name="Grupo 20"/>
          <p:cNvGrpSpPr>
            <a:grpSpLocks/>
          </p:cNvGrpSpPr>
          <p:nvPr/>
        </p:nvGrpSpPr>
        <p:grpSpPr bwMode="auto">
          <a:xfrm>
            <a:off x="1252025" y="846138"/>
            <a:ext cx="10006183" cy="4730750"/>
            <a:chOff x="755650" y="846138"/>
            <a:chExt cx="8147050" cy="4730750"/>
          </a:xfrm>
        </p:grpSpPr>
        <p:pic>
          <p:nvPicPr>
            <p:cNvPr id="11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846138"/>
              <a:ext cx="3240088" cy="473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1111250"/>
              <a:ext cx="3467100" cy="229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brir llave 24"/>
            <p:cNvSpPr/>
            <p:nvPr/>
          </p:nvSpPr>
          <p:spPr>
            <a:xfrm>
              <a:off x="4930775" y="1279525"/>
              <a:ext cx="247650" cy="21463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5" name="Imagen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5402">
              <a:off x="6010275" y="3708400"/>
              <a:ext cx="1208088" cy="153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2160">
              <a:off x="7278688" y="3603625"/>
              <a:ext cx="1027112" cy="153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CuadroTexto 27"/>
            <p:cNvSpPr txBox="1"/>
            <p:nvPr/>
          </p:nvSpPr>
          <p:spPr>
            <a:xfrm>
              <a:off x="4759325" y="4438650"/>
              <a:ext cx="1584325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400" dirty="0">
                  <a:latin typeface="+mn-lt"/>
                </a:rPr>
                <a:t>GUÍAS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2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50377538"/>
              </p:ext>
            </p:extLst>
          </p:nvPr>
        </p:nvGraphicFramePr>
        <p:xfrm>
          <a:off x="2321169" y="1298383"/>
          <a:ext cx="8651632" cy="396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2321169" y="447041"/>
            <a:ext cx="76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PORCENTAJE DE LAS OBSERVACIONES MÁS FRECUENTES PRESENTADAS POR PARES ACADÉMICOS Y EN AUTOS DE COMPLETITUD</a:t>
            </a:r>
            <a:endParaRPr lang="es-CO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299" y="-594360"/>
            <a:ext cx="14470380" cy="77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699295803"/>
              </p:ext>
            </p:extLst>
          </p:nvPr>
        </p:nvGraphicFramePr>
        <p:xfrm>
          <a:off x="1800662" y="1514148"/>
          <a:ext cx="8848579" cy="380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2377439" y="376703"/>
            <a:ext cx="7695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ASPECTOS MÁS CRÍTICOS SEGÚN EVALUACIÓN DE PARES Y MEN EN PROCESOS DE ACREDITACIÓN</a:t>
            </a:r>
            <a:endParaRPr lang="es-C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49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19312" y="449218"/>
            <a:ext cx="986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PORCENTAJE DE RECOMENDACIONES EN LAS CONDICIONES DE CALIDAD DISCIPLINARES DE LA NUEVA OFERTA DE LA FACULTAD DE DERECHO</a:t>
            </a:r>
            <a:endParaRPr lang="es-CO" sz="2400" dirty="0">
              <a:solidFill>
                <a:srgbClr val="FF0000"/>
              </a:solidFill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884060174"/>
              </p:ext>
            </p:extLst>
          </p:nvPr>
        </p:nvGraphicFramePr>
        <p:xfrm>
          <a:off x="1786597" y="1280215"/>
          <a:ext cx="8947052" cy="409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45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49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35626" y="26153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</a:rPr>
              <a:t>RESULTADO DEL ESTUDIO DE PERTINENCIA PROGRAMAS DE INGENIERÍA Y CIENCIAS ECONÓMICAS ADMINISTRATIVAS Y CONTABLES</a:t>
            </a:r>
            <a:endParaRPr lang="es-CO" sz="2400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97" y="954034"/>
            <a:ext cx="7934179" cy="446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6769" y="5233182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Estudio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83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reviews.123rf.com/images/myroom/myroom1110/myroom111000135/11091319-Tableta-de-papel-en-blanco-sobre-fondo-blanco-con-trazados-de-recorte--Foto-de-archiv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-771525"/>
            <a:ext cx="14230349" cy="81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2" descr="Banner_Wid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26" y="5587430"/>
            <a:ext cx="10869561" cy="158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8" y="365760"/>
            <a:ext cx="9453490" cy="50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278</Words>
  <Application>Microsoft Office PowerPoint</Application>
  <PresentationFormat>Personalizado</PresentationFormat>
  <Paragraphs>50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helena castrillon parra</dc:creator>
  <cp:lastModifiedBy>Calidad Gloria Amparo Sanchez</cp:lastModifiedBy>
  <cp:revision>80</cp:revision>
  <dcterms:created xsi:type="dcterms:W3CDTF">2016-03-04T21:06:24Z</dcterms:created>
  <dcterms:modified xsi:type="dcterms:W3CDTF">2016-04-07T21:05:50Z</dcterms:modified>
</cp:coreProperties>
</file>