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9" r:id="rId3"/>
    <p:sldId id="296" r:id="rId4"/>
    <p:sldId id="306" r:id="rId5"/>
    <p:sldId id="309" r:id="rId6"/>
    <p:sldId id="308" r:id="rId7"/>
    <p:sldId id="287" r:id="rId8"/>
    <p:sldId id="294" r:id="rId9"/>
    <p:sldId id="295" r:id="rId10"/>
    <p:sldId id="302" r:id="rId11"/>
    <p:sldId id="285" r:id="rId12"/>
    <p:sldId id="305" r:id="rId13"/>
    <p:sldId id="299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68" autoAdjust="0"/>
  </p:normalViewPr>
  <p:slideViewPr>
    <p:cSldViewPr>
      <p:cViewPr varScale="1">
        <p:scale>
          <a:sx n="107" d="100"/>
          <a:sy n="107" d="100"/>
        </p:scale>
        <p:origin x="11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7052B-1B87-41F4-A962-5829CBBBD10F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FB3DECE-6A44-4455-B090-DCA86E1DB244}">
      <dgm:prSet phldrT="[Texto]" custT="1"/>
      <dgm:spPr/>
      <dgm:t>
        <a:bodyPr/>
        <a:lstStyle/>
        <a:p>
          <a:pPr algn="just"/>
          <a:r>
            <a:rPr lang="es-CO" sz="1600" b="1" dirty="0" smtClean="0">
              <a:solidFill>
                <a:schemeClr val="tx1"/>
              </a:solidFill>
            </a:rPr>
            <a:t>Mejorar la percepción de satisfacción de la comunidad Unilibrista frente a la calidad de los servicios prestados por la universidad.</a:t>
          </a:r>
          <a:endParaRPr lang="es-ES" sz="1600" dirty="0">
            <a:solidFill>
              <a:schemeClr val="tx1"/>
            </a:solidFill>
          </a:endParaRPr>
        </a:p>
      </dgm:t>
    </dgm:pt>
    <dgm:pt modelId="{879BE401-7508-48D8-A1F5-93F514CB2B1B}" type="parTrans" cxnId="{54160C38-1440-45DD-B4B3-274276DF43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E4AE44-5230-4771-A29B-6B0D4F295833}" type="sibTrans" cxnId="{54160C38-1440-45DD-B4B3-274276DF43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21DCE5-C359-43EB-873B-3230BAF3957A}">
      <dgm:prSet phldrT="[Texto]" custT="1"/>
      <dgm:spPr/>
      <dgm:t>
        <a:bodyPr/>
        <a:lstStyle/>
        <a:p>
          <a:pPr algn="just"/>
          <a:r>
            <a:rPr lang="es-CO" sz="1800" b="1" dirty="0" smtClean="0">
              <a:solidFill>
                <a:schemeClr val="tx1"/>
              </a:solidFill>
            </a:rPr>
            <a:t>Cumplir con las necesidades y expectativas de nuestros usuarios a través de los Acuerdos de Servicio, los requisitos técnicos y la reglamentación establecida por la Universidad.</a:t>
          </a:r>
          <a:endParaRPr lang="es-ES" sz="1800" dirty="0">
            <a:solidFill>
              <a:schemeClr val="tx1"/>
            </a:solidFill>
          </a:endParaRPr>
        </a:p>
      </dgm:t>
    </dgm:pt>
    <dgm:pt modelId="{17458AC3-1114-4167-A783-8DC84C077829}" type="parTrans" cxnId="{A69BF71B-DAF0-415B-A94E-CB339FD175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0A7088-D5C7-4FB5-B860-6943A0005094}" type="sibTrans" cxnId="{A69BF71B-DAF0-415B-A94E-CB339FD175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259853-9EB1-47F0-9089-9CA8556901E3}">
      <dgm:prSet phldrT="[Texto]" custT="1"/>
      <dgm:spPr/>
      <dgm:t>
        <a:bodyPr/>
        <a:lstStyle/>
        <a:p>
          <a:pPr algn="just"/>
          <a:r>
            <a:rPr lang="es-CO" sz="2000" b="1" dirty="0" smtClean="0">
              <a:solidFill>
                <a:schemeClr val="tx1"/>
              </a:solidFill>
            </a:rPr>
            <a:t>Garantizar la eficacia y eficiencia de los procesos que aseguren la excelencia y calidad institucional</a:t>
          </a:r>
          <a:endParaRPr lang="es-ES" sz="2000" dirty="0">
            <a:solidFill>
              <a:schemeClr val="tx1"/>
            </a:solidFill>
          </a:endParaRPr>
        </a:p>
      </dgm:t>
    </dgm:pt>
    <dgm:pt modelId="{6BA13AB2-D076-4D47-B9B8-9CFA6BEB5C04}" type="parTrans" cxnId="{BE8EB56A-DBDD-407C-A54A-E59B66A49F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6DA286-E09A-4905-9975-FEB49CB58A5A}" type="sibTrans" cxnId="{BE8EB56A-DBDD-407C-A54A-E59B66A49F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7FCE40-790C-4583-8842-C82A40DB306A}" type="pres">
      <dgm:prSet presAssocID="{5467052B-1B87-41F4-A962-5829CBBBD10F}" presName="linearFlow" presStyleCnt="0">
        <dgm:presLayoutVars>
          <dgm:dir/>
          <dgm:resizeHandles val="exact"/>
        </dgm:presLayoutVars>
      </dgm:prSet>
      <dgm:spPr/>
    </dgm:pt>
    <dgm:pt modelId="{52160136-C0CE-4444-8522-73A5BC720447}" type="pres">
      <dgm:prSet presAssocID="{DFB3DECE-6A44-4455-B090-DCA86E1DB244}" presName="composite" presStyleCnt="0"/>
      <dgm:spPr/>
    </dgm:pt>
    <dgm:pt modelId="{136135E3-E59C-4C64-9659-61F397C7DAAF}" type="pres">
      <dgm:prSet presAssocID="{DFB3DECE-6A44-4455-B090-DCA86E1DB24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7F39BF-543E-485A-A691-7B7DD7816394}" type="pres">
      <dgm:prSet presAssocID="{DFB3DECE-6A44-4455-B090-DCA86E1DB244}" presName="txShp" presStyleLbl="node1" presStyleIdx="0" presStyleCnt="3" custScaleY="1128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528DD0-AEB6-468F-AF90-5A0146727A25}" type="pres">
      <dgm:prSet presAssocID="{B4E4AE44-5230-4771-A29B-6B0D4F295833}" presName="spacing" presStyleCnt="0"/>
      <dgm:spPr/>
    </dgm:pt>
    <dgm:pt modelId="{3A898BF1-8F84-4CFB-81B7-9111590D7A49}" type="pres">
      <dgm:prSet presAssocID="{5221DCE5-C359-43EB-873B-3230BAF3957A}" presName="composite" presStyleCnt="0"/>
      <dgm:spPr/>
    </dgm:pt>
    <dgm:pt modelId="{77B9846A-6963-4860-B165-B8A413D6C334}" type="pres">
      <dgm:prSet presAssocID="{5221DCE5-C359-43EB-873B-3230BAF3957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0A3FBEB-52FE-4E42-9C3F-AC8821346314}" type="pres">
      <dgm:prSet presAssocID="{5221DCE5-C359-43EB-873B-3230BAF3957A}" presName="txShp" presStyleLbl="node1" presStyleIdx="1" presStyleCnt="3" custScaleY="1404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3D8B3-CF1E-4A4A-A683-A5EA59757F00}" type="pres">
      <dgm:prSet presAssocID="{500A7088-D5C7-4FB5-B860-6943A0005094}" presName="spacing" presStyleCnt="0"/>
      <dgm:spPr/>
    </dgm:pt>
    <dgm:pt modelId="{0DE3D453-C857-4F17-87D6-48719ED09EDC}" type="pres">
      <dgm:prSet presAssocID="{E4259853-9EB1-47F0-9089-9CA8556901E3}" presName="composite" presStyleCnt="0"/>
      <dgm:spPr/>
    </dgm:pt>
    <dgm:pt modelId="{495134F7-BAF3-4892-9328-A9EBFB66F84E}" type="pres">
      <dgm:prSet presAssocID="{E4259853-9EB1-47F0-9089-9CA8556901E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DA0160-E850-4418-A22B-3BD7315295CE}" type="pres">
      <dgm:prSet presAssocID="{E4259853-9EB1-47F0-9089-9CA8556901E3}" presName="txShp" presStyleLbl="node1" presStyleIdx="2" presStyleCnt="3" custScaleY="117598" custLinFactNeighborX="1895" custLinFactNeighborY="-8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9BF71B-DAF0-415B-A94E-CB339FD17570}" srcId="{5467052B-1B87-41F4-A962-5829CBBBD10F}" destId="{5221DCE5-C359-43EB-873B-3230BAF3957A}" srcOrd="1" destOrd="0" parTransId="{17458AC3-1114-4167-A783-8DC84C077829}" sibTransId="{500A7088-D5C7-4FB5-B860-6943A0005094}"/>
    <dgm:cxn modelId="{2CBE0E18-E52A-4D69-84DC-716EA7716EE6}" type="presOf" srcId="{5221DCE5-C359-43EB-873B-3230BAF3957A}" destId="{20A3FBEB-52FE-4E42-9C3F-AC8821346314}" srcOrd="0" destOrd="0" presId="urn:microsoft.com/office/officeart/2005/8/layout/vList3"/>
    <dgm:cxn modelId="{C7865CFD-7E00-4B32-B0DC-93EB83BB8749}" type="presOf" srcId="{5467052B-1B87-41F4-A962-5829CBBBD10F}" destId="{6C7FCE40-790C-4583-8842-C82A40DB306A}" srcOrd="0" destOrd="0" presId="urn:microsoft.com/office/officeart/2005/8/layout/vList3"/>
    <dgm:cxn modelId="{54160C38-1440-45DD-B4B3-274276DF4331}" srcId="{5467052B-1B87-41F4-A962-5829CBBBD10F}" destId="{DFB3DECE-6A44-4455-B090-DCA86E1DB244}" srcOrd="0" destOrd="0" parTransId="{879BE401-7508-48D8-A1F5-93F514CB2B1B}" sibTransId="{B4E4AE44-5230-4771-A29B-6B0D4F295833}"/>
    <dgm:cxn modelId="{228E7F70-2DE0-4885-A9A4-8355FB0FFA16}" type="presOf" srcId="{E4259853-9EB1-47F0-9089-9CA8556901E3}" destId="{51DA0160-E850-4418-A22B-3BD7315295CE}" srcOrd="0" destOrd="0" presId="urn:microsoft.com/office/officeart/2005/8/layout/vList3"/>
    <dgm:cxn modelId="{B57A9087-0101-434D-AF54-AF21CC549815}" type="presOf" srcId="{DFB3DECE-6A44-4455-B090-DCA86E1DB244}" destId="{7C7F39BF-543E-485A-A691-7B7DD7816394}" srcOrd="0" destOrd="0" presId="urn:microsoft.com/office/officeart/2005/8/layout/vList3"/>
    <dgm:cxn modelId="{BE8EB56A-DBDD-407C-A54A-E59B66A49F0F}" srcId="{5467052B-1B87-41F4-A962-5829CBBBD10F}" destId="{E4259853-9EB1-47F0-9089-9CA8556901E3}" srcOrd="2" destOrd="0" parTransId="{6BA13AB2-D076-4D47-B9B8-9CFA6BEB5C04}" sibTransId="{956DA286-E09A-4905-9975-FEB49CB58A5A}"/>
    <dgm:cxn modelId="{1A6E0DAF-BB55-412F-98FD-098AC9A2C39E}" type="presParOf" srcId="{6C7FCE40-790C-4583-8842-C82A40DB306A}" destId="{52160136-C0CE-4444-8522-73A5BC720447}" srcOrd="0" destOrd="0" presId="urn:microsoft.com/office/officeart/2005/8/layout/vList3"/>
    <dgm:cxn modelId="{DE730FFF-179E-4C15-A358-588ABB5BB8E3}" type="presParOf" srcId="{52160136-C0CE-4444-8522-73A5BC720447}" destId="{136135E3-E59C-4C64-9659-61F397C7DAAF}" srcOrd="0" destOrd="0" presId="urn:microsoft.com/office/officeart/2005/8/layout/vList3"/>
    <dgm:cxn modelId="{BC889332-4740-4489-BF9D-0A9323A60DAD}" type="presParOf" srcId="{52160136-C0CE-4444-8522-73A5BC720447}" destId="{7C7F39BF-543E-485A-A691-7B7DD7816394}" srcOrd="1" destOrd="0" presId="urn:microsoft.com/office/officeart/2005/8/layout/vList3"/>
    <dgm:cxn modelId="{0A69E125-C148-4733-B013-BA9620BB5390}" type="presParOf" srcId="{6C7FCE40-790C-4583-8842-C82A40DB306A}" destId="{CA528DD0-AEB6-468F-AF90-5A0146727A25}" srcOrd="1" destOrd="0" presId="urn:microsoft.com/office/officeart/2005/8/layout/vList3"/>
    <dgm:cxn modelId="{8AA78945-3D53-4C8B-B4CA-007BE516B269}" type="presParOf" srcId="{6C7FCE40-790C-4583-8842-C82A40DB306A}" destId="{3A898BF1-8F84-4CFB-81B7-9111590D7A49}" srcOrd="2" destOrd="0" presId="urn:microsoft.com/office/officeart/2005/8/layout/vList3"/>
    <dgm:cxn modelId="{CBCC9BB0-E80A-494A-AE4F-91821BF7B85C}" type="presParOf" srcId="{3A898BF1-8F84-4CFB-81B7-9111590D7A49}" destId="{77B9846A-6963-4860-B165-B8A413D6C334}" srcOrd="0" destOrd="0" presId="urn:microsoft.com/office/officeart/2005/8/layout/vList3"/>
    <dgm:cxn modelId="{AFD21D9C-CC81-47E9-A716-565BF92AC7EE}" type="presParOf" srcId="{3A898BF1-8F84-4CFB-81B7-9111590D7A49}" destId="{20A3FBEB-52FE-4E42-9C3F-AC8821346314}" srcOrd="1" destOrd="0" presId="urn:microsoft.com/office/officeart/2005/8/layout/vList3"/>
    <dgm:cxn modelId="{F318A264-ECDF-4BF5-9D7D-948D7132ED3C}" type="presParOf" srcId="{6C7FCE40-790C-4583-8842-C82A40DB306A}" destId="{10F3D8B3-CF1E-4A4A-A683-A5EA59757F00}" srcOrd="3" destOrd="0" presId="urn:microsoft.com/office/officeart/2005/8/layout/vList3"/>
    <dgm:cxn modelId="{B72FF6E4-E8B1-46C0-9A6E-D9FF1C1AA038}" type="presParOf" srcId="{6C7FCE40-790C-4583-8842-C82A40DB306A}" destId="{0DE3D453-C857-4F17-87D6-48719ED09EDC}" srcOrd="4" destOrd="0" presId="urn:microsoft.com/office/officeart/2005/8/layout/vList3"/>
    <dgm:cxn modelId="{5DC6144D-BDA9-4C6C-896D-7232531BACCE}" type="presParOf" srcId="{0DE3D453-C857-4F17-87D6-48719ED09EDC}" destId="{495134F7-BAF3-4892-9328-A9EBFB66F84E}" srcOrd="0" destOrd="0" presId="urn:microsoft.com/office/officeart/2005/8/layout/vList3"/>
    <dgm:cxn modelId="{186F5558-ADEB-443E-843A-1E4860766633}" type="presParOf" srcId="{0DE3D453-C857-4F17-87D6-48719ED09EDC}" destId="{51DA0160-E850-4418-A22B-3BD7315295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D33EB-B6DF-4632-9BF3-359578912738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9A1AB7C-2C31-4145-90BA-642E88740B7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ES" sz="800" b="1" dirty="0" smtClean="0">
              <a:ln/>
              <a:effectLst/>
              <a:latin typeface="Tahoma" pitchFamily="34" charset="0"/>
              <a:cs typeface="Tahoma" pitchFamily="34" charset="0"/>
            </a:rPr>
            <a:t>BIENESTAR</a:t>
          </a:r>
        </a:p>
        <a:p>
          <a:r>
            <a:rPr lang="es-ES" sz="800" b="1" dirty="0" smtClean="0">
              <a:ln/>
              <a:effectLst/>
              <a:latin typeface="Tahoma" pitchFamily="34" charset="0"/>
              <a:cs typeface="Tahoma" pitchFamily="34" charset="0"/>
            </a:rPr>
            <a:t>UNIVERSITARIO</a:t>
          </a:r>
          <a:endParaRPr lang="es-CO" sz="800" dirty="0"/>
        </a:p>
      </dgm:t>
    </dgm:pt>
    <dgm:pt modelId="{CF7BC0EC-C650-46A0-91AB-B9C037A189C2}" type="parTrans" cxnId="{25A1D4C4-6457-4A31-8223-1F1B8245555B}">
      <dgm:prSet/>
      <dgm:spPr/>
      <dgm:t>
        <a:bodyPr/>
        <a:lstStyle/>
        <a:p>
          <a:endParaRPr lang="es-CO" sz="2400"/>
        </a:p>
      </dgm:t>
    </dgm:pt>
    <dgm:pt modelId="{8DD1D829-833C-414B-B4EC-BA4F974F43AD}" type="sibTrans" cxnId="{25A1D4C4-6457-4A31-8223-1F1B8245555B}">
      <dgm:prSet/>
      <dgm:spPr/>
      <dgm:t>
        <a:bodyPr/>
        <a:lstStyle/>
        <a:p>
          <a:endParaRPr lang="es-CO" sz="2400"/>
        </a:p>
      </dgm:t>
    </dgm:pt>
    <dgm:pt modelId="{76A5E23F-1A21-4A70-B9D4-31FDDC549E1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ES" sz="900" b="1" dirty="0" smtClean="0">
              <a:latin typeface="Tahoma" pitchFamily="34" charset="0"/>
              <a:cs typeface="Tahoma" pitchFamily="34" charset="0"/>
            </a:rPr>
            <a:t>DOCENCIA</a:t>
          </a:r>
          <a:endParaRPr lang="es-CO" sz="900" dirty="0"/>
        </a:p>
      </dgm:t>
    </dgm:pt>
    <dgm:pt modelId="{414FDAB7-F2E0-4E68-BDC3-1F40CDDE8FD1}" type="parTrans" cxnId="{27A06319-4EF2-4813-905A-446DF1AE9FC8}">
      <dgm:prSet/>
      <dgm:spPr>
        <a:ln>
          <a:solidFill>
            <a:schemeClr val="bg2">
              <a:lumMod val="50000"/>
            </a:schemeClr>
          </a:solidFill>
          <a:headEnd type="triangle" w="med" len="med"/>
          <a:tailEnd type="triangle" w="med" len="med"/>
        </a:ln>
      </dgm:spPr>
      <dgm:t>
        <a:bodyPr/>
        <a:lstStyle/>
        <a:p>
          <a:endParaRPr lang="es-CO" sz="2400" dirty="0"/>
        </a:p>
      </dgm:t>
    </dgm:pt>
    <dgm:pt modelId="{D4499C02-59B8-4E88-B68B-A8910BCB78A1}" type="sibTrans" cxnId="{27A06319-4EF2-4813-905A-446DF1AE9FC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s-CO" sz="2400"/>
        </a:p>
      </dgm:t>
    </dgm:pt>
    <dgm:pt modelId="{8B1023BF-9607-45DB-BA9F-8146D4D3545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O" sz="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INTERNACIONALIZACIÓN </a:t>
          </a:r>
          <a:endParaRPr lang="es-CO" sz="7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D6B421-46E1-451E-A1C9-F98C18465889}" type="parTrans" cxnId="{594F33EC-BE49-46DB-B216-33EEDA47BD88}">
      <dgm:prSet/>
      <dgm:spPr/>
      <dgm:t>
        <a:bodyPr/>
        <a:lstStyle/>
        <a:p>
          <a:endParaRPr lang="es-CO"/>
        </a:p>
      </dgm:t>
    </dgm:pt>
    <dgm:pt modelId="{1CE05562-8090-45A6-846B-2415C31FC666}" type="sibTrans" cxnId="{594F33EC-BE49-46DB-B216-33EEDA47BD88}">
      <dgm:prSet/>
      <dgm:spPr>
        <a:solidFill>
          <a:schemeClr val="bg2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s-CO"/>
        </a:p>
      </dgm:t>
    </dgm:pt>
    <dgm:pt modelId="{CCEC9AF3-CA1D-407E-AB12-3890650D494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ES" altLang="es-CO" sz="700" b="1" dirty="0" smtClean="0">
              <a:latin typeface="Tahoma" panose="020B0604030504040204" pitchFamily="34" charset="0"/>
            </a:rPr>
            <a:t>INVESTIGACIÓN</a:t>
          </a:r>
          <a:endParaRPr lang="es-CO" sz="700" dirty="0"/>
        </a:p>
      </dgm:t>
    </dgm:pt>
    <dgm:pt modelId="{46C9AFC9-B59E-466F-812D-C15B169DD893}" type="sibTrans" cxnId="{C8A3FA2F-838A-4DAD-9CE0-E93FA23D1BD7}">
      <dgm:prSet/>
      <dgm:spPr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gm:spPr>
      <dgm:t>
        <a:bodyPr/>
        <a:lstStyle/>
        <a:p>
          <a:endParaRPr lang="es-CO"/>
        </a:p>
      </dgm:t>
    </dgm:pt>
    <dgm:pt modelId="{A6BCA17C-2AF9-46E5-BFA6-0DECCC25E738}" type="parTrans" cxnId="{C8A3FA2F-838A-4DAD-9CE0-E93FA23D1BD7}">
      <dgm:prSet/>
      <dgm:spPr/>
      <dgm:t>
        <a:bodyPr/>
        <a:lstStyle/>
        <a:p>
          <a:endParaRPr lang="es-CO"/>
        </a:p>
      </dgm:t>
    </dgm:pt>
    <dgm:pt modelId="{CE1187F2-34F9-4992-A6FB-150FE5A67FE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O" sz="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PROYECCIÓN</a:t>
          </a:r>
          <a:r>
            <a:rPr lang="es-CO" sz="800" b="1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SOCIAL</a:t>
          </a:r>
          <a:endParaRPr lang="es-CO" sz="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BE4A3B-3B59-4A5E-84A2-EC2D0D909CB1}" type="sibTrans" cxnId="{3D94BEE2-FEE5-41AA-9F2F-607974CFA74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CO" sz="2400"/>
        </a:p>
      </dgm:t>
    </dgm:pt>
    <dgm:pt modelId="{1678245D-5B10-450B-B260-CD6619FB7AD9}" type="parTrans" cxnId="{3D94BEE2-FEE5-41AA-9F2F-607974CFA740}">
      <dgm:prSet/>
      <dgm:spPr>
        <a:ln>
          <a:solidFill>
            <a:schemeClr val="bg2">
              <a:lumMod val="50000"/>
            </a:schemeClr>
          </a:solidFill>
          <a:headEnd type="triangle" w="med" len="med"/>
          <a:tailEnd type="triangle" w="med" len="med"/>
        </a:ln>
      </dgm:spPr>
      <dgm:t>
        <a:bodyPr/>
        <a:lstStyle/>
        <a:p>
          <a:endParaRPr lang="es-CO" sz="2400" dirty="0"/>
        </a:p>
      </dgm:t>
    </dgm:pt>
    <dgm:pt modelId="{45798CB7-B35C-4909-9D04-AEA74036E832}" type="pres">
      <dgm:prSet presAssocID="{3CBD33EB-B6DF-4632-9BF3-3595789127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7EFE60D-F15F-41E8-88E2-A7B6ED6A3BFA}" type="pres">
      <dgm:prSet presAssocID="{D9A1AB7C-2C31-4145-90BA-642E88740B74}" presName="centerShape" presStyleLbl="node0" presStyleIdx="0" presStyleCnt="1" custLinFactNeighborY="-848"/>
      <dgm:spPr/>
      <dgm:t>
        <a:bodyPr/>
        <a:lstStyle/>
        <a:p>
          <a:endParaRPr lang="es-CO"/>
        </a:p>
      </dgm:t>
    </dgm:pt>
    <dgm:pt modelId="{A865E843-1F13-4D40-B213-DD2463ED71A8}" type="pres">
      <dgm:prSet presAssocID="{76A5E23F-1A21-4A70-B9D4-31FDDC549E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ED30F5-D892-403F-896A-9D59D32A0894}" type="pres">
      <dgm:prSet presAssocID="{76A5E23F-1A21-4A70-B9D4-31FDDC549E19}" presName="dummy" presStyleCnt="0"/>
      <dgm:spPr/>
      <dgm:t>
        <a:bodyPr/>
        <a:lstStyle/>
        <a:p>
          <a:endParaRPr lang="es-ES"/>
        </a:p>
      </dgm:t>
    </dgm:pt>
    <dgm:pt modelId="{44381535-0A76-43F8-852B-E6180AC473F9}" type="pres">
      <dgm:prSet presAssocID="{D4499C02-59B8-4E88-B68B-A8910BCB78A1}" presName="sibTrans" presStyleLbl="sibTrans2D1" presStyleIdx="0" presStyleCnt="4" custScaleX="98355"/>
      <dgm:spPr/>
      <dgm:t>
        <a:bodyPr/>
        <a:lstStyle/>
        <a:p>
          <a:endParaRPr lang="es-CO"/>
        </a:p>
      </dgm:t>
    </dgm:pt>
    <dgm:pt modelId="{CD04CE9A-111E-4BEC-97BA-7248CAA781DE}" type="pres">
      <dgm:prSet presAssocID="{CE1187F2-34F9-4992-A6FB-150FE5A67FE1}" presName="node" presStyleLbl="node1" presStyleIdx="1" presStyleCnt="4" custScaleX="111559" custScaleY="1156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790C49-E9AB-413E-9A88-3EC8E5352158}" type="pres">
      <dgm:prSet presAssocID="{CE1187F2-34F9-4992-A6FB-150FE5A67FE1}" presName="dummy" presStyleCnt="0"/>
      <dgm:spPr/>
      <dgm:t>
        <a:bodyPr/>
        <a:lstStyle/>
        <a:p>
          <a:endParaRPr lang="es-ES"/>
        </a:p>
      </dgm:t>
    </dgm:pt>
    <dgm:pt modelId="{BCB0AEB5-D519-4440-9EAA-E31B15DCD1D6}" type="pres">
      <dgm:prSet presAssocID="{BBBE4A3B-3B59-4A5E-84A2-EC2D0D909CB1}" presName="sibTrans" presStyleLbl="sibTrans2D1" presStyleIdx="1" presStyleCnt="4"/>
      <dgm:spPr/>
      <dgm:t>
        <a:bodyPr/>
        <a:lstStyle/>
        <a:p>
          <a:endParaRPr lang="es-CO"/>
        </a:p>
      </dgm:t>
    </dgm:pt>
    <dgm:pt modelId="{E302BDC3-95A4-4853-97D0-31D05FA9A6F7}" type="pres">
      <dgm:prSet presAssocID="{8B1023BF-9607-45DB-BA9F-8146D4D35453}" presName="node" presStyleLbl="node1" presStyleIdx="2" presStyleCnt="4" custScaleX="107159" custScaleY="1085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3F0A18-1BBB-425A-AD44-BBE7E2FEEAB2}" type="pres">
      <dgm:prSet presAssocID="{8B1023BF-9607-45DB-BA9F-8146D4D35453}" presName="dummy" presStyleCnt="0"/>
      <dgm:spPr/>
      <dgm:t>
        <a:bodyPr/>
        <a:lstStyle/>
        <a:p>
          <a:endParaRPr lang="es-ES"/>
        </a:p>
      </dgm:t>
    </dgm:pt>
    <dgm:pt modelId="{F2BD6B7F-7CE1-4467-BBAA-D08EF1D63112}" type="pres">
      <dgm:prSet presAssocID="{1CE05562-8090-45A6-846B-2415C31FC666}" presName="sibTrans" presStyleLbl="sibTrans2D1" presStyleIdx="2" presStyleCnt="4"/>
      <dgm:spPr/>
      <dgm:t>
        <a:bodyPr/>
        <a:lstStyle/>
        <a:p>
          <a:endParaRPr lang="es-CO"/>
        </a:p>
      </dgm:t>
    </dgm:pt>
    <dgm:pt modelId="{FB6A59EF-293B-4FE1-AA6D-89668FD7DE46}" type="pres">
      <dgm:prSet presAssocID="{CCEC9AF3-CA1D-407E-AB12-3890650D4949}" presName="node" presStyleLbl="node1" presStyleIdx="3" presStyleCnt="4" custScaleX="111559" custScaleY="1156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8A6D57-08F5-453B-8165-9DF46008C5D0}" type="pres">
      <dgm:prSet presAssocID="{CCEC9AF3-CA1D-407E-AB12-3890650D4949}" presName="dummy" presStyleCnt="0"/>
      <dgm:spPr/>
      <dgm:t>
        <a:bodyPr/>
        <a:lstStyle/>
        <a:p>
          <a:endParaRPr lang="es-ES"/>
        </a:p>
      </dgm:t>
    </dgm:pt>
    <dgm:pt modelId="{E1DB3581-5C1D-41D1-88B4-3F7C1DBC335C}" type="pres">
      <dgm:prSet presAssocID="{46C9AFC9-B59E-466F-812D-C15B169DD893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A61D2C35-21A4-4DF2-9D61-E0A420FE6F93}" type="presOf" srcId="{CCEC9AF3-CA1D-407E-AB12-3890650D4949}" destId="{FB6A59EF-293B-4FE1-AA6D-89668FD7DE46}" srcOrd="0" destOrd="0" presId="urn:microsoft.com/office/officeart/2005/8/layout/radial6"/>
    <dgm:cxn modelId="{EA54DB52-1E43-4A37-857E-D6E4971B6D13}" type="presOf" srcId="{D4499C02-59B8-4E88-B68B-A8910BCB78A1}" destId="{44381535-0A76-43F8-852B-E6180AC473F9}" srcOrd="0" destOrd="0" presId="urn:microsoft.com/office/officeart/2005/8/layout/radial6"/>
    <dgm:cxn modelId="{C79810CC-CEE0-4B9E-83F2-227C3A7BFC00}" type="presOf" srcId="{76A5E23F-1A21-4A70-B9D4-31FDDC549E19}" destId="{A865E843-1F13-4D40-B213-DD2463ED71A8}" srcOrd="0" destOrd="0" presId="urn:microsoft.com/office/officeart/2005/8/layout/radial6"/>
    <dgm:cxn modelId="{9A7A3ADC-839C-423E-88FF-E1DCF44AEF99}" type="presOf" srcId="{BBBE4A3B-3B59-4A5E-84A2-EC2D0D909CB1}" destId="{BCB0AEB5-D519-4440-9EAA-E31B15DCD1D6}" srcOrd="0" destOrd="0" presId="urn:microsoft.com/office/officeart/2005/8/layout/radial6"/>
    <dgm:cxn modelId="{19BDF4F1-DA91-4564-9DD7-4C8E0DF8AEDA}" type="presOf" srcId="{3CBD33EB-B6DF-4632-9BF3-359578912738}" destId="{45798CB7-B35C-4909-9D04-AEA74036E832}" srcOrd="0" destOrd="0" presId="urn:microsoft.com/office/officeart/2005/8/layout/radial6"/>
    <dgm:cxn modelId="{C8A3FA2F-838A-4DAD-9CE0-E93FA23D1BD7}" srcId="{D9A1AB7C-2C31-4145-90BA-642E88740B74}" destId="{CCEC9AF3-CA1D-407E-AB12-3890650D4949}" srcOrd="3" destOrd="0" parTransId="{A6BCA17C-2AF9-46E5-BFA6-0DECCC25E738}" sibTransId="{46C9AFC9-B59E-466F-812D-C15B169DD893}"/>
    <dgm:cxn modelId="{5880A5F2-F44C-4F09-9675-3674C155862C}" type="presOf" srcId="{8B1023BF-9607-45DB-BA9F-8146D4D35453}" destId="{E302BDC3-95A4-4853-97D0-31D05FA9A6F7}" srcOrd="0" destOrd="0" presId="urn:microsoft.com/office/officeart/2005/8/layout/radial6"/>
    <dgm:cxn modelId="{27A06319-4EF2-4813-905A-446DF1AE9FC8}" srcId="{D9A1AB7C-2C31-4145-90BA-642E88740B74}" destId="{76A5E23F-1A21-4A70-B9D4-31FDDC549E19}" srcOrd="0" destOrd="0" parTransId="{414FDAB7-F2E0-4E68-BDC3-1F40CDDE8FD1}" sibTransId="{D4499C02-59B8-4E88-B68B-A8910BCB78A1}"/>
    <dgm:cxn modelId="{137D594A-C938-4D5B-96A1-3A49E9B2CFB0}" type="presOf" srcId="{1CE05562-8090-45A6-846B-2415C31FC666}" destId="{F2BD6B7F-7CE1-4467-BBAA-D08EF1D63112}" srcOrd="0" destOrd="0" presId="urn:microsoft.com/office/officeart/2005/8/layout/radial6"/>
    <dgm:cxn modelId="{A1CDA35C-E216-49B8-953A-A4B5E4A5B697}" type="presOf" srcId="{D9A1AB7C-2C31-4145-90BA-642E88740B74}" destId="{67EFE60D-F15F-41E8-88E2-A7B6ED6A3BFA}" srcOrd="0" destOrd="0" presId="urn:microsoft.com/office/officeart/2005/8/layout/radial6"/>
    <dgm:cxn modelId="{776ED619-A350-4E47-B220-160F69D6D644}" type="presOf" srcId="{46C9AFC9-B59E-466F-812D-C15B169DD893}" destId="{E1DB3581-5C1D-41D1-88B4-3F7C1DBC335C}" srcOrd="0" destOrd="0" presId="urn:microsoft.com/office/officeart/2005/8/layout/radial6"/>
    <dgm:cxn modelId="{25A1D4C4-6457-4A31-8223-1F1B8245555B}" srcId="{3CBD33EB-B6DF-4632-9BF3-359578912738}" destId="{D9A1AB7C-2C31-4145-90BA-642E88740B74}" srcOrd="0" destOrd="0" parTransId="{CF7BC0EC-C650-46A0-91AB-B9C037A189C2}" sibTransId="{8DD1D829-833C-414B-B4EC-BA4F974F43AD}"/>
    <dgm:cxn modelId="{3D94BEE2-FEE5-41AA-9F2F-607974CFA740}" srcId="{D9A1AB7C-2C31-4145-90BA-642E88740B74}" destId="{CE1187F2-34F9-4992-A6FB-150FE5A67FE1}" srcOrd="1" destOrd="0" parTransId="{1678245D-5B10-450B-B260-CD6619FB7AD9}" sibTransId="{BBBE4A3B-3B59-4A5E-84A2-EC2D0D909CB1}"/>
    <dgm:cxn modelId="{594F33EC-BE49-46DB-B216-33EEDA47BD88}" srcId="{D9A1AB7C-2C31-4145-90BA-642E88740B74}" destId="{8B1023BF-9607-45DB-BA9F-8146D4D35453}" srcOrd="2" destOrd="0" parTransId="{3FD6B421-46E1-451E-A1C9-F98C18465889}" sibTransId="{1CE05562-8090-45A6-846B-2415C31FC666}"/>
    <dgm:cxn modelId="{F8A53A94-1628-4063-832F-3F015CDC0C66}" type="presOf" srcId="{CE1187F2-34F9-4992-A6FB-150FE5A67FE1}" destId="{CD04CE9A-111E-4BEC-97BA-7248CAA781DE}" srcOrd="0" destOrd="0" presId="urn:microsoft.com/office/officeart/2005/8/layout/radial6"/>
    <dgm:cxn modelId="{6642349B-16E5-4842-A201-266950054BDF}" type="presParOf" srcId="{45798CB7-B35C-4909-9D04-AEA74036E832}" destId="{67EFE60D-F15F-41E8-88E2-A7B6ED6A3BFA}" srcOrd="0" destOrd="0" presId="urn:microsoft.com/office/officeart/2005/8/layout/radial6"/>
    <dgm:cxn modelId="{4C64035F-B31E-48B1-98E9-FCA192646F72}" type="presParOf" srcId="{45798CB7-B35C-4909-9D04-AEA74036E832}" destId="{A865E843-1F13-4D40-B213-DD2463ED71A8}" srcOrd="1" destOrd="0" presId="urn:microsoft.com/office/officeart/2005/8/layout/radial6"/>
    <dgm:cxn modelId="{42ABE1F3-3927-4EC9-ADB6-B8B00F8C17D7}" type="presParOf" srcId="{45798CB7-B35C-4909-9D04-AEA74036E832}" destId="{C1ED30F5-D892-403F-896A-9D59D32A0894}" srcOrd="2" destOrd="0" presId="urn:microsoft.com/office/officeart/2005/8/layout/radial6"/>
    <dgm:cxn modelId="{725C6121-5E4B-4CEA-B2D4-D01C70217446}" type="presParOf" srcId="{45798CB7-B35C-4909-9D04-AEA74036E832}" destId="{44381535-0A76-43F8-852B-E6180AC473F9}" srcOrd="3" destOrd="0" presId="urn:microsoft.com/office/officeart/2005/8/layout/radial6"/>
    <dgm:cxn modelId="{79C54FEB-44D5-406C-9482-F8A2FEF3E44C}" type="presParOf" srcId="{45798CB7-B35C-4909-9D04-AEA74036E832}" destId="{CD04CE9A-111E-4BEC-97BA-7248CAA781DE}" srcOrd="4" destOrd="0" presId="urn:microsoft.com/office/officeart/2005/8/layout/radial6"/>
    <dgm:cxn modelId="{F4867DF6-3821-46AF-A24D-9CF0694B7DB9}" type="presParOf" srcId="{45798CB7-B35C-4909-9D04-AEA74036E832}" destId="{DA790C49-E9AB-413E-9A88-3EC8E5352158}" srcOrd="5" destOrd="0" presId="urn:microsoft.com/office/officeart/2005/8/layout/radial6"/>
    <dgm:cxn modelId="{AFB3A19A-DE1D-44EF-9ED9-E56EFA6FD93C}" type="presParOf" srcId="{45798CB7-B35C-4909-9D04-AEA74036E832}" destId="{BCB0AEB5-D519-4440-9EAA-E31B15DCD1D6}" srcOrd="6" destOrd="0" presId="urn:microsoft.com/office/officeart/2005/8/layout/radial6"/>
    <dgm:cxn modelId="{652E4BB1-2EED-49F5-BA6C-900879C5E56D}" type="presParOf" srcId="{45798CB7-B35C-4909-9D04-AEA74036E832}" destId="{E302BDC3-95A4-4853-97D0-31D05FA9A6F7}" srcOrd="7" destOrd="0" presId="urn:microsoft.com/office/officeart/2005/8/layout/radial6"/>
    <dgm:cxn modelId="{75B4C10D-2C0E-4DC3-B5A6-AAA417E3D766}" type="presParOf" srcId="{45798CB7-B35C-4909-9D04-AEA74036E832}" destId="{453F0A18-1BBB-425A-AD44-BBE7E2FEEAB2}" srcOrd="8" destOrd="0" presId="urn:microsoft.com/office/officeart/2005/8/layout/radial6"/>
    <dgm:cxn modelId="{D674C489-F52B-4EEB-9893-DF02965BA69B}" type="presParOf" srcId="{45798CB7-B35C-4909-9D04-AEA74036E832}" destId="{F2BD6B7F-7CE1-4467-BBAA-D08EF1D63112}" srcOrd="9" destOrd="0" presId="urn:microsoft.com/office/officeart/2005/8/layout/radial6"/>
    <dgm:cxn modelId="{639151CD-9224-4D95-99F1-CFF665D232FC}" type="presParOf" srcId="{45798CB7-B35C-4909-9D04-AEA74036E832}" destId="{FB6A59EF-293B-4FE1-AA6D-89668FD7DE46}" srcOrd="10" destOrd="0" presId="urn:microsoft.com/office/officeart/2005/8/layout/radial6"/>
    <dgm:cxn modelId="{27E4400E-D988-438A-8DCD-988C630670FD}" type="presParOf" srcId="{45798CB7-B35C-4909-9D04-AEA74036E832}" destId="{EF8A6D57-08F5-453B-8165-9DF46008C5D0}" srcOrd="11" destOrd="0" presId="urn:microsoft.com/office/officeart/2005/8/layout/radial6"/>
    <dgm:cxn modelId="{B5A1A349-977A-406F-94CA-CD4D50282B8F}" type="presParOf" srcId="{45798CB7-B35C-4909-9D04-AEA74036E832}" destId="{E1DB3581-5C1D-41D1-88B4-3F7C1DBC335C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ACAC5-83DA-4712-B547-D6CEC1DF761D}" type="doc">
      <dgm:prSet loTypeId="urn:microsoft.com/office/officeart/2005/8/layout/cycle8" loCatId="cycle" qsTypeId="urn:microsoft.com/office/officeart/2005/8/quickstyle/3d1" qsCatId="3D" csTypeId="urn:microsoft.com/office/officeart/2005/8/colors/accent2_2" csCatId="accent2" phldr="1"/>
      <dgm:spPr/>
    </dgm:pt>
    <dgm:pt modelId="{744AE7A9-1B9A-46BB-BFDA-F247D1D3CAA4}">
      <dgm:prSet phldrT="[Texto]" custT="1"/>
      <dgm:spPr/>
      <dgm:t>
        <a:bodyPr/>
        <a:lstStyle/>
        <a:p>
          <a:pPr algn="ctr"/>
          <a:r>
            <a:rPr lang="es-CO" sz="1800" b="1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Proyecto 22</a:t>
          </a:r>
          <a:endParaRPr lang="es-CO" sz="1800" b="0" dirty="0" smtClean="0">
            <a:ln w="11430"/>
            <a:latin typeface="Arial Narrow" panose="020B0606020202030204" pitchFamily="34" charset="0"/>
            <a:cs typeface="Arial" panose="020B0604020202020204" pitchFamily="34" charset="0"/>
          </a:endParaRPr>
        </a:p>
        <a:p>
          <a:pPr algn="ctr"/>
          <a:r>
            <a:rPr lang="es-CO" sz="1800" b="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La Universidad Orientada al Servicio de la Comunidad Unilibrista.</a:t>
          </a:r>
          <a:endParaRPr lang="es-CO" sz="1800" b="0" dirty="0">
            <a:latin typeface="Arial Narrow" panose="020B0606020202030204" pitchFamily="34" charset="0"/>
          </a:endParaRPr>
        </a:p>
      </dgm:t>
    </dgm:pt>
    <dgm:pt modelId="{D736FD6C-B84E-42C5-BBFA-CC36BE43CEDB}" type="parTrans" cxnId="{60490B98-84EE-4B68-8475-5773D2AECB79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1BF929B0-8522-48BE-AEAB-B196CF1EAE5F}" type="sibTrans" cxnId="{60490B98-84EE-4B68-8475-5773D2AECB79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80B1E10C-A296-4D0C-B031-BAD71C7F7493}">
      <dgm:prSet phldrT="[Texto]"/>
      <dgm:spPr/>
      <dgm:t>
        <a:bodyPr/>
        <a:lstStyle/>
        <a:p>
          <a:r>
            <a:rPr lang="es-CO" b="1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Proyecto 23</a:t>
          </a:r>
          <a:endParaRPr lang="es-CO" b="0" dirty="0" smtClean="0">
            <a:ln w="11430"/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s-CO" b="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Sistemas Integrados de Gestión.</a:t>
          </a:r>
          <a:endParaRPr lang="es-CO" b="0" dirty="0">
            <a:latin typeface="Arial Narrow" panose="020B0606020202030204" pitchFamily="34" charset="0"/>
          </a:endParaRPr>
        </a:p>
      </dgm:t>
    </dgm:pt>
    <dgm:pt modelId="{FB339847-AFE6-4849-B7FB-3659B72BE54C}" type="parTrans" cxnId="{AB62FD76-C465-4DA2-AB23-1F4B0C24497F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63B2E244-D3AE-4B79-A07A-551F6298CB17}" type="sibTrans" cxnId="{AB62FD76-C465-4DA2-AB23-1F4B0C24497F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09F905DA-15D1-4068-8017-8F1F992C8261}">
      <dgm:prSet phldrT="[Texto]" custT="1"/>
      <dgm:spPr/>
      <dgm:t>
        <a:bodyPr/>
        <a:lstStyle/>
        <a:p>
          <a:r>
            <a:rPr lang="es-CO" sz="2000" b="1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Proyecto 21</a:t>
          </a:r>
        </a:p>
        <a:p>
          <a:r>
            <a:rPr lang="es-CO" sz="2000" b="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Ampliación del Alcance del SGC.</a:t>
          </a:r>
          <a:endParaRPr lang="es-CO" sz="2000" b="0" dirty="0">
            <a:latin typeface="Arial Narrow" panose="020B0606020202030204" pitchFamily="34" charset="0"/>
          </a:endParaRPr>
        </a:p>
      </dgm:t>
    </dgm:pt>
    <dgm:pt modelId="{0C436AE5-09FB-42A6-97BB-D3E6556EFC53}" type="parTrans" cxnId="{917239EA-4DC0-4DAC-B59E-4E891E87E034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1BE46215-C993-49A7-AD1C-3060F8836821}" type="sibTrans" cxnId="{917239EA-4DC0-4DAC-B59E-4E891E87E034}">
      <dgm:prSet/>
      <dgm:spPr/>
      <dgm:t>
        <a:bodyPr/>
        <a:lstStyle/>
        <a:p>
          <a:endParaRPr lang="es-CO">
            <a:latin typeface="Arial Narrow" panose="020B0606020202030204" pitchFamily="34" charset="0"/>
          </a:endParaRPr>
        </a:p>
      </dgm:t>
    </dgm:pt>
    <dgm:pt modelId="{5C15F835-5EE9-48E7-9163-293CDB9D209E}" type="pres">
      <dgm:prSet presAssocID="{E5DACAC5-83DA-4712-B547-D6CEC1DF761D}" presName="compositeShape" presStyleCnt="0">
        <dgm:presLayoutVars>
          <dgm:chMax val="7"/>
          <dgm:dir/>
          <dgm:resizeHandles val="exact"/>
        </dgm:presLayoutVars>
      </dgm:prSet>
      <dgm:spPr/>
    </dgm:pt>
    <dgm:pt modelId="{D75A111F-FF5C-4C3B-8484-94E709CF529E}" type="pres">
      <dgm:prSet presAssocID="{E5DACAC5-83DA-4712-B547-D6CEC1DF761D}" presName="wedge1" presStyleLbl="node1" presStyleIdx="0" presStyleCnt="3"/>
      <dgm:spPr/>
      <dgm:t>
        <a:bodyPr/>
        <a:lstStyle/>
        <a:p>
          <a:endParaRPr lang="es-CO"/>
        </a:p>
      </dgm:t>
    </dgm:pt>
    <dgm:pt modelId="{A36D256C-E3ED-4AD3-B1F7-B6FD9E8ED186}" type="pres">
      <dgm:prSet presAssocID="{E5DACAC5-83DA-4712-B547-D6CEC1DF761D}" presName="dummy1a" presStyleCnt="0"/>
      <dgm:spPr/>
    </dgm:pt>
    <dgm:pt modelId="{FBA5E62A-5413-4451-8BE6-C91C2F6F8C73}" type="pres">
      <dgm:prSet presAssocID="{E5DACAC5-83DA-4712-B547-D6CEC1DF761D}" presName="dummy1b" presStyleCnt="0"/>
      <dgm:spPr/>
    </dgm:pt>
    <dgm:pt modelId="{32EF4931-2EE8-447D-BC77-D30D45E68648}" type="pres">
      <dgm:prSet presAssocID="{E5DACAC5-83DA-4712-B547-D6CEC1DF76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CF8933-0B21-4665-B689-5067A6F6BFBF}" type="pres">
      <dgm:prSet presAssocID="{E5DACAC5-83DA-4712-B547-D6CEC1DF761D}" presName="wedge2" presStyleLbl="node1" presStyleIdx="1" presStyleCnt="3"/>
      <dgm:spPr/>
      <dgm:t>
        <a:bodyPr/>
        <a:lstStyle/>
        <a:p>
          <a:endParaRPr lang="es-CO"/>
        </a:p>
      </dgm:t>
    </dgm:pt>
    <dgm:pt modelId="{A4423616-2492-4074-8FF9-D71F5CD4C153}" type="pres">
      <dgm:prSet presAssocID="{E5DACAC5-83DA-4712-B547-D6CEC1DF761D}" presName="dummy2a" presStyleCnt="0"/>
      <dgm:spPr/>
    </dgm:pt>
    <dgm:pt modelId="{738C904B-3FB2-408D-95C9-F0A1EFE3C3B0}" type="pres">
      <dgm:prSet presAssocID="{E5DACAC5-83DA-4712-B547-D6CEC1DF761D}" presName="dummy2b" presStyleCnt="0"/>
      <dgm:spPr/>
    </dgm:pt>
    <dgm:pt modelId="{4F70A445-D8D3-40A5-9925-9F4410C64772}" type="pres">
      <dgm:prSet presAssocID="{E5DACAC5-83DA-4712-B547-D6CEC1DF76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E95B5D-97FA-4337-9FE1-6238F314D1D2}" type="pres">
      <dgm:prSet presAssocID="{E5DACAC5-83DA-4712-B547-D6CEC1DF761D}" presName="wedge3" presStyleLbl="node1" presStyleIdx="2" presStyleCnt="3"/>
      <dgm:spPr/>
      <dgm:t>
        <a:bodyPr/>
        <a:lstStyle/>
        <a:p>
          <a:endParaRPr lang="es-CO"/>
        </a:p>
      </dgm:t>
    </dgm:pt>
    <dgm:pt modelId="{029E1DC3-4093-4A41-A5EA-CA9F922ADA98}" type="pres">
      <dgm:prSet presAssocID="{E5DACAC5-83DA-4712-B547-D6CEC1DF761D}" presName="dummy3a" presStyleCnt="0"/>
      <dgm:spPr/>
    </dgm:pt>
    <dgm:pt modelId="{35B9F822-4E9F-4B3F-A795-49BD14181955}" type="pres">
      <dgm:prSet presAssocID="{E5DACAC5-83DA-4712-B547-D6CEC1DF761D}" presName="dummy3b" presStyleCnt="0"/>
      <dgm:spPr/>
    </dgm:pt>
    <dgm:pt modelId="{42CB9BD4-61C2-42AB-9AF9-0E59A24CAD3A}" type="pres">
      <dgm:prSet presAssocID="{E5DACAC5-83DA-4712-B547-D6CEC1DF76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8AEB9B-3D98-4AD1-BD5F-4AD598E41814}" type="pres">
      <dgm:prSet presAssocID="{1BF929B0-8522-48BE-AEAB-B196CF1EAE5F}" presName="arrowWedge1" presStyleLbl="fgSibTrans2D1" presStyleIdx="0" presStyleCnt="3"/>
      <dgm:spPr>
        <a:solidFill>
          <a:schemeClr val="tx1">
            <a:lumMod val="75000"/>
            <a:lumOff val="25000"/>
          </a:schemeClr>
        </a:solidFill>
      </dgm:spPr>
    </dgm:pt>
    <dgm:pt modelId="{029ED5B5-E9ED-41D2-9ED7-0AB4E4AF3274}" type="pres">
      <dgm:prSet presAssocID="{63B2E244-D3AE-4B79-A07A-551F6298CB17}" presName="arrowWedge2" presStyleLbl="fgSibTrans2D1" presStyleIdx="1" presStyleCnt="3"/>
      <dgm:spPr>
        <a:solidFill>
          <a:schemeClr val="tx1">
            <a:lumMod val="75000"/>
            <a:lumOff val="25000"/>
          </a:schemeClr>
        </a:solidFill>
      </dgm:spPr>
    </dgm:pt>
    <dgm:pt modelId="{222DDB55-12D5-4907-8754-9F2A0A466AB2}" type="pres">
      <dgm:prSet presAssocID="{1BE46215-C993-49A7-AD1C-3060F8836821}" presName="arrowWedge3" presStyleLbl="fgSibTrans2D1" presStyleIdx="2" presStyleCnt="3"/>
      <dgm:spPr>
        <a:solidFill>
          <a:schemeClr val="tx1">
            <a:lumMod val="75000"/>
            <a:lumOff val="25000"/>
          </a:schemeClr>
        </a:solidFill>
      </dgm:spPr>
    </dgm:pt>
  </dgm:ptLst>
  <dgm:cxnLst>
    <dgm:cxn modelId="{DCE2CD4D-05EF-4EC0-A92E-1C1AC352DCD7}" type="presOf" srcId="{09F905DA-15D1-4068-8017-8F1F992C8261}" destId="{42CB9BD4-61C2-42AB-9AF9-0E59A24CAD3A}" srcOrd="1" destOrd="0" presId="urn:microsoft.com/office/officeart/2005/8/layout/cycle8"/>
    <dgm:cxn modelId="{A0CE5CF5-4423-4600-B2BB-66EE3AF2E9BC}" type="presOf" srcId="{744AE7A9-1B9A-46BB-BFDA-F247D1D3CAA4}" destId="{D75A111F-FF5C-4C3B-8484-94E709CF529E}" srcOrd="0" destOrd="0" presId="urn:microsoft.com/office/officeart/2005/8/layout/cycle8"/>
    <dgm:cxn modelId="{07D7935D-23C8-45C5-8692-54A8F8690032}" type="presOf" srcId="{09F905DA-15D1-4068-8017-8F1F992C8261}" destId="{65E95B5D-97FA-4337-9FE1-6238F314D1D2}" srcOrd="0" destOrd="0" presId="urn:microsoft.com/office/officeart/2005/8/layout/cycle8"/>
    <dgm:cxn modelId="{639F3A23-6960-497D-90B4-EB35216580A2}" type="presOf" srcId="{744AE7A9-1B9A-46BB-BFDA-F247D1D3CAA4}" destId="{32EF4931-2EE8-447D-BC77-D30D45E68648}" srcOrd="1" destOrd="0" presId="urn:microsoft.com/office/officeart/2005/8/layout/cycle8"/>
    <dgm:cxn modelId="{60490B98-84EE-4B68-8475-5773D2AECB79}" srcId="{E5DACAC5-83DA-4712-B547-D6CEC1DF761D}" destId="{744AE7A9-1B9A-46BB-BFDA-F247D1D3CAA4}" srcOrd="0" destOrd="0" parTransId="{D736FD6C-B84E-42C5-BBFA-CC36BE43CEDB}" sibTransId="{1BF929B0-8522-48BE-AEAB-B196CF1EAE5F}"/>
    <dgm:cxn modelId="{F0BF4EFD-1C85-42DC-B866-BB0D7D550626}" type="presOf" srcId="{E5DACAC5-83DA-4712-B547-D6CEC1DF761D}" destId="{5C15F835-5EE9-48E7-9163-293CDB9D209E}" srcOrd="0" destOrd="0" presId="urn:microsoft.com/office/officeart/2005/8/layout/cycle8"/>
    <dgm:cxn modelId="{298C5917-EACB-47EE-BBF2-1E80773EDD06}" type="presOf" srcId="{80B1E10C-A296-4D0C-B031-BAD71C7F7493}" destId="{4F70A445-D8D3-40A5-9925-9F4410C64772}" srcOrd="1" destOrd="0" presId="urn:microsoft.com/office/officeart/2005/8/layout/cycle8"/>
    <dgm:cxn modelId="{917239EA-4DC0-4DAC-B59E-4E891E87E034}" srcId="{E5DACAC5-83DA-4712-B547-D6CEC1DF761D}" destId="{09F905DA-15D1-4068-8017-8F1F992C8261}" srcOrd="2" destOrd="0" parTransId="{0C436AE5-09FB-42A6-97BB-D3E6556EFC53}" sibTransId="{1BE46215-C993-49A7-AD1C-3060F8836821}"/>
    <dgm:cxn modelId="{5255E8A2-E093-4356-8728-9473F43AF987}" type="presOf" srcId="{80B1E10C-A296-4D0C-B031-BAD71C7F7493}" destId="{5DCF8933-0B21-4665-B689-5067A6F6BFBF}" srcOrd="0" destOrd="0" presId="urn:microsoft.com/office/officeart/2005/8/layout/cycle8"/>
    <dgm:cxn modelId="{AB62FD76-C465-4DA2-AB23-1F4B0C24497F}" srcId="{E5DACAC5-83DA-4712-B547-D6CEC1DF761D}" destId="{80B1E10C-A296-4D0C-B031-BAD71C7F7493}" srcOrd="1" destOrd="0" parTransId="{FB339847-AFE6-4849-B7FB-3659B72BE54C}" sibTransId="{63B2E244-D3AE-4B79-A07A-551F6298CB17}"/>
    <dgm:cxn modelId="{952AB82D-B189-4F3C-A691-98EB7FE70383}" type="presParOf" srcId="{5C15F835-5EE9-48E7-9163-293CDB9D209E}" destId="{D75A111F-FF5C-4C3B-8484-94E709CF529E}" srcOrd="0" destOrd="0" presId="urn:microsoft.com/office/officeart/2005/8/layout/cycle8"/>
    <dgm:cxn modelId="{187FD629-4B7A-4A21-8828-5BAB56D148EA}" type="presParOf" srcId="{5C15F835-5EE9-48E7-9163-293CDB9D209E}" destId="{A36D256C-E3ED-4AD3-B1F7-B6FD9E8ED186}" srcOrd="1" destOrd="0" presId="urn:microsoft.com/office/officeart/2005/8/layout/cycle8"/>
    <dgm:cxn modelId="{D0B0258E-0B72-46D5-ADA9-03B1ECA8E7B9}" type="presParOf" srcId="{5C15F835-5EE9-48E7-9163-293CDB9D209E}" destId="{FBA5E62A-5413-4451-8BE6-C91C2F6F8C73}" srcOrd="2" destOrd="0" presId="urn:microsoft.com/office/officeart/2005/8/layout/cycle8"/>
    <dgm:cxn modelId="{A55ADFEF-C84E-46FE-B362-2F20CA22E4A7}" type="presParOf" srcId="{5C15F835-5EE9-48E7-9163-293CDB9D209E}" destId="{32EF4931-2EE8-447D-BC77-D30D45E68648}" srcOrd="3" destOrd="0" presId="urn:microsoft.com/office/officeart/2005/8/layout/cycle8"/>
    <dgm:cxn modelId="{EAD9998F-5025-4A4C-B61C-613B890A103A}" type="presParOf" srcId="{5C15F835-5EE9-48E7-9163-293CDB9D209E}" destId="{5DCF8933-0B21-4665-B689-5067A6F6BFBF}" srcOrd="4" destOrd="0" presId="urn:microsoft.com/office/officeart/2005/8/layout/cycle8"/>
    <dgm:cxn modelId="{3F0B3E8B-632A-41AD-A53C-BC2630FF258F}" type="presParOf" srcId="{5C15F835-5EE9-48E7-9163-293CDB9D209E}" destId="{A4423616-2492-4074-8FF9-D71F5CD4C153}" srcOrd="5" destOrd="0" presId="urn:microsoft.com/office/officeart/2005/8/layout/cycle8"/>
    <dgm:cxn modelId="{506BA4E3-259C-45FC-8694-C7C3698B0829}" type="presParOf" srcId="{5C15F835-5EE9-48E7-9163-293CDB9D209E}" destId="{738C904B-3FB2-408D-95C9-F0A1EFE3C3B0}" srcOrd="6" destOrd="0" presId="urn:microsoft.com/office/officeart/2005/8/layout/cycle8"/>
    <dgm:cxn modelId="{9939788A-B30C-4805-B4F4-70C7D37F8344}" type="presParOf" srcId="{5C15F835-5EE9-48E7-9163-293CDB9D209E}" destId="{4F70A445-D8D3-40A5-9925-9F4410C64772}" srcOrd="7" destOrd="0" presId="urn:microsoft.com/office/officeart/2005/8/layout/cycle8"/>
    <dgm:cxn modelId="{824DB52A-30DE-472E-99E5-57E155B565D4}" type="presParOf" srcId="{5C15F835-5EE9-48E7-9163-293CDB9D209E}" destId="{65E95B5D-97FA-4337-9FE1-6238F314D1D2}" srcOrd="8" destOrd="0" presId="urn:microsoft.com/office/officeart/2005/8/layout/cycle8"/>
    <dgm:cxn modelId="{8949DD17-D55E-4217-A1B1-2F4E7CF2FF6D}" type="presParOf" srcId="{5C15F835-5EE9-48E7-9163-293CDB9D209E}" destId="{029E1DC3-4093-4A41-A5EA-CA9F922ADA98}" srcOrd="9" destOrd="0" presId="urn:microsoft.com/office/officeart/2005/8/layout/cycle8"/>
    <dgm:cxn modelId="{5630A66F-C8EE-4DD1-B503-F85750AA01F3}" type="presParOf" srcId="{5C15F835-5EE9-48E7-9163-293CDB9D209E}" destId="{35B9F822-4E9F-4B3F-A795-49BD14181955}" srcOrd="10" destOrd="0" presId="urn:microsoft.com/office/officeart/2005/8/layout/cycle8"/>
    <dgm:cxn modelId="{EA04BEB9-D807-45A4-893A-AEEC1BBEFB68}" type="presParOf" srcId="{5C15F835-5EE9-48E7-9163-293CDB9D209E}" destId="{42CB9BD4-61C2-42AB-9AF9-0E59A24CAD3A}" srcOrd="11" destOrd="0" presId="urn:microsoft.com/office/officeart/2005/8/layout/cycle8"/>
    <dgm:cxn modelId="{54FCDB01-1EF7-4AA3-9EDC-3CC5DD962D76}" type="presParOf" srcId="{5C15F835-5EE9-48E7-9163-293CDB9D209E}" destId="{E68AEB9B-3D98-4AD1-BD5F-4AD598E41814}" srcOrd="12" destOrd="0" presId="urn:microsoft.com/office/officeart/2005/8/layout/cycle8"/>
    <dgm:cxn modelId="{A46B9167-EFD1-44BC-A85C-0A4D107B33DA}" type="presParOf" srcId="{5C15F835-5EE9-48E7-9163-293CDB9D209E}" destId="{029ED5B5-E9ED-41D2-9ED7-0AB4E4AF3274}" srcOrd="13" destOrd="0" presId="urn:microsoft.com/office/officeart/2005/8/layout/cycle8"/>
    <dgm:cxn modelId="{F6D90ABE-67C7-4429-B91E-F0F4C5CA45C9}" type="presParOf" srcId="{5C15F835-5EE9-48E7-9163-293CDB9D209E}" destId="{222DDB55-12D5-4907-8754-9F2A0A466AB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F39BF-543E-485A-A691-7B7DD7816394}">
      <dsp:nvSpPr>
        <dsp:cNvPr id="0" name=""/>
        <dsp:cNvSpPr/>
      </dsp:nvSpPr>
      <dsp:spPr>
        <a:xfrm rot="10800000">
          <a:off x="1610648" y="311"/>
          <a:ext cx="5458925" cy="106405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70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Mejorar la percepción de satisfacción de la comunidad Unilibrista frente a la calidad de los servicios prestados por la universidad.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1876660" y="311"/>
        <a:ext cx="5192913" cy="1064050"/>
      </dsp:txXfrm>
    </dsp:sp>
    <dsp:sp modelId="{136135E3-E59C-4C64-9659-61F397C7DAAF}">
      <dsp:nvSpPr>
        <dsp:cNvPr id="0" name=""/>
        <dsp:cNvSpPr/>
      </dsp:nvSpPr>
      <dsp:spPr>
        <a:xfrm>
          <a:off x="1139337" y="61025"/>
          <a:ext cx="942621" cy="9426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3FBEB-52FE-4E42-9C3F-AC8821346314}">
      <dsp:nvSpPr>
        <dsp:cNvPr id="0" name=""/>
        <dsp:cNvSpPr/>
      </dsp:nvSpPr>
      <dsp:spPr>
        <a:xfrm rot="10800000">
          <a:off x="1610648" y="1345741"/>
          <a:ext cx="5458925" cy="1323450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70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Cumplir con las necesidades y expectativas de nuestros usuarios a través de los Acuerdos de Servicio, los requisitos técnicos y la reglamentación establecida por la Universidad.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1941510" y="1345741"/>
        <a:ext cx="5128063" cy="1323450"/>
      </dsp:txXfrm>
    </dsp:sp>
    <dsp:sp modelId="{77B9846A-6963-4860-B165-B8A413D6C334}">
      <dsp:nvSpPr>
        <dsp:cNvPr id="0" name=""/>
        <dsp:cNvSpPr/>
      </dsp:nvSpPr>
      <dsp:spPr>
        <a:xfrm>
          <a:off x="1139337" y="1536155"/>
          <a:ext cx="942621" cy="9426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A0160-E850-4418-A22B-3BD7315295CE}">
      <dsp:nvSpPr>
        <dsp:cNvPr id="0" name=""/>
        <dsp:cNvSpPr/>
      </dsp:nvSpPr>
      <dsp:spPr>
        <a:xfrm rot="10800000">
          <a:off x="1714094" y="2942606"/>
          <a:ext cx="5458925" cy="110850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7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Garantizar la eficacia y eficiencia de los procesos que aseguren la excelencia y calidad institucional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1991220" y="2942606"/>
        <a:ext cx="5181799" cy="1108504"/>
      </dsp:txXfrm>
    </dsp:sp>
    <dsp:sp modelId="{495134F7-BAF3-4892-9328-A9EBFB66F84E}">
      <dsp:nvSpPr>
        <dsp:cNvPr id="0" name=""/>
        <dsp:cNvSpPr/>
      </dsp:nvSpPr>
      <dsp:spPr>
        <a:xfrm>
          <a:off x="1139337" y="3033512"/>
          <a:ext cx="942621" cy="9426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B3581-5C1D-41D1-88B4-3F7C1DBC335C}">
      <dsp:nvSpPr>
        <dsp:cNvPr id="0" name=""/>
        <dsp:cNvSpPr/>
      </dsp:nvSpPr>
      <dsp:spPr>
        <a:xfrm>
          <a:off x="2185377" y="455463"/>
          <a:ext cx="3183134" cy="318313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D6B7F-7CE1-4467-BBAA-D08EF1D63112}">
      <dsp:nvSpPr>
        <dsp:cNvPr id="0" name=""/>
        <dsp:cNvSpPr/>
      </dsp:nvSpPr>
      <dsp:spPr>
        <a:xfrm>
          <a:off x="2185377" y="455463"/>
          <a:ext cx="3183134" cy="3183134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0AEB5-D519-4440-9EAA-E31B15DCD1D6}">
      <dsp:nvSpPr>
        <dsp:cNvPr id="0" name=""/>
        <dsp:cNvSpPr/>
      </dsp:nvSpPr>
      <dsp:spPr>
        <a:xfrm>
          <a:off x="2185377" y="455463"/>
          <a:ext cx="3183134" cy="3183134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81535-0A76-43F8-852B-E6180AC473F9}">
      <dsp:nvSpPr>
        <dsp:cNvPr id="0" name=""/>
        <dsp:cNvSpPr/>
      </dsp:nvSpPr>
      <dsp:spPr>
        <a:xfrm>
          <a:off x="2211558" y="455463"/>
          <a:ext cx="3130771" cy="3183134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bg2">
            <a:lumMod val="7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82000">
          <a:bevelT w="190500" h="381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7EFE60D-F15F-41E8-88E2-A7B6ED6A3BFA}">
      <dsp:nvSpPr>
        <dsp:cNvPr id="0" name=""/>
        <dsp:cNvSpPr/>
      </dsp:nvSpPr>
      <dsp:spPr>
        <a:xfrm>
          <a:off x="3043870" y="1287590"/>
          <a:ext cx="1466147" cy="14661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n/>
              <a:effectLst/>
              <a:latin typeface="Tahoma" pitchFamily="34" charset="0"/>
              <a:cs typeface="Tahoma" pitchFamily="34" charset="0"/>
            </a:rPr>
            <a:t>BIENESTAR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n/>
              <a:effectLst/>
              <a:latin typeface="Tahoma" pitchFamily="34" charset="0"/>
              <a:cs typeface="Tahoma" pitchFamily="34" charset="0"/>
            </a:rPr>
            <a:t>UNIVERSITARIO</a:t>
          </a:r>
          <a:endParaRPr lang="es-CO" sz="800" kern="1200" dirty="0"/>
        </a:p>
      </dsp:txBody>
      <dsp:txXfrm>
        <a:off x="3258582" y="1502302"/>
        <a:ext cx="1036723" cy="1036723"/>
      </dsp:txXfrm>
    </dsp:sp>
    <dsp:sp modelId="{A865E843-1F13-4D40-B213-DD2463ED71A8}">
      <dsp:nvSpPr>
        <dsp:cNvPr id="0" name=""/>
        <dsp:cNvSpPr/>
      </dsp:nvSpPr>
      <dsp:spPr>
        <a:xfrm>
          <a:off x="3263792" y="-20740"/>
          <a:ext cx="1026303" cy="1026303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Tahoma" pitchFamily="34" charset="0"/>
              <a:cs typeface="Tahoma" pitchFamily="34" charset="0"/>
            </a:rPr>
            <a:t>DOCENCIA</a:t>
          </a:r>
          <a:endParaRPr lang="es-CO" sz="900" kern="1200" dirty="0"/>
        </a:p>
      </dsp:txBody>
      <dsp:txXfrm>
        <a:off x="3414091" y="129559"/>
        <a:ext cx="725705" cy="725705"/>
      </dsp:txXfrm>
    </dsp:sp>
    <dsp:sp modelId="{CD04CE9A-111E-4BEC-97BA-7248CAA781DE}">
      <dsp:nvSpPr>
        <dsp:cNvPr id="0" name=""/>
        <dsp:cNvSpPr/>
      </dsp:nvSpPr>
      <dsp:spPr>
        <a:xfrm>
          <a:off x="4759097" y="1453396"/>
          <a:ext cx="1144933" cy="1187268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PROYECCIÓN</a:t>
          </a:r>
          <a:r>
            <a:rPr lang="es-CO" sz="800" b="1" kern="120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SOCIAL</a:t>
          </a:r>
          <a:endParaRPr lang="es-CO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26769" y="1627267"/>
        <a:ext cx="809589" cy="839526"/>
      </dsp:txXfrm>
    </dsp:sp>
    <dsp:sp modelId="{E302BDC3-95A4-4853-97D0-31D05FA9A6F7}">
      <dsp:nvSpPr>
        <dsp:cNvPr id="0" name=""/>
        <dsp:cNvSpPr/>
      </dsp:nvSpPr>
      <dsp:spPr>
        <a:xfrm>
          <a:off x="3227056" y="3044681"/>
          <a:ext cx="1099776" cy="1113939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INTERNACIONALIZACIÓN </a:t>
          </a:r>
          <a:endParaRPr lang="es-CO" sz="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88114" y="3207814"/>
        <a:ext cx="777660" cy="787673"/>
      </dsp:txXfrm>
    </dsp:sp>
    <dsp:sp modelId="{FB6A59EF-293B-4FE1-AA6D-89668FD7DE46}">
      <dsp:nvSpPr>
        <dsp:cNvPr id="0" name=""/>
        <dsp:cNvSpPr/>
      </dsp:nvSpPr>
      <dsp:spPr>
        <a:xfrm>
          <a:off x="1649857" y="1453396"/>
          <a:ext cx="1144933" cy="1187268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CO" sz="700" b="1" kern="1200" dirty="0" smtClean="0">
              <a:latin typeface="Tahoma" panose="020B0604030504040204" pitchFamily="34" charset="0"/>
            </a:rPr>
            <a:t>INVESTIGACIÓN</a:t>
          </a:r>
          <a:endParaRPr lang="es-CO" sz="700" kern="1200" dirty="0"/>
        </a:p>
      </dsp:txBody>
      <dsp:txXfrm>
        <a:off x="1817529" y="1627267"/>
        <a:ext cx="809589" cy="83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A111F-FF5C-4C3B-8484-94E709CF529E}">
      <dsp:nvSpPr>
        <dsp:cNvPr id="0" name=""/>
        <dsp:cNvSpPr/>
      </dsp:nvSpPr>
      <dsp:spPr>
        <a:xfrm>
          <a:off x="900695" y="324427"/>
          <a:ext cx="4192607" cy="419260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Proyecto 22</a:t>
          </a:r>
          <a:endParaRPr lang="es-CO" sz="1800" b="0" kern="1200" dirty="0" smtClean="0">
            <a:ln w="11430"/>
            <a:latin typeface="Arial Narrow" panose="020B060602020203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La Universidad Orientada al Servicio de la Comunidad Unilibrista.</a:t>
          </a:r>
          <a:endParaRPr lang="es-CO" sz="1800" b="0" kern="1200" dirty="0">
            <a:latin typeface="Arial Narrow" panose="020B0606020202030204" pitchFamily="34" charset="0"/>
          </a:endParaRPr>
        </a:p>
      </dsp:txBody>
      <dsp:txXfrm>
        <a:off x="3110299" y="1212861"/>
        <a:ext cx="1497359" cy="1247799"/>
      </dsp:txXfrm>
    </dsp:sp>
    <dsp:sp modelId="{5DCF8933-0B21-4665-B689-5067A6F6BFBF}">
      <dsp:nvSpPr>
        <dsp:cNvPr id="0" name=""/>
        <dsp:cNvSpPr/>
      </dsp:nvSpPr>
      <dsp:spPr>
        <a:xfrm>
          <a:off x="814347" y="474163"/>
          <a:ext cx="4192607" cy="419260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1" kern="120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Proyecto 23</a:t>
          </a:r>
          <a:endParaRPr lang="es-CO" sz="2300" b="0" kern="1200" dirty="0" smtClean="0">
            <a:ln w="11430"/>
            <a:latin typeface="Arial Narrow" panose="020B060602020203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0" kern="120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Sistemas Integrados de Gestión.</a:t>
          </a:r>
          <a:endParaRPr lang="es-CO" sz="2300" b="0" kern="1200" dirty="0">
            <a:latin typeface="Arial Narrow" panose="020B0606020202030204" pitchFamily="34" charset="0"/>
          </a:endParaRPr>
        </a:p>
      </dsp:txBody>
      <dsp:txXfrm>
        <a:off x="1812587" y="3194367"/>
        <a:ext cx="2246039" cy="1098063"/>
      </dsp:txXfrm>
    </dsp:sp>
    <dsp:sp modelId="{65E95B5D-97FA-4337-9FE1-6238F314D1D2}">
      <dsp:nvSpPr>
        <dsp:cNvPr id="0" name=""/>
        <dsp:cNvSpPr/>
      </dsp:nvSpPr>
      <dsp:spPr>
        <a:xfrm>
          <a:off x="728000" y="324427"/>
          <a:ext cx="4192607" cy="419260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Proyecto 21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ln w="11430"/>
              <a:latin typeface="Arial Narrow" panose="020B0606020202030204" pitchFamily="34" charset="0"/>
              <a:cs typeface="Arial" panose="020B0604020202020204" pitchFamily="34" charset="0"/>
            </a:rPr>
            <a:t>Ampliación del Alcance del SGC.</a:t>
          </a:r>
          <a:endParaRPr lang="es-CO" sz="2000" b="0" kern="1200" dirty="0">
            <a:latin typeface="Arial Narrow" panose="020B0606020202030204" pitchFamily="34" charset="0"/>
          </a:endParaRPr>
        </a:p>
      </dsp:txBody>
      <dsp:txXfrm>
        <a:off x="1213643" y="1212861"/>
        <a:ext cx="1497359" cy="1247799"/>
      </dsp:txXfrm>
    </dsp:sp>
    <dsp:sp modelId="{E68AEB9B-3D98-4AD1-BD5F-4AD598E41814}">
      <dsp:nvSpPr>
        <dsp:cNvPr id="0" name=""/>
        <dsp:cNvSpPr/>
      </dsp:nvSpPr>
      <dsp:spPr>
        <a:xfrm>
          <a:off x="641499" y="64885"/>
          <a:ext cx="4711691" cy="471169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ED5B5-E9ED-41D2-9ED7-0AB4E4AF3274}">
      <dsp:nvSpPr>
        <dsp:cNvPr id="0" name=""/>
        <dsp:cNvSpPr/>
      </dsp:nvSpPr>
      <dsp:spPr>
        <a:xfrm>
          <a:off x="554805" y="214356"/>
          <a:ext cx="4711691" cy="471169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DDB55-12D5-4907-8754-9F2A0A466AB2}">
      <dsp:nvSpPr>
        <dsp:cNvPr id="0" name=""/>
        <dsp:cNvSpPr/>
      </dsp:nvSpPr>
      <dsp:spPr>
        <a:xfrm>
          <a:off x="468111" y="64885"/>
          <a:ext cx="4711691" cy="471169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686E-095E-4102-80B8-AB9BFB018DB1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7E13-F935-431D-AA3D-7FF3D586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9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16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005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758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E3C5-44A1-4D3C-9BF1-5486C25C17DA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7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A36F5-8361-4CD0-ACF4-8F30D3FE2A76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5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2C54-DF42-4F9A-99B0-E9148F042A34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BAB5-C5F6-4CDC-9C6B-6A1FD9FD8199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9F68-3C6A-4635-85F5-DBB81A2B2A95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0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B2F0A-0347-4041-A115-ECDCFA8860C1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788BC-A1C2-495A-8E87-9EDB35F41439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EF7C-A004-4254-B257-955F8728B025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2795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BBD9-7DB3-40BF-BB9E-4B1B33734B63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11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BFB8-AA65-4A2D-AA02-A215D9927A8D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4FFE-B94B-4BE4-86DF-6B55CD365C96}" type="slidenum">
              <a:rPr lang="es-ES" alt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0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15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80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27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1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858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874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35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2E907-9420-486D-8D2B-D0B4FE2F1979}" type="datetimeFigureOut">
              <a:rPr lang="es-CO" smtClean="0"/>
              <a:t>2/02/2018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B078-D6C7-4A95-8274-CD501D8F54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33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5680F-8E17-4F89-A9DF-B1E0C52135D9}" type="slidenum">
              <a:rPr lang="es-ES" altLang="es-MX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88086" y="305361"/>
            <a:ext cx="902041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SISTEMA GESTIÓN DE CALIDAD</a:t>
            </a: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CON ALCANCE ACADÉMCO</a:t>
            </a:r>
            <a:endParaRPr lang="es-E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UNIVERSIDAD LIBRE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499992" y="2132856"/>
            <a:ext cx="2664296" cy="2752922"/>
            <a:chOff x="5364088" y="1944527"/>
            <a:chExt cx="2880320" cy="296894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2630990"/>
              <a:ext cx="1595677" cy="1590098"/>
            </a:xfrm>
            <a:prstGeom prst="rect">
              <a:avLst/>
            </a:prstGeom>
          </p:spPr>
        </p:pic>
        <p:pic>
          <p:nvPicPr>
            <p:cNvPr id="5126" name="Picture 6" descr="http://sirtorresinmobiliaria.esy.es/images/calid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944527"/>
              <a:ext cx="2880320" cy="296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4" name="Picture 4" descr="http://www.bitubicomunicacion.com/wp-content/uploads/2015/07/lu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1988840"/>
            <a:ext cx="6419669" cy="41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-99392"/>
            <a:ext cx="856895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PROYECCIÓN P.I.D.I</a:t>
            </a:r>
          </a:p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Programa 11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14460" y="5790456"/>
            <a:ext cx="3813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Oficina de  Administración de Calidad. 2015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3.bp.blogspot.com/-bAC-F71dWsk/T6K_uUBkIZI/AAAAAAAAABg/TMP9e7jbCTg/s320/exito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231"/>
            <a:ext cx="3995936" cy="34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1699908396"/>
              </p:ext>
            </p:extLst>
          </p:nvPr>
        </p:nvGraphicFramePr>
        <p:xfrm>
          <a:off x="3131840" y="980728"/>
          <a:ext cx="5821303" cy="49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3789"/>
              </p:ext>
            </p:extLst>
          </p:nvPr>
        </p:nvGraphicFramePr>
        <p:xfrm>
          <a:off x="4316476" y="5720017"/>
          <a:ext cx="328276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767">
                  <a:extLst>
                    <a:ext uri="{9D8B030D-6E8A-4147-A177-3AD203B41FA5}">
                      <a16:colId xmlns:a16="http://schemas.microsoft.com/office/drawing/2014/main" val="3610636263"/>
                    </a:ext>
                  </a:extLst>
                </a:gridCol>
              </a:tblGrid>
              <a:tr h="2061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4360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strella de 6 puntas"/>
          <p:cNvSpPr/>
          <p:nvPr/>
        </p:nvSpPr>
        <p:spPr>
          <a:xfrm>
            <a:off x="2778378" y="2946100"/>
            <a:ext cx="3214710" cy="2071702"/>
          </a:xfrm>
          <a:prstGeom prst="star6">
            <a:avLst/>
          </a:prstGeom>
          <a:solidFill>
            <a:srgbClr val="FFC000"/>
          </a:solidFill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EVALUACIÓN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FORMATIVA</a:t>
            </a: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428625" y="843756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ACREDITACIÓN</a:t>
            </a: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4714875" y="915194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CERTIFICACIÓN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2422525" y="4993481"/>
            <a:ext cx="4143375" cy="73977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ESTRATEGIA PARA LA OBTENCIÓN DE LA CALIDAD</a:t>
            </a:r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5143500" y="1629569"/>
            <a:ext cx="32861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RESULTADO</a:t>
            </a:r>
            <a:r>
              <a:rPr lang="es-AR" sz="2000" dirty="0">
                <a:latin typeface="Tahoma" pitchFamily="34" charset="0"/>
                <a:cs typeface="Tahoma" pitchFamily="34" charset="0"/>
              </a:rPr>
              <a:t>  DE LA IMPLEMENTACIÓN DE  UN SGC BASADO EN </a:t>
            </a:r>
            <a:r>
              <a:rPr lang="es-AR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PROCESOS CON ALCANCE ACADÉMICO</a:t>
            </a:r>
            <a:endParaRPr lang="es-AR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428625" y="1486694"/>
            <a:ext cx="38576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AR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PRODUCTO</a:t>
            </a:r>
            <a:r>
              <a:rPr lang="es-AR" sz="2000" dirty="0">
                <a:latin typeface="Tahoma" pitchFamily="34" charset="0"/>
                <a:cs typeface="Tahoma" pitchFamily="34" charset="0"/>
              </a:rPr>
              <a:t> DE UN MEJORAMIENTO AUTOEVALUADO Y VERIFICADO POR </a:t>
            </a:r>
            <a:r>
              <a:rPr lang="es-AR" sz="2000" dirty="0" smtClean="0">
                <a:latin typeface="Tahoma" pitchFamily="34" charset="0"/>
                <a:cs typeface="Tahoma" pitchFamily="34" charset="0"/>
              </a:rPr>
              <a:t>PARES DEL </a:t>
            </a:r>
            <a:r>
              <a:rPr lang="es-AR" sz="2000" dirty="0">
                <a:latin typeface="Tahoma" pitchFamily="34" charset="0"/>
                <a:cs typeface="Tahoma" pitchFamily="34" charset="0"/>
              </a:rPr>
              <a:t>MINISTERIO DE EDUCACIÓN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rot="5400000" flipH="1" flipV="1">
            <a:off x="6500019" y="4630738"/>
            <a:ext cx="14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 flipH="1" flipV="1">
            <a:off x="572294" y="4286250"/>
            <a:ext cx="24288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91" y="3189714"/>
            <a:ext cx="1122486" cy="10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6643688" y="5288062"/>
            <a:ext cx="5715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773238" y="5443637"/>
            <a:ext cx="5715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s-CO" sz="2800" b="1" dirty="0" smtClean="0"/>
              <a:t>IMPACTO DE LA CALIDAD ACADÉMICA Y ADMINISTRATIVA</a:t>
            </a:r>
            <a:endParaRPr lang="es-ES" sz="28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75841" y="852969"/>
            <a:ext cx="834395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127203" cy="31162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669360"/>
            <a:ext cx="899592" cy="18864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12256" y="260648"/>
            <a:ext cx="6473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POLÍTICA DE CALIDAD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Pergamino vertical 6"/>
          <p:cNvSpPr/>
          <p:nvPr/>
        </p:nvSpPr>
        <p:spPr>
          <a:xfrm>
            <a:off x="156391" y="1150578"/>
            <a:ext cx="8784976" cy="4608512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115616" y="1881406"/>
            <a:ext cx="67687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</a:t>
            </a:r>
            <a:r>
              <a:rPr lang="es-CO" sz="2000" dirty="0"/>
              <a:t>Es compromiso de la Universidad Libre </a:t>
            </a:r>
            <a:r>
              <a:rPr lang="es-CO" sz="2000" i="1" u="sng" dirty="0">
                <a:solidFill>
                  <a:srgbClr val="FF0000"/>
                </a:solidFill>
              </a:rPr>
              <a:t>lograr la satisfacción de las necesidades y expectativas de sus usuarios y partes interesadas</a:t>
            </a:r>
            <a:r>
              <a:rPr lang="es-CO" sz="2000" dirty="0"/>
              <a:t>, mediante la formación integral de profesionales orientados por los principios democráticos, pluralistas, tolerantes, humanistas y cultores de la diferencia; </a:t>
            </a:r>
            <a:r>
              <a:rPr lang="es-CO" sz="2000" i="1" u="sng" dirty="0">
                <a:solidFill>
                  <a:srgbClr val="FF0000"/>
                </a:solidFill>
              </a:rPr>
              <a:t>a través de procesos eficientes y eficaces</a:t>
            </a:r>
            <a:r>
              <a:rPr lang="es-CO" sz="2000" dirty="0"/>
              <a:t> de Docencia, Investigación, Proyección Social, Bienestar Universitario e Internacionalización con una actitud de servicio, cumpliendo con los requisitos técnicos, legales y reglamentarios, </a:t>
            </a:r>
            <a:r>
              <a:rPr lang="es-CO" sz="2000" i="1" u="sng" dirty="0">
                <a:solidFill>
                  <a:srgbClr val="FF0000"/>
                </a:solidFill>
              </a:rPr>
              <a:t>que aseguren el mejoramiento continuo, la modernización tecnológica, la autoevaluación y autorregulación en búsqueda de la excelencia y la calidad Institucional.</a:t>
            </a:r>
          </a:p>
          <a:p>
            <a:pPr algn="just"/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”.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85184"/>
            <a:ext cx="578086" cy="5760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319555"/>
            <a:ext cx="7416824" cy="667491"/>
          </a:xfrm>
          <a:prstGeom prst="rect">
            <a:avLst/>
          </a:prstGeom>
          <a:solidFill>
            <a:schemeClr val="bg2"/>
          </a:solidFill>
        </p:spPr>
        <p:txBody>
          <a:bodyPr wrap="square" lIns="51435" tIns="25718" rIns="51435" bIns="2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OBJETIVOS DEL SISTEMA</a:t>
            </a:r>
          </a:p>
          <a:p>
            <a:pPr algn="ctr"/>
            <a:r>
              <a:rPr lang="es-ES" sz="2000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DE GESTIÓN DE LA CALIDAD</a:t>
            </a:r>
          </a:p>
        </p:txBody>
      </p:sp>
      <p:pic>
        <p:nvPicPr>
          <p:cNvPr id="5" name="Picture 2" descr="C:\Users\luz.piragauta\AppData\Local\Microsoft\Windows\Temporary Internet Files\Content.Outlook\MJ8HMBWP\PLANTILLA POWER POIN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6232987" cy="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84657309"/>
              </p:ext>
            </p:extLst>
          </p:nvPr>
        </p:nvGraphicFramePr>
        <p:xfrm>
          <a:off x="611560" y="1484783"/>
          <a:ext cx="8208911" cy="405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16632"/>
            <a:ext cx="7678192" cy="807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PLAN OPERATIVO PARA EL CUMPLIENTO DE </a:t>
            </a:r>
          </a:p>
          <a:p>
            <a:pPr algn="ctr"/>
            <a:r>
              <a:rPr lang="es-E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LOS OBJETIVOS DE CALIDAD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42298"/>
              </p:ext>
            </p:extLst>
          </p:nvPr>
        </p:nvGraphicFramePr>
        <p:xfrm>
          <a:off x="788917" y="980728"/>
          <a:ext cx="7674216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9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7" marR="5197" marT="519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7" marR="5197" marT="519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7" marR="5197" marT="519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Fuente de información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7" marR="5197" marT="519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Periodicidad de medición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7" marR="5197" marT="519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Responsable de Medición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7" marR="5197" marT="519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CO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dirty="0" smtClean="0"/>
                        <a:t>Mejorar</a:t>
                      </a:r>
                      <a:r>
                        <a:rPr lang="es-CO" sz="900" b="1" baseline="0" dirty="0" smtClean="0"/>
                        <a:t> </a:t>
                      </a:r>
                      <a:r>
                        <a:rPr lang="es-CO" sz="900" b="1" dirty="0" smtClean="0"/>
                        <a:t>la percepción de satisfacción de la comunidad Unilibrista frente a la calidad de los servicios prestados por la universidad. </a:t>
                      </a:r>
                      <a:endParaRPr lang="es-ES" sz="900" dirty="0" smtClean="0"/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que el nivel de satisfacción de la comunidad Unilibrista frente a la calidad de los servicios prestados por la universidad se encuentre como mínimo en un 80%.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Mejorar en mínimo el 20%, la gestión de atención de quejas de manera</a:t>
                      </a:r>
                      <a:r>
                        <a:rPr lang="es-CO" sz="9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eficaz y oportuna </a:t>
                      </a:r>
                      <a:r>
                        <a:rPr lang="es-CO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respecto a la medición del semestre anterior.</a:t>
                      </a:r>
                    </a:p>
                    <a:p>
                      <a:pPr marL="0" indent="0" algn="just" fontAlgn="ctr">
                        <a:buFont typeface="Arial" panose="020B0604020202020204" pitchFamily="34" charset="0"/>
                        <a:buNone/>
                      </a:pPr>
                      <a:endParaRPr lang="es-CO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just" fontAlgn="ctr">
                        <a:buFont typeface="Arial" panose="020B0604020202020204" pitchFamily="34" charset="0"/>
                        <a:buNone/>
                      </a:pPr>
                      <a:r>
                        <a:rPr lang="es-CO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Mantener las calificaciones de Servicio en un 80% de los servicios prestados por la Universidad.</a:t>
                      </a: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Nivel de satisfacción de los usuarios</a:t>
                      </a:r>
                    </a:p>
                    <a:p>
                      <a:pPr algn="l" fontAlgn="ctr"/>
                      <a:endParaRPr lang="es-CO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ctr"/>
                      <a:endParaRPr lang="es-CO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Atención eficiente de</a:t>
                      </a:r>
                      <a:r>
                        <a:rPr lang="es-CO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las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quejas (Quejas recurrentes, quejas cerradas</a:t>
                      </a:r>
                      <a:r>
                        <a:rPr lang="es-CO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respuesta oportuna)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Calificaciones</a:t>
                      </a:r>
                      <a:r>
                        <a:rPr lang="es-CO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del Servicio</a:t>
                      </a:r>
                      <a:endParaRPr lang="es-CO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*Resultados </a:t>
                      </a: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Encuestas de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satisfacción</a:t>
                      </a:r>
                      <a:r>
                        <a:rPr lang="es-CO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(A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utoevaluación) (60%)</a:t>
                      </a:r>
                    </a:p>
                    <a:p>
                      <a:pPr marL="0" indent="0" algn="just" fontAlgn="ctr">
                        <a:buFont typeface="Arial" panose="020B0604020202020204" pitchFamily="34" charset="0"/>
                        <a:buNone/>
                      </a:pPr>
                      <a:endParaRPr lang="es-CO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ctr"/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*Resultado de Indicadores de quejas</a:t>
                      </a:r>
                    </a:p>
                    <a:p>
                      <a:pPr algn="just" fontAlgn="ctr"/>
                      <a:r>
                        <a:rPr lang="es-CO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(20%)</a:t>
                      </a:r>
                    </a:p>
                    <a:p>
                      <a:pPr algn="just" fontAlgn="ctr"/>
                      <a:endParaRPr lang="es-CO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*Calificaciones del servicio (20%)</a:t>
                      </a: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Anual / Semestral</a:t>
                      </a:r>
                      <a:endParaRPr lang="es-CO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Titulares de proceso y Coordinación de calidad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0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s-CO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CO" sz="900" b="1" dirty="0" smtClean="0"/>
                        <a:t>Cumplir con las necesidades y expectativas de nuestros usuarios a través de los Acuerdos de Servicio, los requisitos técnicos y la reglamentación establecida por la Universidad.</a:t>
                      </a:r>
                      <a:endParaRPr lang="es-ES" sz="900" dirty="0"/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Arial" panose="020B0604020202020204" pitchFamily="34" charset="0"/>
                        <a:buNone/>
                      </a:pPr>
                      <a:r>
                        <a:rPr lang="es-CO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Cumplir </a:t>
                      </a:r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 los acuerdos </a:t>
                      </a:r>
                      <a:r>
                        <a:rPr lang="es-CO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 servicio </a:t>
                      </a:r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como mínimo en un 80</a:t>
                      </a:r>
                      <a:r>
                        <a:rPr lang="es-CO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%.</a:t>
                      </a: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Cumplimiento de acuerdos de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servicio</a:t>
                      </a:r>
                      <a:endParaRPr lang="es-CO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Arial" panose="020B0604020202020204" pitchFamily="34" charset="0"/>
                        <a:buNone/>
                      </a:pP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*Resultado de Indicadores </a:t>
                      </a: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acuerdos de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servicio (100%)</a:t>
                      </a: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Semestral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Titulares de proceso y Coordinación de calidad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4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CO" sz="900" b="1" dirty="0" smtClean="0">
                          <a:solidFill>
                            <a:schemeClr val="tx1"/>
                          </a:solidFill>
                        </a:rPr>
                        <a:t>Garantizar la eficacia y eficiencia de los procesos que aseguren la excelencia y calidad institucional.</a:t>
                      </a:r>
                      <a:endParaRPr lang="es-ES" sz="900" dirty="0">
                        <a:solidFill>
                          <a:schemeClr val="tx1"/>
                        </a:solidFill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Lograr que el 80% de indicadores de gestión</a:t>
                      </a:r>
                      <a:r>
                        <a:rPr lang="es-CO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los procesos cumpla con la meta establecida.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Cumplimiento de metas de los indicadores de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eficacia</a:t>
                      </a:r>
                      <a:r>
                        <a:rPr lang="es-CO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y eficiencia de los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proceso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Resultados de indicadores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 gestión</a:t>
                      </a:r>
                      <a:r>
                        <a:rPr lang="es-CO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los </a:t>
                      </a: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procesos. (100%)</a:t>
                      </a: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Anual / Semestral</a:t>
                      </a:r>
                      <a:endParaRPr lang="es-CO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Titulares de proceso y Coordinación de calidad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7" marR="5197" marT="5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07504" y="-99392"/>
            <a:ext cx="9007303" cy="6624735"/>
            <a:chOff x="107504" y="116632"/>
            <a:chExt cx="9007303" cy="6624735"/>
          </a:xfrm>
        </p:grpSpPr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4131315" y="5752486"/>
              <a:ext cx="1160781" cy="411775"/>
            </a:xfrm>
            <a:prstGeom prst="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s-ES" altLang="es-CO" sz="900" b="1" dirty="0">
                  <a:latin typeface="Tahoma" panose="020B0604030504040204" pitchFamily="34" charset="0"/>
                </a:rPr>
                <a:t>GESTIÓN DE </a:t>
              </a:r>
              <a:r>
                <a:rPr lang="es-ES" altLang="es-CO" sz="900" b="1" dirty="0" smtClean="0">
                  <a:latin typeface="Tahoma" panose="020B0604030504040204" pitchFamily="34" charset="0"/>
                </a:rPr>
                <a:t>LA BIBLIOTECA</a:t>
              </a:r>
              <a:endParaRPr lang="es-ES" altLang="es-CO" sz="900" b="1" dirty="0">
                <a:latin typeface="Tahoma" panose="020B0604030504040204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07504" y="116632"/>
              <a:ext cx="8976446" cy="6624735"/>
              <a:chOff x="107504" y="116632"/>
              <a:chExt cx="8976446" cy="5832647"/>
            </a:xfrm>
          </p:grpSpPr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46129" y="5341733"/>
                <a:ext cx="1185014" cy="32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s-ES" altLang="es-CO" sz="1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T" panose="02040804050505030204"/>
                  </a:rPr>
                  <a:t>PROCESOS </a:t>
                </a:r>
                <a:endParaRPr lang="es-ES" altLang="es-CO" sz="1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larendon BT" panose="02040804050505030204"/>
                </a:endParaRPr>
              </a:p>
              <a:p>
                <a:pPr algn="ctr"/>
                <a:r>
                  <a:rPr lang="es-ES" altLang="es-CO" sz="1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T" panose="02040804050505030204"/>
                  </a:rPr>
                  <a:t>DE SOPORTE</a:t>
                </a:r>
                <a:endParaRPr lang="es-ES" alt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larendon BT" panose="02040804050505030204"/>
                </a:endParaRPr>
              </a:p>
            </p:txBody>
          </p:sp>
          <p:sp>
            <p:nvSpPr>
              <p:cNvPr id="32" name="AutoShape 10"/>
              <p:cNvSpPr>
                <a:spLocks noChangeArrowheads="1"/>
              </p:cNvSpPr>
              <p:nvPr/>
            </p:nvSpPr>
            <p:spPr bwMode="auto">
              <a:xfrm>
                <a:off x="1547664" y="4783142"/>
                <a:ext cx="6556978" cy="1166137"/>
              </a:xfrm>
              <a:prstGeom prst="upArrow">
                <a:avLst>
                  <a:gd name="adj1" fmla="val 100000"/>
                  <a:gd name="adj2" fmla="val 25815"/>
                </a:avLst>
              </a:prstGeom>
              <a:noFill/>
              <a:ln w="57150">
                <a:solidFill>
                  <a:srgbClr val="FFFF66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O" altLang="es-CO" sz="1600" dirty="0"/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/>
            </p:nvSpPr>
            <p:spPr bwMode="auto">
              <a:xfrm>
                <a:off x="3166444" y="5514092"/>
                <a:ext cx="1494761" cy="362541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s-ES" altLang="es-CO" sz="800" b="1" dirty="0">
                    <a:latin typeface="Tahoma" panose="020B0604030504040204" pitchFamily="34" charset="0"/>
                  </a:rPr>
                  <a:t>GESTIÓN DE SERVICIOS GENERALES</a:t>
                </a: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1691680" y="5513450"/>
                <a:ext cx="1368152" cy="363822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s-ES" altLang="es-CO" sz="800" b="1" dirty="0">
                    <a:latin typeface="Tahoma" panose="020B0604030504040204" pitchFamily="34" charset="0"/>
                  </a:rPr>
                  <a:t>GESTIÓN </a:t>
                </a:r>
                <a:r>
                  <a:rPr lang="es-ES" altLang="es-CO" sz="800" b="1" dirty="0" smtClean="0">
                    <a:latin typeface="Tahoma" panose="020B0604030504040204" pitchFamily="34" charset="0"/>
                  </a:rPr>
                  <a:t>DE LA AUDITORIA INTERNA</a:t>
                </a:r>
                <a:endParaRPr lang="es-ES" altLang="es-CO" sz="8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auto">
              <a:xfrm>
                <a:off x="6732240" y="5080122"/>
                <a:ext cx="1134679" cy="365102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s-ES" altLang="es-CO" sz="900" b="1" dirty="0" smtClean="0">
                    <a:latin typeface="Tahoma" panose="020B0604030504040204" pitchFamily="34" charset="0"/>
                  </a:rPr>
                  <a:t>GESTIÓN INFORMÁTICA</a:t>
                </a:r>
                <a:endParaRPr lang="es-ES" altLang="es-CO" sz="9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6505816" y="5511531"/>
                <a:ext cx="1487479" cy="365102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s-ES" altLang="es-CO" sz="800" b="1" dirty="0" smtClean="0">
                    <a:latin typeface="Tahoma" panose="020B0604030504040204" pitchFamily="34" charset="0"/>
                  </a:rPr>
                  <a:t>GESTIÓN </a:t>
                </a:r>
                <a:r>
                  <a:rPr lang="es-ES" altLang="es-CO" sz="800" b="1" dirty="0">
                    <a:latin typeface="Tahoma" panose="020B0604030504040204" pitchFamily="34" charset="0"/>
                  </a:rPr>
                  <a:t>DE ADQUISICIONES Y SUMINISTROS</a:t>
                </a: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1691680" y="5085184"/>
                <a:ext cx="1065685" cy="363822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s-ES" altLang="es-CO" sz="900" b="1" dirty="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GESTIÓN </a:t>
                </a:r>
                <a:r>
                  <a:rPr lang="es-ES" altLang="es-CO" sz="9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HUMANA</a:t>
                </a:r>
              </a:p>
            </p:txBody>
          </p:sp>
          <p:sp>
            <p:nvSpPr>
              <p:cNvPr id="40" name="Rectangle 24"/>
              <p:cNvSpPr>
                <a:spLocks noChangeArrowheads="1"/>
              </p:cNvSpPr>
              <p:nvPr/>
            </p:nvSpPr>
            <p:spPr bwMode="auto">
              <a:xfrm>
                <a:off x="2843808" y="5081402"/>
                <a:ext cx="1165340" cy="363822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s-ES" altLang="es-CO" sz="900" b="1" dirty="0">
                    <a:latin typeface="Tahoma" panose="020B0604030504040204" pitchFamily="34" charset="0"/>
                  </a:rPr>
                  <a:t>GESTIÓN FINANCIERA</a:t>
                </a:r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/>
            </p:nvSpPr>
            <p:spPr bwMode="auto">
              <a:xfrm>
                <a:off x="5436096" y="5080121"/>
                <a:ext cx="1173025" cy="365103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s-ES" altLang="es-CO" sz="900" b="1" dirty="0" smtClean="0">
                    <a:latin typeface="Tahoma" panose="020B0604030504040204" pitchFamily="34" charset="0"/>
                  </a:rPr>
                  <a:t>GESTIÓN </a:t>
                </a:r>
                <a:r>
                  <a:rPr lang="es-ES" altLang="es-CO" sz="900" b="1" dirty="0">
                    <a:latin typeface="Tahoma" panose="020B0604030504040204" pitchFamily="34" charset="0"/>
                  </a:rPr>
                  <a:t>D</a:t>
                </a:r>
                <a:r>
                  <a:rPr lang="es-ES" altLang="es-CO" sz="900" b="1" dirty="0" smtClean="0">
                    <a:latin typeface="Tahoma" panose="020B0604030504040204" pitchFamily="34" charset="0"/>
                  </a:rPr>
                  <a:t>OCUMENTAL</a:t>
                </a:r>
                <a:endParaRPr lang="es-ES" altLang="es-CO" sz="900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Rectangle 6"/>
              <p:cNvSpPr>
                <a:spLocks noChangeArrowheads="1"/>
              </p:cNvSpPr>
              <p:nvPr/>
            </p:nvSpPr>
            <p:spPr bwMode="auto">
              <a:xfrm>
                <a:off x="178574" y="846219"/>
                <a:ext cx="1419855" cy="325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s-ES" altLang="es-CO" sz="1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T" panose="02040804050505030204"/>
                  </a:rPr>
                  <a:t>PROCESOS </a:t>
                </a:r>
                <a:r>
                  <a:rPr lang="es-ES" altLang="es-CO" sz="1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T" panose="02040804050505030204"/>
                  </a:rPr>
                  <a:t>ESTRATÉGICOS</a:t>
                </a:r>
                <a:endParaRPr lang="es-ES" alt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larendon BT" panose="02040804050505030204"/>
                </a:endParaRPr>
              </a:p>
            </p:txBody>
          </p:sp>
          <p:sp>
            <p:nvSpPr>
              <p:cNvPr id="43" name="AutoShape 11"/>
              <p:cNvSpPr>
                <a:spLocks noChangeArrowheads="1"/>
              </p:cNvSpPr>
              <p:nvPr/>
            </p:nvSpPr>
            <p:spPr bwMode="auto">
              <a:xfrm>
                <a:off x="1655593" y="604717"/>
                <a:ext cx="6505993" cy="864716"/>
              </a:xfrm>
              <a:prstGeom prst="downArrow">
                <a:avLst>
                  <a:gd name="adj1" fmla="val 100000"/>
                  <a:gd name="adj2" fmla="val 21931"/>
                </a:avLst>
              </a:prstGeom>
              <a:noFill/>
              <a:ln w="57150">
                <a:solidFill>
                  <a:srgbClr val="B2B2B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O" altLang="es-CO" sz="1600" dirty="0"/>
              </a:p>
            </p:txBody>
          </p:sp>
          <p:sp>
            <p:nvSpPr>
              <p:cNvPr id="44" name="AutoShape 4"/>
              <p:cNvSpPr>
                <a:spLocks noChangeArrowheads="1"/>
              </p:cNvSpPr>
              <p:nvPr/>
            </p:nvSpPr>
            <p:spPr bwMode="auto">
              <a:xfrm>
                <a:off x="107504" y="116632"/>
                <a:ext cx="8760147" cy="4304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90321">
                      <a:alpha val="82001"/>
                    </a:srgbClr>
                  </a:gs>
                  <a:gs pos="100000">
                    <a:srgbClr val="CB455B">
                      <a:alpha val="35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O" altLang="es-CO" sz="1600" dirty="0"/>
              </a:p>
            </p:txBody>
          </p:sp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539552" y="171849"/>
                <a:ext cx="8080347" cy="32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ES_tradnl" altLang="es-CO" b="1" dirty="0">
                    <a:latin typeface="Clarendon BT" panose="02040804050505030204" pitchFamily="18" charset="0"/>
                  </a:rPr>
                  <a:t>UNIVERSIDAD LIBRE</a:t>
                </a:r>
                <a:r>
                  <a:rPr lang="es-ES_tradnl" altLang="es-CO" sz="1600" b="1" dirty="0" smtClean="0">
                    <a:latin typeface="Verdana" panose="020B0604030504040204" pitchFamily="34" charset="0"/>
                  </a:rPr>
                  <a:t>: </a:t>
                </a:r>
                <a:r>
                  <a:rPr lang="es-ES_tradnl" altLang="es-CO" b="1" dirty="0">
                    <a:latin typeface="Clarendon BT" panose="02040804050505030204" pitchFamily="18" charset="0"/>
                  </a:rPr>
                  <a:t>MAPA DE PROCESOS</a:t>
                </a:r>
                <a:endParaRPr lang="es-ES" altLang="es-CO" b="1" dirty="0">
                  <a:latin typeface="Clarendon BT" panose="02040804050505030204" pitchFamily="18" charset="0"/>
                </a:endParaRPr>
              </a:p>
            </p:txBody>
          </p: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1303613" y="2860223"/>
                <a:ext cx="1094852" cy="32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s-ES" altLang="es-CO" sz="1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T" panose="02040804050505030204"/>
                  </a:rPr>
                  <a:t>PROCESOS </a:t>
                </a:r>
                <a:endParaRPr lang="es-ES" altLang="es-CO" sz="1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larendon BT" panose="02040804050505030204"/>
                </a:endParaRPr>
              </a:p>
              <a:p>
                <a:pPr algn="ctr"/>
                <a:r>
                  <a:rPr lang="es-ES" altLang="es-CO" sz="1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T" panose="02040804050505030204"/>
                  </a:rPr>
                  <a:t>MISIONALES</a:t>
                </a:r>
                <a:endParaRPr lang="es-ES" altLang="es-C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larendon BT" panose="02040804050505030204"/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 flipV="1">
                <a:off x="978551" y="3342884"/>
                <a:ext cx="755838" cy="1555087"/>
              </a:xfrm>
              <a:prstGeom prst="line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CO" sz="1600" dirty="0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 flipV="1">
                <a:off x="1002831" y="1393976"/>
                <a:ext cx="733103" cy="1308757"/>
              </a:xfrm>
              <a:prstGeom prst="line">
                <a:avLst/>
              </a:prstGeom>
              <a:noFill/>
              <a:ln w="76200">
                <a:solidFill>
                  <a:srgbClr val="B2B2B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CO" sz="1600" dirty="0"/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146129" y="1393976"/>
                <a:ext cx="784860" cy="3574214"/>
              </a:xfrm>
              <a:prstGeom prst="rect">
                <a:avLst/>
              </a:prstGeom>
              <a:gradFill rotWithShape="1">
                <a:gsLst>
                  <a:gs pos="0">
                    <a:srgbClr val="B90321">
                      <a:alpha val="82001"/>
                    </a:srgbClr>
                  </a:gs>
                  <a:gs pos="100000">
                    <a:srgbClr val="D97888">
                      <a:alpha val="35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CO" sz="1400" b="1" dirty="0" smtClean="0">
                    <a:latin typeface="Times New Roman" panose="02020603050405020304" pitchFamily="18" charset="0"/>
                  </a:rPr>
                  <a:t>NECESIDADES , EXPECTATIVAS,</a:t>
                </a:r>
              </a:p>
              <a:p>
                <a:pPr algn="ctr" eaLnBrk="1" hangingPunct="1"/>
                <a:r>
                  <a:rPr lang="es-ES" altLang="es-CO" sz="1400" b="1" dirty="0" smtClean="0">
                    <a:latin typeface="Times New Roman" panose="02020603050405020304" pitchFamily="18" charset="0"/>
                  </a:rPr>
                  <a:t> REQUISITOS DE USUARIOS Y DEMÁS</a:t>
                </a:r>
              </a:p>
              <a:p>
                <a:pPr algn="ctr" eaLnBrk="1" hangingPunct="1"/>
                <a:r>
                  <a:rPr lang="es-ES" altLang="es-CO" sz="1400" b="1" dirty="0" smtClean="0">
                    <a:latin typeface="Times New Roman" panose="02020603050405020304" pitchFamily="18" charset="0"/>
                  </a:rPr>
                  <a:t>PARTES INTERESADAS</a:t>
                </a:r>
                <a:endParaRPr lang="es-ES" altLang="es-CO" sz="1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8271121" y="1393976"/>
                <a:ext cx="812829" cy="3574214"/>
              </a:xfrm>
              <a:prstGeom prst="rect">
                <a:avLst/>
              </a:prstGeom>
              <a:gradFill rotWithShape="1">
                <a:gsLst>
                  <a:gs pos="0">
                    <a:srgbClr val="B90321">
                      <a:alpha val="82001"/>
                    </a:srgbClr>
                  </a:gs>
                  <a:gs pos="100000">
                    <a:srgbClr val="D97888">
                      <a:alpha val="35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ot="10800000" vert="eaVert" wrap="none" anchor="ctr"/>
              <a:lstStyle/>
              <a:p>
                <a:pPr algn="ctr"/>
                <a:r>
                  <a:rPr lang="es-ES" altLang="es-CO" sz="1400" b="1" dirty="0">
                    <a:latin typeface="Times New Roman" panose="02020603050405020304" pitchFamily="18" charset="0"/>
                  </a:rPr>
                  <a:t>SATISFACCIÓN  DEL USUARIO</a:t>
                </a:r>
              </a:p>
              <a:p>
                <a:pPr algn="ctr"/>
                <a:r>
                  <a:rPr lang="es-ES" altLang="es-CO" sz="1400" b="1" dirty="0">
                    <a:latin typeface="Times New Roman" panose="02020603050405020304" pitchFamily="18" charset="0"/>
                  </a:rPr>
                  <a:t>Y </a:t>
                </a:r>
                <a:r>
                  <a:rPr lang="es-ES" altLang="es-CO" sz="1400" b="1" dirty="0" smtClean="0">
                    <a:latin typeface="Times New Roman" panose="02020603050405020304" pitchFamily="18" charset="0"/>
                  </a:rPr>
                  <a:t>DEMÁS PARTES INTERESADAS</a:t>
                </a:r>
                <a:endParaRPr lang="es-ES" altLang="es-CO" sz="1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5409942" y="692696"/>
                <a:ext cx="1609889" cy="553419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B2B2B2"/>
                  </a:gs>
                  <a:gs pos="100000">
                    <a:srgbClr val="767676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CO" sz="9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ASEGURAMIENTO DE LA CALIDAD</a:t>
                </a:r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V="1">
                <a:off x="4413140" y="975099"/>
                <a:ext cx="949240" cy="1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CO" sz="1600" dirty="0"/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2746087" y="692696"/>
                <a:ext cx="1609889" cy="553419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B2B2B2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CO" sz="9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DIRECCIÓN ESTRATÉGICA</a:t>
                </a: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H="1">
                <a:off x="7452318" y="1738068"/>
                <a:ext cx="709268" cy="985264"/>
              </a:xfrm>
              <a:prstGeom prst="line">
                <a:avLst/>
              </a:prstGeom>
              <a:noFill/>
              <a:ln w="76200">
                <a:solidFill>
                  <a:srgbClr val="B2B2B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CO" sz="1600" dirty="0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7413914" y="3299704"/>
                <a:ext cx="747672" cy="1100496"/>
              </a:xfrm>
              <a:prstGeom prst="line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CO" sz="1600" dirty="0"/>
              </a:p>
            </p:txBody>
          </p:sp>
          <p:sp>
            <p:nvSpPr>
              <p:cNvPr id="3" name="Flecha izquierda y derecha 2"/>
              <p:cNvSpPr/>
              <p:nvPr/>
            </p:nvSpPr>
            <p:spPr>
              <a:xfrm>
                <a:off x="7020272" y="2761764"/>
                <a:ext cx="1203287" cy="547013"/>
              </a:xfrm>
              <a:prstGeom prst="leftRightArrow">
                <a:avLst/>
              </a:prstGeom>
              <a:gradFill flip="none" rotWithShape="1">
                <a:gsLst>
                  <a:gs pos="0">
                    <a:schemeClr val="bg2">
                      <a:lumMod val="50000"/>
                      <a:tint val="66000"/>
                      <a:satMod val="160000"/>
                    </a:schemeClr>
                  </a:gs>
                  <a:gs pos="50000">
                    <a:schemeClr val="bg2">
                      <a:lumMod val="50000"/>
                      <a:tint val="44500"/>
                      <a:satMod val="160000"/>
                    </a:schemeClr>
                  </a:gs>
                  <a:gs pos="100000">
                    <a:schemeClr val="bg2">
                      <a:lumMod val="5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7" name="Grupo 6"/>
              <p:cNvGrpSpPr/>
              <p:nvPr/>
            </p:nvGrpSpPr>
            <p:grpSpPr>
              <a:xfrm>
                <a:off x="1049208" y="1101579"/>
                <a:ext cx="7553889" cy="3643133"/>
                <a:chOff x="1496069" y="1541831"/>
                <a:chExt cx="7032311" cy="3338810"/>
              </a:xfrm>
            </p:grpSpPr>
            <p:graphicFrame>
              <p:nvGraphicFramePr>
                <p:cNvPr id="2" name="Diagrama 1"/>
                <p:cNvGraphicFramePr/>
                <p:nvPr>
                  <p:extLst/>
                </p:nvPr>
              </p:nvGraphicFramePr>
              <p:xfrm>
                <a:off x="1496069" y="1541831"/>
                <a:ext cx="7032311" cy="333881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6" name="Flecha izquierda y arriba 5"/>
                <p:cNvSpPr/>
                <p:nvPr/>
              </p:nvSpPr>
              <p:spPr>
                <a:xfrm>
                  <a:off x="6495136" y="3950569"/>
                  <a:ext cx="806496" cy="844719"/>
                </a:xfrm>
                <a:prstGeom prst="leftUpArrow">
                  <a:avLst>
                    <a:gd name="adj1" fmla="val 12299"/>
                    <a:gd name="adj2" fmla="val 11506"/>
                    <a:gd name="adj3" fmla="val 25000"/>
                  </a:avLst>
                </a:prstGeom>
                <a:solidFill>
                  <a:schemeClr val="bg2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" name="Flecha izquierda y arriba 33"/>
                <p:cNvSpPr/>
                <p:nvPr/>
              </p:nvSpPr>
              <p:spPr>
                <a:xfrm flipH="1">
                  <a:off x="2362324" y="3939684"/>
                  <a:ext cx="857208" cy="844719"/>
                </a:xfrm>
                <a:prstGeom prst="leftUpArrow">
                  <a:avLst>
                    <a:gd name="adj1" fmla="val 12299"/>
                    <a:gd name="adj2" fmla="val 11506"/>
                    <a:gd name="adj3" fmla="val 25000"/>
                  </a:avLst>
                </a:prstGeom>
                <a:solidFill>
                  <a:schemeClr val="bg2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54" name="Flecha izquierda y arriba 53"/>
                <p:cNvSpPr/>
                <p:nvPr/>
              </p:nvSpPr>
              <p:spPr>
                <a:xfrm flipH="1" flipV="1">
                  <a:off x="2344081" y="1811277"/>
                  <a:ext cx="889711" cy="906575"/>
                </a:xfrm>
                <a:prstGeom prst="leftUpArrow">
                  <a:avLst>
                    <a:gd name="adj1" fmla="val 12299"/>
                    <a:gd name="adj2" fmla="val 11506"/>
                    <a:gd name="adj3" fmla="val 25000"/>
                  </a:avLst>
                </a:prstGeom>
                <a:solidFill>
                  <a:schemeClr val="bg2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55" name="Flecha izquierda y arriba 54"/>
                <p:cNvSpPr/>
                <p:nvPr/>
              </p:nvSpPr>
              <p:spPr>
                <a:xfrm flipV="1">
                  <a:off x="6500533" y="1835987"/>
                  <a:ext cx="823122" cy="914946"/>
                </a:xfrm>
                <a:prstGeom prst="leftUpArrow">
                  <a:avLst>
                    <a:gd name="adj1" fmla="val 12299"/>
                    <a:gd name="adj2" fmla="val 11506"/>
                    <a:gd name="adj3" fmla="val 25000"/>
                  </a:avLst>
                </a:prstGeom>
                <a:solidFill>
                  <a:schemeClr val="bg2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4794822" y="5512169"/>
                <a:ext cx="1577378" cy="365103"/>
              </a:xfrm>
              <a:prstGeom prst="rect">
                <a:avLst/>
              </a:prstGeo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lang="es-ES" altLang="es-CO" sz="800" b="1" dirty="0">
                    <a:latin typeface="Tahoma" panose="020B0604030504040204" pitchFamily="34" charset="0"/>
                  </a:rPr>
                  <a:t>GESTIÓN DE ADMISIONES Y REGISTROS</a:t>
                </a:r>
                <a:endParaRPr lang="es-CO" sz="800" dirty="0"/>
              </a:p>
            </p:txBody>
          </p:sp>
        </p:grp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891" y="5741670"/>
              <a:ext cx="928916" cy="92769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3635896" y="6597352"/>
            <a:ext cx="137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Versión 2</a:t>
            </a:r>
            <a:endParaRPr lang="es-CO" sz="12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7877570" y="6608385"/>
            <a:ext cx="137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17/04/2017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4876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91829" y="323945"/>
            <a:ext cx="8218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BUZÓN DE QUEJAS Y SUGERENCIAS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700808"/>
            <a:ext cx="4248912" cy="4392488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395536" y="1628800"/>
            <a:ext cx="4104456" cy="2592288"/>
          </a:xfrm>
          <a:prstGeom prst="wedgeRoundRectCallout">
            <a:avLst>
              <a:gd name="adj1" fmla="val 77563"/>
              <a:gd name="adj2" fmla="val 5378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La Universidad Libre cuenta con una herramienta llamada </a:t>
            </a:r>
            <a:r>
              <a:rPr lang="es-CO" b="1" i="1" dirty="0">
                <a:latin typeface="Arial Narrow" panose="020B0606020202030204" pitchFamily="34" charset="0"/>
              </a:rPr>
              <a:t>BUZÓN DE QUEJAS Y SUGERENCIAS </a:t>
            </a:r>
            <a:r>
              <a:rPr lang="es-CO" dirty="0">
                <a:latin typeface="Arial Narrow" panose="020B0606020202030204" pitchFamily="34" charset="0"/>
              </a:rPr>
              <a:t>donde nuestros usuarios pueden manifestar su opinión e inquietudes con respecto a la prestación de nuestros </a:t>
            </a:r>
            <a:r>
              <a:rPr lang="es-CO" dirty="0" smtClean="0">
                <a:latin typeface="Arial Narrow" panose="020B0606020202030204" pitchFamily="34" charset="0"/>
              </a:rPr>
              <a:t>servicios, </a:t>
            </a:r>
            <a:r>
              <a:rPr lang="es-CO" dirty="0">
                <a:latin typeface="Arial Narrow" panose="020B0606020202030204" pitchFamily="34" charset="0"/>
              </a:rPr>
              <a:t>de una manera ágil y con la cual podemos dar una respuesta eficaz y oportuna.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23" y="2348879"/>
            <a:ext cx="1893121" cy="277038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pic>
        <p:nvPicPr>
          <p:cNvPr id="16" name="Imagen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56" y="2420887"/>
            <a:ext cx="1893121" cy="277038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pic>
        <p:nvPicPr>
          <p:cNvPr id="15" name="Imagen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99" y="2494943"/>
            <a:ext cx="1893121" cy="277038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sp>
        <p:nvSpPr>
          <p:cNvPr id="12" name="11 Rectángulo"/>
          <p:cNvSpPr/>
          <p:nvPr/>
        </p:nvSpPr>
        <p:spPr>
          <a:xfrm>
            <a:off x="591829" y="323945"/>
            <a:ext cx="8218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BUZÓN DE QUEJAS Y SUGERENCIAS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372200" y="2850888"/>
            <a:ext cx="2448272" cy="2954376"/>
            <a:chOff x="9023" y="6966"/>
            <a:chExt cx="1948" cy="2444"/>
          </a:xfrm>
        </p:grpSpPr>
        <p:pic>
          <p:nvPicPr>
            <p:cNvPr id="2054" name="Picture 6" descr="buzon-deinterior-majesti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" y="6966"/>
              <a:ext cx="1922" cy="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9049" y="7305"/>
              <a:ext cx="1922" cy="1825"/>
              <a:chOff x="9049" y="7305"/>
              <a:chExt cx="1922" cy="1825"/>
            </a:xfrm>
          </p:grpSpPr>
          <p:sp>
            <p:nvSpPr>
              <p:cNvPr id="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9337" y="8458"/>
                <a:ext cx="1335" cy="672"/>
              </a:xfrm>
              <a:prstGeom prst="rect">
                <a:avLst/>
              </a:prstGeom>
            </p:spPr>
            <p:txBody>
              <a:bodyPr wrap="none" fromWordArt="1">
                <a:prstTxWarp prst="textArchDown">
                  <a:avLst>
                    <a:gd name="adj" fmla="val 56899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s-CO" sz="1600" b="1" kern="10" spc="0" smtClean="0">
                    <a:ln w="635">
                      <a:solidFill>
                        <a:srgbClr val="E5DFEC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0161" dir="4293903" algn="ctr" rotWithShape="0">
                        <a:srgbClr val="8064A2">
                          <a:alpha val="50000"/>
                        </a:srgbClr>
                      </a:outerShdw>
                    </a:effectLst>
                    <a:latin typeface="Arial Black" panose="020B0A04020102020204" pitchFamily="34" charset="0"/>
                  </a:rPr>
                  <a:t>La Libreta</a:t>
                </a:r>
                <a:endParaRPr lang="es-CO" sz="1600" b="1" kern="10" spc="0">
                  <a:ln w="635">
                    <a:solidFill>
                      <a:srgbClr val="E5DFE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0161" dir="4293903" algn="ctr" rotWithShape="0">
                      <a:srgbClr val="8064A2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" name="Oval 4" descr="Libreta 3D"/>
              <p:cNvSpPr>
                <a:spLocks noChangeArrowheads="1"/>
              </p:cNvSpPr>
              <p:nvPr/>
            </p:nvSpPr>
            <p:spPr bwMode="auto">
              <a:xfrm>
                <a:off x="9455" y="7682"/>
                <a:ext cx="1096" cy="1273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0057D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9049" y="7305"/>
                <a:ext cx="1922" cy="1012"/>
              </a:xfrm>
              <a:prstGeom prst="rect">
                <a:avLst/>
              </a:prstGeom>
            </p:spPr>
            <p:txBody>
              <a:bodyPr wrap="none" fromWordArt="1">
                <a:prstTxWarp prst="textArchUpPour">
                  <a:avLst>
                    <a:gd name="adj1" fmla="val 10918967"/>
                    <a:gd name="adj2" fmla="val 405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s-CO" sz="3600" b="1" kern="10" spc="0" dirty="0" smtClean="0">
                    <a:ln w="635">
                      <a:solidFill>
                        <a:srgbClr val="E5DFEC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0161" dir="4293903" algn="ctr" rotWithShape="0">
                        <a:srgbClr val="8064A2">
                          <a:alpha val="50000"/>
                        </a:srgbClr>
                      </a:outerShdw>
                    </a:effectLst>
                    <a:latin typeface="Arial Black" panose="020B0A04020102020204" pitchFamily="34" charset="0"/>
                  </a:rPr>
                  <a:t>Greta</a:t>
                </a:r>
                <a:endParaRPr lang="es-CO" sz="3600" b="1" kern="10" spc="0" dirty="0">
                  <a:ln w="635">
                    <a:solidFill>
                      <a:srgbClr val="E5DFE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0161" dir="4293903" algn="ctr" rotWithShape="0">
                      <a:srgbClr val="8064A2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11" name="Rectángulo 10"/>
          <p:cNvSpPr/>
          <p:nvPr/>
        </p:nvSpPr>
        <p:spPr>
          <a:xfrm>
            <a:off x="539552" y="1290240"/>
            <a:ext cx="54932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¿COMO ACCEDER A ESTA HERRAMIENTA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</a:p>
          <a:p>
            <a:pPr algn="just"/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es-CO" sz="2400" dirty="0" smtClean="0">
                <a:latin typeface="Arial Narrow" panose="020B0606020202030204" pitchFamily="34" charset="0"/>
              </a:rPr>
              <a:t>Se puede </a:t>
            </a:r>
            <a:r>
              <a:rPr lang="es-CO" sz="2400" dirty="0">
                <a:latin typeface="Arial Narrow" panose="020B0606020202030204" pitchFamily="34" charset="0"/>
              </a:rPr>
              <a:t>acceder de </a:t>
            </a:r>
            <a:r>
              <a:rPr lang="es-CO" sz="2400" dirty="0" smtClean="0">
                <a:latin typeface="Arial Narrow" panose="020B0606020202030204" pitchFamily="34" charset="0"/>
              </a:rPr>
              <a:t>3 formas</a:t>
            </a:r>
          </a:p>
          <a:p>
            <a:pPr algn="just"/>
            <a:endParaRPr lang="es-CO" sz="2400" dirty="0">
              <a:latin typeface="Arial Narrow" panose="020B0606020202030204" pitchFamily="34" charset="0"/>
            </a:endParaRPr>
          </a:p>
          <a:p>
            <a:pPr algn="just"/>
            <a:r>
              <a:rPr lang="es-CO" sz="2400" dirty="0">
                <a:latin typeface="Arial Narrow" panose="020B0606020202030204" pitchFamily="34" charset="0"/>
              </a:rPr>
              <a:t> </a:t>
            </a:r>
            <a:r>
              <a:rPr lang="es-CO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1. Buzones Físicos</a:t>
            </a:r>
          </a:p>
          <a:p>
            <a:pPr algn="just"/>
            <a:endParaRPr lang="es-CO" sz="2400" dirty="0">
              <a:latin typeface="Arial Narrow" panose="020B0606020202030204" pitchFamily="34" charset="0"/>
            </a:endParaRPr>
          </a:p>
          <a:p>
            <a:pPr algn="just"/>
            <a:r>
              <a:rPr lang="es-CO" sz="2400" dirty="0" smtClean="0">
                <a:latin typeface="Arial Narrow" panose="020B0606020202030204" pitchFamily="34" charset="0"/>
              </a:rPr>
              <a:t>Se </a:t>
            </a:r>
            <a:r>
              <a:rPr lang="es-CO" sz="2400" dirty="0">
                <a:latin typeface="Arial Narrow" panose="020B0606020202030204" pitchFamily="34" charset="0"/>
              </a:rPr>
              <a:t>encuentran </a:t>
            </a:r>
            <a:r>
              <a:rPr lang="es-CO" sz="2400" dirty="0" smtClean="0">
                <a:latin typeface="Arial Narrow" panose="020B0606020202030204" pitchFamily="34" charset="0"/>
              </a:rPr>
              <a:t>ubicados </a:t>
            </a:r>
            <a:r>
              <a:rPr lang="es-CO" sz="2400" dirty="0">
                <a:latin typeface="Arial Narrow" panose="020B0606020202030204" pitchFamily="34" charset="0"/>
              </a:rPr>
              <a:t>en diferentes puntos de la Universidad Libre y contienen los formatos </a:t>
            </a:r>
            <a:r>
              <a:rPr lang="es-CO" sz="2400" dirty="0" smtClean="0">
                <a:latin typeface="Arial Narrow" panose="020B0606020202030204" pitchFamily="34" charset="0"/>
              </a:rPr>
              <a:t>para diligenciar </a:t>
            </a:r>
            <a:r>
              <a:rPr lang="es-CO" sz="2400" dirty="0">
                <a:latin typeface="Arial Narrow" panose="020B0606020202030204" pitchFamily="34" charset="0"/>
              </a:rPr>
              <a:t>y depositar; estos se </a:t>
            </a:r>
            <a:r>
              <a:rPr lang="es-CO" sz="2400" dirty="0" smtClean="0">
                <a:latin typeface="Arial Narrow" panose="020B0606020202030204" pitchFamily="34" charset="0"/>
              </a:rPr>
              <a:t>recopilan semanalmente, </a:t>
            </a:r>
            <a:r>
              <a:rPr lang="es-CO" sz="2400" dirty="0">
                <a:latin typeface="Arial Narrow" panose="020B0606020202030204" pitchFamily="34" charset="0"/>
              </a:rPr>
              <a:t>para darles el trámite correspondiente. </a:t>
            </a:r>
            <a:endParaRPr lang="es-CO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01"/>
            <a:ext cx="9144000" cy="7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91829" y="116632"/>
            <a:ext cx="8218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BUZÓN DE QUEJAS Y SUGERENCIAS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76470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 Buzón </a:t>
            </a:r>
            <a:r>
              <a:rPr lang="es-CO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Virtual </a:t>
            </a:r>
            <a:endParaRPr lang="es-CO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es-CO" sz="2400" dirty="0" smtClean="0">
                <a:latin typeface="Arial Narrow" panose="020B0606020202030204" pitchFamily="34" charset="0"/>
              </a:rPr>
              <a:t>Ingresando </a:t>
            </a:r>
            <a:r>
              <a:rPr lang="es-CO" sz="2400" dirty="0">
                <a:latin typeface="Arial Narrow" panose="020B0606020202030204" pitchFamily="34" charset="0"/>
              </a:rPr>
              <a:t>a la página </a:t>
            </a:r>
            <a:r>
              <a:rPr lang="es-CO" sz="2400" dirty="0" smtClean="0">
                <a:latin typeface="Arial Narrow" panose="020B0606020202030204" pitchFamily="34" charset="0"/>
              </a:rPr>
              <a:t>Seccional </a:t>
            </a:r>
            <a:r>
              <a:rPr lang="es-CO" sz="2400" dirty="0">
                <a:latin typeface="Arial Narrow" panose="020B0606020202030204" pitchFamily="34" charset="0"/>
              </a:rPr>
              <a:t>de la Universidad </a:t>
            </a:r>
            <a:r>
              <a:rPr lang="es-CO" sz="2400" dirty="0" smtClean="0">
                <a:latin typeface="Arial Narrow" panose="020B0606020202030204" pitchFamily="34" charset="0"/>
              </a:rPr>
              <a:t>www.unilibrepereira.edu.co </a:t>
            </a:r>
            <a:r>
              <a:rPr lang="es-CO" sz="2400" dirty="0">
                <a:latin typeface="Arial Narrow" panose="020B0606020202030204" pitchFamily="34" charset="0"/>
              </a:rPr>
              <a:t>en el link </a:t>
            </a:r>
            <a:r>
              <a:rPr lang="es-CO" sz="2400" dirty="0" smtClean="0">
                <a:latin typeface="Arial Narrow" panose="020B0606020202030204" pitchFamily="34" charset="0"/>
              </a:rPr>
              <a:t>“Oficina de Calidad” - “Quejas </a:t>
            </a:r>
            <a:r>
              <a:rPr lang="es-CO" sz="2400" dirty="0">
                <a:latin typeface="Arial Narrow" panose="020B0606020202030204" pitchFamily="34" charset="0"/>
              </a:rPr>
              <a:t>y Sugerencias”</a:t>
            </a:r>
          </a:p>
        </p:txBody>
      </p:sp>
      <p:pic>
        <p:nvPicPr>
          <p:cNvPr id="19" name="Picture 14" descr="http://3.bp.blogspot.com/_sAsZcDzw0U0/TTypDXHKfHI/AAAAAAAAAAo/WjddQviysbw/s1600/web_hand_mouse_www_cl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33" y="5445224"/>
            <a:ext cx="776851" cy="1005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http://3.bp.blogspot.com/_sAsZcDzw0U0/TTypDXHKfHI/AAAAAAAAAAo/WjddQviysbw/s1600/web_hand_mouse_www_cl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87" y="5019945"/>
            <a:ext cx="776851" cy="1005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2334364"/>
            <a:ext cx="8280920" cy="38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52" y="5771927"/>
            <a:ext cx="9159354" cy="149507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0" y="700025"/>
            <a:ext cx="4054814" cy="244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594" y="737138"/>
            <a:ext cx="4054814" cy="24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129" y="2924944"/>
            <a:ext cx="3662269" cy="232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150247" y="188640"/>
            <a:ext cx="2455949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Biblioteca – Belmonte</a:t>
            </a:r>
            <a:endParaRPr lang="es-CO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2647" y="341040"/>
            <a:ext cx="2455949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Biblioteca – Belmonte</a:t>
            </a:r>
            <a:endParaRPr lang="es-CO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92052" y="440668"/>
            <a:ext cx="2455949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Registro y Control – Belmonte</a:t>
            </a:r>
            <a:endParaRPr lang="es-CO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16497" y="5251598"/>
            <a:ext cx="2455949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Facultad de Derecho – Sede Centro</a:t>
            </a:r>
            <a:endParaRPr lang="es-CO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58" y="32585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3. Pantallas digitales</a:t>
            </a:r>
            <a:endParaRPr lang="es-CO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594" y="3254532"/>
            <a:ext cx="4054814" cy="24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7 Rectángulo"/>
          <p:cNvSpPr/>
          <p:nvPr/>
        </p:nvSpPr>
        <p:spPr>
          <a:xfrm>
            <a:off x="6300192" y="5259735"/>
            <a:ext cx="2455949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Posgrados– Belmonte</a:t>
            </a:r>
            <a:endParaRPr lang="es-CO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832</Words>
  <Application>Microsoft Office PowerPoint</Application>
  <PresentationFormat>Presentación en pantalla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Arial Narrow</vt:lpstr>
      <vt:lpstr>Bookman Old Style</vt:lpstr>
      <vt:lpstr>Calibri</vt:lpstr>
      <vt:lpstr>Clarendon BT</vt:lpstr>
      <vt:lpstr>Tahoma</vt:lpstr>
      <vt:lpstr>Times New Roman</vt:lpstr>
      <vt:lpstr>Verdana</vt:lpstr>
      <vt:lpstr>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 DE LA CALIDAD ACADÉMICA Y ADMINISTRATIVA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 Comunicaciones</dc:creator>
  <cp:lastModifiedBy>Gloria Amparo Sanchez</cp:lastModifiedBy>
  <cp:revision>78</cp:revision>
  <dcterms:created xsi:type="dcterms:W3CDTF">2014-02-24T18:56:29Z</dcterms:created>
  <dcterms:modified xsi:type="dcterms:W3CDTF">2018-02-02T20:34:01Z</dcterms:modified>
</cp:coreProperties>
</file>