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6" r:id="rId3"/>
    <p:sldId id="257" r:id="rId4"/>
    <p:sldId id="259" r:id="rId5"/>
    <p:sldId id="261" r:id="rId6"/>
    <p:sldId id="260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435B9-B6BC-436D-B920-809C8A43A272}" type="datetimeFigureOut">
              <a:rPr lang="es-CO" smtClean="0"/>
              <a:t>21/06/2018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0B118-BA0A-42E7-A768-212AACA2F5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19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B118-BA0A-42E7-A768-212AACA2F54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80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/>
              <a:t>21/06/2018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549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/>
              <a:t>21/06/2018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057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/>
              <a:t>21/06/2018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939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/>
              <a:t>21/06/2018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441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/>
              <a:t>21/06/2018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9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/>
              <a:t>21/06/2018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865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/>
              <a:t>21/06/2018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73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/>
              <a:t>21/06/2018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739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/>
              <a:t>21/06/2018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015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/>
              <a:t>21/06/2018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058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/>
              <a:t>21/06/2018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135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CC545-7FD2-4D8B-A2F9-1F77F5314BFF}" type="datetimeFigureOut">
              <a:rPr lang="es-CO" smtClean="0"/>
              <a:t>21/06/2018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2F3-E5EC-4378-9624-90FB3342CC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157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|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11560" y="764704"/>
            <a:ext cx="727280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200" b="1" dirty="0">
                <a:ea typeface="Calibri" panose="020F0502020204030204" pitchFamily="34" charset="0"/>
              </a:rPr>
              <a:t>Objetivo general</a:t>
            </a:r>
            <a:endParaRPr lang="es-CO" sz="1200" dirty="0"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s-CO" sz="1200" b="1" dirty="0">
                <a:ea typeface="Calibri" panose="020F0502020204030204" pitchFamily="34" charset="0"/>
              </a:rPr>
              <a:t> </a:t>
            </a:r>
            <a:endParaRPr lang="es-CO" sz="1200" dirty="0"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s-CO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Establecer el Sistema de Gestión de la Seguridad y Salud en el trabajo SG-SST, garantizando condiciones seguras de trabajo y saludables en el desarrollo de sus tarea, a través de la promoción de la salud y de la identificación, evaluación y control de los riesgos ocupacionales ya identificados; con el fin de evitar posibles accidentes laborales y otras situaciones que afecten la calidad de vida de los colaboradores.</a:t>
            </a:r>
            <a:endParaRPr lang="es-CO" sz="1200" dirty="0"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s-CO" sz="1200" b="1" dirty="0">
                <a:ea typeface="Calibri" panose="020F0502020204030204" pitchFamily="34" charset="0"/>
              </a:rPr>
              <a:t> </a:t>
            </a:r>
            <a:endParaRPr lang="es-CO" sz="1200" dirty="0"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s-CO" sz="1200" dirty="0">
                <a:ea typeface="Calibri" panose="020F0502020204030204" pitchFamily="34" charset="0"/>
              </a:rPr>
              <a:t> </a:t>
            </a:r>
            <a:endParaRPr lang="es-CO" sz="1200" dirty="0"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s-CO" sz="1200" b="1" dirty="0">
                <a:ea typeface="Calibri" panose="020F0502020204030204" pitchFamily="34" charset="0"/>
              </a:rPr>
              <a:t>Objetivos específicos</a:t>
            </a:r>
            <a:endParaRPr lang="es-CO" sz="1200" dirty="0"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s-CO" sz="1200" b="1" dirty="0">
                <a:ea typeface="Calibri" panose="020F0502020204030204" pitchFamily="34" charset="0"/>
              </a:rPr>
              <a:t> </a:t>
            </a:r>
            <a:endParaRPr lang="es-CO" sz="1200" dirty="0"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s-CO" sz="1200" b="1" dirty="0">
                <a:ea typeface="Calibri" panose="020F0502020204030204" pitchFamily="34" charset="0"/>
              </a:rPr>
              <a:t> </a:t>
            </a:r>
            <a:endParaRPr lang="es-CO" sz="1200" dirty="0"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 smtClean="0">
                <a:ea typeface="SimSun" panose="02010600030101010101" pitchFamily="2" charset="-122"/>
              </a:rPr>
              <a:t>Garantizar </a:t>
            </a:r>
            <a:r>
              <a:rPr lang="es-ES" sz="1200" dirty="0">
                <a:ea typeface="SimSun" panose="02010600030101010101" pitchFamily="2" charset="-122"/>
              </a:rPr>
              <a:t>el cumplimiento de los requisitos legales que en materia de seguridad y salud en el trabajo apliquen a la Universidad. </a:t>
            </a:r>
            <a:endParaRPr lang="es-CO" sz="1200" dirty="0"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200" dirty="0">
                <a:ea typeface="SimSun" panose="02010600030101010101" pitchFamily="2" charset="-122"/>
              </a:rPr>
              <a:t>Implementar sistemas de tratamiento para los riesgos significativos que aporten a disminuir la probabilidad de ocurrencia y las consecuencias.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200" dirty="0">
                <a:ea typeface="SimSun" panose="02010600030101010101" pitchFamily="2" charset="-122"/>
              </a:rPr>
              <a:t>Definir la estructura y responsabilidades del Sistema de Gestión de Seguridad y Salud en el trabajo SG-SST.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200" dirty="0">
                <a:ea typeface="SimSun" panose="02010600030101010101" pitchFamily="2" charset="-122"/>
              </a:rPr>
              <a:t>Realizar actividades de promoción y prevención de la salud, para minimizar el riesgo ocupacional por enfermedad laboral.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a typeface="SimSun" panose="02010600030101010101" pitchFamily="2" charset="-122"/>
              </a:rPr>
              <a:t>Implementar un plan de prevención, respuesta y recuperación ante emergencias. </a:t>
            </a:r>
            <a:endParaRPr lang="es-CO" sz="1200" dirty="0"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a typeface="SimSun" panose="02010600030101010101" pitchFamily="2" charset="-122"/>
              </a:rPr>
              <a:t>Velar por la recuperación del trabajador y su calidad de vida mediante el proceso de reintegro laboral.  </a:t>
            </a:r>
            <a:endParaRPr lang="es-CO" sz="1200" dirty="0"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200" dirty="0">
                <a:ea typeface="SimSun" panose="02010600030101010101" pitchFamily="2" charset="-122"/>
                <a:cs typeface="Arial" panose="020B0604020202020204" pitchFamily="34" charset="0"/>
              </a:rPr>
              <a:t>Monitorear el desempeño del Sistema de Gestión de Seguridad y Salud en el trabajo SG-SST.  </a:t>
            </a:r>
            <a:endParaRPr lang="es-CO" sz="12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s-CO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mtClean="0"/>
              <a:t>|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0" y="-19716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|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198568" cy="575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CO" sz="2000" dirty="0" smtClean="0"/>
              <a:t>CONSULTORIO JURIDICO/ CONSULTORIO EMPRESARIAL</a:t>
            </a:r>
            <a:endParaRPr lang="es-CO" sz="2000" dirty="0"/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80728"/>
            <a:ext cx="6310529" cy="4801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5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|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539750" y="188913"/>
            <a:ext cx="7772400" cy="575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CO" sz="1800" dirty="0" smtClean="0"/>
              <a:t>SEDE CENTRO – FACULTAD DE DERECHO</a:t>
            </a:r>
            <a:endParaRPr lang="es-CO" sz="1800" dirty="0"/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4" y="908720"/>
            <a:ext cx="5086920" cy="2634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5296024" y="138537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POR</a:t>
            </a:r>
            <a:r>
              <a:rPr lang="es-CO" dirty="0" smtClean="0"/>
              <a:t> </a:t>
            </a:r>
            <a:r>
              <a:rPr lang="es-CO" sz="1200" dirty="0" smtClean="0"/>
              <a:t>SISMO</a:t>
            </a:r>
            <a:endParaRPr lang="es-CO" sz="1200" dirty="0"/>
          </a:p>
        </p:txBody>
      </p:sp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54023"/>
            <a:ext cx="4716016" cy="26284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288032" y="439316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PARQUE DE BANDERAS: </a:t>
            </a:r>
          </a:p>
          <a:p>
            <a:r>
              <a:rPr lang="es-CO" sz="1200" dirty="0"/>
              <a:t>P</a:t>
            </a:r>
            <a:r>
              <a:rPr lang="es-CO" sz="1200" dirty="0" smtClean="0"/>
              <a:t>OR ATENTADO TERRORISTA/BOMBA/EXPLOSION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5945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|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1"/>
          <a:stretch/>
        </p:blipFill>
        <p:spPr bwMode="auto">
          <a:xfrm>
            <a:off x="323528" y="836712"/>
            <a:ext cx="6552728" cy="52893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6899538" y="1196752"/>
            <a:ext cx="199294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BLOQUE A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6878418" y="2869338"/>
            <a:ext cx="199294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BLOQUE B</a:t>
            </a: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6899538" y="4541924"/>
            <a:ext cx="199294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BIBLIOTECA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1763688" y="218810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SEDE BELMONTE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9716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|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6892"/>
            <a:ext cx="6336704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2123728" y="188640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BLOQUE  C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82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2598" y="86544"/>
            <a:ext cx="7772400" cy="794519"/>
          </a:xfrm>
        </p:spPr>
        <p:txBody>
          <a:bodyPr/>
          <a:lstStyle/>
          <a:p>
            <a:r>
              <a:rPr lang="es-CO" sz="1400" dirty="0" smtClean="0"/>
              <a:t>POSGRADOS</a:t>
            </a:r>
            <a:endParaRPr lang="es-CO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|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7" y="881063"/>
            <a:ext cx="6579131" cy="4204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8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2598" y="86544"/>
            <a:ext cx="7772400" cy="794519"/>
          </a:xfrm>
        </p:spPr>
        <p:txBody>
          <a:bodyPr/>
          <a:lstStyle/>
          <a:p>
            <a:r>
              <a:rPr lang="es-CO" sz="1400" dirty="0"/>
              <a:t>COPASST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|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467544" y="1196752"/>
            <a:ext cx="8208912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400" dirty="0" smtClean="0"/>
          </a:p>
          <a:p>
            <a:r>
              <a:rPr lang="es-CO" sz="1400" dirty="0" smtClean="0"/>
              <a:t>COPASST</a:t>
            </a:r>
          </a:p>
          <a:p>
            <a:r>
              <a:rPr lang="es-CO" sz="1200" dirty="0" smtClean="0"/>
              <a:t>Está </a:t>
            </a:r>
            <a:r>
              <a:rPr lang="es-CO" sz="1200" dirty="0"/>
              <a:t>regido por el Decreto 614 de 1984, Resolución 1016 de 1989, Decreto-Ley 1295 de 1994, Ley 1562 de 2012 y Decreto 1443 de </a:t>
            </a:r>
            <a:r>
              <a:rPr lang="es-CO" sz="1200" dirty="0" smtClean="0"/>
              <a:t>/2001</a:t>
            </a:r>
          </a:p>
          <a:p>
            <a:endParaRPr lang="es-CO" sz="1200" dirty="0"/>
          </a:p>
          <a:p>
            <a:r>
              <a:rPr lang="es-CO" sz="1100" dirty="0"/>
              <a:t>Su objetivo principal es hacer seguimiento al desarrollo del Sistema de Gestión de la Seguridad y Salud en el trabajo, al igual que canalizar las inquietudes de </a:t>
            </a:r>
            <a:r>
              <a:rPr lang="es-CO" sz="1100" dirty="0" smtClean="0"/>
              <a:t>los </a:t>
            </a:r>
            <a:r>
              <a:rPr lang="es-CO" sz="1100" dirty="0"/>
              <a:t>trabajadores </a:t>
            </a:r>
            <a:r>
              <a:rPr lang="es-CO" sz="1100" dirty="0" smtClean="0"/>
              <a:t>a la administración. Es </a:t>
            </a:r>
            <a:r>
              <a:rPr lang="es-CO" sz="1100" dirty="0"/>
              <a:t>el organismo que se encarga de la promoción y vigilancia de las normas y reglamentos de seguridad y salud en el trabajo dentro de la empresa a través de actividades de promoción, información y divulgación. Es decir, garantiza que los riesgos de enfermedad y accidente derivados del trabajo se reduzcan al mínimo</a:t>
            </a:r>
            <a:r>
              <a:rPr lang="es-CO" sz="1100" dirty="0" smtClean="0"/>
              <a:t> . Los representantes del comité son elegidos mediante votación popular, el Representante Legal (Presidente Seccional) elegirá sus representantes incluido el Presidente del mismo. Este comité se elige cada dos </a:t>
            </a:r>
            <a:r>
              <a:rPr lang="es-CO" sz="1100" dirty="0"/>
              <a:t>años y se reúne una vez al mes</a:t>
            </a:r>
            <a:r>
              <a:rPr lang="es-CO" sz="1100" dirty="0" smtClean="0"/>
              <a:t>.</a:t>
            </a:r>
          </a:p>
          <a:p>
            <a:endParaRPr lang="es-CO" sz="1200" dirty="0"/>
          </a:p>
          <a:p>
            <a:r>
              <a:rPr lang="es-CO" sz="1100" dirty="0" smtClean="0"/>
              <a:t>Representantes: </a:t>
            </a:r>
          </a:p>
          <a:p>
            <a:endParaRPr lang="es-CO" sz="1100" dirty="0" smtClean="0"/>
          </a:p>
          <a:p>
            <a:r>
              <a:rPr lang="es-CO" sz="1100" dirty="0" smtClean="0"/>
              <a:t>Ing. Gloria Amparo Sánchez (presidente)</a:t>
            </a:r>
          </a:p>
          <a:p>
            <a:r>
              <a:rPr lang="es-CO" sz="1100" dirty="0" smtClean="0"/>
              <a:t>Ing. José Fernando García </a:t>
            </a:r>
          </a:p>
          <a:p>
            <a:r>
              <a:rPr lang="es-CO" sz="1100" dirty="0" smtClean="0"/>
              <a:t>Ing. Ángela Maria García</a:t>
            </a:r>
          </a:p>
          <a:p>
            <a:r>
              <a:rPr lang="es-CO" sz="1100" dirty="0" smtClean="0"/>
              <a:t>Ing. Claudia Liliana Piedrahita</a:t>
            </a:r>
          </a:p>
          <a:p>
            <a:r>
              <a:rPr lang="es-CO" sz="1100" dirty="0" smtClean="0"/>
              <a:t>Dra. Adriana Patricia </a:t>
            </a:r>
            <a:r>
              <a:rPr lang="es-CO" sz="1100" dirty="0" err="1" smtClean="0"/>
              <a:t>Oyuela</a:t>
            </a:r>
            <a:endParaRPr lang="es-CO" sz="1100" dirty="0" smtClean="0"/>
          </a:p>
          <a:p>
            <a:r>
              <a:rPr lang="es-CO" sz="1100" dirty="0" smtClean="0"/>
              <a:t>Sra. Jaqueline Zapata</a:t>
            </a:r>
          </a:p>
          <a:p>
            <a:r>
              <a:rPr lang="es-CO" sz="1100" dirty="0" smtClean="0"/>
              <a:t>Sr. Jorge Hernán Duque</a:t>
            </a:r>
          </a:p>
          <a:p>
            <a:r>
              <a:rPr lang="es-CO" sz="1100" dirty="0" smtClean="0"/>
              <a:t>Sr. Jorge </a:t>
            </a:r>
            <a:r>
              <a:rPr lang="es-CO" sz="1100" dirty="0" err="1" smtClean="0"/>
              <a:t>Aristizabal</a:t>
            </a:r>
            <a:endParaRPr lang="es-CO" sz="1100" dirty="0" smtClean="0"/>
          </a:p>
          <a:p>
            <a:endParaRPr lang="es-CO" sz="1100" dirty="0" smtClean="0"/>
          </a:p>
          <a:p>
            <a:endParaRPr lang="es-CO" sz="1200" dirty="0" smtClean="0"/>
          </a:p>
        </p:txBody>
      </p:sp>
    </p:spTree>
    <p:extLst>
      <p:ext uri="{BB962C8B-B14F-4D97-AF65-F5344CB8AC3E}">
        <p14:creationId xmlns:p14="http://schemas.microsoft.com/office/powerpoint/2010/main" val="34100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|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33248" y="836712"/>
            <a:ext cx="7992888" cy="46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 smtClean="0"/>
              <a:t>COMITÉ DE CONVIVENCIA</a:t>
            </a:r>
          </a:p>
          <a:p>
            <a:endParaRPr lang="es-CO" sz="1200" dirty="0" smtClean="0"/>
          </a:p>
          <a:p>
            <a:r>
              <a:rPr lang="es-CO" sz="1200" dirty="0" smtClean="0"/>
              <a:t>Dando cumplimiento </a:t>
            </a:r>
            <a:r>
              <a:rPr lang="es-CO" sz="1200" dirty="0"/>
              <a:t>a lo establecido en </a:t>
            </a:r>
            <a:r>
              <a:rPr lang="es-CO" sz="1200" dirty="0" smtClean="0"/>
              <a:t>la legislación Colombia  fue creado </a:t>
            </a:r>
            <a:r>
              <a:rPr lang="es-CO" sz="1200" dirty="0"/>
              <a:t>como medida preventiva para el acoso </a:t>
            </a:r>
            <a:r>
              <a:rPr lang="es-CO" sz="1200" dirty="0" smtClean="0"/>
              <a:t>laboral el cual sesiona </a:t>
            </a:r>
            <a:r>
              <a:rPr lang="es-CO" sz="1200" dirty="0"/>
              <a:t>de manera trimestral o en casos que requieran intervención inmediata. El comité de convivencia cuenta con un manual en donde se establecen las funciones y responsabilidades de los miembros y describe el funcionamiento del mismo</a:t>
            </a:r>
            <a:r>
              <a:rPr lang="es-CO" sz="1200" dirty="0" smtClean="0"/>
              <a:t>.    Es </a:t>
            </a:r>
            <a:r>
              <a:rPr lang="es-CO" sz="1200" dirty="0"/>
              <a:t>elegido cada dos años por votación popular los representantes de los empleados y el Representante Legal (Presidente Seccional) escogerá sus </a:t>
            </a:r>
            <a:r>
              <a:rPr lang="es-CO" sz="1200" dirty="0" smtClean="0"/>
              <a:t>representantes.</a:t>
            </a:r>
            <a:endParaRPr lang="es-CO" sz="1200" dirty="0"/>
          </a:p>
          <a:p>
            <a:endParaRPr lang="es-CO" sz="1200" dirty="0" smtClean="0"/>
          </a:p>
          <a:p>
            <a:pPr>
              <a:defRPr/>
            </a:pPr>
            <a:r>
              <a:rPr lang="es-CO" sz="1200" u="sng" dirty="0" smtClean="0"/>
              <a:t>Representantes</a:t>
            </a:r>
          </a:p>
          <a:p>
            <a:pPr>
              <a:defRPr/>
            </a:pPr>
            <a:endParaRPr lang="es-CO" sz="1200" u="sng" dirty="0" smtClean="0"/>
          </a:p>
          <a:p>
            <a:pPr>
              <a:defRPr/>
            </a:pPr>
            <a:r>
              <a:rPr lang="es-CO" sz="1100" dirty="0" smtClean="0"/>
              <a:t>Dr. Jarvi </a:t>
            </a:r>
            <a:r>
              <a:rPr lang="es-CO" sz="1100" dirty="0"/>
              <a:t>Salazar Cardona </a:t>
            </a:r>
            <a:endParaRPr lang="es-CO" sz="1100" dirty="0" smtClean="0"/>
          </a:p>
          <a:p>
            <a:pPr>
              <a:defRPr/>
            </a:pPr>
            <a:r>
              <a:rPr lang="es-MX" sz="1100" dirty="0" smtClean="0"/>
              <a:t>Dr</a:t>
            </a:r>
            <a:r>
              <a:rPr lang="es-MX" sz="1100" dirty="0"/>
              <a:t>. </a:t>
            </a:r>
            <a:r>
              <a:rPr lang="es-MX" sz="1100" dirty="0" smtClean="0"/>
              <a:t>Luis Fernando Cardona Mora</a:t>
            </a:r>
            <a:endParaRPr lang="es-CO" sz="1100" dirty="0"/>
          </a:p>
          <a:p>
            <a:r>
              <a:rPr lang="es-MX" sz="1100" dirty="0"/>
              <a:t>Dr. </a:t>
            </a:r>
            <a:r>
              <a:rPr lang="es-MX" sz="1100" dirty="0" smtClean="0"/>
              <a:t>Alejandro Palacio Velasquez</a:t>
            </a:r>
            <a:endParaRPr lang="es-CO" sz="1100" dirty="0"/>
          </a:p>
          <a:p>
            <a:r>
              <a:rPr lang="es-MX" sz="1100" dirty="0"/>
              <a:t>Dr. </a:t>
            </a:r>
            <a:r>
              <a:rPr lang="es-MX" sz="1100" dirty="0" smtClean="0"/>
              <a:t>Joaquín  Andrés Gallego Marín</a:t>
            </a:r>
          </a:p>
          <a:p>
            <a:r>
              <a:rPr lang="es-MX" sz="1100" dirty="0" smtClean="0"/>
              <a:t>Dra. Elizabeth Noreña García </a:t>
            </a:r>
          </a:p>
          <a:p>
            <a:r>
              <a:rPr lang="es-MX" sz="1100" dirty="0" smtClean="0"/>
              <a:t>Dra. Ángela Maria Carvajal Vega</a:t>
            </a:r>
          </a:p>
          <a:p>
            <a:r>
              <a:rPr lang="es-MX" sz="1100" dirty="0" smtClean="0"/>
              <a:t>Sra. Claudia Castañeda</a:t>
            </a:r>
          </a:p>
          <a:p>
            <a:r>
              <a:rPr lang="es-MX" sz="1100" dirty="0" smtClean="0"/>
              <a:t>Sr. Cristian Rafael </a:t>
            </a:r>
            <a:r>
              <a:rPr lang="es-MX" sz="1100" dirty="0" err="1" smtClean="0"/>
              <a:t>Solinas</a:t>
            </a:r>
            <a:endParaRPr lang="es-MX" sz="1100" dirty="0" smtClean="0"/>
          </a:p>
          <a:p>
            <a:r>
              <a:rPr lang="es-MX" sz="1100" dirty="0" smtClean="0"/>
              <a:t>Sra. Paula Andrea Ospina</a:t>
            </a:r>
          </a:p>
          <a:p>
            <a:r>
              <a:rPr lang="es-MX" sz="1100" dirty="0" smtClean="0"/>
              <a:t>Dra. Paula Andrea Grajales</a:t>
            </a:r>
          </a:p>
          <a:p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35634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387</Words>
  <Application>Microsoft Office PowerPoint</Application>
  <PresentationFormat>Presentación en pantalla (4:3)</PresentationFormat>
  <Paragraphs>70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SimSun</vt:lpstr>
      <vt:lpstr>Arial</vt:lpstr>
      <vt:lpstr>Calibri</vt:lpstr>
      <vt:lpstr>Symbol</vt:lpstr>
      <vt:lpstr>Times New Roman</vt:lpstr>
      <vt:lpstr>Tema de Office</vt:lpstr>
      <vt:lpstr>Presentación de PowerPoint</vt:lpstr>
      <vt:lpstr>Presentación de PowerPoint</vt:lpstr>
      <vt:lpstr>CONSULTORIO JURIDICO/ CONSULTORIO EMPRESARIAL</vt:lpstr>
      <vt:lpstr>SEDE CENTRO – FACULTAD DE DERECHO</vt:lpstr>
      <vt:lpstr>Presentación de PowerPoint</vt:lpstr>
      <vt:lpstr>Presentación de PowerPoint</vt:lpstr>
      <vt:lpstr>POSGRADOS</vt:lpstr>
      <vt:lpstr>COPASST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 Comunicaciones</dc:creator>
  <cp:lastModifiedBy>Gloria Amparo Sanchez</cp:lastModifiedBy>
  <cp:revision>28</cp:revision>
  <dcterms:created xsi:type="dcterms:W3CDTF">2016-06-29T22:16:45Z</dcterms:created>
  <dcterms:modified xsi:type="dcterms:W3CDTF">2018-06-21T13:06:29Z</dcterms:modified>
</cp:coreProperties>
</file>