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1" r:id="rId10"/>
    <p:sldId id="266" r:id="rId11"/>
    <p:sldId id="270" r:id="rId12"/>
    <p:sldId id="269" r:id="rId13"/>
    <p:sldId id="268" r:id="rId1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74" autoAdjust="0"/>
    <p:restoredTop sz="86412" autoAdjust="0"/>
  </p:normalViewPr>
  <p:slideViewPr>
    <p:cSldViewPr>
      <p:cViewPr varScale="1">
        <p:scale>
          <a:sx n="111" d="100"/>
          <a:sy n="111" d="100"/>
        </p:scale>
        <p:origin x="149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C545-7FD2-4D8B-A2F9-1F77F5314BFF}" type="datetimeFigureOut">
              <a:rPr lang="es-CO" smtClean="0"/>
              <a:t>27/07/2018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B92F3-E5EC-4378-9624-90FB3342CC6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5494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C545-7FD2-4D8B-A2F9-1F77F5314BFF}" type="datetimeFigureOut">
              <a:rPr lang="es-CO" smtClean="0"/>
              <a:t>27/07/2018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B92F3-E5EC-4378-9624-90FB3342CC6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30574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C545-7FD2-4D8B-A2F9-1F77F5314BFF}" type="datetimeFigureOut">
              <a:rPr lang="es-CO" smtClean="0"/>
              <a:t>27/07/2018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B92F3-E5EC-4378-9624-90FB3342CC6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9394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C545-7FD2-4D8B-A2F9-1F77F5314BFF}" type="datetimeFigureOut">
              <a:rPr lang="es-CO" smtClean="0"/>
              <a:t>27/07/2018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B92F3-E5EC-4378-9624-90FB3342CC6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84412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C545-7FD2-4D8B-A2F9-1F77F5314BFF}" type="datetimeFigureOut">
              <a:rPr lang="es-CO" smtClean="0"/>
              <a:t>27/07/2018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B92F3-E5EC-4378-9624-90FB3342CC6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590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C545-7FD2-4D8B-A2F9-1F77F5314BFF}" type="datetimeFigureOut">
              <a:rPr lang="es-CO" smtClean="0"/>
              <a:t>27/07/2018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B92F3-E5EC-4378-9624-90FB3342CC6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98659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C545-7FD2-4D8B-A2F9-1F77F5314BFF}" type="datetimeFigureOut">
              <a:rPr lang="es-CO" smtClean="0"/>
              <a:t>27/07/2018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B92F3-E5EC-4378-9624-90FB3342CC6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739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C545-7FD2-4D8B-A2F9-1F77F5314BFF}" type="datetimeFigureOut">
              <a:rPr lang="es-CO" smtClean="0"/>
              <a:t>27/07/2018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B92F3-E5EC-4378-9624-90FB3342CC6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7392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C545-7FD2-4D8B-A2F9-1F77F5314BFF}" type="datetimeFigureOut">
              <a:rPr lang="es-CO" smtClean="0"/>
              <a:t>27/07/2018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B92F3-E5EC-4378-9624-90FB3342CC6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70159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C545-7FD2-4D8B-A2F9-1F77F5314BFF}" type="datetimeFigureOut">
              <a:rPr lang="es-CO" smtClean="0"/>
              <a:t>27/07/2018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B92F3-E5EC-4378-9624-90FB3342CC6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0581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C545-7FD2-4D8B-A2F9-1F77F5314BFF}" type="datetimeFigureOut">
              <a:rPr lang="es-CO" smtClean="0"/>
              <a:t>27/07/2018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B92F3-E5EC-4378-9624-90FB3342CC6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81358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CC545-7FD2-4D8B-A2F9-1F77F5314BFF}" type="datetimeFigureOut">
              <a:rPr lang="es-CO" smtClean="0"/>
              <a:t>27/07/2018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B92F3-E5EC-4378-9624-90FB3342CC6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1575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97768" y="4005064"/>
            <a:ext cx="8748464" cy="764077"/>
          </a:xfrm>
        </p:spPr>
        <p:txBody>
          <a:bodyPr>
            <a:noAutofit/>
          </a:bodyPr>
          <a:lstStyle/>
          <a:p>
            <a:r>
              <a:rPr lang="es-CO" sz="2400" b="1" dirty="0" smtClean="0"/>
              <a:t>INFORME DE ACTIVIDADES DE MAYOR IMPACTO REALIZADAS EN CADA UNO DE LOS FACTORES DE ACREDITACIÓN INSTITUCIONAL</a:t>
            </a:r>
            <a:br>
              <a:rPr lang="es-CO" sz="2400" b="1" dirty="0" smtClean="0"/>
            </a:br>
            <a:r>
              <a:rPr lang="es-CO" sz="2400" b="1" dirty="0"/>
              <a:t/>
            </a:r>
            <a:br>
              <a:rPr lang="es-CO" sz="2400" b="1" dirty="0"/>
            </a:br>
            <a:r>
              <a:rPr lang="es-CO" sz="2400" b="1" dirty="0" smtClean="0"/>
              <a:t>2018-1</a:t>
            </a:r>
            <a:r>
              <a:rPr lang="es-CO" sz="2400" b="1" dirty="0" smtClean="0"/>
              <a:t/>
            </a:r>
            <a:br>
              <a:rPr lang="es-CO" sz="2400" b="1" dirty="0" smtClean="0"/>
            </a:br>
            <a:r>
              <a:rPr lang="es-CO" sz="2400" b="1" dirty="0"/>
              <a:t/>
            </a:r>
            <a:br>
              <a:rPr lang="es-CO" sz="2400" b="1" dirty="0"/>
            </a:br>
            <a:endParaRPr lang="es-CO" sz="2400" b="1" dirty="0"/>
          </a:p>
        </p:txBody>
      </p:sp>
      <p:pic>
        <p:nvPicPr>
          <p:cNvPr id="6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7098"/>
            <a:ext cx="9144000" cy="980902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404664"/>
            <a:ext cx="7488832" cy="2726233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1547664" y="178569"/>
            <a:ext cx="62620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1" dirty="0"/>
              <a:t>UNIVERSIDAD LIBRE SECCIONAL PEREIRA</a:t>
            </a:r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98826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>
            <a:normAutofit/>
          </a:bodyPr>
          <a:lstStyle/>
          <a:p>
            <a:r>
              <a:rPr lang="es-CO" sz="2800" dirty="0">
                <a:solidFill>
                  <a:srgbClr val="FF0000"/>
                </a:solidFill>
              </a:rPr>
              <a:t>FACTOR 9: </a:t>
            </a:r>
            <a:r>
              <a:rPr lang="es-CO" sz="2800" dirty="0" smtClean="0">
                <a:solidFill>
                  <a:srgbClr val="FF0000"/>
                </a:solidFill>
              </a:rPr>
              <a:t>Bienestar Institucional</a:t>
            </a:r>
            <a:endParaRPr lang="es-CO" sz="2800" dirty="0">
              <a:solidFill>
                <a:srgbClr val="FF0000"/>
              </a:solidFill>
            </a:endParaRPr>
          </a:p>
        </p:txBody>
      </p:sp>
      <p:sp>
        <p:nvSpPr>
          <p:cNvPr id="5" name="Título 3"/>
          <p:cNvSpPr txBox="1">
            <a:spLocks/>
          </p:cNvSpPr>
          <p:nvPr/>
        </p:nvSpPr>
        <p:spPr>
          <a:xfrm>
            <a:off x="827584" y="2204864"/>
            <a:ext cx="4248472" cy="27363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O" sz="2800" dirty="0" smtClean="0"/>
              <a:t>1. </a:t>
            </a:r>
          </a:p>
          <a:p>
            <a:pPr algn="just"/>
            <a:r>
              <a:rPr lang="es-CO" sz="2800" dirty="0" smtClean="0"/>
              <a:t>2. </a:t>
            </a:r>
          </a:p>
          <a:p>
            <a:pPr algn="just"/>
            <a:r>
              <a:rPr lang="es-CO" sz="2800" dirty="0" smtClean="0"/>
              <a:t>3.</a:t>
            </a:r>
          </a:p>
          <a:p>
            <a:pPr algn="just"/>
            <a:r>
              <a:rPr lang="es-CO" sz="2800" dirty="0" smtClean="0"/>
              <a:t>4.</a:t>
            </a:r>
          </a:p>
          <a:p>
            <a:pPr algn="just"/>
            <a:r>
              <a:rPr lang="es-CO" sz="2800" dirty="0" smtClean="0"/>
              <a:t>5.</a:t>
            </a:r>
          </a:p>
        </p:txBody>
      </p:sp>
      <p:sp>
        <p:nvSpPr>
          <p:cNvPr id="6" name="Título 3"/>
          <p:cNvSpPr txBox="1">
            <a:spLocks/>
          </p:cNvSpPr>
          <p:nvPr/>
        </p:nvSpPr>
        <p:spPr>
          <a:xfrm>
            <a:off x="6228184" y="1844824"/>
            <a:ext cx="2736304" cy="3096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O" sz="2800" dirty="0" smtClean="0"/>
              <a:t>Imagen </a:t>
            </a:r>
          </a:p>
        </p:txBody>
      </p:sp>
      <p:pic>
        <p:nvPicPr>
          <p:cNvPr id="8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7098"/>
            <a:ext cx="9144000" cy="980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54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>
            <a:normAutofit/>
          </a:bodyPr>
          <a:lstStyle/>
          <a:p>
            <a:r>
              <a:rPr lang="es-CO" sz="2800" dirty="0">
                <a:solidFill>
                  <a:srgbClr val="FF0000"/>
                </a:solidFill>
              </a:rPr>
              <a:t>FACTOR </a:t>
            </a:r>
            <a:r>
              <a:rPr lang="es-CO" sz="2800" dirty="0">
                <a:solidFill>
                  <a:srgbClr val="FF0000"/>
                </a:solidFill>
              </a:rPr>
              <a:t>10:  Organización, Gestión y Administración </a:t>
            </a:r>
            <a:endParaRPr lang="es-CO" sz="2800" dirty="0">
              <a:solidFill>
                <a:srgbClr val="FF0000"/>
              </a:solidFill>
            </a:endParaRPr>
          </a:p>
        </p:txBody>
      </p:sp>
      <p:sp>
        <p:nvSpPr>
          <p:cNvPr id="5" name="Título 3"/>
          <p:cNvSpPr txBox="1">
            <a:spLocks/>
          </p:cNvSpPr>
          <p:nvPr/>
        </p:nvSpPr>
        <p:spPr>
          <a:xfrm>
            <a:off x="827584" y="2204864"/>
            <a:ext cx="4248472" cy="27363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O" sz="2800" dirty="0" smtClean="0"/>
              <a:t>1. </a:t>
            </a:r>
          </a:p>
          <a:p>
            <a:pPr algn="just"/>
            <a:r>
              <a:rPr lang="es-CO" sz="2800" dirty="0" smtClean="0"/>
              <a:t>2. </a:t>
            </a:r>
          </a:p>
          <a:p>
            <a:pPr algn="just"/>
            <a:r>
              <a:rPr lang="es-CO" sz="2800" dirty="0" smtClean="0"/>
              <a:t>3.</a:t>
            </a:r>
          </a:p>
          <a:p>
            <a:pPr algn="just"/>
            <a:r>
              <a:rPr lang="es-CO" sz="2800" dirty="0" smtClean="0"/>
              <a:t>4.</a:t>
            </a:r>
          </a:p>
          <a:p>
            <a:pPr algn="just"/>
            <a:r>
              <a:rPr lang="es-CO" sz="2800" dirty="0" smtClean="0"/>
              <a:t>5.</a:t>
            </a:r>
          </a:p>
        </p:txBody>
      </p:sp>
      <p:sp>
        <p:nvSpPr>
          <p:cNvPr id="6" name="Título 3"/>
          <p:cNvSpPr txBox="1">
            <a:spLocks/>
          </p:cNvSpPr>
          <p:nvPr/>
        </p:nvSpPr>
        <p:spPr>
          <a:xfrm>
            <a:off x="6228184" y="1844824"/>
            <a:ext cx="2736304" cy="3096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O" sz="2800" dirty="0" smtClean="0"/>
              <a:t>Imagen </a:t>
            </a:r>
          </a:p>
        </p:txBody>
      </p:sp>
      <p:pic>
        <p:nvPicPr>
          <p:cNvPr id="8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7098"/>
            <a:ext cx="9144000" cy="980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84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>
            <a:normAutofit/>
          </a:bodyPr>
          <a:lstStyle/>
          <a:p>
            <a:r>
              <a:rPr lang="es-CO" sz="2800" dirty="0">
                <a:solidFill>
                  <a:srgbClr val="FF0000"/>
                </a:solidFill>
              </a:rPr>
              <a:t>FACTOR </a:t>
            </a:r>
            <a:r>
              <a:rPr lang="es-CO" sz="2800" dirty="0" smtClean="0">
                <a:solidFill>
                  <a:srgbClr val="FF0000"/>
                </a:solidFill>
              </a:rPr>
              <a:t>11: </a:t>
            </a:r>
            <a:r>
              <a:rPr lang="es-CO" sz="2800" dirty="0">
                <a:solidFill>
                  <a:srgbClr val="FF0000"/>
                </a:solidFill>
              </a:rPr>
              <a:t>Recursos Físicos </a:t>
            </a:r>
            <a:endParaRPr lang="es-CO" sz="2800" dirty="0">
              <a:solidFill>
                <a:srgbClr val="FF0000"/>
              </a:solidFill>
            </a:endParaRPr>
          </a:p>
        </p:txBody>
      </p:sp>
      <p:sp>
        <p:nvSpPr>
          <p:cNvPr id="5" name="Título 3"/>
          <p:cNvSpPr txBox="1">
            <a:spLocks/>
          </p:cNvSpPr>
          <p:nvPr/>
        </p:nvSpPr>
        <p:spPr>
          <a:xfrm>
            <a:off x="827584" y="2204864"/>
            <a:ext cx="4248472" cy="27363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O" sz="2800" dirty="0" smtClean="0"/>
              <a:t>1. </a:t>
            </a:r>
          </a:p>
          <a:p>
            <a:pPr algn="just"/>
            <a:r>
              <a:rPr lang="es-CO" sz="2800" dirty="0" smtClean="0"/>
              <a:t>2. </a:t>
            </a:r>
          </a:p>
          <a:p>
            <a:pPr algn="just"/>
            <a:r>
              <a:rPr lang="es-CO" sz="2800" dirty="0" smtClean="0"/>
              <a:t>3.</a:t>
            </a:r>
          </a:p>
          <a:p>
            <a:pPr algn="just"/>
            <a:r>
              <a:rPr lang="es-CO" sz="2800" dirty="0" smtClean="0"/>
              <a:t>4.</a:t>
            </a:r>
          </a:p>
          <a:p>
            <a:pPr algn="just"/>
            <a:r>
              <a:rPr lang="es-CO" sz="2800" dirty="0" smtClean="0"/>
              <a:t>5.</a:t>
            </a:r>
          </a:p>
        </p:txBody>
      </p:sp>
      <p:sp>
        <p:nvSpPr>
          <p:cNvPr id="6" name="Título 3"/>
          <p:cNvSpPr txBox="1">
            <a:spLocks/>
          </p:cNvSpPr>
          <p:nvPr/>
        </p:nvSpPr>
        <p:spPr>
          <a:xfrm>
            <a:off x="6228184" y="1844824"/>
            <a:ext cx="2736304" cy="3096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O" sz="2800" dirty="0" smtClean="0"/>
              <a:t>Imagen </a:t>
            </a:r>
          </a:p>
        </p:txBody>
      </p:sp>
      <p:pic>
        <p:nvPicPr>
          <p:cNvPr id="8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7098"/>
            <a:ext cx="9144000" cy="980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23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>
            <a:normAutofit/>
          </a:bodyPr>
          <a:lstStyle/>
          <a:p>
            <a:r>
              <a:rPr lang="es-CO" sz="2800" dirty="0">
                <a:solidFill>
                  <a:srgbClr val="FF0000"/>
                </a:solidFill>
              </a:rPr>
              <a:t>FACTOR </a:t>
            </a:r>
            <a:r>
              <a:rPr lang="es-CO" sz="2800" dirty="0" smtClean="0">
                <a:solidFill>
                  <a:srgbClr val="FF0000"/>
                </a:solidFill>
              </a:rPr>
              <a:t>12. </a:t>
            </a:r>
            <a:r>
              <a:rPr lang="es-CO" sz="2800" dirty="0">
                <a:solidFill>
                  <a:srgbClr val="FF0000"/>
                </a:solidFill>
              </a:rPr>
              <a:t>Financieros. </a:t>
            </a:r>
          </a:p>
        </p:txBody>
      </p:sp>
      <p:sp>
        <p:nvSpPr>
          <p:cNvPr id="5" name="Título 3"/>
          <p:cNvSpPr txBox="1">
            <a:spLocks/>
          </p:cNvSpPr>
          <p:nvPr/>
        </p:nvSpPr>
        <p:spPr>
          <a:xfrm>
            <a:off x="827584" y="2204864"/>
            <a:ext cx="4248472" cy="27363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O" sz="2800" dirty="0" smtClean="0"/>
              <a:t>1. </a:t>
            </a:r>
          </a:p>
          <a:p>
            <a:pPr algn="just"/>
            <a:r>
              <a:rPr lang="es-CO" sz="2800" dirty="0" smtClean="0"/>
              <a:t>2. </a:t>
            </a:r>
          </a:p>
          <a:p>
            <a:pPr algn="just"/>
            <a:r>
              <a:rPr lang="es-CO" sz="2800" dirty="0" smtClean="0"/>
              <a:t>3.</a:t>
            </a:r>
          </a:p>
          <a:p>
            <a:pPr algn="just"/>
            <a:r>
              <a:rPr lang="es-CO" sz="2800" dirty="0" smtClean="0"/>
              <a:t>4.</a:t>
            </a:r>
          </a:p>
          <a:p>
            <a:pPr algn="just"/>
            <a:r>
              <a:rPr lang="es-CO" sz="2800" dirty="0" smtClean="0"/>
              <a:t>5.</a:t>
            </a:r>
          </a:p>
        </p:txBody>
      </p:sp>
      <p:sp>
        <p:nvSpPr>
          <p:cNvPr id="6" name="Título 3"/>
          <p:cNvSpPr txBox="1">
            <a:spLocks/>
          </p:cNvSpPr>
          <p:nvPr/>
        </p:nvSpPr>
        <p:spPr>
          <a:xfrm>
            <a:off x="6228184" y="1844824"/>
            <a:ext cx="2736304" cy="3096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O" sz="2800" dirty="0" smtClean="0"/>
              <a:t>Imagen 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5304"/>
            <a:ext cx="9144000" cy="725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33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>
            <a:normAutofit/>
          </a:bodyPr>
          <a:lstStyle/>
          <a:p>
            <a:r>
              <a:rPr lang="es-CO" sz="2800" dirty="0">
                <a:solidFill>
                  <a:srgbClr val="FF0000"/>
                </a:solidFill>
              </a:rPr>
              <a:t>FACTOR 1: Misión, Proyecto Institucional y de Programa. </a:t>
            </a:r>
          </a:p>
        </p:txBody>
      </p:sp>
      <p:sp>
        <p:nvSpPr>
          <p:cNvPr id="5" name="Título 3"/>
          <p:cNvSpPr txBox="1">
            <a:spLocks/>
          </p:cNvSpPr>
          <p:nvPr/>
        </p:nvSpPr>
        <p:spPr>
          <a:xfrm>
            <a:off x="827584" y="2204864"/>
            <a:ext cx="4248472" cy="27363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O" sz="2800" dirty="0" smtClean="0"/>
              <a:t>1.  </a:t>
            </a:r>
          </a:p>
          <a:p>
            <a:pPr algn="just"/>
            <a:r>
              <a:rPr lang="es-CO" sz="2800" dirty="0" smtClean="0"/>
              <a:t>2. </a:t>
            </a:r>
          </a:p>
          <a:p>
            <a:pPr algn="just"/>
            <a:r>
              <a:rPr lang="es-CO" sz="2800" dirty="0" smtClean="0"/>
              <a:t>3.</a:t>
            </a:r>
          </a:p>
          <a:p>
            <a:pPr algn="just"/>
            <a:r>
              <a:rPr lang="es-CO" sz="2800" dirty="0" smtClean="0"/>
              <a:t>4.</a:t>
            </a:r>
          </a:p>
          <a:p>
            <a:pPr algn="just"/>
            <a:r>
              <a:rPr lang="es-CO" sz="2800" dirty="0" smtClean="0"/>
              <a:t>5.</a:t>
            </a:r>
          </a:p>
        </p:txBody>
      </p:sp>
      <p:sp>
        <p:nvSpPr>
          <p:cNvPr id="6" name="Título 3"/>
          <p:cNvSpPr txBox="1">
            <a:spLocks/>
          </p:cNvSpPr>
          <p:nvPr/>
        </p:nvSpPr>
        <p:spPr>
          <a:xfrm>
            <a:off x="6228184" y="1844824"/>
            <a:ext cx="2736304" cy="3096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O" sz="2800" dirty="0" smtClean="0"/>
              <a:t>Imagen </a:t>
            </a:r>
          </a:p>
        </p:txBody>
      </p:sp>
      <p:pic>
        <p:nvPicPr>
          <p:cNvPr id="7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7098"/>
            <a:ext cx="9144000" cy="980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77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>
            <a:normAutofit/>
          </a:bodyPr>
          <a:lstStyle/>
          <a:p>
            <a:r>
              <a:rPr lang="es-CO" sz="2800" dirty="0">
                <a:solidFill>
                  <a:srgbClr val="FF0000"/>
                </a:solidFill>
              </a:rPr>
              <a:t>FACTOR 2: Estudiantes</a:t>
            </a:r>
          </a:p>
        </p:txBody>
      </p:sp>
      <p:sp>
        <p:nvSpPr>
          <p:cNvPr id="5" name="Título 3"/>
          <p:cNvSpPr txBox="1">
            <a:spLocks/>
          </p:cNvSpPr>
          <p:nvPr/>
        </p:nvSpPr>
        <p:spPr>
          <a:xfrm>
            <a:off x="827584" y="2204864"/>
            <a:ext cx="4248472" cy="27363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O" sz="2800" dirty="0" smtClean="0"/>
              <a:t>1. </a:t>
            </a:r>
          </a:p>
          <a:p>
            <a:pPr algn="just"/>
            <a:r>
              <a:rPr lang="es-CO" sz="2800" dirty="0" smtClean="0"/>
              <a:t>2. </a:t>
            </a:r>
          </a:p>
          <a:p>
            <a:pPr algn="just"/>
            <a:r>
              <a:rPr lang="es-CO" sz="2800" dirty="0" smtClean="0"/>
              <a:t>3.</a:t>
            </a:r>
          </a:p>
          <a:p>
            <a:pPr algn="just"/>
            <a:r>
              <a:rPr lang="es-CO" sz="2800" dirty="0" smtClean="0"/>
              <a:t>4.</a:t>
            </a:r>
          </a:p>
          <a:p>
            <a:pPr algn="just"/>
            <a:r>
              <a:rPr lang="es-CO" sz="2800" dirty="0" smtClean="0"/>
              <a:t>5.</a:t>
            </a:r>
          </a:p>
        </p:txBody>
      </p:sp>
      <p:sp>
        <p:nvSpPr>
          <p:cNvPr id="6" name="Título 3"/>
          <p:cNvSpPr txBox="1">
            <a:spLocks/>
          </p:cNvSpPr>
          <p:nvPr/>
        </p:nvSpPr>
        <p:spPr>
          <a:xfrm>
            <a:off x="6228184" y="1844824"/>
            <a:ext cx="2736304" cy="3096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O" sz="2800" dirty="0" smtClean="0"/>
              <a:t>Imagen </a:t>
            </a:r>
          </a:p>
        </p:txBody>
      </p:sp>
      <p:pic>
        <p:nvPicPr>
          <p:cNvPr id="7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7098"/>
            <a:ext cx="9144000" cy="980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07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>
            <a:normAutofit/>
          </a:bodyPr>
          <a:lstStyle/>
          <a:p>
            <a:r>
              <a:rPr lang="es-CO" sz="2800" dirty="0">
                <a:solidFill>
                  <a:srgbClr val="FF0000"/>
                </a:solidFill>
              </a:rPr>
              <a:t>FACTOR 3: Profesores. </a:t>
            </a:r>
          </a:p>
        </p:txBody>
      </p:sp>
      <p:sp>
        <p:nvSpPr>
          <p:cNvPr id="5" name="Título 3"/>
          <p:cNvSpPr txBox="1">
            <a:spLocks/>
          </p:cNvSpPr>
          <p:nvPr/>
        </p:nvSpPr>
        <p:spPr>
          <a:xfrm>
            <a:off x="827584" y="2204864"/>
            <a:ext cx="4248472" cy="27363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O" sz="2800" dirty="0" smtClean="0"/>
              <a:t>1. </a:t>
            </a:r>
          </a:p>
          <a:p>
            <a:pPr algn="just"/>
            <a:r>
              <a:rPr lang="es-CO" sz="2800" dirty="0" smtClean="0"/>
              <a:t>2. </a:t>
            </a:r>
          </a:p>
          <a:p>
            <a:pPr algn="just"/>
            <a:r>
              <a:rPr lang="es-CO" sz="2800" dirty="0" smtClean="0"/>
              <a:t>3.</a:t>
            </a:r>
          </a:p>
          <a:p>
            <a:pPr algn="just"/>
            <a:r>
              <a:rPr lang="es-CO" sz="2800" dirty="0" smtClean="0"/>
              <a:t>4.</a:t>
            </a:r>
          </a:p>
          <a:p>
            <a:pPr algn="just"/>
            <a:r>
              <a:rPr lang="es-CO" sz="2800" dirty="0" smtClean="0"/>
              <a:t>5.</a:t>
            </a:r>
          </a:p>
        </p:txBody>
      </p:sp>
      <p:sp>
        <p:nvSpPr>
          <p:cNvPr id="6" name="Título 3"/>
          <p:cNvSpPr txBox="1">
            <a:spLocks/>
          </p:cNvSpPr>
          <p:nvPr/>
        </p:nvSpPr>
        <p:spPr>
          <a:xfrm>
            <a:off x="6228184" y="1844824"/>
            <a:ext cx="2736304" cy="3096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O" sz="2800" dirty="0" smtClean="0"/>
              <a:t>Imagen </a:t>
            </a:r>
          </a:p>
        </p:txBody>
      </p:sp>
      <p:pic>
        <p:nvPicPr>
          <p:cNvPr id="7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7098"/>
            <a:ext cx="9144000" cy="980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52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>
            <a:normAutofit/>
          </a:bodyPr>
          <a:lstStyle/>
          <a:p>
            <a:r>
              <a:rPr lang="es-CO" sz="2800" dirty="0">
                <a:solidFill>
                  <a:srgbClr val="FF0000"/>
                </a:solidFill>
              </a:rPr>
              <a:t>FACTOR 4: Procesos Académicos</a:t>
            </a:r>
          </a:p>
        </p:txBody>
      </p:sp>
      <p:sp>
        <p:nvSpPr>
          <p:cNvPr id="5" name="Título 3"/>
          <p:cNvSpPr txBox="1">
            <a:spLocks/>
          </p:cNvSpPr>
          <p:nvPr/>
        </p:nvSpPr>
        <p:spPr>
          <a:xfrm>
            <a:off x="827584" y="2204864"/>
            <a:ext cx="4248472" cy="27363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O" sz="2800" dirty="0" smtClean="0"/>
              <a:t>1. </a:t>
            </a:r>
          </a:p>
          <a:p>
            <a:pPr algn="just"/>
            <a:r>
              <a:rPr lang="es-CO" sz="2800" dirty="0" smtClean="0"/>
              <a:t>2. </a:t>
            </a:r>
          </a:p>
          <a:p>
            <a:pPr algn="just"/>
            <a:r>
              <a:rPr lang="es-CO" sz="2800" dirty="0" smtClean="0"/>
              <a:t>3.</a:t>
            </a:r>
          </a:p>
          <a:p>
            <a:pPr algn="just"/>
            <a:r>
              <a:rPr lang="es-CO" sz="2800" dirty="0" smtClean="0"/>
              <a:t>4.</a:t>
            </a:r>
          </a:p>
          <a:p>
            <a:pPr algn="just"/>
            <a:r>
              <a:rPr lang="es-CO" sz="2800" dirty="0" smtClean="0"/>
              <a:t>5.</a:t>
            </a:r>
          </a:p>
        </p:txBody>
      </p:sp>
      <p:sp>
        <p:nvSpPr>
          <p:cNvPr id="6" name="Título 3"/>
          <p:cNvSpPr txBox="1">
            <a:spLocks/>
          </p:cNvSpPr>
          <p:nvPr/>
        </p:nvSpPr>
        <p:spPr>
          <a:xfrm>
            <a:off x="6228184" y="1844824"/>
            <a:ext cx="2736304" cy="3096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O" sz="2800" dirty="0" smtClean="0"/>
              <a:t>Imagen </a:t>
            </a:r>
          </a:p>
        </p:txBody>
      </p:sp>
      <p:pic>
        <p:nvPicPr>
          <p:cNvPr id="7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7098"/>
            <a:ext cx="9144000" cy="980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11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>
            <a:normAutofit/>
          </a:bodyPr>
          <a:lstStyle/>
          <a:p>
            <a:r>
              <a:rPr lang="es-CO" sz="2800" dirty="0">
                <a:solidFill>
                  <a:srgbClr val="FF0000"/>
                </a:solidFill>
              </a:rPr>
              <a:t>FACTOR 5:  Visibilidad nacional e Internacional.</a:t>
            </a:r>
          </a:p>
        </p:txBody>
      </p:sp>
      <p:pic>
        <p:nvPicPr>
          <p:cNvPr id="8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7098"/>
            <a:ext cx="9144000" cy="980902"/>
          </a:xfrm>
          <a:prstGeom prst="rect">
            <a:avLst/>
          </a:prstGeom>
        </p:spPr>
      </p:pic>
      <p:sp>
        <p:nvSpPr>
          <p:cNvPr id="11" name="Título 3"/>
          <p:cNvSpPr txBox="1">
            <a:spLocks/>
          </p:cNvSpPr>
          <p:nvPr/>
        </p:nvSpPr>
        <p:spPr>
          <a:xfrm>
            <a:off x="827584" y="2204864"/>
            <a:ext cx="4248472" cy="27363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O" sz="2800" dirty="0" smtClean="0"/>
              <a:t>1. </a:t>
            </a:r>
          </a:p>
          <a:p>
            <a:pPr algn="just"/>
            <a:r>
              <a:rPr lang="es-CO" sz="2800" dirty="0" smtClean="0"/>
              <a:t>2. </a:t>
            </a:r>
          </a:p>
          <a:p>
            <a:pPr algn="just"/>
            <a:r>
              <a:rPr lang="es-CO" sz="2800" dirty="0" smtClean="0"/>
              <a:t>3.</a:t>
            </a:r>
          </a:p>
          <a:p>
            <a:pPr algn="just"/>
            <a:r>
              <a:rPr lang="es-CO" sz="2800" dirty="0" smtClean="0"/>
              <a:t>4.</a:t>
            </a:r>
          </a:p>
          <a:p>
            <a:pPr algn="just"/>
            <a:r>
              <a:rPr lang="es-CO" sz="2800" dirty="0" smtClean="0"/>
              <a:t>5.</a:t>
            </a:r>
          </a:p>
        </p:txBody>
      </p:sp>
      <p:sp>
        <p:nvSpPr>
          <p:cNvPr id="12" name="Título 3"/>
          <p:cNvSpPr txBox="1">
            <a:spLocks/>
          </p:cNvSpPr>
          <p:nvPr/>
        </p:nvSpPr>
        <p:spPr>
          <a:xfrm>
            <a:off x="6228184" y="1844824"/>
            <a:ext cx="2736304" cy="3096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O" sz="2800" dirty="0" smtClean="0"/>
              <a:t>Imagen </a:t>
            </a:r>
          </a:p>
        </p:txBody>
      </p:sp>
    </p:spTree>
    <p:extLst>
      <p:ext uri="{BB962C8B-B14F-4D97-AF65-F5344CB8AC3E}">
        <p14:creationId xmlns:p14="http://schemas.microsoft.com/office/powerpoint/2010/main" val="83711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>
            <a:normAutofit/>
          </a:bodyPr>
          <a:lstStyle/>
          <a:p>
            <a:r>
              <a:rPr lang="es-CO" sz="2800" dirty="0">
                <a:solidFill>
                  <a:srgbClr val="FF0000"/>
                </a:solidFill>
              </a:rPr>
              <a:t>FACTOR 6: Investigación, Innovación y Creación Artística y Cultural</a:t>
            </a:r>
          </a:p>
        </p:txBody>
      </p:sp>
      <p:sp>
        <p:nvSpPr>
          <p:cNvPr id="5" name="Título 3"/>
          <p:cNvSpPr txBox="1">
            <a:spLocks/>
          </p:cNvSpPr>
          <p:nvPr/>
        </p:nvSpPr>
        <p:spPr>
          <a:xfrm>
            <a:off x="827584" y="2204864"/>
            <a:ext cx="4248472" cy="27363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O" sz="2800" dirty="0" smtClean="0"/>
              <a:t>1. </a:t>
            </a:r>
          </a:p>
          <a:p>
            <a:pPr algn="just"/>
            <a:r>
              <a:rPr lang="es-CO" sz="2800" dirty="0" smtClean="0"/>
              <a:t>2. </a:t>
            </a:r>
          </a:p>
          <a:p>
            <a:pPr algn="just"/>
            <a:r>
              <a:rPr lang="es-CO" sz="2800" dirty="0" smtClean="0"/>
              <a:t>3.</a:t>
            </a:r>
          </a:p>
          <a:p>
            <a:pPr algn="just"/>
            <a:r>
              <a:rPr lang="es-CO" sz="2800" dirty="0" smtClean="0"/>
              <a:t>4.</a:t>
            </a:r>
          </a:p>
          <a:p>
            <a:pPr algn="just"/>
            <a:r>
              <a:rPr lang="es-CO" sz="2800" dirty="0" smtClean="0"/>
              <a:t>5.</a:t>
            </a:r>
          </a:p>
        </p:txBody>
      </p:sp>
      <p:sp>
        <p:nvSpPr>
          <p:cNvPr id="6" name="Título 3"/>
          <p:cNvSpPr txBox="1">
            <a:spLocks/>
          </p:cNvSpPr>
          <p:nvPr/>
        </p:nvSpPr>
        <p:spPr>
          <a:xfrm>
            <a:off x="6228184" y="1844824"/>
            <a:ext cx="2736304" cy="3096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O" sz="2800" dirty="0" smtClean="0"/>
              <a:t>Imagen </a:t>
            </a:r>
          </a:p>
        </p:txBody>
      </p:sp>
      <p:pic>
        <p:nvPicPr>
          <p:cNvPr id="8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7098"/>
            <a:ext cx="9144000" cy="980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86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>
            <a:normAutofit/>
          </a:bodyPr>
          <a:lstStyle/>
          <a:p>
            <a:r>
              <a:rPr lang="es-CO" sz="2800" dirty="0">
                <a:solidFill>
                  <a:srgbClr val="FF0000"/>
                </a:solidFill>
              </a:rPr>
              <a:t>FACTOR 7</a:t>
            </a:r>
            <a:r>
              <a:rPr lang="es-CO" sz="2800" dirty="0" smtClean="0">
                <a:solidFill>
                  <a:srgbClr val="FF0000"/>
                </a:solidFill>
              </a:rPr>
              <a:t>: Pertinencia e impacto social </a:t>
            </a:r>
            <a:endParaRPr lang="es-CO" sz="2800" dirty="0">
              <a:solidFill>
                <a:srgbClr val="FF0000"/>
              </a:solidFill>
            </a:endParaRPr>
          </a:p>
        </p:txBody>
      </p:sp>
      <p:sp>
        <p:nvSpPr>
          <p:cNvPr id="5" name="Título 3"/>
          <p:cNvSpPr txBox="1">
            <a:spLocks/>
          </p:cNvSpPr>
          <p:nvPr/>
        </p:nvSpPr>
        <p:spPr>
          <a:xfrm>
            <a:off x="827584" y="2204864"/>
            <a:ext cx="5112568" cy="27363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O" sz="2400" dirty="0" smtClean="0"/>
              <a:t>1. </a:t>
            </a:r>
            <a:endParaRPr lang="es-CO" sz="2400" dirty="0" smtClean="0"/>
          </a:p>
          <a:p>
            <a:pPr algn="just"/>
            <a:r>
              <a:rPr lang="es-CO" sz="2400" dirty="0" smtClean="0"/>
              <a:t>2</a:t>
            </a:r>
            <a:r>
              <a:rPr lang="es-CO" sz="2400" dirty="0" smtClean="0"/>
              <a:t>. </a:t>
            </a:r>
          </a:p>
          <a:p>
            <a:pPr algn="just"/>
            <a:r>
              <a:rPr lang="es-CO" sz="2400" dirty="0" smtClean="0"/>
              <a:t>3.</a:t>
            </a:r>
          </a:p>
          <a:p>
            <a:pPr algn="just"/>
            <a:r>
              <a:rPr lang="es-CO" sz="2400" dirty="0" smtClean="0"/>
              <a:t>4.</a:t>
            </a:r>
          </a:p>
          <a:p>
            <a:pPr algn="just"/>
            <a:r>
              <a:rPr lang="es-CO" sz="2400" dirty="0" smtClean="0"/>
              <a:t>5.</a:t>
            </a:r>
          </a:p>
        </p:txBody>
      </p:sp>
      <p:sp>
        <p:nvSpPr>
          <p:cNvPr id="6" name="Título 3"/>
          <p:cNvSpPr txBox="1">
            <a:spLocks/>
          </p:cNvSpPr>
          <p:nvPr/>
        </p:nvSpPr>
        <p:spPr>
          <a:xfrm>
            <a:off x="6228184" y="1844824"/>
            <a:ext cx="2736304" cy="3096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O" sz="2800" dirty="0" smtClean="0"/>
              <a:t>Imagen </a:t>
            </a:r>
          </a:p>
        </p:txBody>
      </p:sp>
      <p:pic>
        <p:nvPicPr>
          <p:cNvPr id="8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7098"/>
            <a:ext cx="9144000" cy="980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45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>
            <a:normAutofit/>
          </a:bodyPr>
          <a:lstStyle/>
          <a:p>
            <a:r>
              <a:rPr lang="es-CO" sz="2800" dirty="0">
                <a:solidFill>
                  <a:srgbClr val="FF0000"/>
                </a:solidFill>
              </a:rPr>
              <a:t>FACTOR </a:t>
            </a:r>
            <a:r>
              <a:rPr lang="es-CO" sz="2800" dirty="0" smtClean="0">
                <a:solidFill>
                  <a:srgbClr val="FF0000"/>
                </a:solidFill>
              </a:rPr>
              <a:t>8: Procesos de autoevaluación y autorregulaci</a:t>
            </a:r>
            <a:r>
              <a:rPr lang="es-CO" sz="2800" dirty="0" smtClean="0">
                <a:solidFill>
                  <a:srgbClr val="FF0000"/>
                </a:solidFill>
              </a:rPr>
              <a:t>ón</a:t>
            </a:r>
            <a:endParaRPr lang="es-CO" sz="2800" dirty="0">
              <a:solidFill>
                <a:srgbClr val="FF0000"/>
              </a:solidFill>
            </a:endParaRPr>
          </a:p>
        </p:txBody>
      </p:sp>
      <p:sp>
        <p:nvSpPr>
          <p:cNvPr id="5" name="Título 3"/>
          <p:cNvSpPr txBox="1">
            <a:spLocks/>
          </p:cNvSpPr>
          <p:nvPr/>
        </p:nvSpPr>
        <p:spPr>
          <a:xfrm>
            <a:off x="827584" y="2204864"/>
            <a:ext cx="5112568" cy="27363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O" sz="2400" dirty="0" smtClean="0"/>
              <a:t>1</a:t>
            </a:r>
            <a:r>
              <a:rPr lang="es-CO" sz="2400" dirty="0" smtClean="0"/>
              <a:t>.</a:t>
            </a:r>
            <a:endParaRPr lang="es-CO" sz="2000" dirty="0" smtClean="0"/>
          </a:p>
          <a:p>
            <a:pPr algn="just"/>
            <a:r>
              <a:rPr lang="es-CO" sz="2400" dirty="0" smtClean="0"/>
              <a:t>2. </a:t>
            </a:r>
          </a:p>
          <a:p>
            <a:pPr algn="just"/>
            <a:r>
              <a:rPr lang="es-CO" sz="2400" dirty="0" smtClean="0"/>
              <a:t>3.</a:t>
            </a:r>
          </a:p>
          <a:p>
            <a:pPr algn="just"/>
            <a:r>
              <a:rPr lang="es-CO" sz="2400" dirty="0" smtClean="0"/>
              <a:t>4.</a:t>
            </a:r>
          </a:p>
          <a:p>
            <a:pPr algn="just"/>
            <a:r>
              <a:rPr lang="es-CO" sz="2400" dirty="0" smtClean="0"/>
              <a:t>5.</a:t>
            </a:r>
          </a:p>
        </p:txBody>
      </p:sp>
      <p:sp>
        <p:nvSpPr>
          <p:cNvPr id="6" name="Título 3"/>
          <p:cNvSpPr txBox="1">
            <a:spLocks/>
          </p:cNvSpPr>
          <p:nvPr/>
        </p:nvSpPr>
        <p:spPr>
          <a:xfrm>
            <a:off x="6228184" y="1844824"/>
            <a:ext cx="2736304" cy="3096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O" sz="2800" dirty="0" smtClean="0"/>
              <a:t>Imagen </a:t>
            </a:r>
          </a:p>
        </p:txBody>
      </p:sp>
      <p:pic>
        <p:nvPicPr>
          <p:cNvPr id="8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7098"/>
            <a:ext cx="9144000" cy="980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12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234</Words>
  <Application>Microsoft Office PowerPoint</Application>
  <PresentationFormat>Presentación en pantalla (4:3)</PresentationFormat>
  <Paragraphs>86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6" baseType="lpstr">
      <vt:lpstr>Arial</vt:lpstr>
      <vt:lpstr>Calibri</vt:lpstr>
      <vt:lpstr>Tema de Office</vt:lpstr>
      <vt:lpstr>INFORME DE ACTIVIDADES DE MAYOR IMPACTO REALIZADAS EN CADA UNO DE LOS FACTORES DE ACREDITACIÓN INSTITUCIONAL  2018-1  </vt:lpstr>
      <vt:lpstr>FACTOR 1: Misión, Proyecto Institucional y de Programa. </vt:lpstr>
      <vt:lpstr>FACTOR 2: Estudiantes</vt:lpstr>
      <vt:lpstr>FACTOR 3: Profesores. </vt:lpstr>
      <vt:lpstr>FACTOR 4: Procesos Académicos</vt:lpstr>
      <vt:lpstr>FACTOR 5:  Visibilidad nacional e Internacional.</vt:lpstr>
      <vt:lpstr>FACTOR 6: Investigación, Innovación y Creación Artística y Cultural</vt:lpstr>
      <vt:lpstr>FACTOR 7: Pertinencia e impacto social </vt:lpstr>
      <vt:lpstr>FACTOR 8: Procesos de autoevaluación y autorregulación</vt:lpstr>
      <vt:lpstr>FACTOR 9: Bienestar Institucional</vt:lpstr>
      <vt:lpstr>FACTOR 10:  Organización, Gestión y Administración </vt:lpstr>
      <vt:lpstr>FACTOR 11: Recursos Físicos </vt:lpstr>
      <vt:lpstr>FACTOR 12. Financieros.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UL Comunicaciones</dc:creator>
  <cp:lastModifiedBy>Gloria Amparo Sanchez</cp:lastModifiedBy>
  <cp:revision>37</cp:revision>
  <dcterms:created xsi:type="dcterms:W3CDTF">2016-06-29T22:16:45Z</dcterms:created>
  <dcterms:modified xsi:type="dcterms:W3CDTF">2018-07-27T16:47:55Z</dcterms:modified>
</cp:coreProperties>
</file>