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varScale="1">
        <p:scale>
          <a:sx n="107" d="100"/>
          <a:sy n="107" d="100"/>
        </p:scale>
        <p:origin x="138"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3/02/2020</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34417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3/02/2020</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506843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3/02/2020</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545457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3/02/2020</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793920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9A4B5566-D38A-4809-AF18-A9CEEFCF61C2}" type="datetimeFigureOut">
              <a:rPr lang="es-CO" smtClean="0"/>
              <a:t>3/02/2020</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017843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9A4B5566-D38A-4809-AF18-A9CEEFCF61C2}" type="datetimeFigureOut">
              <a:rPr lang="es-CO" smtClean="0"/>
              <a:t>3/02/2020</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2372858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9A4B5566-D38A-4809-AF18-A9CEEFCF61C2}" type="datetimeFigureOut">
              <a:rPr lang="es-CO" smtClean="0"/>
              <a:t>3/02/2020</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4287577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9A4B5566-D38A-4809-AF18-A9CEEFCF61C2}" type="datetimeFigureOut">
              <a:rPr lang="es-CO" smtClean="0"/>
              <a:t>3/02/2020</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2212575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A4B5566-D38A-4809-AF18-A9CEEFCF61C2}" type="datetimeFigureOut">
              <a:rPr lang="es-CO" smtClean="0"/>
              <a:t>3/02/2020</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423948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9A4B5566-D38A-4809-AF18-A9CEEFCF61C2}" type="datetimeFigureOut">
              <a:rPr lang="es-CO" smtClean="0"/>
              <a:t>3/02/2020</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2380334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9A4B5566-D38A-4809-AF18-A9CEEFCF61C2}" type="datetimeFigureOut">
              <a:rPr lang="es-CO" smtClean="0"/>
              <a:t>3/02/2020</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487092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4B5566-D38A-4809-AF18-A9CEEFCF61C2}" type="datetimeFigureOut">
              <a:rPr lang="es-CO" smtClean="0"/>
              <a:t>3/02/2020</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5B50DC-D420-42B3-BDB9-D39FD1EFE230}" type="slidenum">
              <a:rPr lang="es-CO" smtClean="0"/>
              <a:t>‹Nº›</a:t>
            </a:fld>
            <a:endParaRPr lang="es-CO"/>
          </a:p>
        </p:txBody>
      </p:sp>
    </p:spTree>
    <p:extLst>
      <p:ext uri="{BB962C8B-B14F-4D97-AF65-F5344CB8AC3E}">
        <p14:creationId xmlns:p14="http://schemas.microsoft.com/office/powerpoint/2010/main" val="20034056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s-CO" b="1" spc="-150" dirty="0" smtClean="0">
                <a:solidFill>
                  <a:srgbClr val="C00000"/>
                </a:solidFill>
                <a:effectLst>
                  <a:outerShdw blurRad="38100" dist="38100" dir="2700000" algn="tl">
                    <a:srgbClr val="000000">
                      <a:alpha val="43137"/>
                    </a:srgbClr>
                  </a:outerShdw>
                </a:effectLst>
              </a:rPr>
              <a:t>IMPORTANCIA DE LA EVALUACIÓN DOCENTE</a:t>
            </a:r>
            <a:r>
              <a:rPr lang="es-CO" spc="-150" dirty="0" smtClean="0">
                <a:solidFill>
                  <a:srgbClr val="C00000"/>
                </a:solidFill>
                <a:effectLst>
                  <a:outerShdw blurRad="38100" dist="38100" dir="2700000" algn="tl">
                    <a:srgbClr val="000000">
                      <a:alpha val="43137"/>
                    </a:srgbClr>
                  </a:outerShdw>
                </a:effectLst>
              </a:rPr>
              <a:t>. </a:t>
            </a:r>
            <a:endParaRPr lang="es-CO" spc="-150"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5024969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665018"/>
            <a:ext cx="8999913" cy="4330931"/>
          </a:xfrm>
        </p:spPr>
        <p:txBody>
          <a:bodyPr numCol="1" anchor="t">
            <a:normAutofit/>
          </a:bodyPr>
          <a:lstStyle/>
          <a:p>
            <a:r>
              <a:rPr lang="es-ES" sz="1600" dirty="0">
                <a:latin typeface="Arial" panose="020B0604020202020204" pitchFamily="34" charset="0"/>
                <a:cs typeface="Arial" panose="020B0604020202020204" pitchFamily="34" charset="0"/>
              </a:rPr>
              <a:t/>
            </a:r>
            <a:br>
              <a:rPr lang="es-ES" sz="1600" dirty="0">
                <a:latin typeface="Arial" panose="020B0604020202020204" pitchFamily="34" charset="0"/>
                <a:cs typeface="Arial" panose="020B0604020202020204" pitchFamily="34" charset="0"/>
              </a:rPr>
            </a:br>
            <a:r>
              <a:rPr lang="es-ES" sz="2000" b="1" u="sng" dirty="0" smtClean="0">
                <a:solidFill>
                  <a:srgbClr val="C00000"/>
                </a:solidFill>
                <a:latin typeface="Arial" panose="020B0604020202020204" pitchFamily="34" charset="0"/>
                <a:cs typeface="Arial" panose="020B0604020202020204" pitchFamily="34" charset="0"/>
              </a:rPr>
              <a:t>DERECHOS DE LOS </a:t>
            </a:r>
            <a:r>
              <a:rPr lang="es-ES" sz="2000" b="1" u="sng" dirty="0" smtClean="0">
                <a:solidFill>
                  <a:srgbClr val="C00000"/>
                </a:solidFill>
                <a:latin typeface="Arial" panose="020B0604020202020204" pitchFamily="34" charset="0"/>
                <a:cs typeface="Arial" panose="020B0604020202020204" pitchFamily="34" charset="0"/>
              </a:rPr>
              <a:t>ESTUDIANTES </a:t>
            </a:r>
            <a:r>
              <a:rPr lang="es-ES" sz="2000" b="1" u="sng" dirty="0" smtClean="0">
                <a:solidFill>
                  <a:srgbClr val="0000FF"/>
                </a:solidFill>
                <a:latin typeface="Arial" panose="020B0604020202020204" pitchFamily="34" charset="0"/>
                <a:cs typeface="Arial" panose="020B0604020202020204" pitchFamily="34" charset="0"/>
              </a:rPr>
              <a:t>(Artículo 34)</a:t>
            </a:r>
            <a:r>
              <a:rPr lang="es-ES" sz="2000" dirty="0">
                <a:latin typeface="Arial" panose="020B0604020202020204" pitchFamily="34" charset="0"/>
                <a:cs typeface="Arial" panose="020B0604020202020204" pitchFamily="34" charset="0"/>
              </a:rPr>
              <a:t/>
            </a:r>
            <a:br>
              <a:rPr lang="es-ES" sz="2000" dirty="0">
                <a:latin typeface="Arial" panose="020B0604020202020204" pitchFamily="34" charset="0"/>
                <a:cs typeface="Arial" panose="020B0604020202020204" pitchFamily="34" charset="0"/>
              </a:rPr>
            </a:br>
            <a:r>
              <a:rPr lang="es-ES" sz="2000" dirty="0" smtClean="0">
                <a:latin typeface="Arial" panose="020B0604020202020204" pitchFamily="34" charset="0"/>
                <a:cs typeface="Arial" panose="020B0604020202020204" pitchFamily="34" charset="0"/>
              </a:rPr>
              <a:t/>
            </a:r>
            <a:br>
              <a:rPr lang="es-ES" sz="2000" dirty="0" smtClean="0">
                <a:latin typeface="Arial" panose="020B0604020202020204" pitchFamily="34" charset="0"/>
                <a:cs typeface="Arial" panose="020B0604020202020204" pitchFamily="34" charset="0"/>
              </a:rPr>
            </a:br>
            <a:r>
              <a:rPr lang="es-ES" sz="2000" dirty="0">
                <a:latin typeface="Arial" panose="020B0604020202020204" pitchFamily="34" charset="0"/>
                <a:cs typeface="Arial" panose="020B0604020202020204" pitchFamily="34" charset="0"/>
              </a:rPr>
              <a:t/>
            </a:r>
            <a:br>
              <a:rPr lang="es-ES" sz="2000" dirty="0">
                <a:latin typeface="Arial" panose="020B0604020202020204" pitchFamily="34" charset="0"/>
                <a:cs typeface="Arial" panose="020B0604020202020204" pitchFamily="34" charset="0"/>
              </a:rPr>
            </a:br>
            <a:r>
              <a:rPr lang="es-ES" sz="2000" dirty="0" smtClean="0">
                <a:latin typeface="Arial" panose="020B0604020202020204" pitchFamily="34" charset="0"/>
                <a:cs typeface="Arial" panose="020B0604020202020204" pitchFamily="34" charset="0"/>
              </a:rPr>
              <a:t>(…) 10</a:t>
            </a:r>
            <a:r>
              <a:rPr lang="es-ES" sz="2000" dirty="0">
                <a:latin typeface="Arial" panose="020B0604020202020204" pitchFamily="34" charset="0"/>
                <a:cs typeface="Arial" panose="020B0604020202020204" pitchFamily="34" charset="0"/>
              </a:rPr>
              <a:t>. Vigilar que se cumplan las obligaciones </a:t>
            </a:r>
            <a:r>
              <a:rPr lang="es-ES" sz="2000" dirty="0" smtClean="0">
                <a:latin typeface="Arial" panose="020B0604020202020204" pitchFamily="34" charset="0"/>
                <a:cs typeface="Arial" panose="020B0604020202020204" pitchFamily="34" charset="0"/>
              </a:rPr>
              <a:t>académicas y administrativas por </a:t>
            </a:r>
            <a:r>
              <a:rPr lang="es-ES" sz="2000" dirty="0">
                <a:latin typeface="Arial" panose="020B0604020202020204" pitchFamily="34" charset="0"/>
                <a:cs typeface="Arial" panose="020B0604020202020204" pitchFamily="34" charset="0"/>
              </a:rPr>
              <a:t>parte de la Universidad</a:t>
            </a:r>
            <a:r>
              <a:rPr lang="es-ES" sz="2000" dirty="0" smtClean="0">
                <a:latin typeface="Arial" panose="020B0604020202020204" pitchFamily="34" charset="0"/>
                <a:cs typeface="Arial" panose="020B0604020202020204" pitchFamily="34" charset="0"/>
              </a:rPr>
              <a:t>;</a:t>
            </a:r>
            <a:br>
              <a:rPr lang="es-ES" sz="2000" dirty="0" smtClean="0">
                <a:latin typeface="Arial" panose="020B0604020202020204" pitchFamily="34" charset="0"/>
                <a:cs typeface="Arial" panose="020B0604020202020204" pitchFamily="34" charset="0"/>
              </a:rPr>
            </a:br>
            <a:r>
              <a:rPr lang="es-ES" sz="2000" dirty="0">
                <a:latin typeface="Arial" panose="020B0604020202020204" pitchFamily="34" charset="0"/>
                <a:cs typeface="Arial" panose="020B0604020202020204" pitchFamily="34" charset="0"/>
              </a:rPr>
              <a:t/>
            </a:r>
            <a:br>
              <a:rPr lang="es-ES" sz="2000" dirty="0">
                <a:latin typeface="Arial" panose="020B0604020202020204" pitchFamily="34" charset="0"/>
                <a:cs typeface="Arial" panose="020B0604020202020204" pitchFamily="34" charset="0"/>
              </a:rPr>
            </a:br>
            <a:r>
              <a:rPr lang="es-ES" sz="2000" dirty="0" smtClean="0">
                <a:latin typeface="Arial" panose="020B0604020202020204" pitchFamily="34" charset="0"/>
                <a:cs typeface="Arial" panose="020B0604020202020204" pitchFamily="34" charset="0"/>
              </a:rPr>
              <a:t/>
            </a:r>
            <a:br>
              <a:rPr lang="es-ES" sz="2000" dirty="0" smtClean="0">
                <a:latin typeface="Arial" panose="020B0604020202020204" pitchFamily="34" charset="0"/>
                <a:cs typeface="Arial" panose="020B0604020202020204" pitchFamily="34" charset="0"/>
              </a:rPr>
            </a:br>
            <a:r>
              <a:rPr lang="es-ES" sz="2000" dirty="0" smtClean="0">
                <a:latin typeface="Arial" panose="020B0604020202020204" pitchFamily="34" charset="0"/>
                <a:cs typeface="Arial" panose="020B0604020202020204" pitchFamily="34" charset="0"/>
              </a:rPr>
              <a:t> </a:t>
            </a:r>
            <a:r>
              <a:rPr lang="es-ES" sz="2000" b="1" u="sng" dirty="0" smtClean="0">
                <a:solidFill>
                  <a:srgbClr val="C00000"/>
                </a:solidFill>
                <a:latin typeface="Arial" panose="020B0604020202020204" pitchFamily="34" charset="0"/>
                <a:cs typeface="Arial" panose="020B0604020202020204" pitchFamily="34" charset="0"/>
              </a:rPr>
              <a:t>DEBERES DE LOS </a:t>
            </a:r>
            <a:r>
              <a:rPr lang="es-ES" sz="2000" b="1" u="sng" dirty="0" smtClean="0">
                <a:solidFill>
                  <a:srgbClr val="C00000"/>
                </a:solidFill>
                <a:latin typeface="Arial" panose="020B0604020202020204" pitchFamily="34" charset="0"/>
                <a:cs typeface="Arial" panose="020B0604020202020204" pitchFamily="34" charset="0"/>
              </a:rPr>
              <a:t>ESTUDIANTES </a:t>
            </a:r>
            <a:r>
              <a:rPr lang="es-ES" sz="2000" b="1" u="sng" smtClean="0">
                <a:solidFill>
                  <a:srgbClr val="0000FF"/>
                </a:solidFill>
                <a:latin typeface="Arial" panose="020B0604020202020204" pitchFamily="34" charset="0"/>
                <a:cs typeface="Arial" panose="020B0604020202020204" pitchFamily="34" charset="0"/>
              </a:rPr>
              <a:t>(Artículo 35)</a:t>
            </a:r>
            <a:r>
              <a:rPr lang="es-ES" sz="2000" u="sng" dirty="0" smtClean="0">
                <a:solidFill>
                  <a:srgbClr val="C00000"/>
                </a:solidFill>
                <a:latin typeface="Arial" panose="020B0604020202020204" pitchFamily="34" charset="0"/>
                <a:cs typeface="Arial" panose="020B0604020202020204" pitchFamily="34" charset="0"/>
              </a:rPr>
              <a:t/>
            </a:r>
            <a:br>
              <a:rPr lang="es-ES" sz="2000" u="sng" dirty="0" smtClean="0">
                <a:solidFill>
                  <a:srgbClr val="C00000"/>
                </a:solidFill>
                <a:latin typeface="Arial" panose="020B0604020202020204" pitchFamily="34" charset="0"/>
                <a:cs typeface="Arial" panose="020B0604020202020204" pitchFamily="34" charset="0"/>
              </a:rPr>
            </a:br>
            <a:r>
              <a:rPr lang="es-ES" sz="2000" u="sng" dirty="0">
                <a:solidFill>
                  <a:srgbClr val="C00000"/>
                </a:solidFill>
                <a:latin typeface="Arial" panose="020B0604020202020204" pitchFamily="34" charset="0"/>
                <a:cs typeface="Arial" panose="020B0604020202020204" pitchFamily="34" charset="0"/>
              </a:rPr>
              <a:t/>
            </a:r>
            <a:br>
              <a:rPr lang="es-ES" sz="2000" u="sng" dirty="0">
                <a:solidFill>
                  <a:srgbClr val="C00000"/>
                </a:solidFill>
                <a:latin typeface="Arial" panose="020B0604020202020204" pitchFamily="34" charset="0"/>
                <a:cs typeface="Arial" panose="020B0604020202020204" pitchFamily="34" charset="0"/>
              </a:rPr>
            </a:br>
            <a:r>
              <a:rPr lang="es-ES" sz="2000" dirty="0" smtClean="0">
                <a:latin typeface="Arial" panose="020B0604020202020204" pitchFamily="34" charset="0"/>
                <a:cs typeface="Arial" panose="020B0604020202020204" pitchFamily="34" charset="0"/>
              </a:rPr>
              <a:t>(…) 9</a:t>
            </a:r>
            <a:r>
              <a:rPr lang="es-ES" sz="2000" dirty="0">
                <a:latin typeface="Arial" panose="020B0604020202020204" pitchFamily="34" charset="0"/>
                <a:cs typeface="Arial" panose="020B0604020202020204" pitchFamily="34" charset="0"/>
              </a:rPr>
              <a:t>. Cumplir con lo establecido en los reglamentos especiales de </a:t>
            </a:r>
            <a:r>
              <a:rPr lang="es-ES" sz="2000" dirty="0" smtClean="0">
                <a:latin typeface="Arial" panose="020B0604020202020204" pitchFamily="34" charset="0"/>
                <a:cs typeface="Arial" panose="020B0604020202020204" pitchFamily="34" charset="0"/>
              </a:rPr>
              <a:t>las dependencias </a:t>
            </a:r>
            <a:r>
              <a:rPr lang="es-ES" sz="2000" dirty="0">
                <a:latin typeface="Arial" panose="020B0604020202020204" pitchFamily="34" charset="0"/>
                <a:cs typeface="Arial" panose="020B0604020202020204" pitchFamily="34" charset="0"/>
              </a:rPr>
              <a:t>que prestan servicios a los estudiantes;</a:t>
            </a:r>
            <a:endParaRPr lang="es-CO"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2755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739832" y="914400"/>
            <a:ext cx="10823171" cy="4455622"/>
          </a:xfrm>
        </p:spPr>
        <p:txBody>
          <a:bodyPr anchor="t">
            <a:noAutofit/>
          </a:bodyPr>
          <a:lstStyle/>
          <a:p>
            <a:pPr algn="l"/>
            <a:r>
              <a:rPr lang="es-ES" sz="2000" b="1" u="sng" dirty="0" smtClean="0">
                <a:solidFill>
                  <a:srgbClr val="C00000"/>
                </a:solidFill>
                <a:latin typeface="Arial" panose="020B0604020202020204" pitchFamily="34" charset="0"/>
                <a:cs typeface="Arial" panose="020B0604020202020204" pitchFamily="34" charset="0"/>
              </a:rPr>
              <a:t>REGLAMENTO </a:t>
            </a:r>
            <a:r>
              <a:rPr lang="es-ES" sz="2000" b="1" u="sng" dirty="0" smtClean="0">
                <a:solidFill>
                  <a:srgbClr val="C00000"/>
                </a:solidFill>
                <a:latin typeface="Arial" panose="020B0604020202020204" pitchFamily="34" charset="0"/>
                <a:cs typeface="Arial" panose="020B0604020202020204" pitchFamily="34" charset="0"/>
              </a:rPr>
              <a:t>DOCENTE </a:t>
            </a:r>
            <a:r>
              <a:rPr lang="es-ES" sz="2000" b="1" u="sng" dirty="0" smtClean="0">
                <a:solidFill>
                  <a:srgbClr val="0000FF"/>
                </a:solidFill>
                <a:latin typeface="Arial" panose="020B0604020202020204" pitchFamily="34" charset="0"/>
                <a:cs typeface="Arial" panose="020B0604020202020204" pitchFamily="34" charset="0"/>
              </a:rPr>
              <a:t>(Artículo 46)</a:t>
            </a:r>
            <a:r>
              <a:rPr lang="es-ES" sz="2000" dirty="0" smtClean="0">
                <a:latin typeface="Arial" panose="020B0604020202020204" pitchFamily="34" charset="0"/>
                <a:cs typeface="Arial" panose="020B0604020202020204" pitchFamily="34" charset="0"/>
              </a:rPr>
              <a:t>. </a:t>
            </a:r>
            <a:r>
              <a:rPr lang="es-ES" sz="2000" dirty="0" smtClean="0">
                <a:latin typeface="Arial" panose="020B0604020202020204" pitchFamily="34" charset="0"/>
                <a:cs typeface="Arial" panose="020B0604020202020204" pitchFamily="34" charset="0"/>
              </a:rPr>
              <a:t/>
            </a:r>
            <a:br>
              <a:rPr lang="es-ES" sz="2000" dirty="0" smtClean="0">
                <a:latin typeface="Arial" panose="020B0604020202020204" pitchFamily="34" charset="0"/>
                <a:cs typeface="Arial" panose="020B0604020202020204" pitchFamily="34" charset="0"/>
              </a:rPr>
            </a:br>
            <a:r>
              <a:rPr lang="es-ES" sz="2000" dirty="0">
                <a:latin typeface="Arial" panose="020B0604020202020204" pitchFamily="34" charset="0"/>
                <a:cs typeface="Arial" panose="020B0604020202020204" pitchFamily="34" charset="0"/>
              </a:rPr>
              <a:t/>
            </a:r>
            <a:br>
              <a:rPr lang="es-ES" sz="2000" dirty="0">
                <a:latin typeface="Arial" panose="020B0604020202020204" pitchFamily="34" charset="0"/>
                <a:cs typeface="Arial" panose="020B0604020202020204" pitchFamily="34" charset="0"/>
              </a:rPr>
            </a:br>
            <a:r>
              <a:rPr lang="es-ES" sz="2000" dirty="0" smtClean="0">
                <a:latin typeface="Arial" panose="020B0604020202020204" pitchFamily="34" charset="0"/>
                <a:cs typeface="Arial" panose="020B0604020202020204" pitchFamily="34" charset="0"/>
              </a:rPr>
              <a:t>La </a:t>
            </a:r>
            <a:r>
              <a:rPr lang="es-ES" sz="2000" dirty="0">
                <a:latin typeface="Arial" panose="020B0604020202020204" pitchFamily="34" charset="0"/>
                <a:cs typeface="Arial" panose="020B0604020202020204" pitchFamily="34" charset="0"/>
              </a:rPr>
              <a:t>evaluación de la docencia consiste en la </a:t>
            </a:r>
            <a:r>
              <a:rPr lang="es-ES" sz="2000" dirty="0" smtClean="0">
                <a:latin typeface="Arial" panose="020B0604020202020204" pitchFamily="34" charset="0"/>
                <a:cs typeface="Arial" panose="020B0604020202020204" pitchFamily="34" charset="0"/>
              </a:rPr>
              <a:t>valoración de </a:t>
            </a:r>
            <a:r>
              <a:rPr lang="es-ES" sz="2000" dirty="0">
                <a:latin typeface="Arial" panose="020B0604020202020204" pitchFamily="34" charset="0"/>
                <a:cs typeface="Arial" panose="020B0604020202020204" pitchFamily="34" charset="0"/>
              </a:rPr>
              <a:t>las competencias pedagógicas</a:t>
            </a:r>
            <a:r>
              <a:rPr lang="es-ES" sz="2000" dirty="0" smtClean="0">
                <a:latin typeface="Arial" panose="020B0604020202020204" pitchFamily="34" charset="0"/>
                <a:cs typeface="Arial" panose="020B0604020202020204" pitchFamily="34" charset="0"/>
              </a:rPr>
              <a:t>, didácticas</a:t>
            </a:r>
            <a:r>
              <a:rPr lang="es-ES" sz="2000" dirty="0">
                <a:latin typeface="Arial" panose="020B0604020202020204" pitchFamily="34" charset="0"/>
                <a:cs typeface="Arial" panose="020B0604020202020204" pitchFamily="34" charset="0"/>
              </a:rPr>
              <a:t>, de </a:t>
            </a:r>
            <a:r>
              <a:rPr lang="es-ES" sz="2000" dirty="0" smtClean="0">
                <a:latin typeface="Arial" panose="020B0604020202020204" pitchFamily="34" charset="0"/>
                <a:cs typeface="Arial" panose="020B0604020202020204" pitchFamily="34" charset="0"/>
              </a:rPr>
              <a:t>relaciones interpersonales</a:t>
            </a:r>
            <a:r>
              <a:rPr lang="es-ES" sz="2000" dirty="0">
                <a:latin typeface="Arial" panose="020B0604020202020204" pitchFamily="34" charset="0"/>
                <a:cs typeface="Arial" panose="020B0604020202020204" pitchFamily="34" charset="0"/>
              </a:rPr>
              <a:t>, entre otras. </a:t>
            </a:r>
            <a:r>
              <a:rPr lang="es-ES" sz="2000" u="sng" dirty="0">
                <a:latin typeface="Arial" panose="020B0604020202020204" pitchFamily="34" charset="0"/>
                <a:cs typeface="Arial" panose="020B0604020202020204" pitchFamily="34" charset="0"/>
              </a:rPr>
              <a:t>Corresponderá el 70% a la </a:t>
            </a:r>
            <a:r>
              <a:rPr lang="es-ES" sz="2000" u="sng" dirty="0" smtClean="0">
                <a:latin typeface="Arial" panose="020B0604020202020204" pitchFamily="34" charset="0"/>
                <a:cs typeface="Arial" panose="020B0604020202020204" pitchFamily="34" charset="0"/>
              </a:rPr>
              <a:t>evaluación estudiantil</a:t>
            </a:r>
            <a:r>
              <a:rPr lang="es-ES" sz="2000" dirty="0">
                <a:latin typeface="Arial" panose="020B0604020202020204" pitchFamily="34" charset="0"/>
                <a:cs typeface="Arial" panose="020B0604020202020204" pitchFamily="34" charset="0"/>
              </a:rPr>
              <a:t>, y el otro 30% a la evaluación del Comité de Evaluación </a:t>
            </a:r>
            <a:r>
              <a:rPr lang="es-ES" sz="2000" dirty="0" smtClean="0">
                <a:latin typeface="Arial" panose="020B0604020202020204" pitchFamily="34" charset="0"/>
                <a:cs typeface="Arial" panose="020B0604020202020204" pitchFamily="34" charset="0"/>
              </a:rPr>
              <a:t>y Selección </a:t>
            </a:r>
            <a:r>
              <a:rPr lang="es-ES" sz="2000" dirty="0">
                <a:latin typeface="Arial" panose="020B0604020202020204" pitchFamily="34" charset="0"/>
                <a:cs typeface="Arial" panose="020B0604020202020204" pitchFamily="34" charset="0"/>
              </a:rPr>
              <a:t>Docente. </a:t>
            </a:r>
            <a:r>
              <a:rPr lang="es-ES" sz="2000" dirty="0" smtClean="0">
                <a:latin typeface="Arial" panose="020B0604020202020204" pitchFamily="34" charset="0"/>
                <a:cs typeface="Arial" panose="020B0604020202020204" pitchFamily="34" charset="0"/>
              </a:rPr>
              <a:t/>
            </a:r>
            <a:br>
              <a:rPr lang="es-ES" sz="2000" dirty="0" smtClean="0">
                <a:latin typeface="Arial" panose="020B0604020202020204" pitchFamily="34" charset="0"/>
                <a:cs typeface="Arial" panose="020B0604020202020204" pitchFamily="34" charset="0"/>
              </a:rPr>
            </a:br>
            <a:r>
              <a:rPr lang="es-ES" sz="2000" dirty="0">
                <a:latin typeface="Arial" panose="020B0604020202020204" pitchFamily="34" charset="0"/>
                <a:cs typeface="Arial" panose="020B0604020202020204" pitchFamily="34" charset="0"/>
              </a:rPr>
              <a:t/>
            </a:r>
            <a:br>
              <a:rPr lang="es-ES" sz="2000" dirty="0">
                <a:latin typeface="Arial" panose="020B0604020202020204" pitchFamily="34" charset="0"/>
                <a:cs typeface="Arial" panose="020B0604020202020204" pitchFamily="34" charset="0"/>
              </a:rPr>
            </a:br>
            <a:r>
              <a:rPr lang="es-ES" sz="2000" b="1" u="sng" dirty="0" smtClean="0">
                <a:latin typeface="Arial" panose="020B0604020202020204" pitchFamily="34" charset="0"/>
                <a:cs typeface="Arial" panose="020B0604020202020204" pitchFamily="34" charset="0"/>
              </a:rPr>
              <a:t>Aspecto de la evaluación docente</a:t>
            </a:r>
            <a:r>
              <a:rPr lang="es-ES" sz="2000" b="1" u="sng" dirty="0" smtClean="0">
                <a:latin typeface="Arial" panose="020B0604020202020204" pitchFamily="34" charset="0"/>
                <a:cs typeface="Arial" panose="020B0604020202020204" pitchFamily="34" charset="0"/>
              </a:rPr>
              <a:t>:</a:t>
            </a:r>
            <a:br>
              <a:rPr lang="es-ES" sz="2000" b="1" u="sng" dirty="0" smtClean="0">
                <a:latin typeface="Arial" panose="020B0604020202020204" pitchFamily="34" charset="0"/>
                <a:cs typeface="Arial" panose="020B0604020202020204" pitchFamily="34" charset="0"/>
              </a:rPr>
            </a:br>
            <a:r>
              <a:rPr lang="es-ES" sz="2000" b="1" u="sng" dirty="0" smtClean="0">
                <a:latin typeface="Arial" panose="020B0604020202020204" pitchFamily="34" charset="0"/>
                <a:cs typeface="Arial" panose="020B0604020202020204" pitchFamily="34" charset="0"/>
              </a:rPr>
              <a:t> </a:t>
            </a:r>
            <a:r>
              <a:rPr lang="es-ES" sz="2000" b="1" dirty="0" smtClean="0">
                <a:latin typeface="Arial" panose="020B0604020202020204" pitchFamily="34" charset="0"/>
                <a:cs typeface="Arial" panose="020B0604020202020204" pitchFamily="34" charset="0"/>
              </a:rPr>
              <a:t/>
            </a:r>
            <a:br>
              <a:rPr lang="es-ES" sz="2000" b="1" dirty="0" smtClean="0">
                <a:latin typeface="Arial" panose="020B0604020202020204" pitchFamily="34" charset="0"/>
                <a:cs typeface="Arial" panose="020B0604020202020204" pitchFamily="34" charset="0"/>
              </a:rPr>
            </a:br>
            <a:r>
              <a:rPr lang="es-ES" sz="2000" b="1" dirty="0">
                <a:latin typeface="Arial" panose="020B0604020202020204" pitchFamily="34" charset="0"/>
                <a:cs typeface="Arial" panose="020B0604020202020204" pitchFamily="34" charset="0"/>
              </a:rPr>
              <a:t/>
            </a:r>
            <a:br>
              <a:rPr lang="es-ES" sz="2000" b="1" dirty="0">
                <a:latin typeface="Arial" panose="020B0604020202020204" pitchFamily="34" charset="0"/>
                <a:cs typeface="Arial" panose="020B0604020202020204" pitchFamily="34" charset="0"/>
              </a:rPr>
            </a:br>
            <a:r>
              <a:rPr lang="es-ES" sz="2000" b="1" dirty="0" smtClean="0">
                <a:latin typeface="Arial" panose="020B0604020202020204" pitchFamily="34" charset="0"/>
                <a:cs typeface="Arial" panose="020B0604020202020204" pitchFamily="34" charset="0"/>
              </a:rPr>
              <a:t>1. </a:t>
            </a:r>
            <a:r>
              <a:rPr lang="es-ES" sz="2000" dirty="0" smtClean="0">
                <a:latin typeface="Arial" panose="020B0604020202020204" pitchFamily="34" charset="0"/>
                <a:cs typeface="Arial" panose="020B0604020202020204" pitchFamily="34" charset="0"/>
              </a:rPr>
              <a:t>Se </a:t>
            </a:r>
            <a:r>
              <a:rPr lang="es-ES" sz="2000" dirty="0">
                <a:latin typeface="Arial" panose="020B0604020202020204" pitchFamily="34" charset="0"/>
                <a:cs typeface="Arial" panose="020B0604020202020204" pitchFamily="34" charset="0"/>
              </a:rPr>
              <a:t>hará por el sistema de encuesta.</a:t>
            </a:r>
            <a:br>
              <a:rPr lang="es-ES" sz="2000" dirty="0">
                <a:latin typeface="Arial" panose="020B0604020202020204" pitchFamily="34" charset="0"/>
                <a:cs typeface="Arial" panose="020B0604020202020204" pitchFamily="34" charset="0"/>
              </a:rPr>
            </a:br>
            <a:r>
              <a:rPr lang="es-ES" sz="2000" dirty="0" smtClean="0">
                <a:latin typeface="Arial" panose="020B0604020202020204" pitchFamily="34" charset="0"/>
                <a:cs typeface="Arial" panose="020B0604020202020204" pitchFamily="34" charset="0"/>
              </a:rPr>
              <a:t>2. Para </a:t>
            </a:r>
            <a:r>
              <a:rPr lang="es-ES" sz="2000" dirty="0">
                <a:latin typeface="Arial" panose="020B0604020202020204" pitchFamily="34" charset="0"/>
                <a:cs typeface="Arial" panose="020B0604020202020204" pitchFamily="34" charset="0"/>
              </a:rPr>
              <a:t>Derecho, </a:t>
            </a:r>
            <a:r>
              <a:rPr lang="es-ES" sz="2000" dirty="0" smtClean="0">
                <a:latin typeface="Arial" panose="020B0604020202020204" pitchFamily="34" charset="0"/>
                <a:cs typeface="Arial" panose="020B0604020202020204" pitchFamily="34" charset="0"/>
              </a:rPr>
              <a:t>en </a:t>
            </a:r>
            <a:r>
              <a:rPr lang="es-ES" sz="2000" dirty="0">
                <a:latin typeface="Arial" panose="020B0604020202020204" pitchFamily="34" charset="0"/>
                <a:cs typeface="Arial" panose="020B0604020202020204" pitchFamily="34" charset="0"/>
              </a:rPr>
              <a:t>la primera quincena de marzo para el calendario B.</a:t>
            </a:r>
            <a:br>
              <a:rPr lang="es-ES" sz="2000" dirty="0">
                <a:latin typeface="Arial" panose="020B0604020202020204" pitchFamily="34" charset="0"/>
                <a:cs typeface="Arial" panose="020B0604020202020204" pitchFamily="34" charset="0"/>
              </a:rPr>
            </a:br>
            <a:r>
              <a:rPr lang="es-ES" sz="2000" dirty="0" smtClean="0">
                <a:latin typeface="Arial" panose="020B0604020202020204" pitchFamily="34" charset="0"/>
                <a:cs typeface="Arial" panose="020B0604020202020204" pitchFamily="34" charset="0"/>
              </a:rPr>
              <a:t>3. Serán </a:t>
            </a:r>
            <a:r>
              <a:rPr lang="es-ES" sz="2000" dirty="0">
                <a:latin typeface="Arial" panose="020B0604020202020204" pitchFamily="34" charset="0"/>
                <a:cs typeface="Arial" panose="020B0604020202020204" pitchFamily="34" charset="0"/>
              </a:rPr>
              <a:t>encuestados los estudiantes de cada grupo, respecto de </a:t>
            </a:r>
            <a:r>
              <a:rPr lang="es-ES" sz="2000" dirty="0" smtClean="0">
                <a:latin typeface="Arial" panose="020B0604020202020204" pitchFamily="34" charset="0"/>
                <a:cs typeface="Arial" panose="020B0604020202020204" pitchFamily="34" charset="0"/>
              </a:rPr>
              <a:t>los profesores </a:t>
            </a:r>
            <a:r>
              <a:rPr lang="es-ES" sz="2000" dirty="0">
                <a:latin typeface="Arial" panose="020B0604020202020204" pitchFamily="34" charset="0"/>
                <a:cs typeface="Arial" panose="020B0604020202020204" pitchFamily="34" charset="0"/>
              </a:rPr>
              <a:t>que les dictan las asignaturas. Si un profesor asume </a:t>
            </a:r>
            <a:r>
              <a:rPr lang="es-ES" sz="2000" dirty="0" smtClean="0">
                <a:latin typeface="Arial" panose="020B0604020202020204" pitchFamily="34" charset="0"/>
                <a:cs typeface="Arial" panose="020B0604020202020204" pitchFamily="34" charset="0"/>
              </a:rPr>
              <a:t>una misma </a:t>
            </a:r>
            <a:r>
              <a:rPr lang="es-ES" sz="2000" dirty="0">
                <a:latin typeface="Arial" panose="020B0604020202020204" pitchFamily="34" charset="0"/>
                <a:cs typeface="Arial" panose="020B0604020202020204" pitchFamily="34" charset="0"/>
              </a:rPr>
              <a:t>asignatura en varios grupos, estos se considerarán como un </a:t>
            </a:r>
            <a:r>
              <a:rPr lang="es-ES" sz="2000" dirty="0" smtClean="0">
                <a:latin typeface="Arial" panose="020B0604020202020204" pitchFamily="34" charset="0"/>
                <a:cs typeface="Arial" panose="020B0604020202020204" pitchFamily="34" charset="0"/>
              </a:rPr>
              <a:t>todo.</a:t>
            </a:r>
            <a:br>
              <a:rPr lang="es-ES" sz="2000" dirty="0" smtClean="0">
                <a:latin typeface="Arial" panose="020B0604020202020204" pitchFamily="34" charset="0"/>
                <a:cs typeface="Arial" panose="020B0604020202020204" pitchFamily="34" charset="0"/>
              </a:rPr>
            </a:br>
            <a:r>
              <a:rPr lang="es-ES" sz="2000" dirty="0" smtClean="0">
                <a:latin typeface="Arial" panose="020B0604020202020204" pitchFamily="34" charset="0"/>
                <a:cs typeface="Arial" panose="020B0604020202020204" pitchFamily="34" charset="0"/>
              </a:rPr>
              <a:t>4. Para </a:t>
            </a:r>
            <a:r>
              <a:rPr lang="es-ES" sz="2000" dirty="0">
                <a:latin typeface="Arial" panose="020B0604020202020204" pitchFamily="34" charset="0"/>
                <a:cs typeface="Arial" panose="020B0604020202020204" pitchFamily="34" charset="0"/>
              </a:rPr>
              <a:t>su validez, la encuesta deberá ser diligenciada por lo menos por </a:t>
            </a:r>
            <a:r>
              <a:rPr lang="es-ES" sz="2000" dirty="0" smtClean="0">
                <a:latin typeface="Arial" panose="020B0604020202020204" pitchFamily="34" charset="0"/>
                <a:cs typeface="Arial" panose="020B0604020202020204" pitchFamily="34" charset="0"/>
              </a:rPr>
              <a:t>el 70</a:t>
            </a:r>
            <a:r>
              <a:rPr lang="es-ES" sz="2000" dirty="0">
                <a:latin typeface="Arial" panose="020B0604020202020204" pitchFamily="34" charset="0"/>
                <a:cs typeface="Arial" panose="020B0604020202020204" pitchFamily="34" charset="0"/>
              </a:rPr>
              <a:t>% de los estudiantes matriculados en el grupo, habilitados para ello</a:t>
            </a:r>
            <a:r>
              <a:rPr lang="es-ES" sz="2000" dirty="0" smtClean="0">
                <a:latin typeface="Arial" panose="020B0604020202020204" pitchFamily="34" charset="0"/>
                <a:cs typeface="Arial" panose="020B0604020202020204" pitchFamily="34" charset="0"/>
              </a:rPr>
              <a:t>. </a:t>
            </a:r>
            <a:r>
              <a:rPr lang="es-ES" sz="2000" dirty="0">
                <a:latin typeface="Arial" panose="020B0604020202020204" pitchFamily="34" charset="0"/>
                <a:cs typeface="Arial" panose="020B0604020202020204" pitchFamily="34" charset="0"/>
              </a:rPr>
              <a:t/>
            </a:r>
            <a:br>
              <a:rPr lang="es-ES" sz="2000" dirty="0">
                <a:latin typeface="Arial" panose="020B0604020202020204" pitchFamily="34" charset="0"/>
                <a:cs typeface="Arial" panose="020B0604020202020204" pitchFamily="34" charset="0"/>
              </a:rPr>
            </a:br>
            <a:endParaRPr lang="es-CO"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6654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122218" y="1122362"/>
            <a:ext cx="9917084" cy="3931775"/>
          </a:xfrm>
        </p:spPr>
        <p:txBody>
          <a:bodyPr anchor="t">
            <a:normAutofit fontScale="90000"/>
          </a:bodyPr>
          <a:lstStyle/>
          <a:p>
            <a:r>
              <a:rPr lang="es-ES" sz="1800" dirty="0">
                <a:latin typeface="Arial" panose="020B0604020202020204" pitchFamily="34" charset="0"/>
                <a:cs typeface="Arial" panose="020B0604020202020204" pitchFamily="34" charset="0"/>
              </a:rPr>
              <a:t> </a:t>
            </a:r>
            <a:r>
              <a:rPr lang="es-ES" sz="2200" b="1" dirty="0">
                <a:solidFill>
                  <a:srgbClr val="C00000"/>
                </a:solidFill>
                <a:latin typeface="Arial" panose="020B0604020202020204" pitchFamily="34" charset="0"/>
                <a:cs typeface="Arial" panose="020B0604020202020204" pitchFamily="34" charset="0"/>
              </a:rPr>
              <a:t>CONSECUENCIAS DE LA EVALUACIÓN </a:t>
            </a:r>
            <a:r>
              <a:rPr lang="es-ES" sz="2200" b="1" dirty="0" smtClean="0">
                <a:solidFill>
                  <a:srgbClr val="C00000"/>
                </a:solidFill>
                <a:latin typeface="Arial" panose="020B0604020202020204" pitchFamily="34" charset="0"/>
                <a:cs typeface="Arial" panose="020B0604020202020204" pitchFamily="34" charset="0"/>
              </a:rPr>
              <a:t>DOCENTE </a:t>
            </a:r>
            <a:r>
              <a:rPr lang="es-ES" sz="2200" b="1" dirty="0" smtClean="0">
                <a:solidFill>
                  <a:srgbClr val="0000FF"/>
                </a:solidFill>
                <a:latin typeface="Arial" panose="020B0604020202020204" pitchFamily="34" charset="0"/>
                <a:cs typeface="Arial" panose="020B0604020202020204" pitchFamily="34" charset="0"/>
              </a:rPr>
              <a:t>(Artículo 51)</a:t>
            </a:r>
            <a:r>
              <a:rPr lang="es-ES" sz="2200" dirty="0" smtClean="0">
                <a:solidFill>
                  <a:srgbClr val="0000FF"/>
                </a:solidFill>
                <a:latin typeface="Arial" panose="020B0604020202020204" pitchFamily="34" charset="0"/>
                <a:cs typeface="Arial" panose="020B0604020202020204" pitchFamily="34" charset="0"/>
              </a:rPr>
              <a:t>. </a:t>
            </a:r>
            <a:r>
              <a:rPr lang="es-ES" sz="2200" dirty="0" smtClean="0">
                <a:solidFill>
                  <a:srgbClr val="0000FF"/>
                </a:solidFill>
                <a:latin typeface="Arial" panose="020B0604020202020204" pitchFamily="34" charset="0"/>
                <a:cs typeface="Arial" panose="020B0604020202020204" pitchFamily="34" charset="0"/>
              </a:rPr>
              <a:t/>
            </a:r>
            <a:br>
              <a:rPr lang="es-ES" sz="2200" dirty="0" smtClean="0">
                <a:solidFill>
                  <a:srgbClr val="0000FF"/>
                </a:solidFill>
                <a:latin typeface="Arial" panose="020B0604020202020204" pitchFamily="34" charset="0"/>
                <a:cs typeface="Arial" panose="020B0604020202020204" pitchFamily="34" charset="0"/>
              </a:rPr>
            </a:br>
            <a:r>
              <a:rPr lang="es-ES" sz="2200" dirty="0">
                <a:latin typeface="Arial" panose="020B0604020202020204" pitchFamily="34" charset="0"/>
                <a:cs typeface="Arial" panose="020B0604020202020204" pitchFamily="34" charset="0"/>
              </a:rPr>
              <a:t/>
            </a:r>
            <a:br>
              <a:rPr lang="es-ES" sz="2200" dirty="0">
                <a:latin typeface="Arial" panose="020B0604020202020204" pitchFamily="34" charset="0"/>
                <a:cs typeface="Arial" panose="020B0604020202020204" pitchFamily="34" charset="0"/>
              </a:rPr>
            </a:br>
            <a:r>
              <a:rPr lang="es-ES" sz="2200" dirty="0" smtClean="0">
                <a:latin typeface="Arial" panose="020B0604020202020204" pitchFamily="34" charset="0"/>
                <a:cs typeface="Arial" panose="020B0604020202020204" pitchFamily="34" charset="0"/>
              </a:rPr>
              <a:t>1. De </a:t>
            </a:r>
            <a:r>
              <a:rPr lang="es-ES" sz="2200" dirty="0">
                <a:latin typeface="Arial" panose="020B0604020202020204" pitchFamily="34" charset="0"/>
                <a:cs typeface="Arial" panose="020B0604020202020204" pitchFamily="34" charset="0"/>
              </a:rPr>
              <a:t>0 a menos de 3, se considerará como MUY DEFICIENTE y el </a:t>
            </a:r>
            <a:r>
              <a:rPr lang="es-ES" sz="2200" dirty="0" smtClean="0">
                <a:latin typeface="Arial" panose="020B0604020202020204" pitchFamily="34" charset="0"/>
                <a:cs typeface="Arial" panose="020B0604020202020204" pitchFamily="34" charset="0"/>
              </a:rPr>
              <a:t>profesor deberá </a:t>
            </a:r>
            <a:r>
              <a:rPr lang="es-ES" sz="2200" dirty="0">
                <a:latin typeface="Arial" panose="020B0604020202020204" pitchFamily="34" charset="0"/>
                <a:cs typeface="Arial" panose="020B0604020202020204" pitchFamily="34" charset="0"/>
              </a:rPr>
              <a:t>ser desvinculado por justa causa, o no renovado su contrato si </a:t>
            </a:r>
            <a:r>
              <a:rPr lang="es-ES" sz="2200" dirty="0" smtClean="0">
                <a:latin typeface="Arial" panose="020B0604020202020204" pitchFamily="34" charset="0"/>
                <a:cs typeface="Arial" panose="020B0604020202020204" pitchFamily="34" charset="0"/>
              </a:rPr>
              <a:t>fuere  a </a:t>
            </a:r>
            <a:r>
              <a:rPr lang="es-ES" sz="2200" dirty="0">
                <a:latin typeface="Arial" panose="020B0604020202020204" pitchFamily="34" charset="0"/>
                <a:cs typeface="Arial" panose="020B0604020202020204" pitchFamily="34" charset="0"/>
              </a:rPr>
              <a:t>término fijo</a:t>
            </a:r>
            <a:r>
              <a:rPr lang="es-ES" sz="2200" dirty="0" smtClean="0">
                <a:latin typeface="Arial" panose="020B0604020202020204" pitchFamily="34" charset="0"/>
                <a:cs typeface="Arial" panose="020B0604020202020204" pitchFamily="34" charset="0"/>
              </a:rPr>
              <a:t>.</a:t>
            </a:r>
            <a:br>
              <a:rPr lang="es-ES" sz="2200" dirty="0" smtClean="0">
                <a:latin typeface="Arial" panose="020B0604020202020204" pitchFamily="34" charset="0"/>
                <a:cs typeface="Arial" panose="020B0604020202020204" pitchFamily="34" charset="0"/>
              </a:rPr>
            </a:br>
            <a:r>
              <a:rPr lang="es-ES" sz="2200" dirty="0">
                <a:latin typeface="Arial" panose="020B0604020202020204" pitchFamily="34" charset="0"/>
                <a:cs typeface="Arial" panose="020B0604020202020204" pitchFamily="34" charset="0"/>
              </a:rPr>
              <a:t/>
            </a:r>
            <a:br>
              <a:rPr lang="es-ES" sz="2200" dirty="0">
                <a:latin typeface="Arial" panose="020B0604020202020204" pitchFamily="34" charset="0"/>
                <a:cs typeface="Arial" panose="020B0604020202020204" pitchFamily="34" charset="0"/>
              </a:rPr>
            </a:br>
            <a:r>
              <a:rPr lang="es-ES" sz="2200" dirty="0">
                <a:latin typeface="Arial" panose="020B0604020202020204" pitchFamily="34" charset="0"/>
                <a:cs typeface="Arial" panose="020B0604020202020204" pitchFamily="34" charset="0"/>
              </a:rPr>
              <a:t>2. De 3 a menos de 3.5, se considerará como REGULAR</a:t>
            </a:r>
            <a:r>
              <a:rPr lang="es-ES" sz="2200" dirty="0" smtClean="0">
                <a:latin typeface="Arial" panose="020B0604020202020204" pitchFamily="34" charset="0"/>
                <a:cs typeface="Arial" panose="020B0604020202020204" pitchFamily="34" charset="0"/>
              </a:rPr>
              <a:t>.</a:t>
            </a:r>
            <a:br>
              <a:rPr lang="es-ES" sz="2200" dirty="0" smtClean="0">
                <a:latin typeface="Arial" panose="020B0604020202020204" pitchFamily="34" charset="0"/>
                <a:cs typeface="Arial" panose="020B0604020202020204" pitchFamily="34" charset="0"/>
              </a:rPr>
            </a:br>
            <a:r>
              <a:rPr lang="es-ES" sz="2200" dirty="0">
                <a:latin typeface="Arial" panose="020B0604020202020204" pitchFamily="34" charset="0"/>
                <a:cs typeface="Arial" panose="020B0604020202020204" pitchFamily="34" charset="0"/>
              </a:rPr>
              <a:t>-</a:t>
            </a:r>
            <a:r>
              <a:rPr lang="es-ES" sz="2200" dirty="0" smtClean="0">
                <a:latin typeface="Arial" panose="020B0604020202020204" pitchFamily="34" charset="0"/>
                <a:cs typeface="Arial" panose="020B0604020202020204" pitchFamily="34" charset="0"/>
              </a:rPr>
              <a:t> Para el docente vinculado </a:t>
            </a:r>
            <a:r>
              <a:rPr lang="es-ES" sz="2200" dirty="0">
                <a:latin typeface="Arial" panose="020B0604020202020204" pitchFamily="34" charset="0"/>
                <a:cs typeface="Arial" panose="020B0604020202020204" pitchFamily="34" charset="0"/>
              </a:rPr>
              <a:t>a término indefinido, el Decano </a:t>
            </a:r>
            <a:r>
              <a:rPr lang="es-ES" sz="2200" dirty="0" smtClean="0">
                <a:latin typeface="Arial" panose="020B0604020202020204" pitchFamily="34" charset="0"/>
                <a:cs typeface="Arial" panose="020B0604020202020204" pitchFamily="34" charset="0"/>
              </a:rPr>
              <a:t>analizará deficiencias y </a:t>
            </a:r>
            <a:r>
              <a:rPr lang="es-ES" sz="2200" dirty="0">
                <a:latin typeface="Arial" panose="020B0604020202020204" pitchFamily="34" charset="0"/>
                <a:cs typeface="Arial" panose="020B0604020202020204" pitchFamily="34" charset="0"/>
              </a:rPr>
              <a:t>buscará correctivos. </a:t>
            </a:r>
            <a:r>
              <a:rPr lang="es-ES" sz="2200" dirty="0" smtClean="0">
                <a:latin typeface="Arial" panose="020B0604020202020204" pitchFamily="34" charset="0"/>
                <a:cs typeface="Arial" panose="020B0604020202020204" pitchFamily="34" charset="0"/>
              </a:rPr>
              <a:t>La </a:t>
            </a:r>
            <a:r>
              <a:rPr lang="es-ES" sz="2200" dirty="0">
                <a:latin typeface="Arial" panose="020B0604020202020204" pitchFamily="34" charset="0"/>
                <a:cs typeface="Arial" panose="020B0604020202020204" pitchFamily="34" charset="0"/>
              </a:rPr>
              <a:t>calificación de REGULAR en la </a:t>
            </a:r>
            <a:r>
              <a:rPr lang="es-ES" sz="2200" dirty="0" smtClean="0">
                <a:latin typeface="Arial" panose="020B0604020202020204" pitchFamily="34" charset="0"/>
                <a:cs typeface="Arial" panose="020B0604020202020204" pitchFamily="34" charset="0"/>
              </a:rPr>
              <a:t>siguiente evaluación </a:t>
            </a:r>
            <a:r>
              <a:rPr lang="es-ES" sz="2200" dirty="0">
                <a:latin typeface="Arial" panose="020B0604020202020204" pitchFamily="34" charset="0"/>
                <a:cs typeface="Arial" panose="020B0604020202020204" pitchFamily="34" charset="0"/>
              </a:rPr>
              <a:t>generará la desvinculación por justa causa, previo </a:t>
            </a:r>
            <a:r>
              <a:rPr lang="es-ES" sz="2200" dirty="0" smtClean="0">
                <a:latin typeface="Arial" panose="020B0604020202020204" pitchFamily="34" charset="0"/>
                <a:cs typeface="Arial" panose="020B0604020202020204" pitchFamily="34" charset="0"/>
              </a:rPr>
              <a:t>el cumplimiento </a:t>
            </a:r>
            <a:r>
              <a:rPr lang="es-ES" sz="2200" dirty="0">
                <a:latin typeface="Arial" panose="020B0604020202020204" pitchFamily="34" charset="0"/>
                <a:cs typeface="Arial" panose="020B0604020202020204" pitchFamily="34" charset="0"/>
              </a:rPr>
              <a:t>de las formalidades legales. </a:t>
            </a:r>
            <a:r>
              <a:rPr lang="es-ES" sz="2200" dirty="0" smtClean="0">
                <a:latin typeface="Arial" panose="020B0604020202020204" pitchFamily="34" charset="0"/>
                <a:cs typeface="Arial" panose="020B0604020202020204" pitchFamily="34" charset="0"/>
              </a:rPr>
              <a:t/>
            </a:r>
            <a:br>
              <a:rPr lang="es-ES" sz="2200" dirty="0" smtClean="0">
                <a:latin typeface="Arial" panose="020B0604020202020204" pitchFamily="34" charset="0"/>
                <a:cs typeface="Arial" panose="020B0604020202020204" pitchFamily="34" charset="0"/>
              </a:rPr>
            </a:br>
            <a:r>
              <a:rPr lang="es-ES" sz="2200" dirty="0" smtClean="0">
                <a:latin typeface="Arial" panose="020B0604020202020204" pitchFamily="34" charset="0"/>
                <a:cs typeface="Arial" panose="020B0604020202020204" pitchFamily="34" charset="0"/>
              </a:rPr>
              <a:t>- Si </a:t>
            </a:r>
            <a:r>
              <a:rPr lang="es-ES" sz="2200" dirty="0">
                <a:latin typeface="Arial" panose="020B0604020202020204" pitchFamily="34" charset="0"/>
                <a:cs typeface="Arial" panose="020B0604020202020204" pitchFamily="34" charset="0"/>
              </a:rPr>
              <a:t>el docente es a término fijo </a:t>
            </a:r>
            <a:r>
              <a:rPr lang="es-ES" sz="2200" dirty="0" smtClean="0">
                <a:latin typeface="Arial" panose="020B0604020202020204" pitchFamily="34" charset="0"/>
                <a:cs typeface="Arial" panose="020B0604020202020204" pitchFamily="34" charset="0"/>
              </a:rPr>
              <a:t>no podrá </a:t>
            </a:r>
            <a:r>
              <a:rPr lang="es-ES" sz="2200" dirty="0">
                <a:latin typeface="Arial" panose="020B0604020202020204" pitchFamily="34" charset="0"/>
                <a:cs typeface="Arial" panose="020B0604020202020204" pitchFamily="34" charset="0"/>
              </a:rPr>
              <a:t>volver a ser contratado por la Universidad. </a:t>
            </a:r>
            <a:r>
              <a:rPr lang="es-ES" sz="2200" dirty="0" smtClean="0">
                <a:latin typeface="Arial" panose="020B0604020202020204" pitchFamily="34" charset="0"/>
                <a:cs typeface="Arial" panose="020B0604020202020204" pitchFamily="34" charset="0"/>
              </a:rPr>
              <a:t/>
            </a:r>
            <a:br>
              <a:rPr lang="es-ES" sz="2200" dirty="0" smtClean="0">
                <a:latin typeface="Arial" panose="020B0604020202020204" pitchFamily="34" charset="0"/>
                <a:cs typeface="Arial" panose="020B0604020202020204" pitchFamily="34" charset="0"/>
              </a:rPr>
            </a:br>
            <a:r>
              <a:rPr lang="es-ES" sz="2200" dirty="0">
                <a:latin typeface="Arial" panose="020B0604020202020204" pitchFamily="34" charset="0"/>
                <a:cs typeface="Arial" panose="020B0604020202020204" pitchFamily="34" charset="0"/>
              </a:rPr>
              <a:t/>
            </a:r>
            <a:br>
              <a:rPr lang="es-ES" sz="2200" dirty="0">
                <a:latin typeface="Arial" panose="020B0604020202020204" pitchFamily="34" charset="0"/>
                <a:cs typeface="Arial" panose="020B0604020202020204" pitchFamily="34" charset="0"/>
              </a:rPr>
            </a:br>
            <a:r>
              <a:rPr lang="es-ES" sz="2200" dirty="0">
                <a:latin typeface="Arial" panose="020B0604020202020204" pitchFamily="34" charset="0"/>
                <a:cs typeface="Arial" panose="020B0604020202020204" pitchFamily="34" charset="0"/>
              </a:rPr>
              <a:t>3. Con 3.5 o más, se considerará aprobada la evaluación. Si el profesor </a:t>
            </a:r>
            <a:r>
              <a:rPr lang="es-ES" sz="2200" dirty="0" smtClean="0">
                <a:latin typeface="Arial" panose="020B0604020202020204" pitchFamily="34" charset="0"/>
                <a:cs typeface="Arial" panose="020B0604020202020204" pitchFamily="34" charset="0"/>
              </a:rPr>
              <a:t>obtiene resultados </a:t>
            </a:r>
            <a:r>
              <a:rPr lang="es-ES" sz="2200" dirty="0">
                <a:latin typeface="Arial" panose="020B0604020202020204" pitchFamily="34" charset="0"/>
                <a:cs typeface="Arial" panose="020B0604020202020204" pitchFamily="34" charset="0"/>
              </a:rPr>
              <a:t>de 3.5 y hasta 4, se calificará como SATISFACTORIO. De </a:t>
            </a:r>
            <a:r>
              <a:rPr lang="es-ES" sz="2200" dirty="0" smtClean="0">
                <a:latin typeface="Arial" panose="020B0604020202020204" pitchFamily="34" charset="0"/>
                <a:cs typeface="Arial" panose="020B0604020202020204" pitchFamily="34" charset="0"/>
              </a:rPr>
              <a:t>más de </a:t>
            </a:r>
            <a:r>
              <a:rPr lang="es-ES" sz="2200" dirty="0">
                <a:latin typeface="Arial" panose="020B0604020202020204" pitchFamily="34" charset="0"/>
                <a:cs typeface="Arial" panose="020B0604020202020204" pitchFamily="34" charset="0"/>
              </a:rPr>
              <a:t>4 </a:t>
            </a:r>
            <a:r>
              <a:rPr lang="es-ES" sz="2200" dirty="0" smtClean="0">
                <a:latin typeface="Arial" panose="020B0604020202020204" pitchFamily="34" charset="0"/>
                <a:cs typeface="Arial" panose="020B0604020202020204" pitchFamily="34" charset="0"/>
              </a:rPr>
              <a:t>hasta 4.5</a:t>
            </a:r>
            <a:r>
              <a:rPr lang="es-ES" sz="2200" dirty="0">
                <a:latin typeface="Arial" panose="020B0604020202020204" pitchFamily="34" charset="0"/>
                <a:cs typeface="Arial" panose="020B0604020202020204" pitchFamily="34" charset="0"/>
              </a:rPr>
              <a:t>, como BUENO; y de más de 4.5. a 5, como EXCELENTE.</a:t>
            </a:r>
            <a:endParaRPr lang="es-CO"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78255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130531" y="1122363"/>
            <a:ext cx="9537469" cy="3574328"/>
          </a:xfrm>
        </p:spPr>
        <p:txBody>
          <a:bodyPr anchor="ctr">
            <a:normAutofit/>
            <a:scene3d>
              <a:camera prst="orthographicFront"/>
              <a:lightRig rig="threePt" dir="t"/>
            </a:scene3d>
            <a:sp3d extrusionH="31750" contourW="12700" prstMaterial="powder">
              <a:bevelT w="6350" h="133350"/>
              <a:bevelB w="63500" h="101600"/>
              <a:contourClr>
                <a:srgbClr val="FF0000"/>
              </a:contourClr>
            </a:sp3d>
          </a:bodyPr>
          <a:lstStyle/>
          <a:p>
            <a:r>
              <a:rPr lang="es-CO" sz="3200" dirty="0" smtClean="0">
                <a:solidFill>
                  <a:srgbClr val="C00000"/>
                </a:solidFill>
                <a:effectLst>
                  <a:glow>
                    <a:schemeClr val="accent1">
                      <a:alpha val="93000"/>
                    </a:schemeClr>
                  </a:glow>
                  <a:outerShdw blurRad="50800" dist="50800" dir="5400000" algn="ctr" rotWithShape="0">
                    <a:srgbClr val="000000">
                      <a:alpha val="99000"/>
                    </a:srgbClr>
                  </a:outerShdw>
                  <a:reflection blurRad="228600" endPos="49000" dist="127000" dir="5400000" sy="-100000" algn="bl" rotWithShape="0"/>
                </a:effectLst>
                <a:latin typeface="Arial" panose="020B0604020202020204" pitchFamily="34" charset="0"/>
                <a:cs typeface="Arial" panose="020B0604020202020204" pitchFamily="34" charset="0"/>
              </a:rPr>
              <a:t>MIL GRACIAS POR SU ATENCIÓN. </a:t>
            </a:r>
            <a:endParaRPr lang="es-CO" sz="3200" dirty="0">
              <a:solidFill>
                <a:srgbClr val="C00000"/>
              </a:solidFill>
              <a:effectLst>
                <a:glow>
                  <a:schemeClr val="accent1">
                    <a:alpha val="93000"/>
                  </a:schemeClr>
                </a:glow>
                <a:outerShdw blurRad="50800" dist="50800" dir="5400000" algn="ctr" rotWithShape="0">
                  <a:srgbClr val="000000">
                    <a:alpha val="99000"/>
                  </a:srgbClr>
                </a:outerShdw>
                <a:reflection blurRad="228600" endPos="49000" dist="127000" dir="5400000" sy="-100000" algn="bl" rotWithShape="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099934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570</TotalTime>
  <Words>28</Words>
  <Application>Microsoft Office PowerPoint</Application>
  <PresentationFormat>Panorámica</PresentationFormat>
  <Paragraphs>5</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Calibri</vt:lpstr>
      <vt:lpstr>Calibri Light</vt:lpstr>
      <vt:lpstr>Tema de Office</vt:lpstr>
      <vt:lpstr>IMPORTANCIA DE LA EVALUACIÓN DOCENTE. </vt:lpstr>
      <vt:lpstr> DERECHOS DE LOS ESTUDIANTES (Artículo 34)   (…) 10. Vigilar que se cumplan las obligaciones académicas y administrativas por parte de la Universidad;    DEBERES DE LOS ESTUDIANTES (Artículo 35)  (…) 9. Cumplir con lo establecido en los reglamentos especiales de las dependencias que prestan servicios a los estudiantes;</vt:lpstr>
      <vt:lpstr>REGLAMENTO DOCENTE (Artículo 46).   La evaluación de la docencia consiste en la valoración de las competencias pedagógicas, didácticas, de relaciones interpersonales, entre otras. Corresponderá el 70% a la evaluación estudiantil, y el otro 30% a la evaluación del Comité de Evaluación y Selección Docente.   Aspecto de la evaluación docente:    1. Se hará por el sistema de encuesta. 2. Para Derecho, en la primera quincena de marzo para el calendario B. 3. Serán encuestados los estudiantes de cada grupo, respecto de los profesores que les dictan las asignaturas. Si un profesor asume una misma asignatura en varios grupos, estos se considerarán como un todo. 4. Para su validez, la encuesta deberá ser diligenciada por lo menos por el 70% de los estudiantes matriculados en el grupo, habilitados para ello.  </vt:lpstr>
      <vt:lpstr> CONSECUENCIAS DE LA EVALUACIÓN DOCENTE (Artículo 51).   1. De 0 a menos de 3, se considerará como MUY DEFICIENTE y el profesor deberá ser desvinculado por justa causa, o no renovado su contrato si fuere  a término fijo.  2. De 3 a menos de 3.5, se considerará como REGULAR. - Para el docente vinculado a término indefinido, el Decano analizará deficiencias y buscará correctivos. La calificación de REGULAR en la siguiente evaluación generará la desvinculación por justa causa, previo el cumplimiento de las formalidades legales.  - Si el docente es a término fijo no podrá volver a ser contratado por la Universidad.   3. Con 3.5 o más, se considerará aprobada la evaluación. Si el profesor obtiene resultados de 3.5 y hasta 4, se calificará como SATISFACTORIO. De más de 4 hasta 4.5, como BUENO; y de más de 4.5. a 5, como EXCELENTE.</vt:lpstr>
      <vt:lpstr>MIL GRACIAS POR SU ATENCIÓN.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Alejandro Cadena</dc:creator>
  <cp:lastModifiedBy>Gloria A. Sanchez M.</cp:lastModifiedBy>
  <cp:revision>29</cp:revision>
  <dcterms:created xsi:type="dcterms:W3CDTF">2019-03-10T18:08:05Z</dcterms:created>
  <dcterms:modified xsi:type="dcterms:W3CDTF">2020-02-03T22:19:47Z</dcterms:modified>
</cp:coreProperties>
</file>