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6" r:id="rId2"/>
    <p:sldId id="396" r:id="rId3"/>
    <p:sldId id="408" r:id="rId4"/>
    <p:sldId id="409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398" r:id="rId13"/>
    <p:sldId id="399" r:id="rId14"/>
    <p:sldId id="400" r:id="rId15"/>
    <p:sldId id="401" r:id="rId16"/>
    <p:sldId id="402" r:id="rId17"/>
    <p:sldId id="406" r:id="rId18"/>
    <p:sldId id="407" r:id="rId19"/>
    <p:sldId id="411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b="1">
                <a:solidFill>
                  <a:schemeClr val="tx1"/>
                </a:solidFill>
              </a:rPr>
              <a:t>NIVEL</a:t>
            </a:r>
            <a:r>
              <a:rPr lang="es-CO" b="1" baseline="0">
                <a:solidFill>
                  <a:schemeClr val="tx1"/>
                </a:solidFill>
              </a:rPr>
              <a:t> DE FORMACIÓN DOCENTE</a:t>
            </a:r>
            <a:endParaRPr lang="es-CO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96804461942257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Hoja2!$C$3</c:f>
              <c:strCache>
                <c:ptCount val="1"/>
                <c:pt idx="0">
                  <c:v>Año 2014
(Acreditación Institucional)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Hoja2!$B$4:$B$8</c:f>
              <c:strCache>
                <c:ptCount val="5"/>
                <c:pt idx="0">
                  <c:v>Docente</c:v>
                </c:pt>
                <c:pt idx="1">
                  <c:v>Doctorado</c:v>
                </c:pt>
                <c:pt idx="2">
                  <c:v>Maestría</c:v>
                </c:pt>
                <c:pt idx="3">
                  <c:v>Especialización</c:v>
                </c:pt>
                <c:pt idx="4">
                  <c:v>Profesional</c:v>
                </c:pt>
              </c:strCache>
            </c:strRef>
          </c:cat>
          <c:val>
            <c:numRef>
              <c:f>Hoja2!$C$4:$C$8</c:f>
              <c:numCache>
                <c:formatCode>General</c:formatCode>
                <c:ptCount val="5"/>
                <c:pt idx="1">
                  <c:v>8</c:v>
                </c:pt>
                <c:pt idx="2">
                  <c:v>138</c:v>
                </c:pt>
                <c:pt idx="3">
                  <c:v>159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9-4172-AF8D-7504FA5C3470}"/>
            </c:ext>
          </c:extLst>
        </c:ser>
        <c:ser>
          <c:idx val="1"/>
          <c:order val="1"/>
          <c:tx>
            <c:strRef>
              <c:f>Hoja2!$D$3</c:f>
              <c:strCache>
                <c:ptCount val="1"/>
                <c:pt idx="0">
                  <c:v>Año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Hoja2!$B$4:$B$8</c:f>
              <c:strCache>
                <c:ptCount val="5"/>
                <c:pt idx="0">
                  <c:v>Docente</c:v>
                </c:pt>
                <c:pt idx="1">
                  <c:v>Doctorado</c:v>
                </c:pt>
                <c:pt idx="2">
                  <c:v>Maestría</c:v>
                </c:pt>
                <c:pt idx="3">
                  <c:v>Especialización</c:v>
                </c:pt>
                <c:pt idx="4">
                  <c:v>Profesional</c:v>
                </c:pt>
              </c:strCache>
            </c:strRef>
          </c:cat>
          <c:val>
            <c:numRef>
              <c:f>Hoja2!$D$4:$D$8</c:f>
              <c:numCache>
                <c:formatCode>General</c:formatCode>
                <c:ptCount val="5"/>
                <c:pt idx="1">
                  <c:v>30</c:v>
                </c:pt>
                <c:pt idx="2">
                  <c:v>269</c:v>
                </c:pt>
                <c:pt idx="3">
                  <c:v>174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F9-4172-AF8D-7504FA5C3470}"/>
            </c:ext>
          </c:extLst>
        </c:ser>
        <c:ser>
          <c:idx val="2"/>
          <c:order val="2"/>
          <c:tx>
            <c:strRef>
              <c:f>Hoja2!$E$3</c:f>
              <c:strCache>
                <c:ptCount val="1"/>
                <c:pt idx="0">
                  <c:v>Año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Hoja2!$B$4:$B$8</c:f>
              <c:strCache>
                <c:ptCount val="5"/>
                <c:pt idx="0">
                  <c:v>Docente</c:v>
                </c:pt>
                <c:pt idx="1">
                  <c:v>Doctorado</c:v>
                </c:pt>
                <c:pt idx="2">
                  <c:v>Maestría</c:v>
                </c:pt>
                <c:pt idx="3">
                  <c:v>Especialización</c:v>
                </c:pt>
                <c:pt idx="4">
                  <c:v>Profesional</c:v>
                </c:pt>
              </c:strCache>
            </c:strRef>
          </c:cat>
          <c:val>
            <c:numRef>
              <c:f>Hoja2!$E$4:$E$8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CDF9-4172-AF8D-7504FA5C3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1188703"/>
        <c:axId val="1839084095"/>
      </c:barChart>
      <c:catAx>
        <c:axId val="183118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084095"/>
        <c:crosses val="autoZero"/>
        <c:auto val="1"/>
        <c:lblAlgn val="ctr"/>
        <c:lblOffset val="100"/>
        <c:noMultiLvlLbl val="0"/>
      </c:catAx>
      <c:valAx>
        <c:axId val="183908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1188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9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5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7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1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1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0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7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545-7FD2-4D8B-A2F9-1F77F5314BF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2F3-E5EC-4378-9624-90FB3342CC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CC545-7FD2-4D8B-A2F9-1F77F5314BF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2F3-E5EC-4378-9624-90FB3342CC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4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56138" y="1773173"/>
            <a:ext cx="9879724" cy="1752600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  <a:t/>
            </a:r>
            <a:b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</a:br>
            <a: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  <a:t/>
            </a:r>
            <a:b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</a:br>
            <a:r>
              <a:rPr lang="es-CO" sz="4800" b="1" dirty="0">
                <a:solidFill>
                  <a:srgbClr val="C00000"/>
                </a:solidFill>
                <a:latin typeface="Swis721 BlkCn BT" panose="020B0806030502040204" pitchFamily="34" charset="0"/>
              </a:rPr>
              <a:t>INFORME RECTORIA SECCIONAL</a:t>
            </a:r>
            <a: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  <a:t/>
            </a:r>
            <a:b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</a:br>
            <a: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  <a:t>CONSEJO DIRECTIVO</a:t>
            </a:r>
            <a:b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</a:br>
            <a: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  <a:t>Seccional Pereira</a:t>
            </a:r>
            <a:r>
              <a:rPr lang="es-CO" sz="5400" dirty="0">
                <a:solidFill>
                  <a:srgbClr val="C00000"/>
                </a:solidFill>
                <a:latin typeface="Swis721 BlkCn BT" panose="020B0806030502040204" pitchFamily="34" charset="0"/>
              </a:rPr>
              <a:t/>
            </a:r>
            <a:br>
              <a:rPr lang="es-CO" sz="5400" dirty="0">
                <a:solidFill>
                  <a:srgbClr val="C00000"/>
                </a:solidFill>
                <a:latin typeface="Swis721 BlkCn BT" panose="020B0806030502040204" pitchFamily="34" charset="0"/>
              </a:rPr>
            </a:br>
            <a:endParaRPr lang="es-CO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95600" y="3683848"/>
            <a:ext cx="6400800" cy="1752600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XX DE MAYO 2020</a:t>
            </a:r>
            <a:endParaRPr lang="es-C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/>
          </a:p>
        </p:txBody>
      </p:sp>
      <p:pic>
        <p:nvPicPr>
          <p:cNvPr id="6" name="3 Imagen">
            <a:extLst>
              <a:ext uri="{FF2B5EF4-FFF2-40B4-BE49-F238E27FC236}">
                <a16:creationId xmlns:a16="http://schemas.microsoft.com/office/drawing/2014/main" id="{F755DB02-07D9-4377-A819-637FF347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18969"/>
            <a:ext cx="9144000" cy="9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7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6426C-35E4-4F84-859F-F1724A69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9" y="84214"/>
            <a:ext cx="10972800" cy="1143000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C00000"/>
                </a:solidFill>
                <a:latin typeface="Swis721 BlkCn BT" panose="020B0806030502040204"/>
                <a:ea typeface="STZhongsong" panose="020B0503020204020204" pitchFamily="2" charset="-122"/>
              </a:rPr>
              <a:t>Admisiones y Registro</a:t>
            </a:r>
            <a:endParaRPr lang="es-CO" sz="4800" b="1" dirty="0">
              <a:solidFill>
                <a:srgbClr val="C00000"/>
              </a:solidFill>
              <a:latin typeface="Swis721 BlkCn BT" panose="020B0806030502040204"/>
              <a:ea typeface="STZhongsong" panose="020B0503020204020204" pitchFamily="2" charset="-122"/>
            </a:endParaRPr>
          </a:p>
        </p:txBody>
      </p:sp>
      <p:pic>
        <p:nvPicPr>
          <p:cNvPr id="21" name="3 Imagen">
            <a:extLst>
              <a:ext uri="{FF2B5EF4-FFF2-40B4-BE49-F238E27FC236}">
                <a16:creationId xmlns:a16="http://schemas.microsoft.com/office/drawing/2014/main" id="{07668A46-7176-4987-B96C-E32087C5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48785A04-D5FA-43B5-868D-AD5D3620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165"/>
            <a:ext cx="12192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B5C987B-AB42-4220-A465-236009800FD7}"/>
              </a:ext>
            </a:extLst>
          </p:cNvPr>
          <p:cNvSpPr txBox="1"/>
          <p:nvPr/>
        </p:nvSpPr>
        <p:spPr>
          <a:xfrm>
            <a:off x="558993" y="954154"/>
            <a:ext cx="1107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C00000"/>
                </a:solidFill>
                <a:latin typeface="Swis721 BlkCn BT" panose="020B0806030502040204"/>
              </a:rPr>
              <a:t>Registro y Control</a:t>
            </a:r>
          </a:p>
        </p:txBody>
      </p:sp>
    </p:spTree>
    <p:extLst>
      <p:ext uri="{BB962C8B-B14F-4D97-AF65-F5344CB8AC3E}">
        <p14:creationId xmlns:p14="http://schemas.microsoft.com/office/powerpoint/2010/main" val="326172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magen">
            <a:extLst>
              <a:ext uri="{FF2B5EF4-FFF2-40B4-BE49-F238E27FC236}">
                <a16:creationId xmlns:a16="http://schemas.microsoft.com/office/drawing/2014/main" id="{5F8BDB39-5A66-4702-BDC3-FCDF2895A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C9F14BD-EE92-4F7D-B330-EBD298799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" y="688722"/>
            <a:ext cx="4029075" cy="5172075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29E30153-FEF0-4B3F-94C9-BCFF9410554B}"/>
              </a:ext>
            </a:extLst>
          </p:cNvPr>
          <p:cNvSpPr txBox="1">
            <a:spLocks/>
          </p:cNvSpPr>
          <p:nvPr/>
        </p:nvSpPr>
        <p:spPr>
          <a:xfrm>
            <a:off x="1934134" y="2169413"/>
            <a:ext cx="9879724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  <a:t/>
            </a:r>
            <a:b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</a:br>
            <a: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  <a:t/>
            </a:r>
            <a:b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</a:br>
            <a:r>
              <a:rPr lang="es-CO" sz="6600" b="1" dirty="0">
                <a:solidFill>
                  <a:srgbClr val="C00000"/>
                </a:solidFill>
                <a:latin typeface="Swis721 BlkCn BT" panose="020B0806030502040204" pitchFamily="34" charset="0"/>
              </a:rPr>
              <a:t>ACADEMÍA</a:t>
            </a:r>
            <a:r>
              <a:rPr lang="es-CO" sz="5400" dirty="0">
                <a:solidFill>
                  <a:srgbClr val="C00000"/>
                </a:solidFill>
                <a:latin typeface="Swis721 BlkCn BT" panose="020B0806030502040204" pitchFamily="34" charset="0"/>
              </a:rPr>
              <a:t/>
            </a:r>
            <a:br>
              <a:rPr lang="es-CO" sz="5400" dirty="0">
                <a:solidFill>
                  <a:srgbClr val="C00000"/>
                </a:solidFill>
                <a:latin typeface="Swis721 BlkCn BT" panose="020B0806030502040204" pitchFamily="34" charset="0"/>
              </a:rPr>
            </a:b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65705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70F4703-99C4-4FC7-9FF0-EE9EE6EB2C9F}"/>
              </a:ext>
            </a:extLst>
          </p:cNvPr>
          <p:cNvSpPr/>
          <p:nvPr/>
        </p:nvSpPr>
        <p:spPr>
          <a:xfrm>
            <a:off x="2420680" y="79578"/>
            <a:ext cx="7573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C00000"/>
                </a:solidFill>
                <a:latin typeface="Swis721 BlkCn BT" panose="020B0806030502040204"/>
                <a:cs typeface="Arial" panose="020B0604020202020204" pitchFamily="34" charset="0"/>
              </a:rPr>
              <a:t>1. POBLACIÓN ESTUDIANTIL 2019-2 / 2020-1</a:t>
            </a:r>
            <a:endParaRPr lang="es-CO" sz="2400" dirty="0">
              <a:solidFill>
                <a:srgbClr val="FF0000"/>
              </a:solidFill>
              <a:latin typeface="Swis721 BlkCn BT" panose="020B0806030502040204"/>
              <a:cs typeface="Arial" panose="020B0604020202020204" pitchFamily="34" charset="0"/>
            </a:endParaRPr>
          </a:p>
        </p:txBody>
      </p:sp>
      <p:pic>
        <p:nvPicPr>
          <p:cNvPr id="8" name="3 Imagen">
            <a:extLst>
              <a:ext uri="{FF2B5EF4-FFF2-40B4-BE49-F238E27FC236}">
                <a16:creationId xmlns:a16="http://schemas.microsoft.com/office/drawing/2014/main" id="{85157EC0-31A4-4A09-AAB2-19DBA7B94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852087"/>
            <a:ext cx="9144000" cy="98090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5D2A635-E5D8-4C3F-932C-A8133C4FF859}"/>
              </a:ext>
            </a:extLst>
          </p:cNvPr>
          <p:cNvSpPr/>
          <p:nvPr/>
        </p:nvSpPr>
        <p:spPr>
          <a:xfrm>
            <a:off x="2557939" y="5059232"/>
            <a:ext cx="7076122" cy="42673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  <a:p>
            <a:pPr algn="ctr"/>
            <a:endParaRPr lang="es-CO" dirty="0">
              <a:solidFill>
                <a:schemeClr val="tx1"/>
              </a:solidFill>
              <a:latin typeface="Swis721 BlkCn BT" panose="020B0806030502040204"/>
            </a:endParaRPr>
          </a:p>
          <a:p>
            <a:pPr algn="ctr"/>
            <a:r>
              <a:rPr lang="es-CO" b="1" dirty="0">
                <a:solidFill>
                  <a:schemeClr val="tx1"/>
                </a:solidFill>
                <a:latin typeface="Swis721 BlkCn BT" panose="020B0806030502040204"/>
              </a:rPr>
              <a:t>PORCENTAJE DE VARIACIÓN ESTUDIANTES NUEVOS CON PAGO : %</a:t>
            </a:r>
          </a:p>
          <a:p>
            <a:pPr algn="ctr"/>
            <a:r>
              <a:rPr lang="es-CO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CO" dirty="0"/>
              <a:t> 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7449B99-51DE-4153-ABE2-C7BFE7BEA4A5}"/>
              </a:ext>
            </a:extLst>
          </p:cNvPr>
          <p:cNvSpPr/>
          <p:nvPr/>
        </p:nvSpPr>
        <p:spPr>
          <a:xfrm>
            <a:off x="4269675" y="5583867"/>
            <a:ext cx="2356507" cy="23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>
                <a:solidFill>
                  <a:srgbClr val="FF0000"/>
                </a:solidFill>
                <a:latin typeface="Swis721 BlkCn BT" panose="020B0806030502040204"/>
              </a:rPr>
              <a:t>Fuente:</a:t>
            </a:r>
            <a:endParaRPr lang="es-ES" sz="900" b="1" dirty="0">
              <a:solidFill>
                <a:srgbClr val="FF0000"/>
              </a:solidFill>
              <a:latin typeface="Swis721 BlkCn BT" panose="020B0806030502040204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1C52FB8-7763-4B7B-AF66-D9B3092A6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39899"/>
              </p:ext>
            </p:extLst>
          </p:nvPr>
        </p:nvGraphicFramePr>
        <p:xfrm>
          <a:off x="1573293" y="466458"/>
          <a:ext cx="9045414" cy="4409715"/>
        </p:xfrm>
        <a:graphic>
          <a:graphicData uri="http://schemas.openxmlformats.org/drawingml/2006/table">
            <a:tbl>
              <a:tblPr/>
              <a:tblGrid>
                <a:gridCol w="3129713">
                  <a:extLst>
                    <a:ext uri="{9D8B030D-6E8A-4147-A177-3AD203B41FA5}">
                      <a16:colId xmlns:a16="http://schemas.microsoft.com/office/drawing/2014/main" val="1197472228"/>
                    </a:ext>
                  </a:extLst>
                </a:gridCol>
                <a:gridCol w="2785988">
                  <a:extLst>
                    <a:ext uri="{9D8B030D-6E8A-4147-A177-3AD203B41FA5}">
                      <a16:colId xmlns:a16="http://schemas.microsoft.com/office/drawing/2014/main" val="999853102"/>
                    </a:ext>
                  </a:extLst>
                </a:gridCol>
                <a:gridCol w="3129713">
                  <a:extLst>
                    <a:ext uri="{9D8B030D-6E8A-4147-A177-3AD203B41FA5}">
                      <a16:colId xmlns:a16="http://schemas.microsoft.com/office/drawing/2014/main" val="3293037522"/>
                    </a:ext>
                  </a:extLst>
                </a:gridCol>
              </a:tblGrid>
              <a:tr h="303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PROGRAMAS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2019-2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2020-1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503043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ENFERMERÍA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313446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MICROBIOLOGÍA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26207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NUTRICIÓN Y DIETÉTICA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39719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CONTADURÍA PÚBLICA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52756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ECONOMÍA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525395"/>
                  </a:ext>
                </a:extLst>
              </a:tr>
              <a:tr h="4497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ADMINISTRACIÓN DE EMPRESAS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432973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INGEIRÍA COMERCIAL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327068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INGENIERÍA FINANCIERA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215553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INGENIERÍA CIVIL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324262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INGENIERÍA EN SISTEMAS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816744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DERECHO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712777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DERECHO 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55185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TRABAJO SOCIAL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13398"/>
                  </a:ext>
                </a:extLst>
              </a:tr>
              <a:tr h="36177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7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  <a:ea typeface="STZhongsong" panose="02010600040101010101" pitchFamily="2" charset="-122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429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18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36C6DAE5-7299-4D95-A304-47B8D5BBD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72FFC81C-4FC8-4CA7-B5CA-ABE6CE00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986" y="248431"/>
            <a:ext cx="5026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Swis721 BlkCn BT" panose="020B0806030502040204"/>
                <a:cs typeface="Arial" panose="020B0604020202020204" pitchFamily="34" charset="0"/>
              </a:rPr>
              <a:t>NIVEL DE FORMACIÓN DOCENTE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139BECA-FC0B-4018-8813-0DBE5F3EC656}"/>
              </a:ext>
            </a:extLst>
          </p:cNvPr>
          <p:cNvSpPr/>
          <p:nvPr/>
        </p:nvSpPr>
        <p:spPr>
          <a:xfrm>
            <a:off x="5421052" y="5764440"/>
            <a:ext cx="9332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1000" b="1" dirty="0">
                <a:solidFill>
                  <a:srgbClr val="FF0000"/>
                </a:solidFill>
                <a:latin typeface="Swis721 BlkCn BT" panose="020B0806030502040204"/>
              </a:rPr>
              <a:t>Fuente: SIGUL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31C186E-9248-44E1-B397-7930B88FF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298158"/>
              </p:ext>
            </p:extLst>
          </p:nvPr>
        </p:nvGraphicFramePr>
        <p:xfrm>
          <a:off x="2602058" y="771651"/>
          <a:ext cx="6540500" cy="1577340"/>
        </p:xfrm>
        <a:graphic>
          <a:graphicData uri="http://schemas.openxmlformats.org/drawingml/2006/table">
            <a:tbl>
              <a:tblPr firstRow="1" bandRow="1"/>
              <a:tblGrid>
                <a:gridCol w="1346200">
                  <a:extLst>
                    <a:ext uri="{9D8B030D-6E8A-4147-A177-3AD203B41FA5}">
                      <a16:colId xmlns:a16="http://schemas.microsoft.com/office/drawing/2014/main" val="2694479603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78515589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392808552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1541309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Nivel de Formación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Año 2014</a:t>
                      </a:r>
                      <a:b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</a:br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(Acreditación Institucional)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Año 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Año 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57085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Doctorado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5195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Maestría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49267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Especialización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3187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Profesional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76513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332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490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34362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CB21244-3BD4-472A-A66F-21D0333FEC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873231"/>
              </p:ext>
            </p:extLst>
          </p:nvPr>
        </p:nvGraphicFramePr>
        <p:xfrm>
          <a:off x="3090480" y="2369653"/>
          <a:ext cx="5594412" cy="349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534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635C7FA-51B5-4F2A-B2F1-B455C85A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574" y="137196"/>
            <a:ext cx="6469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Swis721 BlkCn BT" panose="020B0806030502040204"/>
                <a:ea typeface="+mn-ea"/>
                <a:cs typeface="Arial" panose="020B0604020202020204" pitchFamily="34" charset="0"/>
              </a:rPr>
              <a:t>MOVILIDAD NACIONAL E INTERNACIONAL 2020-1</a:t>
            </a:r>
          </a:p>
        </p:txBody>
      </p:sp>
      <p:pic>
        <p:nvPicPr>
          <p:cNvPr id="9" name="3 Imagen">
            <a:extLst>
              <a:ext uri="{FF2B5EF4-FFF2-40B4-BE49-F238E27FC236}">
                <a16:creationId xmlns:a16="http://schemas.microsoft.com/office/drawing/2014/main" id="{E06A49DC-9A00-45E8-9E2E-6E8EA7BB9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328DA36-232C-4371-B5A4-9EDD59986BB5}"/>
              </a:ext>
            </a:extLst>
          </p:cNvPr>
          <p:cNvSpPr/>
          <p:nvPr/>
        </p:nvSpPr>
        <p:spPr>
          <a:xfrm>
            <a:off x="1279864" y="2689708"/>
            <a:ext cx="31566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1000" b="1" dirty="0">
                <a:solidFill>
                  <a:srgbClr val="C00000"/>
                </a:solidFill>
                <a:latin typeface="Swis721 BlkCn BT" panose="020B0806030502040204"/>
              </a:rPr>
              <a:t>Fuente: Oficina de Relaciones Interinstitucionales Seccional</a:t>
            </a:r>
            <a:r>
              <a:rPr lang="es-CO" sz="1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68B7C7F-F8A8-440A-A983-C9AE5AE46806}"/>
              </a:ext>
            </a:extLst>
          </p:cNvPr>
          <p:cNvSpPr/>
          <p:nvPr/>
        </p:nvSpPr>
        <p:spPr>
          <a:xfrm>
            <a:off x="1281466" y="5231439"/>
            <a:ext cx="31550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1000" b="1" dirty="0">
                <a:solidFill>
                  <a:srgbClr val="C00000"/>
                </a:solidFill>
                <a:latin typeface="Swis721 BlkCn BT" panose="020B0806030502040204"/>
              </a:rPr>
              <a:t>Fuente: Oficina de Relaciones Interinstitucionales Seccional.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360BF54-0EFA-4B23-8DD6-778AD4064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78179"/>
              </p:ext>
            </p:extLst>
          </p:nvPr>
        </p:nvGraphicFramePr>
        <p:xfrm>
          <a:off x="1361440" y="875855"/>
          <a:ext cx="4927600" cy="1783080"/>
        </p:xfrm>
        <a:graphic>
          <a:graphicData uri="http://schemas.openxmlformats.org/drawingml/2006/table">
            <a:tbl>
              <a:tblPr/>
              <a:tblGrid>
                <a:gridCol w="2578100">
                  <a:extLst>
                    <a:ext uri="{9D8B030D-6E8A-4147-A177-3AD203B41FA5}">
                      <a16:colId xmlns:a16="http://schemas.microsoft.com/office/drawing/2014/main" val="2628896194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06590203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922077060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MOVILIDAD SALIENTE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525459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FACULTAD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DOCENTES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ESTUDIANTES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2627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PRIMER TRIMESTRE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598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CEAC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64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CIENCIAS DE LA SALUD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876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INGENIERÍA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415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DERECHO, CIENCIAS POLÍTICAS Y SOCIAL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37601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12252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CD383AA-44AD-4932-A6A9-AD40D7E96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344291"/>
              </p:ext>
            </p:extLst>
          </p:nvPr>
        </p:nvGraphicFramePr>
        <p:xfrm>
          <a:off x="1361440" y="3153514"/>
          <a:ext cx="4927600" cy="1996440"/>
        </p:xfrm>
        <a:graphic>
          <a:graphicData uri="http://schemas.openxmlformats.org/drawingml/2006/table">
            <a:tbl>
              <a:tblPr/>
              <a:tblGrid>
                <a:gridCol w="2578100">
                  <a:extLst>
                    <a:ext uri="{9D8B030D-6E8A-4147-A177-3AD203B41FA5}">
                      <a16:colId xmlns:a16="http://schemas.microsoft.com/office/drawing/2014/main" val="354285485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426249011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001970071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MOVILIDAD ENTRANTE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815374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FACULTAD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DOCENTES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ESTUDIANTES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77385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PRIMER TRIMESTRE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449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CEAC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34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CIENCIAS DE LA SALUD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566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INGENIERÍA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178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DERECHO, CIENCIAS POLÍTICAS Y SOCIAL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79956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047598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27A85255-B1F7-4837-8E72-E4DE5FA06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92" y="631825"/>
            <a:ext cx="3560748" cy="51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35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Imagen">
            <a:extLst>
              <a:ext uri="{FF2B5EF4-FFF2-40B4-BE49-F238E27FC236}">
                <a16:creationId xmlns:a16="http://schemas.microsoft.com/office/drawing/2014/main" id="{5BE7E4F5-DFB9-4A40-A7DD-445D7146F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536E0853-EFCC-4F6C-BB0C-C47F1B77D315}"/>
              </a:ext>
            </a:extLst>
          </p:cNvPr>
          <p:cNvSpPr txBox="1">
            <a:spLocks/>
          </p:cNvSpPr>
          <p:nvPr/>
        </p:nvSpPr>
        <p:spPr>
          <a:xfrm>
            <a:off x="3833938" y="34439"/>
            <a:ext cx="4524124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dirty="0">
                <a:solidFill>
                  <a:srgbClr val="C00000"/>
                </a:solidFill>
                <a:latin typeface="Swis721 BlkCn BT" panose="020B0806030502040204"/>
                <a:cs typeface="Arial" panose="020B0604020202020204" pitchFamily="34" charset="0"/>
              </a:rPr>
              <a:t>3. MOVILIDAD NACIONAL E INTERNACIONAL 2019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723683-9441-4E12-87F2-698A66738D2D}"/>
              </a:ext>
            </a:extLst>
          </p:cNvPr>
          <p:cNvSpPr txBox="1"/>
          <p:nvPr/>
        </p:nvSpPr>
        <p:spPr>
          <a:xfrm>
            <a:off x="1719713" y="292373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Swis721 BlkCn BT" panose="020B0806030502040204"/>
                <a:ea typeface="+mj-ea"/>
                <a:cs typeface="Arial" panose="020B0604020202020204" pitchFamily="34" charset="0"/>
              </a:rPr>
              <a:t>3.2 Movilidad Internacional</a:t>
            </a:r>
            <a:endParaRPr lang="es-ES" sz="1600" b="1" dirty="0">
              <a:latin typeface="Swis721 BlkCn BT" panose="020B0806030502040204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8A63A5-BA2D-4698-8CB3-3A959E6AD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84" y="2831078"/>
            <a:ext cx="2221715" cy="324202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039616C-209C-431D-952D-5BB75F46D66A}"/>
              </a:ext>
            </a:extLst>
          </p:cNvPr>
          <p:cNvSpPr/>
          <p:nvPr/>
        </p:nvSpPr>
        <p:spPr>
          <a:xfrm>
            <a:off x="1654366" y="5737686"/>
            <a:ext cx="31550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1000" b="1" dirty="0">
                <a:solidFill>
                  <a:srgbClr val="C00000"/>
                </a:solidFill>
                <a:latin typeface="Swis721 BlkCn BT" panose="020B0806030502040204"/>
              </a:rPr>
              <a:t>Fuente: Oficina de Relaciones Interinstitucionales Seccional.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215C2C30-19C5-48B0-86DA-492345BA3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56942"/>
              </p:ext>
            </p:extLst>
          </p:nvPr>
        </p:nvGraphicFramePr>
        <p:xfrm>
          <a:off x="1698857" y="562905"/>
          <a:ext cx="7536057" cy="2621280"/>
        </p:xfrm>
        <a:graphic>
          <a:graphicData uri="http://schemas.openxmlformats.org/drawingml/2006/table">
            <a:tbl>
              <a:tblPr/>
              <a:tblGrid>
                <a:gridCol w="930748">
                  <a:extLst>
                    <a:ext uri="{9D8B030D-6E8A-4147-A177-3AD203B41FA5}">
                      <a16:colId xmlns:a16="http://schemas.microsoft.com/office/drawing/2014/main" val="3567277671"/>
                    </a:ext>
                  </a:extLst>
                </a:gridCol>
                <a:gridCol w="2882317">
                  <a:extLst>
                    <a:ext uri="{9D8B030D-6E8A-4147-A177-3AD203B41FA5}">
                      <a16:colId xmlns:a16="http://schemas.microsoft.com/office/drawing/2014/main" val="3088492520"/>
                    </a:ext>
                  </a:extLst>
                </a:gridCol>
                <a:gridCol w="930748">
                  <a:extLst>
                    <a:ext uri="{9D8B030D-6E8A-4147-A177-3AD203B41FA5}">
                      <a16:colId xmlns:a16="http://schemas.microsoft.com/office/drawing/2014/main" val="2124368229"/>
                    </a:ext>
                  </a:extLst>
                </a:gridCol>
                <a:gridCol w="930748">
                  <a:extLst>
                    <a:ext uri="{9D8B030D-6E8A-4147-A177-3AD203B41FA5}">
                      <a16:colId xmlns:a16="http://schemas.microsoft.com/office/drawing/2014/main" val="17411669"/>
                    </a:ext>
                  </a:extLst>
                </a:gridCol>
                <a:gridCol w="930748">
                  <a:extLst>
                    <a:ext uri="{9D8B030D-6E8A-4147-A177-3AD203B41FA5}">
                      <a16:colId xmlns:a16="http://schemas.microsoft.com/office/drawing/2014/main" val="1211830427"/>
                    </a:ext>
                  </a:extLst>
                </a:gridCol>
                <a:gridCol w="930748">
                  <a:extLst>
                    <a:ext uri="{9D8B030D-6E8A-4147-A177-3AD203B41FA5}">
                      <a16:colId xmlns:a16="http://schemas.microsoft.com/office/drawing/2014/main" val="2669343101"/>
                    </a:ext>
                  </a:extLst>
                </a:gridCol>
              </a:tblGrid>
              <a:tr h="205238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MOVILIDAD  INTERNACIONAL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243057"/>
                  </a:ext>
                </a:extLst>
              </a:tr>
              <a:tr h="1627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MOVILIDAD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FACULTAD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DOCENTES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ESTUDIANTES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825013"/>
                  </a:ext>
                </a:extLst>
              </a:tr>
              <a:tr h="1627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2018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2018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963567"/>
                  </a:ext>
                </a:extLst>
              </a:tr>
              <a:tr h="2052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CEAC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523790"/>
                  </a:ext>
                </a:extLst>
              </a:tr>
              <a:tr h="2052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42991"/>
                  </a:ext>
                </a:extLst>
              </a:tr>
              <a:tr h="2052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CIENCIAS DE LA SALUD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625988"/>
                  </a:ext>
                </a:extLst>
              </a:tr>
              <a:tr h="2052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I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441593"/>
                  </a:ext>
                </a:extLst>
              </a:tr>
              <a:tr h="2052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INGENIERÍA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15795"/>
                  </a:ext>
                </a:extLst>
              </a:tr>
              <a:tr h="2052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280992"/>
                  </a:ext>
                </a:extLst>
              </a:tr>
              <a:tr h="2052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DERECHO, CIENCIAS POLÍTICAS Y SOCIAL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449241"/>
                  </a:ext>
                </a:extLst>
              </a:tr>
              <a:tr h="2052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73284"/>
                  </a:ext>
                </a:extLst>
              </a:tr>
              <a:tr h="26185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524265"/>
                  </a:ext>
                </a:extLst>
              </a:tr>
            </a:tbl>
          </a:graphicData>
        </a:graphic>
      </p:graphicFrame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813DFEE8-A1E3-4AE0-A444-A609A6A46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43537"/>
              </p:ext>
            </p:extLst>
          </p:nvPr>
        </p:nvGraphicFramePr>
        <p:xfrm>
          <a:off x="1698857" y="3194124"/>
          <a:ext cx="7536056" cy="2712720"/>
        </p:xfrm>
        <a:graphic>
          <a:graphicData uri="http://schemas.openxmlformats.org/drawingml/2006/table">
            <a:tbl>
              <a:tblPr/>
              <a:tblGrid>
                <a:gridCol w="930748">
                  <a:extLst>
                    <a:ext uri="{9D8B030D-6E8A-4147-A177-3AD203B41FA5}">
                      <a16:colId xmlns:a16="http://schemas.microsoft.com/office/drawing/2014/main" val="1556318222"/>
                    </a:ext>
                  </a:extLst>
                </a:gridCol>
                <a:gridCol w="2882316">
                  <a:extLst>
                    <a:ext uri="{9D8B030D-6E8A-4147-A177-3AD203B41FA5}">
                      <a16:colId xmlns:a16="http://schemas.microsoft.com/office/drawing/2014/main" val="717534576"/>
                    </a:ext>
                  </a:extLst>
                </a:gridCol>
                <a:gridCol w="930748">
                  <a:extLst>
                    <a:ext uri="{9D8B030D-6E8A-4147-A177-3AD203B41FA5}">
                      <a16:colId xmlns:a16="http://schemas.microsoft.com/office/drawing/2014/main" val="1316631863"/>
                    </a:ext>
                  </a:extLst>
                </a:gridCol>
                <a:gridCol w="930748">
                  <a:extLst>
                    <a:ext uri="{9D8B030D-6E8A-4147-A177-3AD203B41FA5}">
                      <a16:colId xmlns:a16="http://schemas.microsoft.com/office/drawing/2014/main" val="2987472289"/>
                    </a:ext>
                  </a:extLst>
                </a:gridCol>
                <a:gridCol w="930748">
                  <a:extLst>
                    <a:ext uri="{9D8B030D-6E8A-4147-A177-3AD203B41FA5}">
                      <a16:colId xmlns:a16="http://schemas.microsoft.com/office/drawing/2014/main" val="3314476544"/>
                    </a:ext>
                  </a:extLst>
                </a:gridCol>
                <a:gridCol w="930748">
                  <a:extLst>
                    <a:ext uri="{9D8B030D-6E8A-4147-A177-3AD203B41FA5}">
                      <a16:colId xmlns:a16="http://schemas.microsoft.com/office/drawing/2014/main" val="1121375193"/>
                    </a:ext>
                  </a:extLst>
                </a:gridCol>
              </a:tblGrid>
              <a:tr h="188566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MOVILIDAD  INTERNACIONAL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835827"/>
                  </a:ext>
                </a:extLst>
              </a:tr>
              <a:tr h="18856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MOVILIDAD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FACULTAD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DOCENTES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ESTUDIANTES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918200"/>
                  </a:ext>
                </a:extLst>
              </a:tr>
              <a:tr h="1885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2018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2018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938012"/>
                  </a:ext>
                </a:extLst>
              </a:tr>
              <a:tr h="1885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CEAC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825086"/>
                  </a:ext>
                </a:extLst>
              </a:tr>
              <a:tr h="1885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944986"/>
                  </a:ext>
                </a:extLst>
              </a:tr>
              <a:tr h="1885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CIENCIAS DE LA SALUD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424128"/>
                  </a:ext>
                </a:extLst>
              </a:tr>
              <a:tr h="1885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27983"/>
                  </a:ext>
                </a:extLst>
              </a:tr>
              <a:tr h="1885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INGENIERÍA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680071"/>
                  </a:ext>
                </a:extLst>
              </a:tr>
              <a:tr h="1885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576265"/>
                  </a:ext>
                </a:extLst>
              </a:tr>
              <a:tr h="1885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DERECHO, CIENCIAS POLÍTICAS Y SOCIAL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595662"/>
                  </a:ext>
                </a:extLst>
              </a:tr>
              <a:tr h="1885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402199"/>
                  </a:ext>
                </a:extLst>
              </a:tr>
              <a:tr h="24058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94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950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6176816E-7BE3-4D89-BEB4-B554914E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009" y="416687"/>
            <a:ext cx="3580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800" b="1" dirty="0">
                <a:solidFill>
                  <a:srgbClr val="C00000"/>
                </a:solidFill>
                <a:latin typeface="Swis721 BlkCn BT" panose="020B0806030502040204"/>
                <a:cs typeface="Arial" panose="020B0604020202020204" pitchFamily="34" charset="0"/>
              </a:rPr>
              <a:t>RESULTADOS DE LA INVESTIGACIÓN</a:t>
            </a:r>
          </a:p>
        </p:txBody>
      </p:sp>
      <p:pic>
        <p:nvPicPr>
          <p:cNvPr id="7" name="3 Imagen">
            <a:extLst>
              <a:ext uri="{FF2B5EF4-FFF2-40B4-BE49-F238E27FC236}">
                <a16:creationId xmlns:a16="http://schemas.microsoft.com/office/drawing/2014/main" id="{190A3506-084E-4E1B-8ECC-7B0B6204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54787AC-315D-4AFF-B486-7CB565693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414" y="1554005"/>
            <a:ext cx="3444021" cy="414625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B72DED1-0880-4E9B-93FE-EDBD732265FF}"/>
              </a:ext>
            </a:extLst>
          </p:cNvPr>
          <p:cNvSpPr/>
          <p:nvPr/>
        </p:nvSpPr>
        <p:spPr>
          <a:xfrm>
            <a:off x="1840746" y="5700255"/>
            <a:ext cx="1339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1200" b="1" dirty="0">
                <a:solidFill>
                  <a:srgbClr val="C00000"/>
                </a:solidFill>
                <a:latin typeface="Swis721 BlkCn BT" panose="020B0806030502040204"/>
              </a:rPr>
              <a:t>Fuente: Colciencias</a:t>
            </a:r>
          </a:p>
        </p:txBody>
      </p:sp>
    </p:spTree>
    <p:extLst>
      <p:ext uri="{BB962C8B-B14F-4D97-AF65-F5344CB8AC3E}">
        <p14:creationId xmlns:p14="http://schemas.microsoft.com/office/powerpoint/2010/main" val="598976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B11ABC13-F366-4767-9F59-BD8448F28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A8ABCC9-A15D-4998-98F9-0DFC7EA8CF6E}"/>
              </a:ext>
            </a:extLst>
          </p:cNvPr>
          <p:cNvSpPr/>
          <p:nvPr/>
        </p:nvSpPr>
        <p:spPr>
          <a:xfrm>
            <a:off x="1313686" y="5571249"/>
            <a:ext cx="2366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1200" b="1" dirty="0">
                <a:solidFill>
                  <a:srgbClr val="C00000"/>
                </a:solidFill>
                <a:latin typeface="Swis721 BlkCn BT" panose="020B0806030502040204"/>
              </a:rPr>
              <a:t>Fuente: Proyección Social Seccional. </a:t>
            </a: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A6E6E854-6DBD-4867-BEF4-F47DAFD68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005" y="206512"/>
            <a:ext cx="6811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>
                <a:solidFill>
                  <a:srgbClr val="C00000"/>
                </a:solidFill>
                <a:latin typeface="Swis721 BlkCn BT" panose="020B0806030502040204"/>
                <a:cs typeface="Arial" panose="020B0604020202020204" pitchFamily="34" charset="0"/>
              </a:rPr>
              <a:t>RESULTADOS  PROYECCIÓN SOCIAL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EC72E70-7289-42CB-8EA5-C084E8E4E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72703"/>
              </p:ext>
            </p:extLst>
          </p:nvPr>
        </p:nvGraphicFramePr>
        <p:xfrm>
          <a:off x="1400672" y="1009752"/>
          <a:ext cx="5353050" cy="4262270"/>
        </p:xfrm>
        <a:graphic>
          <a:graphicData uri="http://schemas.openxmlformats.org/drawingml/2006/table">
            <a:tbl>
              <a:tblPr/>
              <a:tblGrid>
                <a:gridCol w="2844360">
                  <a:extLst>
                    <a:ext uri="{9D8B030D-6E8A-4147-A177-3AD203B41FA5}">
                      <a16:colId xmlns:a16="http://schemas.microsoft.com/office/drawing/2014/main" val="4249108084"/>
                    </a:ext>
                  </a:extLst>
                </a:gridCol>
                <a:gridCol w="2508690">
                  <a:extLst>
                    <a:ext uri="{9D8B030D-6E8A-4147-A177-3AD203B41FA5}">
                      <a16:colId xmlns:a16="http://schemas.microsoft.com/office/drawing/2014/main" val="2000772443"/>
                    </a:ext>
                  </a:extLst>
                </a:gridCol>
              </a:tblGrid>
              <a:tr h="8066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PROGRAMA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TOTAL PRACTICANTES POR PROGRAMA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11291"/>
                  </a:ext>
                </a:extLst>
              </a:tr>
              <a:tr h="2481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ECONOMÍA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686916"/>
                  </a:ext>
                </a:extLst>
              </a:tr>
              <a:tr h="2481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CONTADURÍA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650269"/>
                  </a:ext>
                </a:extLst>
              </a:tr>
              <a:tr h="2481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ADMINISTRACIÓN DE EMPRESAS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190960"/>
                  </a:ext>
                </a:extLst>
              </a:tr>
              <a:tr h="2481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INGENIERÍA CIVIL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505652"/>
                  </a:ext>
                </a:extLst>
              </a:tr>
              <a:tr h="2481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INGENIERÍA DE SISTEMAS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658570"/>
                  </a:ext>
                </a:extLst>
              </a:tr>
              <a:tr h="2481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INGENIERÍA COMERCIAL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042"/>
                  </a:ext>
                </a:extLst>
              </a:tr>
              <a:tr h="2481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INGENIERÍA FINANCIERA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87404"/>
                  </a:ext>
                </a:extLst>
              </a:tr>
              <a:tr h="2481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ENFERMERÍA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07962"/>
                  </a:ext>
                </a:extLst>
              </a:tr>
              <a:tr h="2481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MICROBIOLOGÍA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199706"/>
                  </a:ext>
                </a:extLst>
              </a:tr>
              <a:tr h="2481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TRABAJO SOCIAL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999734"/>
                  </a:ext>
                </a:extLst>
              </a:tr>
              <a:tr h="3619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334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8237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7F8A7F8-BE35-4339-9E49-26D4E63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080" y="1009752"/>
            <a:ext cx="2653168" cy="41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03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64B841D0-9C20-4FAC-972B-559DEFB72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E07CF0C-7B28-4CA5-A6A4-1220DDF9B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768308"/>
              </p:ext>
            </p:extLst>
          </p:nvPr>
        </p:nvGraphicFramePr>
        <p:xfrm>
          <a:off x="5813076" y="3095420"/>
          <a:ext cx="5463803" cy="1853321"/>
        </p:xfrm>
        <a:graphic>
          <a:graphicData uri="http://schemas.openxmlformats.org/drawingml/2006/table">
            <a:tbl>
              <a:tblPr/>
              <a:tblGrid>
                <a:gridCol w="2973181">
                  <a:extLst>
                    <a:ext uri="{9D8B030D-6E8A-4147-A177-3AD203B41FA5}">
                      <a16:colId xmlns:a16="http://schemas.microsoft.com/office/drawing/2014/main" val="3457962276"/>
                    </a:ext>
                  </a:extLst>
                </a:gridCol>
                <a:gridCol w="1245311">
                  <a:extLst>
                    <a:ext uri="{9D8B030D-6E8A-4147-A177-3AD203B41FA5}">
                      <a16:colId xmlns:a16="http://schemas.microsoft.com/office/drawing/2014/main" val="335127052"/>
                    </a:ext>
                  </a:extLst>
                </a:gridCol>
                <a:gridCol w="1245311">
                  <a:extLst>
                    <a:ext uri="{9D8B030D-6E8A-4147-A177-3AD203B41FA5}">
                      <a16:colId xmlns:a16="http://schemas.microsoft.com/office/drawing/2014/main" val="2862904719"/>
                    </a:ext>
                  </a:extLst>
                </a:gridCol>
              </a:tblGrid>
              <a:tr h="25289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UNIDAD DE EMPRENDIMIENTO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051604"/>
                  </a:ext>
                </a:extLst>
              </a:tr>
              <a:tr h="303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CASOS DE EMPRENDIMIENTO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857121"/>
                  </a:ext>
                </a:extLst>
              </a:tr>
              <a:tr h="30387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EGRESADOS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534202"/>
                  </a:ext>
                </a:extLst>
              </a:tr>
              <a:tr h="353988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ESTUDIANTES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061932"/>
                  </a:ext>
                </a:extLst>
              </a:tr>
              <a:tr h="30387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EXTERNOS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642095"/>
                  </a:ext>
                </a:extLst>
              </a:tr>
              <a:tr h="30387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8498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D5789007-BBA1-42B0-AC9C-7E67256B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685" y="2852936"/>
            <a:ext cx="2793679" cy="3169587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F03A56F5-EDEF-4921-9788-C4E22DB6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101" y="345011"/>
            <a:ext cx="5463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RESULTADOS DE LA PROYECCIÓN SOCIAL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FABEF04-4187-4A00-9099-DCD766FFEB4E}"/>
              </a:ext>
            </a:extLst>
          </p:cNvPr>
          <p:cNvSpPr txBox="1"/>
          <p:nvPr/>
        </p:nvSpPr>
        <p:spPr>
          <a:xfrm>
            <a:off x="2063553" y="835477"/>
            <a:ext cx="432048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5.2 CEIDEUL – Unidad de Emprendimiento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F03B3E5-C321-491F-934C-A47DD457A779}"/>
              </a:ext>
            </a:extLst>
          </p:cNvPr>
          <p:cNvSpPr/>
          <p:nvPr/>
        </p:nvSpPr>
        <p:spPr>
          <a:xfrm>
            <a:off x="2063552" y="2818420"/>
            <a:ext cx="1317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1200" b="1" dirty="0">
                <a:solidFill>
                  <a:srgbClr val="C00000"/>
                </a:solidFill>
                <a:latin typeface="Swis721 BlkCn BT" panose="020B0806030502040204"/>
              </a:rPr>
              <a:t>Fuente: CEIDEUL</a:t>
            </a:r>
            <a:r>
              <a:rPr lang="es-CO" sz="1200" b="1" dirty="0">
                <a:solidFill>
                  <a:srgbClr val="C00000"/>
                </a:solidFill>
              </a:rPr>
              <a:t>. 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3ECD2EF-605D-4771-B5AB-0F7B33F61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73885"/>
              </p:ext>
            </p:extLst>
          </p:nvPr>
        </p:nvGraphicFramePr>
        <p:xfrm>
          <a:off x="2063550" y="1419106"/>
          <a:ext cx="4615546" cy="1369579"/>
        </p:xfrm>
        <a:graphic>
          <a:graphicData uri="http://schemas.openxmlformats.org/drawingml/2006/table">
            <a:tbl>
              <a:tblPr/>
              <a:tblGrid>
                <a:gridCol w="1965472">
                  <a:extLst>
                    <a:ext uri="{9D8B030D-6E8A-4147-A177-3AD203B41FA5}">
                      <a16:colId xmlns:a16="http://schemas.microsoft.com/office/drawing/2014/main" val="322087342"/>
                    </a:ext>
                  </a:extLst>
                </a:gridCol>
                <a:gridCol w="1325037">
                  <a:extLst>
                    <a:ext uri="{9D8B030D-6E8A-4147-A177-3AD203B41FA5}">
                      <a16:colId xmlns:a16="http://schemas.microsoft.com/office/drawing/2014/main" val="2321095672"/>
                    </a:ext>
                  </a:extLst>
                </a:gridCol>
                <a:gridCol w="1325037">
                  <a:extLst>
                    <a:ext uri="{9D8B030D-6E8A-4147-A177-3AD203B41FA5}">
                      <a16:colId xmlns:a16="http://schemas.microsoft.com/office/drawing/2014/main" val="3054070791"/>
                    </a:ext>
                  </a:extLst>
                </a:gridCol>
              </a:tblGrid>
              <a:tr h="20097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CEIDEUL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26841"/>
                  </a:ext>
                </a:extLst>
              </a:tr>
              <a:tr h="17890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ESTUDIANTES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254465"/>
                  </a:ext>
                </a:extLst>
              </a:tr>
              <a:tr h="28110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950544"/>
                  </a:ext>
                </a:extLst>
              </a:tr>
              <a:tr h="28110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PRACTICANTES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509226"/>
                  </a:ext>
                </a:extLst>
              </a:tr>
              <a:tr h="295159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EMPRESAS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095198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B019FEC0-6A92-4890-AB9A-9319687174AC}"/>
              </a:ext>
            </a:extLst>
          </p:cNvPr>
          <p:cNvSpPr/>
          <p:nvPr/>
        </p:nvSpPr>
        <p:spPr>
          <a:xfrm>
            <a:off x="5725070" y="4953008"/>
            <a:ext cx="1317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1200" b="1" dirty="0">
                <a:solidFill>
                  <a:srgbClr val="C00000"/>
                </a:solidFill>
                <a:latin typeface="Swis721 BlkCn BT" panose="020B0806030502040204"/>
              </a:rPr>
              <a:t>Fuente: CEIDEUL</a:t>
            </a:r>
            <a:r>
              <a:rPr lang="es-CO" sz="1200" b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0204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icono de usuarios png">
            <a:extLst>
              <a:ext uri="{FF2B5EF4-FFF2-40B4-BE49-F238E27FC236}">
                <a16:creationId xmlns:a16="http://schemas.microsoft.com/office/drawing/2014/main" id="{3D713FB4-983D-4210-990E-7FC72DA9F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78" y="1414164"/>
            <a:ext cx="980903" cy="9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estrechar la mano icono png">
            <a:extLst>
              <a:ext uri="{FF2B5EF4-FFF2-40B4-BE49-F238E27FC236}">
                <a16:creationId xmlns:a16="http://schemas.microsoft.com/office/drawing/2014/main" id="{BA39E6F2-0E77-4651-AF43-390D74986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630" y="3375805"/>
            <a:ext cx="1230018" cy="12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E5278FE9-32CE-4953-BD55-113BCDA940AA}"/>
              </a:ext>
            </a:extLst>
          </p:cNvPr>
          <p:cNvGrpSpPr/>
          <p:nvPr/>
        </p:nvGrpSpPr>
        <p:grpSpPr>
          <a:xfrm>
            <a:off x="8812424" y="1595252"/>
            <a:ext cx="1376583" cy="854326"/>
            <a:chOff x="6645073" y="1004726"/>
            <a:chExt cx="2223711" cy="1317036"/>
          </a:xfrm>
        </p:grpSpPr>
        <p:pic>
          <p:nvPicPr>
            <p:cNvPr id="7" name="Picture 6" descr="Imagen relacionada">
              <a:extLst>
                <a:ext uri="{FF2B5EF4-FFF2-40B4-BE49-F238E27FC236}">
                  <a16:creationId xmlns:a16="http://schemas.microsoft.com/office/drawing/2014/main" id="{BC90C90D-271F-410A-8235-B3B506756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073" y="1004726"/>
              <a:ext cx="1317036" cy="131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Resultado de imagen para flecha mouse icono png">
              <a:extLst>
                <a:ext uri="{FF2B5EF4-FFF2-40B4-BE49-F238E27FC236}">
                  <a16:creationId xmlns:a16="http://schemas.microsoft.com/office/drawing/2014/main" id="{5085F749-DD99-43D4-A22B-403DBD6C5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109" y="1088759"/>
              <a:ext cx="906675" cy="1148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10" descr="Resultado de imagen para brigada icono png">
            <a:extLst>
              <a:ext uri="{FF2B5EF4-FFF2-40B4-BE49-F238E27FC236}">
                <a16:creationId xmlns:a16="http://schemas.microsoft.com/office/drawing/2014/main" id="{F0A542F0-60E9-43FA-8564-21199ED27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78" y="3520367"/>
            <a:ext cx="1074322" cy="10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magen relacionada">
            <a:extLst>
              <a:ext uri="{FF2B5EF4-FFF2-40B4-BE49-F238E27FC236}">
                <a16:creationId xmlns:a16="http://schemas.microsoft.com/office/drawing/2014/main" id="{9A52A0C7-91AE-47AF-93CF-F3B47500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14" y="3488527"/>
            <a:ext cx="1074323" cy="10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3 Imagen">
            <a:extLst>
              <a:ext uri="{FF2B5EF4-FFF2-40B4-BE49-F238E27FC236}">
                <a16:creationId xmlns:a16="http://schemas.microsoft.com/office/drawing/2014/main" id="{ECF7A011-BBCA-42F9-B7DC-9E77B4F7E5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7C31480-6991-4373-AB0A-6D2F7F5FF0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3391" y="1245972"/>
            <a:ext cx="1359955" cy="1259996"/>
          </a:xfrm>
          <a:prstGeom prst="rect">
            <a:avLst/>
          </a:prstGeom>
        </p:spPr>
      </p:pic>
      <p:sp>
        <p:nvSpPr>
          <p:cNvPr id="18" name="Título 3">
            <a:extLst>
              <a:ext uri="{FF2B5EF4-FFF2-40B4-BE49-F238E27FC236}">
                <a16:creationId xmlns:a16="http://schemas.microsoft.com/office/drawing/2014/main" id="{12E0B42A-0437-4415-A708-CB1C5F92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223" y="249607"/>
            <a:ext cx="401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800" b="1" dirty="0">
                <a:solidFill>
                  <a:srgbClr val="C00000"/>
                </a:solidFill>
                <a:latin typeface="Swis721 BlkCn BT" panose="020B0806030502040204"/>
                <a:cs typeface="Arial" panose="020B0604020202020204" pitchFamily="34" charset="0"/>
              </a:rPr>
              <a:t>5. RESULTADOS DE LA PROYECCIÓN SOCIAL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7ED88F0-91C5-46B8-8EA3-33A0120B00E1}"/>
              </a:ext>
            </a:extLst>
          </p:cNvPr>
          <p:cNvSpPr txBox="1"/>
          <p:nvPr/>
        </p:nvSpPr>
        <p:spPr>
          <a:xfrm>
            <a:off x="1919537" y="703026"/>
            <a:ext cx="323558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Swis721 BlkCn BT" panose="020B0806030502040204"/>
              </a:rPr>
              <a:t>Informe Consultorio Jurídico</a:t>
            </a:r>
            <a:endParaRPr lang="es-ES" dirty="0">
              <a:latin typeface="Swis721 BlkCn BT" panose="020B0806030502040204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3CD7865-F616-40A4-A796-4FA831AEB0F4}"/>
              </a:ext>
            </a:extLst>
          </p:cNvPr>
          <p:cNvSpPr/>
          <p:nvPr/>
        </p:nvSpPr>
        <p:spPr>
          <a:xfrm>
            <a:off x="1618906" y="5448134"/>
            <a:ext cx="1843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1200" b="1" dirty="0">
                <a:solidFill>
                  <a:srgbClr val="C00000"/>
                </a:solidFill>
                <a:latin typeface="Swis721 BlkCn BT" panose="020B0806030502040204"/>
              </a:rPr>
              <a:t>Fuente: Consultorio Jurídico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12F64AF-BC6E-4F6F-98EA-EF8D0A2EB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380860"/>
              </p:ext>
            </p:extLst>
          </p:nvPr>
        </p:nvGraphicFramePr>
        <p:xfrm>
          <a:off x="1444839" y="2547469"/>
          <a:ext cx="2743200" cy="54864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37129166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USUARIOS ATENDIDOS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385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9548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150E6084-BB15-4F7C-8461-E0DB95F7F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149205"/>
              </p:ext>
            </p:extLst>
          </p:nvPr>
        </p:nvGraphicFramePr>
        <p:xfrm>
          <a:off x="4709159" y="2537807"/>
          <a:ext cx="2743200" cy="81534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135476177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ASESORIAS JURÍDICAS EN BRIGADAS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402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715819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82979EC3-31ED-4D03-9744-E06712DBD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62295"/>
              </p:ext>
            </p:extLst>
          </p:nvPr>
        </p:nvGraphicFramePr>
        <p:xfrm>
          <a:off x="8003961" y="2492633"/>
          <a:ext cx="2743200" cy="81534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64735905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CONSULTORIO JURÍDICO VIRTUAL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28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765958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626550F-78B1-47B6-A646-5FBE3C5B7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54571"/>
              </p:ext>
            </p:extLst>
          </p:nvPr>
        </p:nvGraphicFramePr>
        <p:xfrm>
          <a:off x="1450661" y="4594689"/>
          <a:ext cx="2743200" cy="81534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1735867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BRIGADAS SOCIOJURÍDICAS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566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35407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D45BE888-0B5B-431E-BCC6-CBD4420EE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97162"/>
              </p:ext>
            </p:extLst>
          </p:nvPr>
        </p:nvGraphicFramePr>
        <p:xfrm>
          <a:off x="4993075" y="4594689"/>
          <a:ext cx="2743200" cy="81534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179721293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FOROS Y CAPACITACIONES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640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288135"/>
                  </a:ext>
                </a:extLst>
              </a:tr>
            </a:tbl>
          </a:graphicData>
        </a:graphic>
      </p:graphicFrame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8877D77B-FA14-4982-B22F-73D627376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69211"/>
              </p:ext>
            </p:extLst>
          </p:nvPr>
        </p:nvGraphicFramePr>
        <p:xfrm>
          <a:off x="8098039" y="4653840"/>
          <a:ext cx="2743200" cy="54864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29910497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CONCILIACIONES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657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lkCn BT" panose="020B080603050204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511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5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2461B1-855F-44A5-8B7E-FD35FF99F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663" y="1670841"/>
            <a:ext cx="6127909" cy="321269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6181C1BD-696B-47CF-BD7D-8B298C937416}"/>
              </a:ext>
            </a:extLst>
          </p:cNvPr>
          <p:cNvSpPr txBox="1">
            <a:spLocks/>
          </p:cNvSpPr>
          <p:nvPr/>
        </p:nvSpPr>
        <p:spPr>
          <a:xfrm>
            <a:off x="2449053" y="250640"/>
            <a:ext cx="7771102" cy="132343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rgbClr val="C00000"/>
                </a:solidFill>
                <a:latin typeface="Swis721 BlkCn BT" panose="020B0806030502040204" pitchFamily="34" charset="0"/>
              </a:rPr>
              <a:t>INFORME DE GESTIÓN ACADÉMICA </a:t>
            </a:r>
          </a:p>
          <a:p>
            <a:r>
              <a:rPr lang="es-CO" sz="4000" b="1" dirty="0">
                <a:solidFill>
                  <a:srgbClr val="C00000"/>
                </a:solidFill>
                <a:latin typeface="Swis721 BlkCn BT" panose="020B0806030502040204" pitchFamily="34" charset="0"/>
              </a:rPr>
              <a:t>PRIMER TRIMESTRE 2020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E7FB2A7F-4640-4E82-9D6B-48448F2BF7B1}"/>
              </a:ext>
            </a:extLst>
          </p:cNvPr>
          <p:cNvSpPr txBox="1">
            <a:spLocks/>
          </p:cNvSpPr>
          <p:nvPr/>
        </p:nvSpPr>
        <p:spPr>
          <a:xfrm>
            <a:off x="4357636" y="5086926"/>
            <a:ext cx="3491469" cy="6463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Rectoría Seccional</a:t>
            </a:r>
          </a:p>
        </p:txBody>
      </p:sp>
    </p:spTree>
    <p:extLst>
      <p:ext uri="{BB962C8B-B14F-4D97-AF65-F5344CB8AC3E}">
        <p14:creationId xmlns:p14="http://schemas.microsoft.com/office/powerpoint/2010/main" val="16034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magen">
            <a:extLst>
              <a:ext uri="{FF2B5EF4-FFF2-40B4-BE49-F238E27FC236}">
                <a16:creationId xmlns:a16="http://schemas.microsoft.com/office/drawing/2014/main" id="{5F8BDB39-5A66-4702-BDC3-FCDF2895A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BD533DA-0F8E-4F0D-AB8A-C7BF43E66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269501"/>
            <a:ext cx="4886567" cy="5591296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E14D3216-5D28-4F42-A270-05B1E0AAE4CD}"/>
              </a:ext>
            </a:extLst>
          </p:cNvPr>
          <p:cNvSpPr txBox="1">
            <a:spLocks/>
          </p:cNvSpPr>
          <p:nvPr/>
        </p:nvSpPr>
        <p:spPr>
          <a:xfrm>
            <a:off x="3440036" y="2552700"/>
            <a:ext cx="9879724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  <a:t/>
            </a:r>
            <a:b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</a:br>
            <a: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  <a:t/>
            </a:r>
            <a:br>
              <a:rPr lang="es-CO" sz="2800" b="1" dirty="0">
                <a:solidFill>
                  <a:srgbClr val="C00000"/>
                </a:solidFill>
                <a:latin typeface="Swis721 BlkCn BT" panose="020B0806030502040204" pitchFamily="34" charset="0"/>
              </a:rPr>
            </a:br>
            <a:r>
              <a:rPr lang="es-CO" sz="4800" b="1" dirty="0">
                <a:solidFill>
                  <a:srgbClr val="C00000"/>
                </a:solidFill>
                <a:latin typeface="Swis721 BlkCn BT" panose="020B0806030502040204" pitchFamily="34" charset="0"/>
              </a:rPr>
              <a:t>GESTIÓN SECCIONAL </a:t>
            </a:r>
          </a:p>
          <a:p>
            <a:r>
              <a:rPr lang="es-CO" sz="4800" b="1" dirty="0">
                <a:solidFill>
                  <a:srgbClr val="C00000"/>
                </a:solidFill>
                <a:latin typeface="Swis721 BlkCn BT" panose="020B0806030502040204" pitchFamily="34" charset="0"/>
              </a:rPr>
              <a:t>COVID-19</a:t>
            </a:r>
            <a:r>
              <a:rPr lang="es-CO" sz="5400" dirty="0">
                <a:solidFill>
                  <a:srgbClr val="C00000"/>
                </a:solidFill>
                <a:latin typeface="Swis721 BlkCn BT" panose="020B0806030502040204" pitchFamily="34" charset="0"/>
              </a:rPr>
              <a:t/>
            </a:r>
            <a:br>
              <a:rPr lang="es-CO" sz="5400" dirty="0">
                <a:solidFill>
                  <a:srgbClr val="C00000"/>
                </a:solidFill>
                <a:latin typeface="Swis721 BlkCn BT" panose="020B0806030502040204" pitchFamily="34" charset="0"/>
              </a:rPr>
            </a:b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35077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6426C-35E4-4F84-859F-F1724A69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b="1" dirty="0">
                <a:solidFill>
                  <a:srgbClr val="C00000"/>
                </a:solidFill>
                <a:latin typeface="Swis721 BlkCn BT" panose="020B0806030502040204"/>
                <a:ea typeface="STZhongsong" panose="020B0503020204020204" pitchFamily="2" charset="-122"/>
              </a:rPr>
              <a:t>BIENESTAR UNIVERSITARIO</a:t>
            </a:r>
          </a:p>
        </p:txBody>
      </p:sp>
      <p:pic>
        <p:nvPicPr>
          <p:cNvPr id="4" name="Picture 2" descr="Resultado de imagen para icono de usuarios png">
            <a:extLst>
              <a:ext uri="{FF2B5EF4-FFF2-40B4-BE49-F238E27FC236}">
                <a16:creationId xmlns:a16="http://schemas.microsoft.com/office/drawing/2014/main" id="{FC0AB423-8ACD-4F7A-8136-8FD5B921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291" y="1267637"/>
            <a:ext cx="980903" cy="9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2E201B9-8830-4B1F-9AB6-E2BFE226F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993842"/>
              </p:ext>
            </p:extLst>
          </p:nvPr>
        </p:nvGraphicFramePr>
        <p:xfrm>
          <a:off x="16325878" y="2341983"/>
          <a:ext cx="2082800" cy="760694"/>
        </p:xfrm>
        <a:graphic>
          <a:graphicData uri="http://schemas.openxmlformats.org/drawingml/2006/table">
            <a:tbl>
              <a:tblPr/>
              <a:tblGrid>
                <a:gridCol w="913008">
                  <a:extLst>
                    <a:ext uri="{9D8B030D-6E8A-4147-A177-3AD203B41FA5}">
                      <a16:colId xmlns:a16="http://schemas.microsoft.com/office/drawing/2014/main" val="3668195938"/>
                    </a:ext>
                  </a:extLst>
                </a:gridCol>
                <a:gridCol w="1169792">
                  <a:extLst>
                    <a:ext uri="{9D8B030D-6E8A-4147-A177-3AD203B41FA5}">
                      <a16:colId xmlns:a16="http://schemas.microsoft.com/office/drawing/2014/main" val="4027997790"/>
                    </a:ext>
                  </a:extLst>
                </a:gridCol>
              </a:tblGrid>
              <a:tr h="3511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USUARIOS ATENDIDOS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817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endParaRPr lang="es-CO" sz="1200" b="1" i="0" u="none" strike="noStrike" dirty="0">
                        <a:solidFill>
                          <a:srgbClr val="C00000"/>
                        </a:solidFill>
                        <a:effectLst/>
                        <a:latin typeface="Swis721 BlkCn BT" panose="020B080603050204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200" b="1" i="0" u="none" strike="noStrike" dirty="0">
                        <a:solidFill>
                          <a:srgbClr val="C00000"/>
                        </a:solidFill>
                        <a:effectLst/>
                        <a:latin typeface="Swis721 BlkCn BT" panose="020B080603050204020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2687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Swis721 BlkCn BT" panose="020B080603050204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Swis721 BlkCn BT" panose="020B0806030502040204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732790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D101D984-F395-427A-99FC-C5B81CDBE7DC}"/>
              </a:ext>
            </a:extLst>
          </p:cNvPr>
          <p:cNvSpPr txBox="1"/>
          <p:nvPr/>
        </p:nvSpPr>
        <p:spPr>
          <a:xfrm>
            <a:off x="558993" y="1417543"/>
            <a:ext cx="11074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C00000"/>
                </a:solidFill>
                <a:latin typeface="Swis721 BlkCn BT" panose="020B0806030502040204"/>
              </a:rPr>
              <a:t>PROMAGRA DE DE PERMANENCIA Y GERSTIÓN Y GRADUACIÓN ESTUDIANTIL CON CALIDAD </a:t>
            </a:r>
          </a:p>
        </p:txBody>
      </p:sp>
      <p:pic>
        <p:nvPicPr>
          <p:cNvPr id="5122" name="Picture 2" descr="Ilustración De Una Computadora Portátil Aislada Con Un Signo ...">
            <a:extLst>
              <a:ext uri="{FF2B5EF4-FFF2-40B4-BE49-F238E27FC236}">
                <a16:creationId xmlns:a16="http://schemas.microsoft.com/office/drawing/2014/main" id="{620F4891-2309-4103-880B-756BA417E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72" y="2295261"/>
            <a:ext cx="2267478" cy="226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3 Imagen">
            <a:extLst>
              <a:ext uri="{FF2B5EF4-FFF2-40B4-BE49-F238E27FC236}">
                <a16:creationId xmlns:a16="http://schemas.microsoft.com/office/drawing/2014/main" id="{07668A46-7176-4987-B96C-E32087C58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79C8E77E-170A-407D-86E0-C28C72A9E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13734"/>
              </p:ext>
            </p:extLst>
          </p:nvPr>
        </p:nvGraphicFramePr>
        <p:xfrm>
          <a:off x="645457" y="4396428"/>
          <a:ext cx="3746307" cy="815340"/>
        </p:xfrm>
        <a:graphic>
          <a:graphicData uri="http://schemas.openxmlformats.org/drawingml/2006/table">
            <a:tbl>
              <a:tblPr/>
              <a:tblGrid>
                <a:gridCol w="3746307">
                  <a:extLst>
                    <a:ext uri="{9D8B030D-6E8A-4147-A177-3AD203B41FA5}">
                      <a16:colId xmlns:a16="http://schemas.microsoft.com/office/drawing/2014/main" val="15742117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Estudiantes identificados con dificultades por falta de equipos de computo y/o sin conectividad a Internet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723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965852"/>
                  </a:ext>
                </a:extLst>
              </a:tr>
            </a:tbl>
          </a:graphicData>
        </a:graphic>
      </p:graphicFrame>
      <p:pic>
        <p:nvPicPr>
          <p:cNvPr id="5124" name="Picture 4" descr="Que habla - Iconos gratis de personas">
            <a:extLst>
              <a:ext uri="{FF2B5EF4-FFF2-40B4-BE49-F238E27FC236}">
                <a16:creationId xmlns:a16="http://schemas.microsoft.com/office/drawing/2014/main" id="{D4F4BD0A-E08F-44E6-AD0C-3914FDADB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74" y="2291464"/>
            <a:ext cx="2104964" cy="2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387ADCBE-C8A5-41EF-9307-4D568D000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160052"/>
              </p:ext>
            </p:extLst>
          </p:nvPr>
        </p:nvGraphicFramePr>
        <p:xfrm>
          <a:off x="5078706" y="4396428"/>
          <a:ext cx="2730500" cy="815340"/>
        </p:xfrm>
        <a:graphic>
          <a:graphicData uri="http://schemas.openxmlformats.org/drawingml/2006/table">
            <a:tbl>
              <a:tblPr/>
              <a:tblGrid>
                <a:gridCol w="2730500">
                  <a:extLst>
                    <a:ext uri="{9D8B030D-6E8A-4147-A177-3AD203B41FA5}">
                      <a16:colId xmlns:a16="http://schemas.microsoft.com/office/drawing/2014/main" val="63714429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Acompañamiento psicológico (remisiones y contactos voluntarios)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787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08214"/>
                  </a:ext>
                </a:extLst>
              </a:tr>
            </a:tbl>
          </a:graphicData>
        </a:graphic>
      </p:graphicFrame>
      <p:pic>
        <p:nvPicPr>
          <p:cNvPr id="5126" name="Picture 6" descr="Campaña publicitaria - Iconos gratis de redes sociales">
            <a:extLst>
              <a:ext uri="{FF2B5EF4-FFF2-40B4-BE49-F238E27FC236}">
                <a16:creationId xmlns:a16="http://schemas.microsoft.com/office/drawing/2014/main" id="{1AAE111B-815E-4F34-AD00-BB70D2E18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007" y="2318735"/>
            <a:ext cx="1987473" cy="19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7B2B70AF-462E-46D8-B1B8-D41B9D787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819840"/>
              </p:ext>
            </p:extLst>
          </p:nvPr>
        </p:nvGraphicFramePr>
        <p:xfrm>
          <a:off x="8657493" y="4396428"/>
          <a:ext cx="2730500" cy="815340"/>
        </p:xfrm>
        <a:graphic>
          <a:graphicData uri="http://schemas.openxmlformats.org/drawingml/2006/table">
            <a:tbl>
              <a:tblPr/>
              <a:tblGrid>
                <a:gridCol w="2730500">
                  <a:extLst>
                    <a:ext uri="{9D8B030D-6E8A-4147-A177-3AD203B41FA5}">
                      <a16:colId xmlns:a16="http://schemas.microsoft.com/office/drawing/2014/main" val="265502908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Campaña "Paso a paso en la cuarentena"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856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Redes Sociales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606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95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6426C-35E4-4F84-859F-F1724A69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5982"/>
            <a:ext cx="10972800" cy="1143000"/>
          </a:xfrm>
        </p:spPr>
        <p:txBody>
          <a:bodyPr>
            <a:normAutofit/>
          </a:bodyPr>
          <a:lstStyle/>
          <a:p>
            <a:r>
              <a:rPr lang="es-CO" sz="4800" b="1" dirty="0">
                <a:solidFill>
                  <a:srgbClr val="C00000"/>
                </a:solidFill>
                <a:latin typeface="Swis721 BlkCn BT" panose="020B0806030502040204"/>
                <a:ea typeface="STZhongsong" panose="020B0503020204020204" pitchFamily="2" charset="-122"/>
              </a:rPr>
              <a:t>BIENESTAR UNIVERSITARIO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101D984-F395-427A-99FC-C5B81CDBE7DC}"/>
              </a:ext>
            </a:extLst>
          </p:cNvPr>
          <p:cNvSpPr txBox="1"/>
          <p:nvPr/>
        </p:nvSpPr>
        <p:spPr>
          <a:xfrm>
            <a:off x="558993" y="954154"/>
            <a:ext cx="1107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C00000"/>
                </a:solidFill>
                <a:latin typeface="Swis721 BlkCn BT" panose="020B0806030502040204"/>
              </a:rPr>
              <a:t>Área de Cultura</a:t>
            </a:r>
          </a:p>
        </p:txBody>
      </p:sp>
      <p:pic>
        <p:nvPicPr>
          <p:cNvPr id="21" name="3 Imagen">
            <a:extLst>
              <a:ext uri="{FF2B5EF4-FFF2-40B4-BE49-F238E27FC236}">
                <a16:creationId xmlns:a16="http://schemas.microsoft.com/office/drawing/2014/main" id="{07668A46-7176-4987-B96C-E32087C5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3A162F38-89DE-432D-9F56-D45BA5A57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38052"/>
              </p:ext>
            </p:extLst>
          </p:nvPr>
        </p:nvGraphicFramePr>
        <p:xfrm>
          <a:off x="541759" y="3956166"/>
          <a:ext cx="2666246" cy="815340"/>
        </p:xfrm>
        <a:graphic>
          <a:graphicData uri="http://schemas.openxmlformats.org/drawingml/2006/table">
            <a:tbl>
              <a:tblPr/>
              <a:tblGrid>
                <a:gridCol w="2666246">
                  <a:extLst>
                    <a:ext uri="{9D8B030D-6E8A-4147-A177-3AD203B41FA5}">
                      <a16:colId xmlns:a16="http://schemas.microsoft.com/office/drawing/2014/main" val="265502908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Clases Virtuales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856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Estudiantes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606657"/>
                  </a:ext>
                </a:extLst>
              </a:tr>
            </a:tbl>
          </a:graphicData>
        </a:graphic>
      </p:graphicFrame>
      <p:pic>
        <p:nvPicPr>
          <p:cNvPr id="6146" name="Picture 2" descr="Icono cultura png 1 » PNG Image">
            <a:extLst>
              <a:ext uri="{FF2B5EF4-FFF2-40B4-BE49-F238E27FC236}">
                <a16:creationId xmlns:a16="http://schemas.microsoft.com/office/drawing/2014/main" id="{9B536604-F669-41D5-B63A-2289F3D20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8" y="1786377"/>
            <a:ext cx="2050939" cy="205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3DCD78A-3591-4A7F-A2B9-4B42832D6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41547"/>
              </p:ext>
            </p:extLst>
          </p:nvPr>
        </p:nvGraphicFramePr>
        <p:xfrm>
          <a:off x="4157964" y="3956166"/>
          <a:ext cx="3804936" cy="1025631"/>
        </p:xfrm>
        <a:graphic>
          <a:graphicData uri="http://schemas.openxmlformats.org/drawingml/2006/table">
            <a:tbl>
              <a:tblPr/>
              <a:tblGrid>
                <a:gridCol w="3804936">
                  <a:extLst>
                    <a:ext uri="{9D8B030D-6E8A-4147-A177-3AD203B41FA5}">
                      <a16:colId xmlns:a16="http://schemas.microsoft.com/office/drawing/2014/main" val="1957720744"/>
                    </a:ext>
                  </a:extLst>
                </a:gridCol>
              </a:tblGrid>
              <a:tr h="74369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Creación de los cursos virtuales de teatro, música, danza y Tinta Libre en la plataforma Moodle, (E-libre) como apoyo a la virtualidad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59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Estudiantes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14175"/>
                  </a:ext>
                </a:extLst>
              </a:tr>
            </a:tbl>
          </a:graphicData>
        </a:graphic>
      </p:graphicFrame>
      <p:pic>
        <p:nvPicPr>
          <p:cNvPr id="6148" name="Picture 4" descr="ACTIVIDADES CULTURALES EN OCTUBRE (GUÍA INCOMPLETA) - Avilabierta18">
            <a:extLst>
              <a:ext uri="{FF2B5EF4-FFF2-40B4-BE49-F238E27FC236}">
                <a16:creationId xmlns:a16="http://schemas.microsoft.com/office/drawing/2014/main" id="{AD99C494-E87D-4E7F-87CC-F427125AB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83" y="1966817"/>
            <a:ext cx="1870033" cy="187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79BCC91-EE43-4CC3-A2EA-89BAB6712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772311"/>
              </p:ext>
            </p:extLst>
          </p:nvPr>
        </p:nvGraphicFramePr>
        <p:xfrm>
          <a:off x="8305800" y="3956166"/>
          <a:ext cx="3124345" cy="929640"/>
        </p:xfrm>
        <a:graphic>
          <a:graphicData uri="http://schemas.openxmlformats.org/drawingml/2006/table">
            <a:tbl>
              <a:tblPr/>
              <a:tblGrid>
                <a:gridCol w="3124345">
                  <a:extLst>
                    <a:ext uri="{9D8B030D-6E8A-4147-A177-3AD203B41FA5}">
                      <a16:colId xmlns:a16="http://schemas.microsoft.com/office/drawing/2014/main" val="472807306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Creación de las clases sincrónicas de teatro, música, danza y tinta libre en la plataforma </a:t>
                      </a:r>
                      <a:r>
                        <a:rPr lang="es-MX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Teams</a:t>
                      </a:r>
                      <a:r>
                        <a:rPr lang="es-MX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58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 Estudiantes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266432"/>
                  </a:ext>
                </a:extLst>
              </a:tr>
            </a:tbl>
          </a:graphicData>
        </a:graphic>
      </p:graphicFrame>
      <p:pic>
        <p:nvPicPr>
          <p:cNvPr id="6150" name="Picture 6" descr="Icono trabajo en equipo | Vector Gratis">
            <a:extLst>
              <a:ext uri="{FF2B5EF4-FFF2-40B4-BE49-F238E27FC236}">
                <a16:creationId xmlns:a16="http://schemas.microsoft.com/office/drawing/2014/main" id="{02D58FED-38EA-4E93-B52B-9090BBFDD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70" y="1785911"/>
            <a:ext cx="2050939" cy="205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13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6426C-35E4-4F84-859F-F1724A69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5982"/>
            <a:ext cx="10972800" cy="1143000"/>
          </a:xfrm>
        </p:spPr>
        <p:txBody>
          <a:bodyPr>
            <a:normAutofit/>
          </a:bodyPr>
          <a:lstStyle/>
          <a:p>
            <a:r>
              <a:rPr lang="es-CO" sz="4800" b="1" dirty="0">
                <a:solidFill>
                  <a:srgbClr val="C00000"/>
                </a:solidFill>
                <a:latin typeface="Swis721 BlkCn BT" panose="020B0806030502040204"/>
                <a:ea typeface="STZhongsong" panose="020B0503020204020204" pitchFamily="2" charset="-122"/>
              </a:rPr>
              <a:t>BIENESTAR UNIVERSITARIO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101D984-F395-427A-99FC-C5B81CDBE7DC}"/>
              </a:ext>
            </a:extLst>
          </p:cNvPr>
          <p:cNvSpPr txBox="1"/>
          <p:nvPr/>
        </p:nvSpPr>
        <p:spPr>
          <a:xfrm>
            <a:off x="558993" y="954154"/>
            <a:ext cx="1107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C00000"/>
                </a:solidFill>
                <a:latin typeface="Swis721 BlkCn BT" panose="020B0806030502040204"/>
              </a:rPr>
              <a:t>Salud y Desarrollo Humano</a:t>
            </a:r>
          </a:p>
        </p:txBody>
      </p:sp>
      <p:pic>
        <p:nvPicPr>
          <p:cNvPr id="21" name="3 Imagen">
            <a:extLst>
              <a:ext uri="{FF2B5EF4-FFF2-40B4-BE49-F238E27FC236}">
                <a16:creationId xmlns:a16="http://schemas.microsoft.com/office/drawing/2014/main" id="{07668A46-7176-4987-B96C-E32087C5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3A162F38-89DE-432D-9F56-D45BA5A57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2953"/>
              </p:ext>
            </p:extLst>
          </p:nvPr>
        </p:nvGraphicFramePr>
        <p:xfrm>
          <a:off x="165100" y="3956166"/>
          <a:ext cx="3865863" cy="929640"/>
        </p:xfrm>
        <a:graphic>
          <a:graphicData uri="http://schemas.openxmlformats.org/drawingml/2006/table">
            <a:tbl>
              <a:tblPr/>
              <a:tblGrid>
                <a:gridCol w="3865863">
                  <a:extLst>
                    <a:ext uri="{9D8B030D-6E8A-4147-A177-3AD203B41FA5}">
                      <a16:colId xmlns:a16="http://schemas.microsoft.com/office/drawing/2014/main" val="265502908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Elaboración de videos como parte de nuestras campañas de promoción de la salud y prevención de la enfermedad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856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Videos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606657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3DCD78A-3591-4A7F-A2B9-4B42832D6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227031"/>
              </p:ext>
            </p:extLst>
          </p:nvPr>
        </p:nvGraphicFramePr>
        <p:xfrm>
          <a:off x="4546600" y="3956166"/>
          <a:ext cx="3416300" cy="1299951"/>
        </p:xfrm>
        <a:graphic>
          <a:graphicData uri="http://schemas.openxmlformats.org/drawingml/2006/table">
            <a:tbl>
              <a:tblPr/>
              <a:tblGrid>
                <a:gridCol w="3416300">
                  <a:extLst>
                    <a:ext uri="{9D8B030D-6E8A-4147-A177-3AD203B41FA5}">
                      <a16:colId xmlns:a16="http://schemas.microsoft.com/office/drawing/2014/main" val="1957720744"/>
                    </a:ext>
                  </a:extLst>
                </a:gridCol>
              </a:tblGrid>
              <a:tr h="74369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Búsqueda activa a: Pacientes de riesgo, de acuerdo a la información registrada en el software de historias clínicas.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59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 Estudiantes, Docentes y Administrativos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1417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79BCC91-EE43-4CC3-A2EA-89BAB6712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838449"/>
              </p:ext>
            </p:extLst>
          </p:nvPr>
        </p:nvGraphicFramePr>
        <p:xfrm>
          <a:off x="8305800" y="3956166"/>
          <a:ext cx="3124345" cy="899160"/>
        </p:xfrm>
        <a:graphic>
          <a:graphicData uri="http://schemas.openxmlformats.org/drawingml/2006/table">
            <a:tbl>
              <a:tblPr/>
              <a:tblGrid>
                <a:gridCol w="3124345">
                  <a:extLst>
                    <a:ext uri="{9D8B030D-6E8A-4147-A177-3AD203B41FA5}">
                      <a16:colId xmlns:a16="http://schemas.microsoft.com/office/drawing/2014/main" val="472807306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Participación en Eventos y Capacitaciones virtuales.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58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Asistentes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266432"/>
                  </a:ext>
                </a:extLst>
              </a:tr>
            </a:tbl>
          </a:graphicData>
        </a:graphic>
      </p:graphicFrame>
      <p:pic>
        <p:nvPicPr>
          <p:cNvPr id="7170" name="Picture 2" descr="Ilustración Del Icono De Resumen De Los Virus Ilustraciones ...">
            <a:extLst>
              <a:ext uri="{FF2B5EF4-FFF2-40B4-BE49-F238E27FC236}">
                <a16:creationId xmlns:a16="http://schemas.microsoft.com/office/drawing/2014/main" id="{FCC6BE24-97E2-4F00-AD46-F5B1742F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32" y="1785911"/>
            <a:ext cx="19304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productor de video - Iconos gratis de multimedia">
            <a:extLst>
              <a:ext uri="{FF2B5EF4-FFF2-40B4-BE49-F238E27FC236}">
                <a16:creationId xmlns:a16="http://schemas.microsoft.com/office/drawing/2014/main" id="{20CA573C-1999-410F-A33F-28503B4A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31" y="1785911"/>
            <a:ext cx="19304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apacitación - Iconos gratis de personas">
            <a:extLst>
              <a:ext uri="{FF2B5EF4-FFF2-40B4-BE49-F238E27FC236}">
                <a16:creationId xmlns:a16="http://schemas.microsoft.com/office/drawing/2014/main" id="{EB7F8B1E-AEE4-4A98-AD38-F00CD7878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056" y="1766605"/>
            <a:ext cx="2021831" cy="202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0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6426C-35E4-4F84-859F-F1724A69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5982"/>
            <a:ext cx="10972800" cy="1143000"/>
          </a:xfrm>
        </p:spPr>
        <p:txBody>
          <a:bodyPr>
            <a:normAutofit/>
          </a:bodyPr>
          <a:lstStyle/>
          <a:p>
            <a:r>
              <a:rPr lang="es-CO" sz="4800" b="1" dirty="0">
                <a:solidFill>
                  <a:srgbClr val="C00000"/>
                </a:solidFill>
                <a:latin typeface="Swis721 BlkCn BT" panose="020B0806030502040204"/>
                <a:ea typeface="STZhongsong" panose="020B0503020204020204" pitchFamily="2" charset="-122"/>
              </a:rPr>
              <a:t>BIENESTAR UNIVERSITARIO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101D984-F395-427A-99FC-C5B81CDBE7DC}"/>
              </a:ext>
            </a:extLst>
          </p:cNvPr>
          <p:cNvSpPr txBox="1"/>
          <p:nvPr/>
        </p:nvSpPr>
        <p:spPr>
          <a:xfrm>
            <a:off x="558993" y="954154"/>
            <a:ext cx="1107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C00000"/>
                </a:solidFill>
                <a:latin typeface="Swis721 BlkCn BT" panose="020B0806030502040204"/>
              </a:rPr>
              <a:t>Deportes</a:t>
            </a:r>
          </a:p>
        </p:txBody>
      </p:sp>
      <p:pic>
        <p:nvPicPr>
          <p:cNvPr id="21" name="3 Imagen">
            <a:extLst>
              <a:ext uri="{FF2B5EF4-FFF2-40B4-BE49-F238E27FC236}">
                <a16:creationId xmlns:a16="http://schemas.microsoft.com/office/drawing/2014/main" id="{07668A46-7176-4987-B96C-E32087C5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BE4D1596-9F8D-4648-A62D-8256BD9A2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956497"/>
              </p:ext>
            </p:extLst>
          </p:nvPr>
        </p:nvGraphicFramePr>
        <p:xfrm>
          <a:off x="8547100" y="4790990"/>
          <a:ext cx="3035300" cy="767323"/>
        </p:xfrm>
        <a:graphic>
          <a:graphicData uri="http://schemas.openxmlformats.org/drawingml/2006/table">
            <a:tbl>
              <a:tblPr/>
              <a:tblGrid>
                <a:gridCol w="3035300">
                  <a:extLst>
                    <a:ext uri="{9D8B030D-6E8A-4147-A177-3AD203B41FA5}">
                      <a16:colId xmlns:a16="http://schemas.microsoft.com/office/drawing/2014/main" val="1957720744"/>
                    </a:ext>
                  </a:extLst>
                </a:gridCol>
              </a:tblGrid>
              <a:tr h="347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Club de la Salud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59928"/>
                  </a:ext>
                </a:extLst>
              </a:tr>
              <a:tr h="4197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 Estudiantes, Docentes y Administrativos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14175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05E5B41-018C-43CB-AB0F-6099157BC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38566"/>
              </p:ext>
            </p:extLst>
          </p:nvPr>
        </p:nvGraphicFramePr>
        <p:xfrm>
          <a:off x="8547100" y="3709575"/>
          <a:ext cx="3035300" cy="781432"/>
        </p:xfrm>
        <a:graphic>
          <a:graphicData uri="http://schemas.openxmlformats.org/drawingml/2006/table">
            <a:tbl>
              <a:tblPr/>
              <a:tblGrid>
                <a:gridCol w="3035300">
                  <a:extLst>
                    <a:ext uri="{9D8B030D-6E8A-4147-A177-3AD203B41FA5}">
                      <a16:colId xmlns:a16="http://schemas.microsoft.com/office/drawing/2014/main" val="1957720744"/>
                    </a:ext>
                  </a:extLst>
                </a:gridCol>
              </a:tblGrid>
              <a:tr h="347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Baloncesto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59928"/>
                  </a:ext>
                </a:extLst>
              </a:tr>
              <a:tr h="4338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Estudiantes, Docentes y Administrativos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14175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6B80CB93-3810-4E8C-95D6-7A37082FF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542"/>
              </p:ext>
            </p:extLst>
          </p:nvPr>
        </p:nvGraphicFramePr>
        <p:xfrm>
          <a:off x="8547100" y="2738609"/>
          <a:ext cx="3035300" cy="767323"/>
        </p:xfrm>
        <a:graphic>
          <a:graphicData uri="http://schemas.openxmlformats.org/drawingml/2006/table">
            <a:tbl>
              <a:tblPr/>
              <a:tblGrid>
                <a:gridCol w="3035300">
                  <a:extLst>
                    <a:ext uri="{9D8B030D-6E8A-4147-A177-3AD203B41FA5}">
                      <a16:colId xmlns:a16="http://schemas.microsoft.com/office/drawing/2014/main" val="1957720744"/>
                    </a:ext>
                  </a:extLst>
                </a:gridCol>
              </a:tblGrid>
              <a:tr h="347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noProof="0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Volleyball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59928"/>
                  </a:ext>
                </a:extLst>
              </a:tr>
              <a:tr h="4197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Estudiantes, Docentes y Administrativos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14175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92738D76-A210-4DDF-9329-700A4C4B4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17218"/>
              </p:ext>
            </p:extLst>
          </p:nvPr>
        </p:nvGraphicFramePr>
        <p:xfrm>
          <a:off x="8547100" y="1671984"/>
          <a:ext cx="3035300" cy="767323"/>
        </p:xfrm>
        <a:graphic>
          <a:graphicData uri="http://schemas.openxmlformats.org/drawingml/2006/table">
            <a:tbl>
              <a:tblPr/>
              <a:tblGrid>
                <a:gridCol w="3035300">
                  <a:extLst>
                    <a:ext uri="{9D8B030D-6E8A-4147-A177-3AD203B41FA5}">
                      <a16:colId xmlns:a16="http://schemas.microsoft.com/office/drawing/2014/main" val="1957720744"/>
                    </a:ext>
                  </a:extLst>
                </a:gridCol>
              </a:tblGrid>
              <a:tr h="347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Futbol Sala y Femenino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59928"/>
                  </a:ext>
                </a:extLst>
              </a:tr>
              <a:tr h="4197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 Estudiantes, Docentes y Administrativos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14175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B7283639-E317-493F-A911-140A2C832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780748"/>
              </p:ext>
            </p:extLst>
          </p:nvPr>
        </p:nvGraphicFramePr>
        <p:xfrm>
          <a:off x="1960240" y="4660472"/>
          <a:ext cx="3035300" cy="767323"/>
        </p:xfrm>
        <a:graphic>
          <a:graphicData uri="http://schemas.openxmlformats.org/drawingml/2006/table">
            <a:tbl>
              <a:tblPr/>
              <a:tblGrid>
                <a:gridCol w="3035300">
                  <a:extLst>
                    <a:ext uri="{9D8B030D-6E8A-4147-A177-3AD203B41FA5}">
                      <a16:colId xmlns:a16="http://schemas.microsoft.com/office/drawing/2014/main" val="1957720744"/>
                    </a:ext>
                  </a:extLst>
                </a:gridCol>
              </a:tblGrid>
              <a:tr h="347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Porrismo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59928"/>
                  </a:ext>
                </a:extLst>
              </a:tr>
              <a:tr h="4197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Estudiantes, Docentes y Administrativos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14175"/>
                  </a:ext>
                </a:extLst>
              </a:tr>
            </a:tbl>
          </a:graphicData>
        </a:graphic>
      </p:graphicFrame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9D59CA90-5563-41AD-B167-64649935B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741764"/>
              </p:ext>
            </p:extLst>
          </p:nvPr>
        </p:nvGraphicFramePr>
        <p:xfrm>
          <a:off x="1960240" y="3579057"/>
          <a:ext cx="3035300" cy="781432"/>
        </p:xfrm>
        <a:graphic>
          <a:graphicData uri="http://schemas.openxmlformats.org/drawingml/2006/table">
            <a:tbl>
              <a:tblPr/>
              <a:tblGrid>
                <a:gridCol w="3035300">
                  <a:extLst>
                    <a:ext uri="{9D8B030D-6E8A-4147-A177-3AD203B41FA5}">
                      <a16:colId xmlns:a16="http://schemas.microsoft.com/office/drawing/2014/main" val="1957720744"/>
                    </a:ext>
                  </a:extLst>
                </a:gridCol>
              </a:tblGrid>
              <a:tr h="347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Futbol masculino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59928"/>
                  </a:ext>
                </a:extLst>
              </a:tr>
              <a:tr h="4338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Estudiantes, Docentes y Administrativos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14175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D8C235D5-79E9-4627-8CB0-E34EF0862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90056"/>
              </p:ext>
            </p:extLst>
          </p:nvPr>
        </p:nvGraphicFramePr>
        <p:xfrm>
          <a:off x="1960240" y="2556619"/>
          <a:ext cx="3035300" cy="767323"/>
        </p:xfrm>
        <a:graphic>
          <a:graphicData uri="http://schemas.openxmlformats.org/drawingml/2006/table">
            <a:tbl>
              <a:tblPr/>
              <a:tblGrid>
                <a:gridCol w="3035300">
                  <a:extLst>
                    <a:ext uri="{9D8B030D-6E8A-4147-A177-3AD203B41FA5}">
                      <a16:colId xmlns:a16="http://schemas.microsoft.com/office/drawing/2014/main" val="1957720744"/>
                    </a:ext>
                  </a:extLst>
                </a:gridCol>
              </a:tblGrid>
              <a:tr h="347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Gimnasio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59928"/>
                  </a:ext>
                </a:extLst>
              </a:tr>
              <a:tr h="4197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70 Estudiantes, Docentes y Administrativos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14175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E0C976C5-F8D2-44D8-81F3-6C04F67BB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40304"/>
              </p:ext>
            </p:extLst>
          </p:nvPr>
        </p:nvGraphicFramePr>
        <p:xfrm>
          <a:off x="1960240" y="1541466"/>
          <a:ext cx="3035300" cy="767323"/>
        </p:xfrm>
        <a:graphic>
          <a:graphicData uri="http://schemas.openxmlformats.org/drawingml/2006/table">
            <a:tbl>
              <a:tblPr/>
              <a:tblGrid>
                <a:gridCol w="3035300">
                  <a:extLst>
                    <a:ext uri="{9D8B030D-6E8A-4147-A177-3AD203B41FA5}">
                      <a16:colId xmlns:a16="http://schemas.microsoft.com/office/drawing/2014/main" val="1957720744"/>
                    </a:ext>
                  </a:extLst>
                </a:gridCol>
              </a:tblGrid>
              <a:tr h="347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Rugby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59928"/>
                  </a:ext>
                </a:extLst>
              </a:tr>
              <a:tr h="4197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Estudiantes, Docentes y Administrativos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14175"/>
                  </a:ext>
                </a:extLst>
              </a:tr>
            </a:tbl>
          </a:graphicData>
        </a:graphic>
      </p:graphicFrame>
      <p:pic>
        <p:nvPicPr>
          <p:cNvPr id="8194" name="Picture 2" descr="Icono de círculo de pelota de rugby - Descargar PNG/SVG transparente">
            <a:extLst>
              <a:ext uri="{FF2B5EF4-FFF2-40B4-BE49-F238E27FC236}">
                <a16:creationId xmlns:a16="http://schemas.microsoft.com/office/drawing/2014/main" id="{AC7E820A-17B1-4ACA-ABFE-911AA9032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3" y="133741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nes Sin Copyright: Hotel con gimnasio: icono para el turismo">
            <a:extLst>
              <a:ext uri="{FF2B5EF4-FFF2-40B4-BE49-F238E27FC236}">
                <a16:creationId xmlns:a16="http://schemas.microsoft.com/office/drawing/2014/main" id="{1877902D-0BE6-48BA-A9E3-6D5E7805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8" y="2608091"/>
            <a:ext cx="1343025" cy="70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Balón de fútbol | Icono Gratis">
            <a:extLst>
              <a:ext uri="{FF2B5EF4-FFF2-40B4-BE49-F238E27FC236}">
                <a16:creationId xmlns:a16="http://schemas.microsoft.com/office/drawing/2014/main" id="{F5FFBF36-786D-4EBF-8644-6E33E3D56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9" y="3568200"/>
            <a:ext cx="778461" cy="7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Icono De La Pirámide De Porristas Ilustraciones Vectoriales, Clip ...">
            <a:extLst>
              <a:ext uri="{FF2B5EF4-FFF2-40B4-BE49-F238E27FC236}">
                <a16:creationId xmlns:a16="http://schemas.microsoft.com/office/drawing/2014/main" id="{986D832F-3AF5-4029-8599-475EBB1C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8" y="4593359"/>
            <a:ext cx="779463" cy="90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Pin en Siluetas">
            <a:extLst>
              <a:ext uri="{FF2B5EF4-FFF2-40B4-BE49-F238E27FC236}">
                <a16:creationId xmlns:a16="http://schemas.microsoft.com/office/drawing/2014/main" id="{9E2F0421-DE9A-4EC2-B3B4-6DDBE70BD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97" y="1634163"/>
            <a:ext cx="597280" cy="83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Icono de pelota de voleibol - Descargar PNG/SVG transparente">
            <a:extLst>
              <a:ext uri="{FF2B5EF4-FFF2-40B4-BE49-F238E27FC236}">
                <a16:creationId xmlns:a16="http://schemas.microsoft.com/office/drawing/2014/main" id="{6261D12D-6513-4AF9-A81D-B7DD8EC31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97" y="2600716"/>
            <a:ext cx="960109" cy="96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0" name="Picture 38" descr="Icono de pelota de baloncesto - Descargar PNG/SVG transparente">
            <a:extLst>
              <a:ext uri="{FF2B5EF4-FFF2-40B4-BE49-F238E27FC236}">
                <a16:creationId xmlns:a16="http://schemas.microsoft.com/office/drawing/2014/main" id="{AB72C0EE-7EDD-4F64-9AD6-5950AE956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97" y="3655429"/>
            <a:ext cx="980903" cy="9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2" name="Picture 40" descr="Salud - Iconos gratis de médico">
            <a:extLst>
              <a:ext uri="{FF2B5EF4-FFF2-40B4-BE49-F238E27FC236}">
                <a16:creationId xmlns:a16="http://schemas.microsoft.com/office/drawing/2014/main" id="{AA8C38DC-3AF2-4608-BE71-9DCE14CB4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91" y="4682343"/>
            <a:ext cx="960109" cy="96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6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6426C-35E4-4F84-859F-F1724A69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9" y="84214"/>
            <a:ext cx="10972800" cy="1143000"/>
          </a:xfrm>
        </p:spPr>
        <p:txBody>
          <a:bodyPr>
            <a:normAutofit/>
          </a:bodyPr>
          <a:lstStyle/>
          <a:p>
            <a:r>
              <a:rPr lang="es-CO" sz="4800" b="1" dirty="0">
                <a:solidFill>
                  <a:srgbClr val="C00000"/>
                </a:solidFill>
                <a:latin typeface="Swis721 BlkCn BT" panose="020B0806030502040204"/>
                <a:ea typeface="STZhongsong" panose="020B0503020204020204" pitchFamily="2" charset="-122"/>
              </a:rPr>
              <a:t>Ayudas para la Virtualidad</a:t>
            </a:r>
          </a:p>
        </p:txBody>
      </p:sp>
      <p:pic>
        <p:nvPicPr>
          <p:cNvPr id="21" name="3 Imagen">
            <a:extLst>
              <a:ext uri="{FF2B5EF4-FFF2-40B4-BE49-F238E27FC236}">
                <a16:creationId xmlns:a16="http://schemas.microsoft.com/office/drawing/2014/main" id="{07668A46-7176-4987-B96C-E32087C5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731CE5B-9E48-4A45-A219-0D342CB1F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848207"/>
              </p:ext>
            </p:extLst>
          </p:nvPr>
        </p:nvGraphicFramePr>
        <p:xfrm>
          <a:off x="2329180" y="1539290"/>
          <a:ext cx="3124345" cy="899160"/>
        </p:xfrm>
        <a:graphic>
          <a:graphicData uri="http://schemas.openxmlformats.org/drawingml/2006/table">
            <a:tbl>
              <a:tblPr/>
              <a:tblGrid>
                <a:gridCol w="3124345">
                  <a:extLst>
                    <a:ext uri="{9D8B030D-6E8A-4147-A177-3AD203B41FA5}">
                      <a16:colId xmlns:a16="http://schemas.microsoft.com/office/drawing/2014/main" val="472807306"/>
                    </a:ext>
                  </a:extLst>
                </a:gridCol>
              </a:tblGrid>
              <a:tr h="56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Equipos Donados para Estudiantes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58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XX Equipos de Computo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266432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AA8DC46-D91A-4D56-A49F-3B89512BA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01681"/>
              </p:ext>
            </p:extLst>
          </p:nvPr>
        </p:nvGraphicFramePr>
        <p:xfrm>
          <a:off x="2329179" y="3056535"/>
          <a:ext cx="3124345" cy="899160"/>
        </p:xfrm>
        <a:graphic>
          <a:graphicData uri="http://schemas.openxmlformats.org/drawingml/2006/table">
            <a:tbl>
              <a:tblPr/>
              <a:tblGrid>
                <a:gridCol w="3124345">
                  <a:extLst>
                    <a:ext uri="{9D8B030D-6E8A-4147-A177-3AD203B41FA5}">
                      <a16:colId xmlns:a16="http://schemas.microsoft.com/office/drawing/2014/main" val="472807306"/>
                    </a:ext>
                  </a:extLst>
                </a:gridCol>
              </a:tblGrid>
              <a:tr h="56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Equipos prestados a  Estudiantes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58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XX Equipos de Computo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266432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4510A276-DBBC-47E0-8FC6-4410C24F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18297"/>
              </p:ext>
            </p:extLst>
          </p:nvPr>
        </p:nvGraphicFramePr>
        <p:xfrm>
          <a:off x="2329178" y="4559901"/>
          <a:ext cx="3124345" cy="899160"/>
        </p:xfrm>
        <a:graphic>
          <a:graphicData uri="http://schemas.openxmlformats.org/drawingml/2006/table">
            <a:tbl>
              <a:tblPr/>
              <a:tblGrid>
                <a:gridCol w="3124345">
                  <a:extLst>
                    <a:ext uri="{9D8B030D-6E8A-4147-A177-3AD203B41FA5}">
                      <a16:colId xmlns:a16="http://schemas.microsoft.com/office/drawing/2014/main" val="472807306"/>
                    </a:ext>
                  </a:extLst>
                </a:gridCol>
              </a:tblGrid>
              <a:tr h="56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Ayudas con paquetes de Navegación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58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26643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50FFFE7-589B-43C8-A30B-106E236E2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1" y="1061491"/>
            <a:ext cx="4320512" cy="48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7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6426C-35E4-4F84-859F-F1724A69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0111"/>
            <a:ext cx="10972800" cy="1143000"/>
          </a:xfrm>
        </p:spPr>
        <p:txBody>
          <a:bodyPr>
            <a:normAutofit/>
          </a:bodyPr>
          <a:lstStyle/>
          <a:p>
            <a:r>
              <a:rPr lang="es-CO" sz="5400" b="1" dirty="0">
                <a:solidFill>
                  <a:srgbClr val="C00000"/>
                </a:solidFill>
                <a:latin typeface="Swis721 BlkCn BT" panose="020B0806030502040204"/>
                <a:ea typeface="STZhongsong" panose="020B0503020204020204" pitchFamily="2" charset="-122"/>
              </a:rPr>
              <a:t>Sistemas </a:t>
            </a:r>
          </a:p>
        </p:txBody>
      </p:sp>
      <p:pic>
        <p:nvPicPr>
          <p:cNvPr id="21" name="3 Imagen">
            <a:extLst>
              <a:ext uri="{FF2B5EF4-FFF2-40B4-BE49-F238E27FC236}">
                <a16:creationId xmlns:a16="http://schemas.microsoft.com/office/drawing/2014/main" id="{07668A46-7176-4987-B96C-E32087C5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69" y="5860797"/>
            <a:ext cx="9144000" cy="980903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731CE5B-9E48-4A45-A219-0D342CB1F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72288"/>
              </p:ext>
            </p:extLst>
          </p:nvPr>
        </p:nvGraphicFramePr>
        <p:xfrm>
          <a:off x="609600" y="2368756"/>
          <a:ext cx="3124345" cy="846974"/>
        </p:xfrm>
        <a:graphic>
          <a:graphicData uri="http://schemas.openxmlformats.org/drawingml/2006/table">
            <a:tbl>
              <a:tblPr/>
              <a:tblGrid>
                <a:gridCol w="3124345">
                  <a:extLst>
                    <a:ext uri="{9D8B030D-6E8A-4147-A177-3AD203B41FA5}">
                      <a16:colId xmlns:a16="http://schemas.microsoft.com/office/drawing/2014/main" val="472807306"/>
                    </a:ext>
                  </a:extLst>
                </a:gridCol>
              </a:tblGrid>
              <a:tr h="56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Capacitación a Estudiantes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58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XX Estudiantes Capacitados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266432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AA8DC46-D91A-4D56-A49F-3B89512BA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72237"/>
              </p:ext>
            </p:extLst>
          </p:nvPr>
        </p:nvGraphicFramePr>
        <p:xfrm>
          <a:off x="4673600" y="2368756"/>
          <a:ext cx="3124345" cy="846974"/>
        </p:xfrm>
        <a:graphic>
          <a:graphicData uri="http://schemas.openxmlformats.org/drawingml/2006/table">
            <a:tbl>
              <a:tblPr/>
              <a:tblGrid>
                <a:gridCol w="3124345">
                  <a:extLst>
                    <a:ext uri="{9D8B030D-6E8A-4147-A177-3AD203B41FA5}">
                      <a16:colId xmlns:a16="http://schemas.microsoft.com/office/drawing/2014/main" val="472807306"/>
                    </a:ext>
                  </a:extLst>
                </a:gridCol>
              </a:tblGrid>
              <a:tr h="56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Estadísticas de Clase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58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XX Clases Impartidas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266432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4510A276-DBBC-47E0-8FC6-4410C24F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20625"/>
              </p:ext>
            </p:extLst>
          </p:nvPr>
        </p:nvGraphicFramePr>
        <p:xfrm>
          <a:off x="8458055" y="2368756"/>
          <a:ext cx="3124345" cy="846974"/>
        </p:xfrm>
        <a:graphic>
          <a:graphicData uri="http://schemas.openxmlformats.org/drawingml/2006/table">
            <a:tbl>
              <a:tblPr/>
              <a:tblGrid>
                <a:gridCol w="3124345">
                  <a:extLst>
                    <a:ext uri="{9D8B030D-6E8A-4147-A177-3AD203B41FA5}">
                      <a16:colId xmlns:a16="http://schemas.microsoft.com/office/drawing/2014/main" val="472807306"/>
                    </a:ext>
                  </a:extLst>
                </a:gridCol>
              </a:tblGrid>
              <a:tr h="56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Aulas virtuales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58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 Aulas virtuales actuales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266432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4207D21-2C33-4F8E-AE8A-17864F80F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014517"/>
              </p:ext>
            </p:extLst>
          </p:nvPr>
        </p:nvGraphicFramePr>
        <p:xfrm>
          <a:off x="2187012" y="5005186"/>
          <a:ext cx="3124345" cy="846974"/>
        </p:xfrm>
        <a:graphic>
          <a:graphicData uri="http://schemas.openxmlformats.org/drawingml/2006/table">
            <a:tbl>
              <a:tblPr/>
              <a:tblGrid>
                <a:gridCol w="3124345">
                  <a:extLst>
                    <a:ext uri="{9D8B030D-6E8A-4147-A177-3AD203B41FA5}">
                      <a16:colId xmlns:a16="http://schemas.microsoft.com/office/drawing/2014/main" val="472807306"/>
                    </a:ext>
                  </a:extLst>
                </a:gridCol>
              </a:tblGrid>
              <a:tr h="56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Cobertura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58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XX Estudiantes Capacitados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266432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B74F298-B86E-4D13-AD0A-488B29F14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358578"/>
              </p:ext>
            </p:extLst>
          </p:nvPr>
        </p:nvGraphicFramePr>
        <p:xfrm>
          <a:off x="6545652" y="5005186"/>
          <a:ext cx="3124345" cy="846974"/>
        </p:xfrm>
        <a:graphic>
          <a:graphicData uri="http://schemas.openxmlformats.org/drawingml/2006/table">
            <a:tbl>
              <a:tblPr/>
              <a:tblGrid>
                <a:gridCol w="3124345">
                  <a:extLst>
                    <a:ext uri="{9D8B030D-6E8A-4147-A177-3AD203B41FA5}">
                      <a16:colId xmlns:a16="http://schemas.microsoft.com/office/drawing/2014/main" val="472807306"/>
                    </a:ext>
                  </a:extLst>
                </a:gridCol>
              </a:tblGrid>
              <a:tr h="565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Swis721 BlkCn BT" panose="020B0806030502040204"/>
                        </a:rPr>
                        <a:t>Moodle Habilitados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58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XX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266432"/>
                  </a:ext>
                </a:extLst>
              </a:tr>
            </a:tbl>
          </a:graphicData>
        </a:graphic>
      </p:graphicFrame>
      <p:pic>
        <p:nvPicPr>
          <p:cNvPr id="10242" name="Picture 2" descr="Capacitación - Iconos gratis de negocio">
            <a:extLst>
              <a:ext uri="{FF2B5EF4-FFF2-40B4-BE49-F238E27FC236}">
                <a16:creationId xmlns:a16="http://schemas.microsoft.com/office/drawing/2014/main" id="{5DAFD39E-B37A-422C-B734-29447822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90" y="720578"/>
            <a:ext cx="1549964" cy="15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stadística - Iconos gratis de negocio">
            <a:extLst>
              <a:ext uri="{FF2B5EF4-FFF2-40B4-BE49-F238E27FC236}">
                <a16:creationId xmlns:a16="http://schemas.microsoft.com/office/drawing/2014/main" id="{51ADD30A-8182-4ACB-A776-BD219E138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649" y="720578"/>
            <a:ext cx="1549965" cy="15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d escolar - Iconos gratis de redes">
            <a:extLst>
              <a:ext uri="{FF2B5EF4-FFF2-40B4-BE49-F238E27FC236}">
                <a16:creationId xmlns:a16="http://schemas.microsoft.com/office/drawing/2014/main" id="{A0499359-52B5-4EF4-95D1-BD4008BC3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09" y="564037"/>
            <a:ext cx="1663310" cy="16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Wifi cobertura de la señal | Wifi, Iconos, Icono gratis">
            <a:extLst>
              <a:ext uri="{FF2B5EF4-FFF2-40B4-BE49-F238E27FC236}">
                <a16:creationId xmlns:a16="http://schemas.microsoft.com/office/drawing/2014/main" id="{2C591C83-F61F-4B9A-98C2-33A1B4C06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82" y="3429000"/>
            <a:ext cx="1734603" cy="173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Moodle android, icono educativo PNG Clipart | PNGOcean">
            <a:extLst>
              <a:ext uri="{FF2B5EF4-FFF2-40B4-BE49-F238E27FC236}">
                <a16:creationId xmlns:a16="http://schemas.microsoft.com/office/drawing/2014/main" id="{2D7FDA78-E4A3-41F6-8962-14C86C11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39" y="3611916"/>
            <a:ext cx="1368770" cy="13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6825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</TotalTime>
  <Words>733</Words>
  <Application>Microsoft Office PowerPoint</Application>
  <PresentationFormat>Panorámica</PresentationFormat>
  <Paragraphs>354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STZhongsong</vt:lpstr>
      <vt:lpstr>Swis721 BlkCn BT</vt:lpstr>
      <vt:lpstr>1_Tema de Office</vt:lpstr>
      <vt:lpstr>  INFORME RECTORIA SECCIONAL CONSEJO DIRECTIVO Seccional Pereira </vt:lpstr>
      <vt:lpstr>Presentación de PowerPoint</vt:lpstr>
      <vt:lpstr>Presentación de PowerPoint</vt:lpstr>
      <vt:lpstr>BIENESTAR UNIVERSITARIO</vt:lpstr>
      <vt:lpstr>BIENESTAR UNIVERSITARIO</vt:lpstr>
      <vt:lpstr>BIENESTAR UNIVERSITARIO</vt:lpstr>
      <vt:lpstr>BIENESTAR UNIVERSITARIO</vt:lpstr>
      <vt:lpstr>Ayudas para la Virtualidad</vt:lpstr>
      <vt:lpstr>Sistemas </vt:lpstr>
      <vt:lpstr>Admisiones y Registro</vt:lpstr>
      <vt:lpstr>Presentación de PowerPoint</vt:lpstr>
      <vt:lpstr>Presentación de PowerPoint</vt:lpstr>
      <vt:lpstr>NIVEL DE FORMACIÓN DOCENTE</vt:lpstr>
      <vt:lpstr>MOVILIDAD NACIONAL E INTERNACIONAL 2020-1</vt:lpstr>
      <vt:lpstr>Presentación de PowerPoint</vt:lpstr>
      <vt:lpstr>RESULTADOS DE LA INVESTIGACIÓN</vt:lpstr>
      <vt:lpstr>RESULTADOS  PROYECCIÓN SOCIAL</vt:lpstr>
      <vt:lpstr>5. RESULTADOS DE LA PROYECCIÓN SOCIAL</vt:lpstr>
      <vt:lpstr>5. RESULTADOS DE LA PROYECCIÓN SOCIAL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CONSEJO DIRECTIVO Seccional Pereira</dc:title>
  <dc:creator>Daniel M. Morales P.</dc:creator>
  <cp:lastModifiedBy>Docente</cp:lastModifiedBy>
  <cp:revision>26</cp:revision>
  <dcterms:created xsi:type="dcterms:W3CDTF">2020-02-12T21:09:05Z</dcterms:created>
  <dcterms:modified xsi:type="dcterms:W3CDTF">2020-05-08T00:40:22Z</dcterms:modified>
</cp:coreProperties>
</file>