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13" r:id="rId3"/>
    <p:sldId id="664" r:id="rId4"/>
    <p:sldId id="666" r:id="rId5"/>
    <p:sldId id="665" r:id="rId6"/>
    <p:sldId id="635" r:id="rId7"/>
    <p:sldId id="663" r:id="rId8"/>
    <p:sldId id="637" r:id="rId9"/>
    <p:sldId id="636" r:id="rId10"/>
    <p:sldId id="310" r:id="rId11"/>
    <p:sldId id="315" r:id="rId12"/>
    <p:sldId id="641" r:id="rId13"/>
    <p:sldId id="640" r:id="rId14"/>
    <p:sldId id="285" r:id="rId15"/>
    <p:sldId id="316" r:id="rId16"/>
    <p:sldId id="304" r:id="rId17"/>
    <p:sldId id="504" r:id="rId18"/>
    <p:sldId id="503" r:id="rId19"/>
    <p:sldId id="627" r:id="rId20"/>
    <p:sldId id="626" r:id="rId21"/>
    <p:sldId id="632" r:id="rId22"/>
    <p:sldId id="642" r:id="rId2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19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09187-B28D-46FB-A189-C744459CC5A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0176C5C2-26C6-4A92-9412-52C61EA0A599}">
      <dgm:prSet phldrT="[Texto]" custT="1"/>
      <dgm:spPr>
        <a:solidFill>
          <a:srgbClr val="C00000"/>
        </a:solidFill>
      </dgm:spPr>
      <dgm:t>
        <a:bodyPr/>
        <a:lstStyle/>
        <a:p>
          <a:pPr algn="ctr"/>
          <a:r>
            <a:rPr lang="es-ES" sz="1400" b="1" dirty="0">
              <a:latin typeface="Montserrat" pitchFamily="2" charset="77"/>
            </a:rPr>
            <a:t>GESTIÓN HUMANA VARIAS</a:t>
          </a:r>
        </a:p>
      </dgm:t>
    </dgm:pt>
    <dgm:pt modelId="{6A6E426E-1A1F-44C9-83E6-9D00C8F2B92F}" type="parTrans" cxnId="{30477694-F6EF-497B-B5E5-873F0A1696E1}">
      <dgm:prSet/>
      <dgm:spPr/>
      <dgm:t>
        <a:bodyPr/>
        <a:lstStyle/>
        <a:p>
          <a:endParaRPr lang="es-ES">
            <a:latin typeface="+mn-lt"/>
          </a:endParaRPr>
        </a:p>
      </dgm:t>
    </dgm:pt>
    <dgm:pt modelId="{55D28020-1CC8-40A1-A46A-001591DCB12F}" type="sibTrans" cxnId="{30477694-F6EF-497B-B5E5-873F0A1696E1}">
      <dgm:prSet/>
      <dgm:spPr/>
      <dgm:t>
        <a:bodyPr/>
        <a:lstStyle/>
        <a:p>
          <a:endParaRPr lang="es-ES">
            <a:latin typeface="+mn-lt"/>
          </a:endParaRPr>
        </a:p>
      </dgm:t>
    </dgm:pt>
    <dgm:pt modelId="{A237065A-87EC-40C8-90C4-5C6BB9795E58}">
      <dgm:prSet phldrT="[Texto]" custT="1"/>
      <dgm:spPr>
        <a:solidFill>
          <a:schemeClr val="bg1"/>
        </a:solidFill>
        <a:ln>
          <a:solidFill>
            <a:srgbClr val="C00000">
              <a:alpha val="90000"/>
            </a:srgbClr>
          </a:solidFill>
        </a:ln>
      </dgm:spPr>
      <dgm:t>
        <a:bodyPr/>
        <a:lstStyle/>
        <a:p>
          <a:pPr algn="l"/>
          <a:r>
            <a:rPr lang="es-CO" sz="1000" b="1" dirty="0">
              <a:latin typeface="Montserrat" pitchFamily="2" charset="77"/>
            </a:rPr>
            <a:t>A REALIZAR - DIC: </a:t>
          </a:r>
          <a:r>
            <a:rPr lang="es-CO" sz="1000" dirty="0">
              <a:latin typeface="Montserrat" pitchFamily="2" charset="77"/>
            </a:rPr>
            <a:t>* Emociones saludables para afrontar tiempos difíciles</a:t>
          </a:r>
        </a:p>
        <a:p>
          <a:pPr algn="l"/>
          <a:r>
            <a:rPr lang="es-CO" sz="1000" dirty="0">
              <a:latin typeface="Montserrat" pitchFamily="2" charset="77"/>
            </a:rPr>
            <a:t>* ¿Cómo mantener la operatividad en tiempos de crisis?</a:t>
          </a:r>
          <a:endParaRPr lang="es-ES" sz="1000" dirty="0">
            <a:latin typeface="Montserrat" pitchFamily="2" charset="77"/>
          </a:endParaRPr>
        </a:p>
      </dgm:t>
    </dgm:pt>
    <dgm:pt modelId="{751FDB65-4A0F-4287-A849-FE1DC1D25546}" type="parTrans" cxnId="{09162C51-0689-42E8-8CA5-0513B818779C}">
      <dgm:prSet/>
      <dgm:spPr>
        <a:ln>
          <a:solidFill>
            <a:srgbClr val="C00000"/>
          </a:solidFill>
        </a:ln>
      </dgm:spPr>
      <dgm:t>
        <a:bodyPr/>
        <a:lstStyle/>
        <a:p>
          <a:endParaRPr lang="es-ES">
            <a:latin typeface="+mn-lt"/>
          </a:endParaRPr>
        </a:p>
      </dgm:t>
    </dgm:pt>
    <dgm:pt modelId="{93A2CB08-4B66-4EE4-945E-974DD2B4D25A}" type="sibTrans" cxnId="{09162C51-0689-42E8-8CA5-0513B818779C}">
      <dgm:prSet/>
      <dgm:spPr/>
      <dgm:t>
        <a:bodyPr/>
        <a:lstStyle/>
        <a:p>
          <a:endParaRPr lang="es-ES">
            <a:latin typeface="+mn-lt"/>
          </a:endParaRPr>
        </a:p>
      </dgm:t>
    </dgm:pt>
    <dgm:pt modelId="{0E39AD64-B1F2-46AC-A133-B0A299BF6695}">
      <dgm:prSet phldrT="[Texto]" custT="1"/>
      <dgm:spPr>
        <a:solidFill>
          <a:srgbClr val="ED7D31"/>
        </a:solidFill>
      </dgm:spPr>
      <dgm:t>
        <a:bodyPr/>
        <a:lstStyle/>
        <a:p>
          <a:pPr algn="ctr"/>
          <a:r>
            <a:rPr lang="es-ES" sz="2400" b="1" dirty="0">
              <a:solidFill>
                <a:schemeClr val="tx1"/>
              </a:solidFill>
              <a:latin typeface="Montserrat" pitchFamily="2" charset="77"/>
            </a:rPr>
            <a:t>SST</a:t>
          </a:r>
        </a:p>
      </dgm:t>
    </dgm:pt>
    <dgm:pt modelId="{1373CB42-3F64-49FC-8A8A-7F49567E2D30}" type="parTrans" cxnId="{7A9C633F-1E8A-4FDC-B5BE-614508ACF034}">
      <dgm:prSet/>
      <dgm:spPr/>
      <dgm:t>
        <a:bodyPr/>
        <a:lstStyle/>
        <a:p>
          <a:endParaRPr lang="es-ES">
            <a:latin typeface="+mn-lt"/>
          </a:endParaRPr>
        </a:p>
      </dgm:t>
    </dgm:pt>
    <dgm:pt modelId="{4FA64972-AE58-4F9C-91BA-EA2BC984854F}" type="sibTrans" cxnId="{7A9C633F-1E8A-4FDC-B5BE-614508ACF034}">
      <dgm:prSet/>
      <dgm:spPr/>
      <dgm:t>
        <a:bodyPr/>
        <a:lstStyle/>
        <a:p>
          <a:endParaRPr lang="es-ES">
            <a:latin typeface="+mn-lt"/>
          </a:endParaRPr>
        </a:p>
      </dgm:t>
    </dgm:pt>
    <dgm:pt modelId="{DA660E93-DE54-40E1-AB19-E6E4F52A3B8A}">
      <dgm:prSet phldrT="[Texto]" custT="1"/>
      <dgm:spPr>
        <a:solidFill>
          <a:schemeClr val="bg1">
            <a:alpha val="90000"/>
          </a:schemeClr>
        </a:solidFill>
        <a:ln>
          <a:solidFill>
            <a:srgbClr val="ED7D31">
              <a:alpha val="90000"/>
            </a:srgbClr>
          </a:solidFill>
        </a:ln>
      </dgm:spPr>
      <dgm:t>
        <a:bodyPr/>
        <a:lstStyle/>
        <a:p>
          <a:pPr algn="ctr"/>
          <a:r>
            <a:rPr lang="es-ES" sz="2000" b="1" i="0" dirty="0">
              <a:solidFill>
                <a:srgbClr val="C00000"/>
              </a:solidFill>
              <a:latin typeface="Montserrat SemiBold" pitchFamily="2" charset="77"/>
            </a:rPr>
            <a:t>22</a:t>
          </a:r>
          <a:r>
            <a:rPr lang="es-ES" sz="1200" dirty="0">
              <a:latin typeface="Montserrat" pitchFamily="2" charset="77"/>
            </a:rPr>
            <a:t> CAPACITACIONES PROGRAMADAS</a:t>
          </a:r>
        </a:p>
      </dgm:t>
    </dgm:pt>
    <dgm:pt modelId="{DB5BF17C-659A-4173-A377-E62EC58B346C}" type="parTrans" cxnId="{3D8BC522-C876-4720-BEF6-FAF253A8A2E6}">
      <dgm:prSet/>
      <dgm:spPr>
        <a:ln>
          <a:solidFill>
            <a:srgbClr val="ED7D31"/>
          </a:solidFill>
        </a:ln>
      </dgm:spPr>
      <dgm:t>
        <a:bodyPr/>
        <a:lstStyle/>
        <a:p>
          <a:endParaRPr lang="es-ES">
            <a:latin typeface="+mn-lt"/>
          </a:endParaRPr>
        </a:p>
      </dgm:t>
    </dgm:pt>
    <dgm:pt modelId="{BCEE9CDC-C1B2-4652-942B-0993B5CFBCCC}" type="sibTrans" cxnId="{3D8BC522-C876-4720-BEF6-FAF253A8A2E6}">
      <dgm:prSet/>
      <dgm:spPr/>
      <dgm:t>
        <a:bodyPr/>
        <a:lstStyle/>
        <a:p>
          <a:endParaRPr lang="es-ES">
            <a:latin typeface="+mn-lt"/>
          </a:endParaRPr>
        </a:p>
      </dgm:t>
    </dgm:pt>
    <dgm:pt modelId="{71FFFB99-9BC5-4DC0-B5B8-5BBF857055F4}">
      <dgm:prSet phldrT="[Texto]" custT="1"/>
      <dgm:spPr>
        <a:solidFill>
          <a:schemeClr val="tx1"/>
        </a:solidFill>
      </dgm:spPr>
      <dgm:t>
        <a:bodyPr/>
        <a:lstStyle/>
        <a:p>
          <a:pPr algn="ctr"/>
          <a:r>
            <a:rPr lang="es-ES" sz="2400" b="1" dirty="0">
              <a:latin typeface="Montserrat" pitchFamily="2" charset="77"/>
            </a:rPr>
            <a:t>Salud</a:t>
          </a:r>
        </a:p>
      </dgm:t>
    </dgm:pt>
    <dgm:pt modelId="{A39DD77B-F209-480D-B6E0-DACF9088F1D9}" type="parTrans" cxnId="{D2BE5561-FDBE-47B5-AB4C-4A009D0C0951}">
      <dgm:prSet/>
      <dgm:spPr/>
      <dgm:t>
        <a:bodyPr/>
        <a:lstStyle/>
        <a:p>
          <a:endParaRPr lang="es-ES">
            <a:latin typeface="+mn-lt"/>
          </a:endParaRPr>
        </a:p>
      </dgm:t>
    </dgm:pt>
    <dgm:pt modelId="{9B15C583-3CAB-4294-9F57-24E940957556}" type="sibTrans" cxnId="{D2BE5561-FDBE-47B5-AB4C-4A009D0C0951}">
      <dgm:prSet/>
      <dgm:spPr/>
      <dgm:t>
        <a:bodyPr/>
        <a:lstStyle/>
        <a:p>
          <a:endParaRPr lang="es-ES">
            <a:latin typeface="+mn-lt"/>
          </a:endParaRPr>
        </a:p>
      </dgm:t>
    </dgm:pt>
    <dgm:pt modelId="{49950B04-C51E-477E-9FA8-62EDA8A050B2}">
      <dgm:prSet phldrT="[Texto]" custT="1"/>
      <dgm:spPr>
        <a:solidFill>
          <a:schemeClr val="bg1">
            <a:alpha val="90000"/>
          </a:schemeClr>
        </a:solidFill>
        <a:ln>
          <a:solidFill>
            <a:schemeClr val="tx1">
              <a:alpha val="90000"/>
            </a:schemeClr>
          </a:solidFill>
        </a:ln>
      </dgm:spPr>
      <dgm:t>
        <a:bodyPr/>
        <a:lstStyle/>
        <a:p>
          <a:pPr algn="ctr"/>
          <a:r>
            <a:rPr lang="es-ES" sz="2000" b="1" dirty="0">
              <a:solidFill>
                <a:srgbClr val="C00000"/>
              </a:solidFill>
              <a:latin typeface="Montserrat" pitchFamily="2" charset="77"/>
            </a:rPr>
            <a:t>23</a:t>
          </a:r>
          <a:r>
            <a:rPr lang="es-ES" sz="1200" dirty="0">
              <a:latin typeface="Montserrat" pitchFamily="2" charset="77"/>
            </a:rPr>
            <a:t> CAPACITACIONES PROGRAMADAS</a:t>
          </a:r>
        </a:p>
      </dgm:t>
    </dgm:pt>
    <dgm:pt modelId="{56AD9C89-EBDA-4745-A89B-76A3288D54EC}" type="parTrans" cxnId="{F064FC29-7135-4B50-8BFF-C24A77F31FBF}">
      <dgm:prSet/>
      <dgm:spPr>
        <a:ln>
          <a:solidFill>
            <a:schemeClr val="tx1"/>
          </a:solidFill>
        </a:ln>
      </dgm:spPr>
      <dgm:t>
        <a:bodyPr/>
        <a:lstStyle/>
        <a:p>
          <a:endParaRPr lang="es-ES">
            <a:latin typeface="+mn-lt"/>
          </a:endParaRPr>
        </a:p>
      </dgm:t>
    </dgm:pt>
    <dgm:pt modelId="{79AA0CCD-7C5E-4B3A-BB17-C6E945E0942A}" type="sibTrans" cxnId="{F064FC29-7135-4B50-8BFF-C24A77F31FBF}">
      <dgm:prSet/>
      <dgm:spPr/>
      <dgm:t>
        <a:bodyPr/>
        <a:lstStyle/>
        <a:p>
          <a:endParaRPr lang="es-ES">
            <a:latin typeface="+mn-lt"/>
          </a:endParaRPr>
        </a:p>
      </dgm:t>
    </dgm:pt>
    <dgm:pt modelId="{4FA040D4-E33B-48EB-AEC6-DFC05CA307CE}">
      <dgm:prSet phldrT="[Texto]" custT="1"/>
      <dgm:spPr>
        <a:solidFill>
          <a:srgbClr val="FFC000"/>
        </a:solidFill>
      </dgm:spPr>
      <dgm:t>
        <a:bodyPr/>
        <a:lstStyle/>
        <a:p>
          <a:pPr algn="ctr"/>
          <a:r>
            <a:rPr lang="es-ES" sz="2400" b="1" dirty="0">
              <a:solidFill>
                <a:schemeClr val="tx1"/>
              </a:solidFill>
              <a:latin typeface="Montserrat" pitchFamily="2" charset="77"/>
            </a:rPr>
            <a:t>Ambiental</a:t>
          </a:r>
        </a:p>
      </dgm:t>
    </dgm:pt>
    <dgm:pt modelId="{BFECCB7C-4F1F-442B-9DB5-943FF53A067A}" type="parTrans" cxnId="{08F3FC7F-9C1C-4368-B5B4-9D6CF8B06A52}">
      <dgm:prSet/>
      <dgm:spPr/>
      <dgm:t>
        <a:bodyPr/>
        <a:lstStyle/>
        <a:p>
          <a:endParaRPr lang="es-ES">
            <a:latin typeface="+mn-lt"/>
          </a:endParaRPr>
        </a:p>
      </dgm:t>
    </dgm:pt>
    <dgm:pt modelId="{2EF85D1D-6FEF-49EF-8B67-9B955A7557F4}" type="sibTrans" cxnId="{08F3FC7F-9C1C-4368-B5B4-9D6CF8B06A52}">
      <dgm:prSet/>
      <dgm:spPr/>
      <dgm:t>
        <a:bodyPr/>
        <a:lstStyle/>
        <a:p>
          <a:endParaRPr lang="es-ES">
            <a:latin typeface="+mn-lt"/>
          </a:endParaRPr>
        </a:p>
      </dgm:t>
    </dgm:pt>
    <dgm:pt modelId="{1E036B60-EBFF-4427-8344-40C94710C17A}">
      <dgm:prSet custT="1"/>
      <dgm:spPr>
        <a:ln>
          <a:solidFill>
            <a:srgbClr val="C00000"/>
          </a:solidFill>
        </a:ln>
      </dgm:spPr>
      <dgm:t>
        <a:bodyPr/>
        <a:lstStyle/>
        <a:p>
          <a:pPr algn="l">
            <a:lnSpc>
              <a:spcPct val="90000"/>
            </a:lnSpc>
            <a:spcAft>
              <a:spcPct val="35000"/>
            </a:spcAft>
          </a:pPr>
          <a:endParaRPr lang="es-CO" sz="1000" dirty="0">
            <a:latin typeface="Montserrat" pitchFamily="2" charset="77"/>
          </a:endParaRPr>
        </a:p>
        <a:p>
          <a:pPr algn="l">
            <a:lnSpc>
              <a:spcPct val="100000"/>
            </a:lnSpc>
            <a:spcAft>
              <a:spcPts val="0"/>
            </a:spcAft>
          </a:pPr>
          <a:endParaRPr lang="es-CO" sz="1000" dirty="0">
            <a:latin typeface="Montserrat" pitchFamily="2" charset="77"/>
          </a:endParaRPr>
        </a:p>
        <a:p>
          <a:pPr algn="l">
            <a:lnSpc>
              <a:spcPct val="100000"/>
            </a:lnSpc>
            <a:spcAft>
              <a:spcPts val="0"/>
            </a:spcAft>
          </a:pPr>
          <a:r>
            <a:rPr lang="es-CO" sz="1000" b="1" dirty="0">
              <a:latin typeface="Montserrat" pitchFamily="2" charset="77"/>
            </a:rPr>
            <a:t>REALIZADAS: </a:t>
          </a:r>
          <a:r>
            <a:rPr lang="es-CO" sz="1000" dirty="0">
              <a:latin typeface="Montserrat" pitchFamily="2" charset="77"/>
            </a:rPr>
            <a:t>*Apropiemos el PEI de la Universidad Libre.</a:t>
          </a:r>
        </a:p>
        <a:p>
          <a:pPr algn="l">
            <a:lnSpc>
              <a:spcPct val="100000"/>
            </a:lnSpc>
            <a:spcAft>
              <a:spcPts val="0"/>
            </a:spcAft>
          </a:pPr>
          <a:r>
            <a:rPr lang="es-CO" sz="1000" dirty="0">
              <a:latin typeface="Montserrat" pitchFamily="2" charset="77"/>
            </a:rPr>
            <a:t>* Capacitación en el manejo de la plataforma Kawak.</a:t>
          </a:r>
        </a:p>
        <a:p>
          <a:pPr algn="l">
            <a:lnSpc>
              <a:spcPct val="100000"/>
            </a:lnSpc>
            <a:spcAft>
              <a:spcPts val="0"/>
            </a:spcAft>
          </a:pPr>
          <a:r>
            <a:rPr lang="es-CO" sz="1000" dirty="0">
              <a:latin typeface="Montserrat" pitchFamily="2" charset="77"/>
            </a:rPr>
            <a:t>* Webinar caminando en la excelencia.</a:t>
          </a:r>
        </a:p>
        <a:p>
          <a:pPr algn="l">
            <a:lnSpc>
              <a:spcPct val="100000"/>
            </a:lnSpc>
            <a:spcAft>
              <a:spcPts val="0"/>
            </a:spcAft>
          </a:pPr>
          <a:r>
            <a:rPr lang="es-CO" sz="1000" dirty="0">
              <a:latin typeface="Montserrat" pitchFamily="2" charset="77"/>
            </a:rPr>
            <a:t>*Seminario Educación Física para el siglo XXI</a:t>
          </a:r>
        </a:p>
        <a:p>
          <a:pPr algn="l">
            <a:lnSpc>
              <a:spcPct val="100000"/>
            </a:lnSpc>
            <a:spcAft>
              <a:spcPts val="0"/>
            </a:spcAft>
          </a:pPr>
          <a:r>
            <a:rPr lang="es-CO" sz="1000" dirty="0">
              <a:latin typeface="Montserrat" pitchFamily="2" charset="77"/>
            </a:rPr>
            <a:t>*Conferencia taller virtual renta personas naturales.</a:t>
          </a:r>
        </a:p>
        <a:p>
          <a:pPr algn="l">
            <a:lnSpc>
              <a:spcPct val="100000"/>
            </a:lnSpc>
            <a:spcAft>
              <a:spcPts val="0"/>
            </a:spcAft>
          </a:pPr>
          <a:r>
            <a:rPr lang="es-CO" sz="1000" b="0" dirty="0">
              <a:latin typeface="Montserrat" pitchFamily="2" charset="77"/>
            </a:rPr>
            <a:t>* Webinar la Educación en línea: buenas prácticas para diseñar tu propia experiencia.</a:t>
          </a:r>
        </a:p>
        <a:p>
          <a:pPr algn="l">
            <a:lnSpc>
              <a:spcPct val="100000"/>
            </a:lnSpc>
            <a:spcAft>
              <a:spcPts val="0"/>
            </a:spcAft>
          </a:pPr>
          <a:endParaRPr lang="es-CO" sz="1000" dirty="0">
            <a:latin typeface="Montserrat" pitchFamily="2" charset="77"/>
          </a:endParaRPr>
        </a:p>
        <a:p>
          <a:pPr algn="l">
            <a:lnSpc>
              <a:spcPct val="100000"/>
            </a:lnSpc>
            <a:spcAft>
              <a:spcPts val="0"/>
            </a:spcAft>
          </a:pPr>
          <a:endParaRPr lang="es-CO" sz="1000" dirty="0">
            <a:latin typeface="Montserrat" pitchFamily="2" charset="77"/>
          </a:endParaRPr>
        </a:p>
        <a:p>
          <a:pPr algn="l">
            <a:lnSpc>
              <a:spcPct val="90000"/>
            </a:lnSpc>
            <a:spcAft>
              <a:spcPct val="35000"/>
            </a:spcAft>
          </a:pPr>
          <a:endParaRPr lang="es-ES" sz="1000" dirty="0">
            <a:latin typeface="Montserrat" pitchFamily="2" charset="77"/>
          </a:endParaRPr>
        </a:p>
      </dgm:t>
    </dgm:pt>
    <dgm:pt modelId="{E525E7FC-BDAB-4025-8688-7AA2FB73EDB2}" type="parTrans" cxnId="{BC10903C-EE80-464E-83EE-D33F56CC00EC}">
      <dgm:prSet/>
      <dgm:spPr>
        <a:ln>
          <a:solidFill>
            <a:srgbClr val="C00000"/>
          </a:solidFill>
        </a:ln>
      </dgm:spPr>
      <dgm:t>
        <a:bodyPr/>
        <a:lstStyle/>
        <a:p>
          <a:endParaRPr lang="es-ES"/>
        </a:p>
      </dgm:t>
    </dgm:pt>
    <dgm:pt modelId="{8A0CD62B-4C9A-4B5A-95B9-8D381FE12051}" type="sibTrans" cxnId="{BC10903C-EE80-464E-83EE-D33F56CC00EC}">
      <dgm:prSet/>
      <dgm:spPr/>
      <dgm:t>
        <a:bodyPr/>
        <a:lstStyle/>
        <a:p>
          <a:endParaRPr lang="es-ES"/>
        </a:p>
      </dgm:t>
    </dgm:pt>
    <dgm:pt modelId="{C9DC6B97-C297-4505-95E6-82CE0E86B098}">
      <dgm:prSet phldrT="[Texto]" custT="1"/>
      <dgm:spPr>
        <a:solidFill>
          <a:schemeClr val="bg1">
            <a:alpha val="90000"/>
          </a:schemeClr>
        </a:solidFill>
        <a:ln>
          <a:solidFill>
            <a:srgbClr val="ED7D31">
              <a:alpha val="90000"/>
            </a:srgbClr>
          </a:solidFill>
        </a:ln>
      </dgm:spPr>
      <dgm:t>
        <a:bodyPr/>
        <a:lstStyle/>
        <a:p>
          <a:pPr algn="ctr"/>
          <a:r>
            <a:rPr lang="es-ES" sz="2000" b="1" i="0" dirty="0">
              <a:solidFill>
                <a:srgbClr val="C00000"/>
              </a:solidFill>
              <a:latin typeface="Montserrat SemiBold" pitchFamily="2" charset="77"/>
            </a:rPr>
            <a:t>22</a:t>
          </a:r>
          <a:r>
            <a:rPr lang="es-ES" sz="1200" dirty="0">
              <a:latin typeface="Montserrat" pitchFamily="2" charset="77"/>
            </a:rPr>
            <a:t> CAPACITACIONES REALIZADAS</a:t>
          </a:r>
        </a:p>
      </dgm:t>
    </dgm:pt>
    <dgm:pt modelId="{6D87F2FB-C753-470A-8FC0-057F7496F303}" type="parTrans" cxnId="{DA604E61-5EF2-47E7-BA96-0F066ED03BBE}">
      <dgm:prSet/>
      <dgm:spPr>
        <a:ln>
          <a:solidFill>
            <a:srgbClr val="ED7D31"/>
          </a:solidFill>
        </a:ln>
      </dgm:spPr>
      <dgm:t>
        <a:bodyPr/>
        <a:lstStyle/>
        <a:p>
          <a:endParaRPr lang="es-ES"/>
        </a:p>
      </dgm:t>
    </dgm:pt>
    <dgm:pt modelId="{4D0E6CFC-B884-441C-BEC3-0FAA9CE12B59}" type="sibTrans" cxnId="{DA604E61-5EF2-47E7-BA96-0F066ED03BBE}">
      <dgm:prSet/>
      <dgm:spPr/>
      <dgm:t>
        <a:bodyPr/>
        <a:lstStyle/>
        <a:p>
          <a:endParaRPr lang="es-ES"/>
        </a:p>
      </dgm:t>
    </dgm:pt>
    <dgm:pt modelId="{4EDAEF2D-E58D-4A97-AEC6-298267B1F114}">
      <dgm:prSet phldrT="[Texto]" custT="1"/>
      <dgm:spPr>
        <a:solidFill>
          <a:schemeClr val="bg1">
            <a:alpha val="90000"/>
          </a:schemeClr>
        </a:solidFill>
        <a:ln>
          <a:solidFill>
            <a:srgbClr val="FFC000">
              <a:alpha val="90000"/>
            </a:srgbClr>
          </a:solidFill>
        </a:ln>
      </dgm:spPr>
      <dgm:t>
        <a:bodyPr/>
        <a:lstStyle/>
        <a:p>
          <a:pPr algn="ctr"/>
          <a:r>
            <a:rPr lang="es-ES" sz="2000" b="1" dirty="0">
              <a:solidFill>
                <a:srgbClr val="C00000"/>
              </a:solidFill>
              <a:latin typeface="Montserrat" pitchFamily="2" charset="77"/>
            </a:rPr>
            <a:t>8</a:t>
          </a:r>
          <a:r>
            <a:rPr lang="es-ES" sz="1200" dirty="0">
              <a:latin typeface="Montserrat" pitchFamily="2" charset="77"/>
            </a:rPr>
            <a:t> CAPACITACIONES PROGRAMADAS</a:t>
          </a:r>
        </a:p>
      </dgm:t>
    </dgm:pt>
    <dgm:pt modelId="{61BE29EA-086B-4424-B3CA-24A0E051FD3D}" type="parTrans" cxnId="{60F9CA75-A174-4CA7-877C-48E32F1E58F6}">
      <dgm:prSet/>
      <dgm:spPr>
        <a:ln>
          <a:solidFill>
            <a:srgbClr val="FFC000"/>
          </a:solidFill>
        </a:ln>
      </dgm:spPr>
      <dgm:t>
        <a:bodyPr/>
        <a:lstStyle/>
        <a:p>
          <a:endParaRPr lang="es-ES"/>
        </a:p>
      </dgm:t>
    </dgm:pt>
    <dgm:pt modelId="{4D669C65-37AC-49BB-AA45-74E37E3FCD0E}" type="sibTrans" cxnId="{60F9CA75-A174-4CA7-877C-48E32F1E58F6}">
      <dgm:prSet/>
      <dgm:spPr/>
      <dgm:t>
        <a:bodyPr/>
        <a:lstStyle/>
        <a:p>
          <a:endParaRPr lang="es-ES"/>
        </a:p>
      </dgm:t>
    </dgm:pt>
    <dgm:pt modelId="{F940FE82-7825-4F34-A1FE-061A4AB22525}">
      <dgm:prSet phldrT="[Texto]" custT="1"/>
      <dgm:spPr>
        <a:solidFill>
          <a:schemeClr val="bg1">
            <a:alpha val="90000"/>
          </a:schemeClr>
        </a:solidFill>
        <a:ln>
          <a:solidFill>
            <a:srgbClr val="FFC000">
              <a:alpha val="90000"/>
            </a:srgbClr>
          </a:solidFill>
        </a:ln>
      </dgm:spPr>
      <dgm:t>
        <a:bodyPr/>
        <a:lstStyle/>
        <a:p>
          <a:pPr algn="ctr"/>
          <a:r>
            <a:rPr lang="es-ES" sz="2000" b="1" dirty="0">
              <a:solidFill>
                <a:srgbClr val="C00000"/>
              </a:solidFill>
              <a:latin typeface="Montserrat" pitchFamily="2" charset="77"/>
            </a:rPr>
            <a:t>5</a:t>
          </a:r>
          <a:r>
            <a:rPr lang="es-ES" sz="1200" dirty="0">
              <a:latin typeface="Montserrat" pitchFamily="2" charset="77"/>
            </a:rPr>
            <a:t> CAPACITACIONES REALIZADAS</a:t>
          </a:r>
        </a:p>
      </dgm:t>
    </dgm:pt>
    <dgm:pt modelId="{8BE715D8-72CE-4D7B-99E5-663B80005E88}" type="parTrans" cxnId="{B9F1D175-9C7A-4AA8-A00B-17383554710C}">
      <dgm:prSet/>
      <dgm:spPr>
        <a:ln>
          <a:solidFill>
            <a:srgbClr val="FFC000"/>
          </a:solidFill>
        </a:ln>
      </dgm:spPr>
      <dgm:t>
        <a:bodyPr/>
        <a:lstStyle/>
        <a:p>
          <a:endParaRPr lang="es-ES"/>
        </a:p>
      </dgm:t>
    </dgm:pt>
    <dgm:pt modelId="{B5F7308E-C82C-4114-A3B8-F85DD1D85085}" type="sibTrans" cxnId="{B9F1D175-9C7A-4AA8-A00B-17383554710C}">
      <dgm:prSet/>
      <dgm:spPr/>
      <dgm:t>
        <a:bodyPr/>
        <a:lstStyle/>
        <a:p>
          <a:endParaRPr lang="es-ES"/>
        </a:p>
      </dgm:t>
    </dgm:pt>
    <dgm:pt modelId="{7648707E-73B9-4154-9591-3D5190F05367}">
      <dgm:prSet phldrT="[Texto]" custT="1"/>
      <dgm:spPr>
        <a:solidFill>
          <a:schemeClr val="bg1">
            <a:alpha val="90000"/>
          </a:schemeClr>
        </a:solidFill>
        <a:ln>
          <a:solidFill>
            <a:schemeClr val="tx1">
              <a:alpha val="90000"/>
            </a:schemeClr>
          </a:solidFill>
        </a:ln>
      </dgm:spPr>
      <dgm:t>
        <a:bodyPr/>
        <a:lstStyle/>
        <a:p>
          <a:pPr algn="ctr"/>
          <a:r>
            <a:rPr lang="es-ES" sz="2000" b="1" dirty="0">
              <a:solidFill>
                <a:srgbClr val="C00000"/>
              </a:solidFill>
              <a:latin typeface="Montserrat" pitchFamily="2" charset="77"/>
            </a:rPr>
            <a:t>23</a:t>
          </a:r>
          <a:r>
            <a:rPr lang="es-ES" sz="1200" dirty="0">
              <a:latin typeface="Montserrat" pitchFamily="2" charset="77"/>
            </a:rPr>
            <a:t> CAPACITACIONES REALIZADAS</a:t>
          </a:r>
        </a:p>
      </dgm:t>
    </dgm:pt>
    <dgm:pt modelId="{225B6713-14C0-464A-ADD1-9FA8903EA512}" type="parTrans" cxnId="{81209BD6-FD35-4C38-8860-49DEE3F34ADF}">
      <dgm:prSet/>
      <dgm:spPr>
        <a:ln>
          <a:solidFill>
            <a:schemeClr val="tx1"/>
          </a:solidFill>
        </a:ln>
      </dgm:spPr>
      <dgm:t>
        <a:bodyPr/>
        <a:lstStyle/>
        <a:p>
          <a:endParaRPr lang="es-ES"/>
        </a:p>
      </dgm:t>
    </dgm:pt>
    <dgm:pt modelId="{3DA06A1A-250D-4032-8CE5-1CDD2537FBA7}" type="sibTrans" cxnId="{81209BD6-FD35-4C38-8860-49DEE3F34ADF}">
      <dgm:prSet/>
      <dgm:spPr/>
      <dgm:t>
        <a:bodyPr/>
        <a:lstStyle/>
        <a:p>
          <a:endParaRPr lang="es-ES"/>
        </a:p>
      </dgm:t>
    </dgm:pt>
    <dgm:pt modelId="{AD2462CD-123B-451D-93D2-8E9FA819B23D}" type="pres">
      <dgm:prSet presAssocID="{7D009187-B28D-46FB-A189-C744459CC5AA}" presName="diagram" presStyleCnt="0">
        <dgm:presLayoutVars>
          <dgm:chPref val="1"/>
          <dgm:dir/>
          <dgm:animOne val="branch"/>
          <dgm:animLvl val="lvl"/>
          <dgm:resizeHandles/>
        </dgm:presLayoutVars>
      </dgm:prSet>
      <dgm:spPr/>
      <dgm:t>
        <a:bodyPr/>
        <a:lstStyle/>
        <a:p>
          <a:endParaRPr lang="es-ES"/>
        </a:p>
      </dgm:t>
    </dgm:pt>
    <dgm:pt modelId="{AF794651-BCA0-405C-8B65-00A37595E3B2}" type="pres">
      <dgm:prSet presAssocID="{0176C5C2-26C6-4A92-9412-52C61EA0A599}" presName="root" presStyleCnt="0"/>
      <dgm:spPr/>
    </dgm:pt>
    <dgm:pt modelId="{05718B9A-0EBA-44A6-8B47-FE0C6FCC7004}" type="pres">
      <dgm:prSet presAssocID="{0176C5C2-26C6-4A92-9412-52C61EA0A599}" presName="rootComposite" presStyleCnt="0"/>
      <dgm:spPr/>
    </dgm:pt>
    <dgm:pt modelId="{96BBD33E-CE8F-4F40-8277-63A1195D812A}" type="pres">
      <dgm:prSet presAssocID="{0176C5C2-26C6-4A92-9412-52C61EA0A599}" presName="rootText" presStyleLbl="node1" presStyleIdx="0" presStyleCnt="4" custScaleX="115171" custScaleY="47492"/>
      <dgm:spPr/>
      <dgm:t>
        <a:bodyPr/>
        <a:lstStyle/>
        <a:p>
          <a:endParaRPr lang="es-ES"/>
        </a:p>
      </dgm:t>
    </dgm:pt>
    <dgm:pt modelId="{8DC3B9D1-F90D-45E5-A8E6-7DFCA1D264B6}" type="pres">
      <dgm:prSet presAssocID="{0176C5C2-26C6-4A92-9412-52C61EA0A599}" presName="rootConnector" presStyleLbl="node1" presStyleIdx="0" presStyleCnt="4"/>
      <dgm:spPr/>
      <dgm:t>
        <a:bodyPr/>
        <a:lstStyle/>
        <a:p>
          <a:endParaRPr lang="es-ES"/>
        </a:p>
      </dgm:t>
    </dgm:pt>
    <dgm:pt modelId="{DDE46398-E6AA-425F-A497-0BA3535723F9}" type="pres">
      <dgm:prSet presAssocID="{0176C5C2-26C6-4A92-9412-52C61EA0A599}" presName="childShape" presStyleCnt="0"/>
      <dgm:spPr/>
    </dgm:pt>
    <dgm:pt modelId="{A2C7E20D-603C-4400-BDC5-170FA58D9709}" type="pres">
      <dgm:prSet presAssocID="{E525E7FC-BDAB-4025-8688-7AA2FB73EDB2}" presName="Name13" presStyleLbl="parChTrans1D2" presStyleIdx="0" presStyleCnt="8"/>
      <dgm:spPr/>
      <dgm:t>
        <a:bodyPr/>
        <a:lstStyle/>
        <a:p>
          <a:endParaRPr lang="es-ES"/>
        </a:p>
      </dgm:t>
    </dgm:pt>
    <dgm:pt modelId="{B268CFEE-50F2-43FD-BFB8-6C29E300C69C}" type="pres">
      <dgm:prSet presAssocID="{1E036B60-EBFF-4427-8344-40C94710C17A}" presName="childText" presStyleLbl="bgAcc1" presStyleIdx="0" presStyleCnt="8" custScaleX="153527" custScaleY="216501">
        <dgm:presLayoutVars>
          <dgm:bulletEnabled val="1"/>
        </dgm:presLayoutVars>
      </dgm:prSet>
      <dgm:spPr/>
      <dgm:t>
        <a:bodyPr/>
        <a:lstStyle/>
        <a:p>
          <a:endParaRPr lang="es-ES"/>
        </a:p>
      </dgm:t>
    </dgm:pt>
    <dgm:pt modelId="{E16D38EB-C4CE-49BE-A686-81683F959B87}" type="pres">
      <dgm:prSet presAssocID="{751FDB65-4A0F-4287-A849-FE1DC1D25546}" presName="Name13" presStyleLbl="parChTrans1D2" presStyleIdx="1" presStyleCnt="8"/>
      <dgm:spPr/>
      <dgm:t>
        <a:bodyPr/>
        <a:lstStyle/>
        <a:p>
          <a:endParaRPr lang="es-ES"/>
        </a:p>
      </dgm:t>
    </dgm:pt>
    <dgm:pt modelId="{CDB16D9F-FBFC-491F-84BF-EDB84A236279}" type="pres">
      <dgm:prSet presAssocID="{A237065A-87EC-40C8-90C4-5C6BB9795E58}" presName="childText" presStyleLbl="bgAcc1" presStyleIdx="1" presStyleCnt="8" custScaleX="157047" custLinFactNeighborX="-4888" custLinFactNeighborY="1108">
        <dgm:presLayoutVars>
          <dgm:bulletEnabled val="1"/>
        </dgm:presLayoutVars>
      </dgm:prSet>
      <dgm:spPr/>
      <dgm:t>
        <a:bodyPr/>
        <a:lstStyle/>
        <a:p>
          <a:endParaRPr lang="es-ES"/>
        </a:p>
      </dgm:t>
    </dgm:pt>
    <dgm:pt modelId="{CE38CE89-1A5A-4A2B-BFA0-138655B0EE7E}" type="pres">
      <dgm:prSet presAssocID="{0E39AD64-B1F2-46AC-A133-B0A299BF6695}" presName="root" presStyleCnt="0"/>
      <dgm:spPr/>
    </dgm:pt>
    <dgm:pt modelId="{E0580E17-EFB3-4FAF-B09F-0CF9E308CF7C}" type="pres">
      <dgm:prSet presAssocID="{0E39AD64-B1F2-46AC-A133-B0A299BF6695}" presName="rootComposite" presStyleCnt="0"/>
      <dgm:spPr/>
    </dgm:pt>
    <dgm:pt modelId="{31E56AFF-BFD5-4B65-8533-C1AA083EF3DB}" type="pres">
      <dgm:prSet presAssocID="{0E39AD64-B1F2-46AC-A133-B0A299BF6695}" presName="rootText" presStyleLbl="node1" presStyleIdx="1" presStyleCnt="4" custScaleX="114719" custScaleY="46963"/>
      <dgm:spPr/>
      <dgm:t>
        <a:bodyPr/>
        <a:lstStyle/>
        <a:p>
          <a:endParaRPr lang="es-ES"/>
        </a:p>
      </dgm:t>
    </dgm:pt>
    <dgm:pt modelId="{59DBE853-E18F-4295-B5C4-E84A65C49CBF}" type="pres">
      <dgm:prSet presAssocID="{0E39AD64-B1F2-46AC-A133-B0A299BF6695}" presName="rootConnector" presStyleLbl="node1" presStyleIdx="1" presStyleCnt="4"/>
      <dgm:spPr/>
      <dgm:t>
        <a:bodyPr/>
        <a:lstStyle/>
        <a:p>
          <a:endParaRPr lang="es-ES"/>
        </a:p>
      </dgm:t>
    </dgm:pt>
    <dgm:pt modelId="{CCFA7DE7-FF59-4EC4-B718-B95B8724AAD0}" type="pres">
      <dgm:prSet presAssocID="{0E39AD64-B1F2-46AC-A133-B0A299BF6695}" presName="childShape" presStyleCnt="0"/>
      <dgm:spPr/>
    </dgm:pt>
    <dgm:pt modelId="{4B140266-3466-4A96-B9D4-CD85B9229066}" type="pres">
      <dgm:prSet presAssocID="{DB5BF17C-659A-4173-A377-E62EC58B346C}" presName="Name13" presStyleLbl="parChTrans1D2" presStyleIdx="2" presStyleCnt="8"/>
      <dgm:spPr/>
      <dgm:t>
        <a:bodyPr/>
        <a:lstStyle/>
        <a:p>
          <a:endParaRPr lang="es-ES"/>
        </a:p>
      </dgm:t>
    </dgm:pt>
    <dgm:pt modelId="{ACFDC12A-40A8-45D9-80D3-0591C753D7CD}" type="pres">
      <dgm:prSet presAssocID="{DA660E93-DE54-40E1-AB19-E6E4F52A3B8A}" presName="childText" presStyleLbl="bgAcc1" presStyleIdx="2" presStyleCnt="8" custScaleX="100000">
        <dgm:presLayoutVars>
          <dgm:bulletEnabled val="1"/>
        </dgm:presLayoutVars>
      </dgm:prSet>
      <dgm:spPr/>
      <dgm:t>
        <a:bodyPr/>
        <a:lstStyle/>
        <a:p>
          <a:endParaRPr lang="es-ES"/>
        </a:p>
      </dgm:t>
    </dgm:pt>
    <dgm:pt modelId="{C97C76DC-B359-475E-AA75-1038F8D2F064}" type="pres">
      <dgm:prSet presAssocID="{6D87F2FB-C753-470A-8FC0-057F7496F303}" presName="Name13" presStyleLbl="parChTrans1D2" presStyleIdx="3" presStyleCnt="8"/>
      <dgm:spPr/>
      <dgm:t>
        <a:bodyPr/>
        <a:lstStyle/>
        <a:p>
          <a:endParaRPr lang="es-ES"/>
        </a:p>
      </dgm:t>
    </dgm:pt>
    <dgm:pt modelId="{4C6D95DE-FE5E-42B2-AF59-48F03E93F7C6}" type="pres">
      <dgm:prSet presAssocID="{C9DC6B97-C297-4505-95E6-82CE0E86B098}" presName="childText" presStyleLbl="bgAcc1" presStyleIdx="3" presStyleCnt="8" custScaleX="100000">
        <dgm:presLayoutVars>
          <dgm:bulletEnabled val="1"/>
        </dgm:presLayoutVars>
      </dgm:prSet>
      <dgm:spPr/>
      <dgm:t>
        <a:bodyPr/>
        <a:lstStyle/>
        <a:p>
          <a:endParaRPr lang="es-ES"/>
        </a:p>
      </dgm:t>
    </dgm:pt>
    <dgm:pt modelId="{1F31CB3E-29D8-4C07-B5A4-2AD9CB26D311}" type="pres">
      <dgm:prSet presAssocID="{4FA040D4-E33B-48EB-AEC6-DFC05CA307CE}" presName="root" presStyleCnt="0"/>
      <dgm:spPr/>
    </dgm:pt>
    <dgm:pt modelId="{43ED1343-D8A2-46E9-9C52-75BB0BE9A217}" type="pres">
      <dgm:prSet presAssocID="{4FA040D4-E33B-48EB-AEC6-DFC05CA307CE}" presName="rootComposite" presStyleCnt="0"/>
      <dgm:spPr/>
    </dgm:pt>
    <dgm:pt modelId="{C5D06A24-45ED-47D9-BF28-9318F6336729}" type="pres">
      <dgm:prSet presAssocID="{4FA040D4-E33B-48EB-AEC6-DFC05CA307CE}" presName="rootText" presStyleLbl="node1" presStyleIdx="2" presStyleCnt="4" custScaleX="114727" custScaleY="49461"/>
      <dgm:spPr/>
      <dgm:t>
        <a:bodyPr/>
        <a:lstStyle/>
        <a:p>
          <a:endParaRPr lang="es-ES"/>
        </a:p>
      </dgm:t>
    </dgm:pt>
    <dgm:pt modelId="{FB31424E-C479-474B-AA5F-270D9FE5328B}" type="pres">
      <dgm:prSet presAssocID="{4FA040D4-E33B-48EB-AEC6-DFC05CA307CE}" presName="rootConnector" presStyleLbl="node1" presStyleIdx="2" presStyleCnt="4"/>
      <dgm:spPr/>
      <dgm:t>
        <a:bodyPr/>
        <a:lstStyle/>
        <a:p>
          <a:endParaRPr lang="es-ES"/>
        </a:p>
      </dgm:t>
    </dgm:pt>
    <dgm:pt modelId="{53869BAB-A57B-4C46-AD4E-D4030E73C423}" type="pres">
      <dgm:prSet presAssocID="{4FA040D4-E33B-48EB-AEC6-DFC05CA307CE}" presName="childShape" presStyleCnt="0"/>
      <dgm:spPr/>
    </dgm:pt>
    <dgm:pt modelId="{017D7CC3-0888-4371-ADA6-152F94878FF9}" type="pres">
      <dgm:prSet presAssocID="{61BE29EA-086B-4424-B3CA-24A0E051FD3D}" presName="Name13" presStyleLbl="parChTrans1D2" presStyleIdx="4" presStyleCnt="8"/>
      <dgm:spPr/>
      <dgm:t>
        <a:bodyPr/>
        <a:lstStyle/>
        <a:p>
          <a:endParaRPr lang="es-ES"/>
        </a:p>
      </dgm:t>
    </dgm:pt>
    <dgm:pt modelId="{57745287-DE0F-4BF1-BE52-2B550B0AA6B7}" type="pres">
      <dgm:prSet presAssocID="{4EDAEF2D-E58D-4A97-AEC6-298267B1F114}" presName="childText" presStyleLbl="bgAcc1" presStyleIdx="4" presStyleCnt="8" custScaleX="100000">
        <dgm:presLayoutVars>
          <dgm:bulletEnabled val="1"/>
        </dgm:presLayoutVars>
      </dgm:prSet>
      <dgm:spPr/>
      <dgm:t>
        <a:bodyPr/>
        <a:lstStyle/>
        <a:p>
          <a:endParaRPr lang="es-ES"/>
        </a:p>
      </dgm:t>
    </dgm:pt>
    <dgm:pt modelId="{4ADB0E0D-E30C-4205-8589-25B3F0D620CA}" type="pres">
      <dgm:prSet presAssocID="{8BE715D8-72CE-4D7B-99E5-663B80005E88}" presName="Name13" presStyleLbl="parChTrans1D2" presStyleIdx="5" presStyleCnt="8"/>
      <dgm:spPr/>
      <dgm:t>
        <a:bodyPr/>
        <a:lstStyle/>
        <a:p>
          <a:endParaRPr lang="es-ES"/>
        </a:p>
      </dgm:t>
    </dgm:pt>
    <dgm:pt modelId="{B2EF8606-10B2-42D0-9E9E-39591B0D5DA8}" type="pres">
      <dgm:prSet presAssocID="{F940FE82-7825-4F34-A1FE-061A4AB22525}" presName="childText" presStyleLbl="bgAcc1" presStyleIdx="5" presStyleCnt="8" custScaleX="100000">
        <dgm:presLayoutVars>
          <dgm:bulletEnabled val="1"/>
        </dgm:presLayoutVars>
      </dgm:prSet>
      <dgm:spPr/>
      <dgm:t>
        <a:bodyPr/>
        <a:lstStyle/>
        <a:p>
          <a:endParaRPr lang="es-ES"/>
        </a:p>
      </dgm:t>
    </dgm:pt>
    <dgm:pt modelId="{94896879-3853-4F7E-B3DD-9CCE33C2AB98}" type="pres">
      <dgm:prSet presAssocID="{71FFFB99-9BC5-4DC0-B5B8-5BBF857055F4}" presName="root" presStyleCnt="0"/>
      <dgm:spPr/>
    </dgm:pt>
    <dgm:pt modelId="{2BFDCAB0-9672-4C9B-BA47-57CF67A83893}" type="pres">
      <dgm:prSet presAssocID="{71FFFB99-9BC5-4DC0-B5B8-5BBF857055F4}" presName="rootComposite" presStyleCnt="0"/>
      <dgm:spPr/>
    </dgm:pt>
    <dgm:pt modelId="{6104FDD0-C986-4F63-90C0-2BE277F4FDC7}" type="pres">
      <dgm:prSet presAssocID="{71FFFB99-9BC5-4DC0-B5B8-5BBF857055F4}" presName="rootText" presStyleLbl="node1" presStyleIdx="3" presStyleCnt="4" custScaleX="132999" custScaleY="45482"/>
      <dgm:spPr/>
      <dgm:t>
        <a:bodyPr/>
        <a:lstStyle/>
        <a:p>
          <a:endParaRPr lang="es-ES"/>
        </a:p>
      </dgm:t>
    </dgm:pt>
    <dgm:pt modelId="{6F34C6F3-CF82-4FBB-8ADA-A5A475877997}" type="pres">
      <dgm:prSet presAssocID="{71FFFB99-9BC5-4DC0-B5B8-5BBF857055F4}" presName="rootConnector" presStyleLbl="node1" presStyleIdx="3" presStyleCnt="4"/>
      <dgm:spPr/>
      <dgm:t>
        <a:bodyPr/>
        <a:lstStyle/>
        <a:p>
          <a:endParaRPr lang="es-ES"/>
        </a:p>
      </dgm:t>
    </dgm:pt>
    <dgm:pt modelId="{D14EA3CD-9B9F-4229-B7D8-2ACA14B145F8}" type="pres">
      <dgm:prSet presAssocID="{71FFFB99-9BC5-4DC0-B5B8-5BBF857055F4}" presName="childShape" presStyleCnt="0"/>
      <dgm:spPr/>
    </dgm:pt>
    <dgm:pt modelId="{4F4649CA-D750-46E1-85EC-B33913F822C5}" type="pres">
      <dgm:prSet presAssocID="{56AD9C89-EBDA-4745-A89B-76A3288D54EC}" presName="Name13" presStyleLbl="parChTrans1D2" presStyleIdx="6" presStyleCnt="8"/>
      <dgm:spPr/>
      <dgm:t>
        <a:bodyPr/>
        <a:lstStyle/>
        <a:p>
          <a:endParaRPr lang="es-ES"/>
        </a:p>
      </dgm:t>
    </dgm:pt>
    <dgm:pt modelId="{B7CE091A-2030-4B78-8404-4BDDD5912BCA}" type="pres">
      <dgm:prSet presAssocID="{49950B04-C51E-477E-9FA8-62EDA8A050B2}" presName="childText" presStyleLbl="bgAcc1" presStyleIdx="6" presStyleCnt="8">
        <dgm:presLayoutVars>
          <dgm:bulletEnabled val="1"/>
        </dgm:presLayoutVars>
      </dgm:prSet>
      <dgm:spPr/>
      <dgm:t>
        <a:bodyPr/>
        <a:lstStyle/>
        <a:p>
          <a:endParaRPr lang="es-ES"/>
        </a:p>
      </dgm:t>
    </dgm:pt>
    <dgm:pt modelId="{C3FFDC8A-8BA8-4729-A8D8-A3E19C844A6E}" type="pres">
      <dgm:prSet presAssocID="{225B6713-14C0-464A-ADD1-9FA8903EA512}" presName="Name13" presStyleLbl="parChTrans1D2" presStyleIdx="7" presStyleCnt="8"/>
      <dgm:spPr/>
      <dgm:t>
        <a:bodyPr/>
        <a:lstStyle/>
        <a:p>
          <a:endParaRPr lang="es-ES"/>
        </a:p>
      </dgm:t>
    </dgm:pt>
    <dgm:pt modelId="{9B483FCB-1321-4C75-8228-74AC78B2446B}" type="pres">
      <dgm:prSet presAssocID="{7648707E-73B9-4154-9591-3D5190F05367}" presName="childText" presStyleLbl="bgAcc1" presStyleIdx="7" presStyleCnt="8">
        <dgm:presLayoutVars>
          <dgm:bulletEnabled val="1"/>
        </dgm:presLayoutVars>
      </dgm:prSet>
      <dgm:spPr/>
      <dgm:t>
        <a:bodyPr/>
        <a:lstStyle/>
        <a:p>
          <a:endParaRPr lang="es-ES"/>
        </a:p>
      </dgm:t>
    </dgm:pt>
  </dgm:ptLst>
  <dgm:cxnLst>
    <dgm:cxn modelId="{3C662F23-75C7-4F59-9E78-D473B9AEAC5D}" type="presOf" srcId="{DB5BF17C-659A-4173-A377-E62EC58B346C}" destId="{4B140266-3466-4A96-B9D4-CD85B9229066}" srcOrd="0" destOrd="0" presId="urn:microsoft.com/office/officeart/2005/8/layout/hierarchy3"/>
    <dgm:cxn modelId="{731996BD-CDAA-4CCC-88BD-B4411D5E5554}" type="presOf" srcId="{1E036B60-EBFF-4427-8344-40C94710C17A}" destId="{B268CFEE-50F2-43FD-BFB8-6C29E300C69C}" srcOrd="0" destOrd="0" presId="urn:microsoft.com/office/officeart/2005/8/layout/hierarchy3"/>
    <dgm:cxn modelId="{85A63350-D546-469C-9E83-F80C89AD7212}" type="presOf" srcId="{0176C5C2-26C6-4A92-9412-52C61EA0A599}" destId="{96BBD33E-CE8F-4F40-8277-63A1195D812A}" srcOrd="0" destOrd="0" presId="urn:microsoft.com/office/officeart/2005/8/layout/hierarchy3"/>
    <dgm:cxn modelId="{BC10903C-EE80-464E-83EE-D33F56CC00EC}" srcId="{0176C5C2-26C6-4A92-9412-52C61EA0A599}" destId="{1E036B60-EBFF-4427-8344-40C94710C17A}" srcOrd="0" destOrd="0" parTransId="{E525E7FC-BDAB-4025-8688-7AA2FB73EDB2}" sibTransId="{8A0CD62B-4C9A-4B5A-95B9-8D381FE12051}"/>
    <dgm:cxn modelId="{0568AEF6-6D10-46A0-9CF9-BDB189D17628}" type="presOf" srcId="{751FDB65-4A0F-4287-A849-FE1DC1D25546}" destId="{E16D38EB-C4CE-49BE-A686-81683F959B87}" srcOrd="0" destOrd="0" presId="urn:microsoft.com/office/officeart/2005/8/layout/hierarchy3"/>
    <dgm:cxn modelId="{F6BCC021-0A17-4B03-A2FB-FD59BC1CC65F}" type="presOf" srcId="{0176C5C2-26C6-4A92-9412-52C61EA0A599}" destId="{8DC3B9D1-F90D-45E5-A8E6-7DFCA1D264B6}" srcOrd="1" destOrd="0" presId="urn:microsoft.com/office/officeart/2005/8/layout/hierarchy3"/>
    <dgm:cxn modelId="{AF633C40-CBE8-441D-A55D-F03BFC6E5F29}" type="presOf" srcId="{71FFFB99-9BC5-4DC0-B5B8-5BBF857055F4}" destId="{6F34C6F3-CF82-4FBB-8ADA-A5A475877997}" srcOrd="1" destOrd="0" presId="urn:microsoft.com/office/officeart/2005/8/layout/hierarchy3"/>
    <dgm:cxn modelId="{45B11D9B-E001-4F01-89A8-7F23D9AA05C1}" type="presOf" srcId="{56AD9C89-EBDA-4745-A89B-76A3288D54EC}" destId="{4F4649CA-D750-46E1-85EC-B33913F822C5}" srcOrd="0" destOrd="0" presId="urn:microsoft.com/office/officeart/2005/8/layout/hierarchy3"/>
    <dgm:cxn modelId="{2D5E9613-1D56-4711-AE23-359351EEE285}" type="presOf" srcId="{6D87F2FB-C753-470A-8FC0-057F7496F303}" destId="{C97C76DC-B359-475E-AA75-1038F8D2F064}" srcOrd="0" destOrd="0" presId="urn:microsoft.com/office/officeart/2005/8/layout/hierarchy3"/>
    <dgm:cxn modelId="{E06661A0-2DF4-456A-9F70-8BEAD17B698E}" type="presOf" srcId="{0E39AD64-B1F2-46AC-A133-B0A299BF6695}" destId="{31E56AFF-BFD5-4B65-8533-C1AA083EF3DB}" srcOrd="0" destOrd="0" presId="urn:microsoft.com/office/officeart/2005/8/layout/hierarchy3"/>
    <dgm:cxn modelId="{3D8BC522-C876-4720-BEF6-FAF253A8A2E6}" srcId="{0E39AD64-B1F2-46AC-A133-B0A299BF6695}" destId="{DA660E93-DE54-40E1-AB19-E6E4F52A3B8A}" srcOrd="0" destOrd="0" parTransId="{DB5BF17C-659A-4173-A377-E62EC58B346C}" sibTransId="{BCEE9CDC-C1B2-4652-942B-0993B5CFBCCC}"/>
    <dgm:cxn modelId="{B9E7E71F-B9FF-4144-9346-B5C37F51581D}" type="presOf" srcId="{DA660E93-DE54-40E1-AB19-E6E4F52A3B8A}" destId="{ACFDC12A-40A8-45D9-80D3-0591C753D7CD}" srcOrd="0" destOrd="0" presId="urn:microsoft.com/office/officeart/2005/8/layout/hierarchy3"/>
    <dgm:cxn modelId="{B9F1D175-9C7A-4AA8-A00B-17383554710C}" srcId="{4FA040D4-E33B-48EB-AEC6-DFC05CA307CE}" destId="{F940FE82-7825-4F34-A1FE-061A4AB22525}" srcOrd="1" destOrd="0" parTransId="{8BE715D8-72CE-4D7B-99E5-663B80005E88}" sibTransId="{B5F7308E-C82C-4114-A3B8-F85DD1D85085}"/>
    <dgm:cxn modelId="{1142C429-7135-4171-ACEC-294DBA905AC8}" type="presOf" srcId="{A237065A-87EC-40C8-90C4-5C6BB9795E58}" destId="{CDB16D9F-FBFC-491F-84BF-EDB84A236279}" srcOrd="0" destOrd="0" presId="urn:microsoft.com/office/officeart/2005/8/layout/hierarchy3"/>
    <dgm:cxn modelId="{09162C51-0689-42E8-8CA5-0513B818779C}" srcId="{0176C5C2-26C6-4A92-9412-52C61EA0A599}" destId="{A237065A-87EC-40C8-90C4-5C6BB9795E58}" srcOrd="1" destOrd="0" parTransId="{751FDB65-4A0F-4287-A849-FE1DC1D25546}" sibTransId="{93A2CB08-4B66-4EE4-945E-974DD2B4D25A}"/>
    <dgm:cxn modelId="{7A9C633F-1E8A-4FDC-B5BE-614508ACF034}" srcId="{7D009187-B28D-46FB-A189-C744459CC5AA}" destId="{0E39AD64-B1F2-46AC-A133-B0A299BF6695}" srcOrd="1" destOrd="0" parTransId="{1373CB42-3F64-49FC-8A8A-7F49567E2D30}" sibTransId="{4FA64972-AE58-4F9C-91BA-EA2BC984854F}"/>
    <dgm:cxn modelId="{81209BD6-FD35-4C38-8860-49DEE3F34ADF}" srcId="{71FFFB99-9BC5-4DC0-B5B8-5BBF857055F4}" destId="{7648707E-73B9-4154-9591-3D5190F05367}" srcOrd="1" destOrd="0" parTransId="{225B6713-14C0-464A-ADD1-9FA8903EA512}" sibTransId="{3DA06A1A-250D-4032-8CE5-1CDD2537FBA7}"/>
    <dgm:cxn modelId="{512743CA-BFF3-41F0-BD92-437276065917}" type="presOf" srcId="{61BE29EA-086B-4424-B3CA-24A0E051FD3D}" destId="{017D7CC3-0888-4371-ADA6-152F94878FF9}" srcOrd="0" destOrd="0" presId="urn:microsoft.com/office/officeart/2005/8/layout/hierarchy3"/>
    <dgm:cxn modelId="{ACC70433-D006-448C-9B58-FBF5DA6A912A}" type="presOf" srcId="{49950B04-C51E-477E-9FA8-62EDA8A050B2}" destId="{B7CE091A-2030-4B78-8404-4BDDD5912BCA}" srcOrd="0" destOrd="0" presId="urn:microsoft.com/office/officeart/2005/8/layout/hierarchy3"/>
    <dgm:cxn modelId="{08F3FC7F-9C1C-4368-B5B4-9D6CF8B06A52}" srcId="{7D009187-B28D-46FB-A189-C744459CC5AA}" destId="{4FA040D4-E33B-48EB-AEC6-DFC05CA307CE}" srcOrd="2" destOrd="0" parTransId="{BFECCB7C-4F1F-442B-9DB5-943FF53A067A}" sibTransId="{2EF85D1D-6FEF-49EF-8B67-9B955A7557F4}"/>
    <dgm:cxn modelId="{B8D1E52A-51EE-409A-AB93-CDED17496F43}" type="presOf" srcId="{7D009187-B28D-46FB-A189-C744459CC5AA}" destId="{AD2462CD-123B-451D-93D2-8E9FA819B23D}" srcOrd="0" destOrd="0" presId="urn:microsoft.com/office/officeart/2005/8/layout/hierarchy3"/>
    <dgm:cxn modelId="{6F011729-D2B1-4867-9DB3-45BCA2279335}" type="presOf" srcId="{7648707E-73B9-4154-9591-3D5190F05367}" destId="{9B483FCB-1321-4C75-8228-74AC78B2446B}" srcOrd="0" destOrd="0" presId="urn:microsoft.com/office/officeart/2005/8/layout/hierarchy3"/>
    <dgm:cxn modelId="{F064FC29-7135-4B50-8BFF-C24A77F31FBF}" srcId="{71FFFB99-9BC5-4DC0-B5B8-5BBF857055F4}" destId="{49950B04-C51E-477E-9FA8-62EDA8A050B2}" srcOrd="0" destOrd="0" parTransId="{56AD9C89-EBDA-4745-A89B-76A3288D54EC}" sibTransId="{79AA0CCD-7C5E-4B3A-BB17-C6E945E0942A}"/>
    <dgm:cxn modelId="{690F7012-2DCC-4187-9AE1-F27A2FC368C9}" type="presOf" srcId="{0E39AD64-B1F2-46AC-A133-B0A299BF6695}" destId="{59DBE853-E18F-4295-B5C4-E84A65C49CBF}" srcOrd="1" destOrd="0" presId="urn:microsoft.com/office/officeart/2005/8/layout/hierarchy3"/>
    <dgm:cxn modelId="{F2C76A56-9952-46B3-91F4-B88065346E9C}" type="presOf" srcId="{225B6713-14C0-464A-ADD1-9FA8903EA512}" destId="{C3FFDC8A-8BA8-4729-A8D8-A3E19C844A6E}" srcOrd="0" destOrd="0" presId="urn:microsoft.com/office/officeart/2005/8/layout/hierarchy3"/>
    <dgm:cxn modelId="{CC60086A-F408-4CA6-A5C4-69939844F017}" type="presOf" srcId="{8BE715D8-72CE-4D7B-99E5-663B80005E88}" destId="{4ADB0E0D-E30C-4205-8589-25B3F0D620CA}" srcOrd="0" destOrd="0" presId="urn:microsoft.com/office/officeart/2005/8/layout/hierarchy3"/>
    <dgm:cxn modelId="{69A72487-A99D-468B-9089-1C7F9F55102E}" type="presOf" srcId="{4EDAEF2D-E58D-4A97-AEC6-298267B1F114}" destId="{57745287-DE0F-4BF1-BE52-2B550B0AA6B7}" srcOrd="0" destOrd="0" presId="urn:microsoft.com/office/officeart/2005/8/layout/hierarchy3"/>
    <dgm:cxn modelId="{8745319E-AD02-4D5F-A07E-9B36DB811611}" type="presOf" srcId="{4FA040D4-E33B-48EB-AEC6-DFC05CA307CE}" destId="{FB31424E-C479-474B-AA5F-270D9FE5328B}" srcOrd="1" destOrd="0" presId="urn:microsoft.com/office/officeart/2005/8/layout/hierarchy3"/>
    <dgm:cxn modelId="{DA604E61-5EF2-47E7-BA96-0F066ED03BBE}" srcId="{0E39AD64-B1F2-46AC-A133-B0A299BF6695}" destId="{C9DC6B97-C297-4505-95E6-82CE0E86B098}" srcOrd="1" destOrd="0" parTransId="{6D87F2FB-C753-470A-8FC0-057F7496F303}" sibTransId="{4D0E6CFC-B884-441C-BEC3-0FAA9CE12B59}"/>
    <dgm:cxn modelId="{939E6063-BC61-4EB1-8F52-D7F09882768C}" type="presOf" srcId="{4FA040D4-E33B-48EB-AEC6-DFC05CA307CE}" destId="{C5D06A24-45ED-47D9-BF28-9318F6336729}" srcOrd="0" destOrd="0" presId="urn:microsoft.com/office/officeart/2005/8/layout/hierarchy3"/>
    <dgm:cxn modelId="{FB405E45-55CC-4A9E-9E44-6FB8FC5EE927}" type="presOf" srcId="{71FFFB99-9BC5-4DC0-B5B8-5BBF857055F4}" destId="{6104FDD0-C986-4F63-90C0-2BE277F4FDC7}" srcOrd="0" destOrd="0" presId="urn:microsoft.com/office/officeart/2005/8/layout/hierarchy3"/>
    <dgm:cxn modelId="{013BCB76-FBA2-4670-890C-4BEC648A8DFC}" type="presOf" srcId="{E525E7FC-BDAB-4025-8688-7AA2FB73EDB2}" destId="{A2C7E20D-603C-4400-BDC5-170FA58D9709}" srcOrd="0" destOrd="0" presId="urn:microsoft.com/office/officeart/2005/8/layout/hierarchy3"/>
    <dgm:cxn modelId="{60F9CA75-A174-4CA7-877C-48E32F1E58F6}" srcId="{4FA040D4-E33B-48EB-AEC6-DFC05CA307CE}" destId="{4EDAEF2D-E58D-4A97-AEC6-298267B1F114}" srcOrd="0" destOrd="0" parTransId="{61BE29EA-086B-4424-B3CA-24A0E051FD3D}" sibTransId="{4D669C65-37AC-49BB-AA45-74E37E3FCD0E}"/>
    <dgm:cxn modelId="{64F076C1-71B8-46C9-8746-3DA21FAABBD9}" type="presOf" srcId="{C9DC6B97-C297-4505-95E6-82CE0E86B098}" destId="{4C6D95DE-FE5E-42B2-AF59-48F03E93F7C6}" srcOrd="0" destOrd="0" presId="urn:microsoft.com/office/officeart/2005/8/layout/hierarchy3"/>
    <dgm:cxn modelId="{6F3B01E8-1184-4EDB-BF74-5F9ECF87CCA9}" type="presOf" srcId="{F940FE82-7825-4F34-A1FE-061A4AB22525}" destId="{B2EF8606-10B2-42D0-9E9E-39591B0D5DA8}" srcOrd="0" destOrd="0" presId="urn:microsoft.com/office/officeart/2005/8/layout/hierarchy3"/>
    <dgm:cxn modelId="{30477694-F6EF-497B-B5E5-873F0A1696E1}" srcId="{7D009187-B28D-46FB-A189-C744459CC5AA}" destId="{0176C5C2-26C6-4A92-9412-52C61EA0A599}" srcOrd="0" destOrd="0" parTransId="{6A6E426E-1A1F-44C9-83E6-9D00C8F2B92F}" sibTransId="{55D28020-1CC8-40A1-A46A-001591DCB12F}"/>
    <dgm:cxn modelId="{D2BE5561-FDBE-47B5-AB4C-4A009D0C0951}" srcId="{7D009187-B28D-46FB-A189-C744459CC5AA}" destId="{71FFFB99-9BC5-4DC0-B5B8-5BBF857055F4}" srcOrd="3" destOrd="0" parTransId="{A39DD77B-F209-480D-B6E0-DACF9088F1D9}" sibTransId="{9B15C583-3CAB-4294-9F57-24E940957556}"/>
    <dgm:cxn modelId="{A6F31095-BB64-4D13-8F4F-93C35FA95E4B}" type="presParOf" srcId="{AD2462CD-123B-451D-93D2-8E9FA819B23D}" destId="{AF794651-BCA0-405C-8B65-00A37595E3B2}" srcOrd="0" destOrd="0" presId="urn:microsoft.com/office/officeart/2005/8/layout/hierarchy3"/>
    <dgm:cxn modelId="{F45066B7-0E31-4546-8270-94FD87DCCE64}" type="presParOf" srcId="{AF794651-BCA0-405C-8B65-00A37595E3B2}" destId="{05718B9A-0EBA-44A6-8B47-FE0C6FCC7004}" srcOrd="0" destOrd="0" presId="urn:microsoft.com/office/officeart/2005/8/layout/hierarchy3"/>
    <dgm:cxn modelId="{B6517319-626A-40AF-83CD-6D2E2471A16D}" type="presParOf" srcId="{05718B9A-0EBA-44A6-8B47-FE0C6FCC7004}" destId="{96BBD33E-CE8F-4F40-8277-63A1195D812A}" srcOrd="0" destOrd="0" presId="urn:microsoft.com/office/officeart/2005/8/layout/hierarchy3"/>
    <dgm:cxn modelId="{FD448A6F-8950-4AF3-8DA1-48517E1BE51C}" type="presParOf" srcId="{05718B9A-0EBA-44A6-8B47-FE0C6FCC7004}" destId="{8DC3B9D1-F90D-45E5-A8E6-7DFCA1D264B6}" srcOrd="1" destOrd="0" presId="urn:microsoft.com/office/officeart/2005/8/layout/hierarchy3"/>
    <dgm:cxn modelId="{7BE2EED4-18F3-4790-95B6-1198AA06B9A3}" type="presParOf" srcId="{AF794651-BCA0-405C-8B65-00A37595E3B2}" destId="{DDE46398-E6AA-425F-A497-0BA3535723F9}" srcOrd="1" destOrd="0" presId="urn:microsoft.com/office/officeart/2005/8/layout/hierarchy3"/>
    <dgm:cxn modelId="{2B92B91E-BF4B-4118-933D-F44510C7DD74}" type="presParOf" srcId="{DDE46398-E6AA-425F-A497-0BA3535723F9}" destId="{A2C7E20D-603C-4400-BDC5-170FA58D9709}" srcOrd="0" destOrd="0" presId="urn:microsoft.com/office/officeart/2005/8/layout/hierarchy3"/>
    <dgm:cxn modelId="{E3280D82-2C72-4769-8196-ABFE3871CFBB}" type="presParOf" srcId="{DDE46398-E6AA-425F-A497-0BA3535723F9}" destId="{B268CFEE-50F2-43FD-BFB8-6C29E300C69C}" srcOrd="1" destOrd="0" presId="urn:microsoft.com/office/officeart/2005/8/layout/hierarchy3"/>
    <dgm:cxn modelId="{8591448E-D71B-43ED-B670-E2BC67E18F3A}" type="presParOf" srcId="{DDE46398-E6AA-425F-A497-0BA3535723F9}" destId="{E16D38EB-C4CE-49BE-A686-81683F959B87}" srcOrd="2" destOrd="0" presId="urn:microsoft.com/office/officeart/2005/8/layout/hierarchy3"/>
    <dgm:cxn modelId="{57227BEA-B52F-49C1-94F8-8279C974826A}" type="presParOf" srcId="{DDE46398-E6AA-425F-A497-0BA3535723F9}" destId="{CDB16D9F-FBFC-491F-84BF-EDB84A236279}" srcOrd="3" destOrd="0" presId="urn:microsoft.com/office/officeart/2005/8/layout/hierarchy3"/>
    <dgm:cxn modelId="{345A3810-2645-4CEE-B904-DEC5D1C6B93E}" type="presParOf" srcId="{AD2462CD-123B-451D-93D2-8E9FA819B23D}" destId="{CE38CE89-1A5A-4A2B-BFA0-138655B0EE7E}" srcOrd="1" destOrd="0" presId="urn:microsoft.com/office/officeart/2005/8/layout/hierarchy3"/>
    <dgm:cxn modelId="{0E7CD21C-3972-405E-9025-0768AE74D0FA}" type="presParOf" srcId="{CE38CE89-1A5A-4A2B-BFA0-138655B0EE7E}" destId="{E0580E17-EFB3-4FAF-B09F-0CF9E308CF7C}" srcOrd="0" destOrd="0" presId="urn:microsoft.com/office/officeart/2005/8/layout/hierarchy3"/>
    <dgm:cxn modelId="{8B925C40-EC78-48A1-BE73-CA5C7B71F2A5}" type="presParOf" srcId="{E0580E17-EFB3-4FAF-B09F-0CF9E308CF7C}" destId="{31E56AFF-BFD5-4B65-8533-C1AA083EF3DB}" srcOrd="0" destOrd="0" presId="urn:microsoft.com/office/officeart/2005/8/layout/hierarchy3"/>
    <dgm:cxn modelId="{7A0D9435-B523-4D21-811A-034F54FB3543}" type="presParOf" srcId="{E0580E17-EFB3-4FAF-B09F-0CF9E308CF7C}" destId="{59DBE853-E18F-4295-B5C4-E84A65C49CBF}" srcOrd="1" destOrd="0" presId="urn:microsoft.com/office/officeart/2005/8/layout/hierarchy3"/>
    <dgm:cxn modelId="{A6AE07CE-C6DC-4BC6-A7E4-0387D12F9A67}" type="presParOf" srcId="{CE38CE89-1A5A-4A2B-BFA0-138655B0EE7E}" destId="{CCFA7DE7-FF59-4EC4-B718-B95B8724AAD0}" srcOrd="1" destOrd="0" presId="urn:microsoft.com/office/officeart/2005/8/layout/hierarchy3"/>
    <dgm:cxn modelId="{FE9F6948-C001-4226-9D7C-1FBBFA9D0FA4}" type="presParOf" srcId="{CCFA7DE7-FF59-4EC4-B718-B95B8724AAD0}" destId="{4B140266-3466-4A96-B9D4-CD85B9229066}" srcOrd="0" destOrd="0" presId="urn:microsoft.com/office/officeart/2005/8/layout/hierarchy3"/>
    <dgm:cxn modelId="{DDC73E14-BEFA-47B5-A712-9384D32585B6}" type="presParOf" srcId="{CCFA7DE7-FF59-4EC4-B718-B95B8724AAD0}" destId="{ACFDC12A-40A8-45D9-80D3-0591C753D7CD}" srcOrd="1" destOrd="0" presId="urn:microsoft.com/office/officeart/2005/8/layout/hierarchy3"/>
    <dgm:cxn modelId="{DA907A15-B042-4D3E-9E23-C6BD44988C6A}" type="presParOf" srcId="{CCFA7DE7-FF59-4EC4-B718-B95B8724AAD0}" destId="{C97C76DC-B359-475E-AA75-1038F8D2F064}" srcOrd="2" destOrd="0" presId="urn:microsoft.com/office/officeart/2005/8/layout/hierarchy3"/>
    <dgm:cxn modelId="{9B782C46-79BE-45FC-A177-6E83B042EFBD}" type="presParOf" srcId="{CCFA7DE7-FF59-4EC4-B718-B95B8724AAD0}" destId="{4C6D95DE-FE5E-42B2-AF59-48F03E93F7C6}" srcOrd="3" destOrd="0" presId="urn:microsoft.com/office/officeart/2005/8/layout/hierarchy3"/>
    <dgm:cxn modelId="{5EB7ED47-3B9F-402D-9221-870543E4AD81}" type="presParOf" srcId="{AD2462CD-123B-451D-93D2-8E9FA819B23D}" destId="{1F31CB3E-29D8-4C07-B5A4-2AD9CB26D311}" srcOrd="2" destOrd="0" presId="urn:microsoft.com/office/officeart/2005/8/layout/hierarchy3"/>
    <dgm:cxn modelId="{4801ABFA-8386-4121-A983-69910DFFEC6F}" type="presParOf" srcId="{1F31CB3E-29D8-4C07-B5A4-2AD9CB26D311}" destId="{43ED1343-D8A2-46E9-9C52-75BB0BE9A217}" srcOrd="0" destOrd="0" presId="urn:microsoft.com/office/officeart/2005/8/layout/hierarchy3"/>
    <dgm:cxn modelId="{181E8A13-2D35-4232-81F1-AE7A0F055B08}" type="presParOf" srcId="{43ED1343-D8A2-46E9-9C52-75BB0BE9A217}" destId="{C5D06A24-45ED-47D9-BF28-9318F6336729}" srcOrd="0" destOrd="0" presId="urn:microsoft.com/office/officeart/2005/8/layout/hierarchy3"/>
    <dgm:cxn modelId="{FDACD866-E371-4594-8661-37F20DEE34F4}" type="presParOf" srcId="{43ED1343-D8A2-46E9-9C52-75BB0BE9A217}" destId="{FB31424E-C479-474B-AA5F-270D9FE5328B}" srcOrd="1" destOrd="0" presId="urn:microsoft.com/office/officeart/2005/8/layout/hierarchy3"/>
    <dgm:cxn modelId="{F41D1176-2D4A-4916-B650-AEB000C96879}" type="presParOf" srcId="{1F31CB3E-29D8-4C07-B5A4-2AD9CB26D311}" destId="{53869BAB-A57B-4C46-AD4E-D4030E73C423}" srcOrd="1" destOrd="0" presId="urn:microsoft.com/office/officeart/2005/8/layout/hierarchy3"/>
    <dgm:cxn modelId="{43D88B94-108F-473F-BAD4-4C88A98F8B60}" type="presParOf" srcId="{53869BAB-A57B-4C46-AD4E-D4030E73C423}" destId="{017D7CC3-0888-4371-ADA6-152F94878FF9}" srcOrd="0" destOrd="0" presId="urn:microsoft.com/office/officeart/2005/8/layout/hierarchy3"/>
    <dgm:cxn modelId="{AC2D565C-E774-43B0-A789-86AEDBD6B53B}" type="presParOf" srcId="{53869BAB-A57B-4C46-AD4E-D4030E73C423}" destId="{57745287-DE0F-4BF1-BE52-2B550B0AA6B7}" srcOrd="1" destOrd="0" presId="urn:microsoft.com/office/officeart/2005/8/layout/hierarchy3"/>
    <dgm:cxn modelId="{F5F1A45E-9AD8-4EF1-90F1-CB36562B73EA}" type="presParOf" srcId="{53869BAB-A57B-4C46-AD4E-D4030E73C423}" destId="{4ADB0E0D-E30C-4205-8589-25B3F0D620CA}" srcOrd="2" destOrd="0" presId="urn:microsoft.com/office/officeart/2005/8/layout/hierarchy3"/>
    <dgm:cxn modelId="{C08BB350-CE10-4927-A74F-1CBA48327EFF}" type="presParOf" srcId="{53869BAB-A57B-4C46-AD4E-D4030E73C423}" destId="{B2EF8606-10B2-42D0-9E9E-39591B0D5DA8}" srcOrd="3" destOrd="0" presId="urn:microsoft.com/office/officeart/2005/8/layout/hierarchy3"/>
    <dgm:cxn modelId="{90053CEF-4605-44F4-A136-AE39A97D6BE5}" type="presParOf" srcId="{AD2462CD-123B-451D-93D2-8E9FA819B23D}" destId="{94896879-3853-4F7E-B3DD-9CCE33C2AB98}" srcOrd="3" destOrd="0" presId="urn:microsoft.com/office/officeart/2005/8/layout/hierarchy3"/>
    <dgm:cxn modelId="{0131B9BA-77FB-4870-9809-9BA5F32460E5}" type="presParOf" srcId="{94896879-3853-4F7E-B3DD-9CCE33C2AB98}" destId="{2BFDCAB0-9672-4C9B-BA47-57CF67A83893}" srcOrd="0" destOrd="0" presId="urn:microsoft.com/office/officeart/2005/8/layout/hierarchy3"/>
    <dgm:cxn modelId="{6195C5F9-60CF-4F90-B173-DB47512D7593}" type="presParOf" srcId="{2BFDCAB0-9672-4C9B-BA47-57CF67A83893}" destId="{6104FDD0-C986-4F63-90C0-2BE277F4FDC7}" srcOrd="0" destOrd="0" presId="urn:microsoft.com/office/officeart/2005/8/layout/hierarchy3"/>
    <dgm:cxn modelId="{2BAA20B5-314D-4B57-8E89-12F866D96816}" type="presParOf" srcId="{2BFDCAB0-9672-4C9B-BA47-57CF67A83893}" destId="{6F34C6F3-CF82-4FBB-8ADA-A5A475877997}" srcOrd="1" destOrd="0" presId="urn:microsoft.com/office/officeart/2005/8/layout/hierarchy3"/>
    <dgm:cxn modelId="{39E3D918-CB84-47A3-8BF9-BB1F0337A7F3}" type="presParOf" srcId="{94896879-3853-4F7E-B3DD-9CCE33C2AB98}" destId="{D14EA3CD-9B9F-4229-B7D8-2ACA14B145F8}" srcOrd="1" destOrd="0" presId="urn:microsoft.com/office/officeart/2005/8/layout/hierarchy3"/>
    <dgm:cxn modelId="{182CDBE2-FCB0-4E1A-8443-AAD968BC9749}" type="presParOf" srcId="{D14EA3CD-9B9F-4229-B7D8-2ACA14B145F8}" destId="{4F4649CA-D750-46E1-85EC-B33913F822C5}" srcOrd="0" destOrd="0" presId="urn:microsoft.com/office/officeart/2005/8/layout/hierarchy3"/>
    <dgm:cxn modelId="{114DDF81-95A4-4DBB-AD2A-58F5EEB3B0FF}" type="presParOf" srcId="{D14EA3CD-9B9F-4229-B7D8-2ACA14B145F8}" destId="{B7CE091A-2030-4B78-8404-4BDDD5912BCA}" srcOrd="1" destOrd="0" presId="urn:microsoft.com/office/officeart/2005/8/layout/hierarchy3"/>
    <dgm:cxn modelId="{2DBB6D91-91E0-43FA-B06C-388E62DE99DC}" type="presParOf" srcId="{D14EA3CD-9B9F-4229-B7D8-2ACA14B145F8}" destId="{C3FFDC8A-8BA8-4729-A8D8-A3E19C844A6E}" srcOrd="2" destOrd="0" presId="urn:microsoft.com/office/officeart/2005/8/layout/hierarchy3"/>
    <dgm:cxn modelId="{B11B6805-ECB5-4E89-A38C-837C09D0377C}" type="presParOf" srcId="{D14EA3CD-9B9F-4229-B7D8-2ACA14B145F8}" destId="{9B483FCB-1321-4C75-8228-74AC78B2446B}"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BD33E-CE8F-4F40-8277-63A1195D812A}">
      <dsp:nvSpPr>
        <dsp:cNvPr id="0" name=""/>
        <dsp:cNvSpPr/>
      </dsp:nvSpPr>
      <dsp:spPr>
        <a:xfrm>
          <a:off x="38118" y="2762"/>
          <a:ext cx="2292279" cy="47262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S" sz="1400" b="1" kern="1200" dirty="0">
              <a:latin typeface="Montserrat" pitchFamily="2" charset="77"/>
            </a:rPr>
            <a:t>GESTIÓN HUMANA VARIAS</a:t>
          </a:r>
        </a:p>
      </dsp:txBody>
      <dsp:txXfrm>
        <a:off x="51961" y="16605"/>
        <a:ext cx="2264593" cy="444937"/>
      </dsp:txXfrm>
    </dsp:sp>
    <dsp:sp modelId="{A2C7E20D-603C-4400-BDC5-170FA58D9709}">
      <dsp:nvSpPr>
        <dsp:cNvPr id="0" name=""/>
        <dsp:cNvSpPr/>
      </dsp:nvSpPr>
      <dsp:spPr>
        <a:xfrm>
          <a:off x="267345" y="475385"/>
          <a:ext cx="229227" cy="1326060"/>
        </a:xfrm>
        <a:custGeom>
          <a:avLst/>
          <a:gdLst/>
          <a:ahLst/>
          <a:cxnLst/>
          <a:rect l="0" t="0" r="0" b="0"/>
          <a:pathLst>
            <a:path>
              <a:moveTo>
                <a:pt x="0" y="0"/>
              </a:moveTo>
              <a:lnTo>
                <a:pt x="0" y="1326060"/>
              </a:lnTo>
              <a:lnTo>
                <a:pt x="229227" y="1326060"/>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B268CFEE-50F2-43FD-BFB8-6C29E300C69C}">
      <dsp:nvSpPr>
        <dsp:cNvPr id="0" name=""/>
        <dsp:cNvSpPr/>
      </dsp:nvSpPr>
      <dsp:spPr>
        <a:xfrm>
          <a:off x="496573" y="724176"/>
          <a:ext cx="2444551" cy="2154538"/>
        </a:xfrm>
        <a:prstGeom prst="roundRect">
          <a:avLst>
            <a:gd name="adj" fmla="val 10000"/>
          </a:avLst>
        </a:prstGeom>
        <a:solidFill>
          <a:schemeClr val="lt1">
            <a:alpha val="90000"/>
            <a:hueOff val="0"/>
            <a:satOff val="0"/>
            <a:lumOff val="0"/>
            <a:alphaOff val="0"/>
          </a:scheme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l" defTabSz="444500">
            <a:lnSpc>
              <a:spcPct val="90000"/>
            </a:lnSpc>
            <a:spcBef>
              <a:spcPct val="0"/>
            </a:spcBef>
            <a:spcAft>
              <a:spcPct val="35000"/>
            </a:spcAft>
          </a:pPr>
          <a:endParaRPr lang="es-CO" sz="1000" kern="1200" dirty="0">
            <a:latin typeface="Montserrat" pitchFamily="2" charset="77"/>
          </a:endParaRPr>
        </a:p>
        <a:p>
          <a:pPr lvl="0" algn="l" defTabSz="444500">
            <a:lnSpc>
              <a:spcPct val="100000"/>
            </a:lnSpc>
            <a:spcBef>
              <a:spcPct val="0"/>
            </a:spcBef>
            <a:spcAft>
              <a:spcPts val="0"/>
            </a:spcAft>
          </a:pPr>
          <a:endParaRPr lang="es-CO" sz="1000" kern="1200" dirty="0">
            <a:latin typeface="Montserrat" pitchFamily="2" charset="77"/>
          </a:endParaRPr>
        </a:p>
        <a:p>
          <a:pPr lvl="0" algn="l" defTabSz="444500">
            <a:lnSpc>
              <a:spcPct val="100000"/>
            </a:lnSpc>
            <a:spcBef>
              <a:spcPct val="0"/>
            </a:spcBef>
            <a:spcAft>
              <a:spcPts val="0"/>
            </a:spcAft>
          </a:pPr>
          <a:r>
            <a:rPr lang="es-CO" sz="1000" b="1" kern="1200" dirty="0">
              <a:latin typeface="Montserrat" pitchFamily="2" charset="77"/>
            </a:rPr>
            <a:t>REALIZADAS: </a:t>
          </a:r>
          <a:r>
            <a:rPr lang="es-CO" sz="1000" kern="1200" dirty="0">
              <a:latin typeface="Montserrat" pitchFamily="2" charset="77"/>
            </a:rPr>
            <a:t>*Apropiemos el PEI de la Universidad Libre.</a:t>
          </a:r>
        </a:p>
        <a:p>
          <a:pPr lvl="0" algn="l" defTabSz="444500">
            <a:lnSpc>
              <a:spcPct val="100000"/>
            </a:lnSpc>
            <a:spcBef>
              <a:spcPct val="0"/>
            </a:spcBef>
            <a:spcAft>
              <a:spcPts val="0"/>
            </a:spcAft>
          </a:pPr>
          <a:r>
            <a:rPr lang="es-CO" sz="1000" kern="1200" dirty="0">
              <a:latin typeface="Montserrat" pitchFamily="2" charset="77"/>
            </a:rPr>
            <a:t>* Capacitación en el manejo de la plataforma Kawak.</a:t>
          </a:r>
        </a:p>
        <a:p>
          <a:pPr lvl="0" algn="l" defTabSz="444500">
            <a:lnSpc>
              <a:spcPct val="100000"/>
            </a:lnSpc>
            <a:spcBef>
              <a:spcPct val="0"/>
            </a:spcBef>
            <a:spcAft>
              <a:spcPts val="0"/>
            </a:spcAft>
          </a:pPr>
          <a:r>
            <a:rPr lang="es-CO" sz="1000" kern="1200" dirty="0">
              <a:latin typeface="Montserrat" pitchFamily="2" charset="77"/>
            </a:rPr>
            <a:t>* Webinar caminando en la excelencia.</a:t>
          </a:r>
        </a:p>
        <a:p>
          <a:pPr lvl="0" algn="l" defTabSz="444500">
            <a:lnSpc>
              <a:spcPct val="100000"/>
            </a:lnSpc>
            <a:spcBef>
              <a:spcPct val="0"/>
            </a:spcBef>
            <a:spcAft>
              <a:spcPts val="0"/>
            </a:spcAft>
          </a:pPr>
          <a:r>
            <a:rPr lang="es-CO" sz="1000" kern="1200" dirty="0">
              <a:latin typeface="Montserrat" pitchFamily="2" charset="77"/>
            </a:rPr>
            <a:t>*Seminario Educación Física para el siglo XXI</a:t>
          </a:r>
        </a:p>
        <a:p>
          <a:pPr lvl="0" algn="l" defTabSz="444500">
            <a:lnSpc>
              <a:spcPct val="100000"/>
            </a:lnSpc>
            <a:spcBef>
              <a:spcPct val="0"/>
            </a:spcBef>
            <a:spcAft>
              <a:spcPts val="0"/>
            </a:spcAft>
          </a:pPr>
          <a:r>
            <a:rPr lang="es-CO" sz="1000" kern="1200" dirty="0">
              <a:latin typeface="Montserrat" pitchFamily="2" charset="77"/>
            </a:rPr>
            <a:t>*Conferencia taller virtual renta personas naturales.</a:t>
          </a:r>
        </a:p>
        <a:p>
          <a:pPr lvl="0" algn="l" defTabSz="444500">
            <a:lnSpc>
              <a:spcPct val="100000"/>
            </a:lnSpc>
            <a:spcBef>
              <a:spcPct val="0"/>
            </a:spcBef>
            <a:spcAft>
              <a:spcPts val="0"/>
            </a:spcAft>
          </a:pPr>
          <a:r>
            <a:rPr lang="es-CO" sz="1000" b="0" kern="1200" dirty="0">
              <a:latin typeface="Montserrat" pitchFamily="2" charset="77"/>
            </a:rPr>
            <a:t>* Webinar la Educación en línea: buenas prácticas para diseñar tu propia experiencia.</a:t>
          </a:r>
        </a:p>
        <a:p>
          <a:pPr lvl="0" algn="l" defTabSz="444500">
            <a:lnSpc>
              <a:spcPct val="100000"/>
            </a:lnSpc>
            <a:spcBef>
              <a:spcPct val="0"/>
            </a:spcBef>
            <a:spcAft>
              <a:spcPts val="0"/>
            </a:spcAft>
          </a:pPr>
          <a:endParaRPr lang="es-CO" sz="1000" kern="1200" dirty="0">
            <a:latin typeface="Montserrat" pitchFamily="2" charset="77"/>
          </a:endParaRPr>
        </a:p>
        <a:p>
          <a:pPr lvl="0" algn="l" defTabSz="444500">
            <a:lnSpc>
              <a:spcPct val="100000"/>
            </a:lnSpc>
            <a:spcBef>
              <a:spcPct val="0"/>
            </a:spcBef>
            <a:spcAft>
              <a:spcPts val="0"/>
            </a:spcAft>
          </a:pPr>
          <a:endParaRPr lang="es-CO" sz="1000" kern="1200" dirty="0">
            <a:latin typeface="Montserrat" pitchFamily="2" charset="77"/>
          </a:endParaRPr>
        </a:p>
        <a:p>
          <a:pPr lvl="0" algn="l" defTabSz="444500">
            <a:lnSpc>
              <a:spcPct val="90000"/>
            </a:lnSpc>
            <a:spcBef>
              <a:spcPct val="0"/>
            </a:spcBef>
            <a:spcAft>
              <a:spcPct val="35000"/>
            </a:spcAft>
          </a:pPr>
          <a:endParaRPr lang="es-ES" sz="1000" kern="1200" dirty="0">
            <a:latin typeface="Montserrat" pitchFamily="2" charset="77"/>
          </a:endParaRPr>
        </a:p>
      </dsp:txBody>
      <dsp:txXfrm>
        <a:off x="559677" y="787280"/>
        <a:ext cx="2318343" cy="2028330"/>
      </dsp:txXfrm>
    </dsp:sp>
    <dsp:sp modelId="{E16D38EB-C4CE-49BE-A686-81683F959B87}">
      <dsp:nvSpPr>
        <dsp:cNvPr id="0" name=""/>
        <dsp:cNvSpPr/>
      </dsp:nvSpPr>
      <dsp:spPr>
        <a:xfrm>
          <a:off x="267345" y="475385"/>
          <a:ext cx="151398" cy="3152464"/>
        </a:xfrm>
        <a:custGeom>
          <a:avLst/>
          <a:gdLst/>
          <a:ahLst/>
          <a:cxnLst/>
          <a:rect l="0" t="0" r="0" b="0"/>
          <a:pathLst>
            <a:path>
              <a:moveTo>
                <a:pt x="0" y="0"/>
              </a:moveTo>
              <a:lnTo>
                <a:pt x="0" y="3152464"/>
              </a:lnTo>
              <a:lnTo>
                <a:pt x="151398" y="3152464"/>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CDB16D9F-FBFC-491F-84BF-EDB84A236279}">
      <dsp:nvSpPr>
        <dsp:cNvPr id="0" name=""/>
        <dsp:cNvSpPr/>
      </dsp:nvSpPr>
      <dsp:spPr>
        <a:xfrm>
          <a:off x="418744" y="3130268"/>
          <a:ext cx="2500599" cy="995163"/>
        </a:xfrm>
        <a:prstGeom prst="roundRect">
          <a:avLst>
            <a:gd name="adj" fmla="val 10000"/>
          </a:avLst>
        </a:prstGeom>
        <a:solidFill>
          <a:schemeClr val="bg1"/>
        </a:solidFill>
        <a:ln w="12700" cap="flat" cmpd="sng" algn="ctr">
          <a:solidFill>
            <a:srgbClr val="C00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l" defTabSz="444500">
            <a:lnSpc>
              <a:spcPct val="90000"/>
            </a:lnSpc>
            <a:spcBef>
              <a:spcPct val="0"/>
            </a:spcBef>
            <a:spcAft>
              <a:spcPct val="35000"/>
            </a:spcAft>
          </a:pPr>
          <a:r>
            <a:rPr lang="es-CO" sz="1000" b="1" kern="1200" dirty="0">
              <a:latin typeface="Montserrat" pitchFamily="2" charset="77"/>
            </a:rPr>
            <a:t>A REALIZAR - DIC: </a:t>
          </a:r>
          <a:r>
            <a:rPr lang="es-CO" sz="1000" kern="1200" dirty="0">
              <a:latin typeface="Montserrat" pitchFamily="2" charset="77"/>
            </a:rPr>
            <a:t>* Emociones saludables para afrontar tiempos difíciles</a:t>
          </a:r>
        </a:p>
        <a:p>
          <a:pPr lvl="0" algn="l" defTabSz="444500">
            <a:lnSpc>
              <a:spcPct val="90000"/>
            </a:lnSpc>
            <a:spcBef>
              <a:spcPct val="0"/>
            </a:spcBef>
            <a:spcAft>
              <a:spcPct val="35000"/>
            </a:spcAft>
          </a:pPr>
          <a:r>
            <a:rPr lang="es-CO" sz="1000" kern="1200" dirty="0">
              <a:latin typeface="Montserrat" pitchFamily="2" charset="77"/>
            </a:rPr>
            <a:t>* ¿Cómo mantener la operatividad en tiempos de crisis?</a:t>
          </a:r>
          <a:endParaRPr lang="es-ES" sz="1000" kern="1200" dirty="0">
            <a:latin typeface="Montserrat" pitchFamily="2" charset="77"/>
          </a:endParaRPr>
        </a:p>
      </dsp:txBody>
      <dsp:txXfrm>
        <a:off x="447891" y="3159415"/>
        <a:ext cx="2442305" cy="936869"/>
      </dsp:txXfrm>
    </dsp:sp>
    <dsp:sp modelId="{31E56AFF-BFD5-4B65-8533-C1AA083EF3DB}">
      <dsp:nvSpPr>
        <dsp:cNvPr id="0" name=""/>
        <dsp:cNvSpPr/>
      </dsp:nvSpPr>
      <dsp:spPr>
        <a:xfrm>
          <a:off x="2982050" y="2762"/>
          <a:ext cx="2283283" cy="467358"/>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b="1" kern="1200" dirty="0">
              <a:solidFill>
                <a:schemeClr val="tx1"/>
              </a:solidFill>
              <a:latin typeface="Montserrat" pitchFamily="2" charset="77"/>
            </a:rPr>
            <a:t>SST</a:t>
          </a:r>
        </a:p>
      </dsp:txBody>
      <dsp:txXfrm>
        <a:off x="2995738" y="16450"/>
        <a:ext cx="2255907" cy="439982"/>
      </dsp:txXfrm>
    </dsp:sp>
    <dsp:sp modelId="{4B140266-3466-4A96-B9D4-CD85B9229066}">
      <dsp:nvSpPr>
        <dsp:cNvPr id="0" name=""/>
        <dsp:cNvSpPr/>
      </dsp:nvSpPr>
      <dsp:spPr>
        <a:xfrm>
          <a:off x="3210378" y="470120"/>
          <a:ext cx="228328" cy="746372"/>
        </a:xfrm>
        <a:custGeom>
          <a:avLst/>
          <a:gdLst/>
          <a:ahLst/>
          <a:cxnLst/>
          <a:rect l="0" t="0" r="0" b="0"/>
          <a:pathLst>
            <a:path>
              <a:moveTo>
                <a:pt x="0" y="0"/>
              </a:moveTo>
              <a:lnTo>
                <a:pt x="0" y="746372"/>
              </a:lnTo>
              <a:lnTo>
                <a:pt x="228328" y="746372"/>
              </a:lnTo>
            </a:path>
          </a:pathLst>
        </a:custGeom>
        <a:noFill/>
        <a:ln w="12700" cap="flat" cmpd="sng" algn="ctr">
          <a:solidFill>
            <a:srgbClr val="ED7D31"/>
          </a:solidFill>
          <a:prstDash val="solid"/>
          <a:miter lim="800000"/>
        </a:ln>
        <a:effectLst/>
      </dsp:spPr>
      <dsp:style>
        <a:lnRef idx="2">
          <a:scrgbClr r="0" g="0" b="0"/>
        </a:lnRef>
        <a:fillRef idx="0">
          <a:scrgbClr r="0" g="0" b="0"/>
        </a:fillRef>
        <a:effectRef idx="0">
          <a:scrgbClr r="0" g="0" b="0"/>
        </a:effectRef>
        <a:fontRef idx="minor"/>
      </dsp:style>
    </dsp:sp>
    <dsp:sp modelId="{ACFDC12A-40A8-45D9-80D3-0591C753D7CD}">
      <dsp:nvSpPr>
        <dsp:cNvPr id="0" name=""/>
        <dsp:cNvSpPr/>
      </dsp:nvSpPr>
      <dsp:spPr>
        <a:xfrm>
          <a:off x="3438707" y="718911"/>
          <a:ext cx="1592261" cy="995163"/>
        </a:xfrm>
        <a:prstGeom prst="roundRect">
          <a:avLst>
            <a:gd name="adj" fmla="val 10000"/>
          </a:avLst>
        </a:prstGeom>
        <a:solidFill>
          <a:schemeClr val="bg1">
            <a:alpha val="90000"/>
          </a:schemeClr>
        </a:solidFill>
        <a:ln w="12700" cap="flat" cmpd="sng" algn="ctr">
          <a:solidFill>
            <a:srgbClr val="ED7D3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i="0" kern="1200" dirty="0">
              <a:solidFill>
                <a:srgbClr val="C00000"/>
              </a:solidFill>
              <a:latin typeface="Montserrat SemiBold" pitchFamily="2" charset="77"/>
            </a:rPr>
            <a:t>22</a:t>
          </a:r>
          <a:r>
            <a:rPr lang="es-ES" sz="1200" kern="1200" dirty="0">
              <a:latin typeface="Montserrat" pitchFamily="2" charset="77"/>
            </a:rPr>
            <a:t> CAPACITACIONES PROGRAMADAS</a:t>
          </a:r>
        </a:p>
      </dsp:txBody>
      <dsp:txXfrm>
        <a:off x="3467854" y="748058"/>
        <a:ext cx="1533967" cy="936869"/>
      </dsp:txXfrm>
    </dsp:sp>
    <dsp:sp modelId="{C97C76DC-B359-475E-AA75-1038F8D2F064}">
      <dsp:nvSpPr>
        <dsp:cNvPr id="0" name=""/>
        <dsp:cNvSpPr/>
      </dsp:nvSpPr>
      <dsp:spPr>
        <a:xfrm>
          <a:off x="3210378" y="470120"/>
          <a:ext cx="228328" cy="1990327"/>
        </a:xfrm>
        <a:custGeom>
          <a:avLst/>
          <a:gdLst/>
          <a:ahLst/>
          <a:cxnLst/>
          <a:rect l="0" t="0" r="0" b="0"/>
          <a:pathLst>
            <a:path>
              <a:moveTo>
                <a:pt x="0" y="0"/>
              </a:moveTo>
              <a:lnTo>
                <a:pt x="0" y="1990327"/>
              </a:lnTo>
              <a:lnTo>
                <a:pt x="228328" y="1990327"/>
              </a:lnTo>
            </a:path>
          </a:pathLst>
        </a:custGeom>
        <a:noFill/>
        <a:ln w="12700" cap="flat" cmpd="sng" algn="ctr">
          <a:solidFill>
            <a:srgbClr val="ED7D31"/>
          </a:solidFill>
          <a:prstDash val="solid"/>
          <a:miter lim="800000"/>
        </a:ln>
        <a:effectLst/>
      </dsp:spPr>
      <dsp:style>
        <a:lnRef idx="2">
          <a:scrgbClr r="0" g="0" b="0"/>
        </a:lnRef>
        <a:fillRef idx="0">
          <a:scrgbClr r="0" g="0" b="0"/>
        </a:fillRef>
        <a:effectRef idx="0">
          <a:scrgbClr r="0" g="0" b="0"/>
        </a:effectRef>
        <a:fontRef idx="minor"/>
      </dsp:style>
    </dsp:sp>
    <dsp:sp modelId="{4C6D95DE-FE5E-42B2-AF59-48F03E93F7C6}">
      <dsp:nvSpPr>
        <dsp:cNvPr id="0" name=""/>
        <dsp:cNvSpPr/>
      </dsp:nvSpPr>
      <dsp:spPr>
        <a:xfrm>
          <a:off x="3438707" y="1962866"/>
          <a:ext cx="1592261" cy="995163"/>
        </a:xfrm>
        <a:prstGeom prst="roundRect">
          <a:avLst>
            <a:gd name="adj" fmla="val 10000"/>
          </a:avLst>
        </a:prstGeom>
        <a:solidFill>
          <a:schemeClr val="bg1">
            <a:alpha val="90000"/>
          </a:schemeClr>
        </a:solidFill>
        <a:ln w="12700" cap="flat" cmpd="sng" algn="ctr">
          <a:solidFill>
            <a:srgbClr val="ED7D3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i="0" kern="1200" dirty="0">
              <a:solidFill>
                <a:srgbClr val="C00000"/>
              </a:solidFill>
              <a:latin typeface="Montserrat SemiBold" pitchFamily="2" charset="77"/>
            </a:rPr>
            <a:t>22</a:t>
          </a:r>
          <a:r>
            <a:rPr lang="es-ES" sz="1200" kern="1200" dirty="0">
              <a:latin typeface="Montserrat" pitchFamily="2" charset="77"/>
            </a:rPr>
            <a:t> CAPACITACIONES REALIZADAS</a:t>
          </a:r>
        </a:p>
      </dsp:txBody>
      <dsp:txXfrm>
        <a:off x="3467854" y="1992013"/>
        <a:ext cx="1533967" cy="936869"/>
      </dsp:txXfrm>
    </dsp:sp>
    <dsp:sp modelId="{C5D06A24-45ED-47D9-BF28-9318F6336729}">
      <dsp:nvSpPr>
        <dsp:cNvPr id="0" name=""/>
        <dsp:cNvSpPr/>
      </dsp:nvSpPr>
      <dsp:spPr>
        <a:xfrm>
          <a:off x="5762915" y="2762"/>
          <a:ext cx="2283442" cy="492217"/>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b="1" kern="1200" dirty="0">
              <a:solidFill>
                <a:schemeClr val="tx1"/>
              </a:solidFill>
              <a:latin typeface="Montserrat" pitchFamily="2" charset="77"/>
            </a:rPr>
            <a:t>Ambiental</a:t>
          </a:r>
        </a:p>
      </dsp:txBody>
      <dsp:txXfrm>
        <a:off x="5777332" y="17179"/>
        <a:ext cx="2254608" cy="463383"/>
      </dsp:txXfrm>
    </dsp:sp>
    <dsp:sp modelId="{017D7CC3-0888-4371-ADA6-152F94878FF9}">
      <dsp:nvSpPr>
        <dsp:cNvPr id="0" name=""/>
        <dsp:cNvSpPr/>
      </dsp:nvSpPr>
      <dsp:spPr>
        <a:xfrm>
          <a:off x="5991259" y="494980"/>
          <a:ext cx="228344" cy="746372"/>
        </a:xfrm>
        <a:custGeom>
          <a:avLst/>
          <a:gdLst/>
          <a:ahLst/>
          <a:cxnLst/>
          <a:rect l="0" t="0" r="0" b="0"/>
          <a:pathLst>
            <a:path>
              <a:moveTo>
                <a:pt x="0" y="0"/>
              </a:moveTo>
              <a:lnTo>
                <a:pt x="0" y="746372"/>
              </a:lnTo>
              <a:lnTo>
                <a:pt x="228344" y="746372"/>
              </a:lnTo>
            </a:path>
          </a:pathLst>
        </a:cu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57745287-DE0F-4BF1-BE52-2B550B0AA6B7}">
      <dsp:nvSpPr>
        <dsp:cNvPr id="0" name=""/>
        <dsp:cNvSpPr/>
      </dsp:nvSpPr>
      <dsp:spPr>
        <a:xfrm>
          <a:off x="6219604" y="743771"/>
          <a:ext cx="1592261" cy="995163"/>
        </a:xfrm>
        <a:prstGeom prst="roundRect">
          <a:avLst>
            <a:gd name="adj" fmla="val 10000"/>
          </a:avLst>
        </a:prstGeom>
        <a:solidFill>
          <a:schemeClr val="bg1">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a:solidFill>
                <a:srgbClr val="C00000"/>
              </a:solidFill>
              <a:latin typeface="Montserrat" pitchFamily="2" charset="77"/>
            </a:rPr>
            <a:t>8</a:t>
          </a:r>
          <a:r>
            <a:rPr lang="es-ES" sz="1200" kern="1200" dirty="0">
              <a:latin typeface="Montserrat" pitchFamily="2" charset="77"/>
            </a:rPr>
            <a:t> CAPACITACIONES PROGRAMADAS</a:t>
          </a:r>
        </a:p>
      </dsp:txBody>
      <dsp:txXfrm>
        <a:off x="6248751" y="772918"/>
        <a:ext cx="1533967" cy="936869"/>
      </dsp:txXfrm>
    </dsp:sp>
    <dsp:sp modelId="{4ADB0E0D-E30C-4205-8589-25B3F0D620CA}">
      <dsp:nvSpPr>
        <dsp:cNvPr id="0" name=""/>
        <dsp:cNvSpPr/>
      </dsp:nvSpPr>
      <dsp:spPr>
        <a:xfrm>
          <a:off x="5991259" y="494980"/>
          <a:ext cx="228344" cy="1990327"/>
        </a:xfrm>
        <a:custGeom>
          <a:avLst/>
          <a:gdLst/>
          <a:ahLst/>
          <a:cxnLst/>
          <a:rect l="0" t="0" r="0" b="0"/>
          <a:pathLst>
            <a:path>
              <a:moveTo>
                <a:pt x="0" y="0"/>
              </a:moveTo>
              <a:lnTo>
                <a:pt x="0" y="1990327"/>
              </a:lnTo>
              <a:lnTo>
                <a:pt x="228344" y="1990327"/>
              </a:lnTo>
            </a:path>
          </a:pathLst>
        </a:cu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B2EF8606-10B2-42D0-9E9E-39591B0D5DA8}">
      <dsp:nvSpPr>
        <dsp:cNvPr id="0" name=""/>
        <dsp:cNvSpPr/>
      </dsp:nvSpPr>
      <dsp:spPr>
        <a:xfrm>
          <a:off x="6219604" y="1987725"/>
          <a:ext cx="1592261" cy="995163"/>
        </a:xfrm>
        <a:prstGeom prst="roundRect">
          <a:avLst>
            <a:gd name="adj" fmla="val 10000"/>
          </a:avLst>
        </a:prstGeom>
        <a:solidFill>
          <a:schemeClr val="bg1">
            <a:alpha val="90000"/>
          </a:schemeClr>
        </a:solidFill>
        <a:ln w="12700" cap="flat" cmpd="sng" algn="ctr">
          <a:solidFill>
            <a:srgbClr val="FFC00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a:solidFill>
                <a:srgbClr val="C00000"/>
              </a:solidFill>
              <a:latin typeface="Montserrat" pitchFamily="2" charset="77"/>
            </a:rPr>
            <a:t>5</a:t>
          </a:r>
          <a:r>
            <a:rPr lang="es-ES" sz="1200" kern="1200" dirty="0">
              <a:latin typeface="Montserrat" pitchFamily="2" charset="77"/>
            </a:rPr>
            <a:t> CAPACITACIONES REALIZADAS</a:t>
          </a:r>
        </a:p>
      </dsp:txBody>
      <dsp:txXfrm>
        <a:off x="6248751" y="2016872"/>
        <a:ext cx="1533967" cy="936869"/>
      </dsp:txXfrm>
    </dsp:sp>
    <dsp:sp modelId="{6104FDD0-C986-4F63-90C0-2BE277F4FDC7}">
      <dsp:nvSpPr>
        <dsp:cNvPr id="0" name=""/>
        <dsp:cNvSpPr/>
      </dsp:nvSpPr>
      <dsp:spPr>
        <a:xfrm>
          <a:off x="8543939" y="2762"/>
          <a:ext cx="2647115" cy="452620"/>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b="1" kern="1200" dirty="0">
              <a:latin typeface="Montserrat" pitchFamily="2" charset="77"/>
            </a:rPr>
            <a:t>Salud</a:t>
          </a:r>
        </a:p>
      </dsp:txBody>
      <dsp:txXfrm>
        <a:off x="8557196" y="16019"/>
        <a:ext cx="2620601" cy="426106"/>
      </dsp:txXfrm>
    </dsp:sp>
    <dsp:sp modelId="{4F4649CA-D750-46E1-85EC-B33913F822C5}">
      <dsp:nvSpPr>
        <dsp:cNvPr id="0" name=""/>
        <dsp:cNvSpPr/>
      </dsp:nvSpPr>
      <dsp:spPr>
        <a:xfrm>
          <a:off x="8808651" y="455382"/>
          <a:ext cx="264711" cy="746372"/>
        </a:xfrm>
        <a:custGeom>
          <a:avLst/>
          <a:gdLst/>
          <a:ahLst/>
          <a:cxnLst/>
          <a:rect l="0" t="0" r="0" b="0"/>
          <a:pathLst>
            <a:path>
              <a:moveTo>
                <a:pt x="0" y="0"/>
              </a:moveTo>
              <a:lnTo>
                <a:pt x="0" y="746372"/>
              </a:lnTo>
              <a:lnTo>
                <a:pt x="264711" y="74637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7CE091A-2030-4B78-8404-4BDDD5912BCA}">
      <dsp:nvSpPr>
        <dsp:cNvPr id="0" name=""/>
        <dsp:cNvSpPr/>
      </dsp:nvSpPr>
      <dsp:spPr>
        <a:xfrm>
          <a:off x="9073362" y="704173"/>
          <a:ext cx="1592261" cy="995163"/>
        </a:xfrm>
        <a:prstGeom prst="roundRect">
          <a:avLst>
            <a:gd name="adj" fmla="val 10000"/>
          </a:avLst>
        </a:prstGeom>
        <a:solidFill>
          <a:schemeClr val="bg1">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a:solidFill>
                <a:srgbClr val="C00000"/>
              </a:solidFill>
              <a:latin typeface="Montserrat" pitchFamily="2" charset="77"/>
            </a:rPr>
            <a:t>23</a:t>
          </a:r>
          <a:r>
            <a:rPr lang="es-ES" sz="1200" kern="1200" dirty="0">
              <a:latin typeface="Montserrat" pitchFamily="2" charset="77"/>
            </a:rPr>
            <a:t> CAPACITACIONES PROGRAMADAS</a:t>
          </a:r>
        </a:p>
      </dsp:txBody>
      <dsp:txXfrm>
        <a:off x="9102509" y="733320"/>
        <a:ext cx="1533967" cy="936869"/>
      </dsp:txXfrm>
    </dsp:sp>
    <dsp:sp modelId="{C3FFDC8A-8BA8-4729-A8D8-A3E19C844A6E}">
      <dsp:nvSpPr>
        <dsp:cNvPr id="0" name=""/>
        <dsp:cNvSpPr/>
      </dsp:nvSpPr>
      <dsp:spPr>
        <a:xfrm>
          <a:off x="8808651" y="455382"/>
          <a:ext cx="264711" cy="1990327"/>
        </a:xfrm>
        <a:custGeom>
          <a:avLst/>
          <a:gdLst/>
          <a:ahLst/>
          <a:cxnLst/>
          <a:rect l="0" t="0" r="0" b="0"/>
          <a:pathLst>
            <a:path>
              <a:moveTo>
                <a:pt x="0" y="0"/>
              </a:moveTo>
              <a:lnTo>
                <a:pt x="0" y="1990327"/>
              </a:lnTo>
              <a:lnTo>
                <a:pt x="264711" y="199032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B483FCB-1321-4C75-8228-74AC78B2446B}">
      <dsp:nvSpPr>
        <dsp:cNvPr id="0" name=""/>
        <dsp:cNvSpPr/>
      </dsp:nvSpPr>
      <dsp:spPr>
        <a:xfrm>
          <a:off x="9073362" y="1948127"/>
          <a:ext cx="1592261" cy="995163"/>
        </a:xfrm>
        <a:prstGeom prst="roundRect">
          <a:avLst>
            <a:gd name="adj" fmla="val 10000"/>
          </a:avLst>
        </a:prstGeom>
        <a:solidFill>
          <a:schemeClr val="bg1">
            <a:alpha val="90000"/>
          </a:schemeClr>
        </a:solidFill>
        <a:ln w="127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a:solidFill>
                <a:srgbClr val="C00000"/>
              </a:solidFill>
              <a:latin typeface="Montserrat" pitchFamily="2" charset="77"/>
            </a:rPr>
            <a:t>23</a:t>
          </a:r>
          <a:r>
            <a:rPr lang="es-ES" sz="1200" kern="1200" dirty="0">
              <a:latin typeface="Montserrat" pitchFamily="2" charset="77"/>
            </a:rPr>
            <a:t> CAPACITACIONES REALIZADAS</a:t>
          </a:r>
        </a:p>
      </dsp:txBody>
      <dsp:txXfrm>
        <a:off x="9102509" y="1977274"/>
        <a:ext cx="1533967" cy="9368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9BC28-30A9-4DDF-9F02-0868702B58D7}" type="datetimeFigureOut">
              <a:rPr lang="es-CO" smtClean="0"/>
              <a:t>3/08/2021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6F100-42DA-4AB8-8606-2249CA09D962}" type="slidenum">
              <a:rPr lang="es-CO" smtClean="0"/>
              <a:t>‹Nº›</a:t>
            </a:fld>
            <a:endParaRPr lang="es-CO"/>
          </a:p>
        </p:txBody>
      </p:sp>
    </p:spTree>
    <p:extLst>
      <p:ext uri="{BB962C8B-B14F-4D97-AF65-F5344CB8AC3E}">
        <p14:creationId xmlns:p14="http://schemas.microsoft.com/office/powerpoint/2010/main" val="400959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a:p>
            <a:endParaRPr lang="es-CO" baseline="0" dirty="0"/>
          </a:p>
          <a:p>
            <a:r>
              <a:rPr lang="es-CO" baseline="0" dirty="0"/>
              <a:t>Como resultado de los trabajos colaborativos (comités, negociaciones, integración) entre las seccionales se han divulgado a través de piezas digitales los diferentes servicios, recursos virtuales, e información de interés a la comunidad académica, lo cual a permitido mayor convergencia entre las bibliotecas, los recursos y servicios para consolidar un sistema nacional de bibliotecas (1 pieza en 2018, 2 piezas en 2019 y 4 piezas en 2020).</a:t>
            </a:r>
          </a:p>
          <a:p>
            <a:endParaRPr lang="es-CO" dirty="0"/>
          </a:p>
          <a:p>
            <a:endParaRPr lang="es-MX" baseline="0" dirty="0"/>
          </a:p>
          <a:p>
            <a:endParaRPr lang="es-MX" baseline="0" dirty="0"/>
          </a:p>
          <a:p>
            <a:endParaRPr lang="es-MX" baseline="0" dirty="0"/>
          </a:p>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542DC6-6B36-AB4D-A2AA-4934D9C13617}"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36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F808B-CD0B-4939-AC51-B491453D10E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F3B9087-3FE1-463B-97DC-5C5091564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DB0747D-3964-434D-A03F-C2199D84E100}"/>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AD9FB155-732D-416B-A7A2-1581D5A0D49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4636817-E0EB-4764-91D0-C03B3D90A52F}"/>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17922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DEA3D1-C6CB-44E1-8AC8-EF05971EED3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D24B9D0-9D5D-491B-8E59-01330EC9EF4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F9B050D-7A3A-4813-A7D4-62A63D434DD0}"/>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F6664B0D-6F7F-4C9D-8F97-C88886810D9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5684A4-BA28-43A8-9FB2-E4743465E3DB}"/>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768217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74BDF19-28DD-4C99-A370-1777B401D9C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0479603-DA66-4E85-8ABC-6B23817C511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D920BF2-BDBB-4768-92F8-2F8EDC3BE303}"/>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BD164D17-6C88-4FFF-A3A4-949093DA11F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C3E05B3-A989-4F80-8CDB-8E02CB40124B}"/>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2662176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BF378-3CB7-4C42-A3D9-C20D2E3C8CB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FD15DFC-778E-B14B-A7C5-633F38B561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8C4F251-9E17-D140-B05E-24017FEBFB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BC83380C-D521-5E40-8166-33BE6DC470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3EED1C23-B7F3-8A46-9420-FC409DB3D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189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51F6B-1403-F240-A229-75AF2179F32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E3FEE9F-A71B-EA43-A737-0F1C7BDBC8B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27062AA-DE86-6B4E-8A0A-AF368892E5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9FAE873-84C6-5B4D-8680-D0E616DBFF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94646A31-046D-E249-A742-125AB5544E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29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589CF4-073C-3241-A47F-0B3230FF672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3757F7-4C2A-F64C-B7A3-B84F9570E2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E30A616-07B5-BA4F-916E-B69B2273E6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AC2988F7-436E-734D-AD34-6759751594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6E4D74C2-B9E9-F84B-A8FB-9A0587B7BF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04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260FB-018D-3C4F-9FCE-2DD67AED2D8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48A9464-FED6-DA47-8190-C0634E52D25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24BA0DC-0D62-ED43-B200-429726A5B29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B85302FE-22CE-BF41-9748-78B659F980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8CB988F8-455C-AE4E-9ABC-934C1694A3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7055345-C9C7-A441-87BA-84B10E863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650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2BD359-B7E8-F347-8C91-43E86317526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3C36544-F5F3-AB48-8BF0-BE602D0C35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12E4261-91DF-CA4A-9345-907C6859D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CEB9EB2-B52E-1042-8096-132F9ABCA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05950A0-EF35-9F43-9B69-EBB840906D1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5F4EED36-721E-FB4F-9881-A050217131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a:extLst>
              <a:ext uri="{FF2B5EF4-FFF2-40B4-BE49-F238E27FC236}">
                <a16:creationId xmlns:a16="http://schemas.microsoft.com/office/drawing/2014/main" id="{D536BDF0-4986-6242-988D-CBCEDA2C85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a:extLst>
              <a:ext uri="{FF2B5EF4-FFF2-40B4-BE49-F238E27FC236}">
                <a16:creationId xmlns:a16="http://schemas.microsoft.com/office/drawing/2014/main" id="{81C8C555-513A-DB43-B2B7-4D16E45E2F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12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B14D89-6E3D-7B4D-B3BB-0243EEF595B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F14736A-97A4-304C-AFDE-477BCB2560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a:extLst>
              <a:ext uri="{FF2B5EF4-FFF2-40B4-BE49-F238E27FC236}">
                <a16:creationId xmlns:a16="http://schemas.microsoft.com/office/drawing/2014/main" id="{3A8C6CC5-3C10-A745-9BAF-47DB9DEE0C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a:extLst>
              <a:ext uri="{FF2B5EF4-FFF2-40B4-BE49-F238E27FC236}">
                <a16:creationId xmlns:a16="http://schemas.microsoft.com/office/drawing/2014/main" id="{6C582F36-1405-C141-8592-48CC7E152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767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5B136B-4332-774D-9AFA-47C41FC118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a:extLst>
              <a:ext uri="{FF2B5EF4-FFF2-40B4-BE49-F238E27FC236}">
                <a16:creationId xmlns:a16="http://schemas.microsoft.com/office/drawing/2014/main" id="{A79DB79D-90EB-6F42-A572-58CA2F5950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a:extLst>
              <a:ext uri="{FF2B5EF4-FFF2-40B4-BE49-F238E27FC236}">
                <a16:creationId xmlns:a16="http://schemas.microsoft.com/office/drawing/2014/main" id="{FC50E006-6B4D-704C-9451-AEE9DC10E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2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89F0B-818B-D644-B6CE-D8AEE267182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001FDF0-6E9C-E144-9E38-6F83D51B0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5944779C-F4ED-A242-98CF-126220CB2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D210B2-9DC4-6841-B05A-E439FD55DE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126F537B-4630-5643-A681-16F9FB005D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CCDE81E4-6F88-1640-A978-7300E2E4BC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4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29B45-5B82-43AD-87B1-F8DD0278672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884BCA1-36A1-43AF-A753-91B901E384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CE3F433-4C62-4E35-90FE-D53205BE757E}"/>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2D8C08D6-9E8D-439E-87F8-16621C3318F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575DB22-FE64-490B-936C-0492C63BAA07}"/>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3039423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DEF5E-CDAD-E044-8E25-C56B1293B7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24999E15-94BA-BE47-9A18-5A8D01A1B9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298C6C33-74F2-E74D-9917-D42C234BC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A41FE48-0F25-7C41-B02D-664DA192D4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a:extLst>
              <a:ext uri="{FF2B5EF4-FFF2-40B4-BE49-F238E27FC236}">
                <a16:creationId xmlns:a16="http://schemas.microsoft.com/office/drawing/2014/main" id="{D55093C3-20C9-024A-B9B4-61AA6A442E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a:extLst>
              <a:ext uri="{FF2B5EF4-FFF2-40B4-BE49-F238E27FC236}">
                <a16:creationId xmlns:a16="http://schemas.microsoft.com/office/drawing/2014/main" id="{2DBC1E5E-7102-1348-ACFD-79BF42A27F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37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BD269A-5F41-0343-9C77-6EE63BC086F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2823B6D-13B0-A34D-B9D4-37143085396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C62924B-70E8-2D4A-8BEF-44589734D0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8A6DF322-50AD-AE42-A0D9-8434854E1A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B670991-6312-DF48-8C15-31015ABEA8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40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D3BEBE-947A-0341-99B1-A04F71EE73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138585FE-0350-AD4E-873C-564537AE178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558710B-A253-9B42-8905-4BCBD98272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2E159C7D-9D43-8846-9AE0-6AA56A842E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A7B94C7B-0521-E54D-AC8D-CBDDF214B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68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4013FD-0E21-4617-916A-97C240D223C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24259F3-4728-473E-A8F5-3F11848290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F7E2BAE-E674-462C-8C0C-DFAC9C342B1B}"/>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34966C9A-E5B9-4273-8D12-2BD2470838B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10540A3-E06D-40D3-9BC2-5EB8ABD4A8F1}"/>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318416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727515-EDC2-4321-A2A9-44A2AB5877A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34B52CA-4D32-4C58-A77F-85041C1E148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A09A541-2DFE-4B1E-93DB-C1B1DC872B2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C22EC97-8E84-4E69-95C2-BC8710A869EF}"/>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6" name="Marcador de pie de página 5">
            <a:extLst>
              <a:ext uri="{FF2B5EF4-FFF2-40B4-BE49-F238E27FC236}">
                <a16:creationId xmlns:a16="http://schemas.microsoft.com/office/drawing/2014/main" id="{16B28EBE-4C11-4AC2-A7C8-AA43B603B50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79050C8-7BC5-4F18-A22F-E3F854937187}"/>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22311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B7593-2AE3-4917-8E6B-A0336E9A7D3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73FD2A7-CFAE-4052-B0B1-4E5287EEE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C9F7D16-B1F8-460D-9DC7-4341A55A3F8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884D79D-E543-41F0-9E1A-A2A4180F48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C6F00E9-8698-4FE9-B7C7-5891CB66C43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83C782F-91E4-40F9-94B1-9720D672EF2B}"/>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8" name="Marcador de pie de página 7">
            <a:extLst>
              <a:ext uri="{FF2B5EF4-FFF2-40B4-BE49-F238E27FC236}">
                <a16:creationId xmlns:a16="http://schemas.microsoft.com/office/drawing/2014/main" id="{1F095AC9-4DC3-4A2E-B6DB-8F672C7BBAD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F20860C-0D85-4BD0-9282-021E466C75C9}"/>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183082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5DFC90-CE7A-401D-A349-B6653ADDCAB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2C06E7B-E77D-442C-8D91-170647534459}"/>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4" name="Marcador de pie de página 3">
            <a:extLst>
              <a:ext uri="{FF2B5EF4-FFF2-40B4-BE49-F238E27FC236}">
                <a16:creationId xmlns:a16="http://schemas.microsoft.com/office/drawing/2014/main" id="{C7195111-36DD-47C7-BA5F-D4D016D306D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1EBA838-C42D-4E3A-802B-5D28B9740233}"/>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209190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CA709E6-75C3-4504-8880-25B5F3E2FB3C}"/>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3" name="Marcador de pie de página 2">
            <a:extLst>
              <a:ext uri="{FF2B5EF4-FFF2-40B4-BE49-F238E27FC236}">
                <a16:creationId xmlns:a16="http://schemas.microsoft.com/office/drawing/2014/main" id="{F5B5E6F0-983C-4164-B41C-FB155D7CDA9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C3D23415-AE3A-40D9-9D6C-F1C6DCDA3E43}"/>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41250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C86F4-9409-4631-A95E-2F9EB1E3FE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E678C8B-1A9B-442F-8503-521EBF385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62C03FEA-D42B-4382-A04F-65A0337A1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6129D8-53A3-4362-B6E3-70960BB57481}"/>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6" name="Marcador de pie de página 5">
            <a:extLst>
              <a:ext uri="{FF2B5EF4-FFF2-40B4-BE49-F238E27FC236}">
                <a16:creationId xmlns:a16="http://schemas.microsoft.com/office/drawing/2014/main" id="{72A0A5ED-A8B8-41F5-BB2E-9B50652EBE2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9DB6FE6-CB5D-4828-A36C-9BBDD37A3FC2}"/>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365785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20E97-4BDC-414B-BF8F-8E7F07C18A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FE0653B-FF0B-498D-93C7-02D71296C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5CD3044D-91B8-4677-9E5B-1932A4E4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E4F171-0248-4CEE-888E-C0C2372450B0}"/>
              </a:ext>
            </a:extLst>
          </p:cNvPr>
          <p:cNvSpPr>
            <a:spLocks noGrp="1"/>
          </p:cNvSpPr>
          <p:nvPr>
            <p:ph type="dt" sz="half" idx="10"/>
          </p:nvPr>
        </p:nvSpPr>
        <p:spPr/>
        <p:txBody>
          <a:bodyPr/>
          <a:lstStyle/>
          <a:p>
            <a:fld id="{8F434FBC-FF01-451A-8A25-1DB495964DE0}" type="datetimeFigureOut">
              <a:rPr lang="es-CO" smtClean="0"/>
              <a:t>3/08/2021</a:t>
            </a:fld>
            <a:endParaRPr lang="es-CO"/>
          </a:p>
        </p:txBody>
      </p:sp>
      <p:sp>
        <p:nvSpPr>
          <p:cNvPr id="6" name="Marcador de pie de página 5">
            <a:extLst>
              <a:ext uri="{FF2B5EF4-FFF2-40B4-BE49-F238E27FC236}">
                <a16:creationId xmlns:a16="http://schemas.microsoft.com/office/drawing/2014/main" id="{406CA54C-4B70-4235-9AD8-870F308CCC3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8F51AD7-8C13-4D02-B5C9-0790FC06B9DB}"/>
              </a:ext>
            </a:extLst>
          </p:cNvPr>
          <p:cNvSpPr>
            <a:spLocks noGrp="1"/>
          </p:cNvSpPr>
          <p:nvPr>
            <p:ph type="sldNum" sz="quarter" idx="12"/>
          </p:nvPr>
        </p:nvSpPr>
        <p:spPr/>
        <p:txBody>
          <a:bodyPr/>
          <a:lstStyle/>
          <a:p>
            <a:fld id="{8B6DD063-91E9-4CC4-A13D-47A574D88AD3}" type="slidenum">
              <a:rPr lang="es-CO" smtClean="0"/>
              <a:t>‹Nº›</a:t>
            </a:fld>
            <a:endParaRPr lang="es-CO"/>
          </a:p>
        </p:txBody>
      </p:sp>
    </p:spTree>
    <p:extLst>
      <p:ext uri="{BB962C8B-B14F-4D97-AF65-F5344CB8AC3E}">
        <p14:creationId xmlns:p14="http://schemas.microsoft.com/office/powerpoint/2010/main" val="2358152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F63DF3-EDEC-4B5D-A8AD-B35699BD7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B637672-97E9-475A-8C35-48017A991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DEB5962-35BF-4C21-9AFB-6FD846E54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434FBC-FF01-451A-8A25-1DB495964DE0}" type="datetimeFigureOut">
              <a:rPr lang="es-CO" smtClean="0"/>
              <a:t>3/08/2021</a:t>
            </a:fld>
            <a:endParaRPr lang="es-CO"/>
          </a:p>
        </p:txBody>
      </p:sp>
      <p:sp>
        <p:nvSpPr>
          <p:cNvPr id="5" name="Marcador de pie de página 4">
            <a:extLst>
              <a:ext uri="{FF2B5EF4-FFF2-40B4-BE49-F238E27FC236}">
                <a16:creationId xmlns:a16="http://schemas.microsoft.com/office/drawing/2014/main" id="{DC7D57D4-F059-4E72-B12E-A986AC400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69664BC-C479-4794-97C8-7CE97BC4FA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DD063-91E9-4CC4-A13D-47A574D88AD3}" type="slidenum">
              <a:rPr lang="es-CO" smtClean="0"/>
              <a:t>‹Nº›</a:t>
            </a:fld>
            <a:endParaRPr lang="es-CO"/>
          </a:p>
        </p:txBody>
      </p:sp>
    </p:spTree>
    <p:extLst>
      <p:ext uri="{BB962C8B-B14F-4D97-AF65-F5344CB8AC3E}">
        <p14:creationId xmlns:p14="http://schemas.microsoft.com/office/powerpoint/2010/main" val="2325192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60BE6E7-ABEA-CE43-ADFD-B59D2539C3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25C3197-0A44-DC48-94A9-D2AFA6061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D87C4B8-518A-9B44-8C45-A891AE5A9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24D096-544D-FE4F-A955-60823DDDDE5A}" type="datetimeFigureOut">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3/08/2021</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33F2221-CF6A-F140-AECB-88ECBC94F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138DF52F-9726-7544-B740-BBE897580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BCA414-4684-7F4E-BAF1-B0C98B37F5A6}" type="slidenum">
              <a:rPr kumimoji="0" lang="es-C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C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057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8F7AAE-C920-B044-9B6F-848930303ED1}"/>
              </a:ext>
            </a:extLst>
          </p:cNvPr>
          <p:cNvSpPr txBox="1"/>
          <p:nvPr/>
        </p:nvSpPr>
        <p:spPr>
          <a:xfrm>
            <a:off x="410802" y="3347626"/>
            <a:ext cx="459129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white"/>
                </a:solidFill>
                <a:effectLst/>
                <a:uLnTx/>
                <a:uFillTx/>
                <a:latin typeface="Montserrat ExtraBold" pitchFamily="2" charset="77"/>
                <a:ea typeface="+mn-ea"/>
                <a:cs typeface="+mn-cs"/>
              </a:rPr>
              <a:t>PIDI ADMINISTRATIVO 2021-1</a:t>
            </a:r>
          </a:p>
        </p:txBody>
      </p:sp>
      <p:grpSp>
        <p:nvGrpSpPr>
          <p:cNvPr id="2" name="Grupo 1">
            <a:extLst>
              <a:ext uri="{FF2B5EF4-FFF2-40B4-BE49-F238E27FC236}">
                <a16:creationId xmlns:a16="http://schemas.microsoft.com/office/drawing/2014/main" id="{4600B25C-AE6E-DA4B-BE96-10DBA13857D1}"/>
              </a:ext>
            </a:extLst>
          </p:cNvPr>
          <p:cNvGrpSpPr/>
          <p:nvPr/>
        </p:nvGrpSpPr>
        <p:grpSpPr>
          <a:xfrm>
            <a:off x="397952" y="351086"/>
            <a:ext cx="2878948" cy="405819"/>
            <a:chOff x="385102" y="2256895"/>
            <a:chExt cx="2878948" cy="405819"/>
          </a:xfrm>
        </p:grpSpPr>
        <p:pic>
          <p:nvPicPr>
            <p:cNvPr id="7" name="Imagen 6" descr="Forma, Rectángulo, Cuadrado&#10;&#10;Descripción generada automáticamente">
              <a:extLst>
                <a:ext uri="{FF2B5EF4-FFF2-40B4-BE49-F238E27FC236}">
                  <a16:creationId xmlns:a16="http://schemas.microsoft.com/office/drawing/2014/main" id="{C59FE5D3-38EC-224D-A199-39A164445636}"/>
                </a:ext>
              </a:extLst>
            </p:cNvPr>
            <p:cNvPicPr>
              <a:picLocks noChangeAspect="1"/>
            </p:cNvPicPr>
            <p:nvPr/>
          </p:nvPicPr>
          <p:blipFill>
            <a:blip r:embed="rId3"/>
            <a:stretch>
              <a:fillRect/>
            </a:stretch>
          </p:blipFill>
          <p:spPr>
            <a:xfrm>
              <a:off x="385102" y="2256895"/>
              <a:ext cx="2866098" cy="405819"/>
            </a:xfrm>
            <a:prstGeom prst="rect">
              <a:avLst/>
            </a:prstGeom>
          </p:spPr>
        </p:pic>
        <p:grpSp>
          <p:nvGrpSpPr>
            <p:cNvPr id="8" name="Grupo 7">
              <a:extLst>
                <a:ext uri="{FF2B5EF4-FFF2-40B4-BE49-F238E27FC236}">
                  <a16:creationId xmlns:a16="http://schemas.microsoft.com/office/drawing/2014/main" id="{30BA1EE9-27F4-7042-9074-A59DE2C40C60}"/>
                </a:ext>
              </a:extLst>
            </p:cNvPr>
            <p:cNvGrpSpPr/>
            <p:nvPr/>
          </p:nvGrpSpPr>
          <p:grpSpPr>
            <a:xfrm>
              <a:off x="397952" y="2290527"/>
              <a:ext cx="2866098" cy="353943"/>
              <a:chOff x="397952" y="450421"/>
              <a:chExt cx="2866098" cy="353943"/>
            </a:xfrm>
          </p:grpSpPr>
          <p:sp>
            <p:nvSpPr>
              <p:cNvPr id="9" name="Rectángulo 8">
                <a:extLst>
                  <a:ext uri="{FF2B5EF4-FFF2-40B4-BE49-F238E27FC236}">
                    <a16:creationId xmlns:a16="http://schemas.microsoft.com/office/drawing/2014/main" id="{F5123859-E836-3542-9174-8E4FD11BCE36}"/>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rPr>
                  <a:t>PIDI</a:t>
                </a:r>
              </a:p>
            </p:txBody>
          </p:sp>
          <p:sp>
            <p:nvSpPr>
              <p:cNvPr id="10" name="Rectángulo 9">
                <a:extLst>
                  <a:ext uri="{FF2B5EF4-FFF2-40B4-BE49-F238E27FC236}">
                    <a16:creationId xmlns:a16="http://schemas.microsoft.com/office/drawing/2014/main" id="{620A9E4B-C9ED-7743-98A7-C032A933ED2C}"/>
                  </a:ext>
                </a:extLst>
              </p:cNvPr>
              <p:cNvSpPr/>
              <p:nvPr/>
            </p:nvSpPr>
            <p:spPr>
              <a:xfrm>
                <a:off x="1542771" y="450421"/>
                <a:ext cx="1721279" cy="3539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50" b="1" i="0" u="none" strike="noStrike" kern="1200" cap="none" spc="0" normalizeH="0" baseline="0" noProof="0" dirty="0">
                    <a:ln>
                      <a:noFill/>
                    </a:ln>
                    <a:solidFill>
                      <a:prstClr val="black"/>
                    </a:solidFill>
                    <a:effectLst/>
                    <a:uLnTx/>
                    <a:uFillTx/>
                    <a:latin typeface="Montserrat" pitchFamily="2" charset="77"/>
                    <a:ea typeface="+mn-ea"/>
                    <a:cs typeface="+mn-cs"/>
                  </a:rPr>
                  <a:t>PLAN INTEGRAL DE DESARROLLO INSTITUCIONAL 2021</a:t>
                </a:r>
              </a:p>
            </p:txBody>
          </p:sp>
        </p:grpSp>
      </p:grpSp>
      <p:pic>
        <p:nvPicPr>
          <p:cNvPr id="12" name="Imagen 11" descr="Un grupo de personas posando para una foto&#10;&#10;Descripción generada automáticamente">
            <a:extLst>
              <a:ext uri="{FF2B5EF4-FFF2-40B4-BE49-F238E27FC236}">
                <a16:creationId xmlns:a16="http://schemas.microsoft.com/office/drawing/2014/main" id="{4EDC8EE0-F420-4623-A3CC-6C9303654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352" y="1717236"/>
            <a:ext cx="7272670" cy="5140764"/>
          </a:xfrm>
          <a:prstGeom prst="rect">
            <a:avLst/>
          </a:prstGeom>
        </p:spPr>
      </p:pic>
    </p:spTree>
    <p:extLst>
      <p:ext uri="{BB962C8B-B14F-4D97-AF65-F5344CB8AC3E}">
        <p14:creationId xmlns:p14="http://schemas.microsoft.com/office/powerpoint/2010/main" val="3121684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8F7AAE-C920-B044-9B6F-848930303ED1}"/>
              </a:ext>
            </a:extLst>
          </p:cNvPr>
          <p:cNvSpPr txBox="1"/>
          <p:nvPr/>
        </p:nvSpPr>
        <p:spPr>
          <a:xfrm>
            <a:off x="282146" y="859884"/>
            <a:ext cx="65809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Certificación Procesos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Seccional Pereira</a:t>
            </a:r>
          </a:p>
        </p:txBody>
      </p:sp>
      <p:grpSp>
        <p:nvGrpSpPr>
          <p:cNvPr id="2" name="Grupo 1">
            <a:extLst>
              <a:ext uri="{FF2B5EF4-FFF2-40B4-BE49-F238E27FC236}">
                <a16:creationId xmlns:a16="http://schemas.microsoft.com/office/drawing/2014/main" id="{95226C0F-9EBD-C641-BB08-09242D0BE16B}"/>
              </a:ext>
            </a:extLst>
          </p:cNvPr>
          <p:cNvGrpSpPr/>
          <p:nvPr/>
        </p:nvGrpSpPr>
        <p:grpSpPr>
          <a:xfrm>
            <a:off x="7907872" y="2357428"/>
            <a:ext cx="2869719" cy="3049740"/>
            <a:chOff x="7589373" y="2377976"/>
            <a:chExt cx="2869719" cy="3049740"/>
          </a:xfrm>
        </p:grpSpPr>
        <p:pic>
          <p:nvPicPr>
            <p:cNvPr id="7" name="Imagen 6" descr="Texto, Carta&#10;&#10;Descripción generada automáticamente">
              <a:extLst>
                <a:ext uri="{FF2B5EF4-FFF2-40B4-BE49-F238E27FC236}">
                  <a16:creationId xmlns:a16="http://schemas.microsoft.com/office/drawing/2014/main" id="{2CFF1999-AEF2-4C60-AB2F-17738E43FBEC}"/>
                </a:ext>
              </a:extLst>
            </p:cNvPr>
            <p:cNvPicPr>
              <a:picLocks noChangeAspect="1"/>
            </p:cNvPicPr>
            <p:nvPr/>
          </p:nvPicPr>
          <p:blipFill>
            <a:blip r:embed="rId3"/>
            <a:stretch>
              <a:fillRect/>
            </a:stretch>
          </p:blipFill>
          <p:spPr>
            <a:xfrm>
              <a:off x="7695941" y="2377976"/>
              <a:ext cx="2478019" cy="1767524"/>
            </a:xfrm>
            <a:prstGeom prst="rect">
              <a:avLst/>
            </a:prstGeom>
            <a:ln>
              <a:noFill/>
            </a:ln>
            <a:effectLst>
              <a:outerShdw blurRad="190500" algn="tl" rotWithShape="0">
                <a:srgbClr val="000000">
                  <a:alpha val="70000"/>
                </a:srgbClr>
              </a:outerShdw>
            </a:effectLst>
          </p:spPr>
        </p:pic>
        <p:sp>
          <p:nvSpPr>
            <p:cNvPr id="9" name="CuadroTexto 8">
              <a:extLst>
                <a:ext uri="{FF2B5EF4-FFF2-40B4-BE49-F238E27FC236}">
                  <a16:creationId xmlns:a16="http://schemas.microsoft.com/office/drawing/2014/main" id="{248935B3-6DB3-4ECD-AF1E-0E3E75F99367}"/>
                </a:ext>
              </a:extLst>
            </p:cNvPr>
            <p:cNvSpPr txBox="1"/>
            <p:nvPr/>
          </p:nvSpPr>
          <p:spPr>
            <a:xfrm>
              <a:off x="7589373" y="4412053"/>
              <a:ext cx="286971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ontserrat Medium" pitchFamily="2" charset="77"/>
                  <a:ea typeface="+mn-ea"/>
                  <a:cs typeface="+mn-cs"/>
                </a:rPr>
                <a:t>Reconocimiento del Min Justicia como Consultorio Jurídico Inclusivo capacitado para atender los derechos de personas en condición de discapacidad</a:t>
              </a:r>
            </a:p>
          </p:txBody>
        </p:sp>
      </p:grpSp>
      <p:pic>
        <p:nvPicPr>
          <p:cNvPr id="11" name="Imagen 10">
            <a:extLst>
              <a:ext uri="{FF2B5EF4-FFF2-40B4-BE49-F238E27FC236}">
                <a16:creationId xmlns:a16="http://schemas.microsoft.com/office/drawing/2014/main" id="{0EA49297-AD6B-A347-827E-6036ECF8F178}"/>
              </a:ext>
            </a:extLst>
          </p:cNvPr>
          <p:cNvPicPr>
            <a:picLocks noChangeAspect="1"/>
          </p:cNvPicPr>
          <p:nvPr/>
        </p:nvPicPr>
        <p:blipFill rotWithShape="1">
          <a:blip r:embed="rId4"/>
          <a:srcRect l="3295" r="68714" b="39482"/>
          <a:stretch/>
        </p:blipFill>
        <p:spPr>
          <a:xfrm>
            <a:off x="1511356" y="2377547"/>
            <a:ext cx="1396705" cy="1805695"/>
          </a:xfrm>
          <a:prstGeom prst="rect">
            <a:avLst/>
          </a:prstGeom>
          <a:ln>
            <a:noFill/>
          </a:ln>
          <a:effectLst>
            <a:outerShdw blurRad="190500" algn="tl" rotWithShape="0">
              <a:srgbClr val="000000">
                <a:alpha val="70000"/>
              </a:srgbClr>
            </a:outerShdw>
          </a:effectLst>
        </p:spPr>
      </p:pic>
      <p:pic>
        <p:nvPicPr>
          <p:cNvPr id="12" name="Imagen 11">
            <a:extLst>
              <a:ext uri="{FF2B5EF4-FFF2-40B4-BE49-F238E27FC236}">
                <a16:creationId xmlns:a16="http://schemas.microsoft.com/office/drawing/2014/main" id="{A1515B2C-D1E8-324A-BFB0-0DC8553B9268}"/>
              </a:ext>
            </a:extLst>
          </p:cNvPr>
          <p:cNvPicPr>
            <a:picLocks noChangeAspect="1"/>
          </p:cNvPicPr>
          <p:nvPr/>
        </p:nvPicPr>
        <p:blipFill rotWithShape="1">
          <a:blip r:embed="rId4"/>
          <a:srcRect l="65144" r="6866" b="39482"/>
          <a:stretch/>
        </p:blipFill>
        <p:spPr>
          <a:xfrm>
            <a:off x="4251068" y="2343476"/>
            <a:ext cx="1439333" cy="1805695"/>
          </a:xfrm>
          <a:prstGeom prst="rect">
            <a:avLst/>
          </a:prstGeom>
          <a:ln>
            <a:noFill/>
          </a:ln>
          <a:effectLst>
            <a:outerShdw blurRad="190500" algn="tl" rotWithShape="0">
              <a:srgbClr val="000000">
                <a:alpha val="70000"/>
              </a:srgbClr>
            </a:outerShdw>
          </a:effectLst>
        </p:spPr>
      </p:pic>
      <p:pic>
        <p:nvPicPr>
          <p:cNvPr id="13" name="Imagen 12">
            <a:extLst>
              <a:ext uri="{FF2B5EF4-FFF2-40B4-BE49-F238E27FC236}">
                <a16:creationId xmlns:a16="http://schemas.microsoft.com/office/drawing/2014/main" id="{E187C8E7-D0BA-E04B-BD25-E49656210098}"/>
              </a:ext>
            </a:extLst>
          </p:cNvPr>
          <p:cNvPicPr>
            <a:picLocks noChangeAspect="1"/>
          </p:cNvPicPr>
          <p:nvPr/>
        </p:nvPicPr>
        <p:blipFill rotWithShape="1">
          <a:blip r:embed="rId4"/>
          <a:srcRect l="65144" t="76692" r="6866" b="2026"/>
          <a:stretch/>
        </p:blipFill>
        <p:spPr>
          <a:xfrm>
            <a:off x="5764079" y="3466818"/>
            <a:ext cx="1646473" cy="635000"/>
          </a:xfrm>
          <a:prstGeom prst="rect">
            <a:avLst/>
          </a:prstGeom>
        </p:spPr>
      </p:pic>
      <p:sp>
        <p:nvSpPr>
          <p:cNvPr id="14" name="CuadroTexto 13">
            <a:extLst>
              <a:ext uri="{FF2B5EF4-FFF2-40B4-BE49-F238E27FC236}">
                <a16:creationId xmlns:a16="http://schemas.microsoft.com/office/drawing/2014/main" id="{B73246A9-0C51-E245-A138-EA17CD33E317}"/>
              </a:ext>
            </a:extLst>
          </p:cNvPr>
          <p:cNvSpPr txBox="1"/>
          <p:nvPr/>
        </p:nvSpPr>
        <p:spPr>
          <a:xfrm>
            <a:off x="3910915" y="4391505"/>
            <a:ext cx="2952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mn-cs"/>
              </a:rPr>
              <a:t>European Standards and Guidelines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mn-cs"/>
              </a:rPr>
              <a:t>For Quality Assurance in the </a:t>
            </a:r>
            <a:b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mn-cs"/>
              </a:rPr>
            </a:br>
            <a: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mn-cs"/>
              </a:rPr>
              <a:t>European Higher Education Area</a:t>
            </a:r>
          </a:p>
        </p:txBody>
      </p:sp>
      <p:grpSp>
        <p:nvGrpSpPr>
          <p:cNvPr id="15" name="Grupo 14">
            <a:extLst>
              <a:ext uri="{FF2B5EF4-FFF2-40B4-BE49-F238E27FC236}">
                <a16:creationId xmlns:a16="http://schemas.microsoft.com/office/drawing/2014/main" id="{394F8EFF-D65F-6A48-9CA5-88D324178127}"/>
              </a:ext>
            </a:extLst>
          </p:cNvPr>
          <p:cNvGrpSpPr/>
          <p:nvPr/>
        </p:nvGrpSpPr>
        <p:grpSpPr>
          <a:xfrm>
            <a:off x="822961" y="4305919"/>
            <a:ext cx="2717073" cy="668866"/>
            <a:chOff x="673873" y="4326467"/>
            <a:chExt cx="1740624" cy="668866"/>
          </a:xfrm>
        </p:grpSpPr>
        <p:pic>
          <p:nvPicPr>
            <p:cNvPr id="16" name="Imagen 15">
              <a:extLst>
                <a:ext uri="{FF2B5EF4-FFF2-40B4-BE49-F238E27FC236}">
                  <a16:creationId xmlns:a16="http://schemas.microsoft.com/office/drawing/2014/main" id="{04E1BECC-A048-A043-8BF7-BF4B1F461FF9}"/>
                </a:ext>
              </a:extLst>
            </p:cNvPr>
            <p:cNvPicPr>
              <a:picLocks noChangeAspect="1"/>
            </p:cNvPicPr>
            <p:nvPr/>
          </p:nvPicPr>
          <p:blipFill rotWithShape="1">
            <a:blip r:embed="rId4"/>
            <a:srcRect l="8908" t="68179" r="74827" b="4864"/>
            <a:stretch/>
          </p:blipFill>
          <p:spPr>
            <a:xfrm>
              <a:off x="673873" y="4326467"/>
              <a:ext cx="718151" cy="668866"/>
            </a:xfrm>
            <a:prstGeom prst="rect">
              <a:avLst/>
            </a:prstGeom>
          </p:spPr>
        </p:pic>
        <p:sp>
          <p:nvSpPr>
            <p:cNvPr id="17" name="CuadroTexto 16">
              <a:extLst>
                <a:ext uri="{FF2B5EF4-FFF2-40B4-BE49-F238E27FC236}">
                  <a16:creationId xmlns:a16="http://schemas.microsoft.com/office/drawing/2014/main" id="{3CC35404-E950-1E47-884D-F661781E8165}"/>
                </a:ext>
              </a:extLst>
            </p:cNvPr>
            <p:cNvSpPr txBox="1"/>
            <p:nvPr/>
          </p:nvSpPr>
          <p:spPr>
            <a:xfrm>
              <a:off x="1396429" y="4639039"/>
              <a:ext cx="10180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Montserrat" pitchFamily="2" charset="77"/>
                  <a:ea typeface="+mn-ea"/>
                  <a:cs typeface="+mn-cs"/>
                </a:rPr>
                <a:t>ISO 9001: 2015</a:t>
              </a:r>
            </a:p>
          </p:txBody>
        </p:sp>
      </p:grpSp>
      <p:sp>
        <p:nvSpPr>
          <p:cNvPr id="18" name="Rectángulo 17">
            <a:extLst>
              <a:ext uri="{FF2B5EF4-FFF2-40B4-BE49-F238E27FC236}">
                <a16:creationId xmlns:a16="http://schemas.microsoft.com/office/drawing/2014/main" id="{6E4EFAEE-AF00-4FD5-A5A1-8FEB8384E594}"/>
              </a:ext>
            </a:extLst>
          </p:cNvPr>
          <p:cNvSpPr/>
          <p:nvPr/>
        </p:nvSpPr>
        <p:spPr>
          <a:xfrm>
            <a:off x="397952" y="450421"/>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28</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9" name="Rectángulo 18">
            <a:extLst>
              <a:ext uri="{FF2B5EF4-FFF2-40B4-BE49-F238E27FC236}">
                <a16:creationId xmlns:a16="http://schemas.microsoft.com/office/drawing/2014/main" id="{94FE231E-21D0-45EC-8FFD-788B8DA422C5}"/>
              </a:ext>
            </a:extLst>
          </p:cNvPr>
          <p:cNvSpPr/>
          <p:nvPr/>
        </p:nvSpPr>
        <p:spPr>
          <a:xfrm>
            <a:off x="1511356" y="408221"/>
            <a:ext cx="1666850" cy="43088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noProof="0" dirty="0">
                <a:ln>
                  <a:noFill/>
                </a:ln>
                <a:solidFill>
                  <a:prstClr val="black"/>
                </a:solidFill>
                <a:effectLst/>
                <a:uLnTx/>
                <a:uFillTx/>
                <a:latin typeface="Montserrat" pitchFamily="2" charset="77"/>
                <a:ea typeface="+mn-ea"/>
                <a:cs typeface="+mn-cs"/>
              </a:rPr>
              <a:t>POSICIONAMIENTO Y COMUNICACIONES​</a:t>
            </a:r>
          </a:p>
        </p:txBody>
      </p:sp>
    </p:spTree>
    <p:extLst>
      <p:ext uri="{BB962C8B-B14F-4D97-AF65-F5344CB8AC3E}">
        <p14:creationId xmlns:p14="http://schemas.microsoft.com/office/powerpoint/2010/main" val="157149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8F7AAE-C920-B044-9B6F-848930303ED1}"/>
              </a:ext>
            </a:extLst>
          </p:cNvPr>
          <p:cNvSpPr txBox="1"/>
          <p:nvPr/>
        </p:nvSpPr>
        <p:spPr>
          <a:xfrm>
            <a:off x="397952" y="2828835"/>
            <a:ext cx="46779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white"/>
                </a:solidFill>
                <a:effectLst/>
                <a:uLnTx/>
                <a:uFillTx/>
                <a:latin typeface="Montserrat ExtraBold" pitchFamily="2" charset="77"/>
                <a:ea typeface="+mn-ea"/>
                <a:cs typeface="+mn-cs"/>
              </a:rPr>
              <a:t>Sistema de Gestión de Calidad</a:t>
            </a:r>
          </a:p>
        </p:txBody>
      </p:sp>
      <p:grpSp>
        <p:nvGrpSpPr>
          <p:cNvPr id="7" name="Grupo 6">
            <a:extLst>
              <a:ext uri="{FF2B5EF4-FFF2-40B4-BE49-F238E27FC236}">
                <a16:creationId xmlns:a16="http://schemas.microsoft.com/office/drawing/2014/main" id="{9BEF0656-7CC0-AB48-9C0D-D041D9DF8B7F}"/>
              </a:ext>
            </a:extLst>
          </p:cNvPr>
          <p:cNvGrpSpPr/>
          <p:nvPr/>
        </p:nvGrpSpPr>
        <p:grpSpPr>
          <a:xfrm>
            <a:off x="385102" y="2256895"/>
            <a:ext cx="2878948" cy="488879"/>
            <a:chOff x="385102" y="2256895"/>
            <a:chExt cx="2878948" cy="488879"/>
          </a:xfrm>
        </p:grpSpPr>
        <p:pic>
          <p:nvPicPr>
            <p:cNvPr id="8" name="Imagen 7" descr="Forma, Rectángulo, Cuadrado&#10;&#10;Descripción generada automáticamente">
              <a:extLst>
                <a:ext uri="{FF2B5EF4-FFF2-40B4-BE49-F238E27FC236}">
                  <a16:creationId xmlns:a16="http://schemas.microsoft.com/office/drawing/2014/main" id="{1FEEF2D9-048A-664F-8647-A3B62DCB6C36}"/>
                </a:ext>
              </a:extLst>
            </p:cNvPr>
            <p:cNvPicPr>
              <a:picLocks noChangeAspect="1"/>
            </p:cNvPicPr>
            <p:nvPr/>
          </p:nvPicPr>
          <p:blipFill>
            <a:blip r:embed="rId3"/>
            <a:stretch>
              <a:fillRect/>
            </a:stretch>
          </p:blipFill>
          <p:spPr>
            <a:xfrm>
              <a:off x="385102" y="2256895"/>
              <a:ext cx="2866098" cy="405819"/>
            </a:xfrm>
            <a:prstGeom prst="rect">
              <a:avLst/>
            </a:prstGeom>
          </p:spPr>
        </p:pic>
        <p:grpSp>
          <p:nvGrpSpPr>
            <p:cNvPr id="9" name="Grupo 8">
              <a:extLst>
                <a:ext uri="{FF2B5EF4-FFF2-40B4-BE49-F238E27FC236}">
                  <a16:creationId xmlns:a16="http://schemas.microsoft.com/office/drawing/2014/main" id="{A5287295-FFF0-0A40-98DA-D6CBB117339C}"/>
                </a:ext>
              </a:extLst>
            </p:cNvPr>
            <p:cNvGrpSpPr/>
            <p:nvPr/>
          </p:nvGrpSpPr>
          <p:grpSpPr>
            <a:xfrm>
              <a:off x="397952" y="2284109"/>
              <a:ext cx="2866098" cy="461665"/>
              <a:chOff x="397952" y="444003"/>
              <a:chExt cx="2866098" cy="461665"/>
            </a:xfrm>
          </p:grpSpPr>
          <p:sp>
            <p:nvSpPr>
              <p:cNvPr id="10" name="Rectángulo 9">
                <a:extLst>
                  <a:ext uri="{FF2B5EF4-FFF2-40B4-BE49-F238E27FC236}">
                    <a16:creationId xmlns:a16="http://schemas.microsoft.com/office/drawing/2014/main" id="{E79256BF-88E2-9E4E-8474-957240A0D420}"/>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1" name="Rectángulo 10">
                <a:extLst>
                  <a:ext uri="{FF2B5EF4-FFF2-40B4-BE49-F238E27FC236}">
                    <a16:creationId xmlns:a16="http://schemas.microsoft.com/office/drawing/2014/main" id="{0E11D53F-88F9-7D46-B361-10DA26B024BF}"/>
                  </a:ext>
                </a:extLst>
              </p:cNvPr>
              <p:cNvSpPr/>
              <p:nvPr/>
            </p:nvSpPr>
            <p:spPr>
              <a:xfrm>
                <a:off x="1542771" y="444003"/>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grpSp>
      <p:pic>
        <p:nvPicPr>
          <p:cNvPr id="12" name="Imagen 11" descr="Un grupo de personas sentadas posando para una foto&#10;&#10;Descripción generada automáticamente">
            <a:extLst>
              <a:ext uri="{FF2B5EF4-FFF2-40B4-BE49-F238E27FC236}">
                <a16:creationId xmlns:a16="http://schemas.microsoft.com/office/drawing/2014/main" id="{97B7197F-C565-C340-BD99-2BE3EA4DE4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6186" y="1610848"/>
            <a:ext cx="7885814" cy="5257209"/>
          </a:xfrm>
          <a:prstGeom prst="rect">
            <a:avLst/>
          </a:prstGeom>
        </p:spPr>
      </p:pic>
    </p:spTree>
    <p:extLst>
      <p:ext uri="{BB962C8B-B14F-4D97-AF65-F5344CB8AC3E}">
        <p14:creationId xmlns:p14="http://schemas.microsoft.com/office/powerpoint/2010/main" val="65765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5F828E03-724E-6348-92FB-8D1B0A353729}"/>
              </a:ext>
            </a:extLst>
          </p:cNvPr>
          <p:cNvGrpSpPr/>
          <p:nvPr/>
        </p:nvGrpSpPr>
        <p:grpSpPr>
          <a:xfrm>
            <a:off x="397952" y="450421"/>
            <a:ext cx="2889159" cy="461665"/>
            <a:chOff x="397952" y="450421"/>
            <a:chExt cx="2889159" cy="461665"/>
          </a:xfrm>
        </p:grpSpPr>
        <p:sp>
          <p:nvSpPr>
            <p:cNvPr id="6" name="Rectángulo 5">
              <a:extLst>
                <a:ext uri="{FF2B5EF4-FFF2-40B4-BE49-F238E27FC236}">
                  <a16:creationId xmlns:a16="http://schemas.microsoft.com/office/drawing/2014/main" id="{A40CEB30-90D2-D849-9BBD-A4CFB84417A8}"/>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8" name="Rectángulo 7">
              <a:extLst>
                <a:ext uri="{FF2B5EF4-FFF2-40B4-BE49-F238E27FC236}">
                  <a16:creationId xmlns:a16="http://schemas.microsoft.com/office/drawing/2014/main" id="{1B4F8DD0-7F59-9940-B0CD-5D42962F0C21}"/>
                </a:ext>
              </a:extLst>
            </p:cNvPr>
            <p:cNvSpPr/>
            <p:nvPr/>
          </p:nvSpPr>
          <p:spPr>
            <a:xfrm>
              <a:off x="1565832"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sp>
        <p:nvSpPr>
          <p:cNvPr id="10" name="Rectángulo 9">
            <a:extLst>
              <a:ext uri="{FF2B5EF4-FFF2-40B4-BE49-F238E27FC236}">
                <a16:creationId xmlns:a16="http://schemas.microsoft.com/office/drawing/2014/main" id="{FC18810A-4DE0-6C44-A131-3599D8CB1A84}"/>
              </a:ext>
            </a:extLst>
          </p:cNvPr>
          <p:cNvSpPr/>
          <p:nvPr/>
        </p:nvSpPr>
        <p:spPr>
          <a:xfrm>
            <a:off x="408505" y="2950330"/>
            <a:ext cx="33820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Calibri"/>
                <a:cs typeface="Calibri"/>
                <a:sym typeface="Calibri"/>
              </a:rPr>
              <a:t>Ciclo PHVA</a:t>
            </a:r>
          </a:p>
        </p:txBody>
      </p:sp>
      <p:sp>
        <p:nvSpPr>
          <p:cNvPr id="11" name="Rectángulo 10">
            <a:extLst>
              <a:ext uri="{FF2B5EF4-FFF2-40B4-BE49-F238E27FC236}">
                <a16:creationId xmlns:a16="http://schemas.microsoft.com/office/drawing/2014/main" id="{E6498174-834B-F141-AF11-68AB68EDD1B9}"/>
              </a:ext>
            </a:extLst>
          </p:cNvPr>
          <p:cNvSpPr/>
          <p:nvPr/>
        </p:nvSpPr>
        <p:spPr>
          <a:xfrm>
            <a:off x="417325" y="1085030"/>
            <a:ext cx="357715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ts val="3200"/>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Geo"/>
                <a:cs typeface="Geo"/>
                <a:sym typeface="Geo"/>
              </a:rPr>
              <a:t>Modelo </a:t>
            </a:r>
            <a:br>
              <a:rPr kumimoji="0" lang="es-CO" sz="3600" b="1" i="0" u="none" strike="noStrike" kern="1200" cap="none" spc="0" normalizeH="0" baseline="0" noProof="0" dirty="0">
                <a:ln>
                  <a:noFill/>
                </a:ln>
                <a:solidFill>
                  <a:prstClr val="black"/>
                </a:solidFill>
                <a:effectLst/>
                <a:uLnTx/>
                <a:uFillTx/>
                <a:latin typeface="Montserrat ExtraBold" pitchFamily="2" charset="77"/>
                <a:ea typeface="Geo"/>
                <a:cs typeface="Geo"/>
                <a:sym typeface="Geo"/>
              </a:rPr>
            </a:br>
            <a:r>
              <a:rPr kumimoji="0" lang="es-CO" sz="3600" b="1" i="0" u="none" strike="noStrike" kern="1200" cap="none" spc="0" normalizeH="0" baseline="0" noProof="0" dirty="0">
                <a:ln>
                  <a:noFill/>
                </a:ln>
                <a:solidFill>
                  <a:prstClr val="black"/>
                </a:solidFill>
                <a:effectLst/>
                <a:uLnTx/>
                <a:uFillTx/>
                <a:latin typeface="Montserrat ExtraBold" pitchFamily="2" charset="77"/>
                <a:ea typeface="Geo"/>
                <a:cs typeface="Geo"/>
                <a:sym typeface="Geo"/>
              </a:rPr>
              <a:t>de Gestión </a:t>
            </a:r>
            <a:br>
              <a:rPr kumimoji="0" lang="es-CO" sz="3600" b="1" i="0" u="none" strike="noStrike" kern="1200" cap="none" spc="0" normalizeH="0" baseline="0" noProof="0" dirty="0">
                <a:ln>
                  <a:noFill/>
                </a:ln>
                <a:solidFill>
                  <a:prstClr val="black"/>
                </a:solidFill>
                <a:effectLst/>
                <a:uLnTx/>
                <a:uFillTx/>
                <a:latin typeface="Montserrat ExtraBold" pitchFamily="2" charset="77"/>
                <a:ea typeface="Geo"/>
                <a:cs typeface="Geo"/>
                <a:sym typeface="Geo"/>
              </a:rPr>
            </a:br>
            <a:r>
              <a:rPr kumimoji="0" lang="es-CO" sz="3600" b="1" i="0" u="none" strike="noStrike" kern="1200" cap="none" spc="0" normalizeH="0" baseline="0" noProof="0" dirty="0">
                <a:ln>
                  <a:noFill/>
                </a:ln>
                <a:solidFill>
                  <a:prstClr val="black"/>
                </a:solidFill>
                <a:effectLst/>
                <a:uLnTx/>
                <a:uFillTx/>
                <a:latin typeface="Montserrat ExtraBold" pitchFamily="2" charset="77"/>
                <a:ea typeface="Geo"/>
                <a:cs typeface="Geo"/>
                <a:sym typeface="Geo"/>
              </a:rPr>
              <a:t>Institucional</a:t>
            </a:r>
          </a:p>
        </p:txBody>
      </p:sp>
      <p:pic>
        <p:nvPicPr>
          <p:cNvPr id="12" name="Imagen 11">
            <a:extLst>
              <a:ext uri="{FF2B5EF4-FFF2-40B4-BE49-F238E27FC236}">
                <a16:creationId xmlns:a16="http://schemas.microsoft.com/office/drawing/2014/main" id="{A0BAAD11-5500-7A45-A4FF-B89A31F94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12" y="420060"/>
            <a:ext cx="7482023" cy="5100208"/>
          </a:xfrm>
          <a:prstGeom prst="rect">
            <a:avLst/>
          </a:prstGeom>
          <a:ln>
            <a:noFill/>
          </a:ln>
          <a:effectLst>
            <a:outerShdw blurRad="292100" dist="139700" dir="2700000" algn="tl" rotWithShape="0">
              <a:srgbClr val="333333">
                <a:alpha val="65000"/>
              </a:srgbClr>
            </a:outerShdw>
          </a:effectLst>
        </p:spPr>
      </p:pic>
      <p:sp>
        <p:nvSpPr>
          <p:cNvPr id="13" name="Rectángulo 12">
            <a:extLst>
              <a:ext uri="{FF2B5EF4-FFF2-40B4-BE49-F238E27FC236}">
                <a16:creationId xmlns:a16="http://schemas.microsoft.com/office/drawing/2014/main" id="{421CABFC-816F-BC44-8761-0B1586279230}"/>
              </a:ext>
            </a:extLst>
          </p:cNvPr>
          <p:cNvSpPr/>
          <p:nvPr/>
        </p:nvSpPr>
        <p:spPr>
          <a:xfrm>
            <a:off x="456449" y="3576864"/>
            <a:ext cx="2410545"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Montserrat Medium" pitchFamily="2" charset="77"/>
                <a:ea typeface="Calibri"/>
                <a:cs typeface="Calibri"/>
                <a:sym typeface="Calibri"/>
              </a:rPr>
              <a:t>Planear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Montserrat Medium" pitchFamily="2" charset="77"/>
                <a:ea typeface="Calibri"/>
                <a:cs typeface="Calibri"/>
                <a:sym typeface="Calibri"/>
              </a:rPr>
              <a:t>Hacer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Montserrat Medium" pitchFamily="2" charset="77"/>
                <a:ea typeface="Calibri"/>
                <a:cs typeface="Calibri"/>
                <a:sym typeface="Calibri"/>
              </a:rPr>
              <a:t>Verificar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Montserrat Medium" pitchFamily="2" charset="77"/>
                <a:ea typeface="Calibri"/>
                <a:cs typeface="Calibri"/>
                <a:sym typeface="Calibri"/>
              </a:rPr>
              <a:t>Actuar</a:t>
            </a:r>
          </a:p>
        </p:txBody>
      </p:sp>
    </p:spTree>
    <p:extLst>
      <p:ext uri="{BB962C8B-B14F-4D97-AF65-F5344CB8AC3E}">
        <p14:creationId xmlns:p14="http://schemas.microsoft.com/office/powerpoint/2010/main" val="80333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0" name="Título 11"/>
          <p:cNvSpPr txBox="1">
            <a:spLocks/>
          </p:cNvSpPr>
          <p:nvPr/>
        </p:nvSpPr>
        <p:spPr>
          <a:xfrm>
            <a:off x="313865" y="903029"/>
            <a:ext cx="5584678"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j-ea"/>
                <a:cs typeface="+mj-cs"/>
              </a:rPr>
              <a:t>Resultados Sistema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j-ea"/>
                <a:cs typeface="+mj-cs"/>
              </a:rPr>
              <a:t>de Gestión de Calidad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j-ea"/>
                <a:cs typeface="+mj-cs"/>
              </a:rPr>
              <a:t>2020</a:t>
            </a:r>
          </a:p>
        </p:txBody>
      </p:sp>
      <p:sp>
        <p:nvSpPr>
          <p:cNvPr id="6" name="Forma libre 5">
            <a:extLst>
              <a:ext uri="{FF2B5EF4-FFF2-40B4-BE49-F238E27FC236}">
                <a16:creationId xmlns:a16="http://schemas.microsoft.com/office/drawing/2014/main" id="{909A393C-71EB-764B-BA47-0EC91C631410}"/>
              </a:ext>
            </a:extLst>
          </p:cNvPr>
          <p:cNvSpPr/>
          <p:nvPr/>
        </p:nvSpPr>
        <p:spPr>
          <a:xfrm>
            <a:off x="5898546" y="903029"/>
            <a:ext cx="6096000" cy="571377"/>
          </a:xfrm>
          <a:custGeom>
            <a:avLst/>
            <a:gdLst>
              <a:gd name="connsiteX0" fmla="*/ 0 w 5148717"/>
              <a:gd name="connsiteY0" fmla="*/ 0 h 571377"/>
              <a:gd name="connsiteX1" fmla="*/ 5148717 w 5148717"/>
              <a:gd name="connsiteY1" fmla="*/ 0 h 571377"/>
              <a:gd name="connsiteX2" fmla="*/ 5148717 w 5148717"/>
              <a:gd name="connsiteY2" fmla="*/ 571377 h 571377"/>
              <a:gd name="connsiteX3" fmla="*/ 0 w 5148717"/>
              <a:gd name="connsiteY3" fmla="*/ 571377 h 571377"/>
              <a:gd name="connsiteX4" fmla="*/ 0 w 5148717"/>
              <a:gd name="connsiteY4" fmla="*/ 0 h 57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8717" h="571377">
                <a:moveTo>
                  <a:pt x="0" y="0"/>
                </a:moveTo>
                <a:lnTo>
                  <a:pt x="5148717" y="0"/>
                </a:lnTo>
                <a:lnTo>
                  <a:pt x="5148717" y="571377"/>
                </a:lnTo>
                <a:lnTo>
                  <a:pt x="0" y="571377"/>
                </a:lnTo>
                <a:lnTo>
                  <a:pt x="0" y="0"/>
                </a:lnTo>
                <a:close/>
              </a:path>
            </a:pathLst>
          </a:custGeom>
          <a:solidFill>
            <a:srgbClr val="C00000"/>
          </a:solidFill>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453531" tIns="40640" rIns="40640" bIns="4064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ontserrat" pitchFamily="2" charset="77"/>
                <a:ea typeface="+mn-ea"/>
                <a:cs typeface="+mn-cs"/>
              </a:rPr>
              <a:t>Implementación del software de calidad </a:t>
            </a:r>
            <a:r>
              <a:rPr kumimoji="0" lang="es-ES" sz="1600" b="1" i="0" u="none" strike="noStrike" kern="1200" cap="none" spc="0" normalizeH="0" baseline="0" noProof="0" dirty="0" err="1">
                <a:ln>
                  <a:noFill/>
                </a:ln>
                <a:solidFill>
                  <a:prstClr val="white"/>
                </a:solidFill>
                <a:effectLst/>
                <a:uLnTx/>
                <a:uFillTx/>
                <a:latin typeface="Montserrat" pitchFamily="2" charset="77"/>
                <a:ea typeface="+mn-ea"/>
                <a:cs typeface="+mn-cs"/>
              </a:rPr>
              <a:t>Kawak</a:t>
            </a:r>
            <a:r>
              <a:rPr kumimoji="0" lang="es-ES" sz="1600" b="1" i="0" u="none" strike="noStrike" kern="1200" cap="none" spc="0" normalizeH="0" baseline="0" noProof="0" dirty="0">
                <a:ln>
                  <a:noFill/>
                </a:ln>
                <a:solidFill>
                  <a:prstClr val="white"/>
                </a:solidFill>
                <a:effectLst/>
                <a:uLnTx/>
                <a:uFillTx/>
                <a:latin typeface="Montserrat" pitchFamily="2" charset="77"/>
                <a:ea typeface="+mn-ea"/>
                <a:cs typeface="+mn-cs"/>
              </a:rPr>
              <a:t> a nivel nacional</a:t>
            </a:r>
          </a:p>
        </p:txBody>
      </p:sp>
      <p:sp>
        <p:nvSpPr>
          <p:cNvPr id="11" name="Forma libre 10">
            <a:extLst>
              <a:ext uri="{FF2B5EF4-FFF2-40B4-BE49-F238E27FC236}">
                <a16:creationId xmlns:a16="http://schemas.microsoft.com/office/drawing/2014/main" id="{5656DDDD-3106-2D48-B7FD-E4080D2AA824}"/>
              </a:ext>
            </a:extLst>
          </p:cNvPr>
          <p:cNvSpPr/>
          <p:nvPr/>
        </p:nvSpPr>
        <p:spPr>
          <a:xfrm>
            <a:off x="5898546" y="1753089"/>
            <a:ext cx="6096000" cy="573538"/>
          </a:xfrm>
          <a:custGeom>
            <a:avLst/>
            <a:gdLst>
              <a:gd name="connsiteX0" fmla="*/ 0 w 4941021"/>
              <a:gd name="connsiteY0" fmla="*/ 0 h 571377"/>
              <a:gd name="connsiteX1" fmla="*/ 4941021 w 4941021"/>
              <a:gd name="connsiteY1" fmla="*/ 0 h 571377"/>
              <a:gd name="connsiteX2" fmla="*/ 4941021 w 4941021"/>
              <a:gd name="connsiteY2" fmla="*/ 571377 h 571377"/>
              <a:gd name="connsiteX3" fmla="*/ 0 w 4941021"/>
              <a:gd name="connsiteY3" fmla="*/ 571377 h 571377"/>
              <a:gd name="connsiteX4" fmla="*/ 0 w 4941021"/>
              <a:gd name="connsiteY4" fmla="*/ 0 h 57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021" h="571377">
                <a:moveTo>
                  <a:pt x="0" y="0"/>
                </a:moveTo>
                <a:lnTo>
                  <a:pt x="4941021" y="0"/>
                </a:lnTo>
                <a:lnTo>
                  <a:pt x="4941021" y="571377"/>
                </a:lnTo>
                <a:lnTo>
                  <a:pt x="0" y="571377"/>
                </a:lnTo>
                <a:lnTo>
                  <a:pt x="0" y="0"/>
                </a:lnTo>
                <a:close/>
              </a:path>
            </a:pathLst>
          </a:custGeom>
          <a:solidFill>
            <a:srgbClr val="FFC000"/>
          </a:solidFill>
        </p:spPr>
        <p:style>
          <a:lnRef idx="0">
            <a:schemeClr val="lt1">
              <a:hueOff val="0"/>
              <a:satOff val="0"/>
              <a:lumOff val="0"/>
              <a:alphaOff val="0"/>
            </a:schemeClr>
          </a:lnRef>
          <a:fillRef idx="3">
            <a:schemeClr val="accent2">
              <a:alpha val="90000"/>
              <a:hueOff val="0"/>
              <a:satOff val="0"/>
              <a:lumOff val="0"/>
              <a:alphaOff val="-20000"/>
            </a:schemeClr>
          </a:fillRef>
          <a:effectRef idx="3">
            <a:schemeClr val="accent2">
              <a:alpha val="90000"/>
              <a:hueOff val="0"/>
              <a:satOff val="0"/>
              <a:lumOff val="0"/>
              <a:alphaOff val="-20000"/>
            </a:schemeClr>
          </a:effectRef>
          <a:fontRef idx="minor">
            <a:schemeClr val="lt1"/>
          </a:fontRef>
        </p:style>
        <p:txBody>
          <a:bodyPr spcFirstLastPara="0" vert="horz" wrap="square" lIns="453531" tIns="35560" rIns="35560" bIns="35560" numCol="1" spcCol="1270" anchor="ctr" anchorCtr="0">
            <a:noAutofit/>
          </a:bodyPr>
          <a:lstStyle/>
          <a:p>
            <a:pPr marL="0" marR="0" lvl="0" indent="0" algn="just" defTabSz="6223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Montserrat" pitchFamily="2" charset="77"/>
                <a:ea typeface="+mn-ea"/>
                <a:cs typeface="+mn-cs"/>
              </a:rPr>
              <a:t>Identificación de 32 cambios alineados con el PIDI y acreditación -   90,63% en la implementación  de actividades</a:t>
            </a:r>
          </a:p>
        </p:txBody>
      </p:sp>
      <p:sp>
        <p:nvSpPr>
          <p:cNvPr id="13" name="Forma libre 12">
            <a:extLst>
              <a:ext uri="{FF2B5EF4-FFF2-40B4-BE49-F238E27FC236}">
                <a16:creationId xmlns:a16="http://schemas.microsoft.com/office/drawing/2014/main" id="{5F3166F9-D0B6-C849-A199-D176D3EDB877}"/>
              </a:ext>
            </a:extLst>
          </p:cNvPr>
          <p:cNvSpPr/>
          <p:nvPr/>
        </p:nvSpPr>
        <p:spPr>
          <a:xfrm>
            <a:off x="5898546" y="2607471"/>
            <a:ext cx="6095999" cy="571377"/>
          </a:xfrm>
          <a:custGeom>
            <a:avLst/>
            <a:gdLst>
              <a:gd name="connsiteX0" fmla="*/ 0 w 5148717"/>
              <a:gd name="connsiteY0" fmla="*/ 0 h 571377"/>
              <a:gd name="connsiteX1" fmla="*/ 5148717 w 5148717"/>
              <a:gd name="connsiteY1" fmla="*/ 0 h 571377"/>
              <a:gd name="connsiteX2" fmla="*/ 5148717 w 5148717"/>
              <a:gd name="connsiteY2" fmla="*/ 571377 h 571377"/>
              <a:gd name="connsiteX3" fmla="*/ 0 w 5148717"/>
              <a:gd name="connsiteY3" fmla="*/ 571377 h 571377"/>
              <a:gd name="connsiteX4" fmla="*/ 0 w 5148717"/>
              <a:gd name="connsiteY4" fmla="*/ 0 h 57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8717" h="571377">
                <a:moveTo>
                  <a:pt x="0" y="0"/>
                </a:moveTo>
                <a:lnTo>
                  <a:pt x="5148717" y="0"/>
                </a:lnTo>
                <a:lnTo>
                  <a:pt x="5148717" y="571377"/>
                </a:lnTo>
                <a:lnTo>
                  <a:pt x="0" y="571377"/>
                </a:lnTo>
                <a:lnTo>
                  <a:pt x="0" y="0"/>
                </a:lnTo>
                <a:close/>
              </a:path>
            </a:pathLst>
          </a:custGeom>
          <a:solidFill>
            <a:srgbClr val="C00000"/>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spcFirstLastPara="0" vert="horz" wrap="square" lIns="453531"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ontserrat" pitchFamily="2" charset="77"/>
                <a:ea typeface="+mn-ea"/>
                <a:cs typeface="+mn-cs"/>
              </a:rPr>
              <a:t>Identificación de 33 riesgos -   85,05% de cumplimiento en la implementación de oportunidades para mitigar riesgos</a:t>
            </a:r>
          </a:p>
        </p:txBody>
      </p:sp>
      <p:sp>
        <p:nvSpPr>
          <p:cNvPr id="17" name="Forma libre 16">
            <a:extLst>
              <a:ext uri="{FF2B5EF4-FFF2-40B4-BE49-F238E27FC236}">
                <a16:creationId xmlns:a16="http://schemas.microsoft.com/office/drawing/2014/main" id="{152F9F59-FB46-0649-83DD-3CD7CA7E5ACA}"/>
              </a:ext>
            </a:extLst>
          </p:cNvPr>
          <p:cNvSpPr/>
          <p:nvPr/>
        </p:nvSpPr>
        <p:spPr>
          <a:xfrm>
            <a:off x="5898542" y="3402237"/>
            <a:ext cx="6095999" cy="560212"/>
          </a:xfrm>
          <a:custGeom>
            <a:avLst/>
            <a:gdLst>
              <a:gd name="connsiteX0" fmla="*/ 0 w 5251916"/>
              <a:gd name="connsiteY0" fmla="*/ 0 h 560212"/>
              <a:gd name="connsiteX1" fmla="*/ 5251916 w 5251916"/>
              <a:gd name="connsiteY1" fmla="*/ 0 h 560212"/>
              <a:gd name="connsiteX2" fmla="*/ 5251916 w 5251916"/>
              <a:gd name="connsiteY2" fmla="*/ 560212 h 560212"/>
              <a:gd name="connsiteX3" fmla="*/ 0 w 5251916"/>
              <a:gd name="connsiteY3" fmla="*/ 560212 h 560212"/>
              <a:gd name="connsiteX4" fmla="*/ 0 w 5251916"/>
              <a:gd name="connsiteY4" fmla="*/ 0 h 56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916" h="560212">
                <a:moveTo>
                  <a:pt x="0" y="0"/>
                </a:moveTo>
                <a:lnTo>
                  <a:pt x="5251916" y="0"/>
                </a:lnTo>
                <a:lnTo>
                  <a:pt x="5251916" y="560212"/>
                </a:lnTo>
                <a:lnTo>
                  <a:pt x="0" y="560212"/>
                </a:lnTo>
                <a:lnTo>
                  <a:pt x="0" y="0"/>
                </a:lnTo>
                <a:close/>
              </a:path>
            </a:pathLst>
          </a:custGeom>
          <a:solidFill>
            <a:srgbClr val="FFC000"/>
          </a:solidFill>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444669" tIns="35560" rIns="35560" bIns="3556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Montserrat" pitchFamily="2" charset="77"/>
                <a:ea typeface="+mn-ea"/>
                <a:cs typeface="+mn-cs"/>
              </a:rPr>
              <a:t>1.765 usuarios han calificado el servicio con un porcentaje de satisfacción del 97,45% </a:t>
            </a:r>
          </a:p>
        </p:txBody>
      </p:sp>
      <p:sp>
        <p:nvSpPr>
          <p:cNvPr id="19" name="Forma libre 18">
            <a:extLst>
              <a:ext uri="{FF2B5EF4-FFF2-40B4-BE49-F238E27FC236}">
                <a16:creationId xmlns:a16="http://schemas.microsoft.com/office/drawing/2014/main" id="{744CA2B5-75C5-0C4B-B4B2-42ACB38A0157}"/>
              </a:ext>
            </a:extLst>
          </p:cNvPr>
          <p:cNvSpPr/>
          <p:nvPr/>
        </p:nvSpPr>
        <p:spPr>
          <a:xfrm>
            <a:off x="5898543" y="4218309"/>
            <a:ext cx="6095999" cy="644480"/>
          </a:xfrm>
          <a:custGeom>
            <a:avLst/>
            <a:gdLst>
              <a:gd name="connsiteX0" fmla="*/ 0 w 5251916"/>
              <a:gd name="connsiteY0" fmla="*/ 0 h 560212"/>
              <a:gd name="connsiteX1" fmla="*/ 5251916 w 5251916"/>
              <a:gd name="connsiteY1" fmla="*/ 0 h 560212"/>
              <a:gd name="connsiteX2" fmla="*/ 5251916 w 5251916"/>
              <a:gd name="connsiteY2" fmla="*/ 560212 h 560212"/>
              <a:gd name="connsiteX3" fmla="*/ 0 w 5251916"/>
              <a:gd name="connsiteY3" fmla="*/ 560212 h 560212"/>
              <a:gd name="connsiteX4" fmla="*/ 0 w 5251916"/>
              <a:gd name="connsiteY4" fmla="*/ 0 h 56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916" h="560212">
                <a:moveTo>
                  <a:pt x="0" y="0"/>
                </a:moveTo>
                <a:lnTo>
                  <a:pt x="5251916" y="0"/>
                </a:lnTo>
                <a:lnTo>
                  <a:pt x="5251916" y="560212"/>
                </a:lnTo>
                <a:lnTo>
                  <a:pt x="0" y="560212"/>
                </a:lnTo>
                <a:lnTo>
                  <a:pt x="0" y="0"/>
                </a:lnTo>
                <a:close/>
              </a:path>
            </a:pathLst>
          </a:custGeom>
          <a:solidFill>
            <a:srgbClr val="C00000"/>
          </a:solidFill>
        </p:spPr>
        <p:style>
          <a:lnRef idx="0">
            <a:schemeClr val="lt1">
              <a:hueOff val="0"/>
              <a:satOff val="0"/>
              <a:lumOff val="0"/>
              <a:alphaOff val="0"/>
            </a:schemeClr>
          </a:lnRef>
          <a:fillRef idx="3">
            <a:schemeClr val="accent2">
              <a:alpha val="90000"/>
              <a:hueOff val="0"/>
              <a:satOff val="0"/>
              <a:lumOff val="0"/>
              <a:alphaOff val="-40000"/>
            </a:schemeClr>
          </a:fillRef>
          <a:effectRef idx="3">
            <a:schemeClr val="accent2">
              <a:alpha val="90000"/>
              <a:hueOff val="0"/>
              <a:satOff val="0"/>
              <a:lumOff val="0"/>
              <a:alphaOff val="-40000"/>
            </a:schemeClr>
          </a:effectRef>
          <a:fontRef idx="minor">
            <a:schemeClr val="lt1"/>
          </a:fontRef>
        </p:style>
        <p:txBody>
          <a:bodyPr spcFirstLastPara="0" vert="horz" wrap="square" lIns="444669" tIns="30480" rIns="30480" bIns="30480" numCol="1" spcCol="1270" anchor="ctr" anchorCtr="0">
            <a:noAutofit/>
          </a:bodyPr>
          <a:lstStyle/>
          <a:p>
            <a:pPr marL="0" marR="0" lvl="0" indent="0" algn="just" defTabSz="533400" rtl="0" eaLnBrk="1" fontAlgn="auto" latinLnBrk="0" hangingPunct="1">
              <a:lnSpc>
                <a:spcPct val="90000"/>
              </a:lnSpc>
              <a:spcBef>
                <a:spcPct val="0"/>
              </a:spcBef>
              <a:spcAft>
                <a:spcPct val="3500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Montserrat" pitchFamily="2" charset="77"/>
                <a:ea typeface="+mn-ea"/>
                <a:cs typeface="+mn-cs"/>
              </a:rPr>
              <a:t>Se   presentaron  75 PQRS en los procesos;  de los cuales 23  fueron quejas y 52 solicitudes y/o peticiones - Derechos de petición de las cuales se cerraron el 99%</a:t>
            </a:r>
          </a:p>
        </p:txBody>
      </p:sp>
      <p:grpSp>
        <p:nvGrpSpPr>
          <p:cNvPr id="8" name="Grupo 7">
            <a:extLst>
              <a:ext uri="{FF2B5EF4-FFF2-40B4-BE49-F238E27FC236}">
                <a16:creationId xmlns:a16="http://schemas.microsoft.com/office/drawing/2014/main" id="{384E0749-6A6C-CF4E-9FC9-11BF0AAC3FCD}"/>
              </a:ext>
            </a:extLst>
          </p:cNvPr>
          <p:cNvGrpSpPr/>
          <p:nvPr/>
        </p:nvGrpSpPr>
        <p:grpSpPr>
          <a:xfrm>
            <a:off x="397952" y="450421"/>
            <a:ext cx="2822117" cy="461665"/>
            <a:chOff x="397952" y="450421"/>
            <a:chExt cx="2822117" cy="461665"/>
          </a:xfrm>
        </p:grpSpPr>
        <p:sp>
          <p:nvSpPr>
            <p:cNvPr id="9" name="Rectángulo 8">
              <a:extLst>
                <a:ext uri="{FF2B5EF4-FFF2-40B4-BE49-F238E27FC236}">
                  <a16:creationId xmlns:a16="http://schemas.microsoft.com/office/drawing/2014/main" id="{D4FC5EE6-9305-2246-8507-5689CF0F7C8F}"/>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0" name="Rectángulo 9">
              <a:extLst>
                <a:ext uri="{FF2B5EF4-FFF2-40B4-BE49-F238E27FC236}">
                  <a16:creationId xmlns:a16="http://schemas.microsoft.com/office/drawing/2014/main" id="{6E03FF5E-5170-844A-9C14-71253DA79B0E}"/>
                </a:ext>
              </a:extLst>
            </p:cNvPr>
            <p:cNvSpPr/>
            <p:nvPr/>
          </p:nvSpPr>
          <p:spPr>
            <a:xfrm>
              <a:off x="1498790"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pic>
        <p:nvPicPr>
          <p:cNvPr id="24" name="Imagen 23">
            <a:extLst>
              <a:ext uri="{FF2B5EF4-FFF2-40B4-BE49-F238E27FC236}">
                <a16:creationId xmlns:a16="http://schemas.microsoft.com/office/drawing/2014/main" id="{6F4F6FC6-F005-FE4A-87A5-CC5D1A2E47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108" y="2236540"/>
            <a:ext cx="4230785" cy="3554679"/>
          </a:xfrm>
          <a:prstGeom prst="rect">
            <a:avLst/>
          </a:prstGeom>
        </p:spPr>
      </p:pic>
      <p:sp>
        <p:nvSpPr>
          <p:cNvPr id="12" name="Forma libre 11">
            <a:extLst>
              <a:ext uri="{FF2B5EF4-FFF2-40B4-BE49-F238E27FC236}">
                <a16:creationId xmlns:a16="http://schemas.microsoft.com/office/drawing/2014/main" id="{152F9F59-FB46-0649-83DD-3CD7CA7E5ACA}"/>
              </a:ext>
            </a:extLst>
          </p:cNvPr>
          <p:cNvSpPr/>
          <p:nvPr/>
        </p:nvSpPr>
        <p:spPr>
          <a:xfrm>
            <a:off x="5898543" y="5136094"/>
            <a:ext cx="6095999" cy="560212"/>
          </a:xfrm>
          <a:custGeom>
            <a:avLst/>
            <a:gdLst>
              <a:gd name="connsiteX0" fmla="*/ 0 w 5251916"/>
              <a:gd name="connsiteY0" fmla="*/ 0 h 560212"/>
              <a:gd name="connsiteX1" fmla="*/ 5251916 w 5251916"/>
              <a:gd name="connsiteY1" fmla="*/ 0 h 560212"/>
              <a:gd name="connsiteX2" fmla="*/ 5251916 w 5251916"/>
              <a:gd name="connsiteY2" fmla="*/ 560212 h 560212"/>
              <a:gd name="connsiteX3" fmla="*/ 0 w 5251916"/>
              <a:gd name="connsiteY3" fmla="*/ 560212 h 560212"/>
              <a:gd name="connsiteX4" fmla="*/ 0 w 5251916"/>
              <a:gd name="connsiteY4" fmla="*/ 0 h 56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1916" h="560212">
                <a:moveTo>
                  <a:pt x="0" y="0"/>
                </a:moveTo>
                <a:lnTo>
                  <a:pt x="5251916" y="0"/>
                </a:lnTo>
                <a:lnTo>
                  <a:pt x="5251916" y="560212"/>
                </a:lnTo>
                <a:lnTo>
                  <a:pt x="0" y="560212"/>
                </a:lnTo>
                <a:lnTo>
                  <a:pt x="0" y="0"/>
                </a:lnTo>
                <a:close/>
              </a:path>
            </a:pathLst>
          </a:custGeom>
          <a:solidFill>
            <a:srgbClr val="FFC000"/>
          </a:solidFill>
        </p:spPr>
        <p:style>
          <a:lnRef idx="0">
            <a:schemeClr val="lt1">
              <a:hueOff val="0"/>
              <a:satOff val="0"/>
              <a:lumOff val="0"/>
              <a:alphaOff val="0"/>
            </a:schemeClr>
          </a:lnRef>
          <a:fillRef idx="3">
            <a:schemeClr val="accent2">
              <a:alpha val="90000"/>
              <a:hueOff val="0"/>
              <a:satOff val="0"/>
              <a:lumOff val="0"/>
              <a:alphaOff val="0"/>
            </a:schemeClr>
          </a:fillRef>
          <a:effectRef idx="3">
            <a:schemeClr val="accent2">
              <a:alpha val="90000"/>
              <a:hueOff val="0"/>
              <a:satOff val="0"/>
              <a:lumOff val="0"/>
              <a:alphaOff val="0"/>
            </a:schemeClr>
          </a:effectRef>
          <a:fontRef idx="minor">
            <a:schemeClr val="lt1"/>
          </a:fontRef>
        </p:style>
        <p:txBody>
          <a:bodyPr spcFirstLastPara="0" vert="horz" wrap="square" lIns="444669" tIns="35560" rIns="35560" bIns="35560" numCol="1" spcCol="127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Calibri" panose="020F0502020204030204"/>
                <a:ea typeface="+mn-ea"/>
                <a:cs typeface="+mn-cs"/>
              </a:rPr>
              <a:t>Acciones de mejora 2021 identificadas  89,   con un  % de cumplimiento en </a:t>
            </a:r>
            <a:r>
              <a:rPr kumimoji="0" lang="es-CO" sz="1600" b="0" i="0" u="none" strike="noStrike" kern="1200" cap="none" spc="0" normalizeH="0" baseline="0" noProof="0">
                <a:ln>
                  <a:noFill/>
                </a:ln>
                <a:solidFill>
                  <a:prstClr val="black"/>
                </a:solidFill>
                <a:effectLst/>
                <a:uLnTx/>
                <a:uFillTx/>
                <a:latin typeface="Calibri" panose="020F0502020204030204"/>
                <a:ea typeface="+mn-ea"/>
                <a:cs typeface="+mn-cs"/>
              </a:rPr>
              <a:t>el cierre del </a:t>
            </a: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rPr>
              <a:t>74,16%,</a:t>
            </a:r>
            <a:endParaRPr kumimoji="0" lang="es-CO"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9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F8F7AAE-C920-B044-9B6F-848930303ED1}"/>
              </a:ext>
            </a:extLst>
          </p:cNvPr>
          <p:cNvSpPr txBox="1"/>
          <p:nvPr/>
        </p:nvSpPr>
        <p:spPr>
          <a:xfrm>
            <a:off x="385102" y="2828037"/>
            <a:ext cx="5250637"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white"/>
                </a:solidFill>
                <a:effectLst/>
                <a:uLnTx/>
                <a:uFillTx/>
                <a:latin typeface="Montserrat ExtraBold" pitchFamily="2" charset="77"/>
                <a:ea typeface="+mn-ea"/>
                <a:cs typeface="+mn-cs"/>
              </a:rPr>
              <a:t>GESTIÓN DOCUMENTAL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FFC000"/>
                </a:solidFill>
                <a:effectLst/>
                <a:uLnTx/>
                <a:uFillTx/>
                <a:latin typeface="Montserrat SemiBold" pitchFamily="2" charset="77"/>
                <a:ea typeface="+mn-ea"/>
                <a:cs typeface="+mn-cs"/>
              </a:rPr>
              <a:t>Asuntos de Rectoría Nacional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FFC000"/>
                </a:solidFill>
                <a:effectLst/>
                <a:uLnTx/>
                <a:uFillTx/>
                <a:latin typeface="Montserrat SemiBold" pitchFamily="2" charset="77"/>
                <a:ea typeface="+mn-ea"/>
                <a:cs typeface="+mn-cs"/>
              </a:rPr>
              <a:t>Asuntos de Rectoría Seccional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FFC000"/>
                </a:solidFill>
                <a:effectLst/>
                <a:uLnTx/>
                <a:uFillTx/>
                <a:latin typeface="Montserrat SemiBold" pitchFamily="2" charset="77"/>
                <a:ea typeface="+mn-ea"/>
                <a:cs typeface="+mn-cs"/>
              </a:rPr>
              <a:t>Informe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FFC000"/>
                </a:solidFill>
                <a:effectLst/>
                <a:uLnTx/>
                <a:uFillTx/>
                <a:latin typeface="Montserrat SemiBold" pitchFamily="2" charset="77"/>
                <a:ea typeface="+mn-ea"/>
                <a:cs typeface="+mn-cs"/>
              </a:rPr>
              <a:t>Nóminas de pregrado y posgrado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800" b="1" i="0" u="none" strike="noStrike" kern="1200" cap="none" spc="0" normalizeH="0" baseline="0" noProof="0" dirty="0">
              <a:ln>
                <a:noFill/>
              </a:ln>
              <a:solidFill>
                <a:srgbClr val="FFC000"/>
              </a:solidFill>
              <a:effectLst/>
              <a:uLnTx/>
              <a:uFillTx/>
              <a:latin typeface="Montserrat SemiBold" pitchFamily="2" charset="77"/>
              <a:ea typeface="+mn-ea"/>
              <a:cs typeface="+mn-cs"/>
            </a:endParaRPr>
          </a:p>
        </p:txBody>
      </p:sp>
      <p:grpSp>
        <p:nvGrpSpPr>
          <p:cNvPr id="7" name="Grupo 6">
            <a:extLst>
              <a:ext uri="{FF2B5EF4-FFF2-40B4-BE49-F238E27FC236}">
                <a16:creationId xmlns:a16="http://schemas.microsoft.com/office/drawing/2014/main" id="{7F297E43-7334-B54F-A83F-0F236C06BC2C}"/>
              </a:ext>
            </a:extLst>
          </p:cNvPr>
          <p:cNvGrpSpPr/>
          <p:nvPr/>
        </p:nvGrpSpPr>
        <p:grpSpPr>
          <a:xfrm>
            <a:off x="385102" y="2256895"/>
            <a:ext cx="2884080" cy="434765"/>
            <a:chOff x="385102" y="2256895"/>
            <a:chExt cx="2884080" cy="434765"/>
          </a:xfrm>
        </p:grpSpPr>
        <p:pic>
          <p:nvPicPr>
            <p:cNvPr id="8" name="Imagen 7" descr="Forma, Rectángulo, Cuadrado&#10;&#10;Descripción generada automáticamente">
              <a:extLst>
                <a:ext uri="{FF2B5EF4-FFF2-40B4-BE49-F238E27FC236}">
                  <a16:creationId xmlns:a16="http://schemas.microsoft.com/office/drawing/2014/main" id="{68CB2D9C-CA73-7944-9401-6A481599D004}"/>
                </a:ext>
              </a:extLst>
            </p:cNvPr>
            <p:cNvPicPr>
              <a:picLocks noChangeAspect="1"/>
            </p:cNvPicPr>
            <p:nvPr/>
          </p:nvPicPr>
          <p:blipFill>
            <a:blip r:embed="rId3"/>
            <a:stretch>
              <a:fillRect/>
            </a:stretch>
          </p:blipFill>
          <p:spPr>
            <a:xfrm>
              <a:off x="385102" y="2256895"/>
              <a:ext cx="2866098" cy="405819"/>
            </a:xfrm>
            <a:prstGeom prst="rect">
              <a:avLst/>
            </a:prstGeom>
          </p:spPr>
        </p:pic>
        <p:grpSp>
          <p:nvGrpSpPr>
            <p:cNvPr id="9" name="Grupo 8">
              <a:extLst>
                <a:ext uri="{FF2B5EF4-FFF2-40B4-BE49-F238E27FC236}">
                  <a16:creationId xmlns:a16="http://schemas.microsoft.com/office/drawing/2014/main" id="{8587CA4F-7C19-B248-8DD1-4CC15F673F60}"/>
                </a:ext>
              </a:extLst>
            </p:cNvPr>
            <p:cNvGrpSpPr/>
            <p:nvPr/>
          </p:nvGrpSpPr>
          <p:grpSpPr>
            <a:xfrm>
              <a:off x="397952" y="2290527"/>
              <a:ext cx="2871230" cy="401133"/>
              <a:chOff x="397952" y="450421"/>
              <a:chExt cx="2871230" cy="401133"/>
            </a:xfrm>
          </p:grpSpPr>
          <p:sp>
            <p:nvSpPr>
              <p:cNvPr id="10" name="Rectángulo 9">
                <a:extLst>
                  <a:ext uri="{FF2B5EF4-FFF2-40B4-BE49-F238E27FC236}">
                    <a16:creationId xmlns:a16="http://schemas.microsoft.com/office/drawing/2014/main" id="{3B7C47F5-D9FC-EA4C-8A4A-91DF6438BC69}"/>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1" name="Rectángulo 10">
                <a:extLst>
                  <a:ext uri="{FF2B5EF4-FFF2-40B4-BE49-F238E27FC236}">
                    <a16:creationId xmlns:a16="http://schemas.microsoft.com/office/drawing/2014/main" id="{6ECB5543-782F-5742-8862-8A49C06D652B}"/>
                  </a:ext>
                </a:extLst>
              </p:cNvPr>
              <p:cNvSpPr/>
              <p:nvPr/>
            </p:nvSpPr>
            <p:spPr>
              <a:xfrm>
                <a:off x="1547903" y="513000"/>
                <a:ext cx="172127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p:txBody>
          </p:sp>
        </p:grpSp>
      </p:grpSp>
      <p:pic>
        <p:nvPicPr>
          <p:cNvPr id="12" name="Imagen 11" descr="Un grupo de personas posando para una foto&#10;&#10;Descripción generada automáticamente">
            <a:extLst>
              <a:ext uri="{FF2B5EF4-FFF2-40B4-BE49-F238E27FC236}">
                <a16:creationId xmlns:a16="http://schemas.microsoft.com/office/drawing/2014/main" id="{1F106F13-DC64-F146-8DFF-3AA3C58A9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777" y="1717237"/>
            <a:ext cx="7272670" cy="5140764"/>
          </a:xfrm>
          <a:prstGeom prst="rect">
            <a:avLst/>
          </a:prstGeom>
        </p:spPr>
      </p:pic>
    </p:spTree>
    <p:extLst>
      <p:ext uri="{BB962C8B-B14F-4D97-AF65-F5344CB8AC3E}">
        <p14:creationId xmlns:p14="http://schemas.microsoft.com/office/powerpoint/2010/main" val="3374392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 name="CuadroTexto 35">
            <a:extLst>
              <a:ext uri="{FF2B5EF4-FFF2-40B4-BE49-F238E27FC236}">
                <a16:creationId xmlns:a16="http://schemas.microsoft.com/office/drawing/2014/main" id="{FF8F7AAE-C920-B044-9B6F-848930303ED1}"/>
              </a:ext>
            </a:extLst>
          </p:cNvPr>
          <p:cNvSpPr txBox="1"/>
          <p:nvPr/>
        </p:nvSpPr>
        <p:spPr>
          <a:xfrm>
            <a:off x="372541" y="902842"/>
            <a:ext cx="109462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Sistema de Gestión Documental</a:t>
            </a:r>
          </a:p>
        </p:txBody>
      </p:sp>
      <p:grpSp>
        <p:nvGrpSpPr>
          <p:cNvPr id="34" name="Grupo 33">
            <a:extLst>
              <a:ext uri="{FF2B5EF4-FFF2-40B4-BE49-F238E27FC236}">
                <a16:creationId xmlns:a16="http://schemas.microsoft.com/office/drawing/2014/main" id="{CB354B29-74C2-EA47-883F-5B6A8CD5CCFF}"/>
              </a:ext>
            </a:extLst>
          </p:cNvPr>
          <p:cNvGrpSpPr/>
          <p:nvPr/>
        </p:nvGrpSpPr>
        <p:grpSpPr>
          <a:xfrm>
            <a:off x="397952" y="450421"/>
            <a:ext cx="2915684" cy="338554"/>
            <a:chOff x="397952" y="450421"/>
            <a:chExt cx="2915684" cy="338554"/>
          </a:xfrm>
        </p:grpSpPr>
        <p:sp>
          <p:nvSpPr>
            <p:cNvPr id="38" name="Rectángulo 37">
              <a:extLst>
                <a:ext uri="{FF2B5EF4-FFF2-40B4-BE49-F238E27FC236}">
                  <a16:creationId xmlns:a16="http://schemas.microsoft.com/office/drawing/2014/main" id="{2CC0E94C-FE71-0D48-AA3F-D590D0EC78E5}"/>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45" name="Rectángulo 44">
              <a:extLst>
                <a:ext uri="{FF2B5EF4-FFF2-40B4-BE49-F238E27FC236}">
                  <a16:creationId xmlns:a16="http://schemas.microsoft.com/office/drawing/2014/main" id="{CE3528F5-45DC-F546-944B-87BC3F45857B}"/>
                </a:ext>
              </a:extLst>
            </p:cNvPr>
            <p:cNvSpPr/>
            <p:nvPr/>
          </p:nvSpPr>
          <p:spPr>
            <a:xfrm>
              <a:off x="1592357" y="450421"/>
              <a:ext cx="172127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p:txBody>
        </p:sp>
      </p:grpSp>
      <p:pic>
        <p:nvPicPr>
          <p:cNvPr id="48" name="Imagen 47" descr="Logotipo, nombre de la empresa&#10;&#10;Descripción generada automáticamente">
            <a:extLst>
              <a:ext uri="{FF2B5EF4-FFF2-40B4-BE49-F238E27FC236}">
                <a16:creationId xmlns:a16="http://schemas.microsoft.com/office/drawing/2014/main" id="{1C47E6B3-F039-CB4A-A6C7-94CD23310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57" y="1528498"/>
            <a:ext cx="8722898" cy="4304130"/>
          </a:xfrm>
          <a:prstGeom prst="rect">
            <a:avLst/>
          </a:prstGeom>
        </p:spPr>
      </p:pic>
    </p:spTree>
    <p:extLst>
      <p:ext uri="{BB962C8B-B14F-4D97-AF65-F5344CB8AC3E}">
        <p14:creationId xmlns:p14="http://schemas.microsoft.com/office/powerpoint/2010/main" val="206373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CuadroTexto 37">
            <a:extLst>
              <a:ext uri="{FF2B5EF4-FFF2-40B4-BE49-F238E27FC236}">
                <a16:creationId xmlns:a16="http://schemas.microsoft.com/office/drawing/2014/main" id="{FF8F7AAE-C920-B044-9B6F-848930303ED1}"/>
              </a:ext>
            </a:extLst>
          </p:cNvPr>
          <p:cNvSpPr txBox="1"/>
          <p:nvPr/>
        </p:nvSpPr>
        <p:spPr>
          <a:xfrm>
            <a:off x="397952" y="927986"/>
            <a:ext cx="63511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Infraestructura para 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Sistema de Gestión Documental</a:t>
            </a: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094" y="2350730"/>
            <a:ext cx="1787529" cy="2594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156" y="2332337"/>
            <a:ext cx="3203848" cy="2613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p:cNvPicPr/>
          <p:nvPr/>
        </p:nvPicPr>
        <p:blipFill>
          <a:blip r:embed="rId5" cstate="print">
            <a:extLst>
              <a:ext uri="{28A0092B-C50C-407E-A947-70E740481C1C}">
                <a14:useLocalDpi xmlns:a14="http://schemas.microsoft.com/office/drawing/2010/main" val="0"/>
              </a:ext>
            </a:extLst>
          </a:blip>
          <a:stretch>
            <a:fillRect/>
          </a:stretch>
        </p:blipFill>
        <p:spPr>
          <a:xfrm>
            <a:off x="6481713" y="2332337"/>
            <a:ext cx="2185732" cy="2613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https://upload.wikimedia.org/wikipedia/commons/thumb/5/50/Maytag_dehumidifier1.jpg/800px-Maytag_dehumidifier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3535" y="2350729"/>
            <a:ext cx="2182038" cy="2594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upo 8">
            <a:extLst>
              <a:ext uri="{FF2B5EF4-FFF2-40B4-BE49-F238E27FC236}">
                <a16:creationId xmlns:a16="http://schemas.microsoft.com/office/drawing/2014/main" id="{4B22225F-C0C9-1843-8C74-B90753B87CCF}"/>
              </a:ext>
            </a:extLst>
          </p:cNvPr>
          <p:cNvGrpSpPr/>
          <p:nvPr/>
        </p:nvGrpSpPr>
        <p:grpSpPr>
          <a:xfrm>
            <a:off x="397952" y="410262"/>
            <a:ext cx="2907088" cy="461665"/>
            <a:chOff x="397952" y="383368"/>
            <a:chExt cx="2907088" cy="461665"/>
          </a:xfrm>
        </p:grpSpPr>
        <p:sp>
          <p:nvSpPr>
            <p:cNvPr id="16" name="Rectángulo 15">
              <a:extLst>
                <a:ext uri="{FF2B5EF4-FFF2-40B4-BE49-F238E27FC236}">
                  <a16:creationId xmlns:a16="http://schemas.microsoft.com/office/drawing/2014/main" id="{825F946A-F548-3448-B992-8065E829E6DD}"/>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7" name="Rectángulo 16">
              <a:extLst>
                <a:ext uri="{FF2B5EF4-FFF2-40B4-BE49-F238E27FC236}">
                  <a16:creationId xmlns:a16="http://schemas.microsoft.com/office/drawing/2014/main" id="{9717F33E-C9D9-1B4C-A9DF-0CF33BC8D850}"/>
                </a:ext>
              </a:extLst>
            </p:cNvPr>
            <p:cNvSpPr/>
            <p:nvPr/>
          </p:nvSpPr>
          <p:spPr>
            <a:xfrm>
              <a:off x="1583761" y="383368"/>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spTree>
    <p:extLst>
      <p:ext uri="{BB962C8B-B14F-4D97-AF65-F5344CB8AC3E}">
        <p14:creationId xmlns:p14="http://schemas.microsoft.com/office/powerpoint/2010/main" val="241699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8" name="CuadroTexto 37">
            <a:extLst>
              <a:ext uri="{FF2B5EF4-FFF2-40B4-BE49-F238E27FC236}">
                <a16:creationId xmlns:a16="http://schemas.microsoft.com/office/drawing/2014/main" id="{FF8F7AAE-C920-B044-9B6F-848930303ED1}"/>
              </a:ext>
            </a:extLst>
          </p:cNvPr>
          <p:cNvSpPr txBox="1"/>
          <p:nvPr/>
        </p:nvSpPr>
        <p:spPr>
          <a:xfrm>
            <a:off x="273466" y="930787"/>
            <a:ext cx="616570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Montserrat ExtraBold" pitchFamily="2" charset="77"/>
                <a:ea typeface="+mn-ea"/>
                <a:cs typeface="+mn-cs"/>
              </a:rPr>
              <a:t>Infraestructura para 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Sistema de Gestión Documental</a:t>
            </a:r>
          </a:p>
        </p:txBody>
      </p:sp>
      <p:sp>
        <p:nvSpPr>
          <p:cNvPr id="4" name="Rectángulo 3"/>
          <p:cNvSpPr/>
          <p:nvPr/>
        </p:nvSpPr>
        <p:spPr>
          <a:xfrm>
            <a:off x="273466" y="2264717"/>
            <a:ext cx="458010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Montserrat" pitchFamily="2" charset="77"/>
                <a:ea typeface="+mn-ea"/>
                <a:cs typeface="+mn-cs"/>
              </a:rPr>
              <a:t>Sede Belmonte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prstClr val="black"/>
                </a:solidFill>
                <a:effectLst/>
                <a:uLnTx/>
                <a:uFillTx/>
                <a:latin typeface="Montserrat" pitchFamily="2" charset="77"/>
                <a:ea typeface="+mn-ea"/>
                <a:cs typeface="+mn-cs"/>
              </a:rPr>
              <a:t>Nuevo Archivo Central Seccional</a:t>
            </a:r>
            <a:endParaRPr kumimoji="0" lang="es-CO" sz="1800" b="1"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11" name="Imagen 10">
            <a:extLst>
              <a:ext uri="{FF2B5EF4-FFF2-40B4-BE49-F238E27FC236}">
                <a16:creationId xmlns:a16="http://schemas.microsoft.com/office/drawing/2014/main" id="{6D4FDBA7-DB9C-4E55-83DD-D30EEFC63710}"/>
              </a:ext>
            </a:extLst>
          </p:cNvPr>
          <p:cNvPicPr>
            <a:picLocks noChangeAspect="1"/>
          </p:cNvPicPr>
          <p:nvPr/>
        </p:nvPicPr>
        <p:blipFill>
          <a:blip r:embed="rId3"/>
          <a:stretch>
            <a:fillRect/>
          </a:stretch>
        </p:blipFill>
        <p:spPr>
          <a:xfrm>
            <a:off x="6926994" y="956469"/>
            <a:ext cx="4891568" cy="2381958"/>
          </a:xfrm>
          <a:prstGeom prst="rect">
            <a:avLst/>
          </a:prstGeom>
        </p:spPr>
      </p:pic>
      <p:sp>
        <p:nvSpPr>
          <p:cNvPr id="10" name="Rectángulo 9"/>
          <p:cNvSpPr/>
          <p:nvPr/>
        </p:nvSpPr>
        <p:spPr>
          <a:xfrm>
            <a:off x="9351836" y="3490872"/>
            <a:ext cx="25363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Arial" panose="020B0604020202020204" pitchFamily="34" charset="0"/>
              </a:rPr>
              <a:t>Plano de Planta Nuevo Edificio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Montserrat" pitchFamily="2" charset="77"/>
                <a:ea typeface="+mn-ea"/>
                <a:cs typeface="Arial" panose="020B0604020202020204" pitchFamily="34" charset="0"/>
              </a:rPr>
              <a:t>1 Área de Gestión Documental</a:t>
            </a:r>
          </a:p>
        </p:txBody>
      </p:sp>
      <p:sp>
        <p:nvSpPr>
          <p:cNvPr id="2" name="CuadroTexto 1"/>
          <p:cNvSpPr txBox="1"/>
          <p:nvPr/>
        </p:nvSpPr>
        <p:spPr>
          <a:xfrm>
            <a:off x="329149" y="2998113"/>
            <a:ext cx="20738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ontserrat" pitchFamily="2" charset="77"/>
                <a:ea typeface="+mn-ea"/>
                <a:cs typeface="+mn-cs"/>
              </a:rPr>
              <a:t>VENTANILLA ÚNICA DE CORRESPONDENCIA</a:t>
            </a:r>
          </a:p>
        </p:txBody>
      </p:sp>
      <p:sp>
        <p:nvSpPr>
          <p:cNvPr id="12" name="CuadroTexto 11"/>
          <p:cNvSpPr txBox="1"/>
          <p:nvPr/>
        </p:nvSpPr>
        <p:spPr>
          <a:xfrm>
            <a:off x="9307945" y="5349197"/>
            <a:ext cx="21223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Montserrat" pitchFamily="2" charset="77"/>
                <a:ea typeface="+mn-ea"/>
                <a:cs typeface="+mn-cs"/>
              </a:rPr>
              <a:t>ARCHIVO CENTRAL</a:t>
            </a:r>
          </a:p>
        </p:txBody>
      </p:sp>
      <p:grpSp>
        <p:nvGrpSpPr>
          <p:cNvPr id="13" name="Grupo 12">
            <a:extLst>
              <a:ext uri="{FF2B5EF4-FFF2-40B4-BE49-F238E27FC236}">
                <a16:creationId xmlns:a16="http://schemas.microsoft.com/office/drawing/2014/main" id="{433738E4-F304-8840-917F-AA026E02BB8B}"/>
              </a:ext>
            </a:extLst>
          </p:cNvPr>
          <p:cNvGrpSpPr/>
          <p:nvPr/>
        </p:nvGrpSpPr>
        <p:grpSpPr>
          <a:xfrm>
            <a:off x="397952" y="450421"/>
            <a:ext cx="2865645" cy="338554"/>
            <a:chOff x="397952" y="450421"/>
            <a:chExt cx="2865645" cy="338554"/>
          </a:xfrm>
        </p:grpSpPr>
        <p:sp>
          <p:nvSpPr>
            <p:cNvPr id="14" name="Rectángulo 13">
              <a:extLst>
                <a:ext uri="{FF2B5EF4-FFF2-40B4-BE49-F238E27FC236}">
                  <a16:creationId xmlns:a16="http://schemas.microsoft.com/office/drawing/2014/main" id="{8D7EE998-14EC-3E4C-ABCA-B51F0A529A08}"/>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5" name="Rectángulo 14">
              <a:extLst>
                <a:ext uri="{FF2B5EF4-FFF2-40B4-BE49-F238E27FC236}">
                  <a16:creationId xmlns:a16="http://schemas.microsoft.com/office/drawing/2014/main" id="{F805683B-3E00-184A-812C-BA7774BA0D33}"/>
                </a:ext>
              </a:extLst>
            </p:cNvPr>
            <p:cNvSpPr/>
            <p:nvPr/>
          </p:nvSpPr>
          <p:spPr>
            <a:xfrm>
              <a:off x="1542318" y="450421"/>
              <a:ext cx="172127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p:txBody>
        </p:sp>
      </p:gr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52" y="3503437"/>
            <a:ext cx="2855682" cy="2055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34456" y="3503437"/>
            <a:ext cx="2753119" cy="2064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89392" y="3490872"/>
            <a:ext cx="2649418" cy="2067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uadroTexto 15"/>
          <p:cNvSpPr txBox="1"/>
          <p:nvPr/>
        </p:nvSpPr>
        <p:spPr>
          <a:xfrm>
            <a:off x="3816561" y="3677879"/>
            <a:ext cx="22343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VENTANILLA ÚNICA DE CORRESPONDENCIA</a:t>
            </a:r>
          </a:p>
        </p:txBody>
      </p:sp>
      <p:sp>
        <p:nvSpPr>
          <p:cNvPr id="17" name="CuadroTexto 16"/>
          <p:cNvSpPr txBox="1"/>
          <p:nvPr/>
        </p:nvSpPr>
        <p:spPr>
          <a:xfrm>
            <a:off x="7418249" y="3631712"/>
            <a:ext cx="21223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ARCHIVO CENTRAL</a:t>
            </a:r>
          </a:p>
        </p:txBody>
      </p:sp>
    </p:spTree>
    <p:extLst>
      <p:ext uri="{BB962C8B-B14F-4D97-AF65-F5344CB8AC3E}">
        <p14:creationId xmlns:p14="http://schemas.microsoft.com/office/powerpoint/2010/main" val="10301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D968D699-E400-084F-835B-44223E19B73A}"/>
              </a:ext>
            </a:extLst>
          </p:cNvPr>
          <p:cNvGrpSpPr/>
          <p:nvPr/>
        </p:nvGrpSpPr>
        <p:grpSpPr>
          <a:xfrm>
            <a:off x="397952" y="450421"/>
            <a:ext cx="2898124" cy="461665"/>
            <a:chOff x="397952" y="450421"/>
            <a:chExt cx="2898124" cy="461665"/>
          </a:xfrm>
        </p:grpSpPr>
        <p:sp>
          <p:nvSpPr>
            <p:cNvPr id="4" name="Rectángulo 3">
              <a:extLst>
                <a:ext uri="{FF2B5EF4-FFF2-40B4-BE49-F238E27FC236}">
                  <a16:creationId xmlns:a16="http://schemas.microsoft.com/office/drawing/2014/main" id="{5164816F-5F23-8E43-AFC6-D64CEA90039A}"/>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 name="Rectángulo 4">
              <a:extLst>
                <a:ext uri="{FF2B5EF4-FFF2-40B4-BE49-F238E27FC236}">
                  <a16:creationId xmlns:a16="http://schemas.microsoft.com/office/drawing/2014/main" id="{3F76BE24-5B65-C547-B2D4-2BD532FD839D}"/>
                </a:ext>
              </a:extLst>
            </p:cNvPr>
            <p:cNvSpPr/>
            <p:nvPr/>
          </p:nvSpPr>
          <p:spPr>
            <a:xfrm>
              <a:off x="1574797"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pic>
        <p:nvPicPr>
          <p:cNvPr id="10" name="Imagen 9" descr="Imagen que contiene reloj, objeto, iluminado, oscuro&#10;&#10;Descripción generada automáticamente">
            <a:extLst>
              <a:ext uri="{FF2B5EF4-FFF2-40B4-BE49-F238E27FC236}">
                <a16:creationId xmlns:a16="http://schemas.microsoft.com/office/drawing/2014/main" id="{853ADCC9-D17B-3C43-912D-7C2F97400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493" y="1317277"/>
            <a:ext cx="10629014" cy="4342641"/>
          </a:xfrm>
          <a:prstGeom prst="rect">
            <a:avLst/>
          </a:prstGeom>
        </p:spPr>
      </p:pic>
      <p:sp>
        <p:nvSpPr>
          <p:cNvPr id="6" name="CuadroTexto 5">
            <a:extLst>
              <a:ext uri="{FF2B5EF4-FFF2-40B4-BE49-F238E27FC236}">
                <a16:creationId xmlns:a16="http://schemas.microsoft.com/office/drawing/2014/main" id="{F1CDA14A-7EE3-7E40-86CC-2876C6A37A30}"/>
              </a:ext>
            </a:extLst>
          </p:cNvPr>
          <p:cNvSpPr txBox="1"/>
          <p:nvPr/>
        </p:nvSpPr>
        <p:spPr>
          <a:xfrm>
            <a:off x="1360127" y="1009173"/>
            <a:ext cx="3607417" cy="4472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Montserrat ExtraBold" pitchFamily="2" charset="77"/>
                <a:ea typeface="+mn-ea"/>
                <a:cs typeface="+mn-cs"/>
              </a:rPr>
              <a:t>Comunicación Interna</a:t>
            </a:r>
          </a:p>
        </p:txBody>
      </p:sp>
      <p:sp>
        <p:nvSpPr>
          <p:cNvPr id="7" name="CuadroTexto 6">
            <a:extLst>
              <a:ext uri="{FF2B5EF4-FFF2-40B4-BE49-F238E27FC236}">
                <a16:creationId xmlns:a16="http://schemas.microsoft.com/office/drawing/2014/main" id="{36537B9C-F404-0748-AACA-B0AB7989E3F1}"/>
              </a:ext>
            </a:extLst>
          </p:cNvPr>
          <p:cNvSpPr txBox="1"/>
          <p:nvPr/>
        </p:nvSpPr>
        <p:spPr>
          <a:xfrm>
            <a:off x="7103602" y="1009173"/>
            <a:ext cx="3700585" cy="4472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Montserrat ExtraBold" pitchFamily="2" charset="77"/>
                <a:ea typeface="+mn-ea"/>
                <a:cs typeface="+mn-cs"/>
              </a:rPr>
              <a:t>Comunicación Externa</a:t>
            </a:r>
          </a:p>
        </p:txBody>
      </p:sp>
      <p:sp>
        <p:nvSpPr>
          <p:cNvPr id="8" name="CuadroTexto 7">
            <a:extLst>
              <a:ext uri="{FF2B5EF4-FFF2-40B4-BE49-F238E27FC236}">
                <a16:creationId xmlns:a16="http://schemas.microsoft.com/office/drawing/2014/main" id="{BEBC2B4A-E913-D347-A716-AC857080072D}"/>
              </a:ext>
            </a:extLst>
          </p:cNvPr>
          <p:cNvSpPr txBox="1"/>
          <p:nvPr/>
        </p:nvSpPr>
        <p:spPr>
          <a:xfrm>
            <a:off x="8044794" y="3144122"/>
            <a:ext cx="1838803" cy="8944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Montserrat ExtraBold" pitchFamily="2" charset="77"/>
                <a:ea typeface="+mn-ea"/>
                <a:cs typeface="+mn-cs"/>
              </a:rPr>
              <a:t>Comunicación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Montserrat ExtraBold" pitchFamily="2" charset="77"/>
                <a:ea typeface="+mn-ea"/>
                <a:cs typeface="+mn-cs"/>
              </a:rPr>
              <a:t>Externa 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Montserrat ExtraBold" pitchFamily="2" charset="77"/>
                <a:ea typeface="+mn-ea"/>
                <a:cs typeface="+mn-cs"/>
              </a:rPr>
              <a:t>Corporativa</a:t>
            </a:r>
          </a:p>
        </p:txBody>
      </p:sp>
    </p:spTree>
    <p:extLst>
      <p:ext uri="{BB962C8B-B14F-4D97-AF65-F5344CB8AC3E}">
        <p14:creationId xmlns:p14="http://schemas.microsoft.com/office/powerpoint/2010/main" val="3772407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75BFEDC-6FE5-624F-BE5C-0CFC8A3C8F11}"/>
              </a:ext>
            </a:extLst>
          </p:cNvPr>
          <p:cNvGrpSpPr/>
          <p:nvPr/>
        </p:nvGrpSpPr>
        <p:grpSpPr>
          <a:xfrm>
            <a:off x="397952" y="450421"/>
            <a:ext cx="2893835" cy="461665"/>
            <a:chOff x="397952" y="450421"/>
            <a:chExt cx="2893835" cy="461665"/>
          </a:xfrm>
        </p:grpSpPr>
        <p:sp>
          <p:nvSpPr>
            <p:cNvPr id="4" name="Rectángulo 3">
              <a:extLst>
                <a:ext uri="{FF2B5EF4-FFF2-40B4-BE49-F238E27FC236}">
                  <a16:creationId xmlns:a16="http://schemas.microsoft.com/office/drawing/2014/main" id="{A0BD97CB-7101-E44F-98D2-98A2F5EB8F76}"/>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6" name="Rectángulo 5">
              <a:extLst>
                <a:ext uri="{FF2B5EF4-FFF2-40B4-BE49-F238E27FC236}">
                  <a16:creationId xmlns:a16="http://schemas.microsoft.com/office/drawing/2014/main" id="{D799B06B-AF79-1744-8BF8-54DADD4D4408}"/>
                </a:ext>
              </a:extLst>
            </p:cNvPr>
            <p:cNvSpPr/>
            <p:nvPr/>
          </p:nvSpPr>
          <p:spPr>
            <a:xfrm>
              <a:off x="1570508"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pic>
        <p:nvPicPr>
          <p:cNvPr id="7" name="Imagen 6" descr="Diagrama&#10;&#10;Descripción generada automáticamente">
            <a:extLst>
              <a:ext uri="{FF2B5EF4-FFF2-40B4-BE49-F238E27FC236}">
                <a16:creationId xmlns:a16="http://schemas.microsoft.com/office/drawing/2014/main" id="{D87DF342-3FDA-B84B-8D32-EF081AE3F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60" y="1683557"/>
            <a:ext cx="9929480" cy="4102675"/>
          </a:xfrm>
          <a:prstGeom prst="rect">
            <a:avLst/>
          </a:prstGeom>
        </p:spPr>
      </p:pic>
      <p:sp>
        <p:nvSpPr>
          <p:cNvPr id="9" name="CuadroTexto 8">
            <a:extLst>
              <a:ext uri="{FF2B5EF4-FFF2-40B4-BE49-F238E27FC236}">
                <a16:creationId xmlns:a16="http://schemas.microsoft.com/office/drawing/2014/main" id="{C247FE45-3E62-9C48-88B4-ED932EC0D797}"/>
              </a:ext>
            </a:extLst>
          </p:cNvPr>
          <p:cNvSpPr txBox="1"/>
          <p:nvPr/>
        </p:nvSpPr>
        <p:spPr>
          <a:xfrm>
            <a:off x="1805063" y="887103"/>
            <a:ext cx="327044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Montserrat ExtraBold" pitchFamily="2" charset="77"/>
                <a:ea typeface="+mn-ea"/>
                <a:cs typeface="+mn-cs"/>
              </a:rPr>
              <a:t>Estrategia integral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Montserrat ExtraBold" pitchFamily="2" charset="77"/>
                <a:ea typeface="+mn-ea"/>
                <a:cs typeface="+mn-cs"/>
              </a:rPr>
              <a:t>de comunicaciones</a:t>
            </a:r>
          </a:p>
        </p:txBody>
      </p:sp>
      <p:sp>
        <p:nvSpPr>
          <p:cNvPr id="10" name="CuadroTexto 9">
            <a:extLst>
              <a:ext uri="{FF2B5EF4-FFF2-40B4-BE49-F238E27FC236}">
                <a16:creationId xmlns:a16="http://schemas.microsoft.com/office/drawing/2014/main" id="{E269D32E-0A64-7F4A-9EE1-BDB783B9E8BE}"/>
              </a:ext>
            </a:extLst>
          </p:cNvPr>
          <p:cNvSpPr txBox="1"/>
          <p:nvPr/>
        </p:nvSpPr>
        <p:spPr>
          <a:xfrm>
            <a:off x="7948708" y="1071768"/>
            <a:ext cx="16369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Montserrat ExtraBold" pitchFamily="2" charset="77"/>
                <a:ea typeface="+mn-ea"/>
                <a:cs typeface="+mn-cs"/>
              </a:rPr>
              <a:t>Recursos</a:t>
            </a:r>
          </a:p>
        </p:txBody>
      </p:sp>
    </p:spTree>
    <p:extLst>
      <p:ext uri="{BB962C8B-B14F-4D97-AF65-F5344CB8AC3E}">
        <p14:creationId xmlns:p14="http://schemas.microsoft.com/office/powerpoint/2010/main" val="250133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4" name="Grupo 43">
            <a:extLst>
              <a:ext uri="{FF2B5EF4-FFF2-40B4-BE49-F238E27FC236}">
                <a16:creationId xmlns:a16="http://schemas.microsoft.com/office/drawing/2014/main" id="{FC4051CA-9B0B-8748-95A6-F37361E6EEE1}"/>
              </a:ext>
            </a:extLst>
          </p:cNvPr>
          <p:cNvGrpSpPr/>
          <p:nvPr/>
        </p:nvGrpSpPr>
        <p:grpSpPr>
          <a:xfrm>
            <a:off x="440010" y="459125"/>
            <a:ext cx="2829170" cy="307777"/>
            <a:chOff x="440010" y="459125"/>
            <a:chExt cx="2829170" cy="307777"/>
          </a:xfrm>
        </p:grpSpPr>
        <p:sp>
          <p:nvSpPr>
            <p:cNvPr id="50" name="Rectángulo 49">
              <a:extLst>
                <a:ext uri="{FF2B5EF4-FFF2-40B4-BE49-F238E27FC236}">
                  <a16:creationId xmlns:a16="http://schemas.microsoft.com/office/drawing/2014/main" id="{624F3287-5653-C649-B54F-AFC4ACCBF709}"/>
                </a:ext>
              </a:extLst>
            </p:cNvPr>
            <p:cNvSpPr/>
            <p:nvPr/>
          </p:nvSpPr>
          <p:spPr>
            <a:xfrm>
              <a:off x="440010" y="489902"/>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20</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56" name="Rectángulo 55">
              <a:extLst>
                <a:ext uri="{FF2B5EF4-FFF2-40B4-BE49-F238E27FC236}">
                  <a16:creationId xmlns:a16="http://schemas.microsoft.com/office/drawing/2014/main" id="{1983A23B-B4F5-8946-9E3D-BF5FCAE888BD}"/>
                </a:ext>
              </a:extLst>
            </p:cNvPr>
            <p:cNvSpPr/>
            <p:nvPr/>
          </p:nvSpPr>
          <p:spPr>
            <a:xfrm>
              <a:off x="1547901" y="459125"/>
              <a:ext cx="172127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Montserrat" pitchFamily="2" charset="77"/>
                  <a:ea typeface="+mn-ea"/>
                  <a:cs typeface="+mn-cs"/>
                </a:rPr>
                <a:t>SIIG</a:t>
              </a:r>
            </a:p>
          </p:txBody>
        </p:sp>
      </p:grpSp>
    </p:spTree>
    <p:extLst>
      <p:ext uri="{BB962C8B-B14F-4D97-AF65-F5344CB8AC3E}">
        <p14:creationId xmlns:p14="http://schemas.microsoft.com/office/powerpoint/2010/main" val="3297322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AC7CC38E-C387-0841-A651-C9591AD43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92413" y="316186"/>
            <a:ext cx="4428464" cy="5478672"/>
          </a:xfrm>
          <a:prstGeom prst="rect">
            <a:avLst/>
          </a:prstGeom>
        </p:spPr>
      </p:pic>
      <p:sp>
        <p:nvSpPr>
          <p:cNvPr id="11" name="CuadroTexto 10">
            <a:extLst>
              <a:ext uri="{FF2B5EF4-FFF2-40B4-BE49-F238E27FC236}">
                <a16:creationId xmlns:a16="http://schemas.microsoft.com/office/drawing/2014/main" id="{B4E0677B-FC58-4548-AFF4-77D0245E54D2}"/>
              </a:ext>
            </a:extLst>
          </p:cNvPr>
          <p:cNvSpPr txBox="1"/>
          <p:nvPr/>
        </p:nvSpPr>
        <p:spPr>
          <a:xfrm>
            <a:off x="397952" y="759874"/>
            <a:ext cx="6645348" cy="956751"/>
          </a:xfrm>
          <a:prstGeom prst="rect">
            <a:avLst/>
          </a:prstGeom>
        </p:spPr>
        <p:txBody>
          <a:bodyPr wrap="square"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prstClr val="black">
                    <a:lumMod val="95000"/>
                    <a:lumOff val="5000"/>
                  </a:prstClr>
                </a:solidFill>
                <a:effectLst/>
                <a:uLnTx/>
                <a:uFillTx/>
                <a:latin typeface="Montserrat ExtraBold" pitchFamily="2" charset="77"/>
                <a:ea typeface="+mn-ea"/>
                <a:cs typeface="Century Gothic"/>
              </a:rPr>
              <a:t>Impacto Canales Digitales</a:t>
            </a:r>
          </a:p>
        </p:txBody>
      </p:sp>
      <p:grpSp>
        <p:nvGrpSpPr>
          <p:cNvPr id="27" name="Grupo 26">
            <a:extLst>
              <a:ext uri="{FF2B5EF4-FFF2-40B4-BE49-F238E27FC236}">
                <a16:creationId xmlns:a16="http://schemas.microsoft.com/office/drawing/2014/main" id="{85CA64EB-FE28-C545-9102-363F87CCE4DF}"/>
              </a:ext>
            </a:extLst>
          </p:cNvPr>
          <p:cNvGrpSpPr/>
          <p:nvPr/>
        </p:nvGrpSpPr>
        <p:grpSpPr>
          <a:xfrm>
            <a:off x="397952" y="450421"/>
            <a:ext cx="2871230" cy="461665"/>
            <a:chOff x="397952" y="450421"/>
            <a:chExt cx="2871230" cy="461665"/>
          </a:xfrm>
        </p:grpSpPr>
        <p:sp>
          <p:nvSpPr>
            <p:cNvPr id="30" name="Rectángulo 29">
              <a:extLst>
                <a:ext uri="{FF2B5EF4-FFF2-40B4-BE49-F238E27FC236}">
                  <a16:creationId xmlns:a16="http://schemas.microsoft.com/office/drawing/2014/main" id="{6C6C637C-31C1-914D-9109-EADCA2492D2E}"/>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31" name="Rectángulo 30">
              <a:extLst>
                <a:ext uri="{FF2B5EF4-FFF2-40B4-BE49-F238E27FC236}">
                  <a16:creationId xmlns:a16="http://schemas.microsoft.com/office/drawing/2014/main" id="{9EC19D93-A08E-D743-BB1A-70B489BE1F53}"/>
                </a:ext>
              </a:extLst>
            </p:cNvPr>
            <p:cNvSpPr/>
            <p:nvPr/>
          </p:nvSpPr>
          <p:spPr>
            <a:xfrm>
              <a:off x="1547903"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pic>
        <p:nvPicPr>
          <p:cNvPr id="33" name="Imagen 32" descr="Imagen que contiene bola de billar, tabla, cuarto, billar&#10;&#10;Descripción generada automáticamente">
            <a:extLst>
              <a:ext uri="{FF2B5EF4-FFF2-40B4-BE49-F238E27FC236}">
                <a16:creationId xmlns:a16="http://schemas.microsoft.com/office/drawing/2014/main" id="{9B931BB9-2C7E-C044-893B-1BF9852B0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32" y="1716625"/>
            <a:ext cx="7377115" cy="4088866"/>
          </a:xfrm>
          <a:prstGeom prst="rect">
            <a:avLst/>
          </a:prstGeom>
        </p:spPr>
      </p:pic>
    </p:spTree>
    <p:extLst>
      <p:ext uri="{BB962C8B-B14F-4D97-AF65-F5344CB8AC3E}">
        <p14:creationId xmlns:p14="http://schemas.microsoft.com/office/powerpoint/2010/main" val="4099039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4E0677B-FC58-4548-AFF4-77D0245E54D2}"/>
              </a:ext>
            </a:extLst>
          </p:cNvPr>
          <p:cNvSpPr txBox="1"/>
          <p:nvPr/>
        </p:nvSpPr>
        <p:spPr>
          <a:xfrm>
            <a:off x="0" y="-35853"/>
            <a:ext cx="12192000" cy="956751"/>
          </a:xfrm>
          <a:prstGeom prst="rect">
            <a:avLst/>
          </a:prstGeom>
        </p:spPr>
        <p:txBody>
          <a:bodyPr wrap="squar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600" b="1" i="0" u="none" strike="noStrike" kern="1200" cap="none" spc="0" normalizeH="0" baseline="0" noProof="0" dirty="0">
              <a:ln>
                <a:noFill/>
              </a:ln>
              <a:solidFill>
                <a:prstClr val="black">
                  <a:lumMod val="95000"/>
                  <a:lumOff val="5000"/>
                </a:prstClr>
              </a:solidFill>
              <a:effectLst/>
              <a:uLnTx/>
              <a:uFillTx/>
              <a:latin typeface="Swis721 Cn BT"/>
              <a:ea typeface="+mn-ea"/>
              <a:cs typeface="Century Gothic"/>
            </a:endParaRPr>
          </a:p>
        </p:txBody>
      </p:sp>
      <p:pic>
        <p:nvPicPr>
          <p:cNvPr id="4" name="Imagen 3" descr="Texto&#10;&#10;Descripción generada automáticamente">
            <a:extLst>
              <a:ext uri="{FF2B5EF4-FFF2-40B4-BE49-F238E27FC236}">
                <a16:creationId xmlns:a16="http://schemas.microsoft.com/office/drawing/2014/main" id="{4904A0B9-8463-4FEE-97EF-96F0633DE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53" y="1591699"/>
            <a:ext cx="5437024" cy="2182859"/>
          </a:xfrm>
          <a:prstGeom prst="rect">
            <a:avLst/>
          </a:prstGeom>
        </p:spPr>
      </p:pic>
      <p:grpSp>
        <p:nvGrpSpPr>
          <p:cNvPr id="5" name="Grupo 4">
            <a:extLst>
              <a:ext uri="{FF2B5EF4-FFF2-40B4-BE49-F238E27FC236}">
                <a16:creationId xmlns:a16="http://schemas.microsoft.com/office/drawing/2014/main" id="{FEE3627F-5BA4-C04F-BE6F-5BAC079E4AA9}"/>
              </a:ext>
            </a:extLst>
          </p:cNvPr>
          <p:cNvGrpSpPr/>
          <p:nvPr/>
        </p:nvGrpSpPr>
        <p:grpSpPr>
          <a:xfrm>
            <a:off x="397952" y="450421"/>
            <a:ext cx="2889159" cy="461665"/>
            <a:chOff x="397952" y="450421"/>
            <a:chExt cx="2889159" cy="461665"/>
          </a:xfrm>
        </p:grpSpPr>
        <p:sp>
          <p:nvSpPr>
            <p:cNvPr id="6" name="Rectángulo 5">
              <a:extLst>
                <a:ext uri="{FF2B5EF4-FFF2-40B4-BE49-F238E27FC236}">
                  <a16:creationId xmlns:a16="http://schemas.microsoft.com/office/drawing/2014/main" id="{B8E679C6-326E-1E46-99A7-09289888DC33}"/>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s-CO" sz="1600" b="1" i="0" u="none" strike="noStrike" kern="1200" cap="none" spc="0" normalizeH="0" baseline="0" noProof="0" dirty="0">
                  <a:ln>
                    <a:noFill/>
                  </a:ln>
                  <a:solidFill>
                    <a:prstClr val="white"/>
                  </a:solidFill>
                  <a:effectLst/>
                  <a:uLnTx/>
                  <a:uFillTx/>
                  <a:latin typeface="Montserrat" pitchFamily="2" charset="77"/>
                  <a:ea typeface="Geo"/>
                  <a:cs typeface="Geo"/>
                  <a:sym typeface="Geo"/>
                </a:rPr>
                <a:t>Factor 10</a:t>
              </a: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7" name="Rectángulo 6">
              <a:extLst>
                <a:ext uri="{FF2B5EF4-FFF2-40B4-BE49-F238E27FC236}">
                  <a16:creationId xmlns:a16="http://schemas.microsoft.com/office/drawing/2014/main" id="{6901BA0B-371A-1E4D-B464-4DF9380D4CFD}"/>
                </a:ext>
              </a:extLst>
            </p:cNvPr>
            <p:cNvSpPr/>
            <p:nvPr/>
          </p:nvSpPr>
          <p:spPr>
            <a:xfrm>
              <a:off x="1565832" y="450421"/>
              <a:ext cx="17212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ORGANIZACIÓN, GESTIÓN Y 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pic>
        <p:nvPicPr>
          <p:cNvPr id="3" name="Imagen 2">
            <a:extLst>
              <a:ext uri="{FF2B5EF4-FFF2-40B4-BE49-F238E27FC236}">
                <a16:creationId xmlns:a16="http://schemas.microsoft.com/office/drawing/2014/main" id="{0D458D15-36A1-6047-A931-30DB73508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7942" y="999460"/>
            <a:ext cx="4463649" cy="5858540"/>
          </a:xfrm>
          <a:prstGeom prst="rect">
            <a:avLst/>
          </a:prstGeom>
        </p:spPr>
      </p:pic>
    </p:spTree>
    <p:extLst>
      <p:ext uri="{BB962C8B-B14F-4D97-AF65-F5344CB8AC3E}">
        <p14:creationId xmlns:p14="http://schemas.microsoft.com/office/powerpoint/2010/main" val="1278191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F1E0D4C-0231-4B15-B14C-507C33CBCAE9}"/>
              </a:ext>
            </a:extLst>
          </p:cNvPr>
          <p:cNvSpPr/>
          <p:nvPr/>
        </p:nvSpPr>
        <p:spPr>
          <a:xfrm>
            <a:off x="447063" y="390059"/>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21</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pic>
        <p:nvPicPr>
          <p:cNvPr id="10" name="Imagen 9" descr="Imagen que contiene Texto&#10;&#10;Descripción generada automáticamente">
            <a:extLst>
              <a:ext uri="{FF2B5EF4-FFF2-40B4-BE49-F238E27FC236}">
                <a16:creationId xmlns:a16="http://schemas.microsoft.com/office/drawing/2014/main" id="{6AE9731E-D6B3-4D5A-8732-FFC1D7E56DDB}"/>
              </a:ext>
            </a:extLst>
          </p:cNvPr>
          <p:cNvPicPr>
            <a:picLocks noChangeAspect="1"/>
          </p:cNvPicPr>
          <p:nvPr/>
        </p:nvPicPr>
        <p:blipFill>
          <a:blip r:embed="rId3"/>
          <a:stretch>
            <a:fillRect/>
          </a:stretch>
        </p:blipFill>
        <p:spPr>
          <a:xfrm>
            <a:off x="1547901" y="150833"/>
            <a:ext cx="3475211" cy="880108"/>
          </a:xfrm>
          <a:prstGeom prst="rect">
            <a:avLst/>
          </a:prstGeom>
        </p:spPr>
      </p:pic>
      <p:sp>
        <p:nvSpPr>
          <p:cNvPr id="8" name="Pergamino vertical 7"/>
          <p:cNvSpPr/>
          <p:nvPr/>
        </p:nvSpPr>
        <p:spPr>
          <a:xfrm>
            <a:off x="4187721" y="205785"/>
            <a:ext cx="3924769" cy="2305151"/>
          </a:xfrm>
          <a:prstGeom prst="verticalScroll">
            <a:avLst/>
          </a:prstGeom>
          <a:solidFill>
            <a:srgbClr val="FFC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Auditorías internas </a:t>
            </a: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2021: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NC: 5 – OBS: 29</a:t>
            </a: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dirty="0"/>
              <a:t>Se </a:t>
            </a:r>
            <a:r>
              <a:rPr lang="es-CO" sz="1400" dirty="0" smtClean="0"/>
              <a:t>realizó auditorías internas de calidad del 28 de junio al 9 de julio, dando como resultado 5 hallazgos  y 29 observaciones, por lo cual se trabajará con los líderes de proceso y equipos de trabajo en la formulación para implementación de acciones de mejora</a:t>
            </a:r>
            <a:endParaRPr lang="es-CO" sz="1400" dirty="0"/>
          </a:p>
        </p:txBody>
      </p:sp>
      <p:sp>
        <p:nvSpPr>
          <p:cNvPr id="11" name="Pergamino vertical 10"/>
          <p:cNvSpPr/>
          <p:nvPr/>
        </p:nvSpPr>
        <p:spPr>
          <a:xfrm>
            <a:off x="3981904" y="4870885"/>
            <a:ext cx="3786190" cy="1553368"/>
          </a:xfrm>
          <a:prstGeom prst="verticalScroll">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Auditorías Externas </a:t>
            </a: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2021</a:t>
            </a:r>
            <a:endPar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dirty="0" smtClean="0"/>
              <a:t>Los días 5 al 9 de agosto se recibirá visita de auditoría externa en las seccionales de Barranquilla, Cartagena  </a:t>
            </a:r>
            <a:r>
              <a:rPr lang="es-CO" sz="1600" dirty="0"/>
              <a:t>y </a:t>
            </a:r>
            <a:r>
              <a:rPr lang="es-CO" sz="1600" dirty="0" smtClean="0"/>
              <a:t>Bogotá</a:t>
            </a:r>
            <a:endParaRPr lang="es-CO" sz="1600" dirty="0"/>
          </a:p>
        </p:txBody>
      </p:sp>
      <p:sp>
        <p:nvSpPr>
          <p:cNvPr id="13" name="Pergamino vertical 12"/>
          <p:cNvSpPr/>
          <p:nvPr/>
        </p:nvSpPr>
        <p:spPr>
          <a:xfrm>
            <a:off x="7903219" y="4870885"/>
            <a:ext cx="3786189" cy="1575699"/>
          </a:xfrm>
          <a:prstGeom prst="verticalScroll">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Riesgos </a:t>
            </a: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2021 </a:t>
            </a:r>
            <a:endPar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0" algn="just">
              <a:defRPr/>
            </a:pPr>
            <a:r>
              <a:rPr lang="es-CO" sz="1400" dirty="0">
                <a:solidFill>
                  <a:prstClr val="black"/>
                </a:solidFill>
              </a:rPr>
              <a:t>En la Seccional  durante el año 2021, se identificaron 26 riesgos y 37 oportunidades para mitigar o </a:t>
            </a:r>
            <a:r>
              <a:rPr lang="es-CO" sz="1400" dirty="0" smtClean="0">
                <a:solidFill>
                  <a:prstClr val="black"/>
                </a:solidFill>
              </a:rPr>
              <a:t>controlar  </a:t>
            </a:r>
            <a:r>
              <a:rPr lang="es-CO" sz="1400" dirty="0">
                <a:solidFill>
                  <a:prstClr val="black"/>
                </a:solidFill>
              </a:rPr>
              <a:t>los riesgos. </a:t>
            </a:r>
            <a:endParaRPr lang="es-CO" sz="1400" dirty="0" smtClean="0">
              <a:solidFill>
                <a:prstClr val="black"/>
              </a:solidFill>
            </a:endParaRPr>
          </a:p>
        </p:txBody>
      </p:sp>
      <p:sp>
        <p:nvSpPr>
          <p:cNvPr id="14" name="Pergamino vertical 13"/>
          <p:cNvSpPr/>
          <p:nvPr/>
        </p:nvSpPr>
        <p:spPr>
          <a:xfrm>
            <a:off x="7988038" y="2649475"/>
            <a:ext cx="4015134" cy="2129348"/>
          </a:xfrm>
          <a:prstGeom prst="verticalScroll">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Gestión</a:t>
            </a:r>
            <a:r>
              <a:rPr kumimoji="0" lang="es-CO" sz="2000" b="1" i="0" u="none" strike="noStrike" kern="1200" cap="none" spc="0" normalizeH="0" noProof="0" dirty="0" smtClean="0">
                <a:ln>
                  <a:noFill/>
                </a:ln>
                <a:solidFill>
                  <a:prstClr val="black"/>
                </a:solidFill>
                <a:effectLst/>
                <a:uLnTx/>
                <a:uFillTx/>
                <a:latin typeface="Calibri" panose="020F0502020204030204"/>
                <a:ea typeface="+mn-ea"/>
                <a:cs typeface="+mn-cs"/>
              </a:rPr>
              <a:t> de Cambios 2021</a:t>
            </a:r>
          </a:p>
          <a:p>
            <a:pPr algn="just"/>
            <a:r>
              <a:rPr lang="es-CO" sz="1400" dirty="0"/>
              <a:t>Se identificaron 34 cambios en los 16 procesos que hacen parte del </a:t>
            </a:r>
            <a:r>
              <a:rPr lang="es-CO" sz="1400" dirty="0" smtClean="0"/>
              <a:t>SGC. Se </a:t>
            </a:r>
            <a:r>
              <a:rPr lang="es-CO" sz="1400" dirty="0"/>
              <a:t>formularon 102 actividades en el plan de implementación </a:t>
            </a:r>
            <a:r>
              <a:rPr lang="es-CO" sz="1400" dirty="0" smtClean="0"/>
              <a:t>de los mismos.  </a:t>
            </a:r>
            <a:r>
              <a:rPr lang="es-CO" sz="1400" dirty="0"/>
              <a:t>Lo anterior a través del sistema de información de calidad KAWAK  </a:t>
            </a:r>
            <a:r>
              <a:rPr lang="es-CO" sz="1400" dirty="0" smtClean="0"/>
              <a:t>para su respectivo seguimiento en el segundo semestre del año</a:t>
            </a:r>
            <a:endParaRPr lang="es-CO" sz="1400" dirty="0"/>
          </a:p>
        </p:txBody>
      </p:sp>
      <p:sp>
        <p:nvSpPr>
          <p:cNvPr id="15" name="Pergamino vertical 14"/>
          <p:cNvSpPr/>
          <p:nvPr/>
        </p:nvSpPr>
        <p:spPr>
          <a:xfrm>
            <a:off x="-295835" y="1030941"/>
            <a:ext cx="4607859" cy="4577295"/>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800" b="1" dirty="0" smtClean="0">
                <a:solidFill>
                  <a:prstClr val="black"/>
                </a:solidFill>
                <a:latin typeface="Calibri" panose="020F0502020204030204"/>
              </a:rPr>
              <a:t>Acompañamientos</a:t>
            </a:r>
          </a:p>
          <a:p>
            <a:pPr algn="just"/>
            <a:r>
              <a:rPr lang="es-ES" sz="1100" dirty="0">
                <a:latin typeface="Montserrat"/>
              </a:rPr>
              <a:t>Durante el  primer semestre  del año se  realizó acompañamiento a 12 procesos que realizaron ajustes a procedimientos/ formatos  y documentación  solicitados por la sede principal,  al igual que la documentación de un procedimiento seccional en proyección social, el cual fue enviado a la sede principal, entre ellos:</a:t>
            </a:r>
          </a:p>
          <a:p>
            <a:pPr algn="just"/>
            <a:endParaRPr lang="es-ES" sz="1100" dirty="0">
              <a:latin typeface="Montserrat"/>
            </a:endParaRPr>
          </a:p>
          <a:p>
            <a:pPr marL="171450" indent="-171450" algn="just">
              <a:buFont typeface="Arial" panose="020B0604020202020204" pitchFamily="34" charset="0"/>
              <a:buChar char="•"/>
            </a:pPr>
            <a:r>
              <a:rPr lang="es-ES" sz="1100" dirty="0">
                <a:latin typeface="Montserrat"/>
              </a:rPr>
              <a:t>Acompañamiento al equipo de trabajo de E- </a:t>
            </a:r>
            <a:r>
              <a:rPr lang="es-ES" sz="1100" dirty="0" err="1">
                <a:latin typeface="Montserrat"/>
              </a:rPr>
              <a:t>Learning</a:t>
            </a:r>
            <a:r>
              <a:rPr lang="es-ES" sz="1100" dirty="0">
                <a:latin typeface="Montserrat"/>
              </a:rPr>
              <a:t> de  </a:t>
            </a:r>
            <a:r>
              <a:rPr lang="es-ES" sz="1100" dirty="0" smtClean="0">
                <a:latin typeface="Montserrat"/>
              </a:rPr>
              <a:t>las seccionales de Cali y  </a:t>
            </a:r>
            <a:r>
              <a:rPr lang="es-ES" sz="1100" dirty="0">
                <a:latin typeface="Montserrat"/>
              </a:rPr>
              <a:t>Pereira.</a:t>
            </a:r>
          </a:p>
          <a:p>
            <a:pPr marL="171450" indent="-171450" algn="just">
              <a:buFont typeface="Arial" panose="020B0604020202020204" pitchFamily="34" charset="0"/>
              <a:buChar char="•"/>
            </a:pPr>
            <a:r>
              <a:rPr lang="es-ES" sz="1100" dirty="0" smtClean="0">
                <a:latin typeface="Montserrat"/>
              </a:rPr>
              <a:t>Bienestar Universitario</a:t>
            </a:r>
            <a:endParaRPr lang="es-ES" sz="1100" dirty="0">
              <a:latin typeface="Montserrat"/>
            </a:endParaRPr>
          </a:p>
          <a:p>
            <a:pPr marL="171450" indent="-171450" algn="just">
              <a:buFont typeface="Arial" panose="020B0604020202020204" pitchFamily="34" charset="0"/>
              <a:buChar char="•"/>
            </a:pPr>
            <a:r>
              <a:rPr lang="es-ES" sz="1100" dirty="0" smtClean="0">
                <a:latin typeface="Montserrat"/>
              </a:rPr>
              <a:t>Docencia</a:t>
            </a:r>
          </a:p>
          <a:p>
            <a:pPr marL="171450" indent="-171450" algn="just">
              <a:buFont typeface="Arial" panose="020B0604020202020204" pitchFamily="34" charset="0"/>
              <a:buChar char="•"/>
            </a:pPr>
            <a:r>
              <a:rPr lang="es-ES" sz="1100" dirty="0" smtClean="0">
                <a:latin typeface="Montserrat"/>
              </a:rPr>
              <a:t>Gestión </a:t>
            </a:r>
            <a:r>
              <a:rPr lang="es-ES" sz="1100" dirty="0">
                <a:latin typeface="Montserrat"/>
              </a:rPr>
              <a:t>de adquisiciones y suministros.</a:t>
            </a:r>
          </a:p>
          <a:p>
            <a:pPr marL="171450" indent="-171450" algn="just">
              <a:buFont typeface="Arial" panose="020B0604020202020204" pitchFamily="34" charset="0"/>
              <a:buChar char="•"/>
            </a:pPr>
            <a:r>
              <a:rPr lang="es-ES" sz="1100" dirty="0">
                <a:latin typeface="Montserrat"/>
              </a:rPr>
              <a:t>Gestión de Biblioteca.</a:t>
            </a:r>
          </a:p>
          <a:p>
            <a:pPr marL="171450" indent="-171450" algn="just">
              <a:buFont typeface="Arial" panose="020B0604020202020204" pitchFamily="34" charset="0"/>
              <a:buChar char="•"/>
            </a:pPr>
            <a:r>
              <a:rPr lang="es-ES" sz="1100" dirty="0">
                <a:latin typeface="Montserrat"/>
              </a:rPr>
              <a:t>Gestión Humana.</a:t>
            </a:r>
          </a:p>
          <a:p>
            <a:pPr marL="171450" indent="-171450" algn="just">
              <a:buFont typeface="Arial" panose="020B0604020202020204" pitchFamily="34" charset="0"/>
              <a:buChar char="•"/>
            </a:pPr>
            <a:r>
              <a:rPr lang="es-ES" sz="1100" dirty="0">
                <a:latin typeface="Montserrat"/>
              </a:rPr>
              <a:t>Gestión de Admisiones y Registros.</a:t>
            </a:r>
          </a:p>
          <a:p>
            <a:pPr marL="171450" indent="-171450" algn="just">
              <a:buFont typeface="Arial" panose="020B0604020202020204" pitchFamily="34" charset="0"/>
              <a:buChar char="•"/>
            </a:pPr>
            <a:r>
              <a:rPr lang="es-ES" sz="1100" dirty="0">
                <a:latin typeface="Montserrat"/>
              </a:rPr>
              <a:t>Gestión de Servicios Generales.</a:t>
            </a:r>
          </a:p>
          <a:p>
            <a:pPr marL="171450" indent="-171450" algn="just">
              <a:buFont typeface="Arial" panose="020B0604020202020204" pitchFamily="34" charset="0"/>
              <a:buChar char="•"/>
            </a:pPr>
            <a:r>
              <a:rPr lang="es-ES" sz="1100" dirty="0">
                <a:latin typeface="Montserrat"/>
              </a:rPr>
              <a:t>Internacionalización.</a:t>
            </a:r>
          </a:p>
          <a:p>
            <a:pPr marL="171450" indent="-171450" algn="just">
              <a:buFont typeface="Arial" panose="020B0604020202020204" pitchFamily="34" charset="0"/>
              <a:buChar char="•"/>
            </a:pPr>
            <a:r>
              <a:rPr lang="es-ES" sz="1100" dirty="0">
                <a:latin typeface="Montserrat"/>
              </a:rPr>
              <a:t>Investigación.</a:t>
            </a:r>
          </a:p>
          <a:p>
            <a:pPr marL="171450" indent="-171450" algn="just">
              <a:buFont typeface="Arial" panose="020B0604020202020204" pitchFamily="34" charset="0"/>
              <a:buChar char="•"/>
            </a:pPr>
            <a:r>
              <a:rPr lang="es-ES" sz="1100" dirty="0">
                <a:latin typeface="Montserrat"/>
              </a:rPr>
              <a:t>Proyección Social</a:t>
            </a:r>
            <a:r>
              <a:rPr lang="es-ES" sz="1100" dirty="0" smtClean="0">
                <a:latin typeface="Montserrat"/>
              </a:rPr>
              <a:t>.</a:t>
            </a:r>
            <a:endParaRPr lang="es-CO" sz="1100" dirty="0" smtClean="0">
              <a:latin typeface="Montserrat"/>
            </a:endParaRPr>
          </a:p>
        </p:txBody>
      </p:sp>
      <p:sp>
        <p:nvSpPr>
          <p:cNvPr id="17" name="Pergamino vertical 16"/>
          <p:cNvSpPr/>
          <p:nvPr/>
        </p:nvSpPr>
        <p:spPr>
          <a:xfrm>
            <a:off x="8112490" y="154808"/>
            <a:ext cx="3971364" cy="2356127"/>
          </a:xfrm>
          <a:prstGeom prst="verticalScroll">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Revisión Gerencial</a:t>
            </a:r>
          </a:p>
          <a:p>
            <a:pPr lvl="0" algn="just">
              <a:defRPr/>
            </a:pPr>
            <a:r>
              <a:rPr lang="es-CO" sz="1400" dirty="0">
                <a:solidFill>
                  <a:prstClr val="black"/>
                </a:solidFill>
              </a:rPr>
              <a:t>En el mes de abril (8 de abril de 2021) se realizó la revisión gerencial seccional donde se evaluó el cumplimiento de los objetivos de calidad y eficacia del SGC del período 2020, obteniéndose un cumplimiento a los objetivos de calidad del 91,91% en promedio (2020-1: 91,16%  - 2020-2: 92,65%), la eficacia del sistema </a:t>
            </a:r>
            <a:r>
              <a:rPr lang="es-CO" sz="1400" dirty="0" smtClean="0">
                <a:solidFill>
                  <a:prstClr val="black"/>
                </a:solidFill>
              </a:rPr>
              <a:t>dio </a:t>
            </a:r>
            <a:r>
              <a:rPr lang="es-CO" sz="1400" dirty="0">
                <a:solidFill>
                  <a:prstClr val="black"/>
                </a:solidFill>
              </a:rPr>
              <a:t>como resultado el 88,69</a:t>
            </a:r>
            <a:r>
              <a:rPr lang="es-CO" sz="1400" dirty="0" smtClean="0">
                <a:solidFill>
                  <a:prstClr val="black"/>
                </a:solidFill>
              </a:rPr>
              <a:t>%</a:t>
            </a:r>
            <a:endParaRPr kumimoji="0" lang="es-CO" sz="1400" i="0" u="none" strike="noStrike" kern="1200" cap="none" spc="0" normalizeH="0" baseline="0" noProof="0" dirty="0" smtClean="0">
              <a:ln>
                <a:noFill/>
              </a:ln>
              <a:solidFill>
                <a:prstClr val="black"/>
              </a:solidFill>
              <a:effectLst/>
              <a:uLnTx/>
              <a:uFillTx/>
              <a:latin typeface="Calibri" panose="020F0502020204030204"/>
            </a:endParaRPr>
          </a:p>
        </p:txBody>
      </p:sp>
      <p:sp>
        <p:nvSpPr>
          <p:cNvPr id="18" name="Pergamino vertical 17"/>
          <p:cNvSpPr/>
          <p:nvPr/>
        </p:nvSpPr>
        <p:spPr>
          <a:xfrm>
            <a:off x="3976510" y="2698702"/>
            <a:ext cx="4011528" cy="1954089"/>
          </a:xfrm>
          <a:prstGeom prst="verticalScroll">
            <a:avLst/>
          </a:prstGeom>
          <a:solidFill>
            <a:schemeClr val="accent1">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dirty="0" smtClean="0">
                <a:solidFill>
                  <a:prstClr val="black"/>
                </a:solidFill>
                <a:latin typeface="Calibri" panose="020F0502020204030204"/>
              </a:rPr>
              <a:t>Gestión de la comunicación </a:t>
            </a:r>
            <a:r>
              <a:rPr kumimoji="0" lang="es-CO" b="1" i="0" u="none" strike="noStrike" kern="1200" cap="none" spc="0" normalizeH="0" baseline="0" noProof="0" dirty="0" smtClean="0">
                <a:ln>
                  <a:noFill/>
                </a:ln>
                <a:solidFill>
                  <a:prstClr val="black"/>
                </a:solidFill>
                <a:effectLst/>
                <a:uLnTx/>
                <a:uFillTx/>
                <a:latin typeface="Calibri" panose="020F0502020204030204"/>
              </a:rPr>
              <a:t>2021</a:t>
            </a:r>
            <a:endParaRPr kumimoji="0" lang="es-CO" b="1" i="0" u="none" strike="noStrike" kern="1200" cap="none" spc="0" normalizeH="0" baseline="0" noProof="0" dirty="0" smtClean="0">
              <a:ln>
                <a:noFill/>
              </a:ln>
              <a:solidFill>
                <a:prstClr val="black"/>
              </a:solidFill>
              <a:effectLst/>
              <a:uLnTx/>
              <a:uFillTx/>
              <a:latin typeface="Calibri" panose="020F0502020204030204"/>
            </a:endParaRPr>
          </a:p>
          <a:p>
            <a:pPr lvl="0" algn="just">
              <a:defRPr/>
            </a:pPr>
            <a:r>
              <a:rPr lang="es-CO" sz="1100" dirty="0"/>
              <a:t>A través del sistema de gestión de calidad se actualiza anualmente la herramienta de comunicaciones internas y externas en los 16 procesos, la cual es un insumo para la elaboración del plan de comunicación institucional elaborado por el Asistente de Presidencia para las comunicaciones.  Durante el primer semestre de 2021 se actualizó dicha herramienta que contiene 183 actividades que comunican los procesos tanto interna como externamente.</a:t>
            </a:r>
          </a:p>
        </p:txBody>
      </p:sp>
    </p:spTree>
    <p:extLst>
      <p:ext uri="{BB962C8B-B14F-4D97-AF65-F5344CB8AC3E}">
        <p14:creationId xmlns:p14="http://schemas.microsoft.com/office/powerpoint/2010/main" val="419508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D3E89CF3-30F3-4F90-8D07-5EBA26F4F6FF}"/>
              </a:ext>
            </a:extLst>
          </p:cNvPr>
          <p:cNvSpPr/>
          <p:nvPr/>
        </p:nvSpPr>
        <p:spPr>
          <a:xfrm>
            <a:off x="427803" y="397568"/>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22</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4" name="Rectángulo 13">
            <a:extLst>
              <a:ext uri="{FF2B5EF4-FFF2-40B4-BE49-F238E27FC236}">
                <a16:creationId xmlns:a16="http://schemas.microsoft.com/office/drawing/2014/main" id="{63B43538-6784-4168-9308-1D97B9C32FEC}"/>
              </a:ext>
            </a:extLst>
          </p:cNvPr>
          <p:cNvSpPr/>
          <p:nvPr/>
        </p:nvSpPr>
        <p:spPr>
          <a:xfrm>
            <a:off x="1528641" y="397568"/>
            <a:ext cx="1721279"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800" b="1" dirty="0">
                <a:solidFill>
                  <a:prstClr val="black"/>
                </a:solidFill>
                <a:latin typeface="Montserrat" pitchFamily="2" charset="77"/>
              </a:rPr>
              <a:t>LA UNIVERSIDAD ORIENTADA AL SERVICIO DE LA COMUNIDAD UNILIBRISTA</a:t>
            </a:r>
            <a:endParaRPr kumimoji="0" lang="es-CO" sz="800" b="1"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20" name="Imagen 19" descr="Un hombre con una camiseta negra&#10;&#10;Descripción generada automáticamente">
            <a:extLst>
              <a:ext uri="{FF2B5EF4-FFF2-40B4-BE49-F238E27FC236}">
                <a16:creationId xmlns:a16="http://schemas.microsoft.com/office/drawing/2014/main" id="{D062F86C-225F-4133-9999-1612287A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876" y="995392"/>
            <a:ext cx="3808997" cy="5713496"/>
          </a:xfrm>
          <a:prstGeom prst="rect">
            <a:avLst/>
          </a:prstGeom>
        </p:spPr>
      </p:pic>
      <p:sp>
        <p:nvSpPr>
          <p:cNvPr id="9" name="Pergamino vertical 8"/>
          <p:cNvSpPr/>
          <p:nvPr/>
        </p:nvSpPr>
        <p:spPr>
          <a:xfrm>
            <a:off x="4831977" y="3683251"/>
            <a:ext cx="4231275" cy="2054100"/>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smtClean="0">
                <a:ln>
                  <a:noFill/>
                </a:ln>
                <a:solidFill>
                  <a:prstClr val="black"/>
                </a:solidFill>
                <a:effectLst/>
                <a:uLnTx/>
                <a:uFillTx/>
                <a:latin typeface="Calibri" panose="020F0502020204030204"/>
                <a:ea typeface="+mn-ea"/>
                <a:cs typeface="+mn-cs"/>
              </a:rPr>
              <a:t>Encuestas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smtClean="0">
                <a:ln>
                  <a:noFill/>
                </a:ln>
                <a:solidFill>
                  <a:prstClr val="black"/>
                </a:solidFill>
                <a:effectLst/>
                <a:uLnTx/>
                <a:uFillTx/>
                <a:latin typeface="Calibri" panose="020F0502020204030204"/>
                <a:ea typeface="+mn-ea"/>
                <a:cs typeface="+mn-cs"/>
              </a:rPr>
              <a:t>2021</a:t>
            </a:r>
          </a:p>
          <a:p>
            <a:pPr algn="just">
              <a:defRPr/>
            </a:pPr>
            <a:r>
              <a:rPr lang="es-CO" sz="1600" dirty="0" smtClean="0"/>
              <a:t>Se </a:t>
            </a:r>
            <a:r>
              <a:rPr lang="es-CO" sz="1600" dirty="0"/>
              <a:t>realizó ajuste a la encuesta de satisfacción desde cada uno de los procesos  y se aplicará durante el segundo semestre de </a:t>
            </a:r>
            <a:r>
              <a:rPr lang="es-CO" sz="1600" dirty="0" smtClean="0"/>
              <a:t>2021</a:t>
            </a:r>
            <a:endParaRPr lang="es-CO" sz="1600" b="1" dirty="0"/>
          </a:p>
        </p:txBody>
      </p:sp>
      <p:sp>
        <p:nvSpPr>
          <p:cNvPr id="13" name="Pergamino vertical 12"/>
          <p:cNvSpPr/>
          <p:nvPr/>
        </p:nvSpPr>
        <p:spPr>
          <a:xfrm>
            <a:off x="4989607" y="1348152"/>
            <a:ext cx="4324721" cy="1982340"/>
          </a:xfrm>
          <a:prstGeom prst="verticalScroll">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PQRS </a:t>
            </a: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2021-1 </a:t>
            </a:r>
            <a:endPar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algn="just"/>
            <a:r>
              <a:rPr lang="es-CO" sz="1400" dirty="0"/>
              <a:t>Durante el primer semestre de 2021 , a través del sistema de información de calidad (KAWAK), se presentaron  12 PQRS en los procesos;  de los cuales 10 fueron quejas y Derechos de petición  y 2  solicitudes y/o peticiones, las cuales fueron tramitadas y respondidas oportunamente.</a:t>
            </a:r>
            <a:endParaRPr lang="es-CO" sz="1400" dirty="0"/>
          </a:p>
        </p:txBody>
      </p:sp>
      <p:sp>
        <p:nvSpPr>
          <p:cNvPr id="18" name="Pergamino vertical 17"/>
          <p:cNvSpPr/>
          <p:nvPr/>
        </p:nvSpPr>
        <p:spPr>
          <a:xfrm>
            <a:off x="84563" y="3682008"/>
            <a:ext cx="4541224" cy="2054100"/>
          </a:xfrm>
          <a:prstGeom prst="verticalScroll">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Calificaciones del </a:t>
            </a:r>
            <a:r>
              <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Servicio 2021-1</a:t>
            </a:r>
            <a:endParaRPr kumimoji="0" lang="es-CO"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algn="just"/>
            <a:r>
              <a:rPr lang="es-CO" sz="1600" dirty="0"/>
              <a:t>Durante el primer semestre del año 2021, a través de las herramientas que ofrece la Seccional, </a:t>
            </a:r>
            <a:r>
              <a:rPr lang="es-CO" sz="1600" b="1" dirty="0"/>
              <a:t>1159</a:t>
            </a:r>
            <a:r>
              <a:rPr lang="es-CO" sz="1600" dirty="0"/>
              <a:t> usuarios  calificaron el servicio brindado en los procesos, con un porcentaje de satisfacción  del </a:t>
            </a:r>
            <a:r>
              <a:rPr lang="es-CO" sz="1600" b="1" dirty="0"/>
              <a:t>91,59%.</a:t>
            </a:r>
            <a:endParaRPr lang="es-CO" sz="1600" b="1" dirty="0"/>
          </a:p>
        </p:txBody>
      </p:sp>
      <p:sp>
        <p:nvSpPr>
          <p:cNvPr id="22" name="Pergamino vertical 21"/>
          <p:cNvSpPr/>
          <p:nvPr/>
        </p:nvSpPr>
        <p:spPr>
          <a:xfrm>
            <a:off x="290752" y="1348152"/>
            <a:ext cx="4335035" cy="1982340"/>
          </a:xfrm>
          <a:prstGeom prst="verticalScroll">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smtClean="0">
                <a:ln>
                  <a:noFill/>
                </a:ln>
                <a:solidFill>
                  <a:prstClr val="black"/>
                </a:solidFill>
                <a:effectLst/>
                <a:uLnTx/>
                <a:uFillTx/>
                <a:latin typeface="Calibri" panose="020F0502020204030204"/>
                <a:ea typeface="+mn-ea"/>
                <a:cs typeface="+mn-cs"/>
              </a:rPr>
              <a:t>Acciones de mejora </a:t>
            </a:r>
            <a:r>
              <a:rPr kumimoji="0" lang="es-CO" sz="2400" b="1" i="0" u="none" strike="noStrike" kern="1200" cap="none" spc="0" normalizeH="0" baseline="0" noProof="0" dirty="0" smtClean="0">
                <a:ln>
                  <a:noFill/>
                </a:ln>
                <a:solidFill>
                  <a:prstClr val="black"/>
                </a:solidFill>
                <a:effectLst/>
                <a:uLnTx/>
                <a:uFillTx/>
                <a:latin typeface="Calibri" panose="020F0502020204030204"/>
                <a:ea typeface="+mn-ea"/>
                <a:cs typeface="+mn-cs"/>
              </a:rPr>
              <a:t>2021 </a:t>
            </a:r>
            <a:endParaRPr lang="es-CO" sz="2400" b="1" dirty="0">
              <a:solidFill>
                <a:prstClr val="black"/>
              </a:solidFill>
              <a:latin typeface="Calibri" panose="020F0502020204030204"/>
            </a:endParaRPr>
          </a:p>
          <a:p>
            <a:pPr algn="just">
              <a:defRPr/>
            </a:pPr>
            <a:r>
              <a:rPr lang="es-CO" sz="1600" dirty="0"/>
              <a:t>En la Seccional para el año 2021,  se identificaron 93 oportunidades de mejora a las cuales en el segundo semestre del año se hará seguimiento a la ejecución de las mismas. </a:t>
            </a:r>
          </a:p>
        </p:txBody>
      </p:sp>
    </p:spTree>
    <p:extLst>
      <p:ext uri="{BB962C8B-B14F-4D97-AF65-F5344CB8AC3E}">
        <p14:creationId xmlns:p14="http://schemas.microsoft.com/office/powerpoint/2010/main" val="122832814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3A8A3D3-BC8D-2C42-98DA-058E7E36FC17}"/>
              </a:ext>
            </a:extLst>
          </p:cNvPr>
          <p:cNvSpPr txBox="1"/>
          <p:nvPr/>
        </p:nvSpPr>
        <p:spPr>
          <a:xfrm>
            <a:off x="321339" y="886308"/>
            <a:ext cx="7110819" cy="1077218"/>
          </a:xfrm>
          <a:prstGeom prst="rect">
            <a:avLst/>
          </a:prstGeom>
        </p:spPr>
        <p:txBody>
          <a:bodyPr wrap="square">
            <a:spAutoFit/>
          </a:bodyPr>
          <a:lstStyle>
            <a:defPPr>
              <a:defRPr lang="es-CO"/>
            </a:defPPr>
            <a:lvl1pPr lvl="0">
              <a:defRPr sz="3800" b="1">
                <a:latin typeface="GeoSlab703 Md BT" panose="02060603020205020403"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Fortalecimiento de la planta  </a:t>
            </a: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personal administrativo</a:t>
            </a:r>
          </a:p>
        </p:txBody>
      </p:sp>
      <p:graphicFrame>
        <p:nvGraphicFramePr>
          <p:cNvPr id="4" name="Tabla 3"/>
          <p:cNvGraphicFramePr>
            <a:graphicFrameLocks noGrp="1"/>
          </p:cNvGraphicFramePr>
          <p:nvPr/>
        </p:nvGraphicFramePr>
        <p:xfrm>
          <a:off x="397952" y="2140653"/>
          <a:ext cx="7942520" cy="2576694"/>
        </p:xfrm>
        <a:graphic>
          <a:graphicData uri="http://schemas.openxmlformats.org/drawingml/2006/table">
            <a:tbl>
              <a:tblPr/>
              <a:tblGrid>
                <a:gridCol w="1419444">
                  <a:extLst>
                    <a:ext uri="{9D8B030D-6E8A-4147-A177-3AD203B41FA5}">
                      <a16:colId xmlns:a16="http://schemas.microsoft.com/office/drawing/2014/main" val="2914783972"/>
                    </a:ext>
                  </a:extLst>
                </a:gridCol>
                <a:gridCol w="931868">
                  <a:extLst>
                    <a:ext uri="{9D8B030D-6E8A-4147-A177-3AD203B41FA5}">
                      <a16:colId xmlns:a16="http://schemas.microsoft.com/office/drawing/2014/main" val="1655796822"/>
                    </a:ext>
                  </a:extLst>
                </a:gridCol>
                <a:gridCol w="931868">
                  <a:extLst>
                    <a:ext uri="{9D8B030D-6E8A-4147-A177-3AD203B41FA5}">
                      <a16:colId xmlns:a16="http://schemas.microsoft.com/office/drawing/2014/main" val="2774891630"/>
                    </a:ext>
                  </a:extLst>
                </a:gridCol>
                <a:gridCol w="931868">
                  <a:extLst>
                    <a:ext uri="{9D8B030D-6E8A-4147-A177-3AD203B41FA5}">
                      <a16:colId xmlns:a16="http://schemas.microsoft.com/office/drawing/2014/main" val="4123014063"/>
                    </a:ext>
                  </a:extLst>
                </a:gridCol>
                <a:gridCol w="931868">
                  <a:extLst>
                    <a:ext uri="{9D8B030D-6E8A-4147-A177-3AD203B41FA5}">
                      <a16:colId xmlns:a16="http://schemas.microsoft.com/office/drawing/2014/main" val="3534915292"/>
                    </a:ext>
                  </a:extLst>
                </a:gridCol>
                <a:gridCol w="931868">
                  <a:extLst>
                    <a:ext uri="{9D8B030D-6E8A-4147-A177-3AD203B41FA5}">
                      <a16:colId xmlns:a16="http://schemas.microsoft.com/office/drawing/2014/main" val="1439734587"/>
                    </a:ext>
                  </a:extLst>
                </a:gridCol>
                <a:gridCol w="931868">
                  <a:extLst>
                    <a:ext uri="{9D8B030D-6E8A-4147-A177-3AD203B41FA5}">
                      <a16:colId xmlns:a16="http://schemas.microsoft.com/office/drawing/2014/main" val="3381747076"/>
                    </a:ext>
                  </a:extLst>
                </a:gridCol>
                <a:gridCol w="931868">
                  <a:extLst>
                    <a:ext uri="{9D8B030D-6E8A-4147-A177-3AD203B41FA5}">
                      <a16:colId xmlns:a16="http://schemas.microsoft.com/office/drawing/2014/main" val="2025612501"/>
                    </a:ext>
                  </a:extLst>
                </a:gridCol>
              </a:tblGrid>
              <a:tr h="571500">
                <a:tc>
                  <a:txBody>
                    <a:bodyPr/>
                    <a:lstStyle/>
                    <a:p>
                      <a:pPr algn="ctr" fontAlgn="ctr"/>
                      <a:r>
                        <a:rPr lang="es-CO" sz="1400" b="0" i="0" u="none" strike="noStrike" dirty="0">
                          <a:solidFill>
                            <a:srgbClr val="FFFFFF"/>
                          </a:solidFill>
                          <a:effectLst/>
                          <a:latin typeface="Montserrat Medium" pitchFamily="2" charset="77"/>
                        </a:rPr>
                        <a:t>Tipo de  vinculación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dirty="0">
                          <a:solidFill>
                            <a:srgbClr val="FFFFFF"/>
                          </a:solidFill>
                          <a:effectLst/>
                          <a:latin typeface="Montserrat Medium" pitchFamily="2" charset="77"/>
                        </a:rPr>
                        <a:t>2014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dirty="0">
                          <a:solidFill>
                            <a:srgbClr val="FFFFFF"/>
                          </a:solidFill>
                          <a:effectLst/>
                          <a:latin typeface="Montserrat Medium" pitchFamily="2" charset="77"/>
                        </a:rPr>
                        <a:t>2015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a:solidFill>
                            <a:srgbClr val="FFFFFF"/>
                          </a:solidFill>
                          <a:effectLst/>
                          <a:latin typeface="Montserrat Medium" pitchFamily="2" charset="77"/>
                        </a:rPr>
                        <a:t>2016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dirty="0">
                          <a:solidFill>
                            <a:srgbClr val="FFFFFF"/>
                          </a:solidFill>
                          <a:effectLst/>
                          <a:latin typeface="Montserrat Medium" pitchFamily="2" charset="77"/>
                        </a:rPr>
                        <a:t>2017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a:solidFill>
                            <a:srgbClr val="FFFFFF"/>
                          </a:solidFill>
                          <a:effectLst/>
                          <a:latin typeface="Montserrat Medium" pitchFamily="2" charset="77"/>
                        </a:rPr>
                        <a:t>2018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dirty="0">
                          <a:solidFill>
                            <a:srgbClr val="FFFFFF"/>
                          </a:solidFill>
                          <a:effectLst/>
                          <a:latin typeface="Montserrat Medium" pitchFamily="2" charset="77"/>
                        </a:rPr>
                        <a:t>2019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algn="ctr" fontAlgn="ctr"/>
                      <a:r>
                        <a:rPr lang="es-CO" sz="1400" b="0" i="0" u="none" strike="noStrike">
                          <a:solidFill>
                            <a:srgbClr val="FFFFFF"/>
                          </a:solidFill>
                          <a:effectLst/>
                          <a:latin typeface="Montserrat Medium" pitchFamily="2" charset="77"/>
                        </a:rPr>
                        <a:t>2020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015204968"/>
                  </a:ext>
                </a:extLst>
              </a:tr>
              <a:tr h="334199">
                <a:tc>
                  <a:txBody>
                    <a:bodyPr/>
                    <a:lstStyle/>
                    <a:p>
                      <a:pPr algn="ctr" fontAlgn="ctr"/>
                      <a:r>
                        <a:rPr lang="es-CO" sz="1400" b="0" i="0" u="none" strike="noStrike" dirty="0">
                          <a:solidFill>
                            <a:srgbClr val="000000"/>
                          </a:solidFill>
                          <a:effectLst/>
                          <a:latin typeface="Montserrat Medium" pitchFamily="2" charset="77"/>
                        </a:rPr>
                        <a:t>Directivos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36132335"/>
                  </a:ext>
                </a:extLst>
              </a:tr>
              <a:tr h="334199">
                <a:tc>
                  <a:txBody>
                    <a:bodyPr/>
                    <a:lstStyle/>
                    <a:p>
                      <a:pPr algn="ctr" fontAlgn="ctr"/>
                      <a:r>
                        <a:rPr lang="es-CO" sz="1400" b="0" i="0" u="none" strike="noStrike" dirty="0">
                          <a:solidFill>
                            <a:srgbClr val="000000"/>
                          </a:solidFill>
                          <a:effectLst/>
                          <a:latin typeface="Montserrat Medium" pitchFamily="2" charset="77"/>
                        </a:rPr>
                        <a:t>Ejecutivos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24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91870567"/>
                  </a:ext>
                </a:extLst>
              </a:tr>
              <a:tr h="334199">
                <a:tc>
                  <a:txBody>
                    <a:bodyPr/>
                    <a:lstStyle/>
                    <a:p>
                      <a:pPr algn="ctr" fontAlgn="ctr"/>
                      <a:r>
                        <a:rPr lang="es-CO" sz="1400" b="0" i="0" u="none" strike="noStrike" dirty="0">
                          <a:solidFill>
                            <a:srgbClr val="000000"/>
                          </a:solidFill>
                          <a:effectLst/>
                          <a:latin typeface="Montserrat Medium" pitchFamily="2" charset="77"/>
                        </a:rPr>
                        <a:t>Profesionales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13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49865641"/>
                  </a:ext>
                </a:extLst>
              </a:tr>
              <a:tr h="334199">
                <a:tc>
                  <a:txBody>
                    <a:bodyPr/>
                    <a:lstStyle/>
                    <a:p>
                      <a:pPr algn="ctr" fontAlgn="ctr"/>
                      <a:r>
                        <a:rPr lang="es-CO" sz="1400" b="0" i="0" u="none" strike="noStrike" dirty="0">
                          <a:solidFill>
                            <a:srgbClr val="000000"/>
                          </a:solidFill>
                          <a:effectLst/>
                          <a:latin typeface="Montserrat Medium" pitchFamily="2" charset="77"/>
                        </a:rPr>
                        <a:t>Técnicos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36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64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60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19490088"/>
                  </a:ext>
                </a:extLst>
              </a:tr>
              <a:tr h="334199">
                <a:tc>
                  <a:txBody>
                    <a:bodyPr/>
                    <a:lstStyle/>
                    <a:p>
                      <a:pPr algn="ctr" fontAlgn="ctr"/>
                      <a:r>
                        <a:rPr lang="es-CO" sz="1400" b="0" i="0" u="none" strike="noStrike" dirty="0">
                          <a:solidFill>
                            <a:srgbClr val="000000"/>
                          </a:solidFill>
                          <a:effectLst/>
                          <a:latin typeface="Montserrat Medium" pitchFamily="2" charset="77"/>
                        </a:rPr>
                        <a:t>Operativos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a:solidFill>
                            <a:srgbClr val="000000"/>
                          </a:solidFill>
                          <a:effectLst/>
                          <a:latin typeface="Montserrat Medium" pitchFamily="2" charset="77"/>
                        </a:rPr>
                        <a:t>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63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es-CO" sz="1400" b="0" i="0" u="none" strike="noStrike" dirty="0">
                          <a:solidFill>
                            <a:srgbClr val="000000"/>
                          </a:solidFill>
                          <a:effectLst/>
                          <a:latin typeface="Montserrat Medium" pitchFamily="2" charset="77"/>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44493168"/>
                  </a:ext>
                </a:extLst>
              </a:tr>
              <a:tr h="334199">
                <a:tc>
                  <a:txBody>
                    <a:bodyPr/>
                    <a:lstStyle/>
                    <a:p>
                      <a:pPr algn="ctr" fontAlgn="ctr"/>
                      <a:r>
                        <a:rPr lang="es-CO" sz="1400" b="0" i="0" u="none" strike="noStrike" dirty="0">
                          <a:solidFill>
                            <a:srgbClr val="000000"/>
                          </a:solidFill>
                          <a:effectLst/>
                          <a:latin typeface="Montserrat Medium" pitchFamily="2" charset="77"/>
                        </a:rPr>
                        <a:t>Total</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102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106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102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116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142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400" b="0" i="0" u="none" strike="noStrike" dirty="0">
                          <a:solidFill>
                            <a:srgbClr val="000000"/>
                          </a:solidFill>
                          <a:effectLst/>
                          <a:latin typeface="Montserrat Medium" pitchFamily="2" charset="77"/>
                        </a:rPr>
                        <a:t>141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763833901"/>
                  </a:ext>
                </a:extLst>
              </a:tr>
            </a:tbl>
          </a:graphicData>
        </a:graphic>
      </p:graphicFrame>
      <p:pic>
        <p:nvPicPr>
          <p:cNvPr id="3" name="Imagen 2" descr="Un hombre con una camiseta negra&#10;&#10;Descripción generada automáticamente">
            <a:extLst>
              <a:ext uri="{FF2B5EF4-FFF2-40B4-BE49-F238E27FC236}">
                <a16:creationId xmlns:a16="http://schemas.microsoft.com/office/drawing/2014/main" id="{A1CFBE52-2C04-DF47-A58C-B2B11353E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051" y="81511"/>
            <a:ext cx="3808997" cy="5713496"/>
          </a:xfrm>
          <a:prstGeom prst="rect">
            <a:avLst/>
          </a:prstGeom>
        </p:spPr>
      </p:pic>
      <p:sp>
        <p:nvSpPr>
          <p:cNvPr id="9" name="Rectángulo 8">
            <a:extLst>
              <a:ext uri="{FF2B5EF4-FFF2-40B4-BE49-F238E27FC236}">
                <a16:creationId xmlns:a16="http://schemas.microsoft.com/office/drawing/2014/main" id="{B304A288-80CD-4CB4-B1DF-64E593897ACD}"/>
              </a:ext>
            </a:extLst>
          </p:cNvPr>
          <p:cNvSpPr/>
          <p:nvPr/>
        </p:nvSpPr>
        <p:spPr>
          <a:xfrm>
            <a:off x="397952" y="459125"/>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23</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0" name="Rectángulo 9">
            <a:extLst>
              <a:ext uri="{FF2B5EF4-FFF2-40B4-BE49-F238E27FC236}">
                <a16:creationId xmlns:a16="http://schemas.microsoft.com/office/drawing/2014/main" id="{059BF6A6-0FE1-411C-B428-8BDA772BCFF4}"/>
              </a:ext>
            </a:extLst>
          </p:cNvPr>
          <p:cNvSpPr/>
          <p:nvPr/>
        </p:nvSpPr>
        <p:spPr>
          <a:xfrm>
            <a:off x="1498790" y="411106"/>
            <a:ext cx="1721279" cy="40011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black"/>
                </a:solidFill>
                <a:effectLst/>
                <a:uLnTx/>
                <a:uFillTx/>
                <a:latin typeface="Montserrat" pitchFamily="2" charset="77"/>
                <a:ea typeface="+mn-ea"/>
                <a:cs typeface="+mn-cs"/>
              </a:rPr>
              <a:t>SISTEMA INTEGRADO DE GESTIÓN</a:t>
            </a:r>
          </a:p>
        </p:txBody>
      </p:sp>
    </p:spTree>
    <p:extLst>
      <p:ext uri="{BB962C8B-B14F-4D97-AF65-F5344CB8AC3E}">
        <p14:creationId xmlns:p14="http://schemas.microsoft.com/office/powerpoint/2010/main" val="294941696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E25DCF92-EC01-6746-93E2-587A75483AB5}"/>
              </a:ext>
            </a:extLst>
          </p:cNvPr>
          <p:cNvSpPr/>
          <p:nvPr/>
        </p:nvSpPr>
        <p:spPr>
          <a:xfrm>
            <a:off x="397952" y="450421"/>
            <a:ext cx="110083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endParaRPr kumimoji="0" lang="es-CO" sz="16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42" name="CuadroTexto 41">
            <a:extLst>
              <a:ext uri="{FF2B5EF4-FFF2-40B4-BE49-F238E27FC236}">
                <a16:creationId xmlns:a16="http://schemas.microsoft.com/office/drawing/2014/main" id="{4ECAEC26-6AF1-A945-9DA8-59E0D84B7502}"/>
              </a:ext>
            </a:extLst>
          </p:cNvPr>
          <p:cNvSpPr txBox="1"/>
          <p:nvPr/>
        </p:nvSpPr>
        <p:spPr>
          <a:xfrm>
            <a:off x="4769644" y="933258"/>
            <a:ext cx="26269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Montserrat" pitchFamily="2" charset="77"/>
                <a:ea typeface="+mn-ea"/>
                <a:cs typeface="+mn-cs"/>
              </a:rPr>
              <a:t>Estructura organizacional, perfiles y competencias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Definición de estructura organizacional.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Perfiles y descripciones de cargos.</a:t>
            </a:r>
          </a:p>
        </p:txBody>
      </p:sp>
      <p:sp>
        <p:nvSpPr>
          <p:cNvPr id="47" name="CuadroTexto 46">
            <a:extLst>
              <a:ext uri="{FF2B5EF4-FFF2-40B4-BE49-F238E27FC236}">
                <a16:creationId xmlns:a16="http://schemas.microsoft.com/office/drawing/2014/main" id="{32AA5F72-518A-7E4C-A19D-F3548AC1B694}"/>
              </a:ext>
            </a:extLst>
          </p:cNvPr>
          <p:cNvSpPr txBox="1"/>
          <p:nvPr/>
        </p:nvSpPr>
        <p:spPr>
          <a:xfrm>
            <a:off x="8303038" y="799655"/>
            <a:ext cx="3386634"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Montserrat" pitchFamily="2" charset="77"/>
                <a:ea typeface="+mn-ea"/>
                <a:cs typeface="+mn-cs"/>
              </a:rPr>
              <a:t>Vinculación administrativa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Políticas para el reclutamiento y selección de personal administrativo.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Convocatorias internas y externas de vacantes.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Pruebas de selección.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Selección y contratación. </a:t>
            </a:r>
            <a:endParaRPr kumimoji="0" lang="es-CO" sz="10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48" name="CuadroTexto 47">
            <a:extLst>
              <a:ext uri="{FF2B5EF4-FFF2-40B4-BE49-F238E27FC236}">
                <a16:creationId xmlns:a16="http://schemas.microsoft.com/office/drawing/2014/main" id="{F9A77FC3-A5D2-294F-8C90-2DC3F36F64D6}"/>
              </a:ext>
            </a:extLst>
          </p:cNvPr>
          <p:cNvSpPr txBox="1"/>
          <p:nvPr/>
        </p:nvSpPr>
        <p:spPr>
          <a:xfrm>
            <a:off x="8737128" y="2013591"/>
            <a:ext cx="33932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Montserrat" pitchFamily="2" charset="77"/>
                <a:ea typeface="+mn-ea"/>
                <a:cs typeface="+mn-cs"/>
              </a:rPr>
              <a:t>Historias laborales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Hojas de vida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Montserrat Medium" pitchFamily="2" charset="77"/>
                <a:ea typeface="+mn-ea"/>
                <a:cs typeface="+mn-cs"/>
              </a:rPr>
              <a:t>Archivo y custodia de historias laborales </a:t>
            </a:r>
          </a:p>
        </p:txBody>
      </p:sp>
      <p:sp>
        <p:nvSpPr>
          <p:cNvPr id="51" name="Rectángulo 50">
            <a:extLst>
              <a:ext uri="{FF2B5EF4-FFF2-40B4-BE49-F238E27FC236}">
                <a16:creationId xmlns:a16="http://schemas.microsoft.com/office/drawing/2014/main" id="{C0A9E3D7-ADA7-7B44-912A-A850EC49E659}"/>
              </a:ext>
            </a:extLst>
          </p:cNvPr>
          <p:cNvSpPr/>
          <p:nvPr/>
        </p:nvSpPr>
        <p:spPr>
          <a:xfrm>
            <a:off x="8737128" y="3663876"/>
            <a:ext cx="25968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Montserrat" pitchFamily="2" charset="77"/>
                <a:ea typeface="+mn-ea"/>
                <a:cs typeface="+mn-cs"/>
              </a:rPr>
              <a:t>Compensación y salario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Ingreso de novedades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Liquidación de nomina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Administración de incapacidades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Pago de nómina</a:t>
            </a:r>
          </a:p>
        </p:txBody>
      </p:sp>
      <p:sp>
        <p:nvSpPr>
          <p:cNvPr id="52" name="Rectángulo 51">
            <a:extLst>
              <a:ext uri="{FF2B5EF4-FFF2-40B4-BE49-F238E27FC236}">
                <a16:creationId xmlns:a16="http://schemas.microsoft.com/office/drawing/2014/main" id="{2D9334B4-5F59-2047-B253-7A9E2E17C12D}"/>
              </a:ext>
            </a:extLst>
          </p:cNvPr>
          <p:cNvSpPr/>
          <p:nvPr/>
        </p:nvSpPr>
        <p:spPr>
          <a:xfrm>
            <a:off x="4603921" y="4977489"/>
            <a:ext cx="275017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black"/>
                </a:solidFill>
                <a:effectLst/>
                <a:uLnTx/>
                <a:uFillTx/>
                <a:latin typeface="Montserrat" pitchFamily="2" charset="77"/>
                <a:ea typeface="+mn-ea"/>
                <a:cs typeface="+mn-cs"/>
              </a:rPr>
              <a:t>Gestión del talento humano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Montserrat Medium" pitchFamily="2" charset="77"/>
                <a:ea typeface="+mn-ea"/>
                <a:cs typeface="+mn-cs"/>
              </a:rPr>
              <a:t>Evaluación del desempeño 90°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Montserrat Medium" pitchFamily="2" charset="77"/>
                <a:ea typeface="+mn-ea"/>
                <a:cs typeface="+mn-cs"/>
              </a:rPr>
              <a:t>Capacitación y formación y evaluación de la capacitación</a:t>
            </a:r>
          </a:p>
        </p:txBody>
      </p:sp>
      <p:cxnSp>
        <p:nvCxnSpPr>
          <p:cNvPr id="54" name="Conector angular 53">
            <a:extLst>
              <a:ext uri="{FF2B5EF4-FFF2-40B4-BE49-F238E27FC236}">
                <a16:creationId xmlns:a16="http://schemas.microsoft.com/office/drawing/2014/main" id="{291A93B8-4A40-7545-BB6D-3DF0A4AC5372}"/>
              </a:ext>
            </a:extLst>
          </p:cNvPr>
          <p:cNvCxnSpPr>
            <a:cxnSpLocks/>
          </p:cNvCxnSpPr>
          <p:nvPr/>
        </p:nvCxnSpPr>
        <p:spPr>
          <a:xfrm flipV="1">
            <a:off x="7442302" y="2213513"/>
            <a:ext cx="1294826" cy="1031083"/>
          </a:xfrm>
          <a:prstGeom prst="bentConnector3">
            <a:avLst>
              <a:gd name="adj1" fmla="val 50000"/>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7" name="CuadroTexto 56">
            <a:extLst>
              <a:ext uri="{FF2B5EF4-FFF2-40B4-BE49-F238E27FC236}">
                <a16:creationId xmlns:a16="http://schemas.microsoft.com/office/drawing/2014/main" id="{AB2E1319-EFC9-1A44-BBD3-2B52F5037AB9}"/>
              </a:ext>
            </a:extLst>
          </p:cNvPr>
          <p:cNvSpPr txBox="1"/>
          <p:nvPr/>
        </p:nvSpPr>
        <p:spPr>
          <a:xfrm>
            <a:off x="426270" y="983000"/>
            <a:ext cx="49308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Montserrat ExtraBold" pitchFamily="2" charset="77"/>
                <a:ea typeface="+mn-ea"/>
                <a:cs typeface="+mn-cs"/>
              </a:rPr>
              <a:t>Gestión 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Montserrat ExtraBold" pitchFamily="2" charset="77"/>
                <a:ea typeface="+mn-ea"/>
                <a:cs typeface="+mn-cs"/>
              </a:rPr>
              <a:t>Talento Humano</a:t>
            </a:r>
          </a:p>
        </p:txBody>
      </p:sp>
      <p:pic>
        <p:nvPicPr>
          <p:cNvPr id="62" name="Imagen 61" descr="Forma, Círculo&#10;&#10;Descripción generada automáticamente">
            <a:extLst>
              <a:ext uri="{FF2B5EF4-FFF2-40B4-BE49-F238E27FC236}">
                <a16:creationId xmlns:a16="http://schemas.microsoft.com/office/drawing/2014/main" id="{36632407-5835-FA46-B89F-5305C11CC5DA}"/>
              </a:ext>
            </a:extLst>
          </p:cNvPr>
          <p:cNvPicPr>
            <a:picLocks noChangeAspect="1"/>
          </p:cNvPicPr>
          <p:nvPr/>
        </p:nvPicPr>
        <p:blipFill>
          <a:blip r:embed="rId3"/>
          <a:stretch>
            <a:fillRect/>
          </a:stretch>
        </p:blipFill>
        <p:spPr>
          <a:xfrm>
            <a:off x="4189792" y="1997391"/>
            <a:ext cx="3042925" cy="3042925"/>
          </a:xfrm>
          <a:prstGeom prst="rect">
            <a:avLst/>
          </a:prstGeom>
        </p:spPr>
      </p:pic>
      <p:cxnSp>
        <p:nvCxnSpPr>
          <p:cNvPr id="63" name="Conector angular 62">
            <a:extLst>
              <a:ext uri="{FF2B5EF4-FFF2-40B4-BE49-F238E27FC236}">
                <a16:creationId xmlns:a16="http://schemas.microsoft.com/office/drawing/2014/main" id="{75F4EC48-491C-DF40-87D1-9710CE892639}"/>
              </a:ext>
            </a:extLst>
          </p:cNvPr>
          <p:cNvCxnSpPr>
            <a:cxnSpLocks/>
          </p:cNvCxnSpPr>
          <p:nvPr/>
        </p:nvCxnSpPr>
        <p:spPr>
          <a:xfrm rot="16200000" flipH="1">
            <a:off x="4549181" y="1377600"/>
            <a:ext cx="952400" cy="535963"/>
          </a:xfrm>
          <a:prstGeom prst="bentConnector3">
            <a:avLst>
              <a:gd name="adj1" fmla="val 76669"/>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Conector angular 63">
            <a:extLst>
              <a:ext uri="{FF2B5EF4-FFF2-40B4-BE49-F238E27FC236}">
                <a16:creationId xmlns:a16="http://schemas.microsoft.com/office/drawing/2014/main" id="{D87E79EC-51FD-574F-A39D-BFAD1DC71AAF}"/>
              </a:ext>
            </a:extLst>
          </p:cNvPr>
          <p:cNvCxnSpPr>
            <a:cxnSpLocks/>
          </p:cNvCxnSpPr>
          <p:nvPr/>
        </p:nvCxnSpPr>
        <p:spPr>
          <a:xfrm rot="10800000" flipV="1">
            <a:off x="6199796" y="929710"/>
            <a:ext cx="2127359" cy="1091174"/>
          </a:xfrm>
          <a:prstGeom prst="bentConnector3">
            <a:avLst>
              <a:gd name="adj1" fmla="val 22300"/>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Conector angular 65">
            <a:extLst>
              <a:ext uri="{FF2B5EF4-FFF2-40B4-BE49-F238E27FC236}">
                <a16:creationId xmlns:a16="http://schemas.microsoft.com/office/drawing/2014/main" id="{83B67C9C-5235-D248-ADBA-A61C9239AE03}"/>
              </a:ext>
            </a:extLst>
          </p:cNvPr>
          <p:cNvCxnSpPr>
            <a:cxnSpLocks/>
          </p:cNvCxnSpPr>
          <p:nvPr/>
        </p:nvCxnSpPr>
        <p:spPr>
          <a:xfrm>
            <a:off x="7442302" y="3729612"/>
            <a:ext cx="1302695" cy="89480"/>
          </a:xfrm>
          <a:prstGeom prst="bentConnector3">
            <a:avLst>
              <a:gd name="adj1" fmla="val 50000"/>
            </a:avLst>
          </a:prstGeom>
          <a:ln w="9525"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Imagen 14" descr="Un par de hombres con traje y corbata&#10;&#10;Descripción generada automáticamente">
            <a:extLst>
              <a:ext uri="{FF2B5EF4-FFF2-40B4-BE49-F238E27FC236}">
                <a16:creationId xmlns:a16="http://schemas.microsoft.com/office/drawing/2014/main" id="{91231D0F-4450-574B-BFD0-4569B615E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653" y="2062622"/>
            <a:ext cx="3164402" cy="3733850"/>
          </a:xfrm>
          <a:prstGeom prst="rect">
            <a:avLst/>
          </a:prstGeom>
        </p:spPr>
      </p:pic>
      <p:sp>
        <p:nvSpPr>
          <p:cNvPr id="17" name="Rectángulo 16">
            <a:extLst>
              <a:ext uri="{FF2B5EF4-FFF2-40B4-BE49-F238E27FC236}">
                <a16:creationId xmlns:a16="http://schemas.microsoft.com/office/drawing/2014/main" id="{FD0D70A3-4F34-4F7F-A7D6-602EC5309A31}"/>
              </a:ext>
            </a:extLst>
          </p:cNvPr>
          <p:cNvSpPr/>
          <p:nvPr/>
        </p:nvSpPr>
        <p:spPr>
          <a:xfrm>
            <a:off x="440010" y="489902"/>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24</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8" name="Rectángulo 17">
            <a:extLst>
              <a:ext uri="{FF2B5EF4-FFF2-40B4-BE49-F238E27FC236}">
                <a16:creationId xmlns:a16="http://schemas.microsoft.com/office/drawing/2014/main" id="{474444BD-CD7D-49F5-B034-5B11B278C24E}"/>
              </a:ext>
            </a:extLst>
          </p:cNvPr>
          <p:cNvSpPr/>
          <p:nvPr/>
        </p:nvSpPr>
        <p:spPr>
          <a:xfrm>
            <a:off x="1540848" y="485584"/>
            <a:ext cx="1721279" cy="2462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prstClr val="black"/>
                </a:solidFill>
                <a:effectLst/>
                <a:uLnTx/>
                <a:uFillTx/>
                <a:latin typeface="Montserrat" pitchFamily="2" charset="77"/>
                <a:ea typeface="+mn-ea"/>
                <a:cs typeface="+mn-cs"/>
              </a:rPr>
              <a:t>ORGANIZACIÓN Y GESTIÓN</a:t>
            </a:r>
          </a:p>
        </p:txBody>
      </p:sp>
    </p:spTree>
    <p:extLst>
      <p:ext uri="{BB962C8B-B14F-4D97-AF65-F5344CB8AC3E}">
        <p14:creationId xmlns:p14="http://schemas.microsoft.com/office/powerpoint/2010/main" val="3078187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3CF820C-660E-9842-B97B-6C512444FD3E}"/>
              </a:ext>
            </a:extLst>
          </p:cNvPr>
          <p:cNvSpPr txBox="1"/>
          <p:nvPr/>
        </p:nvSpPr>
        <p:spPr>
          <a:xfrm>
            <a:off x="10761992" y="264694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ángulo 6"/>
          <p:cNvSpPr/>
          <p:nvPr/>
        </p:nvSpPr>
        <p:spPr>
          <a:xfrm>
            <a:off x="253246" y="830723"/>
            <a:ext cx="649842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dirty="0">
                <a:ln>
                  <a:noFill/>
                </a:ln>
                <a:solidFill>
                  <a:prstClr val="black"/>
                </a:solidFill>
                <a:effectLst/>
                <a:uLnTx/>
                <a:uFillTx/>
                <a:latin typeface="Montserrat ExtraBold" pitchFamily="2" charset="77"/>
                <a:ea typeface="+mn-ea"/>
                <a:cs typeface="+mn-cs"/>
              </a:rPr>
              <a:t>CAPACITACIONES PERSONAL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C00000"/>
                </a:solidFill>
                <a:effectLst/>
                <a:uLnTx/>
                <a:uFillTx/>
                <a:latin typeface="Montserrat SemiBold" pitchFamily="2" charset="77"/>
                <a:ea typeface="+mn-ea"/>
                <a:cs typeface="+mn-cs"/>
              </a:rPr>
              <a:t>ADMINISTRATIVO 2020</a:t>
            </a:r>
          </a:p>
        </p:txBody>
      </p:sp>
      <p:graphicFrame>
        <p:nvGraphicFramePr>
          <p:cNvPr id="2" name="Diagrama 1"/>
          <p:cNvGraphicFramePr/>
          <p:nvPr/>
        </p:nvGraphicFramePr>
        <p:xfrm>
          <a:off x="481413" y="1818167"/>
          <a:ext cx="11229173" cy="4125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9">
            <a:extLst>
              <a:ext uri="{FF2B5EF4-FFF2-40B4-BE49-F238E27FC236}">
                <a16:creationId xmlns:a16="http://schemas.microsoft.com/office/drawing/2014/main" id="{2E189A65-C977-448E-A840-8106AAC33949}"/>
              </a:ext>
            </a:extLst>
          </p:cNvPr>
          <p:cNvSpPr/>
          <p:nvPr/>
        </p:nvSpPr>
        <p:spPr>
          <a:xfrm>
            <a:off x="440010" y="489902"/>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25</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2" name="Rectángulo 11">
            <a:extLst>
              <a:ext uri="{FF2B5EF4-FFF2-40B4-BE49-F238E27FC236}">
                <a16:creationId xmlns:a16="http://schemas.microsoft.com/office/drawing/2014/main" id="{D3FAD585-A1E5-4DB4-A90C-C8057E440CC3}"/>
              </a:ext>
            </a:extLst>
          </p:cNvPr>
          <p:cNvSpPr/>
          <p:nvPr/>
        </p:nvSpPr>
        <p:spPr>
          <a:xfrm>
            <a:off x="1540848" y="420652"/>
            <a:ext cx="1721279" cy="4154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700" b="1" i="0" u="none" strike="noStrike" kern="1200" cap="none" spc="0" normalizeH="0" baseline="0" noProof="0" dirty="0">
                <a:ln>
                  <a:noFill/>
                </a:ln>
                <a:solidFill>
                  <a:prstClr val="black"/>
                </a:solidFill>
                <a:effectLst/>
                <a:uLnTx/>
                <a:uFillTx/>
                <a:latin typeface="Montserrat" pitchFamily="2" charset="77"/>
                <a:ea typeface="+mn-ea"/>
                <a:cs typeface="+mn-cs"/>
              </a:rPr>
              <a:t>FUENTES DE FINANCIACIÓN</a:t>
            </a:r>
            <a:r>
              <a:rPr lang="es-CO" sz="700" b="1" dirty="0">
                <a:solidFill>
                  <a:prstClr val="black"/>
                </a:solidFill>
                <a:latin typeface="Montserrat" pitchFamily="2" charset="77"/>
              </a:rPr>
              <a:t> Y ESTRATEGIAS DE FORTALECIMIENTO Y CONTROL FINANCIERO</a:t>
            </a:r>
            <a:endParaRPr kumimoji="0" lang="es-CO" sz="700" b="1"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74077850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03A8A3D3-BC8D-2C42-98DA-058E7E36FC17}"/>
              </a:ext>
            </a:extLst>
          </p:cNvPr>
          <p:cNvSpPr txBox="1"/>
          <p:nvPr/>
        </p:nvSpPr>
        <p:spPr>
          <a:xfrm>
            <a:off x="397952" y="1251579"/>
            <a:ext cx="3982659" cy="1508105"/>
          </a:xfrm>
          <a:prstGeom prst="rect">
            <a:avLst/>
          </a:prstGeom>
        </p:spPr>
        <p:txBody>
          <a:bodyPr wrap="square">
            <a:spAutoFit/>
          </a:bodyPr>
          <a:lstStyle>
            <a:defPPr>
              <a:defRPr lang="es-CO"/>
            </a:defPPr>
            <a:lvl1pPr lvl="0">
              <a:defRPr sz="3800" b="1">
                <a:latin typeface="GeoSlab703 Md BT" panose="02060603020205020403"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Incentivos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personal administrativo</a:t>
            </a:r>
          </a:p>
        </p:txBody>
      </p:sp>
      <p:grpSp>
        <p:nvGrpSpPr>
          <p:cNvPr id="8" name="Grupo 7">
            <a:extLst>
              <a:ext uri="{FF2B5EF4-FFF2-40B4-BE49-F238E27FC236}">
                <a16:creationId xmlns:a16="http://schemas.microsoft.com/office/drawing/2014/main" id="{9E26B46B-BCE1-6046-9E14-498E1DD2DB1A}"/>
              </a:ext>
            </a:extLst>
          </p:cNvPr>
          <p:cNvGrpSpPr/>
          <p:nvPr/>
        </p:nvGrpSpPr>
        <p:grpSpPr>
          <a:xfrm>
            <a:off x="397952" y="450421"/>
            <a:ext cx="3024104" cy="369332"/>
            <a:chOff x="397952" y="450421"/>
            <a:chExt cx="3024104" cy="369332"/>
          </a:xfrm>
        </p:grpSpPr>
        <p:sp>
          <p:nvSpPr>
            <p:cNvPr id="10" name="Rectángulo 9">
              <a:extLst>
                <a:ext uri="{FF2B5EF4-FFF2-40B4-BE49-F238E27FC236}">
                  <a16:creationId xmlns:a16="http://schemas.microsoft.com/office/drawing/2014/main" id="{836E0AD6-87D8-3C4C-BC21-91010C9D1879}"/>
                </a:ext>
              </a:extLst>
            </p:cNvPr>
            <p:cNvSpPr/>
            <p:nvPr/>
          </p:nvSpPr>
          <p:spPr>
            <a:xfrm>
              <a:off x="397952" y="450421"/>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26</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13" name="Rectángulo 12">
              <a:extLst>
                <a:ext uri="{FF2B5EF4-FFF2-40B4-BE49-F238E27FC236}">
                  <a16:creationId xmlns:a16="http://schemas.microsoft.com/office/drawing/2014/main" id="{2F80D9EB-343C-BD46-B420-FD01320E02C0}"/>
                </a:ext>
              </a:extLst>
            </p:cNvPr>
            <p:cNvSpPr/>
            <p:nvPr/>
          </p:nvSpPr>
          <p:spPr>
            <a:xfrm>
              <a:off x="1498790" y="450421"/>
              <a:ext cx="1923266"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Montserrat" pitchFamily="2" charset="77"/>
                  <a:ea typeface="+mn-ea"/>
                  <a:cs typeface="+mn-cs"/>
                </a:rPr>
                <a:t>DESARROLLO 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Montserrat" pitchFamily="2" charset="77"/>
                  <a:ea typeface="+mn-ea"/>
                  <a:cs typeface="+mn-cs"/>
                </a:rPr>
                <a:t>INFRAESTRUCTURA</a:t>
              </a:r>
              <a:r>
                <a:rPr kumimoji="0" lang="es-CO" sz="800" b="0" i="0" u="none" strike="noStrike" kern="1200" cap="none" spc="0" normalizeH="0" baseline="0" noProof="0" dirty="0">
                  <a:ln>
                    <a:noFill/>
                  </a:ln>
                  <a:solidFill>
                    <a:prstClr val="black"/>
                  </a:solidFill>
                  <a:effectLst/>
                  <a:uLnTx/>
                  <a:uFillTx/>
                  <a:latin typeface="Montserrat" pitchFamily="2" charset="77"/>
                  <a:ea typeface="+mn-ea"/>
                  <a:cs typeface="+mn-cs"/>
                </a:rPr>
                <a:t>​</a:t>
              </a:r>
            </a:p>
          </p:txBody>
        </p:sp>
      </p:grpSp>
      <p:sp>
        <p:nvSpPr>
          <p:cNvPr id="50" name="Rectángulo 49">
            <a:extLst>
              <a:ext uri="{FF2B5EF4-FFF2-40B4-BE49-F238E27FC236}">
                <a16:creationId xmlns:a16="http://schemas.microsoft.com/office/drawing/2014/main" id="{E5B21D7C-97DD-AA42-B152-9907E5514A02}"/>
              </a:ext>
            </a:extLst>
          </p:cNvPr>
          <p:cNvSpPr/>
          <p:nvPr/>
        </p:nvSpPr>
        <p:spPr>
          <a:xfrm>
            <a:off x="538209" y="3282820"/>
            <a:ext cx="3629757" cy="2022861"/>
          </a:xfrm>
          <a:prstGeom prst="rect">
            <a:avLst/>
          </a:prstGeom>
        </p:spPr>
        <p:txBody>
          <a:bodyPr wrap="square">
            <a:spAutoFit/>
          </a:bodyPr>
          <a:lstStyle/>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Educación para el trabajador</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Educación para el cónyuge e hijos</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Prima extralegal de vacaciones</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Prima extralegal de Navidad</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Prima de antigüedad o quinquenio</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Prima de Alimentación</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Auxilio Funerario</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Seguro de Vida</a:t>
            </a:r>
          </a:p>
        </p:txBody>
      </p:sp>
      <p:sp>
        <p:nvSpPr>
          <p:cNvPr id="51" name="Rectángulo 50">
            <a:extLst>
              <a:ext uri="{FF2B5EF4-FFF2-40B4-BE49-F238E27FC236}">
                <a16:creationId xmlns:a16="http://schemas.microsoft.com/office/drawing/2014/main" id="{E4341BF9-5A49-F645-AEF0-4C94D9870F2D}"/>
              </a:ext>
            </a:extLst>
          </p:cNvPr>
          <p:cNvSpPr/>
          <p:nvPr/>
        </p:nvSpPr>
        <p:spPr>
          <a:xfrm>
            <a:off x="4784653" y="3282820"/>
            <a:ext cx="3040912" cy="2022861"/>
          </a:xfrm>
          <a:prstGeom prst="rect">
            <a:avLst/>
          </a:prstGeom>
        </p:spPr>
        <p:txBody>
          <a:bodyPr wrap="square">
            <a:spAutoFit/>
          </a:bodyPr>
          <a:lstStyle/>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Auxilio de Natalidad</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Auxilio de Anteojos</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Subsidio de Transporte</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Disfrute Semana Santa</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Descanso 4 días junio</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Bonificación por Pensión</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Atención Médica Domiciliaria</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Crédito Calamidad sin Interés</a:t>
            </a:r>
          </a:p>
        </p:txBody>
      </p:sp>
      <p:sp>
        <p:nvSpPr>
          <p:cNvPr id="52" name="Rectángulo 51">
            <a:extLst>
              <a:ext uri="{FF2B5EF4-FFF2-40B4-BE49-F238E27FC236}">
                <a16:creationId xmlns:a16="http://schemas.microsoft.com/office/drawing/2014/main" id="{96ED14C2-7E89-3041-BC34-16ECE7E3B694}"/>
              </a:ext>
            </a:extLst>
          </p:cNvPr>
          <p:cNvSpPr/>
          <p:nvPr/>
        </p:nvSpPr>
        <p:spPr>
          <a:xfrm>
            <a:off x="8776571" y="3282820"/>
            <a:ext cx="2635659" cy="2022861"/>
          </a:xfrm>
          <a:prstGeom prst="rect">
            <a:avLst/>
          </a:prstGeom>
        </p:spPr>
        <p:txBody>
          <a:bodyPr wrap="square">
            <a:spAutoFit/>
          </a:bodyPr>
          <a:lstStyle/>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Celebración Cumpleaños</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Capacitaciones</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Día de la Secretaria</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Día de la Madre</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Día del Padre</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Día del Niño</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CO" sz="1300" b="1" i="0" u="none" strike="noStrike" kern="1200" cap="none" spc="0" normalizeH="0" baseline="0" noProof="0" dirty="0">
                <a:ln>
                  <a:noFill/>
                </a:ln>
                <a:solidFill>
                  <a:prstClr val="black"/>
                </a:solidFill>
                <a:effectLst/>
                <a:uLnTx/>
                <a:uFillTx/>
                <a:latin typeface="Montserrat SemiBold" pitchFamily="2" charset="77"/>
                <a:ea typeface="+mn-ea"/>
                <a:cs typeface="+mn-cs"/>
              </a:rPr>
              <a:t>Semana de la Salud</a:t>
            </a:r>
          </a:p>
          <a:p>
            <a:pPr marL="285750" marR="0" lvl="0" indent="-285750" algn="l" defTabSz="355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s-ES" sz="1300" b="1" i="0" u="none" strike="noStrike" kern="1200" cap="none" spc="0" normalizeH="0" baseline="0" noProof="0" dirty="0">
                <a:ln>
                  <a:noFill/>
                </a:ln>
                <a:solidFill>
                  <a:prstClr val="black"/>
                </a:solidFill>
                <a:effectLst/>
                <a:uLnTx/>
                <a:uFillTx/>
                <a:latin typeface="Montserrat SemiBold" pitchFamily="2" charset="77"/>
                <a:ea typeface="+mn-ea"/>
                <a:cs typeface="+mn-cs"/>
              </a:rPr>
              <a:t>Fiesta Fin de Año</a:t>
            </a:r>
          </a:p>
        </p:txBody>
      </p:sp>
      <p:pic>
        <p:nvPicPr>
          <p:cNvPr id="56" name="Imagen 55">
            <a:extLst>
              <a:ext uri="{FF2B5EF4-FFF2-40B4-BE49-F238E27FC236}">
                <a16:creationId xmlns:a16="http://schemas.microsoft.com/office/drawing/2014/main" id="{711D61FC-F29E-B343-8295-8213A7B34CCA}"/>
              </a:ext>
            </a:extLst>
          </p:cNvPr>
          <p:cNvPicPr>
            <a:picLocks noChangeAspect="1"/>
          </p:cNvPicPr>
          <p:nvPr/>
        </p:nvPicPr>
        <p:blipFill>
          <a:blip r:embed="rId4"/>
          <a:stretch>
            <a:fillRect/>
          </a:stretch>
        </p:blipFill>
        <p:spPr>
          <a:xfrm>
            <a:off x="5256256" y="902528"/>
            <a:ext cx="2097706" cy="2097706"/>
          </a:xfrm>
          <a:prstGeom prst="rect">
            <a:avLst/>
          </a:prstGeom>
        </p:spPr>
      </p:pic>
      <p:cxnSp>
        <p:nvCxnSpPr>
          <p:cNvPr id="58" name="Conector recto 57">
            <a:extLst>
              <a:ext uri="{FF2B5EF4-FFF2-40B4-BE49-F238E27FC236}">
                <a16:creationId xmlns:a16="http://schemas.microsoft.com/office/drawing/2014/main" id="{FD4B00FB-B6A8-9A44-9B78-251BF3C50BE2}"/>
              </a:ext>
            </a:extLst>
          </p:cNvPr>
          <p:cNvCxnSpPr/>
          <p:nvPr/>
        </p:nvCxnSpPr>
        <p:spPr>
          <a:xfrm>
            <a:off x="4444411" y="3282820"/>
            <a:ext cx="0" cy="1948399"/>
          </a:xfrm>
          <a:prstGeom prst="line">
            <a:avLst/>
          </a:prstGeom>
        </p:spPr>
        <p:style>
          <a:lnRef idx="1">
            <a:schemeClr val="dk1"/>
          </a:lnRef>
          <a:fillRef idx="0">
            <a:schemeClr val="dk1"/>
          </a:fillRef>
          <a:effectRef idx="0">
            <a:schemeClr val="dk1"/>
          </a:effectRef>
          <a:fontRef idx="minor">
            <a:schemeClr val="tx1"/>
          </a:fontRef>
        </p:style>
      </p:cxnSp>
      <p:cxnSp>
        <p:nvCxnSpPr>
          <p:cNvPr id="59" name="Conector recto 58">
            <a:extLst>
              <a:ext uri="{FF2B5EF4-FFF2-40B4-BE49-F238E27FC236}">
                <a16:creationId xmlns:a16="http://schemas.microsoft.com/office/drawing/2014/main" id="{9CDC6EC1-6F96-A947-942C-C005E4B02310}"/>
              </a:ext>
            </a:extLst>
          </p:cNvPr>
          <p:cNvCxnSpPr/>
          <p:nvPr/>
        </p:nvCxnSpPr>
        <p:spPr>
          <a:xfrm>
            <a:off x="8250867" y="3282820"/>
            <a:ext cx="0" cy="194839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1134411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8F7AAE-C920-B044-9B6F-848930303ED1}"/>
              </a:ext>
            </a:extLst>
          </p:cNvPr>
          <p:cNvSpPr txBox="1"/>
          <p:nvPr/>
        </p:nvSpPr>
        <p:spPr>
          <a:xfrm>
            <a:off x="397952" y="978422"/>
            <a:ext cx="56980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600" b="1" i="0" u="none" strike="noStrike" kern="1200" cap="none" spc="0" normalizeH="0" baseline="0" noProof="0" dirty="0">
                <a:ln>
                  <a:noFill/>
                </a:ln>
                <a:solidFill>
                  <a:prstClr val="black"/>
                </a:solidFill>
                <a:effectLst/>
                <a:uLnTx/>
                <a:uFillTx/>
                <a:latin typeface="Montserrat ExtraBold" pitchFamily="2" charset="77"/>
                <a:ea typeface="+mn-ea"/>
                <a:cs typeface="+mn-cs"/>
              </a:rPr>
              <a:t>Evolución del Sistema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srgbClr val="C00000"/>
                </a:solidFill>
                <a:effectLst/>
                <a:uLnTx/>
                <a:uFillTx/>
                <a:latin typeface="Montserrat SemiBold" pitchFamily="2" charset="77"/>
                <a:ea typeface="+mn-ea"/>
                <a:cs typeface="+mn-cs"/>
              </a:rPr>
              <a:t>de Gestión de Calidad </a:t>
            </a:r>
          </a:p>
        </p:txBody>
      </p:sp>
      <p:pic>
        <p:nvPicPr>
          <p:cNvPr id="61" name="Imagen 60" descr="Escala de tiempo&#10;&#10;Descripción generada automáticamente">
            <a:extLst>
              <a:ext uri="{FF2B5EF4-FFF2-40B4-BE49-F238E27FC236}">
                <a16:creationId xmlns:a16="http://schemas.microsoft.com/office/drawing/2014/main" id="{0F063262-9824-9743-BD68-7A54EC079DDF}"/>
              </a:ext>
            </a:extLst>
          </p:cNvPr>
          <p:cNvPicPr>
            <a:picLocks noChangeAspect="1"/>
          </p:cNvPicPr>
          <p:nvPr/>
        </p:nvPicPr>
        <p:blipFill>
          <a:blip r:embed="rId3"/>
          <a:stretch>
            <a:fillRect/>
          </a:stretch>
        </p:blipFill>
        <p:spPr>
          <a:xfrm>
            <a:off x="273050" y="2305618"/>
            <a:ext cx="11645900" cy="3302000"/>
          </a:xfrm>
          <a:prstGeom prst="rect">
            <a:avLst/>
          </a:prstGeom>
        </p:spPr>
      </p:pic>
      <p:sp>
        <p:nvSpPr>
          <p:cNvPr id="7" name="Rectángulo 6">
            <a:extLst>
              <a:ext uri="{FF2B5EF4-FFF2-40B4-BE49-F238E27FC236}">
                <a16:creationId xmlns:a16="http://schemas.microsoft.com/office/drawing/2014/main" id="{383B2A48-4C41-4D1C-A2F9-2861280F4898}"/>
              </a:ext>
            </a:extLst>
          </p:cNvPr>
          <p:cNvSpPr/>
          <p:nvPr/>
        </p:nvSpPr>
        <p:spPr>
          <a:xfrm>
            <a:off x="397952" y="450421"/>
            <a:ext cx="110083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lang="es-CO" sz="1200" b="1" dirty="0">
                <a:solidFill>
                  <a:prstClr val="white"/>
                </a:solidFill>
                <a:latin typeface="Montserrat" pitchFamily="2" charset="77"/>
                <a:sym typeface="Geo"/>
              </a:rPr>
              <a:t>PROYECTO 27</a:t>
            </a:r>
            <a:endParaRPr kumimoji="0" lang="es-CO" sz="1200" b="1"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8" name="Rectángulo 7">
            <a:extLst>
              <a:ext uri="{FF2B5EF4-FFF2-40B4-BE49-F238E27FC236}">
                <a16:creationId xmlns:a16="http://schemas.microsoft.com/office/drawing/2014/main" id="{210F34DE-F9CD-4AE3-B02F-17970B3B3C5B}"/>
              </a:ext>
            </a:extLst>
          </p:cNvPr>
          <p:cNvSpPr/>
          <p:nvPr/>
        </p:nvSpPr>
        <p:spPr>
          <a:xfrm>
            <a:off x="1614200" y="450421"/>
            <a:ext cx="1923266" cy="3077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black"/>
                </a:solidFill>
                <a:effectLst/>
                <a:uLnTx/>
                <a:uFillTx/>
                <a:latin typeface="Montserrat" pitchFamily="2" charset="77"/>
                <a:ea typeface="+mn-ea"/>
                <a:cs typeface="+mn-cs"/>
              </a:rPr>
              <a:t>GESTIÓN TIC​</a:t>
            </a:r>
          </a:p>
        </p:txBody>
      </p:sp>
    </p:spTree>
    <p:extLst>
      <p:ext uri="{BB962C8B-B14F-4D97-AF65-F5344CB8AC3E}">
        <p14:creationId xmlns:p14="http://schemas.microsoft.com/office/powerpoint/2010/main" val="30116323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440</TotalTime>
  <Words>1385</Words>
  <Application>Microsoft Office PowerPoint</Application>
  <PresentationFormat>Panorámica</PresentationFormat>
  <Paragraphs>272</Paragraphs>
  <Slides>21</Slides>
  <Notes>1</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21</vt:i4>
      </vt:variant>
    </vt:vector>
  </HeadingPairs>
  <TitlesOfParts>
    <vt:vector size="34" baseType="lpstr">
      <vt:lpstr>Arial</vt:lpstr>
      <vt:lpstr>Arial Black</vt:lpstr>
      <vt:lpstr>Calibri</vt:lpstr>
      <vt:lpstr>Calibri Light</vt:lpstr>
      <vt:lpstr>Century Gothic</vt:lpstr>
      <vt:lpstr>Geo</vt:lpstr>
      <vt:lpstr>Montserrat</vt:lpstr>
      <vt:lpstr>Montserrat ExtraBold</vt:lpstr>
      <vt:lpstr>Montserrat Medium</vt:lpstr>
      <vt:lpstr>Montserrat SemiBold</vt:lpstr>
      <vt:lpstr>Swis721 Cn BT</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 Morales Peláez</dc:creator>
  <cp:lastModifiedBy>Gloria A. Sanchez M.</cp:lastModifiedBy>
  <cp:revision>6</cp:revision>
  <dcterms:created xsi:type="dcterms:W3CDTF">2021-08-03T15:17:56Z</dcterms:created>
  <dcterms:modified xsi:type="dcterms:W3CDTF">2021-08-03T22:40:44Z</dcterms:modified>
</cp:coreProperties>
</file>