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handoutMasterIdLst>
    <p:handoutMasterId r:id="rId10"/>
  </p:handoutMasterIdLst>
  <p:sldIdLst>
    <p:sldId id="267" r:id="rId2"/>
    <p:sldId id="271" r:id="rId3"/>
    <p:sldId id="275" r:id="rId4"/>
    <p:sldId id="328" r:id="rId5"/>
    <p:sldId id="330" r:id="rId6"/>
    <p:sldId id="331" r:id="rId7"/>
    <p:sldId id="332" r:id="rId8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6007"/>
    <a:srgbClr val="C83F08"/>
    <a:srgbClr val="CC3300"/>
    <a:srgbClr val="B65E1C"/>
    <a:srgbClr val="CCCC00"/>
    <a:srgbClr val="E6AA00"/>
    <a:srgbClr val="FFCC00"/>
    <a:srgbClr val="6DFF6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55" autoAdjust="0"/>
    <p:restoredTop sz="94660"/>
  </p:normalViewPr>
  <p:slideViewPr>
    <p:cSldViewPr>
      <p:cViewPr>
        <p:scale>
          <a:sx n="70" d="100"/>
          <a:sy n="70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385EA59-6BF7-4570-8B3C-D8F8A3066BB6}" type="datetimeFigureOut">
              <a:rPr lang="es-ES"/>
              <a:pPr>
                <a:defRPr/>
              </a:pPr>
              <a:t>23/09/2013</a:t>
            </a:fld>
            <a:endParaRPr lang="es-ES" dirty="0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0207B00-64B9-4B90-A372-C0880A1E7E6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4630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CC98AFC-F8A6-4130-9AA7-623B014141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625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163"/>
            <a:fld id="{6643CE4F-8F35-4D02-8A8A-B079BD1D252A}" type="slidenum">
              <a:rPr lang="es-ES" smtClean="0"/>
              <a:pPr defTabSz="919163"/>
              <a:t>2</a:t>
            </a:fld>
            <a:endParaRPr lang="es-E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163"/>
            <a:fld id="{6643CE4F-8F35-4D02-8A8A-B079BD1D252A}" type="slidenum">
              <a:rPr lang="es-ES" smtClean="0"/>
              <a:pPr defTabSz="919163"/>
              <a:t>4</a:t>
            </a:fld>
            <a:endParaRPr lang="es-E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163"/>
            <a:fld id="{6643CE4F-8F35-4D02-8A8A-B079BD1D252A}" type="slidenum">
              <a:rPr lang="es-ES" smtClean="0"/>
              <a:pPr defTabSz="919163"/>
              <a:t>5</a:t>
            </a:fld>
            <a:endParaRPr lang="es-E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163"/>
            <a:fld id="{6643CE4F-8F35-4D02-8A8A-B079BD1D252A}" type="slidenum">
              <a:rPr lang="es-ES" smtClean="0"/>
              <a:pPr defTabSz="919163"/>
              <a:t>7</a:t>
            </a:fld>
            <a:endParaRPr lang="es-E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91B37-C844-4E7A-AA84-888AA074CE9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C7FB7-E910-484D-922C-21F305FAA9A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C48FF-BBDB-4A44-8A07-4A338CBD351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7B02-1C3D-4A03-A08A-95379DC4F85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E5BCF2-213E-43A9-B3F0-5C46D1E9C2B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FAED9-64AC-429E-A7CC-177944207C7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4EE5-3892-474C-940C-DAD9ECAECD4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FF3BA-2866-484B-B32C-0B48CBA4D25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CDC19B-3564-40D8-B6C4-83A2D20626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DBD1-A993-4D30-A3D7-1081124FC18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D3BCDC-8CE6-4399-AEFD-75AA49BF857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1A0ACE03-F08B-44AC-AE44-8F011E6316C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25" r:id="rId2"/>
    <p:sldLayoutId id="2147484133" r:id="rId3"/>
    <p:sldLayoutId id="2147484126" r:id="rId4"/>
    <p:sldLayoutId id="2147484127" r:id="rId5"/>
    <p:sldLayoutId id="2147484128" r:id="rId6"/>
    <p:sldLayoutId id="2147484134" r:id="rId7"/>
    <p:sldLayoutId id="2147484129" r:id="rId8"/>
    <p:sldLayoutId id="2147484135" r:id="rId9"/>
    <p:sldLayoutId id="2147484130" r:id="rId10"/>
    <p:sldLayoutId id="21474841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115765" y="2952239"/>
            <a:ext cx="760491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6">
                    <a:lumMod val="75000"/>
                  </a:schemeClr>
                </a:solidFill>
                <a:latin typeface="Antique Olive" pitchFamily="34" charset="0"/>
              </a:rPr>
              <a:t>INDICADORES GESTIÓN FINANCIERA</a:t>
            </a:r>
            <a:endParaRPr lang="es-ES" sz="3600" b="1" dirty="0" smtClean="0">
              <a:solidFill>
                <a:schemeClr val="accent6">
                  <a:lumMod val="75000"/>
                </a:schemeClr>
              </a:solidFill>
              <a:latin typeface="Antique Olive" pitchFamily="34" charset="0"/>
            </a:endParaRPr>
          </a:p>
          <a:p>
            <a:pPr algn="ctr"/>
            <a:endParaRPr lang="es-ES" sz="3600" b="1" dirty="0" smtClean="0">
              <a:solidFill>
                <a:schemeClr val="accent6">
                  <a:lumMod val="75000"/>
                </a:schemeClr>
              </a:solidFill>
              <a:latin typeface="Antique Olive" pitchFamily="34" charset="0"/>
            </a:endParaRPr>
          </a:p>
          <a:p>
            <a:pPr algn="ctr"/>
            <a:r>
              <a:rPr lang="es-ES" sz="3600" b="1" dirty="0" smtClean="0">
                <a:solidFill>
                  <a:schemeClr val="accent6">
                    <a:lumMod val="75000"/>
                  </a:schemeClr>
                </a:solidFill>
                <a:latin typeface="Antique Olive" pitchFamily="34" charset="0"/>
              </a:rPr>
              <a:t>COMITÉ GERENCIAL</a:t>
            </a:r>
          </a:p>
          <a:p>
            <a:pPr algn="ctr"/>
            <a:endParaRPr lang="es-ES" sz="3600" b="1" dirty="0" smtClean="0">
              <a:solidFill>
                <a:schemeClr val="accent6">
                  <a:lumMod val="75000"/>
                </a:schemeClr>
              </a:solidFill>
              <a:latin typeface="Antique Olive" pitchFamily="34" charset="0"/>
            </a:endParaRPr>
          </a:p>
          <a:p>
            <a:pPr algn="ctr"/>
            <a:r>
              <a:rPr lang="es-MX" sz="3600" b="1" dirty="0" smtClean="0">
                <a:solidFill>
                  <a:schemeClr val="accent6">
                    <a:lumMod val="75000"/>
                  </a:schemeClr>
                </a:solidFill>
                <a:latin typeface="Antique Olive" pitchFamily="34" charset="0"/>
              </a:rPr>
              <a:t>Septiembre 25, 26, 27 y 28 de 2013</a:t>
            </a:r>
            <a:endParaRPr lang="es-ES" sz="3600" b="1" dirty="0">
              <a:solidFill>
                <a:schemeClr val="accent6">
                  <a:lumMod val="75000"/>
                </a:schemeClr>
              </a:solidFill>
              <a:latin typeface="Antique Olive" pitchFamily="34" charset="0"/>
            </a:endParaRPr>
          </a:p>
        </p:txBody>
      </p:sp>
      <p:pic>
        <p:nvPicPr>
          <p:cNvPr id="10" name="9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357166"/>
            <a:ext cx="7858180" cy="164307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Rectángulo"/>
          <p:cNvSpPr/>
          <p:nvPr/>
        </p:nvSpPr>
        <p:spPr>
          <a:xfrm>
            <a:off x="1500166" y="1571612"/>
            <a:ext cx="3929090" cy="35719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SECCIONAL PEREIRA</a:t>
            </a:r>
            <a:endParaRPr lang="es-ES" sz="2400" b="1" dirty="0"/>
          </a:p>
        </p:txBody>
      </p:sp>
      <p:sp>
        <p:nvSpPr>
          <p:cNvPr id="1026" name="Elipse 3" descr="LOGOTIPO UNILIBRE PARA USO-BICOLOR MAYO 16"/>
          <p:cNvSpPr>
            <a:spLocks noChangeArrowheads="1"/>
          </p:cNvSpPr>
          <p:nvPr/>
        </p:nvSpPr>
        <p:spPr bwMode="auto">
          <a:xfrm>
            <a:off x="857224" y="357166"/>
            <a:ext cx="1285884" cy="1285884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1680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2976" y="-27384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_tradn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MATRIZ DE INDICADORES ACTUAL</a:t>
            </a:r>
          </a:p>
        </p:txBody>
      </p:sp>
      <p:pic>
        <p:nvPicPr>
          <p:cNvPr id="8" name="Picture 5" descr="escudo_u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450" y="170504"/>
            <a:ext cx="792088" cy="752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357160" y="428604"/>
          <a:ext cx="8501119" cy="6401969"/>
        </p:xfrm>
        <a:graphic>
          <a:graphicData uri="http://schemas.openxmlformats.org/drawingml/2006/table">
            <a:tbl>
              <a:tblPr/>
              <a:tblGrid>
                <a:gridCol w="171434"/>
                <a:gridCol w="191602"/>
                <a:gridCol w="786581"/>
                <a:gridCol w="1860565"/>
                <a:gridCol w="574808"/>
                <a:gridCol w="786581"/>
                <a:gridCol w="597499"/>
                <a:gridCol w="779017"/>
                <a:gridCol w="837002"/>
                <a:gridCol w="1139533"/>
                <a:gridCol w="776497"/>
              </a:tblGrid>
              <a:tr h="24560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700" b="1" i="0" u="none" strike="noStrike" dirty="0">
                          <a:latin typeface="Arial"/>
                        </a:rPr>
                        <a:t> </a:t>
                      </a:r>
                      <a:endParaRPr lang="es-ES" sz="7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MATRIZ INDICADORES SISTEMA DE GESTIÓN DE CALIDAD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b="1" i="0" u="none" strike="noStrike">
                          <a:latin typeface="Arial"/>
                        </a:rPr>
                        <a:t>Fecha de Actualización:</a:t>
                      </a:r>
                      <a:br>
                        <a:rPr lang="es-ES" sz="700" b="1" i="0" u="none" strike="noStrike">
                          <a:latin typeface="Arial"/>
                        </a:rPr>
                      </a:br>
                      <a:r>
                        <a:rPr lang="es-ES" sz="700" b="1" i="0" u="none" strike="noStrike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sng" strike="noStrike" dirty="0">
                          <a:latin typeface="Arial"/>
                        </a:rPr>
                        <a:t>21/06/2013</a:t>
                      </a:r>
                      <a:br>
                        <a:rPr lang="es-ES" sz="700" b="1" i="0" u="sng" strike="noStrike" dirty="0">
                          <a:latin typeface="Arial"/>
                        </a:rPr>
                      </a:br>
                      <a:endParaRPr lang="es-ES" sz="700" b="1" i="0" u="sng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2609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No.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Fórmula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Tipo de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Unidad de medida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Periodicidad de medición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Responsable de Medición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Fuente de información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Responsable del análisis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30578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latin typeface="Arial"/>
                        </a:rPr>
                        <a:t>INDICADORES GESTIÓN FINANCIERA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745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SUBPROCESO DE TESORERIA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9482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Cancelación de cuentas por pagar mes</a:t>
                      </a:r>
                      <a:b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7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Número de cuentas canceladas dentro de los plazos establecidos en el acuerdo de servicio / Total de cuentas por pagar en el mes 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Mensual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Tesorero o quien haga sus veces en las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SEVEN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Síndico o quien haga sus veces en las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745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SUBPROCESO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5667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Financiación de matrícula</a:t>
                      </a:r>
                      <a:b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(Acuerdo - No aplica a Barranquilla)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No de créditos directos  atendidos dentro de los plazos acordados / Numero total de créditos solicitados en el semestre 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Cartera 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Sistema SINU</a:t>
                      </a:r>
                      <a:b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(Relación de créditos en Bogotá)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Síndico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4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Eficacia del recaudo </a:t>
                      </a:r>
                      <a:b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(Créditos Directos)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(valor de los créditos directos recaudados / valor  de los créditos directos otorgados por período)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Semestral / 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Cartera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informe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Síndico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547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Eficacia del recaudo</a:t>
                      </a:r>
                      <a:b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(Entidades Financieras)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(Valor total del recaudo mes de los créditos a través de entidades financieras/valor total de los créditos otorgados por las entidades financieras)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Semestral / 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Cartera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informe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Síndico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745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SUBPROCESO DE PRESUPUESTO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2539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Precisión en la elaboración del presupuesto de ingresos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(((Valor del total del presupuesto de inversión modificado - Adición de recursos de capital) - valor del presupuesto total de inversión aprobado) / valor total del presupuesto de inversión aprobado)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Presupuesto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Informe de presupuesto</a:t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/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>Proyecto de adición de recursos de capital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presupuesto / Síndico o quienes hagan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416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Precisión en la elaboración del presupuesto de gastos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((Valor del total del presupuesto de gastos modificado - Adición de recursos de capital) - valor total del presupuesto de gastos aprobado) / valor total del presupuesto de gastos aprobado)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Presupuesto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Informe de presupuesto</a:t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/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>Proyecto de adición de recursos de capital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presupuesto / Síndico o quienes hagan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0408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Precisión en la elaboración del presupuesto de Inversión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(((Valor del presupuesto de ingresos operacional y no operacionales  modificado - Adición de recursos de capital) - Valor del presupuesto de ingresos operacional y no operacionales aprobado) / valor total del presupuesto de ingresos operacional y no operacionales aprobado)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Presupuesto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Informe de presupuesto</a:t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/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>Proyecto de adición de recursos de capital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presupuesto / Síndico o quienes hagan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543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Asignación de disponibilidad presupuestal</a:t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>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Numero de solicitudes tramitadas dentro del plazo establecido en el acuerdo de servicios / Total de solicitudes radicadas * 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Cumplimiento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Auxiliar de Presupuesto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Relación de trazabilidad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Jefe de presupuesto / Síndico o quienes hagan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745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SUBPROCESO DE CONTABILIDAD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979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Oportunidad en entrega de estados financieros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Fecha entrega de estados financieros - Fecha establecida en el cronograma de presidencia para la entrega de estados financieros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Oportunidad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días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Contador (planta / outsourcing)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Cumplimiento cronograma de presidencia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>
                          <a:latin typeface="Arial"/>
                        </a:rPr>
                        <a:t>Radicado de los estados financieros en revisoría fiscal y auditoria interna</a:t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/>
                      </a:r>
                      <a:br>
                        <a:rPr lang="es-ES" sz="700" b="0" i="0" u="none" strike="noStrike">
                          <a:latin typeface="Arial"/>
                        </a:rPr>
                      </a:br>
                      <a:r>
                        <a:rPr lang="es-ES" sz="700" b="0" i="0" u="none" strike="noStrike">
                          <a:latin typeface="Arial"/>
                        </a:rPr>
                        <a:t>Cronograma del Presidente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0" i="0" u="none" strike="noStrike" dirty="0">
                          <a:latin typeface="Arial"/>
                        </a:rPr>
                        <a:t>Síndico o quien haga sus veces en la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escudo_u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9" y="1"/>
            <a:ext cx="1714512" cy="151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1357290" y="1714488"/>
            <a:ext cx="692943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es-ES_tradnl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INDICADORES PROPUESTOS PARA PRESUPUESTO</a:t>
            </a:r>
            <a:endParaRPr lang="es-ES_tradnl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4286256"/>
            <a:ext cx="7572428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EFICIENCIA:   	  		</a:t>
            </a:r>
            <a:r>
              <a:rPr kumimoji="0" lang="es-CO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EFICACIA</a:t>
            </a:r>
            <a:r>
              <a:rPr kumimoji="0" lang="es-CO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            						</a:t>
            </a:r>
            <a:endParaRPr lang="es-ES" sz="105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Minimizar el desperdicio			Alto rendimiento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Uso optimo de los recursos			Maximizar  el resultado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Hacer correctamente			Hacer lo correcto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EFECTIVIDAD</a:t>
            </a:r>
            <a:endParaRPr kumimoji="0" lang="es-E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MAXIMIZAR EL VALOR DE LA UNIVERSIDAD</a:t>
            </a:r>
            <a:endParaRPr kumimoji="0" lang="es-CO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escudo_u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0"/>
            <a:ext cx="792088" cy="752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85852" y="-24"/>
            <a:ext cx="728667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es-C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 presupuesto debe medir  mucho más que la precisión, debe medir también la operación de la universidad en términos de eficiencia,  eficacia y efectividad.</a:t>
            </a:r>
            <a:endParaRPr lang="es-ES" sz="14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C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En estos términos podríamos  plantear los siguientes indicadores para el presupuesto de ingresos:  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C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C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* Dado que manejamos un presupuesto de causación y que existen recursos que no ingresan efectivamente a la Universidad podríamos decir:</a:t>
            </a:r>
            <a:endParaRPr kumimoji="0" lang="es-C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214414" y="1880160"/>
          <a:ext cx="7358144" cy="2620410"/>
        </p:xfrm>
        <a:graphic>
          <a:graphicData uri="http://schemas.openxmlformats.org/drawingml/2006/table">
            <a:tbl>
              <a:tblPr/>
              <a:tblGrid>
                <a:gridCol w="414391"/>
                <a:gridCol w="1538652"/>
                <a:gridCol w="1495412"/>
                <a:gridCol w="1081020"/>
                <a:gridCol w="1333258"/>
                <a:gridCol w="1081020"/>
                <a:gridCol w="414391"/>
              </a:tblGrid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EFICIENCIA: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EJECUCION INGRESOS CAUSADOS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X 100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PRESUPUESTO DE INGRESOS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53489"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EFICACIA: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INGRESOS RECIBIDOS EN EFECTIVO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X 100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EJECUCION DE INGRESOS CAUSADOS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53489"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000"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EFECTIVIDAD: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INGRESOS RECIBIDOS EN EFECTIVO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X 100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PRESUPUESTO DE INGRESOS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8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071536" y="5767600"/>
          <a:ext cx="7500993" cy="804672"/>
        </p:xfrm>
        <a:graphic>
          <a:graphicData uri="http://schemas.openxmlformats.org/drawingml/2006/table">
            <a:tbl>
              <a:tblPr/>
              <a:tblGrid>
                <a:gridCol w="407856"/>
                <a:gridCol w="1773284"/>
                <a:gridCol w="1471825"/>
                <a:gridCol w="1063971"/>
                <a:gridCol w="1312230"/>
                <a:gridCol w="1063971"/>
                <a:gridCol w="407856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CONTROL CAJA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EJECUCION DE GASTOS + INVERSION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X 100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INGRESOS RECIBIDOS EN EFECTIVO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</a:tbl>
          </a:graphicData>
        </a:graphic>
      </p:graphicFrame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000100" y="4500570"/>
            <a:ext cx="77867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C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* Otro indicador importante sería realizar un control de caja, donde nos permita determinar que los recursos efectivos (Ingresos causados menos cartera)  son los que están soportando la operación y tener un panorama total de los ingresos  para realizar control a las erogaciones por gasto e inversión.  Con fundamento en lo anterior podríamos decir:</a:t>
            </a: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El resultado ideal debe ser el 100%, que indicaría un equilibrio en el movimiento de caja ingresos efectivos = gastos + inversión  efectivos.</a:t>
            </a:r>
            <a:endParaRPr kumimoji="0" lang="es-CO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escudo_u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0"/>
            <a:ext cx="792088" cy="752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85852" y="-24"/>
            <a:ext cx="72866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s-CO" sz="1600" dirty="0" smtClean="0"/>
              <a:t>2. En </a:t>
            </a:r>
            <a:r>
              <a:rPr lang="es-CO" sz="1600" dirty="0" smtClean="0"/>
              <a:t>el presupuesto de gastos es importante realizar una relación con los ingresos, ya que debemos medir que con los mismos egresos tenemos la capacidad de generar más ingresos  o verificar en que medida estamos creciendo los gastos y si guardan relación con el crecimiento en los ingresos.  </a:t>
            </a:r>
            <a:endParaRPr lang="es-ES" sz="1600" dirty="0" smtClean="0"/>
          </a:p>
          <a:p>
            <a:pPr algn="just"/>
            <a:endParaRPr lang="es-CO" sz="1600" dirty="0" smtClean="0"/>
          </a:p>
          <a:p>
            <a:pPr algn="just"/>
            <a:r>
              <a:rPr lang="es-CO" sz="1600" dirty="0" smtClean="0"/>
              <a:t>Así </a:t>
            </a:r>
            <a:r>
              <a:rPr lang="es-CO" sz="1600" dirty="0" smtClean="0"/>
              <a:t>mismo, analizar vigencia tras vigencia si la Universidad esta siendo eficiente en el comportamiento de los ingresos con relación a sus gastos, midiendo por cada peso generado como ingreso cuanto me gasto para conseguirlo.  Así:</a:t>
            </a:r>
            <a:endParaRPr lang="es-ES" sz="1600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000100" y="3470506"/>
            <a:ext cx="778674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s-CO" sz="1600" dirty="0" smtClean="0">
                <a:latin typeface="Arial" pitchFamily="34" charset="0"/>
                <a:cs typeface="Times New Roman" pitchFamily="18" charset="0"/>
              </a:rPr>
              <a:t>3. </a:t>
            </a:r>
            <a:r>
              <a:rPr lang="es-CO" sz="1600" dirty="0" smtClean="0"/>
              <a:t>El </a:t>
            </a:r>
            <a:r>
              <a:rPr lang="es-CO" sz="1600" dirty="0" smtClean="0"/>
              <a:t>presupuesto de inversión debe ser evaluado por el nivel de ejecución, ya que la Universidad es una entidad sin ánimo de lucro y debemos de invertir nuestros excedentes en nuestro objeto social.  Este indicador puede resultar negativo, mostrando siempre un desacierto en la ejecución de la inversión dado que nunca se llega a un 100%.  Seria importante evaluar el porque de la baja ejecución en el presupuesto de inversión de la Universidad y si es un sentir de todas las seccionales:</a:t>
            </a:r>
            <a:endParaRPr lang="es-ES" sz="16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071537" y="2428868"/>
          <a:ext cx="7786744" cy="1000132"/>
        </p:xfrm>
        <a:graphic>
          <a:graphicData uri="http://schemas.openxmlformats.org/drawingml/2006/table">
            <a:tbl>
              <a:tblPr/>
              <a:tblGrid>
                <a:gridCol w="447738"/>
                <a:gridCol w="1498948"/>
                <a:gridCol w="1615749"/>
                <a:gridCol w="1168012"/>
                <a:gridCol w="1440547"/>
                <a:gridCol w="1168012"/>
                <a:gridCol w="447738"/>
              </a:tblGrid>
              <a:tr h="239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260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I  /  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INGRESOS EJECUTADOS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260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GASTOS EJECUTADOS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239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071538" y="5357826"/>
          <a:ext cx="7786742" cy="1214446"/>
        </p:xfrm>
        <a:graphic>
          <a:graphicData uri="http://schemas.openxmlformats.org/drawingml/2006/table">
            <a:tbl>
              <a:tblPr/>
              <a:tblGrid>
                <a:gridCol w="447737"/>
                <a:gridCol w="1498948"/>
                <a:gridCol w="1615749"/>
                <a:gridCol w="1168012"/>
                <a:gridCol w="1440547"/>
                <a:gridCol w="1168012"/>
                <a:gridCol w="447737"/>
              </a:tblGrid>
              <a:tr h="290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31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EFICIENCIA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EJECUCION INVERSION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X 100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316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PRESUPUESTO DE INVERSION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290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escudo_u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285860"/>
            <a:ext cx="2255393" cy="198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1500166" y="3714752"/>
            <a:ext cx="692943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es-ES_tradnl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INDICADORES PROPUESTOS PARA CARTERA</a:t>
            </a:r>
            <a:endParaRPr lang="es-ES_tradnl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sz="4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2976" y="-27384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_tradn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PROPUESTA MATRIZ </a:t>
            </a:r>
            <a:r>
              <a:rPr lang="es-ES_tradn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DE </a:t>
            </a:r>
            <a:r>
              <a:rPr lang="es-ES_tradn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INDICADORES CARTERA</a:t>
            </a:r>
            <a:endParaRPr lang="es-ES_tradnl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8" name="Picture 5" descr="escudo_u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450" y="170504"/>
            <a:ext cx="792088" cy="752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4" y="1142984"/>
          <a:ext cx="8501122" cy="5357850"/>
        </p:xfrm>
        <a:graphic>
          <a:graphicData uri="http://schemas.openxmlformats.org/drawingml/2006/table">
            <a:tbl>
              <a:tblPr/>
              <a:tblGrid>
                <a:gridCol w="184042"/>
                <a:gridCol w="205693"/>
                <a:gridCol w="1253339"/>
                <a:gridCol w="2214578"/>
                <a:gridCol w="571504"/>
                <a:gridCol w="500066"/>
                <a:gridCol w="714380"/>
                <a:gridCol w="928694"/>
                <a:gridCol w="428628"/>
                <a:gridCol w="709901"/>
                <a:gridCol w="790297"/>
              </a:tblGrid>
              <a:tr h="6630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No.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Fórmula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Tipo de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Unidad de medida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Periodicidad de medición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Responsable de Medición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Fuente de información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latin typeface="Arial"/>
                        </a:rPr>
                        <a:t>Responsable del análisis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8499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latin typeface="Arial"/>
                        </a:rPr>
                        <a:t>INDICADORES GESTIÓN FINANCIERA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388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SUBPROCESO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443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Cumplimiento al acuerdo de servicio de financiación de matricula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No de créditos atendidos dentro de los plazos acordados / Numero total de créditos solicitados *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Jefe de Tesorería y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Solicitud de crédito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Síndico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21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Eficacia del recaudo programas semestralizados</a:t>
                      </a:r>
                      <a:b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(Crédito Directo)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(valor de los créditos directos recaudados semestre / valor  de los créditos directos otorgados por período) *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Semestral / 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Jefe de Tesorería y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informe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Síndico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15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Eficacia del recaudo programas anualizados</a:t>
                      </a:r>
                      <a:b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(Crédito Directo)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(valor de los créditos directos recaudados anual/ valor  de los créditos directos otorgados por período) *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Semestral / 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Jefe de Tesorería y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informe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Síndico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15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Eficacia del recaudo</a:t>
                      </a:r>
                      <a:b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(Créditos Icetex)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(Valor total del recaudo de los créditos a través de ICETEX/valor total de los créditos otorgados por ICETEX) *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Semestral / 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Jefe de Tesorería y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informe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Síndico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9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Eficacia del recaudo fondos administrados ICETEX</a:t>
                      </a:r>
                      <a:b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(Créditos Icetex)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(Valor total del recaudo de los créditos fondos administrados ICETEX/valor total de los créditos otorgados por ICETEX) *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Eficacia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%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Semestral / 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Jefe de Tesorería y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>
                          <a:latin typeface="Arial"/>
                        </a:rPr>
                        <a:t>informe de cartera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latin typeface="Arial"/>
                        </a:rPr>
                        <a:t>Síndico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13">
      <a:dk1>
        <a:sysClr val="windowText" lastClr="000000"/>
      </a:dk1>
      <a:lt1>
        <a:sysClr val="window" lastClr="FFFFFF"/>
      </a:lt1>
      <a:dk2>
        <a:srgbClr val="4F271C"/>
      </a:dk2>
      <a:lt2>
        <a:srgbClr val="FF0000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23769</TotalTime>
  <Words>1335</Words>
  <Application>Microsoft Office PowerPoint</Application>
  <PresentationFormat>Presentación en pantalla (4:3)</PresentationFormat>
  <Paragraphs>363</Paragraphs>
  <Slides>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Solsticio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Universidad Libre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carlos.valero</dc:creator>
  <cp:lastModifiedBy>sistemas</cp:lastModifiedBy>
  <cp:revision>759</cp:revision>
  <cp:lastPrinted>2011-09-21T16:28:44Z</cp:lastPrinted>
  <dcterms:created xsi:type="dcterms:W3CDTF">2008-11-07T15:09:08Z</dcterms:created>
  <dcterms:modified xsi:type="dcterms:W3CDTF">2013-09-24T00:38:26Z</dcterms:modified>
</cp:coreProperties>
</file>