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39"/>
  </p:notesMasterIdLst>
  <p:handoutMasterIdLst>
    <p:handoutMasterId r:id="rId40"/>
  </p:handoutMasterIdLst>
  <p:sldIdLst>
    <p:sldId id="267" r:id="rId2"/>
    <p:sldId id="268" r:id="rId3"/>
    <p:sldId id="269" r:id="rId4"/>
    <p:sldId id="271" r:id="rId5"/>
    <p:sldId id="273" r:id="rId6"/>
    <p:sldId id="275" r:id="rId7"/>
    <p:sldId id="274" r:id="rId8"/>
    <p:sldId id="276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307" r:id="rId17"/>
    <p:sldId id="285" r:id="rId18"/>
    <p:sldId id="306" r:id="rId19"/>
    <p:sldId id="286" r:id="rId20"/>
    <p:sldId id="308" r:id="rId21"/>
    <p:sldId id="318" r:id="rId22"/>
    <p:sldId id="287" r:id="rId23"/>
    <p:sldId id="288" r:id="rId24"/>
    <p:sldId id="289" r:id="rId25"/>
    <p:sldId id="302" r:id="rId26"/>
    <p:sldId id="290" r:id="rId27"/>
    <p:sldId id="291" r:id="rId28"/>
    <p:sldId id="292" r:id="rId29"/>
    <p:sldId id="293" r:id="rId30"/>
    <p:sldId id="294" r:id="rId31"/>
    <p:sldId id="319" r:id="rId32"/>
    <p:sldId id="295" r:id="rId33"/>
    <p:sldId id="296" r:id="rId34"/>
    <p:sldId id="297" r:id="rId35"/>
    <p:sldId id="305" r:id="rId36"/>
    <p:sldId id="303" r:id="rId37"/>
    <p:sldId id="299" r:id="rId38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FF6D"/>
    <a:srgbClr val="D76007"/>
    <a:srgbClr val="C83F08"/>
    <a:srgbClr val="CC3300"/>
    <a:srgbClr val="B65E1C"/>
    <a:srgbClr val="CCCC00"/>
    <a:srgbClr val="E6AA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5" autoAdjust="0"/>
    <p:restoredTop sz="94660"/>
  </p:normalViewPr>
  <p:slideViewPr>
    <p:cSldViewPr>
      <p:cViewPr>
        <p:scale>
          <a:sx n="80" d="100"/>
          <a:sy n="80" d="100"/>
        </p:scale>
        <p:origin x="-33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REVISI&#211;N%20GERENCIAL\INFORM%20ENTRADA%20REVISI&#211;N%20GERENCI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REVISION_GERENCIAL\2013\INFORM%20ENTRADA%20REVISI&#211;N%20GERENCI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REVISION_GERENCIAL\2013\INFORM%20ENTRADA%20REVISI&#211;N%20GERENCI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REVISION_GERENCIAL\2013\INFORM%20ENTRADA%20REVISI&#211;N%20GERENCI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REVISION_GERENCIAL\2013\INFORM%20ENTRADA%20REVISI&#211;N%20GERENCI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OPIA%20MEMORIA%20(Nov%2016.2013)\INFOR_ADICIONAL\REVISION_GERENCIAL\2013\INFORM%20ENTRADA%20REVISI&#211;N%20GERENCI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COMPARATIVO SATISFACCIÓN CALIFICACIONES DEL SERVICIO 2006- 2013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'Objetivo A'!$A$80:$H$80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'Objetivo A'!$A$81:$H$81</c:f>
              <c:numCache>
                <c:formatCode>0%</c:formatCode>
                <c:ptCount val="8"/>
                <c:pt idx="0">
                  <c:v>0.78</c:v>
                </c:pt>
                <c:pt idx="1">
                  <c:v>0.87</c:v>
                </c:pt>
                <c:pt idx="2">
                  <c:v>0.95</c:v>
                </c:pt>
                <c:pt idx="3">
                  <c:v>0.93</c:v>
                </c:pt>
                <c:pt idx="4">
                  <c:v>0.95</c:v>
                </c:pt>
                <c:pt idx="5">
                  <c:v>0.96</c:v>
                </c:pt>
                <c:pt idx="6">
                  <c:v>0.93</c:v>
                </c:pt>
                <c:pt idx="7">
                  <c:v>0.97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2648320"/>
        <c:axId val="62649856"/>
        <c:axId val="0"/>
      </c:bar3DChart>
      <c:catAx>
        <c:axId val="6264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62649856"/>
        <c:crosses val="autoZero"/>
        <c:auto val="1"/>
        <c:lblAlgn val="ctr"/>
        <c:lblOffset val="100"/>
        <c:noMultiLvlLbl val="0"/>
      </c:catAx>
      <c:valAx>
        <c:axId val="62649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26483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OBJETIVO C DE CALIDAD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C00000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'Objetivo C'!$G$135:$G$138</c:f>
              <c:strCache>
                <c:ptCount val="4"/>
                <c:pt idx="0">
                  <c:v>Quejas por proceso</c:v>
                </c:pt>
                <c:pt idx="1">
                  <c:v>Quejas cerradas</c:v>
                </c:pt>
                <c:pt idx="2">
                  <c:v>Quejas recurrentes</c:v>
                </c:pt>
                <c:pt idx="3">
                  <c:v>Respuesta Dentro del tiempo establecido</c:v>
                </c:pt>
              </c:strCache>
            </c:strRef>
          </c:cat>
          <c:val>
            <c:numRef>
              <c:f>'Objetivo C'!$J$135:$J$138</c:f>
              <c:numCache>
                <c:formatCode>0%</c:formatCode>
                <c:ptCount val="4"/>
                <c:pt idx="0">
                  <c:v>0.1</c:v>
                </c:pt>
                <c:pt idx="1">
                  <c:v>0.3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437888"/>
        <c:axId val="70439680"/>
        <c:axId val="0"/>
      </c:bar3DChart>
      <c:catAx>
        <c:axId val="7043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70439680"/>
        <c:crosses val="autoZero"/>
        <c:auto val="1"/>
        <c:lblAlgn val="ctr"/>
        <c:lblOffset val="100"/>
        <c:noMultiLvlLbl val="0"/>
      </c:catAx>
      <c:valAx>
        <c:axId val="704396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043788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Black"/>
                <a:ea typeface="Arial Black"/>
                <a:cs typeface="Arial Black"/>
              </a:defRPr>
            </a:pPr>
            <a:r>
              <a:rPr lang="es-ES"/>
              <a:t>Porcentaje Cumplimiento Objetivos de Calidad  2013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'Cumplimiento Objetivos '!$E$2</c:f>
              <c:strCache>
                <c:ptCount val="1"/>
                <c:pt idx="0">
                  <c:v>Cumplimiento Objetivos
2013-1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gradFill rotWithShape="0">
                <a:gsLst>
                  <a:gs pos="0">
                    <a:srgbClr val="99CC00"/>
                  </a:gs>
                  <a:gs pos="50000">
                    <a:srgbClr val="475E00"/>
                  </a:gs>
                  <a:gs pos="100000">
                    <a:srgbClr val="99CC0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gradFill rotWithShape="0">
                <a:gsLst>
                  <a:gs pos="0">
                    <a:srgbClr val="764700"/>
                  </a:gs>
                  <a:gs pos="50000">
                    <a:srgbClr val="FF9900"/>
                  </a:gs>
                  <a:gs pos="100000">
                    <a:srgbClr val="76470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invertIfNegative val="0"/>
            <c:bubble3D val="0"/>
            <c:spPr>
              <a:gradFill rotWithShape="0">
                <a:gsLst>
                  <a:gs pos="0">
                    <a:srgbClr val="000076"/>
                  </a:gs>
                  <a:gs pos="50000">
                    <a:srgbClr val="0000FF"/>
                  </a:gs>
                  <a:gs pos="100000">
                    <a:srgbClr val="000076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'Cumplimiento Objetivos '!$E$3:$E$6</c:f>
              <c:numCache>
                <c:formatCode>0%</c:formatCode>
                <c:ptCount val="4"/>
                <c:pt idx="0">
                  <c:v>0.96</c:v>
                </c:pt>
                <c:pt idx="1">
                  <c:v>0.96100000000000008</c:v>
                </c:pt>
                <c:pt idx="2">
                  <c:v>0.7</c:v>
                </c:pt>
                <c:pt idx="3">
                  <c:v>0.54838709677419351</c:v>
                </c:pt>
              </c:numCache>
            </c:numRef>
          </c:val>
        </c:ser>
        <c:ser>
          <c:idx val="0"/>
          <c:order val="1"/>
          <c:tx>
            <c:strRef>
              <c:f>'Cumplimiento Objetivos '!$F$2</c:f>
              <c:strCache>
                <c:ptCount val="1"/>
                <c:pt idx="0">
                  <c:v>Cumplimiento Objetivos
2013 -2</c:v>
                </c:pt>
              </c:strCache>
            </c:strRef>
          </c:tx>
          <c:invertIfNegative val="0"/>
          <c:val>
            <c:numRef>
              <c:f>'Cumplimiento Objetivos '!$F$3:$F$6</c:f>
              <c:numCache>
                <c:formatCode>0%</c:formatCode>
                <c:ptCount val="4"/>
                <c:pt idx="0">
                  <c:v>0.97</c:v>
                </c:pt>
                <c:pt idx="1">
                  <c:v>0.98093749999999991</c:v>
                </c:pt>
                <c:pt idx="2">
                  <c:v>0.7</c:v>
                </c:pt>
                <c:pt idx="3">
                  <c:v>0.54838709677419351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0505600"/>
        <c:axId val="70507136"/>
      </c:barChart>
      <c:catAx>
        <c:axId val="705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7050713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705071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050560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gradFill rotWithShape="0">
      <a:gsLst>
        <a:gs pos="0">
          <a:srgbClr val="FF6600">
            <a:gamma/>
            <a:shade val="46275"/>
            <a:invGamma/>
          </a:srgbClr>
        </a:gs>
        <a:gs pos="50000">
          <a:srgbClr val="FF6600"/>
        </a:gs>
        <a:gs pos="100000">
          <a:srgbClr val="FF6600">
            <a:gamma/>
            <a:shade val="46275"/>
            <a:invGamma/>
          </a:srgbClr>
        </a:gs>
      </a:gsLst>
      <a:lin ang="0" scaled="1"/>
    </a:gra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C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CO"/>
              <a:t>CUMPLIMIENTO DE</a:t>
            </a:r>
            <a:r>
              <a:rPr lang="es-CO" baseline="0"/>
              <a:t> OBJETIVOS DE CALIDAD Y </a:t>
            </a:r>
            <a:r>
              <a:rPr lang="es-CO"/>
              <a:t>EFICACIA DEL SGC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chemeClr val="accent2"/>
              </a:solidFill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del SGC (ajustado)'!$H$19:$N$19</c:f>
              <c:strCache>
                <c:ptCount val="7"/>
                <c:pt idx="0">
                  <c:v>2010-2</c:v>
                </c:pt>
                <c:pt idx="1">
                  <c:v>2011-1</c:v>
                </c:pt>
                <c:pt idx="2">
                  <c:v>2011-2</c:v>
                </c:pt>
                <c:pt idx="3">
                  <c:v>2012-1</c:v>
                </c:pt>
                <c:pt idx="4">
                  <c:v>2012-2</c:v>
                </c:pt>
                <c:pt idx="5">
                  <c:v>2013-1</c:v>
                </c:pt>
                <c:pt idx="6">
                  <c:v>2013-2</c:v>
                </c:pt>
              </c:strCache>
            </c:strRef>
          </c:cat>
          <c:val>
            <c:numRef>
              <c:f>'Eficacia del SGC (ajustado)'!$H$21:$N$21</c:f>
              <c:numCache>
                <c:formatCode>0.0%</c:formatCode>
                <c:ptCount val="7"/>
                <c:pt idx="0">
                  <c:v>0.7400000000000001</c:v>
                </c:pt>
                <c:pt idx="1">
                  <c:v>0.64</c:v>
                </c:pt>
                <c:pt idx="2">
                  <c:v>0.71666666666666667</c:v>
                </c:pt>
                <c:pt idx="3">
                  <c:v>0.91879999999999995</c:v>
                </c:pt>
                <c:pt idx="4">
                  <c:v>0.84899999999999998</c:v>
                </c:pt>
                <c:pt idx="5">
                  <c:v>0.79249999999999998</c:v>
                </c:pt>
                <c:pt idx="6">
                  <c:v>0.8</c:v>
                </c:pt>
              </c:numCache>
            </c:numRef>
          </c:val>
        </c:ser>
        <c:ser>
          <c:idx val="1"/>
          <c:order val="1"/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800" b="1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del SGC (ajustado)'!$H$19:$N$19</c:f>
              <c:strCache>
                <c:ptCount val="7"/>
                <c:pt idx="0">
                  <c:v>2010-2</c:v>
                </c:pt>
                <c:pt idx="1">
                  <c:v>2011-1</c:v>
                </c:pt>
                <c:pt idx="2">
                  <c:v>2011-2</c:v>
                </c:pt>
                <c:pt idx="3">
                  <c:v>2012-1</c:v>
                </c:pt>
                <c:pt idx="4">
                  <c:v>2012-2</c:v>
                </c:pt>
                <c:pt idx="5">
                  <c:v>2013-1</c:v>
                </c:pt>
                <c:pt idx="6">
                  <c:v>2013-2</c:v>
                </c:pt>
              </c:strCache>
            </c:strRef>
          </c:cat>
          <c:val>
            <c:numRef>
              <c:f>'Eficacia del SGC (ajustado)'!$H$23:$N$23</c:f>
              <c:numCache>
                <c:formatCode>0.0%</c:formatCode>
                <c:ptCount val="7"/>
                <c:pt idx="0">
                  <c:v>2.4523999999999997E-2</c:v>
                </c:pt>
                <c:pt idx="1">
                  <c:v>2.5903999999999996E-2</c:v>
                </c:pt>
                <c:pt idx="2">
                  <c:v>2.6147916666666667E-2</c:v>
                </c:pt>
                <c:pt idx="3">
                  <c:v>2.1558065599999999E-2</c:v>
                </c:pt>
                <c:pt idx="4">
                  <c:v>2.3E-2</c:v>
                </c:pt>
                <c:pt idx="5">
                  <c:v>2.3719437499999999E-2</c:v>
                </c:pt>
                <c:pt idx="6">
                  <c:v>2.3599999999999999E-2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7048448"/>
        <c:axId val="109655168"/>
        <c:axId val="0"/>
      </c:bar3DChart>
      <c:catAx>
        <c:axId val="77048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09655168"/>
        <c:crosses val="autoZero"/>
        <c:auto val="1"/>
        <c:lblAlgn val="ctr"/>
        <c:lblOffset val="100"/>
        <c:noMultiLvlLbl val="0"/>
      </c:catAx>
      <c:valAx>
        <c:axId val="10965516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770484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58406121521435E-2"/>
          <c:y val="0.26869842437784713"/>
          <c:w val="0.88693225571920709"/>
          <c:h val="0.57894815149453671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993366"/>
              </a:solidFill>
              <a:prstDash val="solid"/>
            </a:ln>
          </c:spPr>
          <c:marker>
            <c:symbol val="diamond"/>
            <c:size val="14"/>
            <c:spPr>
              <a:solidFill>
                <a:srgbClr val="00FF00"/>
              </a:solidFill>
              <a:ln>
                <a:solidFill>
                  <a:srgbClr val="00008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</c:marker>
          <c:dLbls>
            <c:spPr>
              <a:solidFill>
                <a:srgbClr val="FFFF00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900">
                    <a:solidFill>
                      <a:sysClr val="windowText" lastClr="000000"/>
                    </a:solidFill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'ANEXO 2.Resultados aud.Inter'!$C$3:$O$3</c:f>
              <c:strCache>
                <c:ptCount val="13"/>
                <c:pt idx="0">
                  <c:v>II-2006</c:v>
                </c:pt>
                <c:pt idx="1">
                  <c:v>I-2007</c:v>
                </c:pt>
                <c:pt idx="2">
                  <c:v>II-2007</c:v>
                </c:pt>
                <c:pt idx="3">
                  <c:v>I-2008</c:v>
                </c:pt>
                <c:pt idx="4">
                  <c:v>II-2008</c:v>
                </c:pt>
                <c:pt idx="5">
                  <c:v>I -2009</c:v>
                </c:pt>
                <c:pt idx="6">
                  <c:v>II -2009</c:v>
                </c:pt>
                <c:pt idx="7">
                  <c:v>I -2010</c:v>
                </c:pt>
                <c:pt idx="8">
                  <c:v>2011</c:v>
                </c:pt>
                <c:pt idx="9">
                  <c:v>2012-1</c:v>
                </c:pt>
                <c:pt idx="10">
                  <c:v>2012-2</c:v>
                </c:pt>
                <c:pt idx="11">
                  <c:v>2013-1 </c:v>
                </c:pt>
                <c:pt idx="12">
                  <c:v>2013-2 </c:v>
                </c:pt>
              </c:strCache>
            </c:strRef>
          </c:cat>
          <c:val>
            <c:numRef>
              <c:f>'ANEXO 2.Resultados aud.Inter'!$C$15:$O$15</c:f>
              <c:numCache>
                <c:formatCode>General</c:formatCode>
                <c:ptCount val="13"/>
                <c:pt idx="0">
                  <c:v>49</c:v>
                </c:pt>
                <c:pt idx="1">
                  <c:v>39</c:v>
                </c:pt>
                <c:pt idx="2">
                  <c:v>19</c:v>
                </c:pt>
                <c:pt idx="3">
                  <c:v>21</c:v>
                </c:pt>
                <c:pt idx="4">
                  <c:v>25</c:v>
                </c:pt>
                <c:pt idx="5">
                  <c:v>14</c:v>
                </c:pt>
                <c:pt idx="6">
                  <c:v>16</c:v>
                </c:pt>
                <c:pt idx="7">
                  <c:v>9</c:v>
                </c:pt>
                <c:pt idx="8">
                  <c:v>5</c:v>
                </c:pt>
                <c:pt idx="9">
                  <c:v>6</c:v>
                </c:pt>
                <c:pt idx="10">
                  <c:v>1</c:v>
                </c:pt>
                <c:pt idx="11">
                  <c:v>5</c:v>
                </c:pt>
                <c:pt idx="12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549504"/>
        <c:axId val="70551040"/>
      </c:lineChart>
      <c:catAx>
        <c:axId val="7054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CO"/>
          </a:p>
        </c:txPr>
        <c:crossAx val="7055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55104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CO"/>
          </a:p>
        </c:txPr>
        <c:crossAx val="70549504"/>
        <c:crosses val="autoZero"/>
        <c:crossBetween val="between"/>
      </c:valAx>
      <c:spPr>
        <a:gradFill rotWithShape="0">
          <a:gsLst>
            <a:gs pos="0">
              <a:srgbClr val="808080"/>
            </a:gs>
            <a:gs pos="100000">
              <a:srgbClr val="FFFFFF"/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gradFill rotWithShape="0">
      <a:gsLst>
        <a:gs pos="0">
          <a:srgbClr val="33CCCC">
            <a:gamma/>
            <a:shade val="46275"/>
            <a:invGamma/>
          </a:srgbClr>
        </a:gs>
        <a:gs pos="50000">
          <a:srgbClr val="33CCCC"/>
        </a:gs>
        <a:gs pos="100000">
          <a:srgbClr val="33CCCC">
            <a:gamma/>
            <a:shade val="46275"/>
            <a:invGamma/>
          </a:srgbClr>
        </a:gs>
      </a:gsLst>
      <a:lin ang="5400000" scaled="1"/>
    </a:gra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s-C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ES"/>
              <a:t>COMPARATIVO DE %  ACCIONES CORRECTIVAS CERRADAS
2007-1 AL 2013-2
</a:t>
            </a:r>
          </a:p>
        </c:rich>
      </c:tx>
      <c:layout>
        <c:manualLayout>
          <c:xMode val="edge"/>
          <c:yMode val="edge"/>
          <c:x val="0.25897035806304031"/>
          <c:y val="3.139016910143251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6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168486739469554"/>
          <c:y val="0.1928251121076234"/>
          <c:w val="0.74258970358814558"/>
          <c:h val="0.7040358744394639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158720994509072E-2"/>
                  <c:y val="-1.5388816308275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0652359952672E-3"/>
                  <c:y val="-1.822793451267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362708366602111E-3"/>
                  <c:y val="-5.29100902745904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710196911813959E-3"/>
                  <c:y val="-5.2093264126738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6455423571274465E-3"/>
                  <c:y val="-4.832691877640882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202288091524334E-3"/>
                  <c:y val="-1.276084884008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CCFFCC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'Eficacia de las AC implemen '!$A$22:$N$22</c:f>
              <c:strCache>
                <c:ptCount val="14"/>
                <c:pt idx="0">
                  <c:v>2007- 1</c:v>
                </c:pt>
                <c:pt idx="1">
                  <c:v>2007-2</c:v>
                </c:pt>
                <c:pt idx="2">
                  <c:v>2008-1</c:v>
                </c:pt>
                <c:pt idx="3">
                  <c:v>2008-2</c:v>
                </c:pt>
                <c:pt idx="4">
                  <c:v>2009-1</c:v>
                </c:pt>
                <c:pt idx="5">
                  <c:v>2009-2</c:v>
                </c:pt>
                <c:pt idx="6">
                  <c:v>2010-1</c:v>
                </c:pt>
                <c:pt idx="7">
                  <c:v>2010-2</c:v>
                </c:pt>
                <c:pt idx="8">
                  <c:v>2011-1</c:v>
                </c:pt>
                <c:pt idx="9">
                  <c:v>2011-2</c:v>
                </c:pt>
                <c:pt idx="10">
                  <c:v>2012-1</c:v>
                </c:pt>
                <c:pt idx="11">
                  <c:v>2012-2</c:v>
                </c:pt>
                <c:pt idx="12">
                  <c:v>2013-1</c:v>
                </c:pt>
                <c:pt idx="13">
                  <c:v>2013-2</c:v>
                </c:pt>
              </c:strCache>
            </c:strRef>
          </c:cat>
          <c:val>
            <c:numRef>
              <c:f>'Eficacia de las AC implemen '!$A$23:$N$23</c:f>
              <c:numCache>
                <c:formatCode>0.0%</c:formatCode>
                <c:ptCount val="14"/>
                <c:pt idx="0" formatCode="0.00%">
                  <c:v>0.7</c:v>
                </c:pt>
                <c:pt idx="1">
                  <c:v>0.78</c:v>
                </c:pt>
                <c:pt idx="2" formatCode="0.00%">
                  <c:v>0.81159999999999999</c:v>
                </c:pt>
                <c:pt idx="3" formatCode="0.00%">
                  <c:v>0.85699999999999998</c:v>
                </c:pt>
                <c:pt idx="4" formatCode="0.00%">
                  <c:v>0.90910000000000002</c:v>
                </c:pt>
                <c:pt idx="5" formatCode="0.00%">
                  <c:v>0.82669999999999999</c:v>
                </c:pt>
                <c:pt idx="6" formatCode="0.00%">
                  <c:v>0.87780000000000002</c:v>
                </c:pt>
                <c:pt idx="7" formatCode="0.00%">
                  <c:v>0.86439999999999995</c:v>
                </c:pt>
                <c:pt idx="8" formatCode="0.00%">
                  <c:v>0.82010000000000005</c:v>
                </c:pt>
                <c:pt idx="9" formatCode="0.00%">
                  <c:v>0.94230000000000003</c:v>
                </c:pt>
                <c:pt idx="10" formatCode="0.00%">
                  <c:v>0.80679999999999996</c:v>
                </c:pt>
                <c:pt idx="11" formatCode="0.00%">
                  <c:v>0.89890000000000003</c:v>
                </c:pt>
                <c:pt idx="12" formatCode="0%">
                  <c:v>0.72727272727272729</c:v>
                </c:pt>
                <c:pt idx="13" formatCode="0%">
                  <c:v>0.87037037037037035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0658688"/>
        <c:axId val="70664576"/>
        <c:axId val="0"/>
      </c:bar3DChart>
      <c:catAx>
        <c:axId val="7065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7066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6645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CO"/>
          </a:p>
        </c:txPr>
        <c:crossAx val="70658688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959437983095999"/>
          <c:y val="0.5426009761738777"/>
          <c:w val="9.9843964458571466E-2"/>
          <c:h val="4.932727901452906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63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C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16/05/2014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91B37-C844-4E7A-AA84-888AA074CE9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9267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C7FB7-E910-484D-922C-21F305FAA9A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079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C48FF-BBDB-4A44-8A07-4A338CBD351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36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77B02-1C3D-4A03-A08A-95379DC4F8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08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BCF2-213E-43A9-B3F0-5C46D1E9C2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66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FAED9-64AC-429E-A7CC-177944207C7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000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4EE5-3892-474C-940C-DAD9ECAECD4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609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FF3BA-2866-484B-B32C-0B48CBA4D25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005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DC19B-3564-40D8-B6C4-83A2D206266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46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DBD1-A993-4D30-A3D7-1081124FC1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41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BCDC-8CE6-4399-AEFD-75AA49BF857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21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ACE03-F08B-44AC-AE44-8F011E6316C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899592" y="836712"/>
            <a:ext cx="672035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REVISIÓN GERENCIAL</a:t>
            </a:r>
          </a:p>
          <a:p>
            <a:pPr algn="ctr">
              <a:defRPr/>
            </a:pPr>
            <a:r>
              <a:rPr lang="es-ES_tradnl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SECCIONAL PEREIRA</a:t>
            </a: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_tradnl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algn="ctr">
              <a:defRPr/>
            </a:pPr>
            <a:endParaRPr lang="es-ES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974850"/>
            <a:ext cx="4519612" cy="21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17588" y="4171950"/>
            <a:ext cx="69024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Abril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13 de Marzo  </a:t>
            </a: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de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2014</a:t>
            </a: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Períodos analizados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2013-1 </a:t>
            </a:r>
            <a:r>
              <a:rPr lang="es-ES_tradnl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y </a:t>
            </a:r>
            <a:r>
              <a:rPr lang="es-ES_tradnl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skerville Old Face" pitchFamily="18" charset="0"/>
              </a:rPr>
              <a:t>2013-2</a:t>
            </a: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  <a:p>
            <a:pPr algn="ctr" eaLnBrk="0" hangingPunct="0">
              <a:buClr>
                <a:schemeClr val="bg2"/>
              </a:buClr>
              <a:buSzPct val="75000"/>
              <a:buFont typeface="Monotype Sorts"/>
              <a:buNone/>
              <a:defRPr/>
            </a:pPr>
            <a:endParaRPr lang="es-ES_tradnl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662711"/>
              </p:ext>
            </p:extLst>
          </p:nvPr>
        </p:nvGraphicFramePr>
        <p:xfrm>
          <a:off x="539554" y="692696"/>
          <a:ext cx="7992889" cy="4824533"/>
        </p:xfrm>
        <a:graphic>
          <a:graphicData uri="http://schemas.openxmlformats.org/drawingml/2006/table">
            <a:tbl>
              <a:tblPr/>
              <a:tblGrid>
                <a:gridCol w="1648247"/>
                <a:gridCol w="1583074"/>
                <a:gridCol w="773668"/>
                <a:gridCol w="775770"/>
                <a:gridCol w="775770"/>
                <a:gridCol w="775770"/>
                <a:gridCol w="824123"/>
                <a:gridCol w="836467"/>
              </a:tblGrid>
              <a:tr h="1331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META: 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PROMEDIO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DE MEJORA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3740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9112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ADMISIONES Y REGISTRO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Tiempo de elaboración y entrega de los certificados y constancias- 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188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Confiabilidad en la información de los certificados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359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ADQUISICIONES Y SUMINISTROS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al trámite de compras: 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Solicitudes atendidas en el periodo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924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al trámite de compras</a:t>
                      </a:r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:  Solicitudes devueltas por errores o fallas en el periodo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35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Proporción de volúmenes por alumno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14,63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15,60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15,37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17,30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35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Indice de crecimiento en el número de títulos adquiridos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      1,46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              0,84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35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Ejecución del programa de mantenimiento de libros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065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ADMINISTRACIÓN DE LA CALIDAD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Acuerdo de servicio actualización de la documentación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207410"/>
              </p:ext>
            </p:extLst>
          </p:nvPr>
        </p:nvGraphicFramePr>
        <p:xfrm>
          <a:off x="395537" y="1556792"/>
          <a:ext cx="8496944" cy="4276070"/>
        </p:xfrm>
        <a:graphic>
          <a:graphicData uri="http://schemas.openxmlformats.org/drawingml/2006/table">
            <a:tbl>
              <a:tblPr/>
              <a:tblGrid>
                <a:gridCol w="1656183"/>
                <a:gridCol w="2664296"/>
                <a:gridCol w="1008112"/>
                <a:gridCol w="1080120"/>
                <a:gridCol w="1080120"/>
                <a:gridCol w="1008113"/>
              </a:tblGrid>
              <a:tr h="32733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FINANCIERA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en la cancelación de 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cuentas por pagar mes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al acuerdo de servicio de financiación de matricula - 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en el tiempo de asignación de disponibilidades presupuestales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HUMANA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en el tiempo de entrega de las Certificaciones laborales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649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INFORMATICA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Disponibilidad de Equipos en Salas.(AS)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Rendimiento de los equipos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en las salas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Soporte Técnico Gestión Administrativa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préstamo de equipos audiovisuales (acuerdo)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SERV. GENERALES (MANTENIMIENTO) - SEDE CENTRO Y BELMONTE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en atención de solicitudes de servicio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Cumplimiento en 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atención </a:t>
                      </a:r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 solicitudes de correspondencia(AS)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Satisfacción de la atención brindada en salud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33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Satisfacción de la asesoría y 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orientación </a:t>
                      </a:r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Psicológica (AS)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3665">
                <a:tc>
                  <a:txBody>
                    <a:bodyPr/>
                    <a:lstStyle/>
                    <a:p>
                      <a:pPr algn="l" fontAlgn="b"/>
                      <a:endParaRPr lang="es-ES" sz="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ES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84635"/>
              </p:ext>
            </p:extLst>
          </p:nvPr>
        </p:nvGraphicFramePr>
        <p:xfrm>
          <a:off x="395536" y="908720"/>
          <a:ext cx="8496944" cy="576064"/>
        </p:xfrm>
        <a:graphic>
          <a:graphicData uri="http://schemas.openxmlformats.org/drawingml/2006/table">
            <a:tbl>
              <a:tblPr/>
              <a:tblGrid>
                <a:gridCol w="1670339"/>
                <a:gridCol w="2617990"/>
                <a:gridCol w="1053582"/>
                <a:gridCol w="1053582"/>
                <a:gridCol w="1071584"/>
                <a:gridCol w="1029867"/>
              </a:tblGrid>
              <a:tr h="1512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META: 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PROMEDIO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DE MEJORA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248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35338" y="596900"/>
            <a:ext cx="3114675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  <p:pic>
        <p:nvPicPr>
          <p:cNvPr id="6" name="Picture 6" descr="http://sanantero-cordoba.gov.co/apc-aa-files/37656430353836643131613662353163/quejas_y_reclamos_1_thumb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8"/>
            <a:ext cx="23812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01479" y="3968749"/>
            <a:ext cx="6572250" cy="166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ES" sz="32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Mejorar en mínimo el 20%, la gestión de atención de quejas respecto de la medición del semestre anterior.</a:t>
            </a:r>
          </a:p>
        </p:txBody>
      </p:sp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546985"/>
              </p:ext>
            </p:extLst>
          </p:nvPr>
        </p:nvGraphicFramePr>
        <p:xfrm>
          <a:off x="1259632" y="1059298"/>
          <a:ext cx="7056783" cy="2657734"/>
        </p:xfrm>
        <a:graphic>
          <a:graphicData uri="http://schemas.openxmlformats.org/drawingml/2006/table">
            <a:tbl>
              <a:tblPr/>
              <a:tblGrid>
                <a:gridCol w="3399060"/>
                <a:gridCol w="1253244"/>
                <a:gridCol w="1122090"/>
                <a:gridCol w="1282389"/>
              </a:tblGrid>
              <a:tr h="45832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87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% cumplimiento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958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cerradas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91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Quejas recurrentes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Respuesta Dentro del tiempo establecido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57200" y="520623"/>
            <a:ext cx="8147248" cy="584775"/>
          </a:xfrm>
          <a:ln algn="ctr"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  <p:graphicFrame>
        <p:nvGraphicFramePr>
          <p:cNvPr id="8" name="10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837250"/>
              </p:ext>
            </p:extLst>
          </p:nvPr>
        </p:nvGraphicFramePr>
        <p:xfrm>
          <a:off x="1691680" y="3933056"/>
          <a:ext cx="6007100" cy="1698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0515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488588"/>
              </p:ext>
            </p:extLst>
          </p:nvPr>
        </p:nvGraphicFramePr>
        <p:xfrm>
          <a:off x="251519" y="620689"/>
          <a:ext cx="8568955" cy="5113005"/>
        </p:xfrm>
        <a:graphic>
          <a:graphicData uri="http://schemas.openxmlformats.org/drawingml/2006/table">
            <a:tbl>
              <a:tblPr/>
              <a:tblGrid>
                <a:gridCol w="2059461"/>
                <a:gridCol w="759331"/>
                <a:gridCol w="679867"/>
                <a:gridCol w="776989"/>
                <a:gridCol w="662207"/>
                <a:gridCol w="1253779"/>
                <a:gridCol w="655584"/>
                <a:gridCol w="865283"/>
                <a:gridCol w="856454"/>
              </a:tblGrid>
              <a:tr h="12591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INDICADORES DE QUEJAS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ctr"/>
                      <a:endParaRPr lang="es-ES" sz="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CERRADAS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QUEJAS RECURRENTES  POR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RESPUESTA DE LAS QUEJAS DENTRO DEL TIEMPO ESTABLECIDO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4795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10540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Admisiones y Registros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72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Humana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81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Informática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28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Servicios Generales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7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Adquisiciones y suministros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9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PROCESOS ACADÉMICOS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0529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Ingenierias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88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Cciencias Econ.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F. Derecho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Invest. Jurídicas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Invest. Ingenierías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Consultorio Empresarial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de la ORI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587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Posgrados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Promoción y mercadeo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7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Oficina Jurídica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1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05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57200" y="-25687"/>
            <a:ext cx="8219256" cy="584775"/>
          </a:xfrm>
          <a:ln algn="ctr"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“C”</a:t>
            </a:r>
          </a:p>
        </p:txBody>
      </p:sp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86125" y="285750"/>
            <a:ext cx="306863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pic>
        <p:nvPicPr>
          <p:cNvPr id="6" name="4 Imagen" descr="http://www.ssloyalty.com/temas/default/imagenes/viajes-de-negocios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356713" cy="291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20006" y="4365104"/>
            <a:ext cx="7000875" cy="12827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ES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Mejorar en un 3% el resultado de los indicadores que cumplieron las metas de eficacia definidas para los procesos, respecto al comportamiento del semestre anterior.</a:t>
            </a:r>
          </a:p>
        </p:txBody>
      </p:sp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86125" y="285750"/>
            <a:ext cx="3068638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7803"/>
              </p:ext>
            </p:extLst>
          </p:nvPr>
        </p:nvGraphicFramePr>
        <p:xfrm>
          <a:off x="467544" y="1052737"/>
          <a:ext cx="8280919" cy="4557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243"/>
                <a:gridCol w="2630875"/>
                <a:gridCol w="2638801"/>
              </a:tblGrid>
              <a:tr h="22252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OBJETIVO "E" DE CALIDAD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433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>
                          <a:effectLst/>
                        </a:rPr>
                        <a:t>INDICADORES</a:t>
                      </a:r>
                      <a:endParaRPr lang="es-CO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PEREIRA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476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No.</a:t>
                      </a:r>
                      <a:r>
                        <a:rPr lang="es-CO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% </a:t>
                      </a:r>
                      <a:r>
                        <a:rPr lang="es-CO" sz="2000" b="1" u="none" strike="noStrike" dirty="0" smtClean="0">
                          <a:effectLst/>
                        </a:rPr>
                        <a:t>Cumplimiento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7650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Cumplieron la meta del 3% eficacia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17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55%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63743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No cumplieron la meta pero se mantienen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8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 smtClean="0">
                          <a:effectLst/>
                        </a:rPr>
                        <a:t>26%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83445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Indicadores que desmejoraron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6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 smtClean="0">
                          <a:effectLst/>
                        </a:rPr>
                        <a:t>19%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9702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2000" u="none" strike="noStrike" dirty="0">
                          <a:effectLst/>
                        </a:rPr>
                        <a:t>ND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>
                          <a:effectLst/>
                        </a:rPr>
                        <a:t>0</a:t>
                      </a:r>
                      <a:endParaRPr lang="es-CO" sz="2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 </a:t>
                      </a:r>
                      <a:r>
                        <a:rPr lang="es-CO" sz="2800" u="none" strike="noStrike" dirty="0" smtClean="0">
                          <a:effectLst/>
                        </a:rPr>
                        <a:t>0%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78152">
                <a:tc>
                  <a:txBody>
                    <a:bodyPr/>
                    <a:lstStyle/>
                    <a:p>
                      <a:pPr algn="just" fontAlgn="b"/>
                      <a:r>
                        <a:rPr lang="es-CO" sz="2000" u="none" strike="noStrike" dirty="0">
                          <a:effectLst/>
                        </a:rPr>
                        <a:t>N/A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800" u="none" strike="noStrike">
                          <a:effectLst/>
                        </a:rPr>
                        <a:t> </a:t>
                      </a:r>
                      <a:endParaRPr lang="es-CO" sz="2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 </a:t>
                      </a:r>
                      <a:endParaRPr lang="es-CO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98355">
                <a:tc>
                  <a:txBody>
                    <a:bodyPr/>
                    <a:lstStyle/>
                    <a:p>
                      <a:pPr algn="l" fontAlgn="ctr"/>
                      <a:r>
                        <a:rPr lang="es-CO" sz="2000" u="none" strike="noStrike" dirty="0">
                          <a:effectLst/>
                        </a:rPr>
                        <a:t>Total Indicadores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31</a:t>
                      </a:r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u="none" strike="noStrike" dirty="0">
                          <a:effectLst/>
                        </a:rPr>
                        <a:t>100%</a:t>
                      </a:r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967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622838"/>
              </p:ext>
            </p:extLst>
          </p:nvPr>
        </p:nvGraphicFramePr>
        <p:xfrm>
          <a:off x="179512" y="764698"/>
          <a:ext cx="8856984" cy="4985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8548"/>
                <a:gridCol w="2638646"/>
                <a:gridCol w="668886"/>
                <a:gridCol w="668886"/>
                <a:gridCol w="899537"/>
                <a:gridCol w="899537"/>
                <a:gridCol w="899537"/>
                <a:gridCol w="853407"/>
              </a:tblGrid>
              <a:tr h="1780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PROCESOS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INDICADOR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META MEJORAR 3%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PROMEDIO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% MEJORA</a:t>
                      </a:r>
                      <a:br>
                        <a:rPr lang="es-CO" sz="1100" b="1" u="none" strike="noStrike" dirty="0">
                          <a:effectLst/>
                        </a:rPr>
                      </a:br>
                      <a:r>
                        <a:rPr lang="es-CO" sz="1100" b="1" u="none" strike="noStrike" dirty="0">
                          <a:effectLst/>
                        </a:rPr>
                        <a:t>2013-2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2012-1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2012-2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2013-1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2013-2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61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GESTION DE ADMISIONES Y REGISTROS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</a:rPr>
                        <a:t>Uso y apropiación del sistema SINU vía Web para el  registro de matrícula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94,0%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98,0%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</a:rPr>
                        <a:t>Oportunidad en la entrega de notas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89%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81%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92%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89%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90,5%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-3,0%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ADQUISICIONES Y SUMINISTROS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</a:rPr>
                        <a:t>Oportunidad en la entrega de pedido de almacén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-12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BIBLIOTECA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Capacidad en puestos de lectura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5,56%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5,40%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5,16%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5,34%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5,3%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0,2%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Oportunidad de la Induccion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82,60%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81,79%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60,58%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71,23%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65,9%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10,7%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Pérdida del material bibliográfico (colección abierta)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                              0,04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                              0,07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0,055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                0,03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Pérdida del material bibliográfico (colección Cerrada)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                              0,02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                              0,01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0,015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               (0,01)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BIENESTAR UNIVERSITARIO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Participación de la comunidad en programa de promocion y prevención en salud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43,0%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42,0%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61,0%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55,5%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-11,0%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Participación en acciones culturales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149%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180%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51%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64%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57,5%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13,0%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Participación en acciones recreativas y deportivas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22%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47%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58,5%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23,0%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Participación en acciones de promoción socioeconómica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11%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15,5%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ADMINISTRACION DE LA CALIDAD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Quejas recurrentes por proceso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14%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3%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16%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12,5%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Quejas cerradas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94%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97%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96%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94%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95,0%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-2,0%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Quejas  respondidas dentro del tiempo establecido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94%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73%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78%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75,5%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Eficacia de las Auditorias Internas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4,91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4,92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4,93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effectLst/>
                        </a:rPr>
                        <a:t>4,9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491,5%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-3,0%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Eficacia de la acciones correctivas implementadas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80,68%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89,89%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74,00%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83,00%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78,5%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Cumplimiento en el programa de actividades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94,00%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99,00%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97%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3"/>
          <p:cNvSpPr txBox="1">
            <a:spLocks noGrp="1" noChangeArrowheads="1"/>
          </p:cNvSpPr>
          <p:nvPr>
            <p:ph type="title"/>
          </p:nvPr>
        </p:nvSpPr>
        <p:spPr>
          <a:xfrm>
            <a:off x="449523" y="219130"/>
            <a:ext cx="8229600" cy="523220"/>
          </a:xfrm>
          <a:ln algn="ctr"/>
        </p:spPr>
        <p:txBody>
          <a:bodyPr>
            <a:spAutoFit/>
          </a:bodyPr>
          <a:lstStyle/>
          <a:p>
            <a:pPr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“E”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0608"/>
              </p:ext>
            </p:extLst>
          </p:nvPr>
        </p:nvGraphicFramePr>
        <p:xfrm>
          <a:off x="179512" y="764704"/>
          <a:ext cx="8640959" cy="4842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/>
                <a:gridCol w="2574288"/>
                <a:gridCol w="652572"/>
                <a:gridCol w="652572"/>
                <a:gridCol w="877597"/>
                <a:gridCol w="877597"/>
                <a:gridCol w="877597"/>
                <a:gridCol w="832592"/>
              </a:tblGrid>
              <a:tr h="346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PROCESOS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INDICADOR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META MEJORAR 3%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PROMEDIO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% MEJORA</a:t>
                      </a:r>
                      <a:br>
                        <a:rPr lang="es-CO" sz="1100" b="1" u="none" strike="noStrike" dirty="0">
                          <a:effectLst/>
                        </a:rPr>
                      </a:br>
                      <a:r>
                        <a:rPr lang="es-CO" sz="1100" b="1" u="none" strike="noStrike" dirty="0">
                          <a:effectLst/>
                        </a:rPr>
                        <a:t>2013-2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8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2012-1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2012-2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2013-1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2013-2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3858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GESTION FINANCIERA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Oportunidad en entrega de estados financieros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1200" u="none" strike="noStrike">
                          <a:effectLst/>
                        </a:rPr>
                        <a:t>15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1200" u="none" strike="noStrike">
                          <a:effectLst/>
                        </a:rPr>
                        <a:t>15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             (15,00)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Precisión en la elaboración del Presupuesto de ingresos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4,00%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16,00%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16,0%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-16,0%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Precisión en la elaboración del Presupuesto:  de gastos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2,10%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4,50%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-4,5%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3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Precisión en la elaboración del Presupuesto: de inversión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85,00%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57,00%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57,0%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-57,0%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Eficacia del recaudo: Valor de creditos directos recaudados/valor creditos directos otorgados por periodo * 100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32%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28%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 68%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22%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22,0%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63,0%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9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81%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u="none" strike="noStrike">
                          <a:effectLst/>
                        </a:rPr>
                        <a:t>86%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83,5%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87,0%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5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Eficacia del recaudo: Valor total del recaudo mes de los créditos a través de entidades financieras/ valor total de los créditos otorgados por las entidades financieras * 100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GESTION DE SERVICIOS GENERALES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Nivel de satisfacción en los servicios prestados (calificación del servicio)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99,0%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99,0%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99,5%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-1,0%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Ejecuciòn del plan de acciòn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84,0%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98,0%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84,0%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94,0%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89,0%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8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GESTION HUMANA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Evaluación de desempeño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88,0%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86,0%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86,0%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-86,0%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5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Cumplimiento plan de formación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</a:t>
                      </a:r>
                      <a:r>
                        <a:rPr lang="es-CO" sz="1100" u="none" strike="noStrike" smtClean="0">
                          <a:effectLst/>
                        </a:rPr>
                        <a:t>0</a:t>
                      </a:r>
                      <a:r>
                        <a:rPr lang="es-CO" sz="1100" u="none" strike="noStrike">
                          <a:effectLst/>
                        </a:rPr>
                        <a:t>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85%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 smtClean="0">
                          <a:effectLst/>
                        </a:rPr>
                        <a:t>-10</a:t>
                      </a:r>
                      <a:r>
                        <a:rPr lang="es-CO" sz="1100" u="none" strike="noStrike" dirty="0">
                          <a:effectLst/>
                        </a:rPr>
                        <a:t>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53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Vinculación (Cumplimiento del perfil de las requisiciones de Personal)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5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 dirty="0">
                          <a:effectLst/>
                        </a:rPr>
                        <a:t>Evaluación del periodo de prueba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92,0%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96,0%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-8,0%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1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Cumplimiento en el tiempo de entrega de la liquidación parcial del auxilio de Cesantías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93,0%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96,0%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95,0%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100,0%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97,5%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5,0%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u="none" strike="noStrike">
                          <a:effectLst/>
                        </a:rPr>
                        <a:t>GESTION DE AUDITORIA INTERNA</a:t>
                      </a:r>
                      <a:endParaRPr lang="es-CO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u="none" strike="noStrike">
                          <a:effectLst/>
                        </a:rPr>
                        <a:t>Pertinencia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87,5%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91,8%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90%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4%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601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02841" y="425182"/>
            <a:ext cx="592296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CUMPLIMIENTO A OBJETIVOS DE CALIDAD</a:t>
            </a:r>
          </a:p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  <a:r>
              <a:rPr lang="es-MX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2013-1 y2013-2</a:t>
            </a:r>
            <a:endParaRPr lang="es-ES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37571"/>
              </p:ext>
            </p:extLst>
          </p:nvPr>
        </p:nvGraphicFramePr>
        <p:xfrm>
          <a:off x="251519" y="1381125"/>
          <a:ext cx="8568952" cy="3842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7"/>
                <a:gridCol w="4194963"/>
                <a:gridCol w="1277645"/>
                <a:gridCol w="1872207"/>
              </a:tblGrid>
              <a:tr h="35242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2000" b="1" u="none" strike="noStrike" dirty="0">
                          <a:effectLst/>
                        </a:rPr>
                        <a:t>% DE CUMPLIMIENTO DE LOS OBJETIVOS DE CALIDAD</a:t>
                      </a:r>
                      <a:endParaRPr lang="es-CO" sz="20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572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Objetivo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Descripción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Cumplimiento Objetivos</a:t>
                      </a:r>
                      <a:br>
                        <a:rPr lang="es-CO" sz="1200" b="1" u="none" strike="noStrike" dirty="0">
                          <a:effectLst/>
                        </a:rPr>
                      </a:br>
                      <a:r>
                        <a:rPr lang="es-CO" sz="1200" b="1" u="none" strike="noStrike" dirty="0">
                          <a:effectLst/>
                        </a:rPr>
                        <a:t>2013-1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Cumplimiento Objetivos</a:t>
                      </a:r>
                      <a:br>
                        <a:rPr lang="es-CO" sz="1200" b="1" u="none" strike="noStrike" dirty="0">
                          <a:effectLst/>
                        </a:rPr>
                      </a:br>
                      <a:r>
                        <a:rPr lang="es-CO" sz="1200" b="1" u="none" strike="noStrike" dirty="0">
                          <a:effectLst/>
                        </a:rPr>
                        <a:t>2013 -2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 Objetivo A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u="none" strike="noStrike" dirty="0">
                          <a:effectLst/>
                        </a:rPr>
                        <a:t> Lograr que la percepción de la satisfacción por parte de los usuarios sobre la calidad de los servicios prestados por los procesos administrativos estén como mínimo, sobre un 80% a partir del año 2010.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1" u="none" strike="noStrike" dirty="0">
                          <a:effectLst/>
                        </a:rPr>
                        <a:t>96%</a:t>
                      </a:r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800" b="1" u="none" strike="noStrike" dirty="0">
                          <a:effectLst/>
                        </a:rPr>
                        <a:t>97%</a:t>
                      </a:r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 Objetivo B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u="none" strike="noStrike">
                          <a:effectLst/>
                        </a:rPr>
                        <a:t> Atender en un 80% los servicios solicitados por acuerdo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>
                          <a:effectLst/>
                        </a:rPr>
                        <a:t>96%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>
                          <a:effectLst/>
                        </a:rPr>
                        <a:t>98%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 Objetivo C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u="none" strike="noStrike" dirty="0">
                          <a:effectLst/>
                        </a:rPr>
                        <a:t> Mejorar en </a:t>
                      </a:r>
                      <a:r>
                        <a:rPr lang="es-CO" sz="1100" b="1" u="none" strike="noStrike" dirty="0" smtClean="0">
                          <a:effectLst/>
                        </a:rPr>
                        <a:t>mínimo </a:t>
                      </a:r>
                      <a:r>
                        <a:rPr lang="es-CO" sz="1100" b="1" u="none" strike="noStrike" dirty="0">
                          <a:effectLst/>
                        </a:rPr>
                        <a:t>el 20% la gestión de atención a Quejas respecto a la medición del semestre anterior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>
                          <a:effectLst/>
                        </a:rPr>
                        <a:t>70%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>
                          <a:effectLst/>
                        </a:rPr>
                        <a:t>70%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 Objetivo E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u="none" strike="noStrike">
                          <a:effectLst/>
                        </a:rPr>
                        <a:t> Mejorar en un 3% el resultado de los indicadores respecto al semestre anterior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>
                          <a:effectLst/>
                        </a:rPr>
                        <a:t>55%</a:t>
                      </a:r>
                      <a:endParaRPr lang="es-CO" sz="2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400" b="1" u="none" strike="noStrike" dirty="0">
                          <a:effectLst/>
                        </a:rPr>
                        <a:t>55%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effectLst/>
                        </a:rPr>
                        <a:t> Promedio </a:t>
                      </a:r>
                      <a:endParaRPr lang="es-CO" sz="16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400" b="1" u="none" strike="noStrike" dirty="0">
                          <a:effectLst/>
                        </a:rPr>
                        <a:t>79,2%</a:t>
                      </a:r>
                      <a:endParaRPr lang="es-CO" sz="24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400" b="1" u="none" strike="noStrike" dirty="0">
                          <a:effectLst/>
                        </a:rPr>
                        <a:t>80,0%</a:t>
                      </a:r>
                      <a:endParaRPr lang="es-CO" sz="2400" b="1" i="0" u="none" strike="noStrike" dirty="0">
                        <a:solidFill>
                          <a:srgbClr val="0000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551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s-MX" sz="3600" b="1" dirty="0">
                <a:solidFill>
                  <a:srgbClr val="CC3300"/>
                </a:solidFill>
                <a:latin typeface="Tahoma" pitchFamily="34" charset="0"/>
              </a:rPr>
              <a:t>ASPECTOS A TRATAR</a:t>
            </a:r>
            <a:endParaRPr lang="es-ES_tradnl" sz="3600" b="1" dirty="0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043363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1. INDICADORES DE GESTION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2. RESULTADO DE AUDITORIAS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3. ACCIONES CORRECTIVAS 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4. ACCIONES PREVENTIVAS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5. REVISIÓN COMPROMISOS O ACCIONES DE MEJORAMIENTO REVISIÓN ANTERIOR Y ACTUAL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ES" sz="1600" b="1" dirty="0" smtClean="0">
                <a:solidFill>
                  <a:srgbClr val="002060"/>
                </a:solidFill>
                <a:latin typeface="Tahoma" pitchFamily="34" charset="0"/>
              </a:rPr>
              <a:t>6. </a:t>
            </a:r>
            <a:r>
              <a:rPr lang="es-MX" sz="1600" b="1" dirty="0" smtClean="0">
                <a:solidFill>
                  <a:srgbClr val="002060"/>
                </a:solidFill>
                <a:latin typeface="Tahoma" pitchFamily="34" charset="0"/>
              </a:rPr>
              <a:t>REVISIÓN DEL SERVICIO NO CONFORME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MX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r>
              <a:rPr lang="es-MX" sz="1600" b="1" dirty="0" smtClean="0">
                <a:solidFill>
                  <a:srgbClr val="002060"/>
                </a:solidFill>
                <a:latin typeface="Tahoma" pitchFamily="34" charset="0"/>
              </a:rPr>
              <a:t>7. CAMBIOS QUE AFECTAN EL SISTEMA DE GESTIÓN DE CALIDAD Y RECOMENDACIONES PARA LA MEJORA</a:t>
            </a: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MX" sz="1600" b="1" dirty="0" smtClean="0">
              <a:solidFill>
                <a:srgbClr val="002060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Monotype Sorts"/>
              <a:buNone/>
            </a:pPr>
            <a:endParaRPr lang="es-ES_tradnl" sz="1600" b="1" dirty="0" smtClean="0">
              <a:solidFill>
                <a:srgbClr val="00206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02841" y="425182"/>
            <a:ext cx="5922963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CUMPLIMIENTO A OBJETIVOS DE CALIDAD</a:t>
            </a:r>
          </a:p>
          <a:p>
            <a:pPr algn="ctr">
              <a:defRPr/>
            </a:pPr>
            <a:r>
              <a:rPr lang="es-MX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 </a:t>
            </a:r>
            <a:r>
              <a:rPr lang="es-MX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2013-1 y2013-2</a:t>
            </a:r>
            <a:endParaRPr lang="es-ES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973263"/>
              </p:ext>
            </p:extLst>
          </p:nvPr>
        </p:nvGraphicFramePr>
        <p:xfrm>
          <a:off x="611560" y="1628800"/>
          <a:ext cx="7992888" cy="35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77385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943530" y="425182"/>
            <a:ext cx="324159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EFICACIA DEL SGC 2013</a:t>
            </a:r>
            <a:endParaRPr lang="es-ES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8" name="2 Gráfico"/>
          <p:cNvGraphicFramePr>
            <a:graphicFrameLocks/>
          </p:cNvGraphicFramePr>
          <p:nvPr/>
        </p:nvGraphicFramePr>
        <p:xfrm>
          <a:off x="1190625" y="1467530"/>
          <a:ext cx="6762750" cy="392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580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3000" y="1214438"/>
            <a:ext cx="7643813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6613" indent="-836613" algn="ctr" defTabSz="912813">
              <a:defRPr/>
            </a:pPr>
            <a:r>
              <a:rPr lang="es-MX" sz="32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	</a:t>
            </a:r>
            <a:r>
              <a:rPr lang="es-MX" sz="3200" b="1" dirty="0">
                <a:solidFill>
                  <a:srgbClr val="FF0000"/>
                </a:solidFill>
                <a:latin typeface="Book Antiqua" pitchFamily="18" charset="0"/>
              </a:rPr>
              <a:t>Resultados de las auditorias internas y externas.</a:t>
            </a:r>
          </a:p>
          <a:p>
            <a:pPr marL="836613" indent="-836613" algn="just" defTabSz="912813">
              <a:defRPr/>
            </a:pPr>
            <a:endParaRPr lang="es-MX" sz="32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  <a:p>
            <a:pPr marL="836613" indent="-836613" algn="just" defTabSz="912813">
              <a:defRPr/>
            </a:pPr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	No Conformidades:  Informe de los resultados de las auditorias internas por proceso.</a:t>
            </a:r>
            <a:endParaRPr lang="es-ES" sz="2800" b="1" dirty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8" name="Picture 6" descr="http://imagenes.mailxmail.com/cursos/imagenes/5/1/auditoria-interna-requisito-822_23215_4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257" y="3700463"/>
            <a:ext cx="15811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4450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50351"/>
            <a:ext cx="9036496" cy="1475019"/>
          </a:xfrm>
          <a:prstGeom prst="rect">
            <a:avLst/>
          </a:prstGeom>
        </p:spPr>
      </p:pic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835566"/>
              </p:ext>
            </p:extLst>
          </p:nvPr>
        </p:nvGraphicFramePr>
        <p:xfrm>
          <a:off x="135827" y="404664"/>
          <a:ext cx="8856992" cy="5334952"/>
        </p:xfrm>
        <a:graphic>
          <a:graphicData uri="http://schemas.openxmlformats.org/drawingml/2006/table">
            <a:tbl>
              <a:tblPr/>
              <a:tblGrid>
                <a:gridCol w="763765"/>
                <a:gridCol w="519857"/>
                <a:gridCol w="641811"/>
                <a:gridCol w="641811"/>
                <a:gridCol w="641811"/>
                <a:gridCol w="641811"/>
                <a:gridCol w="641811"/>
                <a:gridCol w="641811"/>
                <a:gridCol w="641811"/>
                <a:gridCol w="641811"/>
                <a:gridCol w="641811"/>
                <a:gridCol w="641811"/>
                <a:gridCol w="641811"/>
                <a:gridCol w="513449"/>
              </a:tblGrid>
              <a:tr h="343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PROCESOS ADMINISTRATIVOS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432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II-2006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I-2007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II-2007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I-2008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II-2008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 -2009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II -2009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 -2010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 (Seguimiento)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2013-1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2013-2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43283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LA DIRECCIÓN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4414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ADMINISTRACION DE LA CALIDAD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5810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FINANCIERA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42345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HUMANA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426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ADMISIONES Y REGISTROS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4328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44145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LA BIBLIOTECA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4577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LA AUDITORIA INTERNA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43283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INFORMATICA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42618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SERVICIOS GENERALES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6511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ADQUISICIONES Y SUMINISTROS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15733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87313"/>
            <a:ext cx="8229600" cy="374650"/>
          </a:xfrm>
        </p:spPr>
        <p:txBody>
          <a:bodyPr>
            <a:normAutofit fontScale="90000"/>
          </a:bodyPr>
          <a:lstStyle/>
          <a:p>
            <a:pPr marL="836613" indent="-836613" defTabSz="912813"/>
            <a:r>
              <a:rPr lang="es-MX" sz="2000" b="1" dirty="0" smtClean="0">
                <a:solidFill>
                  <a:srgbClr val="CC3300"/>
                </a:solidFill>
                <a:latin typeface="Tahoma" pitchFamily="34" charset="0"/>
              </a:rPr>
              <a:t> RESULTADOS DE LAS AUDITORIAS INTERNAS </a:t>
            </a:r>
            <a:endParaRPr lang="es-ES" sz="2000" b="1" dirty="0" smtClean="0">
              <a:solidFill>
                <a:srgbClr val="CC33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729681"/>
          </a:xfrm>
        </p:spPr>
        <p:txBody>
          <a:bodyPr>
            <a:normAutofit fontScale="90000"/>
          </a:bodyPr>
          <a:lstStyle/>
          <a:p>
            <a:pPr marL="836613" indent="-836613" defTabSz="912813"/>
            <a:r>
              <a:rPr lang="es-MX" sz="2800" b="1" dirty="0" smtClean="0">
                <a:solidFill>
                  <a:srgbClr val="CC3300"/>
                </a:solidFill>
                <a:latin typeface="Tahoma" pitchFamily="34" charset="0"/>
              </a:rPr>
              <a:t> RESULTADOS DE LAS AUDITORIAS INTERNAS </a:t>
            </a:r>
            <a:endParaRPr lang="es-ES" sz="2800" b="1" dirty="0" smtClean="0">
              <a:solidFill>
                <a:srgbClr val="CC3300"/>
              </a:solidFill>
              <a:latin typeface="Tahoma" pitchFamily="34" charset="0"/>
            </a:endParaRPr>
          </a:p>
        </p:txBody>
      </p:sp>
      <p:graphicFrame>
        <p:nvGraphicFramePr>
          <p:cNvPr id="8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937878"/>
              </p:ext>
            </p:extLst>
          </p:nvPr>
        </p:nvGraphicFramePr>
        <p:xfrm>
          <a:off x="395536" y="764704"/>
          <a:ext cx="8136904" cy="467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041367"/>
              </p:ext>
            </p:extLst>
          </p:nvPr>
        </p:nvGraphicFramePr>
        <p:xfrm>
          <a:off x="179513" y="548680"/>
          <a:ext cx="8713661" cy="5152098"/>
        </p:xfrm>
        <a:graphic>
          <a:graphicData uri="http://schemas.openxmlformats.org/drawingml/2006/table">
            <a:tbl>
              <a:tblPr/>
              <a:tblGrid>
                <a:gridCol w="753375"/>
                <a:gridCol w="592728"/>
                <a:gridCol w="592728"/>
                <a:gridCol w="625966"/>
                <a:gridCol w="625966"/>
                <a:gridCol w="526254"/>
                <a:gridCol w="598268"/>
                <a:gridCol w="598268"/>
                <a:gridCol w="515175"/>
                <a:gridCol w="515175"/>
                <a:gridCol w="526254"/>
                <a:gridCol w="692440"/>
                <a:gridCol w="775532"/>
                <a:gridCol w="775532"/>
              </a:tblGrid>
              <a:tr h="30918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PROCESOS ADMINISTRATIVOS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CERTIFICACION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SEGUIMIENTO 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 RECERTIFICACION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5a. AUDITORIA DE  SEGUIMIENTO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AUDITORIA DE  RECERTIFICACIÓN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021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jun-07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Feb.2008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jul-08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nov-08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jun-09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dic-09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16 y 17 de 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de 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22 de 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01 de 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de 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Diciembre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Junio 24, 25 y 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4162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Bogotá, Barranquilla, Cali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 y Socorro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Cúcuta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Barranquilla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Bogotá, Cali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Barranquilla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Cúcuta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Cartagena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Socorro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y Cali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Bogotá , Barranquilla y Pereira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448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LA DIRECCIÓN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ADMINISTRACION DE LA CALIDAD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8432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HUMANA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983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ADMISIONES Y REGISTROS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27023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0810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AUDITORIA INTERNA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INFORMATICA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7459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DE ADQUISICIONES Y SUMINISTROS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308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BIBLIOTECA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49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GESTION FINANCIERA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486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243148" y="0"/>
            <a:ext cx="8642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MX" sz="3200" b="1" dirty="0">
                <a:solidFill>
                  <a:srgbClr val="FF0000"/>
                </a:solidFill>
                <a:latin typeface="Book Antiqua" pitchFamily="18" charset="0"/>
              </a:rPr>
              <a:t>Resultados de las Auditorias Externas.</a:t>
            </a:r>
            <a:endParaRPr lang="es-ES" sz="3200" dirty="0"/>
          </a:p>
        </p:txBody>
      </p:sp>
      <p:pic>
        <p:nvPicPr>
          <p:cNvPr id="7" name="Picture 5" descr="http://www.ssgt.com.mx/img/aud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06" y="0"/>
            <a:ext cx="689769" cy="55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0310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48258" y="476672"/>
            <a:ext cx="6553200" cy="1079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836613" indent="-836613" algn="ctr" defTabSz="912813">
              <a:defRPr/>
            </a:pPr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3.  Estado de las Acciones Correctivas</a:t>
            </a:r>
            <a:r>
              <a:rPr lang="es-MX" sz="4000" b="1" dirty="0">
                <a:solidFill>
                  <a:srgbClr val="C83F08"/>
                </a:solidFill>
                <a:latin typeface="Book Antiqua" pitchFamily="18" charset="0"/>
              </a:rPr>
              <a:t/>
            </a:r>
            <a:br>
              <a:rPr lang="es-MX" sz="4000" b="1" dirty="0">
                <a:solidFill>
                  <a:srgbClr val="C83F08"/>
                </a:solidFill>
                <a:latin typeface="Book Antiqua" pitchFamily="18" charset="0"/>
              </a:rPr>
            </a:br>
            <a:endParaRPr lang="es-ES" sz="4000" b="1" dirty="0">
              <a:solidFill>
                <a:srgbClr val="C83F08"/>
              </a:solidFill>
              <a:latin typeface="Book Antiqua" pitchFamily="18" charset="0"/>
            </a:endParaRPr>
          </a:p>
        </p:txBody>
      </p:sp>
      <p:pic>
        <p:nvPicPr>
          <p:cNvPr id="6" name="Picture 7" descr="http://www.calitat.com/images/medio_ambiente_clip_image0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2204864"/>
            <a:ext cx="2987774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991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188" y="289719"/>
            <a:ext cx="8907462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Estado Acciones Correctivas - NC Ciclo de Auditorias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82372"/>
              </p:ext>
            </p:extLst>
          </p:nvPr>
        </p:nvGraphicFramePr>
        <p:xfrm>
          <a:off x="395537" y="980729"/>
          <a:ext cx="8496943" cy="4693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1093"/>
                <a:gridCol w="1515081"/>
                <a:gridCol w="1155834"/>
                <a:gridCol w="1421363"/>
                <a:gridCol w="1233931"/>
                <a:gridCol w="999641"/>
              </a:tblGrid>
              <a:tr h="367026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PROCESOS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ACCIONES CORRECTIVAS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EN PROCESO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CERRADAS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EFICAZ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%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956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 dirty="0">
                          <a:effectLst/>
                        </a:rPr>
                        <a:t>Administración de la Calidad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83%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6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la Dirección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83%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Financiera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100%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Humana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13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>
                          <a:effectLst/>
                        </a:rPr>
                        <a:t>93%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26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Admisiones y Registros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9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6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67%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2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Bienestar Universitario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93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Biblioteca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09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Informática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#¡DIV/0!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26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Servicios Generales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106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Adquisiciones y suministros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50%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76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u="none" strike="noStrike">
                          <a:effectLst/>
                        </a:rPr>
                        <a:t>Gestión de Auditoria Interna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</a:rPr>
                        <a:t>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26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TOTAL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54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47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>
                          <a:effectLst/>
                        </a:rPr>
                        <a:t>47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800" u="none" strike="noStrike" dirty="0">
                          <a:effectLst/>
                        </a:rPr>
                        <a:t>87%</a:t>
                      </a:r>
                      <a:endParaRPr lang="es-CO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26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12,96%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87,04%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857804"/>
              </p:ext>
            </p:extLst>
          </p:nvPr>
        </p:nvGraphicFramePr>
        <p:xfrm>
          <a:off x="251520" y="260649"/>
          <a:ext cx="8352928" cy="1008112"/>
        </p:xfrm>
        <a:graphic>
          <a:graphicData uri="http://schemas.openxmlformats.org/drawingml/2006/table">
            <a:tbl>
              <a:tblPr/>
              <a:tblGrid>
                <a:gridCol w="716794"/>
                <a:gridCol w="958323"/>
                <a:gridCol w="833664"/>
                <a:gridCol w="675242"/>
                <a:gridCol w="799901"/>
                <a:gridCol w="709003"/>
                <a:gridCol w="615509"/>
                <a:gridCol w="716794"/>
                <a:gridCol w="581747"/>
                <a:gridCol w="581747"/>
                <a:gridCol w="581747"/>
                <a:gridCol w="582457"/>
              </a:tblGrid>
              <a:tr h="33362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CUADRO COMPARATIVO - ACCIONES CORRECTIVAS CERRADAS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2636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2007- 1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2007-2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2008-1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2008-2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2009-1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2009-2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2011-1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2011-2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2012-1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2012-2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2013-1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2013-2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34812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70,00%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78,0%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81,16%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85,70%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90,91%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82,67%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82,01%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94,23%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80,68%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89,89%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73%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 smtClean="0">
                          <a:solidFill>
                            <a:srgbClr val="000080"/>
                          </a:solidFill>
                          <a:effectLst/>
                          <a:latin typeface="Calibri"/>
                        </a:rPr>
                        <a:t>87%</a:t>
                      </a:r>
                      <a:endParaRPr lang="es-ES" sz="1300" b="1" i="0" u="none" strike="noStrike" dirty="0">
                        <a:solidFill>
                          <a:srgbClr val="000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455289"/>
              </p:ext>
            </p:extLst>
          </p:nvPr>
        </p:nvGraphicFramePr>
        <p:xfrm>
          <a:off x="107504" y="1331809"/>
          <a:ext cx="8498615" cy="4418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68450" y="600108"/>
            <a:ext cx="6553200" cy="1079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836613" indent="-836613" algn="ctr" defTabSz="912813">
              <a:buAutoNum type="arabicPeriod" startAt="4"/>
              <a:defRPr/>
            </a:pP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Estado </a:t>
            </a:r>
            <a:r>
              <a:rPr lang="es-MX" sz="36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de las </a:t>
            </a: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Acciones</a:t>
            </a:r>
          </a:p>
          <a:p>
            <a:pPr algn="ctr" defTabSz="912813">
              <a:defRPr/>
            </a:pPr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Preventivas</a:t>
            </a:r>
            <a:r>
              <a:rPr lang="es-MX" sz="3600" b="1" dirty="0">
                <a:solidFill>
                  <a:srgbClr val="C83F08"/>
                </a:solidFill>
                <a:latin typeface="Book Antiqua" pitchFamily="18" charset="0"/>
              </a:rPr>
              <a:t/>
            </a:r>
            <a:br>
              <a:rPr lang="es-MX" sz="3600" b="1" dirty="0">
                <a:solidFill>
                  <a:srgbClr val="C83F08"/>
                </a:solidFill>
                <a:latin typeface="Book Antiqua" pitchFamily="18" charset="0"/>
              </a:rPr>
            </a:br>
            <a:endParaRPr lang="es-ES" sz="3600" b="1" dirty="0">
              <a:solidFill>
                <a:srgbClr val="C83F08"/>
              </a:solidFill>
              <a:latin typeface="Book Antiqua" pitchFamily="18" charset="0"/>
            </a:endParaRPr>
          </a:p>
        </p:txBody>
      </p:sp>
      <p:pic>
        <p:nvPicPr>
          <p:cNvPr id="6" name="Picture 6" descr="http://www.monografias.com/trabajos14/accidenteslaborales/Image37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2625726"/>
            <a:ext cx="6569099" cy="202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338802"/>
            <a:ext cx="82296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es-CO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es-CO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MATRIZ </a:t>
            </a:r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DE OBJETIVOS DE </a:t>
            </a:r>
            <a:b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es-CO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LA CALIDAD</a:t>
            </a:r>
            <a: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es-E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endParaRPr lang="es-E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9" name="Picture 5" descr="http://smithvargasyasociados.blogspot.es/img/calidad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6048672" cy="372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624" y="282442"/>
            <a:ext cx="8907462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Estado Acciones Preventivas – Mapa de Riesgos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54131"/>
              </p:ext>
            </p:extLst>
          </p:nvPr>
        </p:nvGraphicFramePr>
        <p:xfrm>
          <a:off x="279849" y="878081"/>
          <a:ext cx="8568948" cy="4872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5249"/>
                <a:gridCol w="1218460"/>
                <a:gridCol w="1006553"/>
                <a:gridCol w="1006553"/>
                <a:gridCol w="1006553"/>
                <a:gridCol w="1006553"/>
                <a:gridCol w="1629027"/>
              </a:tblGrid>
              <a:tr h="212545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PROCESOS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1" u="none" strike="noStrike" dirty="0">
                          <a:effectLst/>
                        </a:rPr>
                        <a:t>ACCIONES PREVENTIVAS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EN PROCESO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CERRADAS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TOTAL RIESGOS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1" u="none" strike="noStrike" dirty="0">
                          <a:effectLst/>
                        </a:rPr>
                        <a:t>EFICAZ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effectLst/>
                        </a:rPr>
                        <a:t>%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</a:rPr>
                        <a:t>Administración de la Calidad</a:t>
                      </a:r>
                      <a:endParaRPr lang="es-CO" sz="11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50%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</a:rPr>
                        <a:t>Gestión de la Dirección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Financiera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83%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Humana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4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67%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0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Admisiones y Registros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7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7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Bienestar Universitario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1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Biblioteca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12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Informática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0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Servicios Generales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7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57%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636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Adquisiciones y suministros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64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Gestión de Auditoria Interna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2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100%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37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>
                          <a:effectLst/>
                        </a:rPr>
                        <a:t>TOTAL</a:t>
                      </a:r>
                      <a:endParaRPr lang="es-CO" sz="1100" b="0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62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15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47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20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</a:rPr>
                        <a:t>47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</a:rPr>
                        <a:t>76%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0032">
                <a:tc>
                  <a:txBody>
                    <a:bodyPr/>
                    <a:lstStyle/>
                    <a:p>
                      <a:pPr algn="l" fontAlgn="b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24,19%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u="none" strike="noStrike" dirty="0">
                          <a:effectLst/>
                        </a:rPr>
                        <a:t>75,81%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624" y="282442"/>
            <a:ext cx="8907462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Estado Acciones Preventivas – Mapa de Riesgos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851591"/>
              </p:ext>
            </p:extLst>
          </p:nvPr>
        </p:nvGraphicFramePr>
        <p:xfrm>
          <a:off x="673100" y="1196749"/>
          <a:ext cx="7797798" cy="38060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704"/>
                <a:gridCol w="875943"/>
                <a:gridCol w="723605"/>
                <a:gridCol w="723605"/>
                <a:gridCol w="723605"/>
                <a:gridCol w="723605"/>
                <a:gridCol w="1171098"/>
                <a:gridCol w="723605"/>
                <a:gridCol w="914028"/>
              </a:tblGrid>
              <a:tr h="4423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PROCESOS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Total Acciones Preventivas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En Proceso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Cerradas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% Acciones cerradas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4191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2013-1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2013-2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22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Bogotá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5294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Barranquilla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2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Cali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2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Cartagena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2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Cúcuta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0318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Pereira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62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>
                          <a:effectLst/>
                        </a:rPr>
                        <a:t>62</a:t>
                      </a:r>
                      <a:endParaRPr lang="es-CO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>
                          <a:effectLst/>
                        </a:rPr>
                        <a:t>15</a:t>
                      </a:r>
                      <a:endParaRPr lang="es-CO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2000" u="none" strike="noStrike">
                          <a:effectLst/>
                        </a:rPr>
                        <a:t>47</a:t>
                      </a:r>
                      <a:endParaRPr lang="es-CO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63%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76%</a:t>
                      </a:r>
                      <a:endParaRPr lang="es-CO" sz="16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22551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Socorro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52944"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TOTAL ACCIONES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62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62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15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39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47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effectLst/>
                        </a:rPr>
                        <a:t> 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490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2088" y="384175"/>
            <a:ext cx="884872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6613" indent="-836613" algn="ctr" defTabSz="912813">
              <a:defRPr/>
            </a:pPr>
            <a:r>
              <a:rPr lang="es-MX" sz="3600" b="1" dirty="0">
                <a:solidFill>
                  <a:srgbClr val="C83F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5. Acciones de seguimiento previas - Tareas de Revisiones anteriores </a:t>
            </a:r>
            <a:endParaRPr lang="es-ES" sz="3600" b="1" dirty="0">
              <a:solidFill>
                <a:srgbClr val="C83F0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5" descr="http://enciclopedia.us.es/images/thumb/2/2c/Tareas_pendientes.png/300px-Tareas_pendient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25" y="2593975"/>
            <a:ext cx="28575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5172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991578"/>
              </p:ext>
            </p:extLst>
          </p:nvPr>
        </p:nvGraphicFramePr>
        <p:xfrm>
          <a:off x="467543" y="1052735"/>
          <a:ext cx="8208909" cy="4697620"/>
        </p:xfrm>
        <a:graphic>
          <a:graphicData uri="http://schemas.openxmlformats.org/drawingml/2006/table">
            <a:tbl>
              <a:tblPr/>
              <a:tblGrid>
                <a:gridCol w="649247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80848"/>
                <a:gridCol w="446358"/>
                <a:gridCol w="381432"/>
              </a:tblGrid>
              <a:tr h="456449">
                <a:tc gridSpan="17">
                  <a:txBody>
                    <a:bodyPr/>
                    <a:lstStyle/>
                    <a:p>
                      <a:pPr algn="ctr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CONSOLIDADO DE TAREAS DE REVISIONES GERENCIALES  2007-1 AL 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5644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2007-II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2013 -1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2013-2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0 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GD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0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32331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228224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2654" y="263371"/>
            <a:ext cx="8923337" cy="5857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Seguimiento Tareas de Revisiones anteriores</a:t>
            </a:r>
          </a:p>
        </p:txBody>
      </p:sp>
    </p:spTree>
    <p:extLst>
      <p:ext uri="{BB962C8B-B14F-4D97-AF65-F5344CB8AC3E}">
        <p14:creationId xmlns:p14="http://schemas.microsoft.com/office/powerpoint/2010/main" val="2195699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7813" y="2479675"/>
            <a:ext cx="886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6. CAMBIOS QUE PODRÍAN AFECTAR</a:t>
            </a:r>
          </a:p>
          <a:p>
            <a:pPr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EL SISTEMA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9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84502"/>
              </p:ext>
            </p:extLst>
          </p:nvPr>
        </p:nvGraphicFramePr>
        <p:xfrm>
          <a:off x="683568" y="548681"/>
          <a:ext cx="7632848" cy="4773011"/>
        </p:xfrm>
        <a:graphic>
          <a:graphicData uri="http://schemas.openxmlformats.org/drawingml/2006/table">
            <a:tbl>
              <a:tblPr/>
              <a:tblGrid>
                <a:gridCol w="3130434"/>
                <a:gridCol w="4502414"/>
              </a:tblGrid>
              <a:tr h="39518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MATRIZ CAMBIOS QUE PUEDEN AFECTAR EL SISTEMA DE GESTIÓN DE CALIDAD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8797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Estandarización procedimientos 2013 en cumplimiento al plan de mejoramiento de la Presidencia Nacional.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Estandarizar los procedimientos contenidos en el plan de mejoramiento y plan de trabajo del SGC.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5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Articulación de algunos procesos Académicos y Administrativos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Articulación de los procesos académicos con los procesos administrativos.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2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Reforma al mapa de procesos, política y objetivos de calidad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Inclusión de procesos  de Jurídica y secretaría General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507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Implementación de requisiciones por SEVEN tal como se hace en Barranquilla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Prueba piloto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46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Formación de nuevos auditores donde los Titulares deben auditar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Concientización y mayor compromiso  de los titulares de proceso sobre el mantenimiento y sostenimiento del SGC.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299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7419"/>
            <a:ext cx="9159354" cy="1495073"/>
          </a:xfrm>
          <a:prstGeom prst="rect">
            <a:avLst/>
          </a:prstGeom>
        </p:spPr>
      </p:pic>
      <p:sp>
        <p:nvSpPr>
          <p:cNvPr id="151" name="Text Box 13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2" name="Text Box 13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3" name="Text Box 14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4" name="Text Box 14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5" name="Text Box 14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6" name="Text Box 14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7" name="Text Box 14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8" name="Text Box 147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9" name="Text Box 136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0" name="Text Box 13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1" name="Text Box 15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2" name="Text Box 15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3" name="Text Box 152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4" name="Text Box 153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5" name="Text Box 15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6" name="Text Box 15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7" name="Text Box 15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8" name="Text Box 159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69" name="Text Box 160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0" name="Text Box 161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1" name="Text Box 16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2" name="Text Box 16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3" name="Text Box 16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4" name="Text Box 16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5" name="Text Box 16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6" name="Text Box 16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7" name="Text Box 168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8" name="Text Box 169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79" name="Text Box 17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0" name="Text Box 17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1" name="Text Box 172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2" name="Text Box 17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3" name="Text Box 17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4" name="Text Box 17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5" name="Text Box 17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6" name="Text Box 178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7" name="Text Box 179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8" name="Text Box 180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89" name="Text Box 181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0" name="Text Box 18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1" name="Text Box 18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2" name="Text Box 18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3" name="Text Box 18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4" name="Text Box 186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5" name="Text Box 187"/>
          <p:cNvSpPr txBox="1">
            <a:spLocks noChangeArrowheads="1"/>
          </p:cNvSpPr>
          <p:nvPr/>
        </p:nvSpPr>
        <p:spPr bwMode="auto">
          <a:xfrm>
            <a:off x="53768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6" name="Text Box 188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7" name="Text Box 189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8" name="Text Box 190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99" name="Text Box 191"/>
          <p:cNvSpPr txBox="1">
            <a:spLocks noChangeArrowheads="1"/>
          </p:cNvSpPr>
          <p:nvPr/>
        </p:nvSpPr>
        <p:spPr bwMode="auto">
          <a:xfrm>
            <a:off x="53768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0" name="Text Box 192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1" name="Text Box 193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2" name="Text Box 194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3" name="Text Box 195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4" name="Text Box 196"/>
          <p:cNvSpPr txBox="1">
            <a:spLocks noChangeArrowheads="1"/>
          </p:cNvSpPr>
          <p:nvPr/>
        </p:nvSpPr>
        <p:spPr bwMode="auto">
          <a:xfrm>
            <a:off x="53768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5" name="Text Box 197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6" name="Text Box 198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7" name="Text Box 199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8" name="Text Box 200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9" name="Text Box 201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0" name="Text Box 202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1" name="Text Box 203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2" name="Text Box 204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3" name="Text Box 205"/>
          <p:cNvSpPr txBox="1">
            <a:spLocks noChangeArrowheads="1"/>
          </p:cNvSpPr>
          <p:nvPr/>
        </p:nvSpPr>
        <p:spPr bwMode="auto">
          <a:xfrm>
            <a:off x="53768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4" name="Text Box 206"/>
          <p:cNvSpPr txBox="1">
            <a:spLocks noChangeArrowheads="1"/>
          </p:cNvSpPr>
          <p:nvPr/>
        </p:nvSpPr>
        <p:spPr bwMode="auto">
          <a:xfrm>
            <a:off x="53768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5" name="Text Box 207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6" name="Text Box 208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7" name="Text Box 209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8" name="Text Box 210"/>
          <p:cNvSpPr txBox="1">
            <a:spLocks noChangeArrowheads="1"/>
          </p:cNvSpPr>
          <p:nvPr/>
        </p:nvSpPr>
        <p:spPr bwMode="auto">
          <a:xfrm>
            <a:off x="53768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19" name="Text Box 211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0" name="Text Box 212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1" name="Text Box 213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2" name="Text Box 214"/>
          <p:cNvSpPr txBox="1">
            <a:spLocks noChangeArrowheads="1"/>
          </p:cNvSpPr>
          <p:nvPr/>
        </p:nvSpPr>
        <p:spPr bwMode="auto">
          <a:xfrm>
            <a:off x="53768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3" name="Text Box 216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4" name="Text Box 217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5" name="Text Box 218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6" name="Text Box 219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7" name="Text Box 220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8" name="Text Box 221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29" name="Text Box 222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0" name="Text Box 223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1" name="Text Box 224"/>
          <p:cNvSpPr txBox="1">
            <a:spLocks noChangeArrowheads="1"/>
          </p:cNvSpPr>
          <p:nvPr/>
        </p:nvSpPr>
        <p:spPr bwMode="auto">
          <a:xfrm>
            <a:off x="5376863" y="7067550"/>
            <a:ext cx="1143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2" name="Text Box 226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3" name="Text Box 227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4" name="Text Box 228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5" name="Text Box 229"/>
          <p:cNvSpPr txBox="1">
            <a:spLocks noChangeArrowheads="1"/>
          </p:cNvSpPr>
          <p:nvPr/>
        </p:nvSpPr>
        <p:spPr bwMode="auto">
          <a:xfrm>
            <a:off x="53768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6" name="Text Box 230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7" name="Text Box 231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8" name="Text Box 232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39" name="Text Box 233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0" name="Text Box 234"/>
          <p:cNvSpPr txBox="1">
            <a:spLocks noChangeArrowheads="1"/>
          </p:cNvSpPr>
          <p:nvPr/>
        </p:nvSpPr>
        <p:spPr bwMode="auto">
          <a:xfrm>
            <a:off x="53768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1" name="Text Box 178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2" name="Text Box 179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3" name="Text Box 180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4" name="Text Box 181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5" name="Text Box 182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6" name="Text Box 183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7" name="Text Box 184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8" name="Text Box 185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49" name="Text Box 186"/>
          <p:cNvSpPr txBox="1">
            <a:spLocks noChangeArrowheads="1"/>
          </p:cNvSpPr>
          <p:nvPr/>
        </p:nvSpPr>
        <p:spPr bwMode="auto">
          <a:xfrm>
            <a:off x="75104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0" name="Text Box 187"/>
          <p:cNvSpPr txBox="1">
            <a:spLocks noChangeArrowheads="1"/>
          </p:cNvSpPr>
          <p:nvPr/>
        </p:nvSpPr>
        <p:spPr bwMode="auto">
          <a:xfrm>
            <a:off x="7510463" y="6419850"/>
            <a:ext cx="11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1" name="Text Box 188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2" name="Text Box 189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3" name="Text Box 190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4" name="Text Box 191"/>
          <p:cNvSpPr txBox="1">
            <a:spLocks noChangeArrowheads="1"/>
          </p:cNvSpPr>
          <p:nvPr/>
        </p:nvSpPr>
        <p:spPr bwMode="auto">
          <a:xfrm>
            <a:off x="7510463" y="6419850"/>
            <a:ext cx="1238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5" name="Text Box 192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6" name="Text Box 193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7" name="Text Box 194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8" name="Text Box 195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59" name="Text Box 196"/>
          <p:cNvSpPr txBox="1">
            <a:spLocks noChangeArrowheads="1"/>
          </p:cNvSpPr>
          <p:nvPr/>
        </p:nvSpPr>
        <p:spPr bwMode="auto">
          <a:xfrm>
            <a:off x="7510463" y="641985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0" name="Text Box 197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1" name="Text Box 198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2" name="Text Box 199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3" name="Text Box 200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4" name="Text Box 201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5" name="Text Box 202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6" name="Text Box 203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7" name="Text Box 204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8" name="Text Box 205"/>
          <p:cNvSpPr txBox="1">
            <a:spLocks noChangeArrowheads="1"/>
          </p:cNvSpPr>
          <p:nvPr/>
        </p:nvSpPr>
        <p:spPr bwMode="auto">
          <a:xfrm>
            <a:off x="75104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69" name="Text Box 206"/>
          <p:cNvSpPr txBox="1">
            <a:spLocks noChangeArrowheads="1"/>
          </p:cNvSpPr>
          <p:nvPr/>
        </p:nvSpPr>
        <p:spPr bwMode="auto">
          <a:xfrm>
            <a:off x="7510463" y="6743700"/>
            <a:ext cx="1143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0" name="Text Box 207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1" name="Text Box 208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2" name="Text Box 209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3" name="Text Box 210"/>
          <p:cNvSpPr txBox="1">
            <a:spLocks noChangeArrowheads="1"/>
          </p:cNvSpPr>
          <p:nvPr/>
        </p:nvSpPr>
        <p:spPr bwMode="auto">
          <a:xfrm>
            <a:off x="7510463" y="6743700"/>
            <a:ext cx="1238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4" name="Text Box 211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5" name="Text Box 212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6" name="Text Box 213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7" name="Text Box 214"/>
          <p:cNvSpPr txBox="1">
            <a:spLocks noChangeArrowheads="1"/>
          </p:cNvSpPr>
          <p:nvPr/>
        </p:nvSpPr>
        <p:spPr bwMode="auto">
          <a:xfrm>
            <a:off x="7510463" y="6743700"/>
            <a:ext cx="123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8" name="Text Box 216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79" name="Text Box 217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0" name="Text Box 218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1" name="Text Box 219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2" name="Text Box 220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3" name="Text Box 221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4" name="Text Box 222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5" name="Text Box 223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6" name="Text Box 224"/>
          <p:cNvSpPr txBox="1">
            <a:spLocks noChangeArrowheads="1"/>
          </p:cNvSpPr>
          <p:nvPr/>
        </p:nvSpPr>
        <p:spPr bwMode="auto">
          <a:xfrm>
            <a:off x="7510463" y="7067550"/>
            <a:ext cx="1143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7" name="Text Box 226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8" name="Text Box 227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89" name="Text Box 228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0" name="Text Box 229"/>
          <p:cNvSpPr txBox="1">
            <a:spLocks noChangeArrowheads="1"/>
          </p:cNvSpPr>
          <p:nvPr/>
        </p:nvSpPr>
        <p:spPr bwMode="auto">
          <a:xfrm>
            <a:off x="7510463" y="7067550"/>
            <a:ext cx="123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1" name="Text Box 230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2" name="Text Box 231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3" name="Text Box 232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4" name="Text Box 233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95" name="Text Box 234"/>
          <p:cNvSpPr txBox="1">
            <a:spLocks noChangeArrowheads="1"/>
          </p:cNvSpPr>
          <p:nvPr/>
        </p:nvSpPr>
        <p:spPr bwMode="auto">
          <a:xfrm>
            <a:off x="7510463" y="7067550"/>
            <a:ext cx="123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50" name="Rectangle 5"/>
          <p:cNvSpPr>
            <a:spLocks noChangeArrowheads="1"/>
          </p:cNvSpPr>
          <p:nvPr/>
        </p:nvSpPr>
        <p:spPr bwMode="auto">
          <a:xfrm>
            <a:off x="539552" y="404664"/>
            <a:ext cx="82809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7"/>
              <a:defRPr/>
            </a:pPr>
            <a:r>
              <a:rPr lang="es-CO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SEGUIMIENTO AL </a:t>
            </a:r>
          </a:p>
          <a:p>
            <a:pPr marL="742950" indent="-742950" algn="ctr">
              <a:defRPr/>
            </a:pPr>
            <a:r>
              <a:rPr lang="es-CO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SERVICIO NO CONFORME</a:t>
            </a:r>
            <a:endParaRPr lang="es-E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49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137266"/>
              </p:ext>
            </p:extLst>
          </p:nvPr>
        </p:nvGraphicFramePr>
        <p:xfrm>
          <a:off x="827584" y="1425648"/>
          <a:ext cx="8136905" cy="4291771"/>
        </p:xfrm>
        <a:graphic>
          <a:graphicData uri="http://schemas.openxmlformats.org/drawingml/2006/table">
            <a:tbl>
              <a:tblPr/>
              <a:tblGrid>
                <a:gridCol w="4008894"/>
                <a:gridCol w="1527981"/>
                <a:gridCol w="1232243"/>
                <a:gridCol w="1367787"/>
              </a:tblGrid>
              <a:tr h="30706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SERVICIOS NO CONFORMES PRESENTADOS EN LOS 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0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0706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Cerrado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proceso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ADMINISTRACIÓN DE LA CALIDAD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LA DIRECCIÓN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AUDITORÍA INTERNA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FINANCIERA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38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ADMISIONES Y REGISTROS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81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ADQUISICIONES Y SUMINISTROS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INFORMÁTICA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HUMANA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5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20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SERVICIOS GENERALES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0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5825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314450" y="1508125"/>
            <a:ext cx="68548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>
              <a:defRPr/>
            </a:pPr>
            <a:r>
              <a:rPr lang="es-CO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8. ACCIONES DE MEJORAMIENTO</a:t>
            </a:r>
          </a:p>
          <a:p>
            <a:pPr marL="742950" indent="-742950" algn="ctr">
              <a:defRPr/>
            </a:pPr>
            <a:endParaRPr lang="es-CO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742950" indent="-742950" algn="ctr">
              <a:defRPr/>
            </a:pPr>
            <a:r>
              <a:rPr lang="es-CO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Ver Presentaciones de </a:t>
            </a:r>
            <a:r>
              <a:rPr lang="es-CO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los </a:t>
            </a:r>
            <a:r>
              <a:rPr lang="es-CO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Titulares de </a:t>
            </a:r>
            <a:r>
              <a:rPr lang="es-CO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Proceso</a:t>
            </a:r>
            <a:endParaRPr lang="es-CO" sz="3600" b="1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084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143250" y="500063"/>
            <a:ext cx="38766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“A”</a:t>
            </a:r>
          </a:p>
        </p:txBody>
      </p:sp>
      <p:pic>
        <p:nvPicPr>
          <p:cNvPr id="10" name="Picture 6" descr="http://2.bp.blogspot.com/_WTBCGu0ATow/Smjp1-aMRSI/AAAAAAAAA0Y/Y0PehmCOfFg/s320/La+Satisfaccion+del+Cliente+No+Vale+Nada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28800"/>
            <a:ext cx="25812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259632" y="3820012"/>
            <a:ext cx="6929437" cy="193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Lograr que la percepción de la satisfacción por parte de los usuarios sobre la calidad de los servicios prestados, por los procesos administrativos estén como mínimo sobre un 80%  a partir del año 2010.</a:t>
            </a:r>
          </a:p>
        </p:txBody>
      </p:sp>
    </p:spTree>
    <p:extLst>
      <p:ext uri="{BB962C8B-B14F-4D97-AF65-F5344CB8AC3E}">
        <p14:creationId xmlns:p14="http://schemas.microsoft.com/office/powerpoint/2010/main" val="16804765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6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s-CO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Para la  medición de la satisfacción del usuario en la calidad de los servicios se tuvo en cuenta los resultados de la encuesta </a:t>
            </a:r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aplicada en el año 2012, </a:t>
            </a:r>
            <a:r>
              <a:rPr lang="es-CO" sz="24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adicionalmente se presenta la medición de la satisfacción logradas a través de  las calificaciones del servicio depositadas en los buzones de </a:t>
            </a:r>
            <a:r>
              <a:rPr lang="es-CO" sz="24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sugerencia con una muestra de 1.575 calificaciones tanto a procesos administrativos como académicos. </a:t>
            </a:r>
            <a:endParaRPr lang="es-CO" sz="24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43250" y="500063"/>
            <a:ext cx="38766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“A”</a:t>
            </a:r>
          </a:p>
        </p:txBody>
      </p:sp>
    </p:spTree>
    <p:extLst>
      <p:ext uri="{BB962C8B-B14F-4D97-AF65-F5344CB8AC3E}">
        <p14:creationId xmlns:p14="http://schemas.microsoft.com/office/powerpoint/2010/main" val="3454964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470628" y="342106"/>
            <a:ext cx="6699250" cy="522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“A "Resultado de encuestas 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067482"/>
              </p:ext>
            </p:extLst>
          </p:nvPr>
        </p:nvGraphicFramePr>
        <p:xfrm>
          <a:off x="899592" y="1052736"/>
          <a:ext cx="7632848" cy="4553596"/>
        </p:xfrm>
        <a:graphic>
          <a:graphicData uri="http://schemas.openxmlformats.org/drawingml/2006/table">
            <a:tbl>
              <a:tblPr/>
              <a:tblGrid>
                <a:gridCol w="1384887"/>
                <a:gridCol w="1625862"/>
                <a:gridCol w="1172945"/>
                <a:gridCol w="1231012"/>
                <a:gridCol w="929064"/>
                <a:gridCol w="1289078"/>
              </a:tblGrid>
              <a:tr h="54055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effectLst/>
                          <a:latin typeface="Arial"/>
                        </a:rPr>
                        <a:t>PROCESO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effectLst/>
                          <a:latin typeface="Arial"/>
                        </a:rPr>
                        <a:t>ADMINISTRATIVOS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effectLst/>
                          <a:latin typeface="Arial"/>
                        </a:rPr>
                        <a:t>DOCENTES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 dirty="0">
                          <a:effectLst/>
                          <a:latin typeface="Arial"/>
                        </a:rPr>
                        <a:t>ESTUDIANTES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effectLst/>
                          <a:latin typeface="Arial"/>
                        </a:rPr>
                        <a:t>%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effectLst/>
                          <a:latin typeface="Arial"/>
                        </a:rPr>
                        <a:t>No. de encuestas aplicadas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94,19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86,61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90,40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94,75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88,26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91,51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BU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85,23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92,53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87,24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88,33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80,37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93,23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80,06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84,56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87,96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95,62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89,77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91,12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83,41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90,48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90,64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88,17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80,18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94,55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87,36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6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GA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91,87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  91,87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5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979"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effectLst/>
                          <a:latin typeface="Arial"/>
                        </a:rPr>
                        <a:t>RESULTADO  SECCIONAL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      84,84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93,62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         87,10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 88,52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908477"/>
              </p:ext>
            </p:extLst>
          </p:nvPr>
        </p:nvGraphicFramePr>
        <p:xfrm>
          <a:off x="251520" y="836712"/>
          <a:ext cx="8229600" cy="781905"/>
        </p:xfrm>
        <a:graphic>
          <a:graphicData uri="http://schemas.openxmlformats.org/drawingml/2006/table">
            <a:tbl>
              <a:tblPr/>
              <a:tblGrid>
                <a:gridCol w="1101437"/>
                <a:gridCol w="1288473"/>
                <a:gridCol w="928254"/>
                <a:gridCol w="976745"/>
                <a:gridCol w="734291"/>
                <a:gridCol w="1025236"/>
                <a:gridCol w="1267691"/>
                <a:gridCol w="907473"/>
              </a:tblGrid>
              <a:tr h="18682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CALIFICACIÓN DEL SERVICIO DEPOSITADOS EN LOS BUZONES DE SUGERENCIA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450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24218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90"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742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962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1.237 </a:t>
                      </a:r>
                      <a:r>
                        <a:rPr lang="es-E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calif</a:t>
                      </a:r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1.805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1.297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964 calif.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1575 </a:t>
                      </a:r>
                      <a:r>
                        <a:rPr lang="es-E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calif</a:t>
                      </a:r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SS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85207"/>
              </p:ext>
            </p:extLst>
          </p:nvPr>
        </p:nvGraphicFramePr>
        <p:xfrm>
          <a:off x="251520" y="692696"/>
          <a:ext cx="8208912" cy="936104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93610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130470"/>
              </p:ext>
            </p:extLst>
          </p:nvPr>
        </p:nvGraphicFramePr>
        <p:xfrm>
          <a:off x="1119187" y="2374900"/>
          <a:ext cx="7125221" cy="2566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475040"/>
              </p:ext>
            </p:extLst>
          </p:nvPr>
        </p:nvGraphicFramePr>
        <p:xfrm>
          <a:off x="251520" y="260648"/>
          <a:ext cx="8633284" cy="5392841"/>
        </p:xfrm>
        <a:graphic>
          <a:graphicData uri="http://schemas.openxmlformats.org/drawingml/2006/table">
            <a:tbl>
              <a:tblPr/>
              <a:tblGrid>
                <a:gridCol w="1009630"/>
                <a:gridCol w="1156921"/>
                <a:gridCol w="879095"/>
                <a:gridCol w="879095"/>
                <a:gridCol w="663467"/>
                <a:gridCol w="920560"/>
                <a:gridCol w="1138261"/>
                <a:gridCol w="814821"/>
                <a:gridCol w="516260"/>
                <a:gridCol w="655174"/>
              </a:tblGrid>
              <a:tr h="18000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COMPARATIVO DE LA CALIFICACIÓN DEL SERVICIO 2006 - 2013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45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PROCESOS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57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5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Tamaño muestra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BIBLIOTECA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0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FINANCIERA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BIENESTAR UNIVERSITARIO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INFORMÁTICA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 SERVICIOS GENERALES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ADMISIONES Y REGISTROS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HUMANA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GESTIÓN DE ADQUISICIONES Y SUMINISTROS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Facultad de ciencias económicas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Facultad de Ingenierias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Decanatura y Secretaria académica de Derecho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Ciencias de la salud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Consultorio Jurídico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Invest</a:t>
                      </a:r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jurídicas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Consultorio Empresarial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06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BU-SINTIES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0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Muestra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00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51225" y="736600"/>
            <a:ext cx="309245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OBJETIVO “B”</a:t>
            </a:r>
          </a:p>
        </p:txBody>
      </p:sp>
      <p:pic>
        <p:nvPicPr>
          <p:cNvPr id="6" name="Picture 6" descr="http://www.cenidet.edu.mx/subplan/gtyv/img/4acuerdos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385" y="1556792"/>
            <a:ext cx="280987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0225" y="4057650"/>
            <a:ext cx="7899400" cy="142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s-MX" sz="36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Atender en un 80% los servicios solicitados de conformidad a los acuerdos de servicios establecidos.    </a:t>
            </a:r>
            <a:endParaRPr lang="es-CO" sz="36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95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24708</TotalTime>
  <Words>3775</Words>
  <Application>Microsoft Office PowerPoint</Application>
  <PresentationFormat>Presentación en pantalla (4:3)</PresentationFormat>
  <Paragraphs>2147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Presentación de PowerPoint</vt:lpstr>
      <vt:lpstr>ASPECTOS A TRATAR</vt:lpstr>
      <vt:lpstr> MATRIZ DE OBJETIVOS DE  LA CALIDAD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OBJETIVO “C”</vt:lpstr>
      <vt:lpstr>OBJETIVO “C”</vt:lpstr>
      <vt:lpstr>Presentación de PowerPoint</vt:lpstr>
      <vt:lpstr>Presentación de PowerPoint</vt:lpstr>
      <vt:lpstr>OBJETIVO “E”</vt:lpstr>
      <vt:lpstr>OBJETIVO “E”</vt:lpstr>
      <vt:lpstr>Presentación de PowerPoint</vt:lpstr>
      <vt:lpstr>Presentación de PowerPoint</vt:lpstr>
      <vt:lpstr>Presentación de PowerPoint</vt:lpstr>
      <vt:lpstr>Presentación de PowerPoint</vt:lpstr>
      <vt:lpstr> RESULTADOS DE LAS AUDITORIAS INTERNAS </vt:lpstr>
      <vt:lpstr> RESULTADOS DE LAS AUDITORIAS INTERNAS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Calidad Gloria Amparo Sanchez</cp:lastModifiedBy>
  <cp:revision>811</cp:revision>
  <cp:lastPrinted>2011-09-21T16:28:44Z</cp:lastPrinted>
  <dcterms:created xsi:type="dcterms:W3CDTF">2008-11-07T15:09:08Z</dcterms:created>
  <dcterms:modified xsi:type="dcterms:W3CDTF">2014-05-16T22:35:58Z</dcterms:modified>
</cp:coreProperties>
</file>