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36" r:id="rId1"/>
  </p:sldMasterIdLst>
  <p:notesMasterIdLst>
    <p:notesMasterId r:id="rId39"/>
  </p:notesMasterIdLst>
  <p:handoutMasterIdLst>
    <p:handoutMasterId r:id="rId40"/>
  </p:handoutMasterIdLst>
  <p:sldIdLst>
    <p:sldId id="267" r:id="rId2"/>
    <p:sldId id="268" r:id="rId3"/>
    <p:sldId id="269" r:id="rId4"/>
    <p:sldId id="271" r:id="rId5"/>
    <p:sldId id="273" r:id="rId6"/>
    <p:sldId id="275" r:id="rId7"/>
    <p:sldId id="274" r:id="rId8"/>
    <p:sldId id="276" r:id="rId9"/>
    <p:sldId id="277" r:id="rId10"/>
    <p:sldId id="278" r:id="rId11"/>
    <p:sldId id="279" r:id="rId12"/>
    <p:sldId id="280" r:id="rId13"/>
    <p:sldId id="281" r:id="rId14"/>
    <p:sldId id="283" r:id="rId15"/>
    <p:sldId id="284" r:id="rId16"/>
    <p:sldId id="307" r:id="rId17"/>
    <p:sldId id="285" r:id="rId18"/>
    <p:sldId id="306" r:id="rId19"/>
    <p:sldId id="286" r:id="rId20"/>
    <p:sldId id="308" r:id="rId21"/>
    <p:sldId id="318" r:id="rId22"/>
    <p:sldId id="287" r:id="rId23"/>
    <p:sldId id="288" r:id="rId24"/>
    <p:sldId id="289" r:id="rId25"/>
    <p:sldId id="302" r:id="rId26"/>
    <p:sldId id="290" r:id="rId27"/>
    <p:sldId id="291" r:id="rId28"/>
    <p:sldId id="292" r:id="rId29"/>
    <p:sldId id="293" r:id="rId30"/>
    <p:sldId id="294" r:id="rId31"/>
    <p:sldId id="319" r:id="rId32"/>
    <p:sldId id="295" r:id="rId33"/>
    <p:sldId id="296" r:id="rId34"/>
    <p:sldId id="297" r:id="rId35"/>
    <p:sldId id="305" r:id="rId36"/>
    <p:sldId id="303" r:id="rId37"/>
    <p:sldId id="299" r:id="rId38"/>
  </p:sldIdLst>
  <p:sldSz cx="9144000" cy="6858000" type="screen4x3"/>
  <p:notesSz cx="7010400" cy="92964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FF6D"/>
    <a:srgbClr val="D76007"/>
    <a:srgbClr val="C83F08"/>
    <a:srgbClr val="CC3300"/>
    <a:srgbClr val="B65E1C"/>
    <a:srgbClr val="CCCC00"/>
    <a:srgbClr val="E6AA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955" autoAdjust="0"/>
    <p:restoredTop sz="94660"/>
  </p:normalViewPr>
  <p:slideViewPr>
    <p:cSldViewPr>
      <p:cViewPr>
        <p:scale>
          <a:sx n="80" d="100"/>
          <a:sy n="80" d="100"/>
        </p:scale>
        <p:origin x="-330" y="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I:\REVISI&#211;N%20GERENCIAL\INFORM%20ENTRADA%20REVISI&#211;N%20GERENCIAL%202013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COPIA%20MEMORIA%20(Nov%2016.2013)\INFOR_ADICIONAL\REVISION_GERENCIAL\2013\INFORM%20ENTRADA%20REVISI&#211;N%20GERENCIAL%202013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COPIA%20MEMORIA%20(Nov%2016.2013)\INFOR_ADICIONAL\REVISION_GERENCIAL\2013\INFORM%20ENTRADA%20REVISI&#211;N%20GERENCIAL%202013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COPIA%20MEMORIA%20(Nov%2016.2013)\INFOR_ADICIONAL\REVISION_GERENCIAL\2013\INFORM%20ENTRADA%20REVISI&#211;N%20GERENCIAL%202013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COPIA%20MEMORIA%20(Nov%2016.2013)\INFOR_ADICIONAL\REVISION_GERENCIAL\2013\INFORM%20ENTRADA%20REVISI&#211;N%20GERENCIAL%202013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COPIA%20MEMORIA%20(Nov%2016.2013)\INFOR_ADICIONAL\REVISION_GERENCIAL\2013\INFORM%20ENTRADA%20REVISI&#211;N%20GERENCIAL%20201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"/>
              <a:t>COMPARATIVO SATISFACCIÓN CALIFICACIONES DEL SERVICIO 2006- 2013</a:t>
            </a:r>
          </a:p>
        </c:rich>
      </c:tx>
      <c:layout/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'Objetivo A'!$A$80:$H$80</c:f>
              <c:numCache>
                <c:formatCode>General</c:formatCode>
                <c:ptCount val="8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</c:numCache>
            </c:numRef>
          </c:val>
        </c:ser>
        <c:ser>
          <c:idx val="1"/>
          <c:order val="1"/>
          <c:invertIfNegative val="0"/>
          <c:dLbls>
            <c:spPr>
              <a:solidFill>
                <a:srgbClr val="FFFF00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'Objetivo A'!$A$81:$H$81</c:f>
              <c:numCache>
                <c:formatCode>0%</c:formatCode>
                <c:ptCount val="8"/>
                <c:pt idx="0">
                  <c:v>0.78</c:v>
                </c:pt>
                <c:pt idx="1">
                  <c:v>0.87</c:v>
                </c:pt>
                <c:pt idx="2">
                  <c:v>0.95</c:v>
                </c:pt>
                <c:pt idx="3">
                  <c:v>0.93</c:v>
                </c:pt>
                <c:pt idx="4">
                  <c:v>0.95</c:v>
                </c:pt>
                <c:pt idx="5">
                  <c:v>0.96</c:v>
                </c:pt>
                <c:pt idx="6">
                  <c:v>0.93</c:v>
                </c:pt>
                <c:pt idx="7">
                  <c:v>0.97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62648320"/>
        <c:axId val="62649856"/>
        <c:axId val="0"/>
      </c:bar3DChart>
      <c:catAx>
        <c:axId val="62648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es-CO"/>
          </a:p>
        </c:txPr>
        <c:crossAx val="62649856"/>
        <c:crosses val="autoZero"/>
        <c:auto val="1"/>
        <c:lblAlgn val="ctr"/>
        <c:lblOffset val="100"/>
        <c:noMultiLvlLbl val="0"/>
      </c:catAx>
      <c:valAx>
        <c:axId val="6264985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62648320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4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O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"/>
              <a:t>OBJETIVO C DE CALIDAD</a:t>
            </a:r>
          </a:p>
        </c:rich>
      </c:tx>
      <c:layout/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spPr>
              <a:solidFill>
                <a:srgbClr val="C00000"/>
              </a:solidFill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'Objetivo C'!$G$135:$G$138</c:f>
              <c:strCache>
                <c:ptCount val="4"/>
                <c:pt idx="0">
                  <c:v>Quejas por proceso</c:v>
                </c:pt>
                <c:pt idx="1">
                  <c:v>Quejas cerradas</c:v>
                </c:pt>
                <c:pt idx="2">
                  <c:v>Quejas recurrentes</c:v>
                </c:pt>
                <c:pt idx="3">
                  <c:v>Respuesta Dentro del tiempo establecido</c:v>
                </c:pt>
              </c:strCache>
            </c:strRef>
          </c:cat>
          <c:val>
            <c:numRef>
              <c:f>'Objetivo C'!$J$135:$J$138</c:f>
              <c:numCache>
                <c:formatCode>0%</c:formatCode>
                <c:ptCount val="4"/>
                <c:pt idx="0">
                  <c:v>0.1</c:v>
                </c:pt>
                <c:pt idx="1">
                  <c:v>0.3</c:v>
                </c:pt>
                <c:pt idx="3">
                  <c:v>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0437888"/>
        <c:axId val="70439680"/>
        <c:axId val="0"/>
      </c:bar3DChart>
      <c:catAx>
        <c:axId val="70437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es-CO"/>
          </a:p>
        </c:txPr>
        <c:crossAx val="70439680"/>
        <c:crosses val="autoZero"/>
        <c:auto val="1"/>
        <c:lblAlgn val="ctr"/>
        <c:lblOffset val="100"/>
        <c:noMultiLvlLbl val="0"/>
      </c:catAx>
      <c:valAx>
        <c:axId val="70439680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70437888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O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 Black"/>
                <a:ea typeface="Arial Black"/>
                <a:cs typeface="Arial Black"/>
              </a:defRPr>
            </a:pPr>
            <a:r>
              <a:rPr lang="es-ES"/>
              <a:t>Porcentaje Cumplimiento Objetivos de Calidad  2013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'Cumplimiento Objetivos '!$E$2</c:f>
              <c:strCache>
                <c:ptCount val="1"/>
                <c:pt idx="0">
                  <c:v>Cumplimiento Objetivos
2013-1</c:v>
                </c:pt>
              </c:strCache>
            </c:strRef>
          </c:tx>
          <c:spPr>
            <a:gradFill rotWithShape="0">
              <a:gsLst>
                <a:gs pos="0">
                  <a:srgbClr val="0000FF"/>
                </a:gs>
                <a:gs pos="100000">
                  <a:srgbClr val="0000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solidFill>
                <a:srgbClr val="000000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gradFill rotWithShape="0">
                <a:gsLst>
                  <a:gs pos="0">
                    <a:srgbClr val="99CC00"/>
                  </a:gs>
                  <a:gs pos="50000">
                    <a:srgbClr val="475E00"/>
                  </a:gs>
                  <a:gs pos="100000">
                    <a:srgbClr val="99CC00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gradFill rotWithShape="0">
                <a:gsLst>
                  <a:gs pos="0">
                    <a:srgbClr val="764700"/>
                  </a:gs>
                  <a:gs pos="50000">
                    <a:srgbClr val="FF9900"/>
                  </a:gs>
                  <a:gs pos="100000">
                    <a:srgbClr val="764700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invertIfNegative val="0"/>
            <c:bubble3D val="0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invertIfNegative val="0"/>
            <c:bubble3D val="0"/>
            <c:spPr>
              <a:gradFill rotWithShape="0">
                <a:gsLst>
                  <a:gs pos="0">
                    <a:srgbClr val="000076"/>
                  </a:gs>
                  <a:gs pos="50000">
                    <a:srgbClr val="0000FF"/>
                  </a:gs>
                  <a:gs pos="100000">
                    <a:srgbClr val="000076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numFmt formatCode="0.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'Cumplimiento Objetivos '!$E$3:$E$6</c:f>
              <c:numCache>
                <c:formatCode>0%</c:formatCode>
                <c:ptCount val="4"/>
                <c:pt idx="0">
                  <c:v>0.96</c:v>
                </c:pt>
                <c:pt idx="1">
                  <c:v>0.96100000000000008</c:v>
                </c:pt>
                <c:pt idx="2">
                  <c:v>0.7</c:v>
                </c:pt>
                <c:pt idx="3">
                  <c:v>0.54838709677419351</c:v>
                </c:pt>
              </c:numCache>
            </c:numRef>
          </c:val>
        </c:ser>
        <c:ser>
          <c:idx val="0"/>
          <c:order val="1"/>
          <c:tx>
            <c:strRef>
              <c:f>'Cumplimiento Objetivos '!$F$2</c:f>
              <c:strCache>
                <c:ptCount val="1"/>
                <c:pt idx="0">
                  <c:v>Cumplimiento Objetivos
2013 -2</c:v>
                </c:pt>
              </c:strCache>
            </c:strRef>
          </c:tx>
          <c:invertIfNegative val="0"/>
          <c:val>
            <c:numRef>
              <c:f>'Cumplimiento Objetivos '!$F$3:$F$6</c:f>
              <c:numCache>
                <c:formatCode>0%</c:formatCode>
                <c:ptCount val="4"/>
                <c:pt idx="0">
                  <c:v>0.97</c:v>
                </c:pt>
                <c:pt idx="1">
                  <c:v>0.98093749999999991</c:v>
                </c:pt>
                <c:pt idx="2">
                  <c:v>0.7</c:v>
                </c:pt>
                <c:pt idx="3">
                  <c:v>0.54838709677419351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70505600"/>
        <c:axId val="70507136"/>
      </c:barChart>
      <c:catAx>
        <c:axId val="70505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CO"/>
          </a:p>
        </c:txPr>
        <c:crossAx val="70507136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70507136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70505600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t"/>
      <c:layout/>
      <c:overlay val="0"/>
    </c:legend>
    <c:plotVisOnly val="1"/>
    <c:dispBlanksAs val="gap"/>
    <c:showDLblsOverMax val="0"/>
  </c:chart>
  <c:spPr>
    <a:gradFill rotWithShape="0">
      <a:gsLst>
        <a:gs pos="0">
          <a:srgbClr val="FF6600">
            <a:gamma/>
            <a:shade val="46275"/>
            <a:invGamma/>
          </a:srgbClr>
        </a:gs>
        <a:gs pos="50000">
          <a:srgbClr val="FF6600"/>
        </a:gs>
        <a:gs pos="100000">
          <a:srgbClr val="FF6600">
            <a:gamma/>
            <a:shade val="46275"/>
            <a:invGamma/>
          </a:srgbClr>
        </a:gs>
      </a:gsLst>
      <a:lin ang="0" scaled="1"/>
    </a:gra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CO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CO"/>
              <a:t>CUMPLIMIENTO DE</a:t>
            </a:r>
            <a:r>
              <a:rPr lang="es-CO" baseline="0"/>
              <a:t> OBJETIVOS DE CALIDAD Y </a:t>
            </a:r>
            <a:r>
              <a:rPr lang="es-CO"/>
              <a:t>EFICACIA DEL SGC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spPr>
              <a:solidFill>
                <a:schemeClr val="accent2"/>
              </a:solidFill>
            </c:spPr>
            <c:txPr>
              <a:bodyPr/>
              <a:lstStyle/>
              <a:p>
                <a:pPr>
                  <a:defRPr sz="1800">
                    <a:solidFill>
                      <a:schemeClr val="bg1"/>
                    </a:solidFill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'Eficacia del SGC (ajustado)'!$H$19:$N$19</c:f>
              <c:strCache>
                <c:ptCount val="7"/>
                <c:pt idx="0">
                  <c:v>2010-2</c:v>
                </c:pt>
                <c:pt idx="1">
                  <c:v>2011-1</c:v>
                </c:pt>
                <c:pt idx="2">
                  <c:v>2011-2</c:v>
                </c:pt>
                <c:pt idx="3">
                  <c:v>2012-1</c:v>
                </c:pt>
                <c:pt idx="4">
                  <c:v>2012-2</c:v>
                </c:pt>
                <c:pt idx="5">
                  <c:v>2013-1</c:v>
                </c:pt>
                <c:pt idx="6">
                  <c:v>2013-2</c:v>
                </c:pt>
              </c:strCache>
            </c:strRef>
          </c:cat>
          <c:val>
            <c:numRef>
              <c:f>'Eficacia del SGC (ajustado)'!$H$21:$N$21</c:f>
              <c:numCache>
                <c:formatCode>0.0%</c:formatCode>
                <c:ptCount val="7"/>
                <c:pt idx="0">
                  <c:v>0.7400000000000001</c:v>
                </c:pt>
                <c:pt idx="1">
                  <c:v>0.64</c:v>
                </c:pt>
                <c:pt idx="2">
                  <c:v>0.71666666666666667</c:v>
                </c:pt>
                <c:pt idx="3">
                  <c:v>0.91879999999999995</c:v>
                </c:pt>
                <c:pt idx="4">
                  <c:v>0.84899999999999998</c:v>
                </c:pt>
                <c:pt idx="5">
                  <c:v>0.79249999999999998</c:v>
                </c:pt>
                <c:pt idx="6">
                  <c:v>0.8</c:v>
                </c:pt>
              </c:numCache>
            </c:numRef>
          </c:val>
        </c:ser>
        <c:ser>
          <c:idx val="1"/>
          <c:order val="1"/>
          <c:invertIfNegative val="0"/>
          <c:dLbls>
            <c:spPr>
              <a:solidFill>
                <a:srgbClr val="FFFF00"/>
              </a:solidFill>
            </c:spPr>
            <c:txPr>
              <a:bodyPr/>
              <a:lstStyle/>
              <a:p>
                <a:pPr>
                  <a:defRPr sz="1800" b="1"/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'Eficacia del SGC (ajustado)'!$H$19:$N$19</c:f>
              <c:strCache>
                <c:ptCount val="7"/>
                <c:pt idx="0">
                  <c:v>2010-2</c:v>
                </c:pt>
                <c:pt idx="1">
                  <c:v>2011-1</c:v>
                </c:pt>
                <c:pt idx="2">
                  <c:v>2011-2</c:v>
                </c:pt>
                <c:pt idx="3">
                  <c:v>2012-1</c:v>
                </c:pt>
                <c:pt idx="4">
                  <c:v>2012-2</c:v>
                </c:pt>
                <c:pt idx="5">
                  <c:v>2013-1</c:v>
                </c:pt>
                <c:pt idx="6">
                  <c:v>2013-2</c:v>
                </c:pt>
              </c:strCache>
            </c:strRef>
          </c:cat>
          <c:val>
            <c:numRef>
              <c:f>'Eficacia del SGC (ajustado)'!$H$23:$N$23</c:f>
              <c:numCache>
                <c:formatCode>0.0%</c:formatCode>
                <c:ptCount val="7"/>
                <c:pt idx="0">
                  <c:v>2.4523999999999997E-2</c:v>
                </c:pt>
                <c:pt idx="1">
                  <c:v>2.5903999999999996E-2</c:v>
                </c:pt>
                <c:pt idx="2">
                  <c:v>2.6147916666666667E-2</c:v>
                </c:pt>
                <c:pt idx="3">
                  <c:v>2.1558065599999999E-2</c:v>
                </c:pt>
                <c:pt idx="4">
                  <c:v>2.3E-2</c:v>
                </c:pt>
                <c:pt idx="5">
                  <c:v>2.3719437499999999E-2</c:v>
                </c:pt>
                <c:pt idx="6">
                  <c:v>2.3599999999999999E-2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77048448"/>
        <c:axId val="109655168"/>
        <c:axId val="0"/>
      </c:bar3DChart>
      <c:catAx>
        <c:axId val="77048448"/>
        <c:scaling>
          <c:orientation val="minMax"/>
        </c:scaling>
        <c:delete val="0"/>
        <c:axPos val="b"/>
        <c:majorTickMark val="none"/>
        <c:minorTickMark val="none"/>
        <c:tickLblPos val="nextTo"/>
        <c:crossAx val="109655168"/>
        <c:crosses val="autoZero"/>
        <c:auto val="1"/>
        <c:lblAlgn val="ctr"/>
        <c:lblOffset val="100"/>
        <c:noMultiLvlLbl val="0"/>
      </c:catAx>
      <c:valAx>
        <c:axId val="109655168"/>
        <c:scaling>
          <c:orientation val="minMax"/>
        </c:scaling>
        <c:delete val="1"/>
        <c:axPos val="l"/>
        <c:numFmt formatCode="0.0%" sourceLinked="1"/>
        <c:majorTickMark val="out"/>
        <c:minorTickMark val="none"/>
        <c:tickLblPos val="nextTo"/>
        <c:crossAx val="77048448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6358406121521435E-2"/>
          <c:y val="0.26869842437784713"/>
          <c:w val="0.88693225571920709"/>
          <c:h val="0.57894815149453671"/>
        </c:manualLayout>
      </c:layout>
      <c:lineChart>
        <c:grouping val="standard"/>
        <c:varyColors val="0"/>
        <c:ser>
          <c:idx val="0"/>
          <c:order val="0"/>
          <c:spPr>
            <a:ln w="38100">
              <a:solidFill>
                <a:srgbClr val="993366"/>
              </a:solidFill>
              <a:prstDash val="solid"/>
            </a:ln>
          </c:spPr>
          <c:marker>
            <c:symbol val="diamond"/>
            <c:size val="14"/>
            <c:spPr>
              <a:solidFill>
                <a:srgbClr val="00FF00"/>
              </a:solidFill>
              <a:ln>
                <a:solidFill>
                  <a:srgbClr val="00008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</c:marker>
          <c:dLbls>
            <c:spPr>
              <a:solidFill>
                <a:srgbClr val="FFFF00"/>
              </a:solidFill>
              <a:ln w="25400">
                <a:noFill/>
              </a:ln>
            </c:spPr>
            <c:txPr>
              <a:bodyPr/>
              <a:lstStyle/>
              <a:p>
                <a:pPr>
                  <a:defRPr sz="900">
                    <a:solidFill>
                      <a:sysClr val="windowText" lastClr="000000"/>
                    </a:solidFill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'ANEXO 2.Resultados aud.Inter'!$C$3:$O$3</c:f>
              <c:strCache>
                <c:ptCount val="13"/>
                <c:pt idx="0">
                  <c:v>II-2006</c:v>
                </c:pt>
                <c:pt idx="1">
                  <c:v>I-2007</c:v>
                </c:pt>
                <c:pt idx="2">
                  <c:v>II-2007</c:v>
                </c:pt>
                <c:pt idx="3">
                  <c:v>I-2008</c:v>
                </c:pt>
                <c:pt idx="4">
                  <c:v>II-2008</c:v>
                </c:pt>
                <c:pt idx="5">
                  <c:v>I -2009</c:v>
                </c:pt>
                <c:pt idx="6">
                  <c:v>II -2009</c:v>
                </c:pt>
                <c:pt idx="7">
                  <c:v>I -2010</c:v>
                </c:pt>
                <c:pt idx="8">
                  <c:v>2011</c:v>
                </c:pt>
                <c:pt idx="9">
                  <c:v>2012-1</c:v>
                </c:pt>
                <c:pt idx="10">
                  <c:v>2012-2</c:v>
                </c:pt>
                <c:pt idx="11">
                  <c:v>2013-1 </c:v>
                </c:pt>
                <c:pt idx="12">
                  <c:v>2013-2 </c:v>
                </c:pt>
              </c:strCache>
            </c:strRef>
          </c:cat>
          <c:val>
            <c:numRef>
              <c:f>'ANEXO 2.Resultados aud.Inter'!$C$15:$O$15</c:f>
              <c:numCache>
                <c:formatCode>General</c:formatCode>
                <c:ptCount val="13"/>
                <c:pt idx="0">
                  <c:v>49</c:v>
                </c:pt>
                <c:pt idx="1">
                  <c:v>39</c:v>
                </c:pt>
                <c:pt idx="2">
                  <c:v>19</c:v>
                </c:pt>
                <c:pt idx="3">
                  <c:v>21</c:v>
                </c:pt>
                <c:pt idx="4">
                  <c:v>25</c:v>
                </c:pt>
                <c:pt idx="5">
                  <c:v>14</c:v>
                </c:pt>
                <c:pt idx="6">
                  <c:v>16</c:v>
                </c:pt>
                <c:pt idx="7">
                  <c:v>9</c:v>
                </c:pt>
                <c:pt idx="8">
                  <c:v>5</c:v>
                </c:pt>
                <c:pt idx="9">
                  <c:v>6</c:v>
                </c:pt>
                <c:pt idx="10">
                  <c:v>1</c:v>
                </c:pt>
                <c:pt idx="11">
                  <c:v>5</c:v>
                </c:pt>
                <c:pt idx="12">
                  <c:v>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0549504"/>
        <c:axId val="70551040"/>
      </c:lineChart>
      <c:catAx>
        <c:axId val="70549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s-CO"/>
          </a:p>
        </c:txPr>
        <c:crossAx val="705510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0551040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s-CO"/>
          </a:p>
        </c:txPr>
        <c:crossAx val="70549504"/>
        <c:crosses val="autoZero"/>
        <c:crossBetween val="between"/>
      </c:valAx>
      <c:spPr>
        <a:gradFill rotWithShape="0">
          <a:gsLst>
            <a:gs pos="0">
              <a:srgbClr val="808080"/>
            </a:gs>
            <a:gs pos="100000">
              <a:srgbClr val="FFFFFF"/>
            </a:gs>
          </a:gsLst>
          <a:lin ang="5400000" scaled="1"/>
        </a:gra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gradFill rotWithShape="0">
      <a:gsLst>
        <a:gs pos="0">
          <a:srgbClr val="33CCCC">
            <a:gamma/>
            <a:shade val="46275"/>
            <a:invGamma/>
          </a:srgbClr>
        </a:gs>
        <a:gs pos="50000">
          <a:srgbClr val="33CCCC"/>
        </a:gs>
        <a:gs pos="100000">
          <a:srgbClr val="33CCCC">
            <a:gamma/>
            <a:shade val="46275"/>
            <a:invGamma/>
          </a:srgbClr>
        </a:gs>
      </a:gsLst>
      <a:lin ang="5400000" scaled="1"/>
    </a:gradFill>
    <a:ln w="3175">
      <a:solidFill>
        <a:srgbClr val="000000"/>
      </a:solidFill>
      <a:prstDash val="solid"/>
    </a:ln>
  </c:spPr>
  <c:txPr>
    <a:bodyPr/>
    <a:lstStyle/>
    <a:p>
      <a:pPr>
        <a:defRPr sz="900" b="0" i="0" u="none" strike="noStrike" baseline="0">
          <a:solidFill>
            <a:schemeClr val="bg1"/>
          </a:solidFill>
          <a:latin typeface="Arial"/>
          <a:ea typeface="Arial"/>
          <a:cs typeface="Arial"/>
        </a:defRPr>
      </a:pPr>
      <a:endParaRPr lang="es-CO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7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s-ES"/>
              <a:t>COMPARATIVO DE %  ACCIONES CORRECTIVAS CERRADAS
2007-1 AL 2013-2
</a:t>
            </a:r>
          </a:p>
        </c:rich>
      </c:tx>
      <c:layout>
        <c:manualLayout>
          <c:xMode val="edge"/>
          <c:yMode val="edge"/>
          <c:x val="0.25897035806304031"/>
          <c:y val="3.1390169101432518E-2"/>
        </c:manualLayout>
      </c:layout>
      <c:overlay val="0"/>
      <c:spPr>
        <a:noFill/>
        <a:ln w="25400">
          <a:noFill/>
        </a:ln>
      </c:spPr>
    </c:title>
    <c:autoTitleDeleted val="0"/>
    <c:view3D>
      <c:rotX val="15"/>
      <c:hPercent val="68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2168486739469554"/>
          <c:y val="0.1928251121076234"/>
          <c:w val="0.74258970358814558"/>
          <c:h val="0.70403587443946392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rgbClr val="FF00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158720994509072E-2"/>
                  <c:y val="-1.53888163082753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080652359952672E-3"/>
                  <c:y val="-1.82279345126702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9362708366602111E-3"/>
                  <c:y val="-5.29100902745904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5710196911813959E-3"/>
                  <c:y val="-5.20932641267380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5.6455423571274465E-3"/>
                  <c:y val="-4.8326918776408822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5.7202288091524334E-3"/>
                  <c:y val="-1.27608488400833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rgbClr val="CCFFCC"/>
              </a:solidFill>
              <a:ln w="25400">
                <a:noFill/>
              </a:ln>
            </c:spPr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'Eficacia de las AC implemen '!$A$22:$N$22</c:f>
              <c:strCache>
                <c:ptCount val="14"/>
                <c:pt idx="0">
                  <c:v>2007- 1</c:v>
                </c:pt>
                <c:pt idx="1">
                  <c:v>2007-2</c:v>
                </c:pt>
                <c:pt idx="2">
                  <c:v>2008-1</c:v>
                </c:pt>
                <c:pt idx="3">
                  <c:v>2008-2</c:v>
                </c:pt>
                <c:pt idx="4">
                  <c:v>2009-1</c:v>
                </c:pt>
                <c:pt idx="5">
                  <c:v>2009-2</c:v>
                </c:pt>
                <c:pt idx="6">
                  <c:v>2010-1</c:v>
                </c:pt>
                <c:pt idx="7">
                  <c:v>2010-2</c:v>
                </c:pt>
                <c:pt idx="8">
                  <c:v>2011-1</c:v>
                </c:pt>
                <c:pt idx="9">
                  <c:v>2011-2</c:v>
                </c:pt>
                <c:pt idx="10">
                  <c:v>2012-1</c:v>
                </c:pt>
                <c:pt idx="11">
                  <c:v>2012-2</c:v>
                </c:pt>
                <c:pt idx="12">
                  <c:v>2013-1</c:v>
                </c:pt>
                <c:pt idx="13">
                  <c:v>2013-2</c:v>
                </c:pt>
              </c:strCache>
            </c:strRef>
          </c:cat>
          <c:val>
            <c:numRef>
              <c:f>'Eficacia de las AC implemen '!$A$23:$N$23</c:f>
              <c:numCache>
                <c:formatCode>0.0%</c:formatCode>
                <c:ptCount val="14"/>
                <c:pt idx="0" formatCode="0.00%">
                  <c:v>0.7</c:v>
                </c:pt>
                <c:pt idx="1">
                  <c:v>0.78</c:v>
                </c:pt>
                <c:pt idx="2" formatCode="0.00%">
                  <c:v>0.81159999999999999</c:v>
                </c:pt>
                <c:pt idx="3" formatCode="0.00%">
                  <c:v>0.85699999999999998</c:v>
                </c:pt>
                <c:pt idx="4" formatCode="0.00%">
                  <c:v>0.90910000000000002</c:v>
                </c:pt>
                <c:pt idx="5" formatCode="0.00%">
                  <c:v>0.82669999999999999</c:v>
                </c:pt>
                <c:pt idx="6" formatCode="0.00%">
                  <c:v>0.87780000000000002</c:v>
                </c:pt>
                <c:pt idx="7" formatCode="0.00%">
                  <c:v>0.86439999999999995</c:v>
                </c:pt>
                <c:pt idx="8" formatCode="0.00%">
                  <c:v>0.82010000000000005</c:v>
                </c:pt>
                <c:pt idx="9" formatCode="0.00%">
                  <c:v>0.94230000000000003</c:v>
                </c:pt>
                <c:pt idx="10" formatCode="0.00%">
                  <c:v>0.80679999999999996</c:v>
                </c:pt>
                <c:pt idx="11" formatCode="0.00%">
                  <c:v>0.89890000000000003</c:v>
                </c:pt>
                <c:pt idx="12" formatCode="0%">
                  <c:v>0.72727272727272729</c:v>
                </c:pt>
                <c:pt idx="13" formatCode="0%">
                  <c:v>0.87037037037037035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0658688"/>
        <c:axId val="70664576"/>
        <c:axId val="0"/>
      </c:bar3DChart>
      <c:catAx>
        <c:axId val="70658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7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CO"/>
          </a:p>
        </c:txPr>
        <c:crossAx val="706645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0664576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.00%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CO"/>
          </a:p>
        </c:txPr>
        <c:crossAx val="70658688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5959437983095999"/>
          <c:y val="0.5426009761738777"/>
          <c:w val="9.9843964458571466E-2"/>
          <c:h val="4.9327279014529067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63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s-CO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CO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8385EA59-6BF7-4570-8B3C-D8F8A3066BB6}" type="datetimeFigureOut">
              <a:rPr lang="es-ES"/>
              <a:pPr>
                <a:defRPr/>
              </a:pPr>
              <a:t>16/05/2014</a:t>
            </a:fld>
            <a:endParaRPr lang="es-ES" dirty="0"/>
          </a:p>
        </p:txBody>
      </p:sp>
      <p:sp>
        <p:nvSpPr>
          <p:cNvPr id="259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59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50207B00-64B9-4B90-A372-C0880A1E7E68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463013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CC98AFC-F8A6-4130-9AA7-623B0141412E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625245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791B37-C844-4E7A-AA84-888AA074CE9A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392679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BC7FB7-E910-484D-922C-21F305FAA9A9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807942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3C48FF-BBDB-4A44-8A07-4A338CBD351D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7836590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277B02-1C3D-4A03-A08A-95379DC4F850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080831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5BCF2-213E-43A9-B3F0-5C46D1E9C2BB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6266375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FFAED9-64AC-429E-A7CC-177944207C72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0900030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E4EE5-3892-474C-940C-DAD9ECAECD4C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376090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AFF3BA-2866-484B-B32C-0B48CBA4D251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7200564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CDC19B-3564-40D8-B6C4-83A2D2062661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4146183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49DBD1-A993-4D30-A3D7-1081124FC18C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044144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D3BCDC-8CE6-4399-AEFD-75AA49BF857E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9221675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A0ACE03-F08B-44AC-AE44-8F011E6316CF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22469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7" r:id="rId1"/>
    <p:sldLayoutId id="2147484138" r:id="rId2"/>
    <p:sldLayoutId id="2147484139" r:id="rId3"/>
    <p:sldLayoutId id="2147484140" r:id="rId4"/>
    <p:sldLayoutId id="2147484141" r:id="rId5"/>
    <p:sldLayoutId id="2147484142" r:id="rId6"/>
    <p:sldLayoutId id="2147484143" r:id="rId7"/>
    <p:sldLayoutId id="2147484144" r:id="rId8"/>
    <p:sldLayoutId id="2147484145" r:id="rId9"/>
    <p:sldLayoutId id="2147484146" r:id="rId10"/>
    <p:sldLayoutId id="2147484147" r:id="rId11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Banner_Width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54" y="5750351"/>
            <a:ext cx="9159354" cy="1495073"/>
          </a:xfrm>
          <a:prstGeom prst="rect">
            <a:avLst/>
          </a:prstGeom>
        </p:spPr>
      </p:pic>
      <p:sp>
        <p:nvSpPr>
          <p:cNvPr id="6" name="5 Rectángulo"/>
          <p:cNvSpPr/>
          <p:nvPr/>
        </p:nvSpPr>
        <p:spPr>
          <a:xfrm>
            <a:off x="899592" y="836712"/>
            <a:ext cx="6720357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_tradnl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REVISIÓN GERENCIAL</a:t>
            </a:r>
          </a:p>
          <a:p>
            <a:pPr algn="ctr">
              <a:defRPr/>
            </a:pPr>
            <a:r>
              <a:rPr lang="es-ES_tradnl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SECCIONAL PEREIRA</a:t>
            </a:r>
          </a:p>
          <a:p>
            <a:pPr algn="ctr">
              <a:defRPr/>
            </a:pPr>
            <a:endParaRPr lang="es-ES_tradnl" b="1" dirty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ctr">
              <a:defRPr/>
            </a:pPr>
            <a:endParaRPr lang="es-ES_tradnl" b="1" dirty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ctr">
              <a:defRPr/>
            </a:pPr>
            <a:endParaRPr lang="es-ES_tradnl" b="1" dirty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ctr">
              <a:defRPr/>
            </a:pPr>
            <a:endParaRPr lang="es-ES_tradnl" b="1" dirty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ctr">
              <a:defRPr/>
            </a:pPr>
            <a:endParaRPr lang="es-ES_tradnl" b="1" dirty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ctr">
              <a:defRPr/>
            </a:pPr>
            <a:endParaRPr lang="es-ES_tradnl" b="1" dirty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ctr">
              <a:defRPr/>
            </a:pPr>
            <a:endParaRPr lang="es-ES_tradnl" b="1" dirty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ctr">
              <a:defRPr/>
            </a:pPr>
            <a:endParaRPr lang="es-ES_tradnl" b="1" dirty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ctr">
              <a:defRPr/>
            </a:pPr>
            <a:endParaRPr lang="es-ES" b="1" dirty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313" y="1974850"/>
            <a:ext cx="4519612" cy="219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017588" y="4171950"/>
            <a:ext cx="690245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buClr>
                <a:schemeClr val="bg2"/>
              </a:buClr>
              <a:buSzPct val="75000"/>
              <a:buFont typeface="Monotype Sorts"/>
              <a:buNone/>
              <a:defRPr/>
            </a:pPr>
            <a:r>
              <a:rPr lang="es-ES_tradnl" sz="32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askerville Old Face" pitchFamily="18" charset="0"/>
              </a:rPr>
              <a:t>Abril </a:t>
            </a:r>
            <a:r>
              <a:rPr lang="es-ES_tradnl" sz="32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askerville Old Face" pitchFamily="18" charset="0"/>
              </a:rPr>
              <a:t>13 de Marzo  </a:t>
            </a:r>
            <a:r>
              <a:rPr lang="es-ES_tradnl" sz="32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askerville Old Face" pitchFamily="18" charset="0"/>
              </a:rPr>
              <a:t>de </a:t>
            </a:r>
            <a:r>
              <a:rPr lang="es-ES_tradnl" sz="32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askerville Old Face" pitchFamily="18" charset="0"/>
              </a:rPr>
              <a:t>2014</a:t>
            </a:r>
            <a:endParaRPr lang="es-ES_tradnl" sz="3200" b="1" dirty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askerville Old Face" pitchFamily="18" charset="0"/>
            </a:endParaRPr>
          </a:p>
          <a:p>
            <a:pPr algn="ctr" eaLnBrk="0" hangingPunct="0">
              <a:buClr>
                <a:schemeClr val="bg2"/>
              </a:buClr>
              <a:buSzPct val="75000"/>
              <a:buFont typeface="Monotype Sorts"/>
              <a:buNone/>
              <a:defRPr/>
            </a:pPr>
            <a:endParaRPr lang="es-ES_tradnl" sz="3200" b="1" dirty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askerville Old Face" pitchFamily="18" charset="0"/>
            </a:endParaRPr>
          </a:p>
          <a:p>
            <a:pPr algn="ctr" eaLnBrk="0" hangingPunct="0">
              <a:buClr>
                <a:schemeClr val="bg2"/>
              </a:buClr>
              <a:buSzPct val="75000"/>
              <a:buFont typeface="Monotype Sorts"/>
              <a:buNone/>
              <a:defRPr/>
            </a:pPr>
            <a:r>
              <a:rPr lang="es-ES_tradnl" sz="32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askerville Old Face" pitchFamily="18" charset="0"/>
              </a:rPr>
              <a:t>Períodos analizados </a:t>
            </a:r>
            <a:r>
              <a:rPr lang="es-ES_tradnl" sz="32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askerville Old Face" pitchFamily="18" charset="0"/>
              </a:rPr>
              <a:t>2013-1 </a:t>
            </a:r>
            <a:r>
              <a:rPr lang="es-ES_tradnl" sz="32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askerville Old Face" pitchFamily="18" charset="0"/>
              </a:rPr>
              <a:t>y </a:t>
            </a:r>
            <a:r>
              <a:rPr lang="es-ES_tradnl" sz="32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askerville Old Face" pitchFamily="18" charset="0"/>
              </a:rPr>
              <a:t>2013-2</a:t>
            </a:r>
            <a:endParaRPr lang="es-ES_tradnl" sz="3200" b="1" dirty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askerville Old Face" pitchFamily="18" charset="0"/>
            </a:endParaRPr>
          </a:p>
          <a:p>
            <a:pPr algn="ctr" eaLnBrk="0" hangingPunct="0">
              <a:buClr>
                <a:schemeClr val="bg2"/>
              </a:buClr>
              <a:buSzPct val="75000"/>
              <a:buFont typeface="Monotype Sorts"/>
              <a:buNone/>
              <a:defRPr/>
            </a:pPr>
            <a:endParaRPr lang="es-ES_tradnl" sz="3200" b="1" dirty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68068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Banner_Width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54" y="5750351"/>
            <a:ext cx="9159354" cy="1495073"/>
          </a:xfrm>
          <a:prstGeom prst="rect">
            <a:avLst/>
          </a:prstGeom>
        </p:spPr>
      </p:pic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3662711"/>
              </p:ext>
            </p:extLst>
          </p:nvPr>
        </p:nvGraphicFramePr>
        <p:xfrm>
          <a:off x="539554" y="692696"/>
          <a:ext cx="7992889" cy="4824533"/>
        </p:xfrm>
        <a:graphic>
          <a:graphicData uri="http://schemas.openxmlformats.org/drawingml/2006/table">
            <a:tbl>
              <a:tblPr/>
              <a:tblGrid>
                <a:gridCol w="1648247"/>
                <a:gridCol w="1583074"/>
                <a:gridCol w="773668"/>
                <a:gridCol w="775770"/>
                <a:gridCol w="775770"/>
                <a:gridCol w="775770"/>
                <a:gridCol w="824123"/>
                <a:gridCol w="836467"/>
              </a:tblGrid>
              <a:tr h="13315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PROCESOS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INDICADOR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META: 80%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PROMEDIO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% DE MEJORA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</a:tr>
              <a:tr h="37409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2012-1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2012-2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2013 -1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2013 -2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691129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ADMISIONES Y REGISTRO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Tiempo de elaboración y entrega de los certificados y constancias- 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188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Confiabilidad en la información de los certificados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99,5%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13591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ADQUISICIONES Y SUMINISTROS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Cumplimiento al trámite de compras: </a:t>
                      </a:r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Solicitudes atendidas en el periodo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1924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Cumplimiento al trámite de compras</a:t>
                      </a:r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:  Solicitudes devueltas por errores o fallas en el periodo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13591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GESTIÓN DE BIBLIOTECA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Proporción de volúmenes por alumno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14,63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15,60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15,37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17,30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1634%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193,0%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13591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Indice de crecimiento en el número de títulos adquiridos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             1,46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                     0,84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-62,0%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13591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Ejecución del programa de mantenimiento de libros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0657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ADMINISTRACIÓN DE LA CALIDAD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Acuerdo de servicio actualización de la documentación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149541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Banner_Width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54" y="5750351"/>
            <a:ext cx="9159354" cy="1495073"/>
          </a:xfrm>
          <a:prstGeom prst="rect">
            <a:avLst/>
          </a:prstGeom>
        </p:spPr>
      </p:pic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0207410"/>
              </p:ext>
            </p:extLst>
          </p:nvPr>
        </p:nvGraphicFramePr>
        <p:xfrm>
          <a:off x="395537" y="1556792"/>
          <a:ext cx="8496944" cy="4276070"/>
        </p:xfrm>
        <a:graphic>
          <a:graphicData uri="http://schemas.openxmlformats.org/drawingml/2006/table">
            <a:tbl>
              <a:tblPr/>
              <a:tblGrid>
                <a:gridCol w="1656183"/>
                <a:gridCol w="2664296"/>
                <a:gridCol w="1008112"/>
                <a:gridCol w="1080120"/>
                <a:gridCol w="1080120"/>
                <a:gridCol w="1008113"/>
              </a:tblGrid>
              <a:tr h="32733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GESTION FINANCIERA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Cumplimiento en la cancelación de </a:t>
                      </a:r>
                      <a:r>
                        <a:rPr lang="es-CO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cuentas por pagar mes (AS)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733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Cumplimiento al acuerdo de servicio de financiación de matricula - 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733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Cumplimiento en el tiempo de asignación de disponibilidades presupuestales (AS)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7330"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GESTION HUMANA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Cumplimiento en el tiempo de entrega de las Certificaciones laborales (AS)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6495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GESTION INFORMATICA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Disponibilidad de Equipos en Salas.(AS)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733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Rendimiento de los equipos en las salas (AS)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366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Soporte técnico en las salas (AS)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99,5%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-0,5%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733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Soporte Técnico Gestión Administrativa (Acuerdo)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733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Cumplimiento préstamo de equipos audiovisuales (acuerdo)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733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GESTION DE SERV. GENERALES (MANTENIMIENTO) - SEDE CENTRO Y BELMONTE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Cumplimiento en atención de solicitudes de servicio (AS)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733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Cumplimiento en </a:t>
                      </a:r>
                      <a:r>
                        <a:rPr lang="es-CO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atención </a:t>
                      </a:r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 solicitudes de correspondencia(AS)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733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BIENESTAR UNIVERSITARIO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Satisfacción de la atención brindada en salud (AS)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50,0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50,0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5,0%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733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Satisfacción de la asesoría y </a:t>
                      </a:r>
                      <a:r>
                        <a:rPr lang="es-CO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orientación </a:t>
                      </a:r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Psicológica (AS)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5,0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50,0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5,0%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3665">
                <a:tc>
                  <a:txBody>
                    <a:bodyPr/>
                    <a:lstStyle/>
                    <a:p>
                      <a:pPr algn="l" fontAlgn="b"/>
                      <a:endParaRPr lang="es-ES" sz="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96%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endParaRPr lang="es-ES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4184635"/>
              </p:ext>
            </p:extLst>
          </p:nvPr>
        </p:nvGraphicFramePr>
        <p:xfrm>
          <a:off x="395536" y="908720"/>
          <a:ext cx="8496944" cy="576064"/>
        </p:xfrm>
        <a:graphic>
          <a:graphicData uri="http://schemas.openxmlformats.org/drawingml/2006/table">
            <a:tbl>
              <a:tblPr/>
              <a:tblGrid>
                <a:gridCol w="1670339"/>
                <a:gridCol w="2617990"/>
                <a:gridCol w="1053582"/>
                <a:gridCol w="1053582"/>
                <a:gridCol w="1071584"/>
                <a:gridCol w="1029867"/>
              </a:tblGrid>
              <a:tr h="15121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PROCESOS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INDICADOR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META: 80%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7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PROMEDIO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% DE MEJORA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</a:tr>
              <a:tr h="424847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2013 -1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2013 -2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149541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Banner_Width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54" y="5750351"/>
            <a:ext cx="9159354" cy="1495073"/>
          </a:xfrm>
          <a:prstGeom prst="rect">
            <a:avLst/>
          </a:prstGeom>
        </p:spPr>
      </p:pic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335338" y="596900"/>
            <a:ext cx="3114675" cy="584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sz="3200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OBJETIVO “C”</a:t>
            </a:r>
          </a:p>
        </p:txBody>
      </p:sp>
      <p:pic>
        <p:nvPicPr>
          <p:cNvPr id="6" name="Picture 6" descr="http://sanantero-cordoba.gov.co/apc-aa-files/37656430353836643131613662353163/quejas_y_reclamos_1_thumb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700808"/>
            <a:ext cx="2381250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601479" y="3968749"/>
            <a:ext cx="6572250" cy="16684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80000"/>
              </a:lnSpc>
              <a:spcBef>
                <a:spcPct val="20000"/>
              </a:spcBef>
              <a:defRPr/>
            </a:pPr>
            <a:r>
              <a:rPr lang="es-ES" sz="3200" b="1" dirty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Mejorar en mínimo el 20%, la gestión de atención de quejas respecto de la medición del semestre anterior.</a:t>
            </a:r>
          </a:p>
        </p:txBody>
      </p:sp>
    </p:spTree>
    <p:extLst>
      <p:ext uri="{BB962C8B-B14F-4D97-AF65-F5344CB8AC3E}">
        <p14:creationId xmlns:p14="http://schemas.microsoft.com/office/powerpoint/2010/main" val="185149541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Banner_Width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54" y="5750351"/>
            <a:ext cx="9159354" cy="1495073"/>
          </a:xfrm>
          <a:prstGeom prst="rect">
            <a:avLst/>
          </a:prstGeom>
        </p:spPr>
      </p:pic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3546985"/>
              </p:ext>
            </p:extLst>
          </p:nvPr>
        </p:nvGraphicFramePr>
        <p:xfrm>
          <a:off x="1259632" y="1059298"/>
          <a:ext cx="7056783" cy="2657734"/>
        </p:xfrm>
        <a:graphic>
          <a:graphicData uri="http://schemas.openxmlformats.org/drawingml/2006/table">
            <a:tbl>
              <a:tblPr/>
              <a:tblGrid>
                <a:gridCol w="3399060"/>
                <a:gridCol w="1253244"/>
                <a:gridCol w="1122090"/>
                <a:gridCol w="1282389"/>
              </a:tblGrid>
              <a:tr h="458326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88706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INDICADORES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2013-2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2013-1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% cumplimiento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</a:tr>
              <a:tr h="295881"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Quejas por proceso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468"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Quejas cerradas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913"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Quejas recurrentes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0%</a:t>
                      </a:r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104"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Respuesta Dentro del tiempo establecido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87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7" name="Text Box 3"/>
          <p:cNvSpPr txBox="1">
            <a:spLocks noGrp="1" noChangeArrowheads="1"/>
          </p:cNvSpPr>
          <p:nvPr>
            <p:ph type="title"/>
          </p:nvPr>
        </p:nvSpPr>
        <p:spPr>
          <a:xfrm>
            <a:off x="457200" y="520623"/>
            <a:ext cx="8147248" cy="584775"/>
          </a:xfrm>
          <a:ln algn="ctr"/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" sz="3200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OBJETIVO “C”</a:t>
            </a:r>
          </a:p>
        </p:txBody>
      </p:sp>
      <p:graphicFrame>
        <p:nvGraphicFramePr>
          <p:cNvPr id="8" name="107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6837250"/>
              </p:ext>
            </p:extLst>
          </p:nvPr>
        </p:nvGraphicFramePr>
        <p:xfrm>
          <a:off x="1691680" y="3933056"/>
          <a:ext cx="6007100" cy="16980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8051587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Banner_Width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54" y="5750351"/>
            <a:ext cx="9159354" cy="1495073"/>
          </a:xfrm>
          <a:prstGeom prst="rect">
            <a:avLst/>
          </a:prstGeom>
        </p:spPr>
      </p:pic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6488588"/>
              </p:ext>
            </p:extLst>
          </p:nvPr>
        </p:nvGraphicFramePr>
        <p:xfrm>
          <a:off x="251519" y="620689"/>
          <a:ext cx="8568955" cy="5113005"/>
        </p:xfrm>
        <a:graphic>
          <a:graphicData uri="http://schemas.openxmlformats.org/drawingml/2006/table">
            <a:tbl>
              <a:tblPr/>
              <a:tblGrid>
                <a:gridCol w="2059461"/>
                <a:gridCol w="759331"/>
                <a:gridCol w="679867"/>
                <a:gridCol w="776989"/>
                <a:gridCol w="662207"/>
                <a:gridCol w="1253779"/>
                <a:gridCol w="655584"/>
                <a:gridCol w="865283"/>
                <a:gridCol w="856454"/>
              </a:tblGrid>
              <a:tr h="125918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INDICADORES DE QUEJAS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ES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ES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ES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 fontAlgn="ctr"/>
                      <a:endParaRPr lang="es-ES" sz="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ES" sz="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037">
                <a:tc>
                  <a:txBody>
                    <a:bodyPr/>
                    <a:lstStyle/>
                    <a:p>
                      <a:pPr algn="l" fontAlgn="ctr"/>
                      <a:r>
                        <a:rPr lang="es-ES" sz="7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INDICADOR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es-ES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QUEJAS POR PROCESO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es-ES" sz="7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QUEJAS CERRADAS POR PROCESO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es-ES" sz="7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QUEJAS RECURRENTES  POR PROCESO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es-ES" sz="7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RESPUESTA DE LAS QUEJAS DENTRO DEL TIEMPO ESTABLECIDO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14795">
                <a:tc>
                  <a:txBody>
                    <a:bodyPr/>
                    <a:lstStyle/>
                    <a:p>
                      <a:pPr algn="l" fontAlgn="ctr"/>
                      <a:r>
                        <a:rPr lang="es-ES" sz="7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PROCESO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2013-2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2013-1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2013-2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2013-1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2013-2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2013-1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2013-2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2013-1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</a:tr>
              <a:tr h="210540"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Gestión de Admisiones y Registros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587"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Gestión de Biblioteca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587"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Bienestar Universitario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587"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Gestión Financiera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723"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Gestión Humana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381"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Gestión de Informática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428"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Gestión de Servicios Generales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175"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Gestión de Adquisiciones y suministros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398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PROCESOS ACADÉMICOS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05299"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F. Ingenierias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885"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F. Cciencias Econ.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587"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F. Derecho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587"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Invest. Jurídicas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587"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Invest. Ingenierías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587"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Consultorio Empresarial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587"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Oficina de la ORI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587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Posgrados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072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Promoción y mercadeo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072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Oficina Jurídica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012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10518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400" b="1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70%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25%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25%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94%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95%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16%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78%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73%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 Box 3"/>
          <p:cNvSpPr txBox="1">
            <a:spLocks noGrp="1" noChangeArrowheads="1"/>
          </p:cNvSpPr>
          <p:nvPr>
            <p:ph type="title"/>
          </p:nvPr>
        </p:nvSpPr>
        <p:spPr>
          <a:xfrm>
            <a:off x="457200" y="-25687"/>
            <a:ext cx="8219256" cy="584775"/>
          </a:xfrm>
          <a:ln algn="ctr"/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" sz="3200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OBJETIVO “C”</a:t>
            </a:r>
          </a:p>
        </p:txBody>
      </p:sp>
    </p:spTree>
    <p:extLst>
      <p:ext uri="{BB962C8B-B14F-4D97-AF65-F5344CB8AC3E}">
        <p14:creationId xmlns:p14="http://schemas.microsoft.com/office/powerpoint/2010/main" val="347255139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Banner_Width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54" y="5750351"/>
            <a:ext cx="9159354" cy="1495073"/>
          </a:xfrm>
          <a:prstGeom prst="rect">
            <a:avLst/>
          </a:prstGeom>
        </p:spPr>
      </p:pic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286125" y="285750"/>
            <a:ext cx="3068638" cy="584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sz="3200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OBJETIVO “E”</a:t>
            </a:r>
          </a:p>
        </p:txBody>
      </p:sp>
      <p:pic>
        <p:nvPicPr>
          <p:cNvPr id="6" name="4 Imagen" descr="http://www.ssloyalty.com/temas/default/imagenes/viajes-de-negocios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268760"/>
            <a:ext cx="4356713" cy="2910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320006" y="4365104"/>
            <a:ext cx="7000875" cy="128272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80000"/>
              </a:lnSpc>
              <a:spcBef>
                <a:spcPct val="20000"/>
              </a:spcBef>
              <a:defRPr/>
            </a:pPr>
            <a:r>
              <a:rPr lang="es-ES" sz="2400" b="1" dirty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Mejorar en un 3% el resultado de los indicadores que cumplieron las metas de eficacia definidas para los procesos, respecto al comportamiento del semestre anterior.</a:t>
            </a:r>
          </a:p>
        </p:txBody>
      </p:sp>
    </p:spTree>
    <p:extLst>
      <p:ext uri="{BB962C8B-B14F-4D97-AF65-F5344CB8AC3E}">
        <p14:creationId xmlns:p14="http://schemas.microsoft.com/office/powerpoint/2010/main" val="347255139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Banner_Width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54" y="5750351"/>
            <a:ext cx="9159354" cy="1495073"/>
          </a:xfrm>
          <a:prstGeom prst="rect">
            <a:avLst/>
          </a:prstGeom>
        </p:spPr>
      </p:pic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286125" y="285750"/>
            <a:ext cx="3068638" cy="584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sz="3200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OBJETIVO “E”</a:t>
            </a: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857803"/>
              </p:ext>
            </p:extLst>
          </p:nvPr>
        </p:nvGraphicFramePr>
        <p:xfrm>
          <a:off x="467544" y="1052737"/>
          <a:ext cx="8280919" cy="45574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11243"/>
                <a:gridCol w="2630875"/>
                <a:gridCol w="2638801"/>
              </a:tblGrid>
              <a:tr h="222521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O" sz="2000" b="1" u="none" strike="noStrike" dirty="0">
                          <a:effectLst/>
                        </a:rPr>
                        <a:t>OBJETIVO "E" DE CALIDAD</a:t>
                      </a:r>
                      <a:endParaRPr lang="es-CO" sz="2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24338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2000" b="1" u="none" strike="noStrike">
                          <a:effectLst/>
                        </a:rPr>
                        <a:t>INDICADORES</a:t>
                      </a:r>
                      <a:endParaRPr lang="es-CO" sz="2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2000" b="1" u="none" strike="noStrike" dirty="0">
                          <a:effectLst/>
                        </a:rPr>
                        <a:t>PEREIRA</a:t>
                      </a:r>
                      <a:endParaRPr lang="es-CO" sz="2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4769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0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No.</a:t>
                      </a:r>
                      <a:r>
                        <a:rPr lang="es-CO" sz="2000" b="1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s-CO" sz="2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000" b="1" u="none" strike="noStrike" dirty="0">
                          <a:effectLst/>
                        </a:rPr>
                        <a:t>% </a:t>
                      </a:r>
                      <a:r>
                        <a:rPr lang="es-CO" sz="2000" b="1" u="none" strike="noStrike" dirty="0" smtClean="0">
                          <a:effectLst/>
                        </a:rPr>
                        <a:t>Cumplimiento</a:t>
                      </a:r>
                      <a:endParaRPr lang="es-CO" sz="2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776507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2000" u="none" strike="noStrike" dirty="0">
                          <a:effectLst/>
                        </a:rPr>
                        <a:t>Cumplieron la meta del 3% eficacia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800" u="none" strike="noStrike" dirty="0">
                          <a:effectLst/>
                        </a:rPr>
                        <a:t>17</a:t>
                      </a:r>
                      <a:endParaRPr lang="es-CO" sz="2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800" u="none" strike="noStrike" dirty="0">
                          <a:effectLst/>
                        </a:rPr>
                        <a:t>55%</a:t>
                      </a:r>
                      <a:endParaRPr lang="es-CO" sz="2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637431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2000" u="none" strike="noStrike" dirty="0">
                          <a:effectLst/>
                        </a:rPr>
                        <a:t>No cumplieron la meta pero se mantienen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800" u="none" strike="noStrike" dirty="0">
                          <a:effectLst/>
                        </a:rPr>
                        <a:t>8</a:t>
                      </a:r>
                      <a:endParaRPr lang="es-CO" sz="2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800" u="none" strike="noStrike" dirty="0" smtClean="0">
                          <a:effectLst/>
                        </a:rPr>
                        <a:t>26%</a:t>
                      </a:r>
                      <a:endParaRPr lang="es-CO" sz="2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834455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2000" u="none" strike="noStrike" dirty="0">
                          <a:effectLst/>
                        </a:rPr>
                        <a:t>Indicadores que desmejoraron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800" u="none" strike="noStrike" dirty="0">
                          <a:effectLst/>
                        </a:rPr>
                        <a:t>6</a:t>
                      </a:r>
                      <a:endParaRPr lang="es-CO" sz="2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800" u="none" strike="noStrike" dirty="0" smtClean="0">
                          <a:effectLst/>
                        </a:rPr>
                        <a:t>19%</a:t>
                      </a:r>
                      <a:endParaRPr lang="es-CO" sz="2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97024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2000" u="none" strike="noStrike" dirty="0">
                          <a:effectLst/>
                        </a:rPr>
                        <a:t>ND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800" u="none" strike="noStrike">
                          <a:effectLst/>
                        </a:rPr>
                        <a:t>0</a:t>
                      </a:r>
                      <a:endParaRPr lang="es-CO" sz="2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800" u="none" strike="noStrike" dirty="0">
                          <a:effectLst/>
                        </a:rPr>
                        <a:t> </a:t>
                      </a:r>
                      <a:r>
                        <a:rPr lang="es-CO" sz="2800" u="none" strike="noStrike" dirty="0" smtClean="0">
                          <a:effectLst/>
                        </a:rPr>
                        <a:t>0%</a:t>
                      </a:r>
                      <a:endParaRPr lang="es-CO" sz="2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278152">
                <a:tc>
                  <a:txBody>
                    <a:bodyPr/>
                    <a:lstStyle/>
                    <a:p>
                      <a:pPr algn="just" fontAlgn="b"/>
                      <a:r>
                        <a:rPr lang="es-CO" sz="2000" u="none" strike="noStrike" dirty="0">
                          <a:effectLst/>
                        </a:rPr>
                        <a:t>N/A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800" u="none" strike="noStrike">
                          <a:effectLst/>
                        </a:rPr>
                        <a:t> </a:t>
                      </a:r>
                      <a:endParaRPr lang="es-CO" sz="2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800" u="none" strike="noStrike" dirty="0">
                          <a:effectLst/>
                        </a:rPr>
                        <a:t> </a:t>
                      </a:r>
                      <a:endParaRPr lang="es-CO" sz="2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498355">
                <a:tc>
                  <a:txBody>
                    <a:bodyPr/>
                    <a:lstStyle/>
                    <a:p>
                      <a:pPr algn="l" fontAlgn="ctr"/>
                      <a:r>
                        <a:rPr lang="es-CO" sz="2000" u="none" strike="noStrike" dirty="0">
                          <a:effectLst/>
                        </a:rPr>
                        <a:t>Total Indicadores </a:t>
                      </a:r>
                      <a:endParaRPr lang="es-CO" sz="2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800" u="none" strike="noStrike" dirty="0">
                          <a:effectLst/>
                        </a:rPr>
                        <a:t>31</a:t>
                      </a:r>
                      <a:endParaRPr lang="es-CO" sz="2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800" u="none" strike="noStrike" dirty="0">
                          <a:effectLst/>
                        </a:rPr>
                        <a:t>100%</a:t>
                      </a:r>
                      <a:endParaRPr lang="es-CO" sz="2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59677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Banner_Width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54" y="5750351"/>
            <a:ext cx="9159354" cy="1495073"/>
          </a:xfrm>
          <a:prstGeom prst="rect">
            <a:avLst/>
          </a:prstGeom>
        </p:spPr>
      </p:pic>
      <p:sp>
        <p:nvSpPr>
          <p:cNvPr id="6" name="Text Box 3"/>
          <p:cNvSpPr txBox="1">
            <a:spLocks noGrp="1" noChangeArrowheads="1"/>
          </p:cNvSpPr>
          <p:nvPr>
            <p:ph type="title"/>
          </p:nvPr>
        </p:nvSpPr>
        <p:spPr>
          <a:xfrm>
            <a:off x="449523" y="219130"/>
            <a:ext cx="8229600" cy="523220"/>
          </a:xfrm>
          <a:ln algn="ctr"/>
        </p:spPr>
        <p:txBody>
          <a:bodyPr>
            <a:spAutoFit/>
          </a:bodyPr>
          <a:lstStyle/>
          <a:p>
            <a:pPr>
              <a:defRPr/>
            </a:pPr>
            <a:r>
              <a:rPr lang="es-ES" sz="2800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OBJETIVO “E”</a:t>
            </a: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8622838"/>
              </p:ext>
            </p:extLst>
          </p:nvPr>
        </p:nvGraphicFramePr>
        <p:xfrm>
          <a:off x="179512" y="764698"/>
          <a:ext cx="8856984" cy="49856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28548"/>
                <a:gridCol w="2638646"/>
                <a:gridCol w="668886"/>
                <a:gridCol w="668886"/>
                <a:gridCol w="899537"/>
                <a:gridCol w="899537"/>
                <a:gridCol w="899537"/>
                <a:gridCol w="853407"/>
              </a:tblGrid>
              <a:tr h="17805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100" b="1" u="none" strike="noStrike" dirty="0">
                          <a:effectLst/>
                        </a:rPr>
                        <a:t>PROCESOS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100" b="1" u="none" strike="noStrike" dirty="0">
                          <a:effectLst/>
                        </a:rPr>
                        <a:t>INDICADOR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dirty="0">
                          <a:effectLst/>
                        </a:rPr>
                        <a:t>META MEJORAR 3%</a:t>
                      </a:r>
                      <a:endParaRPr lang="es-CO" sz="11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100" b="1" u="none" strike="noStrike" dirty="0">
                          <a:effectLst/>
                        </a:rPr>
                        <a:t>PROMEDIO</a:t>
                      </a:r>
                      <a:endParaRPr lang="es-CO" sz="11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100" b="1" u="none" strike="noStrike" dirty="0">
                          <a:effectLst/>
                        </a:rPr>
                        <a:t>% MEJORA</a:t>
                      </a:r>
                      <a:br>
                        <a:rPr lang="es-CO" sz="1100" b="1" u="none" strike="noStrike" dirty="0">
                          <a:effectLst/>
                        </a:rPr>
                      </a:br>
                      <a:r>
                        <a:rPr lang="es-CO" sz="1100" b="1" u="none" strike="noStrike" dirty="0">
                          <a:effectLst/>
                        </a:rPr>
                        <a:t>2013-2</a:t>
                      </a:r>
                      <a:endParaRPr lang="es-CO" sz="11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78059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dirty="0">
                          <a:effectLst/>
                        </a:rPr>
                        <a:t>2012-1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dirty="0">
                          <a:effectLst/>
                        </a:rPr>
                        <a:t>2012-2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dirty="0">
                          <a:effectLst/>
                        </a:rPr>
                        <a:t>2013-1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dirty="0">
                          <a:effectLst/>
                        </a:rPr>
                        <a:t>2013-2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5611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GESTION DE ADMISIONES Y REGISTROS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100" u="none" strike="noStrike" dirty="0">
                          <a:effectLst/>
                        </a:rPr>
                        <a:t>Uso y apropiación del sistema SINU vía Web para el  registro de matrícula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94,0%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98,0%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80,0%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80,0%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80,0%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0,0%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059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100" u="none" strike="noStrike" dirty="0">
                          <a:effectLst/>
                        </a:rPr>
                        <a:t>Oportunidad en la entrega de notas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89%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81%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92%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89%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90,5%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-3,0%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11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ADQUISICIONES Y SUMINISTROS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100" u="none" strike="noStrike" dirty="0">
                          <a:effectLst/>
                        </a:rPr>
                        <a:t>Oportunidad en la entrega de pedido de almacén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12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15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8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20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14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-12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059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BIBLIOTECA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u="none" strike="noStrike">
                          <a:effectLst/>
                        </a:rPr>
                        <a:t>Capacidad en puestos de lectura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5,56%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5,40%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5,16%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5,34%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5,3%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0,2%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059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u="none" strike="noStrike">
                          <a:effectLst/>
                        </a:rPr>
                        <a:t>Oportunidad de la Induccion 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82,60%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81,79%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60,58%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71,23%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65,9%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10,7%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11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u="none" strike="noStrike">
                          <a:effectLst/>
                        </a:rPr>
                        <a:t>Pérdida del material bibliográfico (colección abierta)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                              0,04 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                              0,07 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0,055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                0,03 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11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u="none" strike="noStrike" dirty="0">
                          <a:effectLst/>
                        </a:rPr>
                        <a:t>Pérdida del material bibliográfico (colección Cerrada)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                              0,02 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                              0,01 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0,015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               (0,01)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118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BIENESTAR UNIVERSITARIO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u="none" strike="noStrike">
                          <a:effectLst/>
                        </a:rPr>
                        <a:t>Participación de la comunidad en programa de promocion y prevención en salud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43,0%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42,0%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61,0%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50,0%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55,5%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-11,0%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059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u="none" strike="noStrike">
                          <a:effectLst/>
                        </a:rPr>
                        <a:t>Participación en acciones culturales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149%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180%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51%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64%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57,5%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13,0%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11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u="none" strike="noStrike">
                          <a:effectLst/>
                        </a:rPr>
                        <a:t>Participación en acciones recreativas y deportivas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22%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20%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47%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70%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58,5%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23,0%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11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u="none" strike="noStrike">
                          <a:effectLst/>
                        </a:rPr>
                        <a:t>Participación en acciones de promoción socioeconómica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8%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15%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11%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20%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15,5%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9,0%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059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ADMINISTRACION DE LA CALIDAD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u="none" strike="noStrike">
                          <a:effectLst/>
                        </a:rPr>
                        <a:t>Quejas recurrentes por proceso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14%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3%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9%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16%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12,5%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7,0%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059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100" u="none" strike="noStrike">
                          <a:effectLst/>
                        </a:rPr>
                        <a:t>Quejas cerradas 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94%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97%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96%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94%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95,0%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-2,0%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11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100" u="none" strike="noStrike">
                          <a:effectLst/>
                        </a:rPr>
                        <a:t>Quejas  respondidas dentro del tiempo establecido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94%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100%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73%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78%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75,5%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5,0%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059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100" u="none" strike="noStrike">
                          <a:effectLst/>
                        </a:rPr>
                        <a:t>Eficacia de las Auditorias Internas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effectLst/>
                        </a:rPr>
                        <a:t>4,91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effectLst/>
                        </a:rPr>
                        <a:t>4,92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effectLst/>
                        </a:rPr>
                        <a:t>4,93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effectLst/>
                        </a:rPr>
                        <a:t>4,9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491,5%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-3,0%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11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100" u="none" strike="noStrike">
                          <a:effectLst/>
                        </a:rPr>
                        <a:t>Eficacia de la acciones correctivas implementadas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80,68%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89,89%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74,00%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83,00%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78,5%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9,0%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059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u="none" strike="noStrike">
                          <a:effectLst/>
                        </a:rPr>
                        <a:t>Cumplimiento en el programa de actividades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94,00%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99,00%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97%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5%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255139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Banner_Width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54" y="5750351"/>
            <a:ext cx="9159354" cy="1495073"/>
          </a:xfrm>
          <a:prstGeom prst="rect">
            <a:avLst/>
          </a:prstGeom>
        </p:spPr>
      </p:pic>
      <p:sp>
        <p:nvSpPr>
          <p:cNvPr id="6" name="Text Box 3"/>
          <p:cNvSpPr txBox="1">
            <a:spLocks noGrp="1" noChangeArrowheads="1"/>
          </p:cNvSpPr>
          <p:nvPr>
            <p:ph type="title"/>
          </p:nvPr>
        </p:nvSpPr>
        <p:spPr>
          <a:xfrm>
            <a:off x="449523" y="219130"/>
            <a:ext cx="8229600" cy="523220"/>
          </a:xfrm>
          <a:ln algn="ctr"/>
        </p:spPr>
        <p:txBody>
          <a:bodyPr>
            <a:spAutoFit/>
          </a:bodyPr>
          <a:lstStyle/>
          <a:p>
            <a:pPr>
              <a:defRPr/>
            </a:pPr>
            <a:r>
              <a:rPr lang="es-ES" sz="2800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OBJETIVO “E”</a:t>
            </a: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410608"/>
              </p:ext>
            </p:extLst>
          </p:nvPr>
        </p:nvGraphicFramePr>
        <p:xfrm>
          <a:off x="179512" y="764704"/>
          <a:ext cx="8640959" cy="48423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6144"/>
                <a:gridCol w="2574288"/>
                <a:gridCol w="652572"/>
                <a:gridCol w="652572"/>
                <a:gridCol w="877597"/>
                <a:gridCol w="877597"/>
                <a:gridCol w="877597"/>
                <a:gridCol w="832592"/>
              </a:tblGrid>
              <a:tr h="3467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100" b="1" u="none" strike="noStrike" dirty="0">
                          <a:effectLst/>
                        </a:rPr>
                        <a:t>PROCESOS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100" b="1" u="none" strike="noStrike" dirty="0">
                          <a:effectLst/>
                        </a:rPr>
                        <a:t>INDICADOR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dirty="0">
                          <a:effectLst/>
                        </a:rPr>
                        <a:t>META MEJORAR 3%</a:t>
                      </a:r>
                      <a:endParaRPr lang="es-CO" sz="11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100" b="1" u="none" strike="noStrike" dirty="0">
                          <a:effectLst/>
                        </a:rPr>
                        <a:t>PROMEDIO</a:t>
                      </a:r>
                      <a:endParaRPr lang="es-CO" sz="11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100" b="1" u="none" strike="noStrike" dirty="0">
                          <a:effectLst/>
                        </a:rPr>
                        <a:t>% MEJORA</a:t>
                      </a:r>
                      <a:br>
                        <a:rPr lang="es-CO" sz="1100" b="1" u="none" strike="noStrike" dirty="0">
                          <a:effectLst/>
                        </a:rPr>
                      </a:br>
                      <a:r>
                        <a:rPr lang="es-CO" sz="1100" b="1" u="none" strike="noStrike" dirty="0">
                          <a:effectLst/>
                        </a:rPr>
                        <a:t>2013-2</a:t>
                      </a:r>
                      <a:endParaRPr lang="es-CO" sz="11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486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dirty="0">
                          <a:effectLst/>
                        </a:rPr>
                        <a:t>2012-1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dirty="0">
                          <a:effectLst/>
                        </a:rPr>
                        <a:t>2012-2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dirty="0">
                          <a:effectLst/>
                        </a:rPr>
                        <a:t>2013-1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dirty="0">
                          <a:effectLst/>
                        </a:rPr>
                        <a:t>2013-2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138582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GESTION FINANCIERA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u="none" strike="noStrike">
                          <a:effectLst/>
                        </a:rPr>
                        <a:t>Oportunidad en entrega de estados financieros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s-CO" sz="1200" u="none" strike="noStrike">
                          <a:effectLst/>
                        </a:rPr>
                        <a:t>15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s-CO" sz="1200" u="none" strike="noStrike">
                          <a:effectLst/>
                        </a:rPr>
                        <a:t>15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15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             (15,00)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73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100" u="none" strike="noStrike">
                          <a:effectLst/>
                        </a:rPr>
                        <a:t>Precisión en la elaboración del Presupuesto de ingresos 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>
                          <a:effectLst/>
                        </a:rPr>
                        <a:t>4,00%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>
                          <a:effectLst/>
                        </a:rPr>
                        <a:t>16,00%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16,0%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-16,0%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73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100" u="none" strike="noStrike">
                          <a:effectLst/>
                        </a:rPr>
                        <a:t>Precisión en la elaboración del Presupuesto:  de gastos 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>
                          <a:effectLst/>
                        </a:rPr>
                        <a:t>2,10%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>
                          <a:effectLst/>
                        </a:rPr>
                        <a:t>4,50%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4,5%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-4,5%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73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100" u="none" strike="noStrike">
                          <a:effectLst/>
                        </a:rPr>
                        <a:t>Precisión en la elaboración del Presupuesto: de inversión 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>
                          <a:effectLst/>
                        </a:rPr>
                        <a:t>85,00%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>
                          <a:effectLst/>
                        </a:rPr>
                        <a:t>57,00%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57,0%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-57,0%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399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Eficacia del recaudo: Valor de creditos directos recaudados/valor creditos directos otorgados por periodo * 100 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>
                          <a:effectLst/>
                        </a:rPr>
                        <a:t>32%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>
                          <a:effectLst/>
                        </a:rPr>
                        <a:t>28%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>
                          <a:effectLst/>
                        </a:rPr>
                        <a:t> 68%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>
                          <a:effectLst/>
                        </a:rPr>
                        <a:t>22%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22,0%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63,0%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399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>
                          <a:effectLst/>
                        </a:rPr>
                        <a:t>81%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>
                          <a:effectLst/>
                        </a:rPr>
                        <a:t>86%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83,5%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87,0%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959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u="none" strike="noStrike">
                          <a:effectLst/>
                        </a:rPr>
                        <a:t>Eficacia del recaudo: Valor total del recaudo mes de los créditos a través de entidades financieras/ valor total de los créditos otorgados por las entidades financieras * 100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100,0%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100,0%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100,0%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100,0%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100,0%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0,0%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95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GESTION DE SERVICIOS GENERALES 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u="none" strike="noStrike">
                          <a:effectLst/>
                        </a:rPr>
                        <a:t>Nivel de satisfacción en los servicios prestados (calificación del servicio)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100,0%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99,0%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100,0%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99,0%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99,5%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-1,0%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34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u="none" strike="noStrike">
                          <a:effectLst/>
                        </a:rPr>
                        <a:t>Ejecuciòn del plan de acciòn 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84,0%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98,0%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84,0%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94,0%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89,0%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10,0%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685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GESTION HUMANA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u="none" strike="noStrike">
                          <a:effectLst/>
                        </a:rPr>
                        <a:t>Evaluación de desempeño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88,0%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86,0%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86,0%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-86,0%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251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u="none" strike="noStrike">
                          <a:effectLst/>
                        </a:rPr>
                        <a:t>Cumplimiento plan de formación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90%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8</a:t>
                      </a:r>
                      <a:r>
                        <a:rPr lang="es-CO" sz="1100" u="none" strike="noStrike" smtClean="0">
                          <a:effectLst/>
                        </a:rPr>
                        <a:t>0</a:t>
                      </a:r>
                      <a:r>
                        <a:rPr lang="es-CO" sz="1100" u="none" strike="noStrike">
                          <a:effectLst/>
                        </a:rPr>
                        <a:t>%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 smtClean="0">
                          <a:effectLst/>
                        </a:rPr>
                        <a:t>85%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 smtClean="0">
                          <a:effectLst/>
                        </a:rPr>
                        <a:t>-10</a:t>
                      </a:r>
                      <a:r>
                        <a:rPr lang="es-CO" sz="1100" u="none" strike="noStrike" dirty="0">
                          <a:effectLst/>
                        </a:rPr>
                        <a:t>%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531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u="none" strike="noStrike" dirty="0">
                          <a:effectLst/>
                        </a:rPr>
                        <a:t>Vinculación (Cumplimiento del perfil de las requisiciones de Personal)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100,0%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100,0%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100,0%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100,0%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100,0%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0,0%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354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u="none" strike="noStrike" dirty="0">
                          <a:effectLst/>
                        </a:rPr>
                        <a:t>Evaluación del periodo de prueba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100,0%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100,0%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100,0%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92,0%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96,0%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-8,0%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19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u="none" strike="noStrike">
                          <a:effectLst/>
                        </a:rPr>
                        <a:t>Cumplimiento en el tiempo de entrega de la liquidación parcial del auxilio de Cesantías 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93,0%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96,0%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95,0%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100,0%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97,5%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5,0%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42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</a:rPr>
                        <a:t>GESTION DE AUDITORIA INTERNA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u="none" strike="noStrike">
                          <a:effectLst/>
                        </a:rPr>
                        <a:t>Pertinencia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87,5%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91,8%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90%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4%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7601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Banner_Width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54" y="5750351"/>
            <a:ext cx="9159354" cy="1495073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602841" y="425182"/>
            <a:ext cx="5922963" cy="708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MX" sz="2000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CUMPLIMIENTO A OBJETIVOS DE CALIDAD</a:t>
            </a:r>
          </a:p>
          <a:p>
            <a:pPr algn="ctr">
              <a:defRPr/>
            </a:pPr>
            <a:r>
              <a:rPr lang="es-MX" sz="2000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 </a:t>
            </a:r>
            <a:r>
              <a:rPr lang="es-MX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2013-1 y2013-2</a:t>
            </a:r>
            <a:endParaRPr lang="es-ES" sz="2000" b="1" dirty="0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037571"/>
              </p:ext>
            </p:extLst>
          </p:nvPr>
        </p:nvGraphicFramePr>
        <p:xfrm>
          <a:off x="251519" y="1381125"/>
          <a:ext cx="8568952" cy="38423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4137"/>
                <a:gridCol w="4194963"/>
                <a:gridCol w="1277645"/>
                <a:gridCol w="1872207"/>
              </a:tblGrid>
              <a:tr h="352425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CO" sz="2000" b="1" u="none" strike="noStrike" dirty="0">
                          <a:effectLst/>
                        </a:rPr>
                        <a:t>% DE CUMPLIMIENTO DE LOS OBJETIVOS DE CALIDAD</a:t>
                      </a:r>
                      <a:endParaRPr lang="es-CO" sz="2000" b="1" i="0" u="none" strike="noStrike" dirty="0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65722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>
                          <a:effectLst/>
                        </a:rPr>
                        <a:t>Objetivo</a:t>
                      </a:r>
                      <a:endParaRPr lang="es-CO" sz="12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effectLst/>
                        </a:rPr>
                        <a:t>Descripción</a:t>
                      </a:r>
                      <a:endParaRPr lang="es-CO" sz="12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effectLst/>
                        </a:rPr>
                        <a:t>Cumplimiento Objetivos</a:t>
                      </a:r>
                      <a:br>
                        <a:rPr lang="es-CO" sz="1200" b="1" u="none" strike="noStrike" dirty="0">
                          <a:effectLst/>
                        </a:rPr>
                      </a:br>
                      <a:r>
                        <a:rPr lang="es-CO" sz="1200" b="1" u="none" strike="noStrike" dirty="0">
                          <a:effectLst/>
                        </a:rPr>
                        <a:t>2013-1</a:t>
                      </a:r>
                      <a:endParaRPr lang="es-CO" sz="12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effectLst/>
                        </a:rPr>
                        <a:t>Cumplimiento Objetivos</a:t>
                      </a:r>
                      <a:br>
                        <a:rPr lang="es-CO" sz="1200" b="1" u="none" strike="noStrike" dirty="0">
                          <a:effectLst/>
                        </a:rPr>
                      </a:br>
                      <a:r>
                        <a:rPr lang="es-CO" sz="1200" b="1" u="none" strike="noStrike" dirty="0">
                          <a:effectLst/>
                        </a:rPr>
                        <a:t>2013 -2</a:t>
                      </a:r>
                      <a:endParaRPr lang="es-CO" sz="12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582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u="none" strike="noStrike" dirty="0">
                          <a:effectLst/>
                        </a:rPr>
                        <a:t> Objetivo A 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100" b="1" u="none" strike="noStrike" dirty="0">
                          <a:effectLst/>
                        </a:rPr>
                        <a:t> Lograr que la percepción de la satisfacción por parte de los usuarios sobre la calidad de los servicios prestados por los procesos administrativos estén como mínimo, sobre un 80% a partir del año 2010. 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800" b="1" u="none" strike="noStrike" dirty="0">
                          <a:effectLst/>
                        </a:rPr>
                        <a:t>96%</a:t>
                      </a:r>
                      <a:endParaRPr lang="es-CO" sz="2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800" b="1" u="none" strike="noStrike" dirty="0">
                          <a:effectLst/>
                        </a:rPr>
                        <a:t>97%</a:t>
                      </a:r>
                      <a:endParaRPr lang="es-CO" sz="2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u="none" strike="noStrike">
                          <a:effectLst/>
                        </a:rPr>
                        <a:t> Objetivo B 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100" b="1" u="none" strike="noStrike">
                          <a:effectLst/>
                        </a:rPr>
                        <a:t> Atender en un 80% los servicios solicitados por acuerdo 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400" b="1" u="none" strike="noStrike">
                          <a:effectLst/>
                        </a:rPr>
                        <a:t>96%</a:t>
                      </a:r>
                      <a:endParaRPr lang="es-CO" sz="2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400" b="1" u="none" strike="noStrike" dirty="0">
                          <a:effectLst/>
                        </a:rPr>
                        <a:t>98%</a:t>
                      </a:r>
                      <a:endParaRPr lang="es-CO" sz="2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817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u="none" strike="noStrike">
                          <a:effectLst/>
                        </a:rPr>
                        <a:t> Objetivo C 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100" b="1" u="none" strike="noStrike" dirty="0">
                          <a:effectLst/>
                        </a:rPr>
                        <a:t> Mejorar en </a:t>
                      </a:r>
                      <a:r>
                        <a:rPr lang="es-CO" sz="1100" b="1" u="none" strike="noStrike" dirty="0" smtClean="0">
                          <a:effectLst/>
                        </a:rPr>
                        <a:t>mínimo </a:t>
                      </a:r>
                      <a:r>
                        <a:rPr lang="es-CO" sz="1100" b="1" u="none" strike="noStrike" dirty="0">
                          <a:effectLst/>
                        </a:rPr>
                        <a:t>el 20% la gestión de atención a Quejas respecto a la medición del semestre anterior 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400" b="1" u="none" strike="noStrike">
                          <a:effectLst/>
                        </a:rPr>
                        <a:t>70%</a:t>
                      </a:r>
                      <a:endParaRPr lang="es-CO" sz="2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400" b="1" u="none" strike="noStrike" dirty="0">
                          <a:effectLst/>
                        </a:rPr>
                        <a:t>70%</a:t>
                      </a:r>
                      <a:endParaRPr lang="es-CO" sz="2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u="none" strike="noStrike">
                          <a:effectLst/>
                        </a:rPr>
                        <a:t> Objetivo E 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100" b="1" u="none" strike="noStrike">
                          <a:effectLst/>
                        </a:rPr>
                        <a:t> Mejorar en un 3% el resultado de los indicadores respecto al semestre anterior 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400" b="1" u="none" strike="noStrike">
                          <a:effectLst/>
                        </a:rPr>
                        <a:t>55%</a:t>
                      </a:r>
                      <a:endParaRPr lang="es-CO" sz="2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400" b="1" u="none" strike="noStrike" dirty="0">
                          <a:effectLst/>
                        </a:rPr>
                        <a:t>55%</a:t>
                      </a:r>
                      <a:endParaRPr lang="es-CO" sz="2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effectLst/>
                        </a:rPr>
                        <a:t> Promedio </a:t>
                      </a:r>
                      <a:endParaRPr lang="es-CO" sz="1600" b="1" i="0" u="none" strike="noStrike" dirty="0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b="1" u="none" strike="noStrike" dirty="0">
                          <a:effectLst/>
                        </a:rPr>
                        <a:t>79,2%</a:t>
                      </a:r>
                      <a:endParaRPr lang="es-CO" sz="2400" b="1" i="0" u="none" strike="noStrike" dirty="0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400" b="1" u="none" strike="noStrike" dirty="0">
                          <a:effectLst/>
                        </a:rPr>
                        <a:t>80,0%</a:t>
                      </a:r>
                      <a:endParaRPr lang="es-CO" sz="2400" b="1" i="0" u="none" strike="noStrike" dirty="0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255139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Banner_Width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54" y="5750351"/>
            <a:ext cx="9159354" cy="1495073"/>
          </a:xfrm>
          <a:prstGeom prst="rect">
            <a:avLst/>
          </a:prstGeom>
        </p:spPr>
      </p:pic>
      <p:sp>
        <p:nvSpPr>
          <p:cNvPr id="8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algn="ctr"/>
            <a:r>
              <a:rPr lang="es-MX" sz="3600" b="1" dirty="0">
                <a:solidFill>
                  <a:srgbClr val="CC3300"/>
                </a:solidFill>
                <a:latin typeface="Tahoma" pitchFamily="34" charset="0"/>
              </a:rPr>
              <a:t>ASPECTOS A TRATAR</a:t>
            </a:r>
            <a:endParaRPr lang="es-ES_tradnl" sz="3600" b="1" dirty="0">
              <a:solidFill>
                <a:srgbClr val="CC3300"/>
              </a:solidFill>
              <a:latin typeface="Tahoma" pitchFamily="34" charset="0"/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043363"/>
          </a:xfrm>
        </p:spPr>
        <p:txBody>
          <a:bodyPr lIns="92075" tIns="46038" rIns="92075" bIns="46038"/>
          <a:lstStyle/>
          <a:p>
            <a:pPr>
              <a:lnSpc>
                <a:spcPct val="90000"/>
              </a:lnSpc>
              <a:buClr>
                <a:schemeClr val="bg2"/>
              </a:buClr>
              <a:buSzPct val="75000"/>
              <a:buFont typeface="Monotype Sorts"/>
              <a:buNone/>
            </a:pPr>
            <a:r>
              <a:rPr lang="es-ES" sz="1600" b="1" dirty="0" smtClean="0">
                <a:solidFill>
                  <a:srgbClr val="002060"/>
                </a:solidFill>
                <a:latin typeface="Tahoma" pitchFamily="34" charset="0"/>
              </a:rPr>
              <a:t>1. INDICADORES DE GESTION</a:t>
            </a:r>
          </a:p>
          <a:p>
            <a:pPr>
              <a:lnSpc>
                <a:spcPct val="90000"/>
              </a:lnSpc>
              <a:buClr>
                <a:schemeClr val="bg2"/>
              </a:buClr>
              <a:buSzPct val="75000"/>
              <a:buFont typeface="Monotype Sorts"/>
              <a:buNone/>
            </a:pPr>
            <a:endParaRPr lang="es-ES" sz="1600" b="1" dirty="0" smtClean="0">
              <a:solidFill>
                <a:srgbClr val="002060"/>
              </a:solidFill>
              <a:latin typeface="Tahoma" pitchFamily="34" charset="0"/>
            </a:endParaRPr>
          </a:p>
          <a:p>
            <a:pPr>
              <a:lnSpc>
                <a:spcPct val="90000"/>
              </a:lnSpc>
              <a:buClr>
                <a:schemeClr val="bg2"/>
              </a:buClr>
              <a:buSzPct val="75000"/>
              <a:buFont typeface="Monotype Sorts"/>
              <a:buNone/>
            </a:pPr>
            <a:r>
              <a:rPr lang="es-ES" sz="1600" b="1" dirty="0" smtClean="0">
                <a:solidFill>
                  <a:srgbClr val="002060"/>
                </a:solidFill>
                <a:latin typeface="Tahoma" pitchFamily="34" charset="0"/>
              </a:rPr>
              <a:t>2. RESULTADO DE AUDITORIAS</a:t>
            </a:r>
          </a:p>
          <a:p>
            <a:pPr>
              <a:lnSpc>
                <a:spcPct val="90000"/>
              </a:lnSpc>
              <a:buClr>
                <a:schemeClr val="bg2"/>
              </a:buClr>
              <a:buSzPct val="75000"/>
              <a:buFont typeface="Monotype Sorts"/>
              <a:buNone/>
            </a:pPr>
            <a:endParaRPr lang="es-ES" sz="1600" b="1" dirty="0" smtClean="0">
              <a:solidFill>
                <a:srgbClr val="002060"/>
              </a:solidFill>
              <a:latin typeface="Tahoma" pitchFamily="34" charset="0"/>
            </a:endParaRPr>
          </a:p>
          <a:p>
            <a:pPr>
              <a:lnSpc>
                <a:spcPct val="90000"/>
              </a:lnSpc>
              <a:buClr>
                <a:schemeClr val="bg2"/>
              </a:buClr>
              <a:buSzPct val="75000"/>
              <a:buFont typeface="Monotype Sorts"/>
              <a:buNone/>
            </a:pPr>
            <a:r>
              <a:rPr lang="es-ES" sz="1600" b="1" dirty="0" smtClean="0">
                <a:solidFill>
                  <a:srgbClr val="002060"/>
                </a:solidFill>
                <a:latin typeface="Tahoma" pitchFamily="34" charset="0"/>
              </a:rPr>
              <a:t>3. ACCIONES CORRECTIVAS </a:t>
            </a:r>
          </a:p>
          <a:p>
            <a:pPr>
              <a:lnSpc>
                <a:spcPct val="90000"/>
              </a:lnSpc>
              <a:buClr>
                <a:schemeClr val="bg2"/>
              </a:buClr>
              <a:buSzPct val="75000"/>
              <a:buFont typeface="Monotype Sorts"/>
              <a:buNone/>
            </a:pPr>
            <a:endParaRPr lang="es-ES" sz="1600" b="1" dirty="0" smtClean="0">
              <a:solidFill>
                <a:srgbClr val="002060"/>
              </a:solidFill>
              <a:latin typeface="Tahoma" pitchFamily="34" charset="0"/>
            </a:endParaRPr>
          </a:p>
          <a:p>
            <a:pPr>
              <a:lnSpc>
                <a:spcPct val="90000"/>
              </a:lnSpc>
              <a:buClr>
                <a:schemeClr val="bg2"/>
              </a:buClr>
              <a:buSzPct val="75000"/>
              <a:buFont typeface="Monotype Sorts"/>
              <a:buNone/>
            </a:pPr>
            <a:r>
              <a:rPr lang="es-ES" sz="1600" b="1" dirty="0" smtClean="0">
                <a:solidFill>
                  <a:srgbClr val="002060"/>
                </a:solidFill>
                <a:latin typeface="Tahoma" pitchFamily="34" charset="0"/>
              </a:rPr>
              <a:t>4. ACCIONES PREVENTIVAS</a:t>
            </a:r>
          </a:p>
          <a:p>
            <a:pPr>
              <a:lnSpc>
                <a:spcPct val="90000"/>
              </a:lnSpc>
              <a:buClr>
                <a:schemeClr val="bg2"/>
              </a:buClr>
              <a:buSzPct val="75000"/>
              <a:buFont typeface="Monotype Sorts"/>
              <a:buNone/>
            </a:pPr>
            <a:endParaRPr lang="es-ES" sz="1600" b="1" dirty="0" smtClean="0">
              <a:solidFill>
                <a:srgbClr val="002060"/>
              </a:solidFill>
              <a:latin typeface="Tahoma" pitchFamily="34" charset="0"/>
            </a:endParaRPr>
          </a:p>
          <a:p>
            <a:pPr>
              <a:lnSpc>
                <a:spcPct val="90000"/>
              </a:lnSpc>
              <a:buClr>
                <a:schemeClr val="bg2"/>
              </a:buClr>
              <a:buSzPct val="75000"/>
              <a:buFont typeface="Monotype Sorts"/>
              <a:buNone/>
            </a:pPr>
            <a:r>
              <a:rPr lang="es-ES" sz="1600" b="1" dirty="0" smtClean="0">
                <a:solidFill>
                  <a:srgbClr val="002060"/>
                </a:solidFill>
                <a:latin typeface="Tahoma" pitchFamily="34" charset="0"/>
              </a:rPr>
              <a:t>5. REVISIÓN COMPROMISOS O ACCIONES DE MEJORAMIENTO REVISIÓN ANTERIOR Y ACTUAL</a:t>
            </a:r>
          </a:p>
          <a:p>
            <a:pPr>
              <a:lnSpc>
                <a:spcPct val="90000"/>
              </a:lnSpc>
              <a:buClr>
                <a:schemeClr val="bg2"/>
              </a:buClr>
              <a:buSzPct val="75000"/>
              <a:buFont typeface="Monotype Sorts"/>
              <a:buNone/>
            </a:pPr>
            <a:endParaRPr lang="es-ES" sz="1600" b="1" dirty="0" smtClean="0">
              <a:solidFill>
                <a:srgbClr val="002060"/>
              </a:solidFill>
              <a:latin typeface="Tahoma" pitchFamily="34" charset="0"/>
            </a:endParaRPr>
          </a:p>
          <a:p>
            <a:pPr>
              <a:lnSpc>
                <a:spcPct val="90000"/>
              </a:lnSpc>
              <a:buClr>
                <a:schemeClr val="bg2"/>
              </a:buClr>
              <a:buSzPct val="75000"/>
              <a:buFont typeface="Monotype Sorts"/>
              <a:buNone/>
            </a:pPr>
            <a:r>
              <a:rPr lang="es-ES" sz="1600" b="1" dirty="0" smtClean="0">
                <a:solidFill>
                  <a:srgbClr val="002060"/>
                </a:solidFill>
                <a:latin typeface="Tahoma" pitchFamily="34" charset="0"/>
              </a:rPr>
              <a:t>6. </a:t>
            </a:r>
            <a:r>
              <a:rPr lang="es-MX" sz="1600" b="1" dirty="0" smtClean="0">
                <a:solidFill>
                  <a:srgbClr val="002060"/>
                </a:solidFill>
                <a:latin typeface="Tahoma" pitchFamily="34" charset="0"/>
              </a:rPr>
              <a:t>REVISIÓN DEL SERVICIO NO CONFORME</a:t>
            </a:r>
          </a:p>
          <a:p>
            <a:pPr>
              <a:lnSpc>
                <a:spcPct val="90000"/>
              </a:lnSpc>
              <a:buClr>
                <a:schemeClr val="bg2"/>
              </a:buClr>
              <a:buSzPct val="75000"/>
              <a:buFont typeface="Monotype Sorts"/>
              <a:buNone/>
            </a:pPr>
            <a:endParaRPr lang="es-MX" sz="1600" b="1" dirty="0" smtClean="0">
              <a:solidFill>
                <a:srgbClr val="002060"/>
              </a:solidFill>
              <a:latin typeface="Tahoma" pitchFamily="34" charset="0"/>
            </a:endParaRPr>
          </a:p>
          <a:p>
            <a:pPr>
              <a:lnSpc>
                <a:spcPct val="90000"/>
              </a:lnSpc>
              <a:buClr>
                <a:schemeClr val="bg2"/>
              </a:buClr>
              <a:buSzPct val="75000"/>
              <a:buFont typeface="Monotype Sorts"/>
              <a:buNone/>
            </a:pPr>
            <a:r>
              <a:rPr lang="es-MX" sz="1600" b="1" dirty="0" smtClean="0">
                <a:solidFill>
                  <a:srgbClr val="002060"/>
                </a:solidFill>
                <a:latin typeface="Tahoma" pitchFamily="34" charset="0"/>
              </a:rPr>
              <a:t>7. CAMBIOS QUE AFECTAN EL SISTEMA DE GESTIÓN DE CALIDAD Y RECOMENDACIONES PARA LA MEJORA</a:t>
            </a:r>
          </a:p>
          <a:p>
            <a:pPr>
              <a:lnSpc>
                <a:spcPct val="90000"/>
              </a:lnSpc>
              <a:buClr>
                <a:schemeClr val="bg2"/>
              </a:buClr>
              <a:buSzPct val="75000"/>
              <a:buFont typeface="Monotype Sorts"/>
              <a:buNone/>
            </a:pPr>
            <a:endParaRPr lang="es-MX" sz="1600" b="1" dirty="0" smtClean="0">
              <a:solidFill>
                <a:srgbClr val="002060"/>
              </a:solidFill>
              <a:latin typeface="Tahoma" pitchFamily="34" charset="0"/>
            </a:endParaRPr>
          </a:p>
          <a:p>
            <a:pPr>
              <a:lnSpc>
                <a:spcPct val="90000"/>
              </a:lnSpc>
              <a:buClr>
                <a:schemeClr val="bg2"/>
              </a:buClr>
              <a:buSzPct val="75000"/>
              <a:buFont typeface="Monotype Sorts"/>
              <a:buNone/>
            </a:pPr>
            <a:endParaRPr lang="es-ES_tradnl" sz="1600" b="1" dirty="0" smtClean="0">
              <a:solidFill>
                <a:srgbClr val="002060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68068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Banner_Width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54" y="5750351"/>
            <a:ext cx="9159354" cy="1495073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602841" y="425182"/>
            <a:ext cx="5922963" cy="708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MX" sz="2000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CUMPLIMIENTO A OBJETIVOS DE CALIDAD</a:t>
            </a:r>
          </a:p>
          <a:p>
            <a:pPr algn="ctr">
              <a:defRPr/>
            </a:pPr>
            <a:r>
              <a:rPr lang="es-MX" sz="2000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 </a:t>
            </a:r>
            <a:r>
              <a:rPr lang="es-MX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2013-1 y2013-2</a:t>
            </a:r>
            <a:endParaRPr lang="es-ES" sz="2000" b="1" dirty="0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</p:txBody>
      </p:sp>
      <p:graphicFrame>
        <p:nvGraphicFramePr>
          <p:cNvPr id="6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973263"/>
              </p:ext>
            </p:extLst>
          </p:nvPr>
        </p:nvGraphicFramePr>
        <p:xfrm>
          <a:off x="611560" y="1628800"/>
          <a:ext cx="7992888" cy="3571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077385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Banner_Width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54" y="5750351"/>
            <a:ext cx="9159354" cy="1495073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943530" y="425182"/>
            <a:ext cx="3241592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MX" sz="20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EFICACIA DEL SGC 2013</a:t>
            </a:r>
            <a:endParaRPr lang="es-ES" sz="2000" b="1" dirty="0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</p:txBody>
      </p:sp>
      <p:graphicFrame>
        <p:nvGraphicFramePr>
          <p:cNvPr id="8" name="2 Gráfico"/>
          <p:cNvGraphicFramePr>
            <a:graphicFrameLocks/>
          </p:cNvGraphicFramePr>
          <p:nvPr/>
        </p:nvGraphicFramePr>
        <p:xfrm>
          <a:off x="1190625" y="1467530"/>
          <a:ext cx="6762750" cy="39229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525804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Banner_Width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54" y="5750351"/>
            <a:ext cx="9159354" cy="1495073"/>
          </a:xfrm>
          <a:prstGeom prst="rect">
            <a:avLst/>
          </a:prstGeom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143000" y="1214438"/>
            <a:ext cx="7643813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36613" indent="-836613" algn="ctr" defTabSz="912813">
              <a:defRPr/>
            </a:pPr>
            <a:r>
              <a:rPr lang="es-MX" sz="3200" b="1" dirty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	</a:t>
            </a:r>
            <a:r>
              <a:rPr lang="es-MX" sz="3200" b="1" dirty="0">
                <a:solidFill>
                  <a:srgbClr val="FF0000"/>
                </a:solidFill>
                <a:latin typeface="Book Antiqua" pitchFamily="18" charset="0"/>
              </a:rPr>
              <a:t>Resultados de las auditorias internas y externas.</a:t>
            </a:r>
          </a:p>
          <a:p>
            <a:pPr marL="836613" indent="-836613" algn="just" defTabSz="912813">
              <a:defRPr/>
            </a:pPr>
            <a:endParaRPr lang="es-MX" sz="3200" b="1" dirty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  <a:p>
            <a:pPr marL="836613" indent="-836613" algn="just" defTabSz="912813">
              <a:defRPr/>
            </a:pPr>
            <a:r>
              <a:rPr lang="es-MX" sz="2800" b="1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	No Conformidades:  Informe de los resultados de las auditorias internas por proceso.</a:t>
            </a:r>
            <a:endParaRPr lang="es-ES" sz="2800" b="1" dirty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</p:txBody>
      </p:sp>
      <p:pic>
        <p:nvPicPr>
          <p:cNvPr id="8" name="Picture 6" descr="http://imagenes.mailxmail.com/cursos/imagenes/5/1/auditoria-interna-requisito-822_23215_4_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1257" y="3700463"/>
            <a:ext cx="1581150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44506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Banner_Width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750351"/>
            <a:ext cx="9036496" cy="1475019"/>
          </a:xfrm>
          <a:prstGeom prst="rect">
            <a:avLst/>
          </a:prstGeom>
        </p:spPr>
      </p:pic>
      <p:graphicFrame>
        <p:nvGraphicFramePr>
          <p:cNvPr id="3" name="2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8835566"/>
              </p:ext>
            </p:extLst>
          </p:nvPr>
        </p:nvGraphicFramePr>
        <p:xfrm>
          <a:off x="135827" y="404664"/>
          <a:ext cx="8856992" cy="5334952"/>
        </p:xfrm>
        <a:graphic>
          <a:graphicData uri="http://schemas.openxmlformats.org/drawingml/2006/table">
            <a:tbl>
              <a:tblPr/>
              <a:tblGrid>
                <a:gridCol w="763765"/>
                <a:gridCol w="519857"/>
                <a:gridCol w="641811"/>
                <a:gridCol w="641811"/>
                <a:gridCol w="641811"/>
                <a:gridCol w="641811"/>
                <a:gridCol w="641811"/>
                <a:gridCol w="641811"/>
                <a:gridCol w="641811"/>
                <a:gridCol w="641811"/>
                <a:gridCol w="641811"/>
                <a:gridCol w="641811"/>
                <a:gridCol w="641811"/>
                <a:gridCol w="513449"/>
              </a:tblGrid>
              <a:tr h="34328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PROCESOS ADMINISTRATIVOS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34328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II-2006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I-2007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II-2007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I-2008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II-2008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 -2009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II -2009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 -2010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2012-1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2012-2 (Seguimiento)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2013-1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2013-2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343283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GESTIÓN DE LA DIRECCIÓN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</a:tr>
              <a:tr h="344145"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ADMINISTRACION DE LA CALIDAD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</a:tr>
              <a:tr h="258109"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GESTION FINANCIERA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</a:tr>
              <a:tr h="242345"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GESTION HUMANA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</a:tr>
              <a:tr h="542618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GESTION DE ADMISIONES Y REGISTROS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</a:tr>
              <a:tr h="343283"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BIENESTAR UNIVERSITARIO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</a:tr>
              <a:tr h="344145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GESTION DE LA BIBLIOTECA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</a:tr>
              <a:tr h="457710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GESTION DE LA AUDITORIA INTERNA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</a:tr>
              <a:tr h="343283"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GESTION INFORMATICA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</a:tr>
              <a:tr h="542618"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GESTION DE SERVICIOS GENERALES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</a:tr>
              <a:tr h="651143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GESTION DE ADQUISICIONES Y SUMINISTROS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</a:tr>
              <a:tr h="157338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247650" y="87313"/>
            <a:ext cx="8229600" cy="374650"/>
          </a:xfrm>
        </p:spPr>
        <p:txBody>
          <a:bodyPr>
            <a:normAutofit fontScale="90000"/>
          </a:bodyPr>
          <a:lstStyle/>
          <a:p>
            <a:pPr marL="836613" indent="-836613" defTabSz="912813"/>
            <a:r>
              <a:rPr lang="es-MX" sz="2000" b="1" dirty="0" smtClean="0">
                <a:solidFill>
                  <a:srgbClr val="CC3300"/>
                </a:solidFill>
                <a:latin typeface="Tahoma" pitchFamily="34" charset="0"/>
              </a:rPr>
              <a:t> RESULTADOS DE LAS AUDITORIAS INTERNAS </a:t>
            </a:r>
            <a:endParaRPr lang="es-ES" sz="2000" b="1" dirty="0" smtClean="0">
              <a:solidFill>
                <a:srgbClr val="CC3300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19913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Banner_Width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54" y="5750351"/>
            <a:ext cx="9159354" cy="1495073"/>
          </a:xfrm>
          <a:prstGeom prst="rect">
            <a:avLst/>
          </a:prstGeom>
        </p:spPr>
      </p:pic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0"/>
            <a:ext cx="8229600" cy="729681"/>
          </a:xfrm>
        </p:spPr>
        <p:txBody>
          <a:bodyPr>
            <a:normAutofit fontScale="90000"/>
          </a:bodyPr>
          <a:lstStyle/>
          <a:p>
            <a:pPr marL="836613" indent="-836613" defTabSz="912813"/>
            <a:r>
              <a:rPr lang="es-MX" sz="2800" b="1" dirty="0" smtClean="0">
                <a:solidFill>
                  <a:srgbClr val="CC3300"/>
                </a:solidFill>
                <a:latin typeface="Tahoma" pitchFamily="34" charset="0"/>
              </a:rPr>
              <a:t> RESULTADOS DE LAS AUDITORIAS INTERNAS </a:t>
            </a:r>
            <a:endParaRPr lang="es-ES" sz="2800" b="1" dirty="0" smtClean="0">
              <a:solidFill>
                <a:srgbClr val="CC3300"/>
              </a:solidFill>
              <a:latin typeface="Tahoma" pitchFamily="34" charset="0"/>
            </a:endParaRPr>
          </a:p>
        </p:txBody>
      </p:sp>
      <p:graphicFrame>
        <p:nvGraphicFramePr>
          <p:cNvPr id="8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0937878"/>
              </p:ext>
            </p:extLst>
          </p:nvPr>
        </p:nvGraphicFramePr>
        <p:xfrm>
          <a:off x="395536" y="764704"/>
          <a:ext cx="8136904" cy="4672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119913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Banner_Width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54" y="5750351"/>
            <a:ext cx="9159354" cy="1495073"/>
          </a:xfrm>
          <a:prstGeom prst="rect">
            <a:avLst/>
          </a:prstGeom>
        </p:spPr>
      </p:pic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5041367"/>
              </p:ext>
            </p:extLst>
          </p:nvPr>
        </p:nvGraphicFramePr>
        <p:xfrm>
          <a:off x="179513" y="548680"/>
          <a:ext cx="8713661" cy="5152098"/>
        </p:xfrm>
        <a:graphic>
          <a:graphicData uri="http://schemas.openxmlformats.org/drawingml/2006/table">
            <a:tbl>
              <a:tblPr/>
              <a:tblGrid>
                <a:gridCol w="753375"/>
                <a:gridCol w="592728"/>
                <a:gridCol w="592728"/>
                <a:gridCol w="625966"/>
                <a:gridCol w="625966"/>
                <a:gridCol w="526254"/>
                <a:gridCol w="598268"/>
                <a:gridCol w="598268"/>
                <a:gridCol w="515175"/>
                <a:gridCol w="515175"/>
                <a:gridCol w="526254"/>
                <a:gridCol w="692440"/>
                <a:gridCol w="775532"/>
                <a:gridCol w="775532"/>
              </a:tblGrid>
              <a:tr h="309185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s-E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PROCESOS ADMINISTRATIVOS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AUDITORIA DE CERTIFICACION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AUDITORIA DE SEGUIMIENTO 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AUDITORIA DE SEGUIMIENTO 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AUDITORIA DE SEGUIMIENTO 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AUDITORIA DE SEGUIMIENTO 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AUDITORIA DE SEGUIMIENTO 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AUDITORIA DE  RECERTIFICACION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1a. AUDITORIA DE  SEGUIMIENTO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2a. AUDITORIA DE  SEGUIMIENTO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3a. AUDITORIA DE  SEGUIMIENTO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4a. AUDITORIA DE  SEGUIMIENTO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5a. AUDITORIA DE  SEGUIMIENTO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AUDITORIA DE  RECERTIFICACIÓN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</a:tr>
              <a:tr h="20216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jun-07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Feb.2008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jul-08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nov-08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jun-09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dic-09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Junio 16 y 17 de 2010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Diciembre de 2010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Junio 22 de 2011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Diciembre 01 de 2011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Junio de 2012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Diciembre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Junio 24, 25 y 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</a:tr>
              <a:tr h="416211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Bogotá, Barranquilla, Cali y Pereira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Bogotá y Cartagena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Cali y Socorro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Bogotá y Cúcuta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Barranquilla y Pereira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Bogotá  y Cartagena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Bogotá, Cali y Pereira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Bogotá y Barranquilla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Bogotá y Cúcuta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Bogotá y Cartagena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Bogotá y Socorro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Bogotá y Cali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Bogotá , Barranquilla y Pereira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34486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GESTION DE LA DIRECCIÓN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249727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ADMINISTRACION DE LA CALIDAD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184322"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GESTION HUMANA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398374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GESTION DE ADMISIONES Y REGISTROS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327023"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BIENESTAR UNIVERSITARIO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208105"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AUDITORIA INTERNA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249727"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GESTION INFORMATICA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37459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GESTION DE ADQUISICIONES Y SUMINISTROS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130809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BIBLIOTECA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249727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GESTION FINANCIERA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14864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</a:tbl>
          </a:graphicData>
        </a:graphic>
      </p:graphicFrame>
      <p:sp>
        <p:nvSpPr>
          <p:cNvPr id="6" name="1 Rectángulo"/>
          <p:cNvSpPr>
            <a:spLocks noChangeArrowheads="1"/>
          </p:cNvSpPr>
          <p:nvPr/>
        </p:nvSpPr>
        <p:spPr bwMode="auto">
          <a:xfrm>
            <a:off x="243148" y="0"/>
            <a:ext cx="864235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s-MX" sz="3200" b="1" dirty="0">
                <a:solidFill>
                  <a:srgbClr val="FF0000"/>
                </a:solidFill>
                <a:latin typeface="Book Antiqua" pitchFamily="18" charset="0"/>
              </a:rPr>
              <a:t>Resultados de las Auditorias Externas.</a:t>
            </a:r>
            <a:endParaRPr lang="es-ES" sz="3200" dirty="0"/>
          </a:p>
        </p:txBody>
      </p:sp>
      <p:pic>
        <p:nvPicPr>
          <p:cNvPr id="7" name="Picture 5" descr="http://www.ssgt.com.mx/img/audi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3406" y="0"/>
            <a:ext cx="689769" cy="559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031012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Banner_Width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54" y="5750351"/>
            <a:ext cx="9159354" cy="1495073"/>
          </a:xfrm>
          <a:prstGeom prst="rect">
            <a:avLst/>
          </a:prstGeom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548258" y="476672"/>
            <a:ext cx="6553200" cy="10795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marL="836613" indent="-836613" algn="ctr" defTabSz="912813">
              <a:defRPr/>
            </a:pPr>
            <a:r>
              <a:rPr lang="es-MX" sz="4000" b="1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3.  Estado de las Acciones Correctivas</a:t>
            </a:r>
            <a:r>
              <a:rPr lang="es-MX" sz="4000" b="1" dirty="0">
                <a:solidFill>
                  <a:srgbClr val="C83F08"/>
                </a:solidFill>
                <a:latin typeface="Book Antiqua" pitchFamily="18" charset="0"/>
              </a:rPr>
              <a:t/>
            </a:r>
            <a:br>
              <a:rPr lang="es-MX" sz="4000" b="1" dirty="0">
                <a:solidFill>
                  <a:srgbClr val="C83F08"/>
                </a:solidFill>
                <a:latin typeface="Book Antiqua" pitchFamily="18" charset="0"/>
              </a:rPr>
            </a:br>
            <a:endParaRPr lang="es-ES" sz="4000" b="1" dirty="0">
              <a:solidFill>
                <a:srgbClr val="C83F08"/>
              </a:solidFill>
              <a:latin typeface="Book Antiqua" pitchFamily="18" charset="0"/>
            </a:endParaRPr>
          </a:p>
        </p:txBody>
      </p:sp>
      <p:pic>
        <p:nvPicPr>
          <p:cNvPr id="6" name="Picture 7" descr="http://www.calitat.com/images/medio_ambiente_clip_image00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450" y="2204864"/>
            <a:ext cx="2987774" cy="230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19913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Banner_Width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54" y="5750351"/>
            <a:ext cx="9159354" cy="1495073"/>
          </a:xfrm>
          <a:prstGeom prst="rect">
            <a:avLst/>
          </a:prstGeom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03188" y="289719"/>
            <a:ext cx="8907462" cy="5222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Estado Acciones Correctivas - NC Ciclo de Auditorias </a:t>
            </a: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1682372"/>
              </p:ext>
            </p:extLst>
          </p:nvPr>
        </p:nvGraphicFramePr>
        <p:xfrm>
          <a:off x="395537" y="980729"/>
          <a:ext cx="8496943" cy="46939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71093"/>
                <a:gridCol w="1515081"/>
                <a:gridCol w="1155834"/>
                <a:gridCol w="1421363"/>
                <a:gridCol w="1233931"/>
                <a:gridCol w="999641"/>
              </a:tblGrid>
              <a:tr h="367026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400" b="1" u="none" strike="noStrike" dirty="0">
                          <a:effectLst/>
                        </a:rPr>
                        <a:t>PROCESOS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400" b="1" u="none" strike="noStrike" dirty="0">
                          <a:effectLst/>
                        </a:rPr>
                        <a:t>ACCIONES CORRECTIVAS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400" b="1" u="none" strike="noStrike" dirty="0">
                          <a:effectLst/>
                        </a:rPr>
                        <a:t>EN PROCESO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400" b="1" u="none" strike="noStrike" dirty="0">
                          <a:effectLst/>
                        </a:rPr>
                        <a:t>CERRADAS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400" b="1" u="none" strike="noStrike" dirty="0">
                          <a:effectLst/>
                        </a:rPr>
                        <a:t>EFICAZ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u="none" strike="noStrike" dirty="0">
                          <a:effectLst/>
                        </a:rPr>
                        <a:t>%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99561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400" u="none" strike="noStrike" dirty="0">
                          <a:effectLst/>
                        </a:rPr>
                        <a:t>Administración de la Calidad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 dirty="0">
                          <a:effectLst/>
                        </a:rPr>
                        <a:t>6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>
                          <a:effectLst/>
                        </a:rPr>
                        <a:t>1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>
                          <a:effectLst/>
                        </a:rPr>
                        <a:t>5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>
                          <a:effectLst/>
                        </a:rPr>
                        <a:t>5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>
                          <a:effectLst/>
                        </a:rPr>
                        <a:t>83%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561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400" u="none" strike="noStrike">
                          <a:effectLst/>
                        </a:rPr>
                        <a:t>Gestión de la Dirección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 dirty="0">
                          <a:effectLst/>
                        </a:rPr>
                        <a:t>6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 dirty="0">
                          <a:effectLst/>
                        </a:rPr>
                        <a:t>1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 dirty="0">
                          <a:effectLst/>
                        </a:rPr>
                        <a:t>5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 dirty="0">
                          <a:effectLst/>
                        </a:rPr>
                        <a:t>5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>
                          <a:effectLst/>
                        </a:rPr>
                        <a:t>83%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513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400" u="none" strike="noStrike">
                          <a:effectLst/>
                        </a:rPr>
                        <a:t>Gestión Financiera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>
                          <a:effectLst/>
                        </a:rPr>
                        <a:t>4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>
                          <a:effectLst/>
                        </a:rPr>
                        <a:t>0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>
                          <a:effectLst/>
                        </a:rPr>
                        <a:t>4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 dirty="0">
                          <a:effectLst/>
                        </a:rPr>
                        <a:t>4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>
                          <a:effectLst/>
                        </a:rPr>
                        <a:t>100%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513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400" u="none" strike="noStrike">
                          <a:effectLst/>
                        </a:rPr>
                        <a:t>Gestión Humana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>
                          <a:effectLst/>
                        </a:rPr>
                        <a:t>14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>
                          <a:effectLst/>
                        </a:rPr>
                        <a:t>1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>
                          <a:effectLst/>
                        </a:rPr>
                        <a:t>13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 dirty="0">
                          <a:effectLst/>
                        </a:rPr>
                        <a:t>13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>
                          <a:effectLst/>
                        </a:rPr>
                        <a:t>93%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026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400" u="none" strike="noStrike">
                          <a:effectLst/>
                        </a:rPr>
                        <a:t>Gestión de Admisiones y Registros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>
                          <a:effectLst/>
                        </a:rPr>
                        <a:t>9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>
                          <a:effectLst/>
                        </a:rPr>
                        <a:t>3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>
                          <a:effectLst/>
                        </a:rPr>
                        <a:t>6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 dirty="0">
                          <a:effectLst/>
                        </a:rPr>
                        <a:t>6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 dirty="0">
                          <a:effectLst/>
                        </a:rPr>
                        <a:t>67%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929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400" u="none" strike="noStrike">
                          <a:effectLst/>
                        </a:rPr>
                        <a:t>Bienestar Universitario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>
                          <a:effectLst/>
                        </a:rPr>
                        <a:t>1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>
                          <a:effectLst/>
                        </a:rPr>
                        <a:t>0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>
                          <a:effectLst/>
                        </a:rPr>
                        <a:t>1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>
                          <a:effectLst/>
                        </a:rPr>
                        <a:t>1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 dirty="0">
                          <a:effectLst/>
                        </a:rPr>
                        <a:t>100%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693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400" u="none" strike="noStrike">
                          <a:effectLst/>
                        </a:rPr>
                        <a:t>Gestión de Biblioteca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>
                          <a:effectLst/>
                        </a:rPr>
                        <a:t>7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>
                          <a:effectLst/>
                        </a:rPr>
                        <a:t>0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>
                          <a:effectLst/>
                        </a:rPr>
                        <a:t>7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>
                          <a:effectLst/>
                        </a:rPr>
                        <a:t>7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 dirty="0">
                          <a:effectLst/>
                        </a:rPr>
                        <a:t>100%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709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400" u="none" strike="noStrike">
                          <a:effectLst/>
                        </a:rPr>
                        <a:t>Gestión de Informática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>
                          <a:effectLst/>
                        </a:rPr>
                        <a:t>0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>
                          <a:effectLst/>
                        </a:rPr>
                        <a:t>0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>
                          <a:effectLst/>
                        </a:rPr>
                        <a:t>0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>
                          <a:effectLst/>
                        </a:rPr>
                        <a:t>0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 dirty="0">
                          <a:effectLst/>
                        </a:rPr>
                        <a:t>#¡DIV/0!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026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400" u="none" strike="noStrike">
                          <a:effectLst/>
                        </a:rPr>
                        <a:t>Gestión de Servicios Generales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>
                          <a:effectLst/>
                        </a:rPr>
                        <a:t>3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>
                          <a:effectLst/>
                        </a:rPr>
                        <a:t>0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 dirty="0">
                          <a:effectLst/>
                        </a:rPr>
                        <a:t>3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>
                          <a:effectLst/>
                        </a:rPr>
                        <a:t>3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 dirty="0">
                          <a:effectLst/>
                        </a:rPr>
                        <a:t>100%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106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400" u="none" strike="noStrike">
                          <a:effectLst/>
                        </a:rPr>
                        <a:t>Gestión de Adquisiciones y suministros 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>
                          <a:effectLst/>
                        </a:rPr>
                        <a:t>2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>
                          <a:effectLst/>
                        </a:rPr>
                        <a:t>1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>
                          <a:effectLst/>
                        </a:rPr>
                        <a:t>1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>
                          <a:effectLst/>
                        </a:rPr>
                        <a:t>1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 dirty="0">
                          <a:effectLst/>
                        </a:rPr>
                        <a:t>50%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767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400" u="none" strike="noStrike">
                          <a:effectLst/>
                        </a:rPr>
                        <a:t>Gestión de Auditoria Interna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>
                          <a:effectLst/>
                        </a:rPr>
                        <a:t>2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>
                          <a:effectLst/>
                        </a:rPr>
                        <a:t>0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>
                          <a:effectLst/>
                        </a:rPr>
                        <a:t>2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>
                          <a:effectLst/>
                        </a:rPr>
                        <a:t>2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 dirty="0">
                          <a:effectLst/>
                        </a:rPr>
                        <a:t>100%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026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u="none" strike="noStrike" dirty="0">
                          <a:effectLst/>
                        </a:rPr>
                        <a:t>TOTAL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 dirty="0">
                          <a:effectLst/>
                        </a:rPr>
                        <a:t>54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 dirty="0">
                          <a:effectLst/>
                        </a:rPr>
                        <a:t>7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 dirty="0">
                          <a:effectLst/>
                        </a:rPr>
                        <a:t>47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 dirty="0">
                          <a:effectLst/>
                        </a:rPr>
                        <a:t>47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800" u="none" strike="noStrike" dirty="0">
                          <a:effectLst/>
                        </a:rPr>
                        <a:t>87%</a:t>
                      </a:r>
                      <a:endParaRPr lang="es-CO" sz="2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026"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12,96%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87,04%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351725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Banner_Width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54" y="5750351"/>
            <a:ext cx="9159354" cy="1495073"/>
          </a:xfrm>
          <a:prstGeom prst="rect">
            <a:avLst/>
          </a:prstGeom>
        </p:spPr>
      </p:pic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1857804"/>
              </p:ext>
            </p:extLst>
          </p:nvPr>
        </p:nvGraphicFramePr>
        <p:xfrm>
          <a:off x="251520" y="260649"/>
          <a:ext cx="8352928" cy="1008112"/>
        </p:xfrm>
        <a:graphic>
          <a:graphicData uri="http://schemas.openxmlformats.org/drawingml/2006/table">
            <a:tbl>
              <a:tblPr/>
              <a:tblGrid>
                <a:gridCol w="716794"/>
                <a:gridCol w="958323"/>
                <a:gridCol w="833664"/>
                <a:gridCol w="675242"/>
                <a:gridCol w="799901"/>
                <a:gridCol w="709003"/>
                <a:gridCol w="615509"/>
                <a:gridCol w="716794"/>
                <a:gridCol w="581747"/>
                <a:gridCol w="581747"/>
                <a:gridCol w="581747"/>
                <a:gridCol w="582457"/>
              </a:tblGrid>
              <a:tr h="333620"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CUADRO COMPARATIVO - ACCIONES CORRECTIVAS CERRADAS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2636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>
                          <a:solidFill>
                            <a:srgbClr val="000080"/>
                          </a:solidFill>
                          <a:effectLst/>
                          <a:latin typeface="Calibri"/>
                        </a:rPr>
                        <a:t>2007- 1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>
                          <a:solidFill>
                            <a:srgbClr val="000080"/>
                          </a:solidFill>
                          <a:effectLst/>
                          <a:latin typeface="Calibri"/>
                        </a:rPr>
                        <a:t>2007-2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>
                          <a:solidFill>
                            <a:srgbClr val="000080"/>
                          </a:solidFill>
                          <a:effectLst/>
                          <a:latin typeface="Calibri"/>
                        </a:rPr>
                        <a:t>2008-1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>
                          <a:solidFill>
                            <a:srgbClr val="000080"/>
                          </a:solidFill>
                          <a:effectLst/>
                          <a:latin typeface="Calibri"/>
                        </a:rPr>
                        <a:t>2008-2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>
                          <a:solidFill>
                            <a:srgbClr val="000080"/>
                          </a:solidFill>
                          <a:effectLst/>
                          <a:latin typeface="Calibri"/>
                        </a:rPr>
                        <a:t>2009-1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>
                          <a:solidFill>
                            <a:srgbClr val="000080"/>
                          </a:solidFill>
                          <a:effectLst/>
                          <a:latin typeface="Calibri"/>
                        </a:rPr>
                        <a:t>2009-2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>
                          <a:solidFill>
                            <a:srgbClr val="000080"/>
                          </a:solidFill>
                          <a:effectLst/>
                          <a:latin typeface="Calibri"/>
                        </a:rPr>
                        <a:t>2011-1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>
                          <a:solidFill>
                            <a:srgbClr val="000080"/>
                          </a:solidFill>
                          <a:effectLst/>
                          <a:latin typeface="Calibri"/>
                        </a:rPr>
                        <a:t>2011-2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>
                          <a:solidFill>
                            <a:srgbClr val="000080"/>
                          </a:solidFill>
                          <a:effectLst/>
                          <a:latin typeface="Calibri"/>
                        </a:rPr>
                        <a:t>2012-1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>
                          <a:solidFill>
                            <a:srgbClr val="000080"/>
                          </a:solidFill>
                          <a:effectLst/>
                          <a:latin typeface="Calibri"/>
                        </a:rPr>
                        <a:t>2012-2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dirty="0">
                          <a:solidFill>
                            <a:srgbClr val="000080"/>
                          </a:solidFill>
                          <a:effectLst/>
                          <a:latin typeface="Calibri"/>
                        </a:rPr>
                        <a:t>2013-1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>
                          <a:solidFill>
                            <a:srgbClr val="000080"/>
                          </a:solidFill>
                          <a:effectLst/>
                          <a:latin typeface="Calibri"/>
                        </a:rPr>
                        <a:t>2013-2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</a:tr>
              <a:tr h="34812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>
                          <a:solidFill>
                            <a:srgbClr val="000080"/>
                          </a:solidFill>
                          <a:effectLst/>
                          <a:latin typeface="Calibri"/>
                        </a:rPr>
                        <a:t>70,00%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>
                          <a:solidFill>
                            <a:srgbClr val="000080"/>
                          </a:solidFill>
                          <a:effectLst/>
                          <a:latin typeface="Calibri"/>
                        </a:rPr>
                        <a:t>78,0%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>
                          <a:solidFill>
                            <a:srgbClr val="000080"/>
                          </a:solidFill>
                          <a:effectLst/>
                          <a:latin typeface="Calibri"/>
                        </a:rPr>
                        <a:t>81,16%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>
                          <a:solidFill>
                            <a:srgbClr val="000080"/>
                          </a:solidFill>
                          <a:effectLst/>
                          <a:latin typeface="Calibri"/>
                        </a:rPr>
                        <a:t>85,70%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>
                          <a:solidFill>
                            <a:srgbClr val="000080"/>
                          </a:solidFill>
                          <a:effectLst/>
                          <a:latin typeface="Calibri"/>
                        </a:rPr>
                        <a:t>90,91%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dirty="0">
                          <a:solidFill>
                            <a:srgbClr val="000080"/>
                          </a:solidFill>
                          <a:effectLst/>
                          <a:latin typeface="Calibri"/>
                        </a:rPr>
                        <a:t>82,67%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>
                          <a:solidFill>
                            <a:srgbClr val="000080"/>
                          </a:solidFill>
                          <a:effectLst/>
                          <a:latin typeface="Calibri"/>
                        </a:rPr>
                        <a:t>82,01%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>
                          <a:solidFill>
                            <a:srgbClr val="000080"/>
                          </a:solidFill>
                          <a:effectLst/>
                          <a:latin typeface="Calibri"/>
                        </a:rPr>
                        <a:t>94,23%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>
                          <a:solidFill>
                            <a:srgbClr val="000080"/>
                          </a:solidFill>
                          <a:effectLst/>
                          <a:latin typeface="Calibri"/>
                        </a:rPr>
                        <a:t>80,68%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dirty="0">
                          <a:solidFill>
                            <a:srgbClr val="000080"/>
                          </a:solidFill>
                          <a:effectLst/>
                          <a:latin typeface="Calibri"/>
                        </a:rPr>
                        <a:t>89,89%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dirty="0" smtClean="0">
                          <a:solidFill>
                            <a:srgbClr val="000080"/>
                          </a:solidFill>
                          <a:effectLst/>
                          <a:latin typeface="Calibri"/>
                        </a:rPr>
                        <a:t>73%</a:t>
                      </a:r>
                      <a:endParaRPr lang="es-ES" sz="1300" b="1" i="0" u="none" strike="noStrike" dirty="0">
                        <a:solidFill>
                          <a:srgbClr val="00008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dirty="0" smtClean="0">
                          <a:solidFill>
                            <a:srgbClr val="000080"/>
                          </a:solidFill>
                          <a:effectLst/>
                          <a:latin typeface="Calibri"/>
                        </a:rPr>
                        <a:t>87%</a:t>
                      </a:r>
                      <a:endParaRPr lang="es-ES" sz="1300" b="1" i="0" u="none" strike="noStrike" dirty="0">
                        <a:solidFill>
                          <a:srgbClr val="00008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Chart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8455289"/>
              </p:ext>
            </p:extLst>
          </p:nvPr>
        </p:nvGraphicFramePr>
        <p:xfrm>
          <a:off x="107504" y="1331809"/>
          <a:ext cx="8498615" cy="44185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6351725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Banner_Width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54" y="5750351"/>
            <a:ext cx="9159354" cy="1495073"/>
          </a:xfrm>
          <a:prstGeom prst="rect">
            <a:avLst/>
          </a:prstGeom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568450" y="600108"/>
            <a:ext cx="6553200" cy="10795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marL="836613" indent="-836613" algn="ctr" defTabSz="912813">
              <a:buAutoNum type="arabicPeriod" startAt="4"/>
              <a:defRPr/>
            </a:pPr>
            <a:r>
              <a:rPr lang="es-MX" sz="3600" b="1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Estado </a:t>
            </a:r>
            <a:r>
              <a:rPr lang="es-MX" sz="3600" b="1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de las </a:t>
            </a:r>
            <a:r>
              <a:rPr lang="es-MX" sz="3600" b="1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Acciones</a:t>
            </a:r>
          </a:p>
          <a:p>
            <a:pPr algn="ctr" defTabSz="912813">
              <a:defRPr/>
            </a:pPr>
            <a:r>
              <a:rPr lang="es-MX" sz="3600" b="1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Preventivas</a:t>
            </a:r>
            <a:r>
              <a:rPr lang="es-MX" sz="3600" b="1" dirty="0">
                <a:solidFill>
                  <a:srgbClr val="C83F08"/>
                </a:solidFill>
                <a:latin typeface="Book Antiqua" pitchFamily="18" charset="0"/>
              </a:rPr>
              <a:t/>
            </a:r>
            <a:br>
              <a:rPr lang="es-MX" sz="3600" b="1" dirty="0">
                <a:solidFill>
                  <a:srgbClr val="C83F08"/>
                </a:solidFill>
                <a:latin typeface="Book Antiqua" pitchFamily="18" charset="0"/>
              </a:rPr>
            </a:br>
            <a:endParaRPr lang="es-ES" sz="3600" b="1" dirty="0">
              <a:solidFill>
                <a:srgbClr val="C83F08"/>
              </a:solidFill>
              <a:latin typeface="Book Antiqua" pitchFamily="18" charset="0"/>
            </a:endParaRPr>
          </a:p>
        </p:txBody>
      </p:sp>
      <p:pic>
        <p:nvPicPr>
          <p:cNvPr id="6" name="Picture 6" descr="http://www.monografias.com/trabajos14/accidenteslaborales/Image379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213" y="2625726"/>
            <a:ext cx="6569099" cy="2027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351725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Banner_Width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54" y="5750351"/>
            <a:ext cx="9159354" cy="1495073"/>
          </a:xfrm>
          <a:prstGeom prst="rect">
            <a:avLst/>
          </a:prstGeom>
        </p:spPr>
      </p:pic>
      <p:sp>
        <p:nvSpPr>
          <p:cNvPr id="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-338802"/>
            <a:ext cx="8229600" cy="236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CO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/>
            </a:r>
            <a:br>
              <a:rPr lang="es-CO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</a:br>
            <a:r>
              <a:rPr lang="es-CO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MATRIZ </a:t>
            </a:r>
            <a:r>
              <a:rPr lang="es-CO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DE OBJETIVOS DE </a:t>
            </a:r>
            <a:br>
              <a:rPr lang="es-CO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</a:br>
            <a:r>
              <a:rPr lang="es-CO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LA CALIDAD</a:t>
            </a:r>
            <a:r>
              <a:rPr lang="es-E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/>
            </a:r>
            <a:br>
              <a:rPr lang="es-E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</a:br>
            <a:endParaRPr lang="es-ES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pic>
        <p:nvPicPr>
          <p:cNvPr id="9" name="Picture 5" descr="http://smithvargasyasociados.blogspot.es/img/calidad.gif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916832"/>
            <a:ext cx="6048672" cy="3726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68068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Banner_Width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54" y="5750351"/>
            <a:ext cx="9159354" cy="1495073"/>
          </a:xfrm>
          <a:prstGeom prst="rect">
            <a:avLst/>
          </a:prstGeom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22624" y="282442"/>
            <a:ext cx="8907462" cy="5222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Estado Acciones Preventivas – Mapa de Riesgos</a:t>
            </a: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0454131"/>
              </p:ext>
            </p:extLst>
          </p:nvPr>
        </p:nvGraphicFramePr>
        <p:xfrm>
          <a:off x="279849" y="878081"/>
          <a:ext cx="8568948" cy="48722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95249"/>
                <a:gridCol w="1218460"/>
                <a:gridCol w="1006553"/>
                <a:gridCol w="1006553"/>
                <a:gridCol w="1006553"/>
                <a:gridCol w="1006553"/>
                <a:gridCol w="1629027"/>
              </a:tblGrid>
              <a:tr h="212545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400" b="1" u="none" strike="noStrike" dirty="0">
                          <a:effectLst/>
                        </a:rPr>
                        <a:t>PROCESOS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100" b="1" u="none" strike="noStrike" dirty="0">
                          <a:effectLst/>
                        </a:rPr>
                        <a:t>ACCIONES PREVENTIVAS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FF6D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400" b="1" u="none" strike="noStrike" dirty="0">
                          <a:effectLst/>
                        </a:rPr>
                        <a:t>EN PROCESO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400" b="1" u="none" strike="noStrike" dirty="0">
                          <a:effectLst/>
                        </a:rPr>
                        <a:t>CERRADAS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400" b="1" u="none" strike="noStrike" dirty="0">
                          <a:effectLst/>
                        </a:rPr>
                        <a:t>TOTAL RIESGOS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FF6D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400" b="1" u="none" strike="noStrike" dirty="0">
                          <a:effectLst/>
                        </a:rPr>
                        <a:t>EFICAZ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u="none" strike="noStrike" dirty="0">
                          <a:effectLst/>
                        </a:rPr>
                        <a:t>%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64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100" u="none" strike="noStrike" dirty="0">
                          <a:effectLst/>
                        </a:rPr>
                        <a:t>Administración de la Calidad</a:t>
                      </a:r>
                      <a:endParaRPr lang="es-CO" sz="11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10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FF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5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5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 dirty="0">
                          <a:effectLst/>
                        </a:rPr>
                        <a:t>2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FF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 dirty="0">
                          <a:effectLst/>
                        </a:rPr>
                        <a:t>5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50%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64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100" u="none" strike="noStrike" dirty="0">
                          <a:effectLst/>
                        </a:rPr>
                        <a:t>Gestión de la Dirección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6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FF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3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3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>
                          <a:effectLst/>
                        </a:rPr>
                        <a:t>1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FF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 dirty="0">
                          <a:effectLst/>
                        </a:rPr>
                        <a:t>3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50%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64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100" u="none" strike="noStrike">
                          <a:effectLst/>
                        </a:rPr>
                        <a:t>Gestión Financiera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6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FF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1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5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 dirty="0">
                          <a:effectLst/>
                        </a:rPr>
                        <a:t>3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FF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 dirty="0">
                          <a:effectLst/>
                        </a:rPr>
                        <a:t>5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83%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64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100" u="none" strike="noStrike">
                          <a:effectLst/>
                        </a:rPr>
                        <a:t>Gestión Humana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6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FF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2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4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 dirty="0">
                          <a:effectLst/>
                        </a:rPr>
                        <a:t>2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FF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 dirty="0">
                          <a:effectLst/>
                        </a:rPr>
                        <a:t>4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67%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101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100" u="none" strike="noStrike">
                          <a:effectLst/>
                        </a:rPr>
                        <a:t>Gestión de Admisiones y Registros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7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FF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0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7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 dirty="0">
                          <a:effectLst/>
                        </a:rPr>
                        <a:t>2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FF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>
                          <a:effectLst/>
                        </a:rPr>
                        <a:t>7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100%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64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100" u="none" strike="noStrike">
                          <a:effectLst/>
                        </a:rPr>
                        <a:t>Bienestar Universitario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1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FF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0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1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 dirty="0">
                          <a:effectLst/>
                        </a:rPr>
                        <a:t>1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FF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>
                          <a:effectLst/>
                        </a:rPr>
                        <a:t>1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100%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64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100" u="none" strike="noStrike">
                          <a:effectLst/>
                        </a:rPr>
                        <a:t>Gestión de Biblioteca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12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FF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0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12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 dirty="0">
                          <a:effectLst/>
                        </a:rPr>
                        <a:t>3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FF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>
                          <a:effectLst/>
                        </a:rPr>
                        <a:t>12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100%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64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100" u="none" strike="noStrike">
                          <a:effectLst/>
                        </a:rPr>
                        <a:t>Gestión de Informática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4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FF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0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4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 dirty="0">
                          <a:effectLst/>
                        </a:rPr>
                        <a:t>2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FF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>
                          <a:effectLst/>
                        </a:rPr>
                        <a:t>4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100%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101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100" u="none" strike="noStrike">
                          <a:effectLst/>
                        </a:rPr>
                        <a:t>Gestión de Servicios Generales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7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FF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3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4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 dirty="0">
                          <a:effectLst/>
                        </a:rPr>
                        <a:t>2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FF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>
                          <a:effectLst/>
                        </a:rPr>
                        <a:t>4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57%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7636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100" u="none" strike="noStrike">
                          <a:effectLst/>
                        </a:rPr>
                        <a:t>Gestión de Adquisiciones y suministros 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1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FF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1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0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 dirty="0">
                          <a:effectLst/>
                        </a:rPr>
                        <a:t>1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FF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>
                          <a:effectLst/>
                        </a:rPr>
                        <a:t>0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0%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64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100" u="none" strike="noStrike">
                          <a:effectLst/>
                        </a:rPr>
                        <a:t>Gestión de Auditoria Interna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2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FF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0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2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 dirty="0">
                          <a:effectLst/>
                        </a:rPr>
                        <a:t>1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FF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>
                          <a:effectLst/>
                        </a:rPr>
                        <a:t>2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100%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037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100" u="none" strike="noStrike">
                          <a:effectLst/>
                        </a:rPr>
                        <a:t>TOTAL</a:t>
                      </a:r>
                      <a:endParaRPr lang="es-CO" sz="1100" b="0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62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FF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15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47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20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FF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47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effectLst/>
                        </a:rPr>
                        <a:t>76%</a:t>
                      </a:r>
                      <a:endParaRPr lang="es-CO" sz="18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50032">
                <a:tc>
                  <a:txBody>
                    <a:bodyPr/>
                    <a:lstStyle/>
                    <a:p>
                      <a:pPr algn="l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u="none" strike="noStrike" dirty="0">
                          <a:effectLst/>
                        </a:rPr>
                        <a:t>24,19%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u="none" strike="noStrike" dirty="0">
                          <a:effectLst/>
                        </a:rPr>
                        <a:t>75,81%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351725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Banner_Width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54" y="5750351"/>
            <a:ext cx="9159354" cy="1495073"/>
          </a:xfrm>
          <a:prstGeom prst="rect">
            <a:avLst/>
          </a:prstGeom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22624" y="282442"/>
            <a:ext cx="8907462" cy="5222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Estado Acciones Preventivas – Mapa de Riesgos</a:t>
            </a: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5851591"/>
              </p:ext>
            </p:extLst>
          </p:nvPr>
        </p:nvGraphicFramePr>
        <p:xfrm>
          <a:off x="673100" y="1196749"/>
          <a:ext cx="7797798" cy="38060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8704"/>
                <a:gridCol w="875943"/>
                <a:gridCol w="723605"/>
                <a:gridCol w="723605"/>
                <a:gridCol w="723605"/>
                <a:gridCol w="723605"/>
                <a:gridCol w="1171098"/>
                <a:gridCol w="723605"/>
                <a:gridCol w="914028"/>
              </a:tblGrid>
              <a:tr h="44235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>
                          <a:effectLst/>
                        </a:rPr>
                        <a:t>PROCESOS</a:t>
                      </a:r>
                      <a:endParaRPr lang="es-CO" sz="12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>
                          <a:effectLst/>
                        </a:rPr>
                        <a:t>Total Acciones Preventivas</a:t>
                      </a:r>
                      <a:endParaRPr lang="es-CO" sz="12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>
                          <a:effectLst/>
                        </a:rPr>
                        <a:t>En Proceso</a:t>
                      </a:r>
                      <a:endParaRPr lang="es-CO" sz="12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>
                          <a:effectLst/>
                        </a:rPr>
                        <a:t>Cerradas</a:t>
                      </a:r>
                      <a:endParaRPr lang="es-CO" sz="12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>
                          <a:effectLst/>
                        </a:rPr>
                        <a:t>% Acciones cerradas</a:t>
                      </a:r>
                      <a:endParaRPr lang="es-CO" sz="12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24191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>
                          <a:effectLst/>
                        </a:rPr>
                        <a:t> </a:t>
                      </a:r>
                      <a:endParaRPr lang="es-CO" sz="12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>
                          <a:effectLst/>
                        </a:rPr>
                        <a:t>2013-1</a:t>
                      </a:r>
                      <a:endParaRPr lang="es-CO" sz="12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>
                          <a:effectLst/>
                        </a:rPr>
                        <a:t>2013-2</a:t>
                      </a:r>
                      <a:endParaRPr lang="es-CO" sz="12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>
                          <a:effectLst/>
                        </a:rPr>
                        <a:t>2013-1</a:t>
                      </a:r>
                      <a:endParaRPr lang="es-CO" sz="12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>
                          <a:effectLst/>
                        </a:rPr>
                        <a:t>2013-2</a:t>
                      </a:r>
                      <a:endParaRPr lang="es-CO" sz="12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>
                          <a:effectLst/>
                        </a:rPr>
                        <a:t>2013-1</a:t>
                      </a:r>
                      <a:endParaRPr lang="es-CO" sz="12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>
                          <a:effectLst/>
                        </a:rPr>
                        <a:t>2013-2</a:t>
                      </a:r>
                      <a:endParaRPr lang="es-CO" sz="12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>
                          <a:effectLst/>
                        </a:rPr>
                        <a:t>2013-1</a:t>
                      </a:r>
                      <a:endParaRPr lang="es-CO" sz="12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>
                          <a:effectLst/>
                        </a:rPr>
                        <a:t>2013-2</a:t>
                      </a:r>
                      <a:endParaRPr lang="es-CO" sz="12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322551"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u="none" strike="noStrike">
                          <a:effectLst/>
                        </a:rPr>
                        <a:t>Bogotá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552944"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u="none" strike="noStrike">
                          <a:effectLst/>
                        </a:rPr>
                        <a:t>Barranquilla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322551"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u="none" strike="noStrike">
                          <a:effectLst/>
                        </a:rPr>
                        <a:t>Cali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322551"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u="none" strike="noStrike">
                          <a:effectLst/>
                        </a:rPr>
                        <a:t>Cartagena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322551"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u="none" strike="noStrike">
                          <a:effectLst/>
                        </a:rPr>
                        <a:t>Cúcuta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403188"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u="none" strike="noStrike">
                          <a:effectLst/>
                        </a:rPr>
                        <a:t>Pereira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62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000" u="none" strike="noStrike">
                          <a:effectLst/>
                        </a:rPr>
                        <a:t>62</a:t>
                      </a:r>
                      <a:endParaRPr lang="es-CO" sz="20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23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000" u="none" strike="noStrike">
                          <a:effectLst/>
                        </a:rPr>
                        <a:t>15</a:t>
                      </a:r>
                      <a:endParaRPr lang="es-CO" sz="20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39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000" u="none" strike="noStrike">
                          <a:effectLst/>
                        </a:rPr>
                        <a:t>47</a:t>
                      </a:r>
                      <a:endParaRPr lang="es-CO" sz="20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63%</a:t>
                      </a:r>
                      <a:endParaRPr lang="es-CO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76%</a:t>
                      </a:r>
                      <a:endParaRPr lang="es-CO" sz="16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322551"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u="none" strike="noStrike">
                          <a:effectLst/>
                        </a:rPr>
                        <a:t>Socorro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552944"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u="none" strike="noStrike">
                          <a:effectLst/>
                        </a:rPr>
                        <a:t>TOTAL ACCIONES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62</a:t>
                      </a:r>
                      <a:endParaRPr lang="es-CO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62</a:t>
                      </a:r>
                      <a:endParaRPr lang="es-CO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23</a:t>
                      </a:r>
                      <a:endParaRPr lang="es-CO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15</a:t>
                      </a:r>
                      <a:endParaRPr lang="es-CO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39</a:t>
                      </a:r>
                      <a:endParaRPr lang="es-CO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47</a:t>
                      </a:r>
                      <a:endParaRPr lang="es-CO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 </a:t>
                      </a:r>
                      <a:endParaRPr lang="es-CO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04909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Banner_Width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54" y="5750351"/>
            <a:ext cx="9159354" cy="1495073"/>
          </a:xfrm>
          <a:prstGeom prst="rect">
            <a:avLst/>
          </a:prstGeom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92088" y="384175"/>
            <a:ext cx="8848725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36613" indent="-836613" algn="ctr" defTabSz="912813">
              <a:defRPr/>
            </a:pPr>
            <a:r>
              <a:rPr lang="es-MX" sz="3600" b="1" dirty="0">
                <a:solidFill>
                  <a:srgbClr val="C83F0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5. Acciones de seguimiento previas - Tareas de Revisiones anteriores </a:t>
            </a:r>
            <a:endParaRPr lang="es-ES" sz="3600" b="1" dirty="0">
              <a:solidFill>
                <a:srgbClr val="C83F08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pic>
        <p:nvPicPr>
          <p:cNvPr id="6" name="Picture 5" descr="http://enciclopedia.us.es/images/thumb/2/2c/Tareas_pendientes.png/300px-Tareas_pendiente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25" y="2593975"/>
            <a:ext cx="2857500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351725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Banner_Width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54" y="5750351"/>
            <a:ext cx="9159354" cy="1495073"/>
          </a:xfrm>
          <a:prstGeom prst="rect">
            <a:avLst/>
          </a:prstGeom>
        </p:spPr>
      </p:pic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8991578"/>
              </p:ext>
            </p:extLst>
          </p:nvPr>
        </p:nvGraphicFramePr>
        <p:xfrm>
          <a:off x="467543" y="1052735"/>
          <a:ext cx="8208909" cy="4697620"/>
        </p:xfrm>
        <a:graphic>
          <a:graphicData uri="http://schemas.openxmlformats.org/drawingml/2006/table">
            <a:tbl>
              <a:tblPr/>
              <a:tblGrid>
                <a:gridCol w="649247"/>
                <a:gridCol w="480848"/>
                <a:gridCol w="480848"/>
                <a:gridCol w="480848"/>
                <a:gridCol w="480848"/>
                <a:gridCol w="480848"/>
                <a:gridCol w="480848"/>
                <a:gridCol w="480848"/>
                <a:gridCol w="480848"/>
                <a:gridCol w="480848"/>
                <a:gridCol w="480848"/>
                <a:gridCol w="480848"/>
                <a:gridCol w="480848"/>
                <a:gridCol w="480848"/>
                <a:gridCol w="480848"/>
                <a:gridCol w="446358"/>
                <a:gridCol w="381432"/>
              </a:tblGrid>
              <a:tr h="456449">
                <a:tc gridSpan="17"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CONSOLIDADO DE TAREAS DE REVISIONES GERENCIALES  2007-1 AL 2013-2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56449"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PROCESO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2007-1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2007-II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2008-I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2008-2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2009-1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2009-2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2010-1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2010-2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2011-1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2011-2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2012-1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2012-2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2013 -1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2013-2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En proceso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323318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0 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</a:tr>
              <a:tr h="323318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GD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0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0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</a:tr>
              <a:tr h="323318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</a:tr>
              <a:tr h="323318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</a:tr>
              <a:tr h="323318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</a:tr>
              <a:tr h="323318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</a:tr>
              <a:tr h="323318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</a:tr>
              <a:tr h="323318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</a:tr>
              <a:tr h="323318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</a:tr>
              <a:tr h="323318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</a:tr>
              <a:tr h="323318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</a:tr>
              <a:tr h="228224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02654" y="263371"/>
            <a:ext cx="8923337" cy="5857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32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Seguimiento Tareas de Revisiones anteriores</a:t>
            </a:r>
          </a:p>
        </p:txBody>
      </p:sp>
    </p:spTree>
    <p:extLst>
      <p:ext uri="{BB962C8B-B14F-4D97-AF65-F5344CB8AC3E}">
        <p14:creationId xmlns:p14="http://schemas.microsoft.com/office/powerpoint/2010/main" val="219569997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Banner_Width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54" y="5750351"/>
            <a:ext cx="9159354" cy="1495073"/>
          </a:xfrm>
          <a:prstGeom prst="rect">
            <a:avLst/>
          </a:prstGeom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277813" y="2479675"/>
            <a:ext cx="88661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CO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6. CAMBIOS QUE PODRÍAN AFECTAR</a:t>
            </a:r>
          </a:p>
          <a:p>
            <a:pPr algn="ctr">
              <a:defRPr/>
            </a:pPr>
            <a:r>
              <a:rPr lang="es-CO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EL SISTEMA</a:t>
            </a:r>
            <a:endParaRPr lang="es-ES" sz="36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569997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Banner_Width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54" y="5750351"/>
            <a:ext cx="9159354" cy="1495073"/>
          </a:xfrm>
          <a:prstGeom prst="rect">
            <a:avLst/>
          </a:prstGeom>
        </p:spPr>
      </p:pic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7984502"/>
              </p:ext>
            </p:extLst>
          </p:nvPr>
        </p:nvGraphicFramePr>
        <p:xfrm>
          <a:off x="683568" y="548681"/>
          <a:ext cx="7632848" cy="4773011"/>
        </p:xfrm>
        <a:graphic>
          <a:graphicData uri="http://schemas.openxmlformats.org/drawingml/2006/table">
            <a:tbl>
              <a:tblPr/>
              <a:tblGrid>
                <a:gridCol w="3130434"/>
                <a:gridCol w="4502414"/>
              </a:tblGrid>
              <a:tr h="39518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MATRIZ CAMBIOS QUE PUEDEN AFECTAR EL SISTEMA DE GESTIÓN DE CALIDAD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987973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Estandarización procedimientos 2013 en cumplimiento al plan de mejoramiento de la Presidencia Nacional.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Estandarizar los procedimientos contenidos en el plan de mejoramiento y plan de trabajo del SGC.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1581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Articulación de algunos procesos Académicos y Administrativos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Articulación de los procesos académicos con los procesos administrativos.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9231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Reforma al mapa de procesos, política y objetivos de calidad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Inclusión de procesos  de Jurídica y secretaría General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5077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Implementación de requisiciones por SEVEN tal como se hace en Barranquilla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Prueba piloto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1469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Formación de nuevos auditores donde los Titulares deben auditar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Concientización y mayor compromiso  de los titulares de proceso sobre el mantenimiento y sostenimiento del SGC.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92995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Banner_Width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17419"/>
            <a:ext cx="9159354" cy="1495073"/>
          </a:xfrm>
          <a:prstGeom prst="rect">
            <a:avLst/>
          </a:prstGeom>
        </p:spPr>
      </p:pic>
      <p:sp>
        <p:nvSpPr>
          <p:cNvPr id="151" name="Text Box 134"/>
          <p:cNvSpPr txBox="1">
            <a:spLocks noChangeArrowheads="1"/>
          </p:cNvSpPr>
          <p:nvPr/>
        </p:nvSpPr>
        <p:spPr bwMode="auto">
          <a:xfrm>
            <a:off x="5376863" y="641985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52" name="Text Box 135"/>
          <p:cNvSpPr txBox="1">
            <a:spLocks noChangeArrowheads="1"/>
          </p:cNvSpPr>
          <p:nvPr/>
        </p:nvSpPr>
        <p:spPr bwMode="auto">
          <a:xfrm>
            <a:off x="5376863" y="641985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53" name="Text Box 142"/>
          <p:cNvSpPr txBox="1">
            <a:spLocks noChangeArrowheads="1"/>
          </p:cNvSpPr>
          <p:nvPr/>
        </p:nvSpPr>
        <p:spPr bwMode="auto">
          <a:xfrm>
            <a:off x="5376863" y="641985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54" name="Text Box 143"/>
          <p:cNvSpPr txBox="1">
            <a:spLocks noChangeArrowheads="1"/>
          </p:cNvSpPr>
          <p:nvPr/>
        </p:nvSpPr>
        <p:spPr bwMode="auto">
          <a:xfrm>
            <a:off x="5376863" y="641985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55" name="Text Box 144"/>
          <p:cNvSpPr txBox="1">
            <a:spLocks noChangeArrowheads="1"/>
          </p:cNvSpPr>
          <p:nvPr/>
        </p:nvSpPr>
        <p:spPr bwMode="auto">
          <a:xfrm>
            <a:off x="5376863" y="641985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56" name="Text Box 145"/>
          <p:cNvSpPr txBox="1">
            <a:spLocks noChangeArrowheads="1"/>
          </p:cNvSpPr>
          <p:nvPr/>
        </p:nvSpPr>
        <p:spPr bwMode="auto">
          <a:xfrm>
            <a:off x="5376863" y="641985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57" name="Text Box 146"/>
          <p:cNvSpPr txBox="1">
            <a:spLocks noChangeArrowheads="1"/>
          </p:cNvSpPr>
          <p:nvPr/>
        </p:nvSpPr>
        <p:spPr bwMode="auto">
          <a:xfrm>
            <a:off x="5376863" y="641985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58" name="Text Box 147"/>
          <p:cNvSpPr txBox="1">
            <a:spLocks noChangeArrowheads="1"/>
          </p:cNvSpPr>
          <p:nvPr/>
        </p:nvSpPr>
        <p:spPr bwMode="auto">
          <a:xfrm>
            <a:off x="5376863" y="641985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59" name="Text Box 136"/>
          <p:cNvSpPr txBox="1">
            <a:spLocks noChangeArrowheads="1"/>
          </p:cNvSpPr>
          <p:nvPr/>
        </p:nvSpPr>
        <p:spPr bwMode="auto">
          <a:xfrm>
            <a:off x="5376863" y="6419850"/>
            <a:ext cx="1143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60" name="Text Box 137"/>
          <p:cNvSpPr txBox="1">
            <a:spLocks noChangeArrowheads="1"/>
          </p:cNvSpPr>
          <p:nvPr/>
        </p:nvSpPr>
        <p:spPr bwMode="auto">
          <a:xfrm>
            <a:off x="5376863" y="6419850"/>
            <a:ext cx="1143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61" name="Text Box 150"/>
          <p:cNvSpPr txBox="1">
            <a:spLocks noChangeArrowheads="1"/>
          </p:cNvSpPr>
          <p:nvPr/>
        </p:nvSpPr>
        <p:spPr bwMode="auto">
          <a:xfrm>
            <a:off x="5376863" y="6419850"/>
            <a:ext cx="1238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62" name="Text Box 151"/>
          <p:cNvSpPr txBox="1">
            <a:spLocks noChangeArrowheads="1"/>
          </p:cNvSpPr>
          <p:nvPr/>
        </p:nvSpPr>
        <p:spPr bwMode="auto">
          <a:xfrm>
            <a:off x="5376863" y="6419850"/>
            <a:ext cx="1238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63" name="Text Box 152"/>
          <p:cNvSpPr txBox="1">
            <a:spLocks noChangeArrowheads="1"/>
          </p:cNvSpPr>
          <p:nvPr/>
        </p:nvSpPr>
        <p:spPr bwMode="auto">
          <a:xfrm>
            <a:off x="5376863" y="6419850"/>
            <a:ext cx="1238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64" name="Text Box 153"/>
          <p:cNvSpPr txBox="1">
            <a:spLocks noChangeArrowheads="1"/>
          </p:cNvSpPr>
          <p:nvPr/>
        </p:nvSpPr>
        <p:spPr bwMode="auto">
          <a:xfrm>
            <a:off x="5376863" y="6419850"/>
            <a:ext cx="1238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65" name="Text Box 154"/>
          <p:cNvSpPr txBox="1">
            <a:spLocks noChangeArrowheads="1"/>
          </p:cNvSpPr>
          <p:nvPr/>
        </p:nvSpPr>
        <p:spPr bwMode="auto">
          <a:xfrm>
            <a:off x="5376863" y="641985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66" name="Text Box 155"/>
          <p:cNvSpPr txBox="1">
            <a:spLocks noChangeArrowheads="1"/>
          </p:cNvSpPr>
          <p:nvPr/>
        </p:nvSpPr>
        <p:spPr bwMode="auto">
          <a:xfrm>
            <a:off x="5376863" y="641985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67" name="Text Box 156"/>
          <p:cNvSpPr txBox="1">
            <a:spLocks noChangeArrowheads="1"/>
          </p:cNvSpPr>
          <p:nvPr/>
        </p:nvSpPr>
        <p:spPr bwMode="auto">
          <a:xfrm>
            <a:off x="5376863" y="641985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68" name="Text Box 159"/>
          <p:cNvSpPr txBox="1">
            <a:spLocks noChangeArrowheads="1"/>
          </p:cNvSpPr>
          <p:nvPr/>
        </p:nvSpPr>
        <p:spPr bwMode="auto">
          <a:xfrm>
            <a:off x="5376863" y="641985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69" name="Text Box 160"/>
          <p:cNvSpPr txBox="1">
            <a:spLocks noChangeArrowheads="1"/>
          </p:cNvSpPr>
          <p:nvPr/>
        </p:nvSpPr>
        <p:spPr bwMode="auto">
          <a:xfrm>
            <a:off x="5376863" y="641985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70" name="Text Box 161"/>
          <p:cNvSpPr txBox="1">
            <a:spLocks noChangeArrowheads="1"/>
          </p:cNvSpPr>
          <p:nvPr/>
        </p:nvSpPr>
        <p:spPr bwMode="auto">
          <a:xfrm>
            <a:off x="5376863" y="641985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71" name="Text Box 162"/>
          <p:cNvSpPr txBox="1">
            <a:spLocks noChangeArrowheads="1"/>
          </p:cNvSpPr>
          <p:nvPr/>
        </p:nvSpPr>
        <p:spPr bwMode="auto">
          <a:xfrm>
            <a:off x="5376863" y="641985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72" name="Text Box 163"/>
          <p:cNvSpPr txBox="1">
            <a:spLocks noChangeArrowheads="1"/>
          </p:cNvSpPr>
          <p:nvPr/>
        </p:nvSpPr>
        <p:spPr bwMode="auto">
          <a:xfrm>
            <a:off x="5376863" y="641985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73" name="Text Box 164"/>
          <p:cNvSpPr txBox="1">
            <a:spLocks noChangeArrowheads="1"/>
          </p:cNvSpPr>
          <p:nvPr/>
        </p:nvSpPr>
        <p:spPr bwMode="auto">
          <a:xfrm>
            <a:off x="5376863" y="641985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74" name="Text Box 165"/>
          <p:cNvSpPr txBox="1">
            <a:spLocks noChangeArrowheads="1"/>
          </p:cNvSpPr>
          <p:nvPr/>
        </p:nvSpPr>
        <p:spPr bwMode="auto">
          <a:xfrm>
            <a:off x="5376863" y="641985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75" name="Text Box 166"/>
          <p:cNvSpPr txBox="1">
            <a:spLocks noChangeArrowheads="1"/>
          </p:cNvSpPr>
          <p:nvPr/>
        </p:nvSpPr>
        <p:spPr bwMode="auto">
          <a:xfrm>
            <a:off x="5376863" y="641985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76" name="Text Box 167"/>
          <p:cNvSpPr txBox="1">
            <a:spLocks noChangeArrowheads="1"/>
          </p:cNvSpPr>
          <p:nvPr/>
        </p:nvSpPr>
        <p:spPr bwMode="auto">
          <a:xfrm>
            <a:off x="5376863" y="6419850"/>
            <a:ext cx="1143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77" name="Text Box 168"/>
          <p:cNvSpPr txBox="1">
            <a:spLocks noChangeArrowheads="1"/>
          </p:cNvSpPr>
          <p:nvPr/>
        </p:nvSpPr>
        <p:spPr bwMode="auto">
          <a:xfrm>
            <a:off x="5376863" y="6419850"/>
            <a:ext cx="1143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78" name="Text Box 169"/>
          <p:cNvSpPr txBox="1">
            <a:spLocks noChangeArrowheads="1"/>
          </p:cNvSpPr>
          <p:nvPr/>
        </p:nvSpPr>
        <p:spPr bwMode="auto">
          <a:xfrm>
            <a:off x="5376863" y="6419850"/>
            <a:ext cx="1238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79" name="Text Box 170"/>
          <p:cNvSpPr txBox="1">
            <a:spLocks noChangeArrowheads="1"/>
          </p:cNvSpPr>
          <p:nvPr/>
        </p:nvSpPr>
        <p:spPr bwMode="auto">
          <a:xfrm>
            <a:off x="5376863" y="6419850"/>
            <a:ext cx="1238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80" name="Text Box 171"/>
          <p:cNvSpPr txBox="1">
            <a:spLocks noChangeArrowheads="1"/>
          </p:cNvSpPr>
          <p:nvPr/>
        </p:nvSpPr>
        <p:spPr bwMode="auto">
          <a:xfrm>
            <a:off x="5376863" y="6419850"/>
            <a:ext cx="1238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81" name="Text Box 172"/>
          <p:cNvSpPr txBox="1">
            <a:spLocks noChangeArrowheads="1"/>
          </p:cNvSpPr>
          <p:nvPr/>
        </p:nvSpPr>
        <p:spPr bwMode="auto">
          <a:xfrm>
            <a:off x="5376863" y="6419850"/>
            <a:ext cx="1238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82" name="Text Box 173"/>
          <p:cNvSpPr txBox="1">
            <a:spLocks noChangeArrowheads="1"/>
          </p:cNvSpPr>
          <p:nvPr/>
        </p:nvSpPr>
        <p:spPr bwMode="auto">
          <a:xfrm>
            <a:off x="5376863" y="641985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83" name="Text Box 174"/>
          <p:cNvSpPr txBox="1">
            <a:spLocks noChangeArrowheads="1"/>
          </p:cNvSpPr>
          <p:nvPr/>
        </p:nvSpPr>
        <p:spPr bwMode="auto">
          <a:xfrm>
            <a:off x="5376863" y="641985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84" name="Text Box 175"/>
          <p:cNvSpPr txBox="1">
            <a:spLocks noChangeArrowheads="1"/>
          </p:cNvSpPr>
          <p:nvPr/>
        </p:nvSpPr>
        <p:spPr bwMode="auto">
          <a:xfrm>
            <a:off x="5376863" y="641985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85" name="Text Box 176"/>
          <p:cNvSpPr txBox="1">
            <a:spLocks noChangeArrowheads="1"/>
          </p:cNvSpPr>
          <p:nvPr/>
        </p:nvSpPr>
        <p:spPr bwMode="auto">
          <a:xfrm>
            <a:off x="5376863" y="641985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86" name="Text Box 178"/>
          <p:cNvSpPr txBox="1">
            <a:spLocks noChangeArrowheads="1"/>
          </p:cNvSpPr>
          <p:nvPr/>
        </p:nvSpPr>
        <p:spPr bwMode="auto">
          <a:xfrm>
            <a:off x="5376863" y="641985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87" name="Text Box 179"/>
          <p:cNvSpPr txBox="1">
            <a:spLocks noChangeArrowheads="1"/>
          </p:cNvSpPr>
          <p:nvPr/>
        </p:nvSpPr>
        <p:spPr bwMode="auto">
          <a:xfrm>
            <a:off x="5376863" y="641985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88" name="Text Box 180"/>
          <p:cNvSpPr txBox="1">
            <a:spLocks noChangeArrowheads="1"/>
          </p:cNvSpPr>
          <p:nvPr/>
        </p:nvSpPr>
        <p:spPr bwMode="auto">
          <a:xfrm>
            <a:off x="5376863" y="641985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89" name="Text Box 181"/>
          <p:cNvSpPr txBox="1">
            <a:spLocks noChangeArrowheads="1"/>
          </p:cNvSpPr>
          <p:nvPr/>
        </p:nvSpPr>
        <p:spPr bwMode="auto">
          <a:xfrm>
            <a:off x="5376863" y="641985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90" name="Text Box 182"/>
          <p:cNvSpPr txBox="1">
            <a:spLocks noChangeArrowheads="1"/>
          </p:cNvSpPr>
          <p:nvPr/>
        </p:nvSpPr>
        <p:spPr bwMode="auto">
          <a:xfrm>
            <a:off x="5376863" y="641985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91" name="Text Box 183"/>
          <p:cNvSpPr txBox="1">
            <a:spLocks noChangeArrowheads="1"/>
          </p:cNvSpPr>
          <p:nvPr/>
        </p:nvSpPr>
        <p:spPr bwMode="auto">
          <a:xfrm>
            <a:off x="5376863" y="641985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92" name="Text Box 184"/>
          <p:cNvSpPr txBox="1">
            <a:spLocks noChangeArrowheads="1"/>
          </p:cNvSpPr>
          <p:nvPr/>
        </p:nvSpPr>
        <p:spPr bwMode="auto">
          <a:xfrm>
            <a:off x="5376863" y="641985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93" name="Text Box 185"/>
          <p:cNvSpPr txBox="1">
            <a:spLocks noChangeArrowheads="1"/>
          </p:cNvSpPr>
          <p:nvPr/>
        </p:nvSpPr>
        <p:spPr bwMode="auto">
          <a:xfrm>
            <a:off x="5376863" y="641985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94" name="Text Box 186"/>
          <p:cNvSpPr txBox="1">
            <a:spLocks noChangeArrowheads="1"/>
          </p:cNvSpPr>
          <p:nvPr/>
        </p:nvSpPr>
        <p:spPr bwMode="auto">
          <a:xfrm>
            <a:off x="5376863" y="6419850"/>
            <a:ext cx="1143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95" name="Text Box 187"/>
          <p:cNvSpPr txBox="1">
            <a:spLocks noChangeArrowheads="1"/>
          </p:cNvSpPr>
          <p:nvPr/>
        </p:nvSpPr>
        <p:spPr bwMode="auto">
          <a:xfrm>
            <a:off x="5376863" y="6419850"/>
            <a:ext cx="1143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96" name="Text Box 188"/>
          <p:cNvSpPr txBox="1">
            <a:spLocks noChangeArrowheads="1"/>
          </p:cNvSpPr>
          <p:nvPr/>
        </p:nvSpPr>
        <p:spPr bwMode="auto">
          <a:xfrm>
            <a:off x="5376863" y="6419850"/>
            <a:ext cx="1238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97" name="Text Box 189"/>
          <p:cNvSpPr txBox="1">
            <a:spLocks noChangeArrowheads="1"/>
          </p:cNvSpPr>
          <p:nvPr/>
        </p:nvSpPr>
        <p:spPr bwMode="auto">
          <a:xfrm>
            <a:off x="5376863" y="6419850"/>
            <a:ext cx="1238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98" name="Text Box 190"/>
          <p:cNvSpPr txBox="1">
            <a:spLocks noChangeArrowheads="1"/>
          </p:cNvSpPr>
          <p:nvPr/>
        </p:nvSpPr>
        <p:spPr bwMode="auto">
          <a:xfrm>
            <a:off x="5376863" y="6419850"/>
            <a:ext cx="1238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99" name="Text Box 191"/>
          <p:cNvSpPr txBox="1">
            <a:spLocks noChangeArrowheads="1"/>
          </p:cNvSpPr>
          <p:nvPr/>
        </p:nvSpPr>
        <p:spPr bwMode="auto">
          <a:xfrm>
            <a:off x="5376863" y="6419850"/>
            <a:ext cx="1238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00" name="Text Box 192"/>
          <p:cNvSpPr txBox="1">
            <a:spLocks noChangeArrowheads="1"/>
          </p:cNvSpPr>
          <p:nvPr/>
        </p:nvSpPr>
        <p:spPr bwMode="auto">
          <a:xfrm>
            <a:off x="5376863" y="641985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01" name="Text Box 193"/>
          <p:cNvSpPr txBox="1">
            <a:spLocks noChangeArrowheads="1"/>
          </p:cNvSpPr>
          <p:nvPr/>
        </p:nvSpPr>
        <p:spPr bwMode="auto">
          <a:xfrm>
            <a:off x="5376863" y="641985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02" name="Text Box 194"/>
          <p:cNvSpPr txBox="1">
            <a:spLocks noChangeArrowheads="1"/>
          </p:cNvSpPr>
          <p:nvPr/>
        </p:nvSpPr>
        <p:spPr bwMode="auto">
          <a:xfrm>
            <a:off x="5376863" y="641985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03" name="Text Box 195"/>
          <p:cNvSpPr txBox="1">
            <a:spLocks noChangeArrowheads="1"/>
          </p:cNvSpPr>
          <p:nvPr/>
        </p:nvSpPr>
        <p:spPr bwMode="auto">
          <a:xfrm>
            <a:off x="5376863" y="641985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04" name="Text Box 196"/>
          <p:cNvSpPr txBox="1">
            <a:spLocks noChangeArrowheads="1"/>
          </p:cNvSpPr>
          <p:nvPr/>
        </p:nvSpPr>
        <p:spPr bwMode="auto">
          <a:xfrm>
            <a:off x="5376863" y="641985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05" name="Text Box 197"/>
          <p:cNvSpPr txBox="1">
            <a:spLocks noChangeArrowheads="1"/>
          </p:cNvSpPr>
          <p:nvPr/>
        </p:nvSpPr>
        <p:spPr bwMode="auto">
          <a:xfrm>
            <a:off x="5376863" y="674370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06" name="Text Box 198"/>
          <p:cNvSpPr txBox="1">
            <a:spLocks noChangeArrowheads="1"/>
          </p:cNvSpPr>
          <p:nvPr/>
        </p:nvSpPr>
        <p:spPr bwMode="auto">
          <a:xfrm>
            <a:off x="5376863" y="674370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07" name="Text Box 199"/>
          <p:cNvSpPr txBox="1">
            <a:spLocks noChangeArrowheads="1"/>
          </p:cNvSpPr>
          <p:nvPr/>
        </p:nvSpPr>
        <p:spPr bwMode="auto">
          <a:xfrm>
            <a:off x="5376863" y="674370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08" name="Text Box 200"/>
          <p:cNvSpPr txBox="1">
            <a:spLocks noChangeArrowheads="1"/>
          </p:cNvSpPr>
          <p:nvPr/>
        </p:nvSpPr>
        <p:spPr bwMode="auto">
          <a:xfrm>
            <a:off x="5376863" y="674370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09" name="Text Box 201"/>
          <p:cNvSpPr txBox="1">
            <a:spLocks noChangeArrowheads="1"/>
          </p:cNvSpPr>
          <p:nvPr/>
        </p:nvSpPr>
        <p:spPr bwMode="auto">
          <a:xfrm>
            <a:off x="5376863" y="674370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10" name="Text Box 202"/>
          <p:cNvSpPr txBox="1">
            <a:spLocks noChangeArrowheads="1"/>
          </p:cNvSpPr>
          <p:nvPr/>
        </p:nvSpPr>
        <p:spPr bwMode="auto">
          <a:xfrm>
            <a:off x="5376863" y="674370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11" name="Text Box 203"/>
          <p:cNvSpPr txBox="1">
            <a:spLocks noChangeArrowheads="1"/>
          </p:cNvSpPr>
          <p:nvPr/>
        </p:nvSpPr>
        <p:spPr bwMode="auto">
          <a:xfrm>
            <a:off x="5376863" y="674370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12" name="Text Box 204"/>
          <p:cNvSpPr txBox="1">
            <a:spLocks noChangeArrowheads="1"/>
          </p:cNvSpPr>
          <p:nvPr/>
        </p:nvSpPr>
        <p:spPr bwMode="auto">
          <a:xfrm>
            <a:off x="5376863" y="674370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13" name="Text Box 205"/>
          <p:cNvSpPr txBox="1">
            <a:spLocks noChangeArrowheads="1"/>
          </p:cNvSpPr>
          <p:nvPr/>
        </p:nvSpPr>
        <p:spPr bwMode="auto">
          <a:xfrm>
            <a:off x="5376863" y="6743700"/>
            <a:ext cx="1143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14" name="Text Box 206"/>
          <p:cNvSpPr txBox="1">
            <a:spLocks noChangeArrowheads="1"/>
          </p:cNvSpPr>
          <p:nvPr/>
        </p:nvSpPr>
        <p:spPr bwMode="auto">
          <a:xfrm>
            <a:off x="5376863" y="6743700"/>
            <a:ext cx="1143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15" name="Text Box 207"/>
          <p:cNvSpPr txBox="1">
            <a:spLocks noChangeArrowheads="1"/>
          </p:cNvSpPr>
          <p:nvPr/>
        </p:nvSpPr>
        <p:spPr bwMode="auto">
          <a:xfrm>
            <a:off x="5376863" y="6743700"/>
            <a:ext cx="12382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16" name="Text Box 208"/>
          <p:cNvSpPr txBox="1">
            <a:spLocks noChangeArrowheads="1"/>
          </p:cNvSpPr>
          <p:nvPr/>
        </p:nvSpPr>
        <p:spPr bwMode="auto">
          <a:xfrm>
            <a:off x="5376863" y="6743700"/>
            <a:ext cx="12382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17" name="Text Box 209"/>
          <p:cNvSpPr txBox="1">
            <a:spLocks noChangeArrowheads="1"/>
          </p:cNvSpPr>
          <p:nvPr/>
        </p:nvSpPr>
        <p:spPr bwMode="auto">
          <a:xfrm>
            <a:off x="5376863" y="6743700"/>
            <a:ext cx="12382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18" name="Text Box 210"/>
          <p:cNvSpPr txBox="1">
            <a:spLocks noChangeArrowheads="1"/>
          </p:cNvSpPr>
          <p:nvPr/>
        </p:nvSpPr>
        <p:spPr bwMode="auto">
          <a:xfrm>
            <a:off x="5376863" y="6743700"/>
            <a:ext cx="12382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19" name="Text Box 211"/>
          <p:cNvSpPr txBox="1">
            <a:spLocks noChangeArrowheads="1"/>
          </p:cNvSpPr>
          <p:nvPr/>
        </p:nvSpPr>
        <p:spPr bwMode="auto">
          <a:xfrm>
            <a:off x="5376863" y="674370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20" name="Text Box 212"/>
          <p:cNvSpPr txBox="1">
            <a:spLocks noChangeArrowheads="1"/>
          </p:cNvSpPr>
          <p:nvPr/>
        </p:nvSpPr>
        <p:spPr bwMode="auto">
          <a:xfrm>
            <a:off x="5376863" y="674370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21" name="Text Box 213"/>
          <p:cNvSpPr txBox="1">
            <a:spLocks noChangeArrowheads="1"/>
          </p:cNvSpPr>
          <p:nvPr/>
        </p:nvSpPr>
        <p:spPr bwMode="auto">
          <a:xfrm>
            <a:off x="5376863" y="674370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22" name="Text Box 214"/>
          <p:cNvSpPr txBox="1">
            <a:spLocks noChangeArrowheads="1"/>
          </p:cNvSpPr>
          <p:nvPr/>
        </p:nvSpPr>
        <p:spPr bwMode="auto">
          <a:xfrm>
            <a:off x="5376863" y="674370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23" name="Text Box 216"/>
          <p:cNvSpPr txBox="1">
            <a:spLocks noChangeArrowheads="1"/>
          </p:cNvSpPr>
          <p:nvPr/>
        </p:nvSpPr>
        <p:spPr bwMode="auto">
          <a:xfrm>
            <a:off x="5376863" y="7067550"/>
            <a:ext cx="1238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24" name="Text Box 217"/>
          <p:cNvSpPr txBox="1">
            <a:spLocks noChangeArrowheads="1"/>
          </p:cNvSpPr>
          <p:nvPr/>
        </p:nvSpPr>
        <p:spPr bwMode="auto">
          <a:xfrm>
            <a:off x="5376863" y="7067550"/>
            <a:ext cx="1238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25" name="Text Box 218"/>
          <p:cNvSpPr txBox="1">
            <a:spLocks noChangeArrowheads="1"/>
          </p:cNvSpPr>
          <p:nvPr/>
        </p:nvSpPr>
        <p:spPr bwMode="auto">
          <a:xfrm>
            <a:off x="5376863" y="7067550"/>
            <a:ext cx="1238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26" name="Text Box 219"/>
          <p:cNvSpPr txBox="1">
            <a:spLocks noChangeArrowheads="1"/>
          </p:cNvSpPr>
          <p:nvPr/>
        </p:nvSpPr>
        <p:spPr bwMode="auto">
          <a:xfrm>
            <a:off x="5376863" y="7067550"/>
            <a:ext cx="1238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27" name="Text Box 220"/>
          <p:cNvSpPr txBox="1">
            <a:spLocks noChangeArrowheads="1"/>
          </p:cNvSpPr>
          <p:nvPr/>
        </p:nvSpPr>
        <p:spPr bwMode="auto">
          <a:xfrm>
            <a:off x="5376863" y="7067550"/>
            <a:ext cx="1238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28" name="Text Box 221"/>
          <p:cNvSpPr txBox="1">
            <a:spLocks noChangeArrowheads="1"/>
          </p:cNvSpPr>
          <p:nvPr/>
        </p:nvSpPr>
        <p:spPr bwMode="auto">
          <a:xfrm>
            <a:off x="5376863" y="7067550"/>
            <a:ext cx="1238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29" name="Text Box 222"/>
          <p:cNvSpPr txBox="1">
            <a:spLocks noChangeArrowheads="1"/>
          </p:cNvSpPr>
          <p:nvPr/>
        </p:nvSpPr>
        <p:spPr bwMode="auto">
          <a:xfrm>
            <a:off x="5376863" y="7067550"/>
            <a:ext cx="1238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30" name="Text Box 223"/>
          <p:cNvSpPr txBox="1">
            <a:spLocks noChangeArrowheads="1"/>
          </p:cNvSpPr>
          <p:nvPr/>
        </p:nvSpPr>
        <p:spPr bwMode="auto">
          <a:xfrm>
            <a:off x="5376863" y="7067550"/>
            <a:ext cx="1238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31" name="Text Box 224"/>
          <p:cNvSpPr txBox="1">
            <a:spLocks noChangeArrowheads="1"/>
          </p:cNvSpPr>
          <p:nvPr/>
        </p:nvSpPr>
        <p:spPr bwMode="auto">
          <a:xfrm>
            <a:off x="5376863" y="7067550"/>
            <a:ext cx="1143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32" name="Text Box 226"/>
          <p:cNvSpPr txBox="1">
            <a:spLocks noChangeArrowheads="1"/>
          </p:cNvSpPr>
          <p:nvPr/>
        </p:nvSpPr>
        <p:spPr bwMode="auto">
          <a:xfrm>
            <a:off x="5376863" y="7067550"/>
            <a:ext cx="12382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33" name="Text Box 227"/>
          <p:cNvSpPr txBox="1">
            <a:spLocks noChangeArrowheads="1"/>
          </p:cNvSpPr>
          <p:nvPr/>
        </p:nvSpPr>
        <p:spPr bwMode="auto">
          <a:xfrm>
            <a:off x="5376863" y="7067550"/>
            <a:ext cx="12382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34" name="Text Box 228"/>
          <p:cNvSpPr txBox="1">
            <a:spLocks noChangeArrowheads="1"/>
          </p:cNvSpPr>
          <p:nvPr/>
        </p:nvSpPr>
        <p:spPr bwMode="auto">
          <a:xfrm>
            <a:off x="5376863" y="7067550"/>
            <a:ext cx="12382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35" name="Text Box 229"/>
          <p:cNvSpPr txBox="1">
            <a:spLocks noChangeArrowheads="1"/>
          </p:cNvSpPr>
          <p:nvPr/>
        </p:nvSpPr>
        <p:spPr bwMode="auto">
          <a:xfrm>
            <a:off x="5376863" y="7067550"/>
            <a:ext cx="12382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36" name="Text Box 230"/>
          <p:cNvSpPr txBox="1">
            <a:spLocks noChangeArrowheads="1"/>
          </p:cNvSpPr>
          <p:nvPr/>
        </p:nvSpPr>
        <p:spPr bwMode="auto">
          <a:xfrm>
            <a:off x="5376863" y="7067550"/>
            <a:ext cx="1238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37" name="Text Box 231"/>
          <p:cNvSpPr txBox="1">
            <a:spLocks noChangeArrowheads="1"/>
          </p:cNvSpPr>
          <p:nvPr/>
        </p:nvSpPr>
        <p:spPr bwMode="auto">
          <a:xfrm>
            <a:off x="5376863" y="7067550"/>
            <a:ext cx="1238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38" name="Text Box 232"/>
          <p:cNvSpPr txBox="1">
            <a:spLocks noChangeArrowheads="1"/>
          </p:cNvSpPr>
          <p:nvPr/>
        </p:nvSpPr>
        <p:spPr bwMode="auto">
          <a:xfrm>
            <a:off x="5376863" y="7067550"/>
            <a:ext cx="1238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39" name="Text Box 233"/>
          <p:cNvSpPr txBox="1">
            <a:spLocks noChangeArrowheads="1"/>
          </p:cNvSpPr>
          <p:nvPr/>
        </p:nvSpPr>
        <p:spPr bwMode="auto">
          <a:xfrm>
            <a:off x="5376863" y="7067550"/>
            <a:ext cx="1238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40" name="Text Box 234"/>
          <p:cNvSpPr txBox="1">
            <a:spLocks noChangeArrowheads="1"/>
          </p:cNvSpPr>
          <p:nvPr/>
        </p:nvSpPr>
        <p:spPr bwMode="auto">
          <a:xfrm>
            <a:off x="5376863" y="7067550"/>
            <a:ext cx="1238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41" name="Text Box 178"/>
          <p:cNvSpPr txBox="1">
            <a:spLocks noChangeArrowheads="1"/>
          </p:cNvSpPr>
          <p:nvPr/>
        </p:nvSpPr>
        <p:spPr bwMode="auto">
          <a:xfrm>
            <a:off x="7510463" y="641985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42" name="Text Box 179"/>
          <p:cNvSpPr txBox="1">
            <a:spLocks noChangeArrowheads="1"/>
          </p:cNvSpPr>
          <p:nvPr/>
        </p:nvSpPr>
        <p:spPr bwMode="auto">
          <a:xfrm>
            <a:off x="7510463" y="641985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43" name="Text Box 180"/>
          <p:cNvSpPr txBox="1">
            <a:spLocks noChangeArrowheads="1"/>
          </p:cNvSpPr>
          <p:nvPr/>
        </p:nvSpPr>
        <p:spPr bwMode="auto">
          <a:xfrm>
            <a:off x="7510463" y="641985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44" name="Text Box 181"/>
          <p:cNvSpPr txBox="1">
            <a:spLocks noChangeArrowheads="1"/>
          </p:cNvSpPr>
          <p:nvPr/>
        </p:nvSpPr>
        <p:spPr bwMode="auto">
          <a:xfrm>
            <a:off x="7510463" y="641985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45" name="Text Box 182"/>
          <p:cNvSpPr txBox="1">
            <a:spLocks noChangeArrowheads="1"/>
          </p:cNvSpPr>
          <p:nvPr/>
        </p:nvSpPr>
        <p:spPr bwMode="auto">
          <a:xfrm>
            <a:off x="7510463" y="641985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46" name="Text Box 183"/>
          <p:cNvSpPr txBox="1">
            <a:spLocks noChangeArrowheads="1"/>
          </p:cNvSpPr>
          <p:nvPr/>
        </p:nvSpPr>
        <p:spPr bwMode="auto">
          <a:xfrm>
            <a:off x="7510463" y="641985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47" name="Text Box 184"/>
          <p:cNvSpPr txBox="1">
            <a:spLocks noChangeArrowheads="1"/>
          </p:cNvSpPr>
          <p:nvPr/>
        </p:nvSpPr>
        <p:spPr bwMode="auto">
          <a:xfrm>
            <a:off x="7510463" y="641985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48" name="Text Box 185"/>
          <p:cNvSpPr txBox="1">
            <a:spLocks noChangeArrowheads="1"/>
          </p:cNvSpPr>
          <p:nvPr/>
        </p:nvSpPr>
        <p:spPr bwMode="auto">
          <a:xfrm>
            <a:off x="7510463" y="641985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49" name="Text Box 186"/>
          <p:cNvSpPr txBox="1">
            <a:spLocks noChangeArrowheads="1"/>
          </p:cNvSpPr>
          <p:nvPr/>
        </p:nvSpPr>
        <p:spPr bwMode="auto">
          <a:xfrm>
            <a:off x="7510463" y="6419850"/>
            <a:ext cx="1143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50" name="Text Box 187"/>
          <p:cNvSpPr txBox="1">
            <a:spLocks noChangeArrowheads="1"/>
          </p:cNvSpPr>
          <p:nvPr/>
        </p:nvSpPr>
        <p:spPr bwMode="auto">
          <a:xfrm>
            <a:off x="7510463" y="6419850"/>
            <a:ext cx="1143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51" name="Text Box 188"/>
          <p:cNvSpPr txBox="1">
            <a:spLocks noChangeArrowheads="1"/>
          </p:cNvSpPr>
          <p:nvPr/>
        </p:nvSpPr>
        <p:spPr bwMode="auto">
          <a:xfrm>
            <a:off x="7510463" y="6419850"/>
            <a:ext cx="1238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52" name="Text Box 189"/>
          <p:cNvSpPr txBox="1">
            <a:spLocks noChangeArrowheads="1"/>
          </p:cNvSpPr>
          <p:nvPr/>
        </p:nvSpPr>
        <p:spPr bwMode="auto">
          <a:xfrm>
            <a:off x="7510463" y="6419850"/>
            <a:ext cx="1238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53" name="Text Box 190"/>
          <p:cNvSpPr txBox="1">
            <a:spLocks noChangeArrowheads="1"/>
          </p:cNvSpPr>
          <p:nvPr/>
        </p:nvSpPr>
        <p:spPr bwMode="auto">
          <a:xfrm>
            <a:off x="7510463" y="6419850"/>
            <a:ext cx="1238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54" name="Text Box 191"/>
          <p:cNvSpPr txBox="1">
            <a:spLocks noChangeArrowheads="1"/>
          </p:cNvSpPr>
          <p:nvPr/>
        </p:nvSpPr>
        <p:spPr bwMode="auto">
          <a:xfrm>
            <a:off x="7510463" y="6419850"/>
            <a:ext cx="1238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55" name="Text Box 192"/>
          <p:cNvSpPr txBox="1">
            <a:spLocks noChangeArrowheads="1"/>
          </p:cNvSpPr>
          <p:nvPr/>
        </p:nvSpPr>
        <p:spPr bwMode="auto">
          <a:xfrm>
            <a:off x="7510463" y="641985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56" name="Text Box 193"/>
          <p:cNvSpPr txBox="1">
            <a:spLocks noChangeArrowheads="1"/>
          </p:cNvSpPr>
          <p:nvPr/>
        </p:nvSpPr>
        <p:spPr bwMode="auto">
          <a:xfrm>
            <a:off x="7510463" y="641985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57" name="Text Box 194"/>
          <p:cNvSpPr txBox="1">
            <a:spLocks noChangeArrowheads="1"/>
          </p:cNvSpPr>
          <p:nvPr/>
        </p:nvSpPr>
        <p:spPr bwMode="auto">
          <a:xfrm>
            <a:off x="7510463" y="641985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58" name="Text Box 195"/>
          <p:cNvSpPr txBox="1">
            <a:spLocks noChangeArrowheads="1"/>
          </p:cNvSpPr>
          <p:nvPr/>
        </p:nvSpPr>
        <p:spPr bwMode="auto">
          <a:xfrm>
            <a:off x="7510463" y="641985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59" name="Text Box 196"/>
          <p:cNvSpPr txBox="1">
            <a:spLocks noChangeArrowheads="1"/>
          </p:cNvSpPr>
          <p:nvPr/>
        </p:nvSpPr>
        <p:spPr bwMode="auto">
          <a:xfrm>
            <a:off x="7510463" y="641985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60" name="Text Box 197"/>
          <p:cNvSpPr txBox="1">
            <a:spLocks noChangeArrowheads="1"/>
          </p:cNvSpPr>
          <p:nvPr/>
        </p:nvSpPr>
        <p:spPr bwMode="auto">
          <a:xfrm>
            <a:off x="7510463" y="674370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61" name="Text Box 198"/>
          <p:cNvSpPr txBox="1">
            <a:spLocks noChangeArrowheads="1"/>
          </p:cNvSpPr>
          <p:nvPr/>
        </p:nvSpPr>
        <p:spPr bwMode="auto">
          <a:xfrm>
            <a:off x="7510463" y="674370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62" name="Text Box 199"/>
          <p:cNvSpPr txBox="1">
            <a:spLocks noChangeArrowheads="1"/>
          </p:cNvSpPr>
          <p:nvPr/>
        </p:nvSpPr>
        <p:spPr bwMode="auto">
          <a:xfrm>
            <a:off x="7510463" y="674370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63" name="Text Box 200"/>
          <p:cNvSpPr txBox="1">
            <a:spLocks noChangeArrowheads="1"/>
          </p:cNvSpPr>
          <p:nvPr/>
        </p:nvSpPr>
        <p:spPr bwMode="auto">
          <a:xfrm>
            <a:off x="7510463" y="674370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64" name="Text Box 201"/>
          <p:cNvSpPr txBox="1">
            <a:spLocks noChangeArrowheads="1"/>
          </p:cNvSpPr>
          <p:nvPr/>
        </p:nvSpPr>
        <p:spPr bwMode="auto">
          <a:xfrm>
            <a:off x="7510463" y="674370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65" name="Text Box 202"/>
          <p:cNvSpPr txBox="1">
            <a:spLocks noChangeArrowheads="1"/>
          </p:cNvSpPr>
          <p:nvPr/>
        </p:nvSpPr>
        <p:spPr bwMode="auto">
          <a:xfrm>
            <a:off x="7510463" y="674370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66" name="Text Box 203"/>
          <p:cNvSpPr txBox="1">
            <a:spLocks noChangeArrowheads="1"/>
          </p:cNvSpPr>
          <p:nvPr/>
        </p:nvSpPr>
        <p:spPr bwMode="auto">
          <a:xfrm>
            <a:off x="7510463" y="674370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67" name="Text Box 204"/>
          <p:cNvSpPr txBox="1">
            <a:spLocks noChangeArrowheads="1"/>
          </p:cNvSpPr>
          <p:nvPr/>
        </p:nvSpPr>
        <p:spPr bwMode="auto">
          <a:xfrm>
            <a:off x="7510463" y="674370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68" name="Text Box 205"/>
          <p:cNvSpPr txBox="1">
            <a:spLocks noChangeArrowheads="1"/>
          </p:cNvSpPr>
          <p:nvPr/>
        </p:nvSpPr>
        <p:spPr bwMode="auto">
          <a:xfrm>
            <a:off x="7510463" y="6743700"/>
            <a:ext cx="1143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69" name="Text Box 206"/>
          <p:cNvSpPr txBox="1">
            <a:spLocks noChangeArrowheads="1"/>
          </p:cNvSpPr>
          <p:nvPr/>
        </p:nvSpPr>
        <p:spPr bwMode="auto">
          <a:xfrm>
            <a:off x="7510463" y="6743700"/>
            <a:ext cx="1143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70" name="Text Box 207"/>
          <p:cNvSpPr txBox="1">
            <a:spLocks noChangeArrowheads="1"/>
          </p:cNvSpPr>
          <p:nvPr/>
        </p:nvSpPr>
        <p:spPr bwMode="auto">
          <a:xfrm>
            <a:off x="7510463" y="6743700"/>
            <a:ext cx="12382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71" name="Text Box 208"/>
          <p:cNvSpPr txBox="1">
            <a:spLocks noChangeArrowheads="1"/>
          </p:cNvSpPr>
          <p:nvPr/>
        </p:nvSpPr>
        <p:spPr bwMode="auto">
          <a:xfrm>
            <a:off x="7510463" y="6743700"/>
            <a:ext cx="12382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72" name="Text Box 209"/>
          <p:cNvSpPr txBox="1">
            <a:spLocks noChangeArrowheads="1"/>
          </p:cNvSpPr>
          <p:nvPr/>
        </p:nvSpPr>
        <p:spPr bwMode="auto">
          <a:xfrm>
            <a:off x="7510463" y="6743700"/>
            <a:ext cx="12382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73" name="Text Box 210"/>
          <p:cNvSpPr txBox="1">
            <a:spLocks noChangeArrowheads="1"/>
          </p:cNvSpPr>
          <p:nvPr/>
        </p:nvSpPr>
        <p:spPr bwMode="auto">
          <a:xfrm>
            <a:off x="7510463" y="6743700"/>
            <a:ext cx="12382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74" name="Text Box 211"/>
          <p:cNvSpPr txBox="1">
            <a:spLocks noChangeArrowheads="1"/>
          </p:cNvSpPr>
          <p:nvPr/>
        </p:nvSpPr>
        <p:spPr bwMode="auto">
          <a:xfrm>
            <a:off x="7510463" y="674370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75" name="Text Box 212"/>
          <p:cNvSpPr txBox="1">
            <a:spLocks noChangeArrowheads="1"/>
          </p:cNvSpPr>
          <p:nvPr/>
        </p:nvSpPr>
        <p:spPr bwMode="auto">
          <a:xfrm>
            <a:off x="7510463" y="674370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76" name="Text Box 213"/>
          <p:cNvSpPr txBox="1">
            <a:spLocks noChangeArrowheads="1"/>
          </p:cNvSpPr>
          <p:nvPr/>
        </p:nvSpPr>
        <p:spPr bwMode="auto">
          <a:xfrm>
            <a:off x="7510463" y="674370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77" name="Text Box 214"/>
          <p:cNvSpPr txBox="1">
            <a:spLocks noChangeArrowheads="1"/>
          </p:cNvSpPr>
          <p:nvPr/>
        </p:nvSpPr>
        <p:spPr bwMode="auto">
          <a:xfrm>
            <a:off x="7510463" y="6743700"/>
            <a:ext cx="123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78" name="Text Box 216"/>
          <p:cNvSpPr txBox="1">
            <a:spLocks noChangeArrowheads="1"/>
          </p:cNvSpPr>
          <p:nvPr/>
        </p:nvSpPr>
        <p:spPr bwMode="auto">
          <a:xfrm>
            <a:off x="7510463" y="7067550"/>
            <a:ext cx="1238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79" name="Text Box 217"/>
          <p:cNvSpPr txBox="1">
            <a:spLocks noChangeArrowheads="1"/>
          </p:cNvSpPr>
          <p:nvPr/>
        </p:nvSpPr>
        <p:spPr bwMode="auto">
          <a:xfrm>
            <a:off x="7510463" y="7067550"/>
            <a:ext cx="1238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80" name="Text Box 218"/>
          <p:cNvSpPr txBox="1">
            <a:spLocks noChangeArrowheads="1"/>
          </p:cNvSpPr>
          <p:nvPr/>
        </p:nvSpPr>
        <p:spPr bwMode="auto">
          <a:xfrm>
            <a:off x="7510463" y="7067550"/>
            <a:ext cx="1238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81" name="Text Box 219"/>
          <p:cNvSpPr txBox="1">
            <a:spLocks noChangeArrowheads="1"/>
          </p:cNvSpPr>
          <p:nvPr/>
        </p:nvSpPr>
        <p:spPr bwMode="auto">
          <a:xfrm>
            <a:off x="7510463" y="7067550"/>
            <a:ext cx="1238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82" name="Text Box 220"/>
          <p:cNvSpPr txBox="1">
            <a:spLocks noChangeArrowheads="1"/>
          </p:cNvSpPr>
          <p:nvPr/>
        </p:nvSpPr>
        <p:spPr bwMode="auto">
          <a:xfrm>
            <a:off x="7510463" y="7067550"/>
            <a:ext cx="1238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83" name="Text Box 221"/>
          <p:cNvSpPr txBox="1">
            <a:spLocks noChangeArrowheads="1"/>
          </p:cNvSpPr>
          <p:nvPr/>
        </p:nvSpPr>
        <p:spPr bwMode="auto">
          <a:xfrm>
            <a:off x="7510463" y="7067550"/>
            <a:ext cx="1238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84" name="Text Box 222"/>
          <p:cNvSpPr txBox="1">
            <a:spLocks noChangeArrowheads="1"/>
          </p:cNvSpPr>
          <p:nvPr/>
        </p:nvSpPr>
        <p:spPr bwMode="auto">
          <a:xfrm>
            <a:off x="7510463" y="7067550"/>
            <a:ext cx="1238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85" name="Text Box 223"/>
          <p:cNvSpPr txBox="1">
            <a:spLocks noChangeArrowheads="1"/>
          </p:cNvSpPr>
          <p:nvPr/>
        </p:nvSpPr>
        <p:spPr bwMode="auto">
          <a:xfrm>
            <a:off x="7510463" y="7067550"/>
            <a:ext cx="1238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86" name="Text Box 224"/>
          <p:cNvSpPr txBox="1">
            <a:spLocks noChangeArrowheads="1"/>
          </p:cNvSpPr>
          <p:nvPr/>
        </p:nvSpPr>
        <p:spPr bwMode="auto">
          <a:xfrm>
            <a:off x="7510463" y="7067550"/>
            <a:ext cx="1143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87" name="Text Box 226"/>
          <p:cNvSpPr txBox="1">
            <a:spLocks noChangeArrowheads="1"/>
          </p:cNvSpPr>
          <p:nvPr/>
        </p:nvSpPr>
        <p:spPr bwMode="auto">
          <a:xfrm>
            <a:off x="7510463" y="7067550"/>
            <a:ext cx="12382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88" name="Text Box 227"/>
          <p:cNvSpPr txBox="1">
            <a:spLocks noChangeArrowheads="1"/>
          </p:cNvSpPr>
          <p:nvPr/>
        </p:nvSpPr>
        <p:spPr bwMode="auto">
          <a:xfrm>
            <a:off x="7510463" y="7067550"/>
            <a:ext cx="12382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89" name="Text Box 228"/>
          <p:cNvSpPr txBox="1">
            <a:spLocks noChangeArrowheads="1"/>
          </p:cNvSpPr>
          <p:nvPr/>
        </p:nvSpPr>
        <p:spPr bwMode="auto">
          <a:xfrm>
            <a:off x="7510463" y="7067550"/>
            <a:ext cx="12382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90" name="Text Box 229"/>
          <p:cNvSpPr txBox="1">
            <a:spLocks noChangeArrowheads="1"/>
          </p:cNvSpPr>
          <p:nvPr/>
        </p:nvSpPr>
        <p:spPr bwMode="auto">
          <a:xfrm>
            <a:off x="7510463" y="7067550"/>
            <a:ext cx="12382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91" name="Text Box 230"/>
          <p:cNvSpPr txBox="1">
            <a:spLocks noChangeArrowheads="1"/>
          </p:cNvSpPr>
          <p:nvPr/>
        </p:nvSpPr>
        <p:spPr bwMode="auto">
          <a:xfrm>
            <a:off x="7510463" y="7067550"/>
            <a:ext cx="1238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92" name="Text Box 231"/>
          <p:cNvSpPr txBox="1">
            <a:spLocks noChangeArrowheads="1"/>
          </p:cNvSpPr>
          <p:nvPr/>
        </p:nvSpPr>
        <p:spPr bwMode="auto">
          <a:xfrm>
            <a:off x="7510463" y="7067550"/>
            <a:ext cx="1238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93" name="Text Box 232"/>
          <p:cNvSpPr txBox="1">
            <a:spLocks noChangeArrowheads="1"/>
          </p:cNvSpPr>
          <p:nvPr/>
        </p:nvSpPr>
        <p:spPr bwMode="auto">
          <a:xfrm>
            <a:off x="7510463" y="7067550"/>
            <a:ext cx="1238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94" name="Text Box 233"/>
          <p:cNvSpPr txBox="1">
            <a:spLocks noChangeArrowheads="1"/>
          </p:cNvSpPr>
          <p:nvPr/>
        </p:nvSpPr>
        <p:spPr bwMode="auto">
          <a:xfrm>
            <a:off x="7510463" y="7067550"/>
            <a:ext cx="1238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95" name="Text Box 234"/>
          <p:cNvSpPr txBox="1">
            <a:spLocks noChangeArrowheads="1"/>
          </p:cNvSpPr>
          <p:nvPr/>
        </p:nvSpPr>
        <p:spPr bwMode="auto">
          <a:xfrm>
            <a:off x="7510463" y="7067550"/>
            <a:ext cx="1238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50" name="Rectangle 5"/>
          <p:cNvSpPr>
            <a:spLocks noChangeArrowheads="1"/>
          </p:cNvSpPr>
          <p:nvPr/>
        </p:nvSpPr>
        <p:spPr bwMode="auto">
          <a:xfrm>
            <a:off x="539552" y="404664"/>
            <a:ext cx="828092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742950" indent="-742950" algn="ctr">
              <a:buFontTx/>
              <a:buAutoNum type="arabicPeriod" startAt="7"/>
              <a:defRPr/>
            </a:pPr>
            <a:r>
              <a:rPr lang="es-CO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SEGUIMIENTO AL </a:t>
            </a:r>
          </a:p>
          <a:p>
            <a:pPr marL="742950" indent="-742950" algn="ctr">
              <a:defRPr/>
            </a:pPr>
            <a:r>
              <a:rPr lang="es-CO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SERVICIO NO CONFORME</a:t>
            </a:r>
            <a:endParaRPr lang="es-ES" sz="32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graphicFrame>
        <p:nvGraphicFramePr>
          <p:cNvPr id="149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0137266"/>
              </p:ext>
            </p:extLst>
          </p:nvPr>
        </p:nvGraphicFramePr>
        <p:xfrm>
          <a:off x="827584" y="1425648"/>
          <a:ext cx="8136905" cy="4291771"/>
        </p:xfrm>
        <a:graphic>
          <a:graphicData uri="http://schemas.openxmlformats.org/drawingml/2006/table">
            <a:tbl>
              <a:tblPr/>
              <a:tblGrid>
                <a:gridCol w="4008894"/>
                <a:gridCol w="1527981"/>
                <a:gridCol w="1232243"/>
                <a:gridCol w="1367787"/>
              </a:tblGrid>
              <a:tr h="307067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SERVICIOS NO CONFORMES PRESENTADOS EN LOS PROCESOS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07067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07067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PROCESO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Cerrado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En proceso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7505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ADMINISTRACIÓN DE LA CALIDAD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7505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GESTIÓN DE LA DIRECCIÓN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7505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GESTIÓN DE BIBLIOTECA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7505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GESTIÓN DE AUDITORÍA INTERNA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7505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GESTIÓN FINANCIERA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3833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GESTIÓN DE ADMISIONES Y REGISTROS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18175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GESTIÓN DE ADQUISICIONES Y SUMINISTROS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7505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GESTIÓN DE INFORMÁTICA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7505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GESTIÓN HUMANA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ES" sz="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s-ES" sz="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7505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BIENESTAR UNIVERSITARIO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4202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GESTIÓN DE SERVICIOS GENERALES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1021"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158255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Banner_Width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54" y="5750351"/>
            <a:ext cx="9159354" cy="1495073"/>
          </a:xfrm>
          <a:prstGeom prst="rect">
            <a:avLst/>
          </a:prstGeom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314450" y="1508125"/>
            <a:ext cx="6854825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742950" algn="ctr">
              <a:defRPr/>
            </a:pPr>
            <a:r>
              <a:rPr lang="es-CO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8. ACCIONES DE MEJORAMIENTO</a:t>
            </a:r>
          </a:p>
          <a:p>
            <a:pPr marL="742950" indent="-742950" algn="ctr">
              <a:defRPr/>
            </a:pPr>
            <a:endParaRPr lang="es-CO" sz="36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marL="742950" indent="-742950" algn="ctr">
              <a:defRPr/>
            </a:pPr>
            <a:r>
              <a:rPr lang="es-CO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Ver Presentaciones de </a:t>
            </a:r>
            <a:r>
              <a:rPr lang="es-CO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los </a:t>
            </a:r>
            <a:r>
              <a:rPr lang="es-CO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Titulares de </a:t>
            </a:r>
            <a:r>
              <a:rPr lang="es-CO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Proceso</a:t>
            </a:r>
            <a:endParaRPr lang="es-CO" sz="3600" b="1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010845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Banner_Width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54" y="5750351"/>
            <a:ext cx="9159354" cy="1495073"/>
          </a:xfrm>
          <a:prstGeom prst="rect">
            <a:avLst/>
          </a:prstGeom>
        </p:spPr>
      </p:pic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3143250" y="500063"/>
            <a:ext cx="3876675" cy="708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sz="4000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OBJETIVO “A”</a:t>
            </a:r>
          </a:p>
        </p:txBody>
      </p:sp>
      <p:pic>
        <p:nvPicPr>
          <p:cNvPr id="10" name="Picture 6" descr="http://2.bp.blogspot.com/_WTBCGu0ATow/Smjp1-aMRSI/AAAAAAAAA0Y/Y0PehmCOfFg/s320/La+Satisfaccion+del+Cliente+No+Vale+Nada.pn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628800"/>
            <a:ext cx="2581275" cy="237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259632" y="3820012"/>
            <a:ext cx="6929437" cy="19383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es-CO" sz="2400" b="1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Lograr que la percepción de la satisfacción por parte de los usuarios sobre la calidad de los servicios prestados, por los procesos administrativos estén como mínimo sobre un 80%  a partir del año 2010.</a:t>
            </a:r>
          </a:p>
        </p:txBody>
      </p:sp>
    </p:spTree>
    <p:extLst>
      <p:ext uri="{BB962C8B-B14F-4D97-AF65-F5344CB8AC3E}">
        <p14:creationId xmlns:p14="http://schemas.microsoft.com/office/powerpoint/2010/main" val="168047650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Banner_Width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54" y="5750351"/>
            <a:ext cx="9159354" cy="1495073"/>
          </a:xfrm>
          <a:prstGeom prst="rect">
            <a:avLst/>
          </a:prstGeom>
        </p:spPr>
      </p:pic>
      <p:sp>
        <p:nvSpPr>
          <p:cNvPr id="6" name="Rectangle 7"/>
          <p:cNvSpPr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229600" cy="30469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es-CO" sz="2400" b="1" dirty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Para la  medición de la satisfacción del usuario en la calidad de los servicios se tuvo en cuenta los resultados de la encuesta </a:t>
            </a:r>
            <a:r>
              <a:rPr lang="es-CO" sz="2400" b="1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aplicada en el año 2012, </a:t>
            </a:r>
            <a:r>
              <a:rPr lang="es-CO" sz="2400" b="1" dirty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adicionalmente se presenta la medición de la satisfacción logradas a través de  las calificaciones del servicio depositadas en los buzones de </a:t>
            </a:r>
            <a:r>
              <a:rPr lang="es-CO" sz="2400" b="1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sugerencia con una muestra de 1.575 calificaciones tanto a procesos administrativos como académicos. </a:t>
            </a:r>
            <a:endParaRPr lang="es-CO" sz="2400" b="1" dirty="0">
              <a:solidFill>
                <a:schemeClr val="tx2">
                  <a:lumMod val="7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3143250" y="500063"/>
            <a:ext cx="3876675" cy="708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sz="4000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OBJETIVO “A”</a:t>
            </a:r>
          </a:p>
        </p:txBody>
      </p:sp>
    </p:spTree>
    <p:extLst>
      <p:ext uri="{BB962C8B-B14F-4D97-AF65-F5344CB8AC3E}">
        <p14:creationId xmlns:p14="http://schemas.microsoft.com/office/powerpoint/2010/main" val="345496442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Banner_Width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54" y="5750351"/>
            <a:ext cx="9159354" cy="1495073"/>
          </a:xfrm>
          <a:prstGeom prst="rect">
            <a:avLst/>
          </a:prstGeom>
        </p:spPr>
      </p:pic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470628" y="342106"/>
            <a:ext cx="6699250" cy="5222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2800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OBJETIVO “A "Resultado de encuestas </a:t>
            </a:r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8067482"/>
              </p:ext>
            </p:extLst>
          </p:nvPr>
        </p:nvGraphicFramePr>
        <p:xfrm>
          <a:off x="899592" y="1052736"/>
          <a:ext cx="7632848" cy="4553596"/>
        </p:xfrm>
        <a:graphic>
          <a:graphicData uri="http://schemas.openxmlformats.org/drawingml/2006/table">
            <a:tbl>
              <a:tblPr/>
              <a:tblGrid>
                <a:gridCol w="1384887"/>
                <a:gridCol w="1625862"/>
                <a:gridCol w="1172945"/>
                <a:gridCol w="1231012"/>
                <a:gridCol w="929064"/>
                <a:gridCol w="1289078"/>
              </a:tblGrid>
              <a:tr h="54055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effectLst/>
                          <a:latin typeface="Arial"/>
                        </a:rPr>
                        <a:t>PROCESO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 dirty="0">
                          <a:effectLst/>
                          <a:latin typeface="Arial"/>
                        </a:rPr>
                        <a:t>ADMINISTRATIVOS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 dirty="0">
                          <a:effectLst/>
                          <a:latin typeface="Arial"/>
                        </a:rPr>
                        <a:t>DOCENTES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 dirty="0">
                          <a:effectLst/>
                          <a:latin typeface="Arial"/>
                        </a:rPr>
                        <a:t>ESTUDIANTES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effectLst/>
                          <a:latin typeface="Arial"/>
                        </a:rPr>
                        <a:t>% 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effectLst/>
                          <a:latin typeface="Arial"/>
                        </a:rPr>
                        <a:t>No. de encuestas aplicadas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</a:tr>
              <a:tr h="236956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effectLst/>
                          <a:latin typeface="Arial"/>
                        </a:rPr>
                        <a:t>GR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8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80"/>
                          </a:solidFill>
                          <a:effectLst/>
                          <a:latin typeface="Arial"/>
                        </a:rPr>
                        <a:t>        94,19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solidFill>
                            <a:srgbClr val="000080"/>
                          </a:solidFill>
                          <a:effectLst/>
                          <a:latin typeface="Arial"/>
                        </a:rPr>
                        <a:t>         86,61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    90,40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effectLst/>
                          <a:latin typeface="Arial"/>
                        </a:rPr>
                        <a:t>340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956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956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effectLst/>
                          <a:latin typeface="Arial"/>
                        </a:rPr>
                        <a:t>GB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solidFill>
                            <a:srgbClr val="00008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80"/>
                          </a:solidFill>
                          <a:effectLst/>
                          <a:latin typeface="Arial"/>
                        </a:rPr>
                        <a:t>        94,75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solidFill>
                            <a:srgbClr val="000080"/>
                          </a:solidFill>
                          <a:effectLst/>
                          <a:latin typeface="Arial"/>
                        </a:rPr>
                        <a:t>         88,26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    91,51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effectLst/>
                          <a:latin typeface="Arial"/>
                        </a:rPr>
                        <a:t>340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956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956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effectLst/>
                          <a:latin typeface="Arial"/>
                        </a:rPr>
                        <a:t>BU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80"/>
                          </a:solidFill>
                          <a:effectLst/>
                          <a:latin typeface="Arial"/>
                        </a:rPr>
                        <a:t>               85,23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80"/>
                          </a:solidFill>
                          <a:effectLst/>
                          <a:latin typeface="Arial"/>
                        </a:rPr>
                        <a:t>        92,53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solidFill>
                            <a:srgbClr val="000080"/>
                          </a:solidFill>
                          <a:effectLst/>
                          <a:latin typeface="Arial"/>
                        </a:rPr>
                        <a:t>         87,24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    88,33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effectLst/>
                          <a:latin typeface="Arial"/>
                        </a:rPr>
                        <a:t>370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956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956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effectLst/>
                          <a:latin typeface="Arial"/>
                        </a:rPr>
                        <a:t>GF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solidFill>
                            <a:srgbClr val="000080"/>
                          </a:solidFill>
                          <a:effectLst/>
                          <a:latin typeface="Arial"/>
                        </a:rPr>
                        <a:t>               80,37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80"/>
                          </a:solidFill>
                          <a:effectLst/>
                          <a:latin typeface="Arial"/>
                        </a:rPr>
                        <a:t>        93,23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solidFill>
                            <a:srgbClr val="000080"/>
                          </a:solidFill>
                          <a:effectLst/>
                          <a:latin typeface="Arial"/>
                        </a:rPr>
                        <a:t>         80,06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    84,56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effectLst/>
                          <a:latin typeface="Arial"/>
                        </a:rPr>
                        <a:t>370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956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956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effectLst/>
                          <a:latin typeface="Arial"/>
                        </a:rPr>
                        <a:t>GI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i="0" u="none" strike="noStrike">
                          <a:solidFill>
                            <a:srgbClr val="000080"/>
                          </a:solidFill>
                          <a:effectLst/>
                          <a:latin typeface="Arial"/>
                        </a:rPr>
                        <a:t>               87,96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80"/>
                          </a:solidFill>
                          <a:effectLst/>
                          <a:latin typeface="Arial"/>
                        </a:rPr>
                        <a:t>        95,62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solidFill>
                            <a:srgbClr val="000080"/>
                          </a:solidFill>
                          <a:effectLst/>
                          <a:latin typeface="Arial"/>
                        </a:rPr>
                        <a:t>         89,77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    91,12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effectLst/>
                          <a:latin typeface="Arial"/>
                        </a:rPr>
                        <a:t>370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956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956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effectLst/>
                          <a:latin typeface="Arial"/>
                        </a:rPr>
                        <a:t>GS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i="0" u="none" strike="noStrike">
                          <a:solidFill>
                            <a:srgbClr val="000080"/>
                          </a:solidFill>
                          <a:effectLst/>
                          <a:latin typeface="Arial"/>
                        </a:rPr>
                        <a:t>               83,41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i="0" u="none" strike="noStrike">
                          <a:solidFill>
                            <a:srgbClr val="000080"/>
                          </a:solidFill>
                          <a:effectLst/>
                          <a:latin typeface="Arial"/>
                        </a:rPr>
                        <a:t>        90,48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i="0" u="none" strike="noStrike" dirty="0">
                          <a:solidFill>
                            <a:srgbClr val="000080"/>
                          </a:solidFill>
                          <a:effectLst/>
                          <a:latin typeface="Arial"/>
                        </a:rPr>
                        <a:t>         90,64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    88,17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effectLst/>
                          <a:latin typeface="Arial"/>
                        </a:rPr>
                        <a:t>370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542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956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effectLst/>
                          <a:latin typeface="Arial"/>
                        </a:rPr>
                        <a:t>GH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i="0" u="none" strike="noStrike">
                          <a:solidFill>
                            <a:srgbClr val="000080"/>
                          </a:solidFill>
                          <a:effectLst/>
                          <a:latin typeface="Arial"/>
                        </a:rPr>
                        <a:t>               80,18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i="0" u="none" strike="noStrike">
                          <a:solidFill>
                            <a:srgbClr val="000080"/>
                          </a:solidFill>
                          <a:effectLst/>
                          <a:latin typeface="Arial"/>
                        </a:rPr>
                        <a:t>        94,55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8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    87,36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effectLst/>
                          <a:latin typeface="Arial"/>
                        </a:rPr>
                        <a:t>74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542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956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effectLst/>
                          <a:latin typeface="Arial"/>
                        </a:rPr>
                        <a:t>GA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i="0" u="none" strike="noStrike">
                          <a:solidFill>
                            <a:srgbClr val="000080"/>
                          </a:solidFill>
                          <a:effectLst/>
                          <a:latin typeface="Arial"/>
                        </a:rPr>
                        <a:t>               91,87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solidFill>
                            <a:srgbClr val="00008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8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    91,87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effectLst/>
                          <a:latin typeface="Arial"/>
                        </a:rPr>
                        <a:t>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550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3979"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effectLst/>
                          <a:latin typeface="Arial"/>
                        </a:rPr>
                        <a:t>RESULTADO  SECCIONAL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i="0" u="none" strike="noStrike" dirty="0">
                          <a:solidFill>
                            <a:srgbClr val="000080"/>
                          </a:solidFill>
                          <a:effectLst/>
                          <a:latin typeface="Arial"/>
                        </a:rPr>
                        <a:t>               84,84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i="0" u="none" strike="noStrike" dirty="0">
                          <a:solidFill>
                            <a:srgbClr val="000080"/>
                          </a:solidFill>
                          <a:effectLst/>
                          <a:latin typeface="Arial"/>
                        </a:rPr>
                        <a:t>        93,62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i="0" u="none" strike="noStrike" dirty="0">
                          <a:solidFill>
                            <a:srgbClr val="000080"/>
                          </a:solidFill>
                          <a:effectLst/>
                          <a:latin typeface="Arial"/>
                        </a:rPr>
                        <a:t>         87,10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  88,52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149541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Banner_Width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54" y="5750351"/>
            <a:ext cx="9159354" cy="1495073"/>
          </a:xfrm>
          <a:prstGeom prst="rect">
            <a:avLst/>
          </a:prstGeom>
        </p:spPr>
      </p:pic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0908477"/>
              </p:ext>
            </p:extLst>
          </p:nvPr>
        </p:nvGraphicFramePr>
        <p:xfrm>
          <a:off x="251520" y="836712"/>
          <a:ext cx="8229600" cy="781905"/>
        </p:xfrm>
        <a:graphic>
          <a:graphicData uri="http://schemas.openxmlformats.org/drawingml/2006/table">
            <a:tbl>
              <a:tblPr/>
              <a:tblGrid>
                <a:gridCol w="1101437"/>
                <a:gridCol w="1288473"/>
                <a:gridCol w="928254"/>
                <a:gridCol w="976745"/>
                <a:gridCol w="734291"/>
                <a:gridCol w="1025236"/>
                <a:gridCol w="1267691"/>
                <a:gridCol w="907473"/>
              </a:tblGrid>
              <a:tr h="186827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CALIFICACIÓN DEL SERVICIO DEPOSITADOS EN LOS BUZONES DE SUGERENCIA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1450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2006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2008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</a:tr>
              <a:tr h="24218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500" b="1" i="0" u="none" strike="noStrike">
                          <a:solidFill>
                            <a:srgbClr val="000080"/>
                          </a:solidFill>
                          <a:effectLst/>
                          <a:latin typeface="Arial"/>
                        </a:rPr>
                        <a:t>78%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500" b="1" i="0" u="none" strike="noStrike">
                          <a:solidFill>
                            <a:srgbClr val="000080"/>
                          </a:solidFill>
                          <a:effectLst/>
                          <a:latin typeface="Arial"/>
                        </a:rPr>
                        <a:t>87%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500" b="1" i="0" u="none" strike="noStrike">
                          <a:solidFill>
                            <a:srgbClr val="000080"/>
                          </a:solidFill>
                          <a:effectLst/>
                          <a:latin typeface="Arial"/>
                        </a:rPr>
                        <a:t>95%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500" b="1" i="0" u="none" strike="noStrike" dirty="0">
                          <a:solidFill>
                            <a:srgbClr val="000080"/>
                          </a:solidFill>
                          <a:effectLst/>
                          <a:latin typeface="Arial"/>
                        </a:rPr>
                        <a:t>93%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390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170 calif. SS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742 calif. SS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962 calif. SS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1.237 </a:t>
                      </a:r>
                      <a:r>
                        <a:rPr lang="es-ES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calif</a:t>
                      </a:r>
                      <a:r>
                        <a:rPr lang="es-E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 SS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1.805 calif. SS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1.297 calif. SS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964 calif. SS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1575 </a:t>
                      </a:r>
                      <a:r>
                        <a:rPr lang="es-ES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calif</a:t>
                      </a:r>
                      <a:r>
                        <a:rPr lang="es-E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 SS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5585207"/>
              </p:ext>
            </p:extLst>
          </p:nvPr>
        </p:nvGraphicFramePr>
        <p:xfrm>
          <a:off x="251520" y="692696"/>
          <a:ext cx="8208912" cy="936104"/>
        </p:xfrm>
        <a:graphic>
          <a:graphicData uri="http://schemas.openxmlformats.org/drawingml/2006/table">
            <a:tbl>
              <a:tblPr/>
              <a:tblGrid>
                <a:gridCol w="8208912"/>
              </a:tblGrid>
              <a:tr h="936104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8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9130470"/>
              </p:ext>
            </p:extLst>
          </p:nvPr>
        </p:nvGraphicFramePr>
        <p:xfrm>
          <a:off x="1119187" y="2374900"/>
          <a:ext cx="7125221" cy="25662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5149541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Banner_Width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54" y="5750351"/>
            <a:ext cx="9159354" cy="1495073"/>
          </a:xfrm>
          <a:prstGeom prst="rect">
            <a:avLst/>
          </a:prstGeom>
        </p:spPr>
      </p:pic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0475040"/>
              </p:ext>
            </p:extLst>
          </p:nvPr>
        </p:nvGraphicFramePr>
        <p:xfrm>
          <a:off x="251520" y="260648"/>
          <a:ext cx="8633284" cy="5392841"/>
        </p:xfrm>
        <a:graphic>
          <a:graphicData uri="http://schemas.openxmlformats.org/drawingml/2006/table">
            <a:tbl>
              <a:tblPr/>
              <a:tblGrid>
                <a:gridCol w="1009630"/>
                <a:gridCol w="1156921"/>
                <a:gridCol w="879095"/>
                <a:gridCol w="879095"/>
                <a:gridCol w="663467"/>
                <a:gridCol w="920560"/>
                <a:gridCol w="1138261"/>
                <a:gridCol w="814821"/>
                <a:gridCol w="516260"/>
                <a:gridCol w="655174"/>
              </a:tblGrid>
              <a:tr h="180007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COMPARATIVO DE LA CALIFICACIÓN DEL SERVICIO 2006 - 2013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44571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PROCESOS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2006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2007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2008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2009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571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05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Tamaño muestra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33306">
                <a:tc rowSpan="2">
                  <a:txBody>
                    <a:bodyPr/>
                    <a:lstStyle/>
                    <a:p>
                      <a:pPr algn="just" fontAlgn="ctr"/>
                      <a:r>
                        <a:rPr lang="es-E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GESTIÓN DE BIBLIOTECA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30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Muestra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40006">
                <a:tc rowSpan="2">
                  <a:txBody>
                    <a:bodyPr/>
                    <a:lstStyle/>
                    <a:p>
                      <a:pPr algn="just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GESTIÓN FINANCIERA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30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Muestra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33306">
                <a:tc rowSpan="2">
                  <a:txBody>
                    <a:bodyPr/>
                    <a:lstStyle/>
                    <a:p>
                      <a:pPr algn="just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BIENESTAR UNIVERSITARIO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00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Muestra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33306">
                <a:tc rowSpan="2">
                  <a:txBody>
                    <a:bodyPr/>
                    <a:lstStyle/>
                    <a:p>
                      <a:pPr algn="just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GESTIÓN DE INFORMÁTICA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30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Muestra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33306">
                <a:tc rowSpan="2">
                  <a:txBody>
                    <a:bodyPr/>
                    <a:lstStyle/>
                    <a:p>
                      <a:pPr algn="just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GESTION DE SERVICIOS GENERALES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30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Muestra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33306">
                <a:tc rowSpan="2">
                  <a:txBody>
                    <a:bodyPr/>
                    <a:lstStyle/>
                    <a:p>
                      <a:pPr algn="just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GESTIÓN ADMISIONES Y REGISTROS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99,5%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79,5%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30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Muestra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33306">
                <a:tc rowSpan="2">
                  <a:txBody>
                    <a:bodyPr/>
                    <a:lstStyle/>
                    <a:p>
                      <a:pPr algn="just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GESTIÓN HUMANA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30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Muestra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33306">
                <a:tc rowSpan="2">
                  <a:txBody>
                    <a:bodyPr/>
                    <a:lstStyle/>
                    <a:p>
                      <a:pPr algn="just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GESTIÓN DE ADQUISICIONES Y SUMINISTROS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30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Muestra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33306">
                <a:tc rowSpan="2">
                  <a:txBody>
                    <a:bodyPr/>
                    <a:lstStyle/>
                    <a:p>
                      <a:pPr algn="just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Facultad de ciencias económicas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30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Muestra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33306">
                <a:tc rowSpan="2">
                  <a:txBody>
                    <a:bodyPr/>
                    <a:lstStyle/>
                    <a:p>
                      <a:pPr algn="just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Facultad de Ingenierias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30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Muestra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33306">
                <a:tc rowSpan="2">
                  <a:txBody>
                    <a:bodyPr/>
                    <a:lstStyle/>
                    <a:p>
                      <a:pPr algn="just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Decanatura y Secretaria académica de Derecho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30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Muestra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33306">
                <a:tc rowSpan="2">
                  <a:txBody>
                    <a:bodyPr/>
                    <a:lstStyle/>
                    <a:p>
                      <a:pPr algn="just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Ciencias de la salud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30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Muestra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3330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Consultorio Jurídico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30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Muestra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661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3330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33306">
                <a:tc rowSpan="2">
                  <a:txBody>
                    <a:bodyPr/>
                    <a:lstStyle/>
                    <a:p>
                      <a:pPr algn="just" fontAlgn="ctr"/>
                      <a:r>
                        <a:rPr lang="es-ES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Invest</a:t>
                      </a:r>
                      <a:r>
                        <a:rPr lang="es-E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, jurídicas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3330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Muestra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33306">
                <a:tc rowSpan="2">
                  <a:txBody>
                    <a:bodyPr/>
                    <a:lstStyle/>
                    <a:p>
                      <a:pPr algn="just" fontAlgn="ctr"/>
                      <a:r>
                        <a:rPr lang="es-E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Consultorio Empresarial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3330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Muestra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33306">
                <a:tc rowSpan="2">
                  <a:txBody>
                    <a:bodyPr/>
                    <a:lstStyle/>
                    <a:p>
                      <a:pPr algn="just" fontAlgn="ctr"/>
                      <a:r>
                        <a:rPr lang="es-E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BU-SINTIES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3330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60006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Muestra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1237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1805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1297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1575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60006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149541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Banner_Width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54" y="5750351"/>
            <a:ext cx="9159354" cy="1495073"/>
          </a:xfrm>
          <a:prstGeom prst="rect">
            <a:avLst/>
          </a:prstGeom>
        </p:spPr>
      </p:pic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451225" y="736600"/>
            <a:ext cx="3092450" cy="584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ES" sz="3200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OBJETIVO “B”</a:t>
            </a:r>
          </a:p>
        </p:txBody>
      </p:sp>
      <p:pic>
        <p:nvPicPr>
          <p:cNvPr id="6" name="Picture 6" descr="http://www.cenidet.edu.mx/subplan/gtyv/img/4acuerdos.gif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9385" y="1556792"/>
            <a:ext cx="2809875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30225" y="4057650"/>
            <a:ext cx="7899400" cy="1422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80000"/>
              </a:lnSpc>
              <a:spcBef>
                <a:spcPct val="20000"/>
              </a:spcBef>
              <a:defRPr/>
            </a:pPr>
            <a:r>
              <a:rPr lang="es-MX" sz="3600" b="1" dirty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Atender en un 80% los servicios solicitados de conformidad a los acuerdos de servicios establecidos.    </a:t>
            </a:r>
            <a:endParaRPr lang="es-CO" sz="3600" b="1" dirty="0">
              <a:solidFill>
                <a:schemeClr val="tx2">
                  <a:lumMod val="75000"/>
                </a:schemeClr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149541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24708</TotalTime>
  <Words>3775</Words>
  <Application>Microsoft Office PowerPoint</Application>
  <PresentationFormat>Presentación en pantalla (4:3)</PresentationFormat>
  <Paragraphs>2147</Paragraphs>
  <Slides>37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37</vt:i4>
      </vt:variant>
    </vt:vector>
  </HeadingPairs>
  <TitlesOfParts>
    <vt:vector size="38" baseType="lpstr">
      <vt:lpstr>Tema de Office</vt:lpstr>
      <vt:lpstr>Presentación de PowerPoint</vt:lpstr>
      <vt:lpstr>ASPECTOS A TRATAR</vt:lpstr>
      <vt:lpstr> MATRIZ DE OBJETIVOS DE  LA CALIDAD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OBJETIVO “C”</vt:lpstr>
      <vt:lpstr>OBJETIVO “C”</vt:lpstr>
      <vt:lpstr>Presentación de PowerPoint</vt:lpstr>
      <vt:lpstr>Presentación de PowerPoint</vt:lpstr>
      <vt:lpstr>OBJETIVO “E”</vt:lpstr>
      <vt:lpstr>OBJETIVO “E”</vt:lpstr>
      <vt:lpstr>Presentación de PowerPoint</vt:lpstr>
      <vt:lpstr>Presentación de PowerPoint</vt:lpstr>
      <vt:lpstr>Presentación de PowerPoint</vt:lpstr>
      <vt:lpstr>Presentación de PowerPoint</vt:lpstr>
      <vt:lpstr> RESULTADOS DE LAS AUDITORIAS INTERNAS </vt:lpstr>
      <vt:lpstr> RESULTADOS DE LAS AUDITORIAS INTERNAS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Universidad Libre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carlos.valero</dc:creator>
  <cp:lastModifiedBy>Calidad Gloria Amparo Sanchez</cp:lastModifiedBy>
  <cp:revision>811</cp:revision>
  <cp:lastPrinted>2011-09-21T16:28:44Z</cp:lastPrinted>
  <dcterms:created xsi:type="dcterms:W3CDTF">2008-11-07T15:09:08Z</dcterms:created>
  <dcterms:modified xsi:type="dcterms:W3CDTF">2014-05-16T22:35:58Z</dcterms:modified>
</cp:coreProperties>
</file>