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6"/>
  </p:notesMasterIdLst>
  <p:handoutMasterIdLst>
    <p:handoutMasterId r:id="rId17"/>
  </p:handoutMasterIdLst>
  <p:sldIdLst>
    <p:sldId id="267" r:id="rId2"/>
    <p:sldId id="268" r:id="rId3"/>
    <p:sldId id="280" r:id="rId4"/>
    <p:sldId id="269" r:id="rId5"/>
    <p:sldId id="270" r:id="rId6"/>
    <p:sldId id="281" r:id="rId7"/>
    <p:sldId id="272" r:id="rId8"/>
    <p:sldId id="273" r:id="rId9"/>
    <p:sldId id="274" r:id="rId10"/>
    <p:sldId id="275" r:id="rId11"/>
    <p:sldId id="276" r:id="rId12"/>
    <p:sldId id="277" r:id="rId13"/>
    <p:sldId id="278" r:id="rId14"/>
    <p:sldId id="279" r:id="rId15"/>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6DFF6D"/>
    <a:srgbClr val="D76007"/>
    <a:srgbClr val="C83F08"/>
    <a:srgbClr val="CC3300"/>
    <a:srgbClr val="B65E1C"/>
    <a:srgbClr val="CCCC00"/>
    <a:srgbClr val="E6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63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COPIA%20MEMORIA%20(Nov%2016.2013)\INFOR_ADICIONAL\SEGUIMIENTO_QUEJAS\2013\Satisfacci&#243;n%20del%20cliente%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COMPARATIVO DE LA CALIFICACIÓN DEL SERVICIO 2006 - 2013</a:t>
            </a:r>
          </a:p>
        </c:rich>
      </c:tx>
      <c:layout/>
      <c:overlay val="0"/>
    </c:title>
    <c:autoTitleDeleted val="0"/>
    <c:plotArea>
      <c:layout/>
      <c:barChart>
        <c:barDir val="col"/>
        <c:grouping val="clustered"/>
        <c:varyColors val="0"/>
        <c:ser>
          <c:idx val="2"/>
          <c:order val="0"/>
          <c:tx>
            <c:strRef>
              <c:f>BU!$J$4</c:f>
              <c:strCache>
                <c:ptCount val="1"/>
                <c:pt idx="0">
                  <c:v>%</c:v>
                </c:pt>
              </c:strCache>
            </c:strRef>
          </c:tx>
          <c:invertIfNegative val="0"/>
          <c:cat>
            <c:strRef>
              <c:f>BU!$K$2:$R$3</c:f>
              <c:strCache>
                <c:ptCount val="8"/>
                <c:pt idx="0">
                  <c:v>2006</c:v>
                </c:pt>
                <c:pt idx="1">
                  <c:v>2007</c:v>
                </c:pt>
                <c:pt idx="2">
                  <c:v>2008</c:v>
                </c:pt>
                <c:pt idx="3">
                  <c:v>2009</c:v>
                </c:pt>
                <c:pt idx="4">
                  <c:v>2010</c:v>
                </c:pt>
                <c:pt idx="5">
                  <c:v>2011</c:v>
                </c:pt>
                <c:pt idx="6">
                  <c:v>2012</c:v>
                </c:pt>
                <c:pt idx="7">
                  <c:v>2013</c:v>
                </c:pt>
              </c:strCache>
            </c:strRef>
          </c:cat>
          <c:val>
            <c:numRef>
              <c:f>BU!$K$4:$R$4</c:f>
              <c:numCache>
                <c:formatCode>0%</c:formatCode>
                <c:ptCount val="8"/>
                <c:pt idx="0">
                  <c:v>0.91</c:v>
                </c:pt>
                <c:pt idx="1">
                  <c:v>0.85</c:v>
                </c:pt>
                <c:pt idx="2">
                  <c:v>0.96</c:v>
                </c:pt>
                <c:pt idx="3">
                  <c:v>0.96</c:v>
                </c:pt>
                <c:pt idx="4">
                  <c:v>0.97</c:v>
                </c:pt>
                <c:pt idx="5">
                  <c:v>0.95</c:v>
                </c:pt>
                <c:pt idx="6">
                  <c:v>0.98</c:v>
                </c:pt>
                <c:pt idx="7">
                  <c:v>0.99600000000000011</c:v>
                </c:pt>
              </c:numCache>
            </c:numRef>
          </c:val>
        </c:ser>
        <c:ser>
          <c:idx val="3"/>
          <c:order val="1"/>
          <c:tx>
            <c:strRef>
              <c:f>BU!$J$5</c:f>
              <c:strCache>
                <c:ptCount val="1"/>
                <c:pt idx="0">
                  <c:v>Muestra </c:v>
                </c:pt>
              </c:strCache>
            </c:strRef>
          </c:tx>
          <c:invertIfNegative val="0"/>
          <c:cat>
            <c:strRef>
              <c:f>BU!$K$2:$R$3</c:f>
              <c:strCache>
                <c:ptCount val="8"/>
                <c:pt idx="0">
                  <c:v>2006</c:v>
                </c:pt>
                <c:pt idx="1">
                  <c:v>2007</c:v>
                </c:pt>
                <c:pt idx="2">
                  <c:v>2008</c:v>
                </c:pt>
                <c:pt idx="3">
                  <c:v>2009</c:v>
                </c:pt>
                <c:pt idx="4">
                  <c:v>2010</c:v>
                </c:pt>
                <c:pt idx="5">
                  <c:v>2011</c:v>
                </c:pt>
                <c:pt idx="6">
                  <c:v>2012</c:v>
                </c:pt>
                <c:pt idx="7">
                  <c:v>2013</c:v>
                </c:pt>
              </c:strCache>
            </c:strRef>
          </c:cat>
          <c:val>
            <c:numRef>
              <c:f>BU!$K$5:$R$5</c:f>
              <c:numCache>
                <c:formatCode>General</c:formatCode>
                <c:ptCount val="8"/>
                <c:pt idx="0">
                  <c:v>3</c:v>
                </c:pt>
                <c:pt idx="1">
                  <c:v>91</c:v>
                </c:pt>
                <c:pt idx="2">
                  <c:v>235</c:v>
                </c:pt>
                <c:pt idx="3">
                  <c:v>223</c:v>
                </c:pt>
                <c:pt idx="4">
                  <c:v>400</c:v>
                </c:pt>
                <c:pt idx="5">
                  <c:v>455</c:v>
                </c:pt>
                <c:pt idx="6">
                  <c:v>327</c:v>
                </c:pt>
                <c:pt idx="7">
                  <c:v>171</c:v>
                </c:pt>
              </c:numCache>
            </c:numRef>
          </c:val>
        </c:ser>
        <c:dLbls>
          <c:showLegendKey val="0"/>
          <c:showVal val="1"/>
          <c:showCatName val="0"/>
          <c:showSerName val="0"/>
          <c:showPercent val="0"/>
          <c:showBubbleSize val="0"/>
        </c:dLbls>
        <c:gapWidth val="150"/>
        <c:overlap val="-25"/>
        <c:axId val="135455104"/>
        <c:axId val="123499264"/>
      </c:barChart>
      <c:catAx>
        <c:axId val="135455104"/>
        <c:scaling>
          <c:orientation val="minMax"/>
        </c:scaling>
        <c:delete val="0"/>
        <c:axPos val="b"/>
        <c:numFmt formatCode="General" sourceLinked="1"/>
        <c:majorTickMark val="none"/>
        <c:minorTickMark val="none"/>
        <c:tickLblPos val="nextTo"/>
        <c:txPr>
          <a:bodyPr rot="0" vert="horz"/>
          <a:lstStyle/>
          <a:p>
            <a:pPr>
              <a:defRPr/>
            </a:pPr>
            <a:endParaRPr lang="es-CO"/>
          </a:p>
        </c:txPr>
        <c:crossAx val="123499264"/>
        <c:crosses val="autoZero"/>
        <c:auto val="1"/>
        <c:lblAlgn val="ctr"/>
        <c:lblOffset val="100"/>
        <c:noMultiLvlLbl val="0"/>
      </c:catAx>
      <c:valAx>
        <c:axId val="123499264"/>
        <c:scaling>
          <c:orientation val="minMax"/>
        </c:scaling>
        <c:delete val="1"/>
        <c:axPos val="l"/>
        <c:numFmt formatCode="0%" sourceLinked="1"/>
        <c:majorTickMark val="out"/>
        <c:minorTickMark val="none"/>
        <c:tickLblPos val="nextTo"/>
        <c:crossAx val="135455104"/>
        <c:crosses val="autoZero"/>
        <c:crossBetween val="between"/>
      </c:valAx>
    </c:plotArea>
    <c:legend>
      <c:legendPos val="t"/>
      <c:layout/>
      <c:overlay val="0"/>
    </c:legend>
    <c:plotVisOnly val="1"/>
    <c:dispBlanksAs val="gap"/>
    <c:showDLblsOverMax val="0"/>
  </c:chart>
  <c:txPr>
    <a:bodyPr/>
    <a:lstStyle/>
    <a:p>
      <a:pPr>
        <a:defRPr sz="1400" b="0" i="0" u="none" strike="noStrike" baseline="0">
          <a:solidFill>
            <a:srgbClr val="000000"/>
          </a:solidFill>
          <a:latin typeface="Calibri"/>
          <a:ea typeface="Calibri"/>
          <a:cs typeface="Calibri"/>
        </a:defRPr>
      </a:pPr>
      <a:endParaRPr lang="es-C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12/03/2014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308324"/>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smtClean="0">
                <a:solidFill>
                  <a:srgbClr val="FF3300"/>
                </a:solidFill>
              </a:rPr>
              <a:t>BIENESTAR UNIVERSITARIO</a:t>
            </a:r>
          </a:p>
          <a:p>
            <a:pPr algn="ct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238603135"/>
              </p:ext>
            </p:extLst>
          </p:nvPr>
        </p:nvGraphicFramePr>
        <p:xfrm>
          <a:off x="142874" y="547597"/>
          <a:ext cx="8821612" cy="4512344"/>
        </p:xfrm>
        <a:graphic>
          <a:graphicData uri="http://schemas.openxmlformats.org/drawingml/2006/table">
            <a:tbl>
              <a:tblPr/>
              <a:tblGrid>
                <a:gridCol w="645364"/>
                <a:gridCol w="645364"/>
                <a:gridCol w="645364"/>
                <a:gridCol w="645364"/>
                <a:gridCol w="645364"/>
                <a:gridCol w="645364"/>
                <a:gridCol w="638845"/>
                <a:gridCol w="717073"/>
                <a:gridCol w="718702"/>
                <a:gridCol w="718702"/>
                <a:gridCol w="718702"/>
                <a:gridCol w="718702"/>
                <a:gridCol w="718702"/>
              </a:tblGrid>
              <a:tr h="352669">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6022">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58009">
                <a:tc>
                  <a:txBody>
                    <a:bodyPr/>
                    <a:lstStyle/>
                    <a:p>
                      <a:pPr algn="ctr" fontAlgn="ctr"/>
                      <a:r>
                        <a:rPr lang="es-CO" sz="1400" b="0" i="0" u="none" strike="noStrike">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2564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20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MX" sz="1800" b="1"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MX" sz="1800" b="1" i="0" u="none" strike="noStrike" kern="1200" cap="none" normalizeH="0" baseline="0" dirty="0" smtClean="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800" b="0" i="0" u="none" strike="noStrike" kern="1200" cap="none" normalizeH="0" baseline="0" dirty="0" smtClean="0">
                          <a:ln>
                            <a:noFill/>
                          </a:ln>
                          <a:solidFill>
                            <a:schemeClr val="tx1"/>
                          </a:solidFill>
                          <a:effectLst/>
                          <a:latin typeface="Arial" charset="0"/>
                          <a:ea typeface="+mn-ea"/>
                          <a:cs typeface="+mn-cs"/>
                        </a:rPr>
                        <a:t>No se encontraron hallazgos  ni observaciones.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331757247"/>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FFFFFF"/>
                          </a:solidFill>
                          <a:effectLst/>
                          <a:latin typeface="Arial" charset="0"/>
                          <a:cs typeface="Arial" charset="0"/>
                        </a:rPr>
                        <a:t>NC</a:t>
                      </a: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FFFF"/>
                          </a:solidFill>
                          <a:effectLst/>
                          <a:latin typeface="Arial" charset="0"/>
                          <a:cs typeface="Arial" charset="0"/>
                        </a:rPr>
                        <a:t>OBS</a:t>
                      </a: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16632"/>
            <a:ext cx="8229600" cy="850106"/>
          </a:xfrm>
        </p:spPr>
        <p:txBody>
          <a:bodyPr>
            <a:normAutofit fontScale="90000"/>
          </a:bodyPr>
          <a:lstStyle/>
          <a:p>
            <a:pPr eaLnBrk="1" hangingPunct="1"/>
            <a:r>
              <a:rPr lang="es-MX" sz="2800" b="1" dirty="0" smtClean="0">
                <a:solidFill>
                  <a:srgbClr val="FF3300"/>
                </a:solidFill>
                <a:hlinkClick r:id="rId3" action="ppaction://hlinkfile"/>
              </a:rPr>
              <a:t>3. Resumen de No Conformidades y estado de las Acciones Correctivas</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386084167"/>
              </p:ext>
            </p:extLst>
          </p:nvPr>
        </p:nvGraphicFramePr>
        <p:xfrm>
          <a:off x="179511" y="1476152"/>
          <a:ext cx="8856987" cy="2821260"/>
        </p:xfrm>
        <a:graphic>
          <a:graphicData uri="http://schemas.openxmlformats.org/drawingml/2006/table">
            <a:tbl>
              <a:tblPr/>
              <a:tblGrid>
                <a:gridCol w="2108807"/>
                <a:gridCol w="1419586"/>
                <a:gridCol w="1954504"/>
                <a:gridCol w="1687045"/>
                <a:gridCol w="1687045"/>
              </a:tblGrid>
              <a:tr h="940420">
                <a:tc>
                  <a:txBody>
                    <a:bodyPr/>
                    <a:lstStyle/>
                    <a:p>
                      <a:pPr algn="just" fontAlgn="ctr"/>
                      <a:r>
                        <a:rPr lang="es-ES" sz="1200" b="0" i="0" u="none" strike="noStrike" dirty="0" smtClean="0">
                          <a:latin typeface="Arial"/>
                        </a:rPr>
                        <a:t>  ACCIONES    CORRECTIVAS</a:t>
                      </a:r>
                      <a:endParaRPr lang="es-ES" sz="12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0" i="0" u="none" strike="noStrike" dirty="0" smtClean="0">
                          <a:latin typeface="Arial"/>
                        </a:rPr>
                        <a:t>EFICACIA</a:t>
                      </a:r>
                      <a:r>
                        <a:rPr lang="es-ES" sz="1200" b="0" i="0" u="none" strike="noStrike" baseline="0" dirty="0" smtClean="0">
                          <a:latin typeface="Arial"/>
                        </a:rPr>
                        <a:t> ACCIONES CERRADAS</a:t>
                      </a:r>
                      <a:endParaRPr lang="es-ES" sz="12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940420">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400" b="0" i="0" u="none" strike="noStrike" dirty="0">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0420">
                <a:tc gridSpan="5">
                  <a:txBody>
                    <a:bodyPr/>
                    <a:lstStyle/>
                    <a:p>
                      <a:pPr algn="ctr" fontAlgn="ctr"/>
                      <a:r>
                        <a:rPr lang="es-CO" sz="2400" b="0" i="0" u="none" strike="noStrike" dirty="0" smtClean="0">
                          <a:solidFill>
                            <a:srgbClr val="000000"/>
                          </a:solidFill>
                          <a:effectLst/>
                          <a:latin typeface="Arial"/>
                        </a:rPr>
                        <a:t>Adecuaciones</a:t>
                      </a:r>
                      <a:r>
                        <a:rPr lang="es-CO" sz="2400" b="0" i="0" u="none" strike="noStrike" baseline="0" dirty="0" smtClean="0">
                          <a:solidFill>
                            <a:srgbClr val="000000"/>
                          </a:solidFill>
                          <a:effectLst/>
                          <a:latin typeface="Arial"/>
                        </a:rPr>
                        <a:t> consultorio médico</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s-CO" sz="24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242699952"/>
              </p:ext>
            </p:extLst>
          </p:nvPr>
        </p:nvGraphicFramePr>
        <p:xfrm>
          <a:off x="311411" y="1916832"/>
          <a:ext cx="8501062" cy="3326777"/>
        </p:xfrm>
        <a:graphic>
          <a:graphicData uri="http://schemas.openxmlformats.org/drawingml/2006/table">
            <a:tbl>
              <a:tblPr/>
              <a:tblGrid>
                <a:gridCol w="3396493"/>
                <a:gridCol w="3888432"/>
                <a:gridCol w="1216137"/>
              </a:tblGrid>
              <a:tr h="294017">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0039">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SEGUIMIENTO</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167621">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es-ES" sz="1100" b="1" i="0" u="none" strike="noStrike" dirty="0">
                        <a:latin typeface="Century Gothic"/>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1066682">
                <a:tc>
                  <a:txBody>
                    <a:bodyPr/>
                    <a:lstStyle/>
                    <a:p>
                      <a:pPr algn="l" fontAlgn="ctr"/>
                      <a:r>
                        <a:rPr lang="es-ES" sz="1200" b="1" i="0" u="none" strike="noStrike" dirty="0">
                          <a:solidFill>
                            <a:srgbClr val="000000"/>
                          </a:solidFill>
                          <a:latin typeface="Arial"/>
                        </a:rPr>
                        <a:t>Riesgo </a:t>
                      </a:r>
                      <a:r>
                        <a:rPr lang="es-ES" sz="1200" b="1" i="0" u="none" strike="noStrike" dirty="0" smtClean="0">
                          <a:solidFill>
                            <a:srgbClr val="000000"/>
                          </a:solidFill>
                          <a:latin typeface="Arial"/>
                        </a:rPr>
                        <a:t>Operativo: </a:t>
                      </a:r>
                      <a:r>
                        <a:rPr lang="es-ES" sz="1200" b="0" i="0" u="none" strike="noStrike" dirty="0" smtClean="0">
                          <a:solidFill>
                            <a:srgbClr val="000000"/>
                          </a:solidFill>
                          <a:latin typeface="Arial"/>
                        </a:rPr>
                        <a:t> Insatisfacción del usuario en la oportunidad del servicio de Psicología</a:t>
                      </a:r>
                    </a:p>
                    <a:p>
                      <a:pPr algn="l" fontAlgn="ctr"/>
                      <a:r>
                        <a:rPr lang="es-ES" sz="1200" b="0" i="0" u="none" strike="noStrike" dirty="0">
                          <a:solidFill>
                            <a:srgbClr val="000000"/>
                          </a:solidFill>
                          <a:latin typeface="Arial"/>
                        </a:rPr>
                        <a:t/>
                      </a:r>
                      <a:br>
                        <a:rPr lang="es-ES" sz="1200" b="0" i="0" u="none" strike="noStrike" dirty="0">
                          <a:solidFill>
                            <a:srgbClr val="000000"/>
                          </a:solidFill>
                          <a:latin typeface="Arial"/>
                        </a:rPr>
                      </a:br>
                      <a:r>
                        <a:rPr lang="es-ES" sz="1200" b="1" i="0" u="none" strike="noStrike" dirty="0">
                          <a:solidFill>
                            <a:srgbClr val="000000"/>
                          </a:solidFill>
                          <a:latin typeface="Arial"/>
                        </a:rPr>
                        <a:t>Causa a eliminar: </a:t>
                      </a:r>
                      <a:endParaRPr lang="es-ES" sz="1200" b="1" i="0" u="none" strike="noStrike" dirty="0" smtClean="0">
                        <a:solidFill>
                          <a:srgbClr val="000000"/>
                        </a:solidFill>
                        <a:latin typeface="Arial"/>
                      </a:endParaRPr>
                    </a:p>
                    <a:p>
                      <a:pPr algn="l" fontAlgn="ctr"/>
                      <a:r>
                        <a:rPr lang="es-ES" sz="1200" b="0" i="0" u="none" strike="noStrike" dirty="0" smtClean="0">
                          <a:solidFill>
                            <a:srgbClr val="000000"/>
                          </a:solidFill>
                          <a:latin typeface="Arial"/>
                        </a:rPr>
                        <a:t>1.Por tener solo 1 Psicólogo para atender a toda la comunidad universitaria</a:t>
                      </a:r>
                    </a:p>
                    <a:p>
                      <a:pPr algn="l" fontAlgn="ctr"/>
                      <a:r>
                        <a:rPr lang="es-ES" sz="1200" b="0" i="0" u="none" strike="noStrike" dirty="0" smtClean="0">
                          <a:solidFill>
                            <a:srgbClr val="000000"/>
                          </a:solidFill>
                          <a:latin typeface="Arial"/>
                        </a:rPr>
                        <a:t>2. Por el crecimiento de la población universitaria, incluyendo posgrados</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es-CO" sz="1200" b="0" i="0" u="none" strike="noStrike" kern="1200" dirty="0" smtClean="0">
                          <a:solidFill>
                            <a:schemeClr val="tx1"/>
                          </a:solidFill>
                          <a:latin typeface="Arial"/>
                          <a:ea typeface="+mn-ea"/>
                          <a:cs typeface="+mn-cs"/>
                        </a:rPr>
                        <a:t>A partir del  período 2013-2 se inició la  Implementación  del proyecto de Permanencia con Calidad  con la participación de diferentes psicólogos que brindan acompañamiento en cada Facultad, con el fin de impactar en los índices de deserción temprana en la Universidad Libre, se están realizando construcciones prácticas que permitan una mirada crítica al proceso de permanencia y culminación efectiva del programa académico, a través del fortalecimiento de competencias y habilidades propias en el campo básico y disciplinar, social, psicológico y económico; las cuales se reflejan en el saber conocer, saber hacer y saber ser del futuro profesional </a:t>
                      </a:r>
                      <a:r>
                        <a:rPr lang="es-CO" sz="1200" b="0" i="0" u="none" strike="noStrike" kern="1200" dirty="0" err="1" smtClean="0">
                          <a:solidFill>
                            <a:schemeClr val="tx1"/>
                          </a:solidFill>
                          <a:latin typeface="Arial"/>
                          <a:ea typeface="+mn-ea"/>
                          <a:cs typeface="+mn-cs"/>
                        </a:rPr>
                        <a:t>Unilibrista</a:t>
                      </a:r>
                      <a:r>
                        <a:rPr lang="es-CO" sz="1200" b="0" i="0" u="none" strike="noStrike" kern="1200" dirty="0" smtClean="0">
                          <a:solidFill>
                            <a:schemeClr val="tx1"/>
                          </a:solidFill>
                          <a:latin typeface="Arial"/>
                          <a:ea typeface="+mn-ea"/>
                          <a:cs typeface="+mn-cs"/>
                        </a:rPr>
                        <a:t>.</a:t>
                      </a:r>
                      <a:endParaRPr lang="es-ES" sz="1200" b="1" i="0" u="none" strike="noStrike" kern="1200" dirty="0">
                        <a:solidFill>
                          <a:srgbClr val="FF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ES" sz="1400" b="0" i="0" u="none" strike="noStrike" dirty="0" smtClean="0">
                          <a:latin typeface="+mn-lt"/>
                        </a:rPr>
                        <a:t>Permanente</a:t>
                      </a:r>
                    </a:p>
                    <a:p>
                      <a:pPr algn="just" fontAlgn="ctr"/>
                      <a:endParaRPr lang="es-ES" sz="1400" b="0" i="0" u="none" strike="noStrike" dirty="0">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803061440"/>
              </p:ext>
            </p:extLst>
          </p:nvPr>
        </p:nvGraphicFramePr>
        <p:xfrm>
          <a:off x="349511" y="404664"/>
          <a:ext cx="8398955" cy="1441081"/>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un riesgo identificado en el año 2013, se generó una acción correctiva la cual se encuentra cerrada.</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0"/>
            <a:ext cx="8229600" cy="1143000"/>
          </a:xfrm>
        </p:spPr>
        <p:txBody>
          <a:bodyPr/>
          <a:lstStyle/>
          <a:p>
            <a:pPr eaLnBrk="1" hangingPunct="1"/>
            <a:r>
              <a:rPr lang="es-ES" sz="2800" b="1" dirty="0" smtClean="0">
                <a:solidFill>
                  <a:srgbClr val="FF3300"/>
                </a:solidFill>
              </a:rPr>
              <a:t>5.  Revisión del Servicio No conforme</a:t>
            </a:r>
          </a:p>
        </p:txBody>
      </p:sp>
      <p:graphicFrame>
        <p:nvGraphicFramePr>
          <p:cNvPr id="9" name="8 Tabla"/>
          <p:cNvGraphicFramePr>
            <a:graphicFrameLocks noGrp="1"/>
          </p:cNvGraphicFramePr>
          <p:nvPr>
            <p:extLst>
              <p:ext uri="{D42A27DB-BD31-4B8C-83A1-F6EECF244321}">
                <p14:modId xmlns:p14="http://schemas.microsoft.com/office/powerpoint/2010/main" val="4189854016"/>
              </p:ext>
            </p:extLst>
          </p:nvPr>
        </p:nvGraphicFramePr>
        <p:xfrm>
          <a:off x="508260" y="2060848"/>
          <a:ext cx="8112125" cy="2279372"/>
        </p:xfrm>
        <a:graphic>
          <a:graphicData uri="http://schemas.openxmlformats.org/drawingml/2006/table">
            <a:tbl>
              <a:tblPr/>
              <a:tblGrid>
                <a:gridCol w="2099395"/>
                <a:gridCol w="4951667"/>
                <a:gridCol w="1061063"/>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77889">
                <a:tc gridSpan="3">
                  <a:txBody>
                    <a:bodyPr/>
                    <a:lstStyle/>
                    <a:p>
                      <a:pPr algn="l" fontAlgn="b"/>
                      <a:endParaRPr lang="es-ES" sz="1600" b="0" i="0" u="none" strike="noStrike" dirty="0">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r>
              <a:tr h="1622880">
                <a:tc gridSpan="3">
                  <a:txBody>
                    <a:bodyPr/>
                    <a:lstStyle/>
                    <a:p>
                      <a:pPr algn="l" fontAlgn="ctr"/>
                      <a:r>
                        <a:rPr lang="es-ES" sz="1600" b="0" i="0" u="none" strike="noStrike" dirty="0" smtClean="0">
                          <a:solidFill>
                            <a:srgbClr val="000000"/>
                          </a:solidFill>
                          <a:latin typeface="Arial"/>
                        </a:rPr>
                        <a:t>No se han</a:t>
                      </a:r>
                      <a:r>
                        <a:rPr lang="es-ES" sz="1600" b="0" i="0" u="none" strike="noStrike" baseline="0" dirty="0" smtClean="0">
                          <a:solidFill>
                            <a:srgbClr val="000000"/>
                          </a:solidFill>
                          <a:latin typeface="Arial"/>
                        </a:rPr>
                        <a:t> presentado en medio físico ni por la página web servicios no conformes por quejas recurrentes  o incumplimiento a los  acuerdos de servicio  de psicología y servicio de salud</a:t>
                      </a:r>
                      <a:endParaRPr lang="es-ES" sz="16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7205565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lstStyle/>
          <a:p>
            <a:pPr eaLnBrk="1" hangingPunct="1"/>
            <a:r>
              <a:rPr lang="es-ES" sz="24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460591044"/>
              </p:ext>
            </p:extLst>
          </p:nvPr>
        </p:nvGraphicFramePr>
        <p:xfrm>
          <a:off x="326330" y="1700808"/>
          <a:ext cx="8710166" cy="3978402"/>
        </p:xfrm>
        <a:graphic>
          <a:graphicData uri="http://schemas.openxmlformats.org/drawingml/2006/table">
            <a:tbl>
              <a:tblPr/>
              <a:tblGrid>
                <a:gridCol w="2949526"/>
                <a:gridCol w="5760640"/>
              </a:tblGrid>
              <a:tr h="216023">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Implementación del proyecto de permanencia con calidad </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smtClean="0">
                          <a:solidFill>
                            <a:srgbClr val="000000"/>
                          </a:solidFill>
                          <a:effectLst/>
                          <a:latin typeface="Arial"/>
                          <a:ea typeface="Times New Roman"/>
                          <a:cs typeface="Times New Roman"/>
                        </a:rPr>
                        <a:t>Cerrada:   </a:t>
                      </a:r>
                      <a:r>
                        <a:rPr lang="es-CO" sz="1100" kern="1200" dirty="0" smtClean="0">
                          <a:solidFill>
                            <a:srgbClr val="000000"/>
                          </a:solidFill>
                          <a:effectLst/>
                          <a:latin typeface="Arial"/>
                          <a:ea typeface="Times New Roman"/>
                          <a:cs typeface="Times New Roman"/>
                        </a:rPr>
                        <a:t>A partir del  período 2013-2 se inició la  Implementación  del proyecto de Permanencia con Calidad  con la participación de diferentes psicólogos que brindan acompañamiento en cada Facultad, con el fin de impactar en los índices de deserción temprana en la Universidad Libre, se están realizando construcciones prácticas que permitan una mirada crítica al proceso de permanencia y culminación efectiva del programa académico, a través del fortalecimiento de competencias y habilidades propias en el campo básico y disciplinar, social, psicológico y económico; las cuales se reflejan en el saber conocer, saber hacer y saber ser del futuro profesional </a:t>
                      </a:r>
                      <a:r>
                        <a:rPr lang="es-CO" sz="1100" kern="1200" dirty="0" err="1" smtClean="0">
                          <a:solidFill>
                            <a:srgbClr val="000000"/>
                          </a:solidFill>
                          <a:effectLst/>
                          <a:latin typeface="Arial"/>
                          <a:ea typeface="Times New Roman"/>
                          <a:cs typeface="Times New Roman"/>
                        </a:rPr>
                        <a:t>Unilibrista</a:t>
                      </a:r>
                      <a:r>
                        <a:rPr lang="es-CO" sz="1100" kern="1200" dirty="0" smtClean="0">
                          <a:solidFill>
                            <a:srgbClr val="000000"/>
                          </a:solidFill>
                          <a:effectLst/>
                          <a:latin typeface="Arial"/>
                          <a:ea typeface="Times New Roman"/>
                          <a:cs typeface="Times New Roman"/>
                        </a:rPr>
                        <a:t>.</a:t>
                      </a:r>
                      <a:endParaRPr lang="es-CO" sz="1100" kern="1200" dirty="0">
                        <a:solidFill>
                          <a:srgbClr val="000000"/>
                        </a:solidFill>
                        <a:effectLst/>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Creación de un blog de Bienestar para que los usuarios puedan acceder al histórico de eventos realizados en la Universidad y oportunidad de opinión</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a:solidFill>
                            <a:srgbClr val="000000"/>
                          </a:solidFill>
                          <a:effectLst/>
                          <a:latin typeface="Arial"/>
                          <a:ea typeface="Times New Roman"/>
                          <a:cs typeface="Times New Roman"/>
                        </a:rPr>
                        <a:t>Cerrado: </a:t>
                      </a:r>
                      <a:r>
                        <a:rPr lang="es-CO" sz="1100" kern="1200" dirty="0">
                          <a:solidFill>
                            <a:srgbClr val="000000"/>
                          </a:solidFill>
                          <a:effectLst/>
                          <a:latin typeface="Arial"/>
                          <a:ea typeface="Times New Roman"/>
                          <a:cs typeface="Times New Roman"/>
                        </a:rPr>
                        <a:t>Bienestar Universitario creó un blog para que los usuarios puedan acceder al histórico de eventos realizados en la Universidad y oportunidad de opinión.bienestarulibre.tumblr.com</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Horarios los días sábados con el fin de Incrementar la cobertura de servicios </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a:solidFill>
                            <a:srgbClr val="000000"/>
                          </a:solidFill>
                          <a:effectLst/>
                          <a:latin typeface="Arial"/>
                          <a:ea typeface="Times New Roman"/>
                          <a:cs typeface="Times New Roman"/>
                        </a:rPr>
                        <a:t>Cerrado: </a:t>
                      </a:r>
                      <a:r>
                        <a:rPr lang="es-CO" sz="1100" kern="1200" dirty="0">
                          <a:solidFill>
                            <a:srgbClr val="000000"/>
                          </a:solidFill>
                          <a:effectLst/>
                          <a:latin typeface="Arial"/>
                          <a:ea typeface="Times New Roman"/>
                          <a:cs typeface="Times New Roman"/>
                        </a:rPr>
                        <a:t>Se amplió el horario para la prestación de los servicios de Bienestar  los días sábados con el fin de Incrementar la cobertura de servicios y abarcar los estudiantes de posgrado</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a:solidFill>
                            <a:srgbClr val="000000"/>
                          </a:solidFill>
                          <a:effectLst/>
                          <a:latin typeface="Arial"/>
                          <a:ea typeface="Times New Roman"/>
                          <a:cs typeface="Times New Roman"/>
                        </a:rPr>
                        <a:t>Se ha dedicado especial atención al deporte competitivo con la participación de los diferentes grupos en ASCUN DEPORTES</a:t>
                      </a:r>
                      <a:endParaRPr lang="es-CO" sz="180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a:solidFill>
                            <a:srgbClr val="000000"/>
                          </a:solidFill>
                          <a:effectLst/>
                          <a:latin typeface="Arial"/>
                          <a:ea typeface="Times New Roman"/>
                          <a:cs typeface="Times New Roman"/>
                        </a:rPr>
                        <a:t>Cerrado</a:t>
                      </a:r>
                      <a:r>
                        <a:rPr lang="es-CO" sz="1100" kern="1200" dirty="0">
                          <a:solidFill>
                            <a:srgbClr val="000000"/>
                          </a:solidFill>
                          <a:effectLst/>
                          <a:latin typeface="Arial"/>
                          <a:ea typeface="Times New Roman"/>
                          <a:cs typeface="Times New Roman"/>
                        </a:rPr>
                        <a:t>: Se ha dedicado especial atención al deporte competitivo con la participación de los diferentes grupos en ASCUN DEPORTES, lo cual ha mejorado notablemente el área de deportes.</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108092940"/>
              </p:ext>
            </p:extLst>
          </p:nvPr>
        </p:nvGraphicFramePr>
        <p:xfrm>
          <a:off x="323528" y="497609"/>
          <a:ext cx="8568949" cy="1059183"/>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266703">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400" b="1" i="0" u="none" strike="noStrike">
                          <a:solidFill>
                            <a:srgbClr val="000000"/>
                          </a:solidFill>
                          <a:effectLst/>
                          <a:latin typeface="Arial"/>
                        </a:rPr>
                        <a:t>11</a:t>
                      </a:r>
                    </a:p>
                  </a:txBody>
                  <a:tcPr marL="0" marR="0" marT="0" marB="0" anchor="b"/>
                </a:tc>
                <a:tc>
                  <a:txBody>
                    <a:bodyPr/>
                    <a:lstStyle/>
                    <a:p>
                      <a:pPr algn="ctr" rtl="0" fontAlgn="b"/>
                      <a:r>
                        <a:rPr lang="es-CO" sz="2400" b="1" i="0" u="none" strike="noStrike">
                          <a:solidFill>
                            <a:srgbClr val="000000"/>
                          </a:solidFill>
                          <a:effectLst/>
                          <a:latin typeface="Arial"/>
                        </a:rPr>
                        <a:t>6</a:t>
                      </a:r>
                    </a:p>
                  </a:txBody>
                  <a:tcPr marL="0" marR="0" marT="0" marB="0" anchor="b"/>
                </a:tc>
                <a:tc>
                  <a:txBody>
                    <a:bodyPr/>
                    <a:lstStyle/>
                    <a:p>
                      <a:pPr algn="ctr" rtl="0" fontAlgn="b"/>
                      <a:r>
                        <a:rPr lang="es-CO" sz="2400" b="1" i="0" u="none" strike="noStrike">
                          <a:solidFill>
                            <a:srgbClr val="000000"/>
                          </a:solidFill>
                          <a:effectLst/>
                          <a:latin typeface="Arial"/>
                        </a:rPr>
                        <a:t>6</a:t>
                      </a:r>
                    </a:p>
                  </a:txBody>
                  <a:tcPr marL="0" marR="0" marT="0" marB="0" anchor="b"/>
                </a:tc>
                <a:tc>
                  <a:txBody>
                    <a:bodyPr/>
                    <a:lstStyle/>
                    <a:p>
                      <a:pPr algn="ctr" rtl="0" fontAlgn="b"/>
                      <a:r>
                        <a:rPr lang="es-CO" sz="2400" b="1" i="0" u="none" strike="noStrike">
                          <a:solidFill>
                            <a:srgbClr val="000000"/>
                          </a:solidFill>
                          <a:effectLst/>
                          <a:latin typeface="Arial"/>
                        </a:rPr>
                        <a:t>3</a:t>
                      </a:r>
                    </a:p>
                  </a:txBody>
                  <a:tcPr marL="0" marR="0" marT="0" marB="0" anchor="b"/>
                </a:tc>
                <a:tc>
                  <a:txBody>
                    <a:bodyPr/>
                    <a:lstStyle/>
                    <a:p>
                      <a:pPr algn="ctr" rtl="0" fontAlgn="b"/>
                      <a:r>
                        <a:rPr lang="es-CO" sz="2400" b="1" i="0" u="none" strike="noStrike">
                          <a:solidFill>
                            <a:srgbClr val="000000"/>
                          </a:solidFill>
                          <a:effectLst/>
                          <a:latin typeface="Arial"/>
                        </a:rPr>
                        <a:t>1</a:t>
                      </a:r>
                    </a:p>
                  </a:txBody>
                  <a:tcPr marL="0" marR="0" marT="0" marB="0" anchor="b"/>
                </a:tc>
                <a:tc>
                  <a:txBody>
                    <a:bodyPr/>
                    <a:lstStyle/>
                    <a:p>
                      <a:pPr algn="ctr" rtl="0" fontAlgn="ctr"/>
                      <a:r>
                        <a:rPr lang="es-CO" sz="2400" b="1" i="0" u="none" strike="noStrike">
                          <a:solidFill>
                            <a:srgbClr val="000000"/>
                          </a:solidFill>
                          <a:effectLst/>
                          <a:latin typeface="Arial"/>
                        </a:rPr>
                        <a:t>1</a:t>
                      </a:r>
                    </a:p>
                  </a:txBody>
                  <a:tcPr marL="0" marR="0" marT="0" marB="0" anchor="ctr"/>
                </a:tc>
                <a:tc>
                  <a:txBody>
                    <a:bodyPr/>
                    <a:lstStyle/>
                    <a:p>
                      <a:pPr algn="ctr" rtl="0" fontAlgn="ctr"/>
                      <a:r>
                        <a:rPr lang="es-CO" sz="2400" b="1" i="0" u="none" strike="noStrike">
                          <a:solidFill>
                            <a:srgbClr val="000000"/>
                          </a:solidFill>
                          <a:effectLst/>
                          <a:latin typeface="Arial"/>
                        </a:rPr>
                        <a:t>0</a:t>
                      </a:r>
                    </a:p>
                  </a:txBody>
                  <a:tcPr marL="0" marR="0" marT="0" marB="0" anchor="ctr"/>
                </a:tc>
                <a:tc>
                  <a:txBody>
                    <a:bodyPr/>
                    <a:lstStyle/>
                    <a:p>
                      <a:pPr algn="ctr" rtl="0" fontAlgn="ctr"/>
                      <a:r>
                        <a:rPr lang="es-CO" sz="2400" b="1" i="0" u="none" strike="noStrike">
                          <a:solidFill>
                            <a:srgbClr val="000000"/>
                          </a:solidFill>
                          <a:effectLst/>
                          <a:latin typeface="Arial"/>
                        </a:rPr>
                        <a:t>2</a:t>
                      </a:r>
                    </a:p>
                  </a:txBody>
                  <a:tcPr marL="0" marR="0" marT="0" marB="0" anchor="ctr"/>
                </a:tc>
                <a:tc>
                  <a:txBody>
                    <a:bodyPr/>
                    <a:lstStyle/>
                    <a:p>
                      <a:pPr algn="ctr" rtl="0" fontAlgn="ctr"/>
                      <a:r>
                        <a:rPr lang="es-CO" sz="2400" b="1" i="0" u="none" strike="noStrike" dirty="0">
                          <a:solidFill>
                            <a:srgbClr val="000000"/>
                          </a:solidFill>
                          <a:effectLst/>
                          <a:latin typeface="Arial"/>
                        </a:rPr>
                        <a:t>3</a:t>
                      </a:r>
                    </a:p>
                  </a:txBody>
                  <a:tcPr marL="0" marR="0" marT="0" marB="0" anchor="ctr"/>
                </a:tc>
                <a:tc>
                  <a:txBody>
                    <a:bodyPr/>
                    <a:lstStyle/>
                    <a:p>
                      <a:pPr algn="ctr" rtl="0" fontAlgn="ctr"/>
                      <a:r>
                        <a:rPr lang="es-CO" sz="2400" b="1" i="0" u="none" strike="noStrike">
                          <a:solidFill>
                            <a:srgbClr val="000000"/>
                          </a:solidFill>
                          <a:effectLst/>
                          <a:latin typeface="Arial"/>
                        </a:rPr>
                        <a:t>5</a:t>
                      </a:r>
                    </a:p>
                  </a:txBody>
                  <a:tcPr marL="0" marR="0" marT="0" marB="0" anchor="ctr"/>
                </a:tc>
                <a:tc>
                  <a:txBody>
                    <a:bodyPr/>
                    <a:lstStyle/>
                    <a:p>
                      <a:pPr algn="ctr" rtl="0" fontAlgn="ctr"/>
                      <a:r>
                        <a:rPr lang="es-CO" sz="2400" b="1" i="0" u="none" strike="noStrike">
                          <a:solidFill>
                            <a:srgbClr val="000000"/>
                          </a:solidFill>
                          <a:effectLst/>
                          <a:latin typeface="Arial"/>
                        </a:rPr>
                        <a:t>5</a:t>
                      </a:r>
                    </a:p>
                  </a:txBody>
                  <a:tcPr marL="0" marR="0" marT="0" marB="0" anchor="ctr"/>
                </a:tc>
                <a:tc>
                  <a:txBody>
                    <a:bodyPr/>
                    <a:lstStyle/>
                    <a:p>
                      <a:pPr algn="ctr" rtl="0" fontAlgn="ctr"/>
                      <a:r>
                        <a:rPr lang="es-CO" sz="2400" b="1" i="0" u="none" strike="noStrike">
                          <a:solidFill>
                            <a:srgbClr val="000000"/>
                          </a:solidFill>
                          <a:effectLst/>
                          <a:latin typeface="Arial"/>
                        </a:rPr>
                        <a:t>10</a:t>
                      </a:r>
                    </a:p>
                  </a:txBody>
                  <a:tcPr marL="0" marR="0" marT="0" marB="0" anchor="ctr"/>
                </a:tc>
                <a:tc>
                  <a:txBody>
                    <a:bodyPr/>
                    <a:lstStyle/>
                    <a:p>
                      <a:pPr algn="ctr" rtl="0" fontAlgn="ctr"/>
                      <a:r>
                        <a:rPr lang="es-CO" sz="2400" b="1" i="0" u="none" strike="noStrike">
                          <a:solidFill>
                            <a:srgbClr val="000000"/>
                          </a:solidFill>
                          <a:effectLst/>
                          <a:latin typeface="Arial"/>
                        </a:rPr>
                        <a:t>12</a:t>
                      </a:r>
                    </a:p>
                  </a:txBody>
                  <a:tcPr marL="0" marR="0" marT="0" marB="0" anchor="ctr"/>
                </a:tc>
                <a:tc>
                  <a:txBody>
                    <a:bodyPr/>
                    <a:lstStyle/>
                    <a:p>
                      <a:pPr algn="ctr" rtl="0" fontAlgn="ctr"/>
                      <a:r>
                        <a:rPr lang="es-CO" sz="2400" b="1" i="0" u="none" strike="noStrike">
                          <a:solidFill>
                            <a:srgbClr val="000000"/>
                          </a:solidFill>
                          <a:effectLst/>
                          <a:latin typeface="Arial"/>
                        </a:rPr>
                        <a:t>9</a:t>
                      </a:r>
                    </a:p>
                  </a:txBody>
                  <a:tcPr marL="0" marR="0" marT="0" marB="0" anchor="ctr"/>
                </a:tc>
                <a:tc>
                  <a:txBody>
                    <a:bodyPr/>
                    <a:lstStyle/>
                    <a:p>
                      <a:pPr algn="ctr" rtl="0" fontAlgn="b"/>
                      <a:r>
                        <a:rPr lang="es-CO" sz="2400" b="1" i="0" u="none" strike="noStrike">
                          <a:solidFill>
                            <a:srgbClr val="000000"/>
                          </a:solidFill>
                          <a:effectLst/>
                          <a:latin typeface="Arial"/>
                        </a:rPr>
                        <a:t>1</a:t>
                      </a:r>
                    </a:p>
                  </a:txBody>
                  <a:tcPr marL="0" marR="0" marT="0" marB="0" anchor="b">
                    <a:solidFill>
                      <a:srgbClr val="92D050"/>
                    </a:solidFill>
                  </a:tcPr>
                </a:tc>
                <a:tc>
                  <a:txBody>
                    <a:bodyPr/>
                    <a:lstStyle/>
                    <a:p>
                      <a:pPr algn="ctr" rtl="0" fontAlgn="b"/>
                      <a:r>
                        <a:rPr lang="es-CO" sz="2400" b="1" i="0" u="none" strike="noStrike" smtClean="0">
                          <a:solidFill>
                            <a:srgbClr val="000000"/>
                          </a:solidFill>
                          <a:effectLst/>
                          <a:latin typeface="Arial"/>
                        </a:rPr>
                        <a:t>74</a:t>
                      </a:r>
                      <a:endParaRPr lang="es-CO" sz="2400" b="1" i="0" u="none" strike="noStrike" dirty="0">
                        <a:solidFill>
                          <a:srgbClr val="000000"/>
                        </a:solidFill>
                        <a:effectLst/>
                        <a:latin typeface="Arial"/>
                      </a:endParaRP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lstStyle/>
          <a:p>
            <a:pPr eaLnBrk="1" hangingPunct="1"/>
            <a:r>
              <a:rPr lang="es-ES" sz="24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310142419"/>
              </p:ext>
            </p:extLst>
          </p:nvPr>
        </p:nvGraphicFramePr>
        <p:xfrm>
          <a:off x="326330" y="1884473"/>
          <a:ext cx="8710166" cy="4085306"/>
        </p:xfrm>
        <a:graphic>
          <a:graphicData uri="http://schemas.openxmlformats.org/drawingml/2006/table">
            <a:tbl>
              <a:tblPr/>
              <a:tblGrid>
                <a:gridCol w="3291989"/>
                <a:gridCol w="5418177"/>
              </a:tblGrid>
              <a:tr h="216023">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En  el área de Deportes se ha revisado  la historia clínica de cada uno de los deportistas con el  fin de realizar una caracterización que nos permita saber el estado de los mismos</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a:solidFill>
                            <a:srgbClr val="000000"/>
                          </a:solidFill>
                          <a:effectLst/>
                          <a:latin typeface="Arial"/>
                          <a:ea typeface="Times New Roman"/>
                          <a:cs typeface="Times New Roman"/>
                        </a:rPr>
                        <a:t>Cerrado: </a:t>
                      </a:r>
                      <a:r>
                        <a:rPr lang="es-CO" sz="1100" kern="1200" dirty="0">
                          <a:solidFill>
                            <a:srgbClr val="000000"/>
                          </a:solidFill>
                          <a:effectLst/>
                          <a:latin typeface="Arial"/>
                          <a:ea typeface="Times New Roman"/>
                          <a:cs typeface="Times New Roman"/>
                        </a:rPr>
                        <a:t>En  el área de Deportes se ha revisado  la historia clínica de cada uno de los deportistas con el  fin de realizar una caracterización que nos permita saber el estado de los mismos.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En el área de la Salud se ha realizado programas conjuntos con otras instituciones que nos han dado mayor presencia en el ámbito universitario. </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100" kern="1200" dirty="0">
                          <a:solidFill>
                            <a:srgbClr val="000000"/>
                          </a:solidFill>
                          <a:effectLst/>
                          <a:latin typeface="Arial"/>
                          <a:ea typeface="Times New Roman"/>
                          <a:cs typeface="Times New Roman"/>
                        </a:rPr>
                        <a:t>C</a:t>
                      </a:r>
                      <a:r>
                        <a:rPr lang="es-CO" sz="1400" b="1" kern="1200" dirty="0">
                          <a:solidFill>
                            <a:srgbClr val="000000"/>
                          </a:solidFill>
                          <a:effectLst/>
                          <a:latin typeface="Arial"/>
                          <a:ea typeface="Times New Roman"/>
                          <a:cs typeface="Times New Roman"/>
                        </a:rPr>
                        <a:t>errado</a:t>
                      </a:r>
                      <a:r>
                        <a:rPr lang="es-CO" sz="1100" kern="1200" dirty="0">
                          <a:solidFill>
                            <a:srgbClr val="000000"/>
                          </a:solidFill>
                          <a:effectLst/>
                          <a:latin typeface="Arial"/>
                          <a:ea typeface="Times New Roman"/>
                          <a:cs typeface="Times New Roman"/>
                        </a:rPr>
                        <a:t>: En el área de la Salud se ha realizado programas conjuntos con otras instituciones que nos han dado mayor presencia en el ámbito universitario.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Durante el año 2013 se reanudó el convenio con la Secretaria de Deportes lo que  ha permitido ahorrar dinero en espacios deportivos y también continuar el servicio. </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a:solidFill>
                            <a:srgbClr val="000000"/>
                          </a:solidFill>
                          <a:effectLst/>
                          <a:latin typeface="Arial"/>
                          <a:ea typeface="Times New Roman"/>
                          <a:cs typeface="Times New Roman"/>
                        </a:rPr>
                        <a:t>Cerrado</a:t>
                      </a:r>
                      <a:r>
                        <a:rPr lang="es-CO" sz="1100" kern="1200" dirty="0">
                          <a:solidFill>
                            <a:srgbClr val="000000"/>
                          </a:solidFill>
                          <a:effectLst/>
                          <a:latin typeface="Arial"/>
                          <a:ea typeface="Times New Roman"/>
                          <a:cs typeface="Times New Roman"/>
                        </a:rPr>
                        <a:t>: Durante el año 2013 se reanudó el convenio con la Secretaria de Deportes lo que  ha permitido ahorrar dinero en espacios deportivos y también continuar el servicio.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7070">
                <a:tc>
                  <a:txBody>
                    <a:bodyPr/>
                    <a:lstStyle/>
                    <a:p>
                      <a:pPr algn="just">
                        <a:lnSpc>
                          <a:spcPct val="115000"/>
                        </a:lnSpc>
                        <a:spcAft>
                          <a:spcPts val="0"/>
                        </a:spcAft>
                      </a:pPr>
                      <a:r>
                        <a:rPr lang="es-CO" sz="1100" dirty="0">
                          <a:solidFill>
                            <a:srgbClr val="000000"/>
                          </a:solidFill>
                          <a:effectLst/>
                          <a:latin typeface="Arial"/>
                          <a:ea typeface="Times New Roman"/>
                          <a:cs typeface="Times New Roman"/>
                        </a:rPr>
                        <a:t>Como  acción de mejora nacional  mediante video conferencias, se están revisando y estandarizando  los procedimientos de cada área generando unificando criterios nacionalmente</a:t>
                      </a:r>
                      <a:endParaRPr lang="es-CO" sz="1800" dirty="0">
                        <a:effectLst/>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just">
                        <a:lnSpc>
                          <a:spcPct val="115000"/>
                        </a:lnSpc>
                        <a:spcAft>
                          <a:spcPts val="0"/>
                        </a:spcAft>
                      </a:pPr>
                      <a:r>
                        <a:rPr lang="es-CO" sz="1200" b="1" kern="1200" dirty="0">
                          <a:solidFill>
                            <a:srgbClr val="FF0000"/>
                          </a:solidFill>
                          <a:effectLst/>
                          <a:latin typeface="Arial"/>
                          <a:ea typeface="Times New Roman"/>
                          <a:cs typeface="Times New Roman"/>
                        </a:rPr>
                        <a:t>En Proceso</a:t>
                      </a:r>
                      <a:r>
                        <a:rPr lang="es-CO" sz="1100" kern="1200" dirty="0">
                          <a:solidFill>
                            <a:srgbClr val="000000"/>
                          </a:solidFill>
                          <a:effectLst/>
                          <a:latin typeface="Arial"/>
                          <a:ea typeface="Times New Roman"/>
                          <a:cs typeface="Times New Roman"/>
                        </a:rPr>
                        <a:t>: Como  acción de mejora nacional  mediante video conferencias, se están revisando y estandarizando  los procedimientos de cada área generando unificando criterios nacionalmente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807070">
                <a:tc>
                  <a:txBody>
                    <a:bodyPr/>
                    <a:lstStyle/>
                    <a:p>
                      <a:pPr algn="just">
                        <a:lnSpc>
                          <a:spcPct val="115000"/>
                        </a:lnSpc>
                        <a:spcAft>
                          <a:spcPts val="0"/>
                        </a:spcAft>
                      </a:pPr>
                      <a:r>
                        <a:rPr lang="es-CO" sz="1800" dirty="0" smtClean="0">
                          <a:effectLst/>
                          <a:latin typeface="+mn-lt"/>
                          <a:ea typeface="Calibri"/>
                          <a:cs typeface="Times New Roman"/>
                        </a:rPr>
                        <a:t>El </a:t>
                      </a:r>
                      <a:r>
                        <a:rPr lang="es-CO" sz="1100" kern="1200" dirty="0" smtClean="0">
                          <a:solidFill>
                            <a:srgbClr val="000000"/>
                          </a:solidFill>
                          <a:effectLst/>
                          <a:latin typeface="Arial"/>
                          <a:ea typeface="Times New Roman"/>
                          <a:cs typeface="Times New Roman"/>
                        </a:rPr>
                        <a:t>Presidente da instrucción que cuando la Seccional tenga un triunfo se debe pasar el TV OLIBRE por URBE</a:t>
                      </a:r>
                      <a:endParaRPr lang="es-CO" sz="1100" kern="1200" dirty="0">
                        <a:solidFill>
                          <a:srgbClr val="000000"/>
                        </a:solidFill>
                        <a:effectLst/>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400" b="1" kern="1200" dirty="0" smtClean="0">
                          <a:solidFill>
                            <a:srgbClr val="000000"/>
                          </a:solidFill>
                          <a:effectLst/>
                          <a:latin typeface="Arial"/>
                          <a:ea typeface="Times New Roman"/>
                          <a:cs typeface="Times New Roman"/>
                        </a:rPr>
                        <a:t>Cerrada:  </a:t>
                      </a:r>
                      <a:r>
                        <a:rPr lang="es-CO" sz="1100" kern="1200" dirty="0" smtClean="0">
                          <a:solidFill>
                            <a:srgbClr val="000000"/>
                          </a:solidFill>
                          <a:effectLst/>
                          <a:latin typeface="Arial"/>
                          <a:ea typeface="Times New Roman"/>
                          <a:cs typeface="Times New Roman"/>
                        </a:rPr>
                        <a:t>Se están pasando por  TV OLIBRE por URBE los triunfos que logra la universidad y los eventos.</a:t>
                      </a:r>
                    </a:p>
                    <a:p>
                      <a:pPr algn="just">
                        <a:lnSpc>
                          <a:spcPct val="115000"/>
                        </a:lnSpc>
                        <a:spcAft>
                          <a:spcPts val="0"/>
                        </a:spcAft>
                      </a:pPr>
                      <a:endParaRPr lang="es-CO" sz="1100" kern="1200" dirty="0">
                        <a:solidFill>
                          <a:srgbClr val="000000"/>
                        </a:solidFill>
                        <a:effectLst/>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2622239297"/>
              </p:ext>
            </p:extLst>
          </p:nvPr>
        </p:nvGraphicFramePr>
        <p:xfrm>
          <a:off x="323528" y="641625"/>
          <a:ext cx="8568949" cy="1059183"/>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266703">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400" b="1" i="0" u="none" strike="noStrike">
                          <a:solidFill>
                            <a:srgbClr val="000000"/>
                          </a:solidFill>
                          <a:effectLst/>
                          <a:latin typeface="Arial"/>
                        </a:rPr>
                        <a:t>11</a:t>
                      </a:r>
                    </a:p>
                  </a:txBody>
                  <a:tcPr marL="0" marR="0" marT="0" marB="0" anchor="b"/>
                </a:tc>
                <a:tc>
                  <a:txBody>
                    <a:bodyPr/>
                    <a:lstStyle/>
                    <a:p>
                      <a:pPr algn="ctr" rtl="0" fontAlgn="b"/>
                      <a:r>
                        <a:rPr lang="es-CO" sz="2400" b="1" i="0" u="none" strike="noStrike">
                          <a:solidFill>
                            <a:srgbClr val="000000"/>
                          </a:solidFill>
                          <a:effectLst/>
                          <a:latin typeface="Arial"/>
                        </a:rPr>
                        <a:t>6</a:t>
                      </a:r>
                    </a:p>
                  </a:txBody>
                  <a:tcPr marL="0" marR="0" marT="0" marB="0" anchor="b"/>
                </a:tc>
                <a:tc>
                  <a:txBody>
                    <a:bodyPr/>
                    <a:lstStyle/>
                    <a:p>
                      <a:pPr algn="ctr" rtl="0" fontAlgn="b"/>
                      <a:r>
                        <a:rPr lang="es-CO" sz="2400" b="1" i="0" u="none" strike="noStrike">
                          <a:solidFill>
                            <a:srgbClr val="000000"/>
                          </a:solidFill>
                          <a:effectLst/>
                          <a:latin typeface="Arial"/>
                        </a:rPr>
                        <a:t>6</a:t>
                      </a:r>
                    </a:p>
                  </a:txBody>
                  <a:tcPr marL="0" marR="0" marT="0" marB="0" anchor="b"/>
                </a:tc>
                <a:tc>
                  <a:txBody>
                    <a:bodyPr/>
                    <a:lstStyle/>
                    <a:p>
                      <a:pPr algn="ctr" rtl="0" fontAlgn="b"/>
                      <a:r>
                        <a:rPr lang="es-CO" sz="2400" b="1" i="0" u="none" strike="noStrike">
                          <a:solidFill>
                            <a:srgbClr val="000000"/>
                          </a:solidFill>
                          <a:effectLst/>
                          <a:latin typeface="Arial"/>
                        </a:rPr>
                        <a:t>3</a:t>
                      </a:r>
                    </a:p>
                  </a:txBody>
                  <a:tcPr marL="0" marR="0" marT="0" marB="0" anchor="b"/>
                </a:tc>
                <a:tc>
                  <a:txBody>
                    <a:bodyPr/>
                    <a:lstStyle/>
                    <a:p>
                      <a:pPr algn="ctr" rtl="0" fontAlgn="b"/>
                      <a:r>
                        <a:rPr lang="es-CO" sz="2400" b="1" i="0" u="none" strike="noStrike">
                          <a:solidFill>
                            <a:srgbClr val="000000"/>
                          </a:solidFill>
                          <a:effectLst/>
                          <a:latin typeface="Arial"/>
                        </a:rPr>
                        <a:t>1</a:t>
                      </a:r>
                    </a:p>
                  </a:txBody>
                  <a:tcPr marL="0" marR="0" marT="0" marB="0" anchor="b"/>
                </a:tc>
                <a:tc>
                  <a:txBody>
                    <a:bodyPr/>
                    <a:lstStyle/>
                    <a:p>
                      <a:pPr algn="ctr" rtl="0" fontAlgn="ctr"/>
                      <a:r>
                        <a:rPr lang="es-CO" sz="2400" b="1" i="0" u="none" strike="noStrike">
                          <a:solidFill>
                            <a:srgbClr val="000000"/>
                          </a:solidFill>
                          <a:effectLst/>
                          <a:latin typeface="Arial"/>
                        </a:rPr>
                        <a:t>1</a:t>
                      </a:r>
                    </a:p>
                  </a:txBody>
                  <a:tcPr marL="0" marR="0" marT="0" marB="0" anchor="ctr"/>
                </a:tc>
                <a:tc>
                  <a:txBody>
                    <a:bodyPr/>
                    <a:lstStyle/>
                    <a:p>
                      <a:pPr algn="ctr" rtl="0" fontAlgn="ctr"/>
                      <a:r>
                        <a:rPr lang="es-CO" sz="2400" b="1" i="0" u="none" strike="noStrike">
                          <a:solidFill>
                            <a:srgbClr val="000000"/>
                          </a:solidFill>
                          <a:effectLst/>
                          <a:latin typeface="Arial"/>
                        </a:rPr>
                        <a:t>0</a:t>
                      </a:r>
                    </a:p>
                  </a:txBody>
                  <a:tcPr marL="0" marR="0" marT="0" marB="0" anchor="ctr"/>
                </a:tc>
                <a:tc>
                  <a:txBody>
                    <a:bodyPr/>
                    <a:lstStyle/>
                    <a:p>
                      <a:pPr algn="ctr" rtl="0" fontAlgn="ctr"/>
                      <a:r>
                        <a:rPr lang="es-CO" sz="2400" b="1" i="0" u="none" strike="noStrike" dirty="0">
                          <a:solidFill>
                            <a:srgbClr val="000000"/>
                          </a:solidFill>
                          <a:effectLst/>
                          <a:latin typeface="Arial"/>
                        </a:rPr>
                        <a:t>2</a:t>
                      </a:r>
                    </a:p>
                  </a:txBody>
                  <a:tcPr marL="0" marR="0" marT="0" marB="0" anchor="ctr"/>
                </a:tc>
                <a:tc>
                  <a:txBody>
                    <a:bodyPr/>
                    <a:lstStyle/>
                    <a:p>
                      <a:pPr algn="ctr" rtl="0" fontAlgn="ctr"/>
                      <a:r>
                        <a:rPr lang="es-CO" sz="2400" b="1" i="0" u="none" strike="noStrike" dirty="0">
                          <a:solidFill>
                            <a:srgbClr val="000000"/>
                          </a:solidFill>
                          <a:effectLst/>
                          <a:latin typeface="Arial"/>
                        </a:rPr>
                        <a:t>3</a:t>
                      </a:r>
                    </a:p>
                  </a:txBody>
                  <a:tcPr marL="0" marR="0" marT="0" marB="0" anchor="ctr"/>
                </a:tc>
                <a:tc>
                  <a:txBody>
                    <a:bodyPr/>
                    <a:lstStyle/>
                    <a:p>
                      <a:pPr algn="ctr" rtl="0" fontAlgn="ctr"/>
                      <a:r>
                        <a:rPr lang="es-CO" sz="2400" b="1" i="0" u="none" strike="noStrike">
                          <a:solidFill>
                            <a:srgbClr val="000000"/>
                          </a:solidFill>
                          <a:effectLst/>
                          <a:latin typeface="Arial"/>
                        </a:rPr>
                        <a:t>5</a:t>
                      </a:r>
                    </a:p>
                  </a:txBody>
                  <a:tcPr marL="0" marR="0" marT="0" marB="0" anchor="ctr"/>
                </a:tc>
                <a:tc>
                  <a:txBody>
                    <a:bodyPr/>
                    <a:lstStyle/>
                    <a:p>
                      <a:pPr algn="ctr" rtl="0" fontAlgn="ctr"/>
                      <a:r>
                        <a:rPr lang="es-CO" sz="2400" b="1" i="0" u="none" strike="noStrike">
                          <a:solidFill>
                            <a:srgbClr val="000000"/>
                          </a:solidFill>
                          <a:effectLst/>
                          <a:latin typeface="Arial"/>
                        </a:rPr>
                        <a:t>5</a:t>
                      </a:r>
                    </a:p>
                  </a:txBody>
                  <a:tcPr marL="0" marR="0" marT="0" marB="0" anchor="ctr"/>
                </a:tc>
                <a:tc>
                  <a:txBody>
                    <a:bodyPr/>
                    <a:lstStyle/>
                    <a:p>
                      <a:pPr algn="ctr" rtl="0" fontAlgn="ctr"/>
                      <a:r>
                        <a:rPr lang="es-CO" sz="2400" b="1" i="0" u="none" strike="noStrike">
                          <a:solidFill>
                            <a:srgbClr val="000000"/>
                          </a:solidFill>
                          <a:effectLst/>
                          <a:latin typeface="Arial"/>
                        </a:rPr>
                        <a:t>10</a:t>
                      </a:r>
                    </a:p>
                  </a:txBody>
                  <a:tcPr marL="0" marR="0" marT="0" marB="0" anchor="ctr"/>
                </a:tc>
                <a:tc>
                  <a:txBody>
                    <a:bodyPr/>
                    <a:lstStyle/>
                    <a:p>
                      <a:pPr algn="ctr" rtl="0" fontAlgn="ctr"/>
                      <a:r>
                        <a:rPr lang="es-CO" sz="2400" b="1" i="0" u="none" strike="noStrike">
                          <a:solidFill>
                            <a:srgbClr val="000000"/>
                          </a:solidFill>
                          <a:effectLst/>
                          <a:latin typeface="Arial"/>
                        </a:rPr>
                        <a:t>12</a:t>
                      </a:r>
                    </a:p>
                  </a:txBody>
                  <a:tcPr marL="0" marR="0" marT="0" marB="0" anchor="ctr"/>
                </a:tc>
                <a:tc>
                  <a:txBody>
                    <a:bodyPr/>
                    <a:lstStyle/>
                    <a:p>
                      <a:pPr algn="ctr" rtl="0" fontAlgn="ctr"/>
                      <a:r>
                        <a:rPr lang="es-CO" sz="2400" b="1" i="0" u="none" strike="noStrike">
                          <a:solidFill>
                            <a:srgbClr val="000000"/>
                          </a:solidFill>
                          <a:effectLst/>
                          <a:latin typeface="Arial"/>
                        </a:rPr>
                        <a:t>9</a:t>
                      </a:r>
                    </a:p>
                  </a:txBody>
                  <a:tcPr marL="0" marR="0" marT="0" marB="0" anchor="ctr"/>
                </a:tc>
                <a:tc>
                  <a:txBody>
                    <a:bodyPr/>
                    <a:lstStyle/>
                    <a:p>
                      <a:pPr algn="ctr" rtl="0" fontAlgn="b"/>
                      <a:r>
                        <a:rPr lang="es-CO" sz="2400" b="1" i="0" u="none" strike="noStrike">
                          <a:solidFill>
                            <a:srgbClr val="000000"/>
                          </a:solidFill>
                          <a:effectLst/>
                          <a:latin typeface="Arial"/>
                        </a:rPr>
                        <a:t>1</a:t>
                      </a:r>
                    </a:p>
                  </a:txBody>
                  <a:tcPr marL="0" marR="0" marT="0" marB="0" anchor="b">
                    <a:solidFill>
                      <a:srgbClr val="92D050"/>
                    </a:solidFill>
                  </a:tcPr>
                </a:tc>
                <a:tc>
                  <a:txBody>
                    <a:bodyPr/>
                    <a:lstStyle/>
                    <a:p>
                      <a:pPr algn="ctr" rtl="0" fontAlgn="b"/>
                      <a:r>
                        <a:rPr lang="es-CO" sz="2400" b="1" i="0" u="none" strike="noStrike" dirty="0">
                          <a:solidFill>
                            <a:srgbClr val="000000"/>
                          </a:solidFill>
                          <a:effectLst/>
                          <a:latin typeface="Arial"/>
                        </a:rPr>
                        <a:t>43</a:t>
                      </a:r>
                    </a:p>
                  </a:txBody>
                  <a:tcPr marL="0" marR="0" marT="0" marB="0" anchor="b"/>
                </a:tc>
              </a:tr>
            </a:tbl>
          </a:graphicData>
        </a:graphic>
      </p:graphicFrame>
    </p:spTree>
    <p:extLst>
      <p:ext uri="{BB962C8B-B14F-4D97-AF65-F5344CB8AC3E}">
        <p14:creationId xmlns:p14="http://schemas.microsoft.com/office/powerpoint/2010/main" val="346036712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0622"/>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4074076910"/>
              </p:ext>
            </p:extLst>
          </p:nvPr>
        </p:nvGraphicFramePr>
        <p:xfrm>
          <a:off x="323529" y="836712"/>
          <a:ext cx="8424935" cy="4831080"/>
        </p:xfrm>
        <a:graphic>
          <a:graphicData uri="http://schemas.openxmlformats.org/drawingml/2006/table">
            <a:tbl>
              <a:tblPr>
                <a:tableStyleId>{5C22544A-7EE6-4342-B048-85BDC9FD1C3A}</a:tableStyleId>
              </a:tblPr>
              <a:tblGrid>
                <a:gridCol w="617430"/>
                <a:gridCol w="4923294"/>
                <a:gridCol w="1593907"/>
                <a:gridCol w="1290304"/>
              </a:tblGrid>
              <a:tr h="171450">
                <a:tc gridSpan="4">
                  <a:txBody>
                    <a:bodyPr/>
                    <a:lstStyle/>
                    <a:p>
                      <a:pPr algn="ctr" fontAlgn="b"/>
                      <a:r>
                        <a:rPr lang="es-CO" sz="1600" b="1" u="none" strike="noStrike" dirty="0">
                          <a:effectLst/>
                        </a:rPr>
                        <a:t>GESTION DE BIENESTAR UNIVERSITARIO </a:t>
                      </a:r>
                      <a:endParaRPr lang="es-CO" sz="16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323850">
                <a:tc>
                  <a:txBody>
                    <a:bodyPr/>
                    <a:lstStyle/>
                    <a:p>
                      <a:pPr algn="just" fontAlgn="ctr"/>
                      <a:r>
                        <a:rPr lang="es-CO" sz="1000" u="none" strike="noStrike">
                          <a:effectLst/>
                        </a:rPr>
                        <a:t>No.</a:t>
                      </a:r>
                      <a:endParaRPr lang="es-CO" sz="1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u="none" strike="noStrike" dirty="0">
                          <a:effectLst/>
                        </a:rPr>
                        <a:t>ACCIONES DE MEJORAMIENTO </a:t>
                      </a:r>
                      <a:endParaRPr lang="es-CO" sz="16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u="none" strike="noStrike" dirty="0">
                          <a:effectLst/>
                        </a:rPr>
                        <a:t>RESPONSABLE</a:t>
                      </a:r>
                      <a:endParaRPr lang="es-CO" sz="16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u="none" strike="noStrike" dirty="0">
                          <a:effectLst/>
                        </a:rPr>
                        <a:t>FECHA</a:t>
                      </a:r>
                      <a:endParaRPr lang="es-CO" sz="16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5775">
                <a:tc>
                  <a:txBody>
                    <a:bodyPr/>
                    <a:lstStyle/>
                    <a:p>
                      <a:pPr algn="ctr" rtl="0" fontAlgn="ctr"/>
                      <a:r>
                        <a:rPr lang="es-CO" sz="2400" u="none" strike="noStrike" dirty="0">
                          <a:effectLst/>
                        </a:rPr>
                        <a:t>1</a:t>
                      </a:r>
                      <a:endParaRPr lang="es-CO" sz="2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se realizó la revista de servicios de bienestar tanto </a:t>
                      </a:r>
                      <a:r>
                        <a:rPr lang="es-CO" sz="1600" u="none" strike="noStrike" dirty="0" smtClean="0">
                          <a:effectLst/>
                        </a:rPr>
                        <a:t>virtual </a:t>
                      </a:r>
                      <a:r>
                        <a:rPr lang="es-CO" sz="1600" u="none" strike="noStrike" dirty="0">
                          <a:effectLst/>
                        </a:rPr>
                        <a:t>como en físico para realizar el proceso de divulgación de bienestar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a:effectLst/>
                        </a:rPr>
                        <a:t>Dirección y áreas de bienestar </a:t>
                      </a:r>
                      <a:endParaRPr lang="es-CO"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Marzo de 2014 </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5775">
                <a:tc>
                  <a:txBody>
                    <a:bodyPr/>
                    <a:lstStyle/>
                    <a:p>
                      <a:pPr algn="ctr" rtl="0" fontAlgn="ctr"/>
                      <a:r>
                        <a:rPr lang="es-CO" sz="2400" u="none" strike="noStrike">
                          <a:effectLst/>
                        </a:rPr>
                        <a:t>2</a:t>
                      </a:r>
                      <a:endParaRPr lang="es-CO" sz="2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se realizó el programa de </a:t>
                      </a:r>
                      <a:r>
                        <a:rPr lang="es-CO" sz="1600" u="none" strike="noStrike" dirty="0" err="1">
                          <a:effectLst/>
                        </a:rPr>
                        <a:t>reinducción</a:t>
                      </a:r>
                      <a:r>
                        <a:rPr lang="es-CO" sz="1600" u="none" strike="noStrike" dirty="0">
                          <a:effectLst/>
                        </a:rPr>
                        <a:t> para estudiantes antiguos y docentes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a:effectLst/>
                        </a:rPr>
                        <a:t>Dirección de bienestar decanaturas </a:t>
                      </a:r>
                      <a:endParaRPr lang="es-CO"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Marzo de 2014 </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5775">
                <a:tc>
                  <a:txBody>
                    <a:bodyPr/>
                    <a:lstStyle/>
                    <a:p>
                      <a:pPr algn="ctr" rtl="0" fontAlgn="ctr"/>
                      <a:r>
                        <a:rPr lang="es-CO" sz="2400" u="none" strike="noStrike">
                          <a:effectLst/>
                        </a:rPr>
                        <a:t>3</a:t>
                      </a:r>
                      <a:endParaRPr lang="es-CO" sz="2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se está realizando la revisión de la política de bienestar con el fin de mejorar y cualificar los servicios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Dirección de bienestar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Marzo de 2014 </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8250">
                <a:tc>
                  <a:txBody>
                    <a:bodyPr/>
                    <a:lstStyle/>
                    <a:p>
                      <a:pPr algn="ctr" rtl="0" fontAlgn="ctr"/>
                      <a:r>
                        <a:rPr lang="es-CO" sz="2400" u="none" strike="noStrike">
                          <a:effectLst/>
                        </a:rPr>
                        <a:t>4</a:t>
                      </a:r>
                      <a:endParaRPr lang="es-CO" sz="2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actualmente se realiza convenio con ciencias de la salud y la cafetería que beneficiará a los estudiantes de microbiología y a la comunidad en general espacio para realización de una investigación, hornos  y un número determinado de almuerzos para subsidiar a unos estudiantes en particular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Dirección de bienestar- decana ciencias de la salud</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Enero-marzo de 2014 </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6275">
                <a:tc>
                  <a:txBody>
                    <a:bodyPr/>
                    <a:lstStyle/>
                    <a:p>
                      <a:pPr algn="ctr" fontAlgn="ctr"/>
                      <a:r>
                        <a:rPr lang="es-CO" sz="1600" u="none" strike="noStrike">
                          <a:effectLst/>
                        </a:rPr>
                        <a:t>5</a:t>
                      </a:r>
                      <a:endParaRPr lang="es-CO" sz="16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actualmente se está en proceso de verificación de </a:t>
                      </a:r>
                      <a:r>
                        <a:rPr lang="es-CO" sz="1600" u="none" strike="noStrike" dirty="0" smtClean="0">
                          <a:effectLst/>
                        </a:rPr>
                        <a:t>condiciones </a:t>
                      </a:r>
                      <a:r>
                        <a:rPr lang="es-CO" sz="1600" u="none" strike="noStrike" dirty="0">
                          <a:effectLst/>
                        </a:rPr>
                        <a:t>mínimas en los consultorios y a la espera de la visita para re-habilitación </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a:effectLst/>
                        </a:rPr>
                        <a:t>Dirección de Bienestar -Área de Salud </a:t>
                      </a:r>
                      <a:endParaRPr lang="es-CO"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Enero-marzo de 2014 </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7" name="Group 301"/>
          <p:cNvGraphicFramePr>
            <a:graphicFrameLocks noGrp="1"/>
          </p:cNvGraphicFramePr>
          <p:nvPr>
            <p:ph sz="half" idx="1"/>
            <p:extLst>
              <p:ext uri="{D42A27DB-BD31-4B8C-83A1-F6EECF244321}">
                <p14:modId xmlns:p14="http://schemas.microsoft.com/office/powerpoint/2010/main" val="2760344540"/>
              </p:ext>
            </p:extLst>
          </p:nvPr>
        </p:nvGraphicFramePr>
        <p:xfrm>
          <a:off x="179512" y="1052736"/>
          <a:ext cx="8435974" cy="3963987"/>
        </p:xfrm>
        <a:graphic>
          <a:graphicData uri="http://schemas.openxmlformats.org/drawingml/2006/table">
            <a:tbl>
              <a:tblPr/>
              <a:tblGrid>
                <a:gridCol w="1321404"/>
                <a:gridCol w="1426476"/>
                <a:gridCol w="4199288"/>
                <a:gridCol w="1488806"/>
              </a:tblGrid>
              <a:tr h="884036">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tamaño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la Muestra </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NOMBRE DEL</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PROCESO</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cs typeface="Arial" charset="0"/>
                        </a:rPr>
                        <a:t>TIPO DE USUARIO</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charset="0"/>
                          <a:cs typeface="Arial" charset="0"/>
                        </a:rPr>
                        <a:t>%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charset="0"/>
                          <a:cs typeface="Arial" charset="0"/>
                        </a:rPr>
                        <a:t>SATISFACCIÓN </a:t>
                      </a:r>
                      <a:r>
                        <a:rPr kumimoji="0" lang="es-ES" sz="2400" b="1" i="0" u="none" strike="noStrike" cap="none" normalizeH="0" baseline="0" dirty="0" smtClean="0">
                          <a:ln>
                            <a:noFill/>
                          </a:ln>
                          <a:solidFill>
                            <a:schemeClr val="tx1"/>
                          </a:solidFill>
                          <a:effectLst/>
                          <a:latin typeface="Arial" charset="0"/>
                          <a:cs typeface="Arial" charset="0"/>
                        </a:rPr>
                        <a:t>2012</a:t>
                      </a:r>
                      <a:endParaRPr kumimoji="0" lang="es-ES" sz="24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r>
              <a:tr h="1188874">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charset="0"/>
                          <a:cs typeface="Arial" charset="0"/>
                        </a:rPr>
                        <a:t>370</a:t>
                      </a:r>
                      <a:endParaRPr kumimoji="0" lang="es-ES" sz="36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charset="0"/>
                          <a:cs typeface="Arial" charset="0"/>
                        </a:rPr>
                        <a:t>BU</a:t>
                      </a:r>
                      <a:endParaRPr kumimoji="0" lang="es-ES" sz="32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rPr>
                        <a:t>      Estudiantes de Pregrado (222), Postgrado  (44), egresados (30), Administrativos (30) y Docentes (44). </a:t>
                      </a: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Arial" charset="0"/>
                          <a:cs typeface="Arial" charset="0"/>
                        </a:rPr>
                        <a:t>88,33%</a:t>
                      </a:r>
                      <a:endParaRPr kumimoji="0" lang="es-ES" sz="28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91077">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0" lang="es-MX" sz="2800" b="0" i="0" u="none" strike="noStrike" kern="1200" cap="none" normalizeH="0" baseline="0" dirty="0" smtClean="0">
                          <a:ln>
                            <a:noFill/>
                          </a:ln>
                          <a:solidFill>
                            <a:schemeClr val="tx1"/>
                          </a:solidFill>
                          <a:effectLst/>
                          <a:latin typeface="Arial" charset="0"/>
                          <a:ea typeface="+mn-ea"/>
                          <a:cs typeface="Arial" charset="0"/>
                        </a:rPr>
                        <a:t>Se formularon e implementaron  las acciones correctivas al 11,67% de usuarios que quedaron insatisfechos </a:t>
                      </a:r>
                      <a:endParaRPr kumimoji="0" lang="es-ES" sz="2800" b="0" i="0" u="none" strike="noStrike" kern="1200" cap="none" normalizeH="0" baseline="0" dirty="0" smtClean="0">
                        <a:ln>
                          <a:noFill/>
                        </a:ln>
                        <a:solidFill>
                          <a:schemeClr val="tx1"/>
                        </a:solidFill>
                        <a:effectLst/>
                        <a:latin typeface="Arial" charset="0"/>
                        <a:ea typeface="+mn-ea"/>
                        <a:cs typeface="Arial" charset="0"/>
                      </a:endParaRP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2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848893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564997230"/>
              </p:ext>
            </p:extLst>
          </p:nvPr>
        </p:nvGraphicFramePr>
        <p:xfrm>
          <a:off x="539552" y="548680"/>
          <a:ext cx="8389674" cy="1647056"/>
        </p:xfrm>
        <a:graphic>
          <a:graphicData uri="http://schemas.openxmlformats.org/drawingml/2006/table">
            <a:tbl>
              <a:tblPr>
                <a:tableStyleId>{5C22544A-7EE6-4342-B048-85BDC9FD1C3A}</a:tableStyleId>
              </a:tblPr>
              <a:tblGrid>
                <a:gridCol w="932186"/>
                <a:gridCol w="932186"/>
                <a:gridCol w="932186"/>
                <a:gridCol w="932186"/>
                <a:gridCol w="932186"/>
                <a:gridCol w="932186"/>
                <a:gridCol w="932186"/>
                <a:gridCol w="932186"/>
                <a:gridCol w="932186"/>
              </a:tblGrid>
              <a:tr h="549019">
                <a:tc gridSpan="9">
                  <a:txBody>
                    <a:bodyPr/>
                    <a:lstStyle/>
                    <a:p>
                      <a:pPr algn="ctr" fontAlgn="ctr"/>
                      <a:r>
                        <a:rPr lang="es-CO" sz="1400" u="none" strike="noStrike" dirty="0">
                          <a:effectLst/>
                        </a:rPr>
                        <a:t>COMPARATIVO DE LA CALIFICACIÓN DEL SERVICIO 2006 - 2013</a:t>
                      </a:r>
                      <a:endParaRPr lang="es-CO" sz="1400" b="1" i="0" u="none" strike="noStrike" dirty="0">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tc>
                <a:tc>
                  <a:txBody>
                    <a:bodyPr/>
                    <a:lstStyle/>
                    <a:p>
                      <a:pPr algn="ctr" fontAlgn="ctr"/>
                      <a:r>
                        <a:rPr lang="es-CO" sz="1400" u="none" strike="noStrike">
                          <a:effectLst/>
                        </a:rPr>
                        <a:t>2006</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2007</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2008</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2009</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2010</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2011</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2012</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2013</a:t>
                      </a:r>
                      <a:endParaRPr lang="es-CO" sz="1400" b="1" i="0" u="none" strike="noStrike">
                        <a:effectLst/>
                        <a:latin typeface="Arial"/>
                      </a:endParaRPr>
                    </a:p>
                  </a:txBody>
                  <a:tcPr marL="0" marR="0" marT="0" marB="0" anchor="ctr"/>
                </a:tc>
              </a:tr>
              <a:tr h="439215">
                <a:tc>
                  <a:txBody>
                    <a:bodyPr/>
                    <a:lstStyle/>
                    <a:p>
                      <a:pPr algn="ctr" fontAlgn="ctr"/>
                      <a:r>
                        <a:rPr lang="es-CO" sz="1600" u="none" strike="noStrike">
                          <a:effectLst/>
                        </a:rPr>
                        <a:t>%</a:t>
                      </a:r>
                      <a:endParaRPr lang="es-CO" sz="1600" b="1" i="0" u="none" strike="noStrike">
                        <a:effectLst/>
                        <a:latin typeface="Arial"/>
                      </a:endParaRPr>
                    </a:p>
                  </a:txBody>
                  <a:tcPr marL="0" marR="0" marT="0" marB="0" anchor="ctr"/>
                </a:tc>
                <a:tc>
                  <a:txBody>
                    <a:bodyPr/>
                    <a:lstStyle/>
                    <a:p>
                      <a:pPr algn="ctr" fontAlgn="ctr"/>
                      <a:r>
                        <a:rPr lang="es-CO" sz="1600" b="0" i="0" u="none" strike="noStrike">
                          <a:effectLst/>
                          <a:latin typeface="Arial"/>
                        </a:rPr>
                        <a:t>91%</a:t>
                      </a:r>
                    </a:p>
                  </a:txBody>
                  <a:tcPr marL="0" marR="0" marT="0" marB="0" anchor="ctr"/>
                </a:tc>
                <a:tc>
                  <a:txBody>
                    <a:bodyPr/>
                    <a:lstStyle/>
                    <a:p>
                      <a:pPr algn="ctr" fontAlgn="ctr"/>
                      <a:r>
                        <a:rPr lang="es-CO" sz="1600" b="0" i="0" u="none" strike="noStrike">
                          <a:effectLst/>
                          <a:latin typeface="Arial"/>
                        </a:rPr>
                        <a:t>85%</a:t>
                      </a:r>
                    </a:p>
                  </a:txBody>
                  <a:tcPr marL="0" marR="0" marT="0" marB="0" anchor="ctr"/>
                </a:tc>
                <a:tc>
                  <a:txBody>
                    <a:bodyPr/>
                    <a:lstStyle/>
                    <a:p>
                      <a:pPr algn="ctr" fontAlgn="ctr"/>
                      <a:r>
                        <a:rPr lang="es-CO" sz="1600" b="0" i="0" u="none" strike="noStrike">
                          <a:effectLst/>
                          <a:latin typeface="Arial"/>
                        </a:rPr>
                        <a:t>96%</a:t>
                      </a:r>
                    </a:p>
                  </a:txBody>
                  <a:tcPr marL="0" marR="0" marT="0" marB="0" anchor="ctr"/>
                </a:tc>
                <a:tc>
                  <a:txBody>
                    <a:bodyPr/>
                    <a:lstStyle/>
                    <a:p>
                      <a:pPr algn="ctr" fontAlgn="ctr"/>
                      <a:r>
                        <a:rPr lang="es-CO" sz="1600" b="0" i="0" u="none" strike="noStrike">
                          <a:effectLst/>
                          <a:latin typeface="Arial"/>
                        </a:rPr>
                        <a:t>96%</a:t>
                      </a:r>
                    </a:p>
                  </a:txBody>
                  <a:tcPr marL="0" marR="0" marT="0" marB="0" anchor="ctr"/>
                </a:tc>
                <a:tc>
                  <a:txBody>
                    <a:bodyPr/>
                    <a:lstStyle/>
                    <a:p>
                      <a:pPr algn="ctr" fontAlgn="ctr"/>
                      <a:r>
                        <a:rPr lang="es-CO" sz="1600" b="0" i="0" u="none" strike="noStrike">
                          <a:effectLst/>
                          <a:latin typeface="Arial"/>
                        </a:rPr>
                        <a:t>97%</a:t>
                      </a:r>
                    </a:p>
                  </a:txBody>
                  <a:tcPr marL="0" marR="0" marT="0" marB="0" anchor="ctr"/>
                </a:tc>
                <a:tc>
                  <a:txBody>
                    <a:bodyPr/>
                    <a:lstStyle/>
                    <a:p>
                      <a:pPr algn="ctr" fontAlgn="ctr"/>
                      <a:r>
                        <a:rPr lang="es-CO" sz="1600" b="0" i="0" u="none" strike="noStrike">
                          <a:effectLst/>
                          <a:latin typeface="Arial"/>
                        </a:rPr>
                        <a:t>95%</a:t>
                      </a:r>
                    </a:p>
                  </a:txBody>
                  <a:tcPr marL="0" marR="0" marT="0" marB="0" anchor="ctr"/>
                </a:tc>
                <a:tc>
                  <a:txBody>
                    <a:bodyPr/>
                    <a:lstStyle/>
                    <a:p>
                      <a:pPr algn="ctr" fontAlgn="ctr"/>
                      <a:r>
                        <a:rPr lang="es-CO" sz="1600" b="0" i="0" u="none" strike="noStrike">
                          <a:effectLst/>
                          <a:latin typeface="Arial"/>
                        </a:rPr>
                        <a:t>98%</a:t>
                      </a:r>
                    </a:p>
                  </a:txBody>
                  <a:tcPr marL="0" marR="0" marT="0" marB="0" anchor="ctr"/>
                </a:tc>
                <a:tc>
                  <a:txBody>
                    <a:bodyPr/>
                    <a:lstStyle/>
                    <a:p>
                      <a:pPr algn="ctr" fontAlgn="ctr"/>
                      <a:r>
                        <a:rPr lang="es-CO" sz="1600" b="0" i="0" u="none" strike="noStrike">
                          <a:effectLst/>
                          <a:latin typeface="Arial"/>
                        </a:rPr>
                        <a:t>100%</a:t>
                      </a:r>
                    </a:p>
                  </a:txBody>
                  <a:tcPr marL="0" marR="0" marT="0" marB="0" anchor="ctr"/>
                </a:tc>
              </a:tr>
              <a:tr h="351372">
                <a:tc>
                  <a:txBody>
                    <a:bodyPr/>
                    <a:lstStyle/>
                    <a:p>
                      <a:pPr algn="ctr" fontAlgn="ctr"/>
                      <a:r>
                        <a:rPr lang="es-CO" sz="1600" u="none" strike="noStrike">
                          <a:effectLst/>
                        </a:rPr>
                        <a:t>Muestra </a:t>
                      </a:r>
                      <a:endParaRPr lang="es-CO" sz="1600" b="1" i="0" u="none" strike="noStrike">
                        <a:effectLst/>
                        <a:latin typeface="Arial"/>
                      </a:endParaRPr>
                    </a:p>
                  </a:txBody>
                  <a:tcPr marL="0" marR="0" marT="0" marB="0" anchor="ctr"/>
                </a:tc>
                <a:tc>
                  <a:txBody>
                    <a:bodyPr/>
                    <a:lstStyle/>
                    <a:p>
                      <a:pPr algn="ctr" fontAlgn="ctr"/>
                      <a:r>
                        <a:rPr lang="es-CO" sz="1600" b="0" i="0" u="none" strike="noStrike">
                          <a:effectLst/>
                          <a:latin typeface="Arial"/>
                        </a:rPr>
                        <a:t>3</a:t>
                      </a:r>
                    </a:p>
                  </a:txBody>
                  <a:tcPr marL="0" marR="0" marT="0" marB="0" anchor="ctr"/>
                </a:tc>
                <a:tc>
                  <a:txBody>
                    <a:bodyPr/>
                    <a:lstStyle/>
                    <a:p>
                      <a:pPr algn="ctr" fontAlgn="ctr"/>
                      <a:r>
                        <a:rPr lang="es-CO" sz="1600" b="0" i="0" u="none" strike="noStrike">
                          <a:effectLst/>
                          <a:latin typeface="Arial"/>
                        </a:rPr>
                        <a:t>91</a:t>
                      </a:r>
                    </a:p>
                  </a:txBody>
                  <a:tcPr marL="0" marR="0" marT="0" marB="0" anchor="ctr"/>
                </a:tc>
                <a:tc>
                  <a:txBody>
                    <a:bodyPr/>
                    <a:lstStyle/>
                    <a:p>
                      <a:pPr algn="ctr" fontAlgn="ctr"/>
                      <a:r>
                        <a:rPr lang="es-CO" sz="1600" b="0" i="0" u="none" strike="noStrike">
                          <a:effectLst/>
                          <a:latin typeface="Arial"/>
                        </a:rPr>
                        <a:t>235</a:t>
                      </a:r>
                    </a:p>
                  </a:txBody>
                  <a:tcPr marL="0" marR="0" marT="0" marB="0" anchor="ctr"/>
                </a:tc>
                <a:tc>
                  <a:txBody>
                    <a:bodyPr/>
                    <a:lstStyle/>
                    <a:p>
                      <a:pPr algn="ctr" fontAlgn="ctr"/>
                      <a:r>
                        <a:rPr lang="es-CO" sz="1600" b="0" i="0" u="none" strike="noStrike">
                          <a:effectLst/>
                          <a:latin typeface="Arial"/>
                        </a:rPr>
                        <a:t>223</a:t>
                      </a:r>
                    </a:p>
                  </a:txBody>
                  <a:tcPr marL="0" marR="0" marT="0" marB="0" anchor="ctr"/>
                </a:tc>
                <a:tc>
                  <a:txBody>
                    <a:bodyPr/>
                    <a:lstStyle/>
                    <a:p>
                      <a:pPr algn="ctr" fontAlgn="ctr"/>
                      <a:r>
                        <a:rPr lang="es-CO" sz="1600" b="0" i="0" u="none" strike="noStrike">
                          <a:effectLst/>
                          <a:latin typeface="Arial"/>
                        </a:rPr>
                        <a:t>400</a:t>
                      </a:r>
                    </a:p>
                  </a:txBody>
                  <a:tcPr marL="0" marR="0" marT="0" marB="0" anchor="ctr"/>
                </a:tc>
                <a:tc>
                  <a:txBody>
                    <a:bodyPr/>
                    <a:lstStyle/>
                    <a:p>
                      <a:pPr algn="ctr" fontAlgn="ctr"/>
                      <a:r>
                        <a:rPr lang="es-CO" sz="1600" b="0" i="0" u="none" strike="noStrike">
                          <a:effectLst/>
                          <a:latin typeface="Arial"/>
                        </a:rPr>
                        <a:t>455</a:t>
                      </a:r>
                    </a:p>
                  </a:txBody>
                  <a:tcPr marL="0" marR="0" marT="0" marB="0" anchor="ctr"/>
                </a:tc>
                <a:tc>
                  <a:txBody>
                    <a:bodyPr/>
                    <a:lstStyle/>
                    <a:p>
                      <a:pPr algn="ctr" fontAlgn="ctr"/>
                      <a:r>
                        <a:rPr lang="es-CO" sz="1600" b="0" i="0" u="none" strike="noStrike">
                          <a:effectLst/>
                          <a:latin typeface="Arial"/>
                        </a:rPr>
                        <a:t>327</a:t>
                      </a:r>
                    </a:p>
                  </a:txBody>
                  <a:tcPr marL="0" marR="0" marT="0" marB="0" anchor="ctr"/>
                </a:tc>
                <a:tc>
                  <a:txBody>
                    <a:bodyPr/>
                    <a:lstStyle/>
                    <a:p>
                      <a:pPr algn="ctr" fontAlgn="ctr"/>
                      <a:r>
                        <a:rPr lang="es-CO" sz="1600" b="0" i="0" u="none" strike="noStrike" dirty="0">
                          <a:effectLst/>
                          <a:latin typeface="Arial"/>
                        </a:rPr>
                        <a:t>171</a:t>
                      </a:r>
                    </a:p>
                  </a:txBody>
                  <a:tcPr marL="0" marR="0" marT="0" marB="0" anchor="ctr"/>
                </a:tc>
              </a:tr>
            </a:tbl>
          </a:graphicData>
        </a:graphic>
      </p:graphicFrame>
      <p:graphicFrame>
        <p:nvGraphicFramePr>
          <p:cNvPr id="6" name="3 Gráfico"/>
          <p:cNvGraphicFramePr>
            <a:graphicFrameLocks/>
          </p:cNvGraphicFramePr>
          <p:nvPr>
            <p:extLst>
              <p:ext uri="{D42A27DB-BD31-4B8C-83A1-F6EECF244321}">
                <p14:modId xmlns:p14="http://schemas.microsoft.com/office/powerpoint/2010/main" val="4003404188"/>
              </p:ext>
            </p:extLst>
          </p:nvPr>
        </p:nvGraphicFramePr>
        <p:xfrm>
          <a:off x="611560" y="2420888"/>
          <a:ext cx="8136904" cy="3096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22042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404664"/>
            <a:ext cx="8229600" cy="634082"/>
          </a:xfrm>
        </p:spPr>
        <p:txBody>
          <a:bodyPr>
            <a:normAutofit fontScale="90000"/>
          </a:bodyPr>
          <a:lstStyle/>
          <a:p>
            <a:pPr eaLnBrk="0" hangingPunct="0">
              <a:defRPr/>
            </a:pPr>
            <a:r>
              <a:rPr lang="es-ES" sz="2800" b="1" dirty="0" smtClean="0">
                <a:solidFill>
                  <a:srgbClr val="FF3300"/>
                </a:solidFill>
              </a:rPr>
              <a:t> </a:t>
            </a:r>
            <a:r>
              <a:rPr lang="es-MX" sz="2800" b="1" kern="0" dirty="0">
                <a:solidFill>
                  <a:srgbClr val="FF3300"/>
                </a:solidFill>
              </a:rPr>
              <a:t>ANÁLISIS OBJETIVO </a:t>
            </a:r>
            <a:r>
              <a:rPr lang="es-MX" sz="2800" b="1" kern="0" dirty="0" smtClean="0">
                <a:solidFill>
                  <a:srgbClr val="FF3300"/>
                </a:solidFill>
              </a:rPr>
              <a:t>“B” </a:t>
            </a:r>
            <a:br>
              <a:rPr lang="es-MX" sz="2800" b="1" kern="0" dirty="0" smtClean="0">
                <a:solidFill>
                  <a:srgbClr val="FF3300"/>
                </a:solidFill>
              </a:rPr>
            </a:br>
            <a:r>
              <a:rPr lang="es-ES" sz="3100" b="1" dirty="0"/>
              <a:t>Resultado de indicadores Acuerdos de Servicio </a:t>
            </a:r>
            <a:r>
              <a:rPr lang="es-CO" sz="3100" dirty="0"/>
              <a:t/>
            </a:r>
            <a:br>
              <a:rPr lang="es-CO" sz="3100" dirty="0"/>
            </a:br>
            <a:endParaRPr lang="es-ES" sz="3600" b="1" kern="0" dirty="0">
              <a:solidFill>
                <a:srgbClr val="FF3300"/>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1460701576"/>
              </p:ext>
            </p:extLst>
          </p:nvPr>
        </p:nvGraphicFramePr>
        <p:xfrm>
          <a:off x="500063" y="1178778"/>
          <a:ext cx="8176393" cy="4100912"/>
        </p:xfrm>
        <a:graphic>
          <a:graphicData uri="http://schemas.openxmlformats.org/drawingml/2006/table">
            <a:tbl>
              <a:tblPr/>
              <a:tblGrid>
                <a:gridCol w="4012289"/>
                <a:gridCol w="1052650"/>
                <a:gridCol w="1202620"/>
                <a:gridCol w="1908834"/>
              </a:tblGrid>
              <a:tr h="615334">
                <a:tc>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011269">
                <a:tc>
                  <a:txBody>
                    <a:bodyPr/>
                    <a:lstStyle/>
                    <a:p>
                      <a:pPr algn="l" fontAlgn="ctr"/>
                      <a:r>
                        <a:rPr lang="es-CO" sz="1800" b="1" i="0" u="none" strike="noStrike">
                          <a:solidFill>
                            <a:srgbClr val="000000"/>
                          </a:solidFill>
                          <a:effectLst/>
                          <a:latin typeface="Arial"/>
                        </a:rPr>
                        <a:t>Satisfacción de la atención brindada en salud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CO" sz="2800" b="1" i="0" u="none" strike="noStrike" kern="1200" dirty="0" smtClean="0">
                          <a:solidFill>
                            <a:srgbClr val="000000"/>
                          </a:solidFill>
                          <a:effectLst/>
                          <a:latin typeface="Arial"/>
                          <a:ea typeface="+mn-ea"/>
                          <a:cs typeface="+mn-cs"/>
                        </a:rPr>
                        <a:t>5,0</a:t>
                      </a:r>
                      <a:endParaRPr lang="es-CO" sz="2800" b="1"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CO" sz="2800" b="1" i="0" u="none" strike="noStrike" kern="1200" dirty="0" smtClean="0">
                          <a:solidFill>
                            <a:srgbClr val="000000"/>
                          </a:solidFill>
                          <a:effectLst/>
                          <a:latin typeface="Arial"/>
                          <a:ea typeface="+mn-ea"/>
                          <a:cs typeface="+mn-cs"/>
                        </a:rPr>
                        <a:t>5,0</a:t>
                      </a:r>
                      <a:endParaRPr lang="es-CO" sz="2800" b="1"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2800" b="1" i="0" u="none" strike="noStrike" dirty="0" smtClean="0">
                          <a:solidFill>
                            <a:srgbClr val="000000"/>
                          </a:solidFill>
                          <a:effectLst/>
                          <a:latin typeface="Arial"/>
                        </a:rPr>
                        <a:t>5,0</a:t>
                      </a: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11269">
                <a:tc>
                  <a:txBody>
                    <a:bodyPr/>
                    <a:lstStyle/>
                    <a:p>
                      <a:pPr algn="l" fontAlgn="ctr"/>
                      <a:r>
                        <a:rPr lang="es-CO" sz="1800" b="1" i="0" u="none" strike="noStrike" dirty="0">
                          <a:solidFill>
                            <a:srgbClr val="000000"/>
                          </a:solidFill>
                          <a:effectLst/>
                          <a:latin typeface="Arial"/>
                        </a:rPr>
                        <a:t>Satisfacción de la asesoría y </a:t>
                      </a:r>
                      <a:r>
                        <a:rPr lang="es-CO" sz="1800" b="1" i="0" u="none" strike="noStrike" dirty="0" smtClean="0">
                          <a:solidFill>
                            <a:srgbClr val="000000"/>
                          </a:solidFill>
                          <a:effectLst/>
                          <a:latin typeface="Arial"/>
                        </a:rPr>
                        <a:t>orientación </a:t>
                      </a:r>
                      <a:r>
                        <a:rPr lang="es-CO" sz="1800" b="1" i="0" u="none" strike="noStrike" dirty="0">
                          <a:solidFill>
                            <a:srgbClr val="000000"/>
                          </a:solidFill>
                          <a:effectLst/>
                          <a:latin typeface="Arial"/>
                        </a:rPr>
                        <a:t>Psicológica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marL="0" algn="ctr" defTabSz="457200" rtl="0" eaLnBrk="1" fontAlgn="ctr" latinLnBrk="0" hangingPunct="1"/>
                      <a:r>
                        <a:rPr lang="es-CO" sz="2800" b="1" i="0" u="none" strike="noStrike" kern="1200">
                          <a:solidFill>
                            <a:srgbClr val="000000"/>
                          </a:solidFill>
                          <a:effectLst/>
                          <a:latin typeface="Arial"/>
                          <a:ea typeface="+mn-ea"/>
                          <a:cs typeface="+mn-cs"/>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marL="0" algn="ctr" defTabSz="457200" rtl="0" eaLnBrk="1" fontAlgn="ctr" latinLnBrk="0" hangingPunct="1"/>
                      <a:r>
                        <a:rPr lang="es-CO" sz="2800" b="1" i="0" u="none" strike="noStrike" kern="1200" dirty="0" smtClean="0">
                          <a:solidFill>
                            <a:srgbClr val="000000"/>
                          </a:solidFill>
                          <a:effectLst/>
                          <a:latin typeface="Arial"/>
                          <a:ea typeface="+mn-ea"/>
                          <a:cs typeface="+mn-cs"/>
                        </a:rPr>
                        <a:t>5,0</a:t>
                      </a:r>
                      <a:endParaRPr lang="es-CO" sz="2800" b="1"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2800" b="1" i="0" u="none" strike="noStrike" dirty="0" smtClean="0">
                          <a:solidFill>
                            <a:srgbClr val="000000"/>
                          </a:solidFill>
                          <a:effectLst/>
                          <a:latin typeface="Arial"/>
                        </a:rPr>
                        <a:t>5,0</a:t>
                      </a:r>
                      <a:endParaRPr lang="es-CO" sz="2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052510">
                <a:tc gridSpan="4">
                  <a:txBody>
                    <a:bodyPr/>
                    <a:lstStyle/>
                    <a:p>
                      <a:pPr algn="ctr" fontAlgn="ctr"/>
                      <a:r>
                        <a:rPr lang="es-MX" sz="2400" b="1" i="0" u="none" strike="noStrike" baseline="0" dirty="0" smtClean="0">
                          <a:latin typeface="Arial"/>
                        </a:rPr>
                        <a:t>Los dos  indicadores de acuerdo de servicio cumplieron con la meta estándar nacional del 80% y con respecto al período anterior se  cumplió con la meta de eficacia  del 3%.</a:t>
                      </a:r>
                      <a:endParaRPr lang="es-ES" sz="24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38103298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214313"/>
            <a:ext cx="8229600" cy="720725"/>
          </a:xfrm>
        </p:spPr>
        <p:txBody>
          <a:bodyPr>
            <a:normAutofit fontScale="90000"/>
          </a:bodyPr>
          <a:lstStyle/>
          <a:p>
            <a:pPr eaLnBrk="1" hangingPunct="1"/>
            <a:r>
              <a:rPr lang="es-ES" sz="2800" b="1" dirty="0" smtClean="0">
                <a:solidFill>
                  <a:srgbClr val="FF3300"/>
                </a:solidFill>
              </a:rPr>
              <a:t>OBJETIVO “C”</a:t>
            </a:r>
            <a:r>
              <a:rPr lang="es-ES" sz="2000" b="1" dirty="0" smtClean="0">
                <a:solidFill>
                  <a:srgbClr val="FF3300"/>
                </a:solidFill>
              </a:rPr>
              <a:t/>
            </a:r>
            <a:br>
              <a:rPr lang="es-ES" sz="2000" b="1" dirty="0" smtClean="0">
                <a:solidFill>
                  <a:srgbClr val="FF3300"/>
                </a:solidFill>
              </a:rPr>
            </a:br>
            <a:r>
              <a:rPr lang="es-ES" sz="3200" b="1" dirty="0" smtClean="0">
                <a:solidFill>
                  <a:srgbClr val="FF3300"/>
                </a:solidFill>
              </a:rPr>
              <a:t>Respuesta  a Quejas y Seguimiento </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1534844826"/>
              </p:ext>
            </p:extLst>
          </p:nvPr>
        </p:nvGraphicFramePr>
        <p:xfrm>
          <a:off x="357188" y="1285875"/>
          <a:ext cx="8463284" cy="4467225"/>
        </p:xfrm>
        <a:graphic>
          <a:graphicData uri="http://schemas.openxmlformats.org/drawingml/2006/table">
            <a:tbl>
              <a:tblPr/>
              <a:tblGrid>
                <a:gridCol w="881026"/>
                <a:gridCol w="966259"/>
                <a:gridCol w="1202909"/>
                <a:gridCol w="971580"/>
                <a:gridCol w="948448"/>
                <a:gridCol w="1098811"/>
                <a:gridCol w="1075678"/>
                <a:gridCol w="1318573"/>
              </a:tblGrid>
              <a:tr h="1171650">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1358436">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731530">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5609">
                <a:tc gridSpan="8">
                  <a:txBody>
                    <a:bodyPr/>
                    <a:lstStyle/>
                    <a:p>
                      <a:pPr algn="just" fontAlgn="ctr"/>
                      <a:r>
                        <a:rPr lang="es-MX" sz="1800" b="0" i="0" u="none" strike="noStrike" dirty="0" smtClean="0">
                          <a:latin typeface="Arial"/>
                        </a:rPr>
                        <a:t>Durante el 2013</a:t>
                      </a:r>
                      <a:r>
                        <a:rPr lang="es-MX" sz="1800" b="0" i="0" u="none" strike="noStrike" baseline="0" dirty="0" smtClean="0">
                          <a:latin typeface="Arial"/>
                        </a:rPr>
                        <a:t>  se presentó 1 queja por la web, referente a </a:t>
                      </a:r>
                      <a:r>
                        <a:rPr lang="es-CO" sz="1800" b="0" i="0" u="none" strike="noStrike" baseline="0" dirty="0" smtClean="0">
                          <a:latin typeface="Arial"/>
                        </a:rPr>
                        <a:t> «Llevo una semana intentando inscribirme a un deporte, no ha sido posible por los horarios de atención y cuando están no hay quien informe, me piden que llame y las líneas y están  ocupadas» a lo cual se le dio el trámite correspondiente.</a:t>
                      </a:r>
                      <a:endParaRPr lang="es-ES" sz="1800" b="0" i="0" u="none" strike="noStrike" kern="1200" baseline="0" dirty="0">
                        <a:solidFill>
                          <a:schemeClr val="tx1"/>
                        </a:solidFill>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551385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279400"/>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10" name="9 Tabla"/>
          <p:cNvGraphicFramePr>
            <a:graphicFrameLocks noGrp="1"/>
          </p:cNvGraphicFramePr>
          <p:nvPr>
            <p:extLst>
              <p:ext uri="{D42A27DB-BD31-4B8C-83A1-F6EECF244321}">
                <p14:modId xmlns:p14="http://schemas.microsoft.com/office/powerpoint/2010/main" val="2158909233"/>
              </p:ext>
            </p:extLst>
          </p:nvPr>
        </p:nvGraphicFramePr>
        <p:xfrm>
          <a:off x="179512" y="1124744"/>
          <a:ext cx="8784976" cy="4862375"/>
        </p:xfrm>
        <a:graphic>
          <a:graphicData uri="http://schemas.openxmlformats.org/drawingml/2006/table">
            <a:tbl>
              <a:tblPr/>
              <a:tblGrid>
                <a:gridCol w="2982543"/>
                <a:gridCol w="1070944"/>
                <a:gridCol w="1283116"/>
                <a:gridCol w="882142"/>
                <a:gridCol w="1202921"/>
                <a:gridCol w="1363310"/>
              </a:tblGrid>
              <a:tr h="556391">
                <a:tc rowSpan="2">
                  <a:txBody>
                    <a:bodyPr/>
                    <a:lstStyle/>
                    <a:p>
                      <a:pPr algn="l" fontAlgn="ctr"/>
                      <a:r>
                        <a:rPr lang="es-MX" sz="1800" b="1" i="0" u="none" strike="noStrike" dirty="0" smtClean="0">
                          <a:solidFill>
                            <a:schemeClr val="bg1">
                              <a:lumMod val="95000"/>
                            </a:schemeClr>
                          </a:solidFill>
                          <a:latin typeface="Arial"/>
                        </a:rPr>
                        <a:t>INDICADOR</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l" fontAlgn="ctr"/>
                      <a:r>
                        <a:rPr lang="es-ES" sz="1800" b="1" i="0" u="none" strike="noStrike" dirty="0" smtClean="0">
                          <a:solidFill>
                            <a:schemeClr val="bg1">
                              <a:lumMod val="95000"/>
                            </a:schemeClr>
                          </a:solidFill>
                          <a:latin typeface="Arial"/>
                        </a:rPr>
                        <a:t>META</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a:solidFill>
                            <a:srgbClr val="FFFFFF"/>
                          </a:solidFill>
                          <a:effectLst/>
                          <a:latin typeface="Arial"/>
                        </a:rPr>
                        <a:t>META: </a:t>
                      </a:r>
                    </a:p>
                    <a:p>
                      <a:pPr algn="ctr" fontAlgn="b"/>
                      <a:r>
                        <a:rPr lang="es-CO" sz="1400" b="1" i="0" u="none" strike="noStrike" dirty="0">
                          <a:solidFill>
                            <a:srgbClr val="FFFFFF"/>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b"/>
                      <a:endParaRPr lang="es-CO" sz="1200" b="1" i="0" u="none" strike="noStrike" dirty="0">
                        <a:solidFill>
                          <a:srgbClr val="FFFFFF"/>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CO" sz="1400" b="1" i="0" u="none" strike="noStrike" dirty="0">
                          <a:solidFill>
                            <a:srgbClr val="FFFFFF"/>
                          </a:solidFill>
                          <a:effectLst/>
                          <a:latin typeface="Arial"/>
                        </a:rPr>
                        <a:t>PROMEDIO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CO" sz="1400" b="1" i="0" u="none" strike="noStrike" dirty="0">
                          <a:solidFill>
                            <a:srgbClr val="FFFFFF"/>
                          </a:solidFill>
                          <a:effectLst/>
                          <a:latin typeface="Arial"/>
                        </a:rPr>
                        <a:t>% DE MEJORA</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556391">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es-CO"/>
                    </a:p>
                  </a:txBody>
                  <a:tcPr/>
                </a:tc>
                <a:tc>
                  <a:txBody>
                    <a:bodyPr/>
                    <a:lstStyle/>
                    <a:p>
                      <a:pPr algn="ctr" fontAlgn="ctr"/>
                      <a:r>
                        <a:rPr lang="es-MX" sz="1800" b="1" i="0" u="none" strike="noStrike" dirty="0" smtClean="0">
                          <a:solidFill>
                            <a:schemeClr val="bg1">
                              <a:lumMod val="95000"/>
                            </a:schemeClr>
                          </a:solidFill>
                          <a:latin typeface="Arial"/>
                        </a:rPr>
                        <a:t>2013-1</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2013-2</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PROMEDIO</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 DE MEJORA</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688794">
                <a:tc>
                  <a:txBody>
                    <a:bodyPr/>
                    <a:lstStyle/>
                    <a:p>
                      <a:pPr algn="just" fontAlgn="ctr"/>
                      <a:r>
                        <a:rPr lang="es-CO" sz="1600" b="0" i="0" u="none" strike="noStrike" dirty="0">
                          <a:solidFill>
                            <a:srgbClr val="000000"/>
                          </a:solidFill>
                          <a:effectLst/>
                          <a:latin typeface="Arial"/>
                        </a:rPr>
                        <a:t>Participación de la comunidad en programa de </a:t>
                      </a:r>
                      <a:r>
                        <a:rPr lang="es-CO" sz="1600" b="0" i="0" u="none" strike="noStrike" dirty="0" smtClean="0">
                          <a:solidFill>
                            <a:srgbClr val="000000"/>
                          </a:solidFill>
                          <a:effectLst/>
                          <a:latin typeface="Arial"/>
                        </a:rPr>
                        <a:t>promoción </a:t>
                      </a:r>
                      <a:r>
                        <a:rPr lang="es-CO" sz="1600" b="0" i="0" u="none" strike="noStrike" dirty="0">
                          <a:solidFill>
                            <a:srgbClr val="000000"/>
                          </a:solidFill>
                          <a:effectLst/>
                          <a:latin typeface="Arial"/>
                        </a:rPr>
                        <a:t>y prevención en salud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ctr" fontAlgn="ctr"/>
                      <a:r>
                        <a:rPr lang="es-CO" sz="1800" b="1" i="0" u="none" strike="noStrike" dirty="0" smtClean="0">
                          <a:solidFill>
                            <a:srgbClr val="000000"/>
                          </a:solidFill>
                          <a:effectLst/>
                          <a:latin typeface="Arial"/>
                        </a:rPr>
                        <a:t>25%</a:t>
                      </a:r>
                      <a:endParaRPr lang="es-CO" sz="1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ctr" fontAlgn="ctr"/>
                      <a:r>
                        <a:rPr lang="es-CO" sz="1800" b="1" i="0" u="none" strike="noStrike" dirty="0">
                          <a:solidFill>
                            <a:srgbClr val="000000"/>
                          </a:solidFill>
                          <a:effectLst/>
                          <a:latin typeface="Arial"/>
                        </a:rPr>
                        <a:t>61,0%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ctr" fontAlgn="ctr"/>
                      <a:r>
                        <a:rPr lang="es-CO" sz="1800" b="1" i="0" u="none" strike="noStrike" dirty="0">
                          <a:solidFill>
                            <a:srgbClr val="000000"/>
                          </a:solidFill>
                          <a:effectLst/>
                          <a:latin typeface="Arial"/>
                        </a:rPr>
                        <a:t>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ctr" fontAlgn="ctr"/>
                      <a:r>
                        <a:rPr lang="es-CO" sz="1800" b="1" i="0" u="none" strike="noStrike" dirty="0">
                          <a:solidFill>
                            <a:srgbClr val="000000"/>
                          </a:solidFill>
                          <a:effectLst/>
                          <a:latin typeface="Arial"/>
                        </a:rPr>
                        <a:t>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ctr" fontAlgn="ctr"/>
                      <a:r>
                        <a:rPr lang="es-CO" sz="1800" b="1" i="0" u="none" strike="noStrike" dirty="0">
                          <a:solidFill>
                            <a:srgbClr val="000000"/>
                          </a:solidFill>
                          <a:effectLst/>
                          <a:latin typeface="Arial"/>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r>
              <a:tr h="688794">
                <a:tc>
                  <a:txBody>
                    <a:bodyPr/>
                    <a:lstStyle/>
                    <a:p>
                      <a:pPr algn="just" fontAlgn="ctr"/>
                      <a:r>
                        <a:rPr lang="es-CO" sz="1600" b="0" i="0" u="none" strike="noStrike" dirty="0">
                          <a:solidFill>
                            <a:srgbClr val="000000"/>
                          </a:solidFill>
                          <a:effectLst/>
                          <a:latin typeface="Arial"/>
                        </a:rPr>
                        <a:t>Participación en acciones culturales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smtClean="0">
                          <a:solidFill>
                            <a:srgbClr val="000000"/>
                          </a:solidFill>
                          <a:effectLst/>
                          <a:latin typeface="Arial"/>
                        </a:rPr>
                        <a:t>15%</a:t>
                      </a:r>
                      <a:endParaRPr lang="es-CO" sz="1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57,5%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13,0%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688794">
                <a:tc>
                  <a:txBody>
                    <a:bodyPr/>
                    <a:lstStyle/>
                    <a:p>
                      <a:pPr algn="just" fontAlgn="ctr"/>
                      <a:r>
                        <a:rPr lang="es-CO" sz="1600" b="0" i="0" u="none" strike="noStrike" dirty="0">
                          <a:solidFill>
                            <a:srgbClr val="000000"/>
                          </a:solidFill>
                          <a:effectLst/>
                          <a:latin typeface="Arial"/>
                        </a:rPr>
                        <a:t>Participación en acciones recreativas y deportivas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smtClean="0">
                          <a:solidFill>
                            <a:srgbClr val="000000"/>
                          </a:solidFill>
                          <a:effectLst/>
                          <a:latin typeface="Arial"/>
                        </a:rPr>
                        <a:t>15%</a:t>
                      </a:r>
                      <a:endParaRPr lang="es-CO" sz="1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58,5%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23,0%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688794">
                <a:tc>
                  <a:txBody>
                    <a:bodyPr/>
                    <a:lstStyle/>
                    <a:p>
                      <a:pPr algn="just" fontAlgn="ctr"/>
                      <a:r>
                        <a:rPr lang="es-CO" sz="1600" b="0" i="0" u="none" strike="noStrike" dirty="0">
                          <a:solidFill>
                            <a:srgbClr val="000000"/>
                          </a:solidFill>
                          <a:effectLst/>
                          <a:latin typeface="Arial"/>
                        </a:rPr>
                        <a:t>Participación en acciones de promoción socioeconómica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CO" sz="1800" b="1" i="0" u="none" strike="noStrike" dirty="0" smtClean="0">
                          <a:solidFill>
                            <a:srgbClr val="000000"/>
                          </a:solidFill>
                          <a:effectLst/>
                          <a:latin typeface="Arial"/>
                        </a:rPr>
                        <a:t>8%</a:t>
                      </a:r>
                    </a:p>
                    <a:p>
                      <a:pPr algn="l" fontAlgn="ctr"/>
                      <a:endParaRPr lang="es-CO" sz="1800" b="1"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51691">
                <a:tc gridSpan="6">
                  <a:txBody>
                    <a:bodyPr/>
                    <a:lstStyle/>
                    <a:p>
                      <a:pPr algn="ctr" fontAlgn="ctr"/>
                      <a:r>
                        <a:rPr lang="es-MX" sz="1800" b="1" i="0" u="none" strike="noStrike" kern="1200" dirty="0" smtClean="0">
                          <a:solidFill>
                            <a:schemeClr val="tx1"/>
                          </a:solidFill>
                          <a:latin typeface="Arial"/>
                          <a:ea typeface="+mn-ea"/>
                          <a:cs typeface="+mn-cs"/>
                        </a:rPr>
                        <a:t>Tres indicadores </a:t>
                      </a:r>
                      <a:r>
                        <a:rPr lang="es-MX" sz="1600" b="1" i="0" u="none" strike="noStrike" kern="1200" dirty="0" smtClean="0">
                          <a:solidFill>
                            <a:schemeClr val="tx1"/>
                          </a:solidFill>
                          <a:latin typeface="Arial"/>
                          <a:ea typeface="+mn-ea"/>
                          <a:cs typeface="+mn-cs"/>
                        </a:rPr>
                        <a:t>cumplieron</a:t>
                      </a:r>
                      <a:r>
                        <a:rPr lang="es-MX" sz="1600" b="1" i="0" u="none" strike="noStrike" kern="1200" baseline="0" dirty="0" smtClean="0">
                          <a:solidFill>
                            <a:schemeClr val="tx1"/>
                          </a:solidFill>
                          <a:latin typeface="Arial"/>
                          <a:ea typeface="+mn-ea"/>
                          <a:cs typeface="+mn-cs"/>
                        </a:rPr>
                        <a:t> </a:t>
                      </a:r>
                      <a:r>
                        <a:rPr lang="es-MX" sz="1600" b="1" i="0" u="none" strike="noStrike" baseline="0" dirty="0" smtClean="0">
                          <a:latin typeface="Arial"/>
                        </a:rPr>
                        <a:t>la meta estándar  de eficacia del 3% con respecto al período anterior,  solo un indicador  no cumplió con la meta de eficacia  a pesar que superó la meta del indicador</a:t>
                      </a:r>
                      <a:endParaRPr lang="es-ES" sz="16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24185</TotalTime>
  <Words>1577</Words>
  <Application>Microsoft Office PowerPoint</Application>
  <PresentationFormat>Presentación en pantalla (4:3)</PresentationFormat>
  <Paragraphs>334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Seguimiento a tareas de la Revisión Gerencial anterior</vt:lpstr>
      <vt:lpstr>Seguimiento a tareas de la Revisión Gerencial anterior</vt:lpstr>
      <vt:lpstr> Acciones de mejoramiento </vt:lpstr>
      <vt:lpstr> ANÁLISIS OBJETIVO “A” </vt:lpstr>
      <vt:lpstr> ANÁLISIS OBJETIVO “A” </vt:lpstr>
      <vt:lpstr> ANÁLISIS OBJETIVO “B”  Resultado de indicadores Acuerdos de Servicio  </vt:lpstr>
      <vt:lpstr>OBJETIVO “C” Respuesta  a Quejas y Seguimiento </vt:lpstr>
      <vt:lpstr>OBJETIVO “E”  Indicadores de Proceso  medidos y con análisis de datos</vt:lpstr>
      <vt:lpstr>2. Resultados de auditorias internas 2013</vt:lpstr>
      <vt:lpstr>2.1 Resultado de auditoria Externa</vt:lpstr>
      <vt:lpstr>3. Resumen de No Conformidades y estado de las Acciones Correctivas</vt:lpstr>
      <vt:lpstr>4. Acciones Preventivas </vt:lpstr>
      <vt:lpstr>5.  Revisión del Servicio No conforme</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Calidad Gloria Amparo Sanchez</cp:lastModifiedBy>
  <cp:revision>815</cp:revision>
  <cp:lastPrinted>2011-09-21T16:28:44Z</cp:lastPrinted>
  <dcterms:created xsi:type="dcterms:W3CDTF">2008-11-07T15:09:08Z</dcterms:created>
  <dcterms:modified xsi:type="dcterms:W3CDTF">2014-03-12T19:11:13Z</dcterms:modified>
</cp:coreProperties>
</file>