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6" r:id="rId1"/>
  </p:sldMasterIdLst>
  <p:notesMasterIdLst>
    <p:notesMasterId r:id="rId17"/>
  </p:notesMasterIdLst>
  <p:handoutMasterIdLst>
    <p:handoutMasterId r:id="rId18"/>
  </p:handoutMasterIdLst>
  <p:sldIdLst>
    <p:sldId id="267" r:id="rId2"/>
    <p:sldId id="268" r:id="rId3"/>
    <p:sldId id="269" r:id="rId4"/>
    <p:sldId id="270" r:id="rId5"/>
    <p:sldId id="281" r:id="rId6"/>
    <p:sldId id="272" r:id="rId7"/>
    <p:sldId id="273" r:id="rId8"/>
    <p:sldId id="274" r:id="rId9"/>
    <p:sldId id="275" r:id="rId10"/>
    <p:sldId id="276" r:id="rId11"/>
    <p:sldId id="277" r:id="rId12"/>
    <p:sldId id="278" r:id="rId13"/>
    <p:sldId id="282" r:id="rId14"/>
    <p:sldId id="283" r:id="rId15"/>
    <p:sldId id="279" r:id="rId16"/>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6DFF6D"/>
    <a:srgbClr val="D76007"/>
    <a:srgbClr val="C83F08"/>
    <a:srgbClr val="CC3300"/>
    <a:srgbClr val="B65E1C"/>
    <a:srgbClr val="CCCC00"/>
    <a:srgbClr val="E6A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55" autoAdjust="0"/>
    <p:restoredTop sz="94660"/>
  </p:normalViewPr>
  <p:slideViewPr>
    <p:cSldViewPr>
      <p:cViewPr>
        <p:scale>
          <a:sx n="70" d="100"/>
          <a:sy n="70" d="100"/>
        </p:scale>
        <p:origin x="-72"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COPIA%20MEMORIA%20(Nov%2016.2013)\INFOR_ADICIONAL\SEGUIMIENTO_QUEJAS\2013\Satisfacci&#243;n%20del%20cliente%20201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CO"/>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lang="es-ES"/>
            </a:pPr>
            <a:r>
              <a:rPr lang="es-CO" b="1" dirty="0"/>
              <a:t>COMPARATIVO DE LA CALIFICACIÓN DEL SERVICIO 2006 - 2013</a:t>
            </a:r>
          </a:p>
        </c:rich>
      </c:tx>
      <c:layout/>
      <c:overlay val="0"/>
    </c:title>
    <c:autoTitleDeleted val="0"/>
    <c:view3D>
      <c:rotX val="15"/>
      <c:rotY val="20"/>
      <c:depthPercent val="100"/>
      <c:rAngAx val="1"/>
    </c:view3D>
    <c:floor>
      <c:thickness val="0"/>
    </c:floor>
    <c:sideWall>
      <c:thickness val="0"/>
    </c:sideWall>
    <c:backWall>
      <c:thickness val="0"/>
    </c:backWall>
    <c:plotArea>
      <c:layout/>
      <c:bar3DChart>
        <c:barDir val="col"/>
        <c:grouping val="clustered"/>
        <c:varyColors val="0"/>
        <c:ser>
          <c:idx val="0"/>
          <c:order val="0"/>
          <c:invertIfNegative val="0"/>
          <c:dLbls>
            <c:dLbl>
              <c:idx val="0"/>
              <c:layout>
                <c:manualLayout>
                  <c:x val="2.5000000000000015E-2"/>
                  <c:y val="0.55555555555555569"/>
                </c:manualLayout>
              </c:layout>
              <c:showLegendKey val="0"/>
              <c:showVal val="1"/>
              <c:showCatName val="0"/>
              <c:showSerName val="0"/>
              <c:showPercent val="0"/>
              <c:showBubbleSize val="0"/>
            </c:dLbl>
            <c:dLbl>
              <c:idx val="1"/>
              <c:layout>
                <c:manualLayout>
                  <c:x val="1.9444444444444445E-2"/>
                  <c:y val="0.5648148148148151"/>
                </c:manualLayout>
              </c:layout>
              <c:showLegendKey val="0"/>
              <c:showVal val="1"/>
              <c:showCatName val="0"/>
              <c:showSerName val="0"/>
              <c:showPercent val="0"/>
              <c:showBubbleSize val="0"/>
            </c:dLbl>
            <c:dLbl>
              <c:idx val="2"/>
              <c:layout>
                <c:manualLayout>
                  <c:x val="1.3888888888888904E-2"/>
                  <c:y val="0.56944444444444464"/>
                </c:manualLayout>
              </c:layout>
              <c:showLegendKey val="0"/>
              <c:showVal val="1"/>
              <c:showCatName val="0"/>
              <c:showSerName val="0"/>
              <c:showPercent val="0"/>
              <c:showBubbleSize val="0"/>
            </c:dLbl>
            <c:dLbl>
              <c:idx val="3"/>
              <c:layout>
                <c:manualLayout>
                  <c:x val="1.1111111111111066E-2"/>
                  <c:y val="0.5833333333333337"/>
                </c:manualLayout>
              </c:layout>
              <c:showLegendKey val="0"/>
              <c:showVal val="1"/>
              <c:showCatName val="0"/>
              <c:showSerName val="0"/>
              <c:showPercent val="0"/>
              <c:showBubbleSize val="0"/>
            </c:dLbl>
            <c:dLbl>
              <c:idx val="4"/>
              <c:layout>
                <c:manualLayout>
                  <c:x val="1.9444444444444445E-2"/>
                  <c:y val="0.57407407407407474"/>
                </c:manualLayout>
              </c:layout>
              <c:showLegendKey val="0"/>
              <c:showVal val="1"/>
              <c:showCatName val="0"/>
              <c:showSerName val="0"/>
              <c:showPercent val="0"/>
              <c:showBubbleSize val="0"/>
            </c:dLbl>
            <c:dLbl>
              <c:idx val="5"/>
              <c:layout>
                <c:manualLayout>
                  <c:x val="2.5000000000000015E-2"/>
                  <c:y val="0.57407407407407474"/>
                </c:manualLayout>
              </c:layout>
              <c:showLegendKey val="0"/>
              <c:showVal val="1"/>
              <c:showCatName val="0"/>
              <c:showSerName val="0"/>
              <c:showPercent val="0"/>
              <c:showBubbleSize val="0"/>
            </c:dLbl>
            <c:dLbl>
              <c:idx val="6"/>
              <c:layout>
                <c:manualLayout>
                  <c:x val="2.5000000000000116E-2"/>
                  <c:y val="0.56944444444444464"/>
                </c:manualLayout>
              </c:layout>
              <c:showLegendKey val="0"/>
              <c:showVal val="1"/>
              <c:showCatName val="0"/>
              <c:showSerName val="0"/>
              <c:showPercent val="0"/>
              <c:showBubbleSize val="0"/>
            </c:dLbl>
            <c:dLbl>
              <c:idx val="7"/>
              <c:layout>
                <c:manualLayout>
                  <c:x val="4.1666666666666574E-2"/>
                  <c:y val="0.5648148148148151"/>
                </c:manualLayout>
              </c:layout>
              <c:showLegendKey val="0"/>
              <c:showVal val="1"/>
              <c:showCatName val="0"/>
              <c:showSerName val="0"/>
              <c:showPercent val="0"/>
              <c:showBubbleSize val="0"/>
            </c:dLbl>
            <c:spPr>
              <a:solidFill>
                <a:schemeClr val="accent2"/>
              </a:solidFill>
            </c:spPr>
            <c:txPr>
              <a:bodyPr/>
              <a:lstStyle/>
              <a:p>
                <a:pPr>
                  <a:defRPr lang="es-ES"/>
                </a:pPr>
                <a:endParaRPr lang="es-CO"/>
              </a:p>
            </c:txPr>
            <c:showLegendKey val="0"/>
            <c:showVal val="1"/>
            <c:showCatName val="0"/>
            <c:showSerName val="0"/>
            <c:showPercent val="0"/>
            <c:showBubbleSize val="0"/>
            <c:showLeaderLines val="0"/>
          </c:dLbls>
          <c:val>
            <c:numRef>
              <c:f>GB!$K$2:$R$2</c:f>
              <c:numCache>
                <c:formatCode>General</c:formatCode>
                <c:ptCount val="8"/>
                <c:pt idx="0">
                  <c:v>2006</c:v>
                </c:pt>
                <c:pt idx="1">
                  <c:v>2007</c:v>
                </c:pt>
                <c:pt idx="2">
                  <c:v>2008</c:v>
                </c:pt>
                <c:pt idx="3">
                  <c:v>2009</c:v>
                </c:pt>
                <c:pt idx="4">
                  <c:v>2010</c:v>
                </c:pt>
                <c:pt idx="5">
                  <c:v>2011</c:v>
                </c:pt>
                <c:pt idx="6">
                  <c:v>2012</c:v>
                </c:pt>
                <c:pt idx="7">
                  <c:v>2013</c:v>
                </c:pt>
              </c:numCache>
            </c:numRef>
          </c:val>
        </c:ser>
        <c:ser>
          <c:idx val="2"/>
          <c:order val="1"/>
          <c:invertIfNegative val="0"/>
          <c:val>
            <c:numRef>
              <c:f>GB!$K$3:$R$3</c:f>
              <c:numCache>
                <c:formatCode>General</c:formatCode>
                <c:ptCount val="8"/>
              </c:numCache>
            </c:numRef>
          </c:val>
        </c:ser>
        <c:ser>
          <c:idx val="1"/>
          <c:order val="2"/>
          <c:invertIfNegative val="0"/>
          <c:dLbls>
            <c:dLbl>
              <c:idx val="0"/>
              <c:layout>
                <c:manualLayout>
                  <c:x val="-1.6666666666666677E-2"/>
                  <c:y val="-0.33333333333333331"/>
                </c:manualLayout>
              </c:layout>
              <c:showLegendKey val="0"/>
              <c:showVal val="1"/>
              <c:showCatName val="0"/>
              <c:showSerName val="0"/>
              <c:showPercent val="0"/>
              <c:showBubbleSize val="0"/>
            </c:dLbl>
            <c:dLbl>
              <c:idx val="1"/>
              <c:layout>
                <c:manualLayout>
                  <c:x val="-1.9444444444444445E-2"/>
                  <c:y val="-0.31481481481481532"/>
                </c:manualLayout>
              </c:layout>
              <c:showLegendKey val="0"/>
              <c:showVal val="1"/>
              <c:showCatName val="0"/>
              <c:showSerName val="0"/>
              <c:showPercent val="0"/>
              <c:showBubbleSize val="0"/>
            </c:dLbl>
            <c:dLbl>
              <c:idx val="2"/>
              <c:layout>
                <c:manualLayout>
                  <c:x val="-1.6666666666666677E-2"/>
                  <c:y val="-0.34259259259259284"/>
                </c:manualLayout>
              </c:layout>
              <c:showLegendKey val="0"/>
              <c:showVal val="1"/>
              <c:showCatName val="0"/>
              <c:showSerName val="0"/>
              <c:showPercent val="0"/>
              <c:showBubbleSize val="0"/>
            </c:dLbl>
            <c:dLbl>
              <c:idx val="3"/>
              <c:layout>
                <c:manualLayout>
                  <c:x val="-3.6111111111111198E-2"/>
                  <c:y val="-0.37500000000000017"/>
                </c:manualLayout>
              </c:layout>
              <c:showLegendKey val="0"/>
              <c:showVal val="1"/>
              <c:showCatName val="0"/>
              <c:showSerName val="0"/>
              <c:showPercent val="0"/>
              <c:showBubbleSize val="0"/>
            </c:dLbl>
            <c:dLbl>
              <c:idx val="4"/>
              <c:layout>
                <c:manualLayout>
                  <c:x val="-3.888888888888889E-2"/>
                  <c:y val="-0.39814814814814808"/>
                </c:manualLayout>
              </c:layout>
              <c:showLegendKey val="0"/>
              <c:showVal val="1"/>
              <c:showCatName val="0"/>
              <c:showSerName val="0"/>
              <c:showPercent val="0"/>
              <c:showBubbleSize val="0"/>
            </c:dLbl>
            <c:dLbl>
              <c:idx val="5"/>
              <c:layout>
                <c:manualLayout>
                  <c:x val="-2.2222222222222244E-2"/>
                  <c:y val="-0.40277777777777796"/>
                </c:manualLayout>
              </c:layout>
              <c:showLegendKey val="0"/>
              <c:showVal val="1"/>
              <c:showCatName val="0"/>
              <c:showSerName val="0"/>
              <c:showPercent val="0"/>
              <c:showBubbleSize val="0"/>
            </c:dLbl>
            <c:dLbl>
              <c:idx val="6"/>
              <c:layout>
                <c:manualLayout>
                  <c:x val="-2.2222222222222244E-2"/>
                  <c:y val="-0.37962962962962993"/>
                </c:manualLayout>
              </c:layout>
              <c:showLegendKey val="0"/>
              <c:showVal val="1"/>
              <c:showCatName val="0"/>
              <c:showSerName val="0"/>
              <c:showPercent val="0"/>
              <c:showBubbleSize val="0"/>
            </c:dLbl>
            <c:dLbl>
              <c:idx val="7"/>
              <c:layout>
                <c:manualLayout>
                  <c:x val="-5.5555555555556572E-3"/>
                  <c:y val="-0.40740740740740738"/>
                </c:manualLayout>
              </c:layout>
              <c:showLegendKey val="0"/>
              <c:showVal val="1"/>
              <c:showCatName val="0"/>
              <c:showSerName val="0"/>
              <c:showPercent val="0"/>
              <c:showBubbleSize val="0"/>
            </c:dLbl>
            <c:spPr>
              <a:solidFill>
                <a:schemeClr val="accent6">
                  <a:lumMod val="60000"/>
                  <a:lumOff val="40000"/>
                </a:schemeClr>
              </a:solidFill>
            </c:spPr>
            <c:txPr>
              <a:bodyPr/>
              <a:lstStyle/>
              <a:p>
                <a:pPr>
                  <a:defRPr lang="es-ES"/>
                </a:pPr>
                <a:endParaRPr lang="es-CO"/>
              </a:p>
            </c:txPr>
            <c:showLegendKey val="0"/>
            <c:showVal val="1"/>
            <c:showCatName val="0"/>
            <c:showSerName val="0"/>
            <c:showPercent val="0"/>
            <c:showBubbleSize val="0"/>
            <c:showLeaderLines val="0"/>
          </c:dLbls>
          <c:val>
            <c:numRef>
              <c:f>GB!$K$4:$R$4</c:f>
              <c:numCache>
                <c:formatCode>0%</c:formatCode>
                <c:ptCount val="8"/>
                <c:pt idx="0">
                  <c:v>0.88000000000000034</c:v>
                </c:pt>
                <c:pt idx="1">
                  <c:v>0.86000000000000032</c:v>
                </c:pt>
                <c:pt idx="2">
                  <c:v>0.94000000000000028</c:v>
                </c:pt>
                <c:pt idx="3">
                  <c:v>0.9600000000000003</c:v>
                </c:pt>
                <c:pt idx="4">
                  <c:v>0.97</c:v>
                </c:pt>
                <c:pt idx="5">
                  <c:v>0.97</c:v>
                </c:pt>
                <c:pt idx="6">
                  <c:v>0.97</c:v>
                </c:pt>
                <c:pt idx="7">
                  <c:v>0.98</c:v>
                </c:pt>
              </c:numCache>
            </c:numRef>
          </c:val>
        </c:ser>
        <c:ser>
          <c:idx val="3"/>
          <c:order val="3"/>
          <c:invertIfNegative val="0"/>
          <c:dLbls>
            <c:spPr>
              <a:solidFill>
                <a:srgbClr val="FFFF00"/>
              </a:solidFill>
            </c:spPr>
            <c:txPr>
              <a:bodyPr/>
              <a:lstStyle/>
              <a:p>
                <a:pPr>
                  <a:defRPr lang="es-ES"/>
                </a:pPr>
                <a:endParaRPr lang="es-CO"/>
              </a:p>
            </c:txPr>
            <c:showLegendKey val="0"/>
            <c:showVal val="1"/>
            <c:showCatName val="0"/>
            <c:showSerName val="0"/>
            <c:showPercent val="0"/>
            <c:showBubbleSize val="0"/>
            <c:showLeaderLines val="0"/>
          </c:dLbls>
          <c:val>
            <c:numRef>
              <c:f>GB!$K$5:$R$5</c:f>
              <c:numCache>
                <c:formatCode>General</c:formatCode>
                <c:ptCount val="8"/>
                <c:pt idx="0">
                  <c:v>20</c:v>
                </c:pt>
                <c:pt idx="1">
                  <c:v>207</c:v>
                </c:pt>
                <c:pt idx="2">
                  <c:v>168</c:v>
                </c:pt>
                <c:pt idx="3">
                  <c:v>254</c:v>
                </c:pt>
                <c:pt idx="4">
                  <c:v>298</c:v>
                </c:pt>
                <c:pt idx="5">
                  <c:v>141</c:v>
                </c:pt>
                <c:pt idx="6">
                  <c:v>129</c:v>
                </c:pt>
                <c:pt idx="7">
                  <c:v>118</c:v>
                </c:pt>
              </c:numCache>
            </c:numRef>
          </c:val>
        </c:ser>
        <c:dLbls>
          <c:showLegendKey val="0"/>
          <c:showVal val="1"/>
          <c:showCatName val="0"/>
          <c:showSerName val="0"/>
          <c:showPercent val="0"/>
          <c:showBubbleSize val="0"/>
        </c:dLbls>
        <c:gapWidth val="150"/>
        <c:shape val="box"/>
        <c:axId val="156624000"/>
        <c:axId val="156625536"/>
        <c:axId val="0"/>
      </c:bar3DChart>
      <c:catAx>
        <c:axId val="156624000"/>
        <c:scaling>
          <c:orientation val="minMax"/>
        </c:scaling>
        <c:delete val="0"/>
        <c:axPos val="b"/>
        <c:numFmt formatCode="General" sourceLinked="1"/>
        <c:majorTickMark val="none"/>
        <c:minorTickMark val="none"/>
        <c:tickLblPos val="nextTo"/>
        <c:txPr>
          <a:bodyPr rot="0" vert="horz"/>
          <a:lstStyle/>
          <a:p>
            <a:pPr>
              <a:defRPr lang="es-ES"/>
            </a:pPr>
            <a:endParaRPr lang="es-CO"/>
          </a:p>
        </c:txPr>
        <c:crossAx val="156625536"/>
        <c:crosses val="autoZero"/>
        <c:auto val="1"/>
        <c:lblAlgn val="ctr"/>
        <c:lblOffset val="100"/>
        <c:noMultiLvlLbl val="0"/>
      </c:catAx>
      <c:valAx>
        <c:axId val="156625536"/>
        <c:scaling>
          <c:orientation val="minMax"/>
        </c:scaling>
        <c:delete val="1"/>
        <c:axPos val="l"/>
        <c:numFmt formatCode="General" sourceLinked="1"/>
        <c:majorTickMark val="none"/>
        <c:minorTickMark val="none"/>
        <c:tickLblPos val="none"/>
        <c:crossAx val="156624000"/>
        <c:crosses val="autoZero"/>
        <c:crossBetween val="between"/>
      </c:valAx>
      <c:spPr>
        <a:noFill/>
        <a:ln w="25400">
          <a:noFill/>
        </a:ln>
      </c:spPr>
    </c:plotArea>
    <c:legend>
      <c:legendPos val="t"/>
      <c:layout/>
      <c:overlay val="0"/>
      <c:txPr>
        <a:bodyPr/>
        <a:lstStyle/>
        <a:p>
          <a:pPr>
            <a:defRPr lang="es-ES"/>
          </a:pPr>
          <a:endParaRPr lang="es-CO"/>
        </a:p>
      </c:txPr>
    </c:legend>
    <c:plotVisOnly val="1"/>
    <c:dispBlanksAs val="gap"/>
    <c:showDLblsOverMax val="0"/>
  </c:chart>
  <c:txPr>
    <a:bodyPr/>
    <a:lstStyle/>
    <a:p>
      <a:pPr>
        <a:defRPr sz="1400" b="0" i="0" u="none" strike="noStrike" baseline="0">
          <a:solidFill>
            <a:srgbClr val="000000"/>
          </a:solidFill>
          <a:latin typeface="Calibri"/>
          <a:ea typeface="Calibri"/>
          <a:cs typeface="Calibri"/>
        </a:defRPr>
      </a:pPr>
      <a:endParaRPr lang="es-CO"/>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9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0" hangingPunct="0">
              <a:defRPr sz="1200">
                <a:latin typeface="Arial" charset="0"/>
              </a:defRPr>
            </a:lvl1pPr>
          </a:lstStyle>
          <a:p>
            <a:pPr>
              <a:defRPr/>
            </a:pPr>
            <a:endParaRPr lang="es-ES"/>
          </a:p>
        </p:txBody>
      </p:sp>
      <p:sp>
        <p:nvSpPr>
          <p:cNvPr id="259075"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200">
                <a:latin typeface="Arial" charset="0"/>
              </a:defRPr>
            </a:lvl1pPr>
          </a:lstStyle>
          <a:p>
            <a:pPr>
              <a:defRPr/>
            </a:pPr>
            <a:fld id="{8385EA59-6BF7-4570-8B3C-D8F8A3066BB6}" type="datetimeFigureOut">
              <a:rPr lang="es-ES"/>
              <a:pPr>
                <a:defRPr/>
              </a:pPr>
              <a:t>13/03/2014</a:t>
            </a:fld>
            <a:endParaRPr lang="es-ES" dirty="0"/>
          </a:p>
        </p:txBody>
      </p:sp>
      <p:sp>
        <p:nvSpPr>
          <p:cNvPr id="259076"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200">
                <a:latin typeface="Arial" charset="0"/>
              </a:defRPr>
            </a:lvl1pPr>
          </a:lstStyle>
          <a:p>
            <a:pPr>
              <a:defRPr/>
            </a:pPr>
            <a:endParaRPr lang="es-ES"/>
          </a:p>
        </p:txBody>
      </p:sp>
      <p:sp>
        <p:nvSpPr>
          <p:cNvPr id="259077"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0" hangingPunct="0">
              <a:defRPr sz="1200">
                <a:latin typeface="Arial" charset="0"/>
              </a:defRPr>
            </a:lvl1pPr>
          </a:lstStyle>
          <a:p>
            <a:pPr>
              <a:defRPr/>
            </a:pPr>
            <a:fld id="{50207B00-64B9-4B90-A372-C0880A1E7E68}" type="slidenum">
              <a:rPr lang="es-ES"/>
              <a:pPr>
                <a:defRPr/>
              </a:pPr>
              <a:t>‹Nº›</a:t>
            </a:fld>
            <a:endParaRPr lang="es-ES" dirty="0"/>
          </a:p>
        </p:txBody>
      </p:sp>
    </p:spTree>
    <p:extLst>
      <p:ext uri="{BB962C8B-B14F-4D97-AF65-F5344CB8AC3E}">
        <p14:creationId xmlns:p14="http://schemas.microsoft.com/office/powerpoint/2010/main" val="16463013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defRPr>
            </a:lvl1pPr>
          </a:lstStyle>
          <a:p>
            <a:pPr>
              <a:defRPr/>
            </a:pPr>
            <a:endParaRPr lang="es-ES"/>
          </a:p>
        </p:txBody>
      </p:sp>
      <p:sp>
        <p:nvSpPr>
          <p:cNvPr id="256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defRPr>
            </a:lvl1pPr>
          </a:lstStyle>
          <a:p>
            <a:pPr>
              <a:defRPr/>
            </a:pPr>
            <a:endParaRPr lang="es-ES"/>
          </a:p>
        </p:txBody>
      </p:sp>
      <p:sp>
        <p:nvSpPr>
          <p:cNvPr id="922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56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256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defRPr>
            </a:lvl1pPr>
          </a:lstStyle>
          <a:p>
            <a:pPr>
              <a:defRPr/>
            </a:pPr>
            <a:endParaRPr lang="es-ES"/>
          </a:p>
        </p:txBody>
      </p:sp>
      <p:sp>
        <p:nvSpPr>
          <p:cNvPr id="256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defRPr>
            </a:lvl1pPr>
          </a:lstStyle>
          <a:p>
            <a:pPr>
              <a:defRPr/>
            </a:pPr>
            <a:fld id="{5CC98AFC-F8A6-4130-9AA7-623B0141412E}" type="slidenum">
              <a:rPr lang="es-ES"/>
              <a:pPr>
                <a:defRPr/>
              </a:pPr>
              <a:t>‹Nº›</a:t>
            </a:fld>
            <a:endParaRPr lang="es-ES" dirty="0"/>
          </a:p>
        </p:txBody>
      </p:sp>
    </p:spTree>
    <p:extLst>
      <p:ext uri="{BB962C8B-B14F-4D97-AF65-F5344CB8AC3E}">
        <p14:creationId xmlns:p14="http://schemas.microsoft.com/office/powerpoint/2010/main" val="11625245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26791B37-C844-4E7A-AA84-888AA074CE9A}" type="slidenum">
              <a:rPr lang="es-ES" smtClean="0"/>
              <a:pPr>
                <a:defRPr/>
              </a:pPr>
              <a:t>‹Nº›</a:t>
            </a:fld>
            <a:endParaRPr lang="es-ES" dirty="0"/>
          </a:p>
        </p:txBody>
      </p:sp>
    </p:spTree>
    <p:extLst>
      <p:ext uri="{BB962C8B-B14F-4D97-AF65-F5344CB8AC3E}">
        <p14:creationId xmlns:p14="http://schemas.microsoft.com/office/powerpoint/2010/main" val="3339267990"/>
      </p:ext>
    </p:extLst>
  </p:cSld>
  <p:clrMapOvr>
    <a:masterClrMapping/>
  </p:clrMapOvr>
  <p:transition spd="slow">
    <p:wip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B3BC7FB7-E910-484D-922C-21F305FAA9A9}" type="slidenum">
              <a:rPr lang="es-ES" smtClean="0"/>
              <a:pPr>
                <a:defRPr/>
              </a:pPr>
              <a:t>‹Nº›</a:t>
            </a:fld>
            <a:endParaRPr lang="es-ES" dirty="0"/>
          </a:p>
        </p:txBody>
      </p:sp>
    </p:spTree>
    <p:extLst>
      <p:ext uri="{BB962C8B-B14F-4D97-AF65-F5344CB8AC3E}">
        <p14:creationId xmlns:p14="http://schemas.microsoft.com/office/powerpoint/2010/main" val="3380794258"/>
      </p:ext>
    </p:extLst>
  </p:cSld>
  <p:clrMapOvr>
    <a:masterClrMapping/>
  </p:clrMapOvr>
  <p:transition spd="slow">
    <p:wip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9A3C48FF-BBDB-4A44-8A07-4A338CBD351D}" type="slidenum">
              <a:rPr lang="es-ES" smtClean="0"/>
              <a:pPr>
                <a:defRPr/>
              </a:pPr>
              <a:t>‹Nº›</a:t>
            </a:fld>
            <a:endParaRPr lang="es-ES" dirty="0"/>
          </a:p>
        </p:txBody>
      </p:sp>
    </p:spTree>
    <p:extLst>
      <p:ext uri="{BB962C8B-B14F-4D97-AF65-F5344CB8AC3E}">
        <p14:creationId xmlns:p14="http://schemas.microsoft.com/office/powerpoint/2010/main" val="3478365906"/>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4C277B02-1C3D-4A03-A08A-95379DC4F850}" type="slidenum">
              <a:rPr lang="es-ES" smtClean="0"/>
              <a:pPr>
                <a:defRPr/>
              </a:pPr>
              <a:t>‹Nº›</a:t>
            </a:fld>
            <a:endParaRPr lang="es-ES" dirty="0"/>
          </a:p>
        </p:txBody>
      </p:sp>
    </p:spTree>
    <p:extLst>
      <p:ext uri="{BB962C8B-B14F-4D97-AF65-F5344CB8AC3E}">
        <p14:creationId xmlns:p14="http://schemas.microsoft.com/office/powerpoint/2010/main" val="708083173"/>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pPr>
              <a:defRPr/>
            </a:pPr>
            <a:endParaRPr lang="es-ES"/>
          </a:p>
        </p:txBody>
      </p:sp>
      <p:sp>
        <p:nvSpPr>
          <p:cNvPr id="5" name="Marcador de pie de página 4"/>
          <p:cNvSpPr>
            <a:spLocks noGrp="1"/>
          </p:cNvSpPr>
          <p:nvPr>
            <p:ph type="ftr" sz="quarter" idx="11"/>
          </p:nvPr>
        </p:nvSpPr>
        <p:spPr/>
        <p:txBody>
          <a:bodyPr/>
          <a:lstStyle/>
          <a:p>
            <a:pPr>
              <a:defRPr/>
            </a:pPr>
            <a:endParaRPr lang="es-ES"/>
          </a:p>
        </p:txBody>
      </p:sp>
      <p:sp>
        <p:nvSpPr>
          <p:cNvPr id="6" name="Marcador de número de diapositiva 5"/>
          <p:cNvSpPr>
            <a:spLocks noGrp="1"/>
          </p:cNvSpPr>
          <p:nvPr>
            <p:ph type="sldNum" sz="quarter" idx="12"/>
          </p:nvPr>
        </p:nvSpPr>
        <p:spPr/>
        <p:txBody>
          <a:bodyPr/>
          <a:lstStyle/>
          <a:p>
            <a:pPr>
              <a:defRPr/>
            </a:pPr>
            <a:fld id="{C4E5BCF2-213E-43A9-B3F0-5C46D1E9C2BB}" type="slidenum">
              <a:rPr lang="es-ES" smtClean="0"/>
              <a:pPr>
                <a:defRPr/>
              </a:pPr>
              <a:t>‹Nº›</a:t>
            </a:fld>
            <a:endParaRPr lang="es-ES" dirty="0"/>
          </a:p>
        </p:txBody>
      </p:sp>
    </p:spTree>
    <p:extLst>
      <p:ext uri="{BB962C8B-B14F-4D97-AF65-F5344CB8AC3E}">
        <p14:creationId xmlns:p14="http://schemas.microsoft.com/office/powerpoint/2010/main" val="2862663756"/>
      </p:ext>
    </p:extLst>
  </p:cSld>
  <p:clrMapOvr>
    <a:masterClrMapping/>
  </p:clrMapOvr>
  <p:transition spd="slow">
    <p:wip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CBFFAED9-64AC-429E-A7CC-177944207C72}" type="slidenum">
              <a:rPr lang="es-ES" smtClean="0"/>
              <a:pPr>
                <a:defRPr/>
              </a:pPr>
              <a:t>‹Nº›</a:t>
            </a:fld>
            <a:endParaRPr lang="es-ES" dirty="0"/>
          </a:p>
        </p:txBody>
      </p:sp>
    </p:spTree>
    <p:extLst>
      <p:ext uri="{BB962C8B-B14F-4D97-AF65-F5344CB8AC3E}">
        <p14:creationId xmlns:p14="http://schemas.microsoft.com/office/powerpoint/2010/main" val="3309000306"/>
      </p:ext>
    </p:extLst>
  </p:cSld>
  <p:clrMapOvr>
    <a:masterClrMapping/>
  </p:clrMapOvr>
  <p:transition spd="slow">
    <p:wip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pPr>
              <a:defRPr/>
            </a:pPr>
            <a:endParaRPr lang="es-ES"/>
          </a:p>
        </p:txBody>
      </p:sp>
      <p:sp>
        <p:nvSpPr>
          <p:cNvPr id="8" name="Marcador de pie de página 7"/>
          <p:cNvSpPr>
            <a:spLocks noGrp="1"/>
          </p:cNvSpPr>
          <p:nvPr>
            <p:ph type="ftr" sz="quarter" idx="11"/>
          </p:nvPr>
        </p:nvSpPr>
        <p:spPr/>
        <p:txBody>
          <a:bodyPr/>
          <a:lstStyle/>
          <a:p>
            <a:pPr>
              <a:defRPr/>
            </a:pPr>
            <a:endParaRPr lang="es-ES"/>
          </a:p>
        </p:txBody>
      </p:sp>
      <p:sp>
        <p:nvSpPr>
          <p:cNvPr id="9" name="Marcador de número de diapositiva 8"/>
          <p:cNvSpPr>
            <a:spLocks noGrp="1"/>
          </p:cNvSpPr>
          <p:nvPr>
            <p:ph type="sldNum" sz="quarter" idx="12"/>
          </p:nvPr>
        </p:nvSpPr>
        <p:spPr/>
        <p:txBody>
          <a:bodyPr/>
          <a:lstStyle/>
          <a:p>
            <a:pPr>
              <a:defRPr/>
            </a:pPr>
            <a:fld id="{148E4EE5-3892-474C-940C-DAD9ECAECD4C}" type="slidenum">
              <a:rPr lang="es-ES" smtClean="0"/>
              <a:pPr>
                <a:defRPr/>
              </a:pPr>
              <a:t>‹Nº›</a:t>
            </a:fld>
            <a:endParaRPr lang="es-ES" dirty="0"/>
          </a:p>
        </p:txBody>
      </p:sp>
    </p:spTree>
    <p:extLst>
      <p:ext uri="{BB962C8B-B14F-4D97-AF65-F5344CB8AC3E}">
        <p14:creationId xmlns:p14="http://schemas.microsoft.com/office/powerpoint/2010/main" val="3637609051"/>
      </p:ext>
    </p:extLst>
  </p:cSld>
  <p:clrMapOvr>
    <a:masterClrMapping/>
  </p:clrMapOvr>
  <p:transition spd="slow">
    <p:wip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pPr>
              <a:defRPr/>
            </a:pPr>
            <a:endParaRPr lang="es-ES"/>
          </a:p>
        </p:txBody>
      </p:sp>
      <p:sp>
        <p:nvSpPr>
          <p:cNvPr id="4" name="Marcador de pie de página 3"/>
          <p:cNvSpPr>
            <a:spLocks noGrp="1"/>
          </p:cNvSpPr>
          <p:nvPr>
            <p:ph type="ftr" sz="quarter" idx="11"/>
          </p:nvPr>
        </p:nvSpPr>
        <p:spPr/>
        <p:txBody>
          <a:bodyPr/>
          <a:lstStyle/>
          <a:p>
            <a:pPr>
              <a:defRPr/>
            </a:pPr>
            <a:endParaRPr lang="es-ES"/>
          </a:p>
        </p:txBody>
      </p:sp>
      <p:sp>
        <p:nvSpPr>
          <p:cNvPr id="5" name="Marcador de número de diapositiva 4"/>
          <p:cNvSpPr>
            <a:spLocks noGrp="1"/>
          </p:cNvSpPr>
          <p:nvPr>
            <p:ph type="sldNum" sz="quarter" idx="12"/>
          </p:nvPr>
        </p:nvSpPr>
        <p:spPr/>
        <p:txBody>
          <a:bodyPr/>
          <a:lstStyle/>
          <a:p>
            <a:pPr>
              <a:defRPr/>
            </a:pPr>
            <a:fld id="{91AFF3BA-2866-484B-B32C-0B48CBA4D251}" type="slidenum">
              <a:rPr lang="es-ES" smtClean="0"/>
              <a:pPr>
                <a:defRPr/>
              </a:pPr>
              <a:t>‹Nº›</a:t>
            </a:fld>
            <a:endParaRPr lang="es-ES" dirty="0"/>
          </a:p>
        </p:txBody>
      </p:sp>
    </p:spTree>
    <p:extLst>
      <p:ext uri="{BB962C8B-B14F-4D97-AF65-F5344CB8AC3E}">
        <p14:creationId xmlns:p14="http://schemas.microsoft.com/office/powerpoint/2010/main" val="3572005646"/>
      </p:ext>
    </p:extLst>
  </p:cSld>
  <p:clrMapOvr>
    <a:masterClrMapping/>
  </p:clrMapOvr>
  <p:transition spd="slow">
    <p:wip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pPr>
              <a:defRPr/>
            </a:pPr>
            <a:endParaRPr lang="es-ES"/>
          </a:p>
        </p:txBody>
      </p:sp>
      <p:sp>
        <p:nvSpPr>
          <p:cNvPr id="3" name="Marcador de pie de página 2"/>
          <p:cNvSpPr>
            <a:spLocks noGrp="1"/>
          </p:cNvSpPr>
          <p:nvPr>
            <p:ph type="ftr" sz="quarter" idx="11"/>
          </p:nvPr>
        </p:nvSpPr>
        <p:spPr/>
        <p:txBody>
          <a:bodyPr/>
          <a:lstStyle/>
          <a:p>
            <a:pPr>
              <a:defRPr/>
            </a:pPr>
            <a:endParaRPr lang="es-ES"/>
          </a:p>
        </p:txBody>
      </p:sp>
      <p:sp>
        <p:nvSpPr>
          <p:cNvPr id="4" name="Marcador de número de diapositiva 3"/>
          <p:cNvSpPr>
            <a:spLocks noGrp="1"/>
          </p:cNvSpPr>
          <p:nvPr>
            <p:ph type="sldNum" sz="quarter" idx="12"/>
          </p:nvPr>
        </p:nvSpPr>
        <p:spPr/>
        <p:txBody>
          <a:bodyPr/>
          <a:lstStyle/>
          <a:p>
            <a:pPr>
              <a:defRPr/>
            </a:pPr>
            <a:fld id="{54CDC19B-3564-40D8-B6C4-83A2D2062661}" type="slidenum">
              <a:rPr lang="es-ES" smtClean="0"/>
              <a:pPr>
                <a:defRPr/>
              </a:pPr>
              <a:t>‹Nº›</a:t>
            </a:fld>
            <a:endParaRPr lang="es-ES" dirty="0"/>
          </a:p>
        </p:txBody>
      </p:sp>
    </p:spTree>
    <p:extLst>
      <p:ext uri="{BB962C8B-B14F-4D97-AF65-F5344CB8AC3E}">
        <p14:creationId xmlns:p14="http://schemas.microsoft.com/office/powerpoint/2010/main" val="1341461831"/>
      </p:ext>
    </p:extLst>
  </p:cSld>
  <p:clrMapOvr>
    <a:masterClrMapping/>
  </p:clrMapOvr>
  <p:transition spd="slow">
    <p:wip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9749DBD1-A993-4D30-A3D7-1081124FC18C}" type="slidenum">
              <a:rPr lang="es-ES" smtClean="0"/>
              <a:pPr>
                <a:defRPr/>
              </a:pPr>
              <a:t>‹Nº›</a:t>
            </a:fld>
            <a:endParaRPr lang="es-ES" dirty="0"/>
          </a:p>
        </p:txBody>
      </p:sp>
    </p:spTree>
    <p:extLst>
      <p:ext uri="{BB962C8B-B14F-4D97-AF65-F5344CB8AC3E}">
        <p14:creationId xmlns:p14="http://schemas.microsoft.com/office/powerpoint/2010/main" val="1104414490"/>
      </p:ext>
    </p:extLst>
  </p:cSld>
  <p:clrMapOvr>
    <a:masterClrMapping/>
  </p:clrMapOvr>
  <p:transition spd="slow">
    <p:wip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pPr>
              <a:defRPr/>
            </a:pPr>
            <a:endParaRPr lang="es-ES"/>
          </a:p>
        </p:txBody>
      </p:sp>
      <p:sp>
        <p:nvSpPr>
          <p:cNvPr id="6" name="Marcador de pie de página 5"/>
          <p:cNvSpPr>
            <a:spLocks noGrp="1"/>
          </p:cNvSpPr>
          <p:nvPr>
            <p:ph type="ftr" sz="quarter" idx="11"/>
          </p:nvPr>
        </p:nvSpPr>
        <p:spPr/>
        <p:txBody>
          <a:bodyPr/>
          <a:lstStyle/>
          <a:p>
            <a:pPr>
              <a:defRPr/>
            </a:pPr>
            <a:endParaRPr lang="es-ES"/>
          </a:p>
        </p:txBody>
      </p:sp>
      <p:sp>
        <p:nvSpPr>
          <p:cNvPr id="7" name="Marcador de número de diapositiva 6"/>
          <p:cNvSpPr>
            <a:spLocks noGrp="1"/>
          </p:cNvSpPr>
          <p:nvPr>
            <p:ph type="sldNum" sz="quarter" idx="12"/>
          </p:nvPr>
        </p:nvSpPr>
        <p:spPr/>
        <p:txBody>
          <a:bodyPr/>
          <a:lstStyle/>
          <a:p>
            <a:pPr>
              <a:defRPr/>
            </a:pPr>
            <a:fld id="{10D3BCDC-8CE6-4399-AEFD-75AA49BF857E}" type="slidenum">
              <a:rPr lang="es-ES" smtClean="0"/>
              <a:pPr>
                <a:defRPr/>
              </a:pPr>
              <a:t>‹Nº›</a:t>
            </a:fld>
            <a:endParaRPr lang="es-ES" dirty="0"/>
          </a:p>
        </p:txBody>
      </p:sp>
    </p:spTree>
    <p:extLst>
      <p:ext uri="{BB962C8B-B14F-4D97-AF65-F5344CB8AC3E}">
        <p14:creationId xmlns:p14="http://schemas.microsoft.com/office/powerpoint/2010/main" val="3692216750"/>
      </p:ext>
    </p:extLst>
  </p:cSld>
  <p:clrMapOvr>
    <a:masterClrMapping/>
  </p:clrMapOvr>
  <p:transition spd="slow">
    <p:wip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s-ES"/>
          </a:p>
        </p:txBody>
      </p:sp>
      <p:sp>
        <p:nvSpPr>
          <p:cNvPr id="5" name="Marcador de pie de pá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s-ES"/>
          </a:p>
        </p:txBody>
      </p:sp>
      <p:sp>
        <p:nvSpPr>
          <p:cNvPr id="6" name="Marcador de número de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1A0ACE03-F08B-44AC-AE44-8F011E6316CF}" type="slidenum">
              <a:rPr lang="es-ES" smtClean="0"/>
              <a:pPr>
                <a:defRPr/>
              </a:pPr>
              <a:t>‹Nº›</a:t>
            </a:fld>
            <a:endParaRPr lang="es-ES" dirty="0"/>
          </a:p>
        </p:txBody>
      </p:sp>
    </p:spTree>
    <p:extLst>
      <p:ext uri="{BB962C8B-B14F-4D97-AF65-F5344CB8AC3E}">
        <p14:creationId xmlns:p14="http://schemas.microsoft.com/office/powerpoint/2010/main" val="2322469943"/>
      </p:ext>
    </p:extLst>
  </p:cSld>
  <p:clrMap bg1="lt1" tx1="dk1" bg2="lt2" tx2="dk2" accent1="accent1" accent2="accent2" accent3="accent3" accent4="accent4" accent5="accent5" accent6="accent6" hlink="hlink" folHlink="folHlink"/>
  <p:sldLayoutIdLst>
    <p:sldLayoutId id="2147484137" r:id="rId1"/>
    <p:sldLayoutId id="2147484138" r:id="rId2"/>
    <p:sldLayoutId id="2147484139" r:id="rId3"/>
    <p:sldLayoutId id="2147484140" r:id="rId4"/>
    <p:sldLayoutId id="2147484141" r:id="rId5"/>
    <p:sldLayoutId id="2147484142" r:id="rId6"/>
    <p:sldLayoutId id="2147484143" r:id="rId7"/>
    <p:sldLayoutId id="2147484144" r:id="rId8"/>
    <p:sldLayoutId id="2147484145" r:id="rId9"/>
    <p:sldLayoutId id="2147484146" r:id="rId10"/>
    <p:sldLayoutId id="2147484147" r:id="rId11"/>
  </p:sldLayoutIdLst>
  <p:transition spd="slow">
    <p:wipe/>
  </p:transition>
  <p:timing>
    <p:tnLst>
      <p:par>
        <p:cTn id="1" dur="indefinite" restart="never" nodeType="tmRoot"/>
      </p:par>
    </p:tnLst>
  </p:timing>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Resumen%20AC.xls"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6"/>
          <p:cNvSpPr txBox="1">
            <a:spLocks noChangeArrowheads="1"/>
          </p:cNvSpPr>
          <p:nvPr/>
        </p:nvSpPr>
        <p:spPr bwMode="auto">
          <a:xfrm>
            <a:off x="589521" y="3064892"/>
            <a:ext cx="7604918" cy="2308324"/>
          </a:xfrm>
          <a:prstGeom prst="rect">
            <a:avLst/>
          </a:prstGeom>
          <a:noFill/>
          <a:ln w="9525">
            <a:noFill/>
            <a:miter lim="800000"/>
            <a:headEnd/>
            <a:tailEnd/>
          </a:ln>
        </p:spPr>
        <p:txBody>
          <a:bodyPr wrap="square">
            <a:spAutoFit/>
          </a:bodyPr>
          <a:lstStyle/>
          <a:p>
            <a:pPr algn="ctr"/>
            <a:r>
              <a:rPr lang="es-MX" b="1" dirty="0" smtClean="0"/>
              <a:t>SISTEMA DE GESTIÒN DE CALIDAD – ISO9001:2008</a:t>
            </a:r>
            <a:br>
              <a:rPr lang="es-MX" b="1" dirty="0" smtClean="0"/>
            </a:br>
            <a:r>
              <a:rPr lang="es-MX" b="1" dirty="0" smtClean="0"/>
              <a:t/>
            </a:r>
            <a:br>
              <a:rPr lang="es-MX" b="1" dirty="0" smtClean="0"/>
            </a:br>
            <a:r>
              <a:rPr lang="es-MX" dirty="0" smtClean="0"/>
              <a:t>REVISIÓN </a:t>
            </a:r>
            <a:r>
              <a:rPr lang="es-MX" dirty="0"/>
              <a:t>GERENCIAL SECCIONAL</a:t>
            </a:r>
            <a:br>
              <a:rPr lang="es-MX" dirty="0"/>
            </a:br>
            <a:r>
              <a:rPr lang="es-MX" dirty="0">
                <a:solidFill>
                  <a:srgbClr val="FF3300"/>
                </a:solidFill>
              </a:rPr>
              <a:t/>
            </a:r>
            <a:br>
              <a:rPr lang="es-MX" dirty="0">
                <a:solidFill>
                  <a:srgbClr val="FF3300"/>
                </a:solidFill>
              </a:rPr>
            </a:br>
            <a:r>
              <a:rPr lang="es-MX" dirty="0">
                <a:solidFill>
                  <a:srgbClr val="FF3300"/>
                </a:solidFill>
              </a:rPr>
              <a:t>PROCESO: </a:t>
            </a:r>
          </a:p>
          <a:p>
            <a:pPr algn="ctr"/>
            <a:r>
              <a:rPr lang="es-MX" dirty="0" smtClean="0">
                <a:solidFill>
                  <a:srgbClr val="FF3300"/>
                </a:solidFill>
              </a:rPr>
              <a:t>GESTIÓN DE BIBLIOTECA</a:t>
            </a:r>
          </a:p>
          <a:p>
            <a:pPr algn="ctr"/>
            <a:endParaRPr lang="es-MX" dirty="0">
              <a:solidFill>
                <a:srgbClr val="FF3300"/>
              </a:solidFill>
            </a:endParaRPr>
          </a:p>
          <a:p>
            <a:pPr algn="ctr"/>
            <a:r>
              <a:rPr lang="es-MX" dirty="0" smtClean="0"/>
              <a:t>MARZO 13 DE 2014</a:t>
            </a:r>
            <a:endParaRPr lang="es-ES" dirty="0"/>
          </a:p>
        </p:txBody>
      </p:sp>
      <p:pic>
        <p:nvPicPr>
          <p:cNvPr id="4" name="Imagen 3" descr="ESCUDO.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59832" y="548680"/>
            <a:ext cx="2448272" cy="2448272"/>
          </a:xfrm>
          <a:prstGeom prst="rect">
            <a:avLst/>
          </a:prstGeom>
        </p:spPr>
      </p:pic>
      <p:pic>
        <p:nvPicPr>
          <p:cNvPr id="7" name="Imagen 6" descr="Banner_Width.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7" name="Rectangle 2"/>
          <p:cNvSpPr>
            <a:spLocks noGrp="1" noChangeArrowheads="1"/>
          </p:cNvSpPr>
          <p:nvPr>
            <p:ph type="title"/>
          </p:nvPr>
        </p:nvSpPr>
        <p:spPr>
          <a:xfrm>
            <a:off x="457200" y="142875"/>
            <a:ext cx="8229600" cy="1143000"/>
          </a:xfrm>
        </p:spPr>
        <p:txBody>
          <a:bodyPr/>
          <a:lstStyle/>
          <a:p>
            <a:pPr eaLnBrk="1" hangingPunct="1"/>
            <a:r>
              <a:rPr lang="es-ES" sz="4000" smtClean="0">
                <a:solidFill>
                  <a:srgbClr val="FF3300"/>
                </a:solidFill>
              </a:rPr>
              <a:t>2.1 Resultado de auditoria Externa</a:t>
            </a:r>
          </a:p>
        </p:txBody>
      </p:sp>
      <p:graphicFrame>
        <p:nvGraphicFramePr>
          <p:cNvPr id="10" name="Group 428"/>
          <p:cNvGraphicFramePr>
            <a:graphicFrameLocks noGrp="1"/>
          </p:cNvGraphicFramePr>
          <p:nvPr>
            <p:ph sz="half" idx="1"/>
            <p:extLst>
              <p:ext uri="{D42A27DB-BD31-4B8C-83A1-F6EECF244321}">
                <p14:modId xmlns:p14="http://schemas.microsoft.com/office/powerpoint/2010/main" val="1331757247"/>
              </p:ext>
            </p:extLst>
          </p:nvPr>
        </p:nvGraphicFramePr>
        <p:xfrm>
          <a:off x="0" y="1214438"/>
          <a:ext cx="8640762" cy="3836987"/>
        </p:xfrm>
        <a:graphic>
          <a:graphicData uri="http://schemas.openxmlformats.org/drawingml/2006/table">
            <a:tbl>
              <a:tblPr/>
              <a:tblGrid>
                <a:gridCol w="1477962"/>
                <a:gridCol w="2879725"/>
                <a:gridCol w="4283075"/>
              </a:tblGrid>
              <a:tr h="422905">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proceso</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grid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charset="0"/>
                          <a:cs typeface="Arial" charset="0"/>
                        </a:rPr>
                        <a:t>Auditoria externa</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CCFF"/>
                    </a:solidFill>
                  </a:tcPr>
                </a:tc>
                <a:tc hMerge="1">
                  <a:txBody>
                    <a:bodyPr/>
                    <a:lstStyle/>
                    <a:p>
                      <a:endParaRPr lang="es-ES"/>
                    </a:p>
                  </a:txBody>
                  <a:tcPr/>
                </a:tc>
              </a:tr>
              <a:tr h="876648">
                <a:tc vMerge="1">
                  <a:txBody>
                    <a:bodyPr/>
                    <a:lstStyle/>
                    <a:p>
                      <a:endParaRPr lang="es-ES"/>
                    </a:p>
                  </a:txBody>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FFFFFF"/>
                          </a:solidFill>
                          <a:effectLst/>
                          <a:latin typeface="Arial" charset="0"/>
                          <a:cs typeface="Arial" charset="0"/>
                        </a:rPr>
                        <a:t>NC</a:t>
                      </a:r>
                      <a:endParaRPr kumimoji="0" lang="es-ES" sz="2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kern="1200" cap="none" normalizeH="0" baseline="0" dirty="0" smtClean="0">
                          <a:ln>
                            <a:noFill/>
                          </a:ln>
                          <a:solidFill>
                            <a:srgbClr val="FFFFFF"/>
                          </a:solidFill>
                          <a:effectLst/>
                          <a:latin typeface="Arial" charset="0"/>
                          <a:ea typeface="+mn-ea"/>
                          <a:cs typeface="Arial" charset="0"/>
                        </a:rPr>
                        <a:t>OBS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3366FF"/>
                    </a:solidFill>
                  </a:tcPr>
                </a:tc>
              </a:tr>
              <a:tr h="888102">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cap="none" normalizeH="0" baseline="0" dirty="0" smtClean="0">
                          <a:ln>
                            <a:noFill/>
                          </a:ln>
                          <a:solidFill>
                            <a:schemeClr val="tx1"/>
                          </a:solidFill>
                          <a:effectLst/>
                          <a:latin typeface="Arial" charset="0"/>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800" b="1" i="0" u="none" strike="noStrike" kern="1200" cap="none" normalizeH="0" baseline="0" dirty="0" smtClean="0">
                          <a:ln>
                            <a:noFill/>
                          </a:ln>
                          <a:solidFill>
                            <a:schemeClr val="tx1"/>
                          </a:solidFill>
                          <a:effectLst/>
                          <a:latin typeface="Arial" charset="0"/>
                          <a:ea typeface="+mn-ea"/>
                          <a:cs typeface="+mn-cs"/>
                        </a:rPr>
                        <a:t>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49332">
                <a:tc gridSpan="3">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400" b="0" i="0" u="none" strike="noStrike" cap="none" normalizeH="0" baseline="0" dirty="0" smtClean="0">
                          <a:ln>
                            <a:noFill/>
                          </a:ln>
                          <a:solidFill>
                            <a:schemeClr val="tx1"/>
                          </a:solidFill>
                          <a:effectLst/>
                          <a:latin typeface="Arial" charset="0"/>
                        </a:rPr>
                        <a:t>En la   auditoria externa de Recertificación realizada en Bogotá, Barranquilla y Pereira,   no se encontraron hallazgos</a:t>
                      </a:r>
                      <a:endParaRPr kumimoji="0" lang="es-ES" sz="2400" b="0"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1" i="0" u="none" strike="noStrike" cap="none" normalizeH="0" baseline="0" dirty="0" smtClean="0">
                        <a:ln>
                          <a:noFill/>
                        </a:ln>
                        <a:solidFill>
                          <a:schemeClr val="tx1"/>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499071124"/>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99392"/>
            <a:ext cx="8229600" cy="850106"/>
          </a:xfrm>
        </p:spPr>
        <p:txBody>
          <a:bodyPr>
            <a:normAutofit fontScale="90000"/>
          </a:bodyPr>
          <a:lstStyle/>
          <a:p>
            <a:pPr eaLnBrk="1" hangingPunct="1"/>
            <a:r>
              <a:rPr lang="es-MX" sz="2800" b="1" dirty="0" smtClean="0">
                <a:solidFill>
                  <a:srgbClr val="FF3300"/>
                </a:solidFill>
                <a:hlinkClick r:id="rId3" action="ppaction://hlinkfile"/>
              </a:rPr>
              <a:t>3. Resumen de No Conformidades y estado de las Acciones Correctivas</a:t>
            </a:r>
            <a:endParaRPr lang="es-ES" sz="28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2075701554"/>
              </p:ext>
            </p:extLst>
          </p:nvPr>
        </p:nvGraphicFramePr>
        <p:xfrm>
          <a:off x="179511" y="836712"/>
          <a:ext cx="8856987" cy="4915376"/>
        </p:xfrm>
        <a:graphic>
          <a:graphicData uri="http://schemas.openxmlformats.org/drawingml/2006/table">
            <a:tbl>
              <a:tblPr/>
              <a:tblGrid>
                <a:gridCol w="2108807"/>
                <a:gridCol w="3219786"/>
                <a:gridCol w="1008112"/>
                <a:gridCol w="1152128"/>
                <a:gridCol w="1368154"/>
              </a:tblGrid>
              <a:tr h="360040">
                <a:tc>
                  <a:txBody>
                    <a:bodyPr/>
                    <a:lstStyle/>
                    <a:p>
                      <a:pPr algn="just" fontAlgn="ctr"/>
                      <a:r>
                        <a:rPr lang="es-ES" sz="1200" b="0" i="0" u="none" strike="noStrike" dirty="0" smtClean="0">
                          <a:latin typeface="Arial"/>
                        </a:rPr>
                        <a:t>  ACCIONES    CORRECTIVAS</a:t>
                      </a:r>
                      <a:endParaRPr lang="es-ES" sz="12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0" i="0" u="none" strike="noStrike" dirty="0">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0"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0" i="0" u="none" strike="noStrike" dirty="0" smtClean="0">
                          <a:latin typeface="Arial"/>
                        </a:rPr>
                        <a:t>EFICACIA</a:t>
                      </a:r>
                      <a:r>
                        <a:rPr lang="es-ES" sz="1200" b="0" i="0" u="none" strike="noStrike" baseline="0" dirty="0" smtClean="0">
                          <a:latin typeface="Arial"/>
                        </a:rPr>
                        <a:t> ACCIONES CERRADAS</a:t>
                      </a:r>
                      <a:endParaRPr lang="es-ES" sz="12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0" i="0" u="none" strike="noStrike" dirty="0">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436364">
                <a:tc>
                  <a:txBody>
                    <a:bodyPr/>
                    <a:lstStyle/>
                    <a:p>
                      <a:pPr algn="ctr" fontAlgn="ctr"/>
                      <a:r>
                        <a:rPr lang="es-CO" sz="3200" b="0" i="0" u="none" strike="noStrike" dirty="0" smtClean="0">
                          <a:solidFill>
                            <a:srgbClr val="000000"/>
                          </a:solidFill>
                          <a:effectLst/>
                          <a:latin typeface="Arial"/>
                        </a:rPr>
                        <a:t>7</a:t>
                      </a:r>
                      <a:endParaRPr lang="es-CO" sz="3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32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3200" b="0" i="0" u="none" strike="noStrike" dirty="0" smtClean="0">
                          <a:solidFill>
                            <a:srgbClr val="000000"/>
                          </a:solidFill>
                          <a:effectLst/>
                          <a:latin typeface="Arial"/>
                        </a:rPr>
                        <a:t>7</a:t>
                      </a:r>
                      <a:endParaRPr lang="es-CO" sz="3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3200" b="0" i="0" u="none" strike="noStrike" dirty="0" smtClean="0">
                          <a:solidFill>
                            <a:srgbClr val="000000"/>
                          </a:solidFill>
                          <a:effectLst/>
                          <a:latin typeface="Arial"/>
                        </a:rPr>
                        <a:t>7</a:t>
                      </a:r>
                      <a:endParaRPr lang="es-CO" sz="3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s-CO" sz="3200" b="0" i="0" u="none" strike="noStrike" dirty="0">
                          <a:solidFill>
                            <a:srgbClr val="000000"/>
                          </a:solidFill>
                          <a:effectLst/>
                          <a:latin typeface="Arial"/>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364">
                <a:tc gridSpan="2">
                  <a:txBody>
                    <a:bodyPr/>
                    <a:lstStyle/>
                    <a:p>
                      <a:pPr algn="ctr" fontAlgn="ctr"/>
                      <a:r>
                        <a:rPr lang="es-CO" sz="2400" b="0" i="0" u="none" strike="noStrike" dirty="0" smtClean="0">
                          <a:solidFill>
                            <a:srgbClr val="000000"/>
                          </a:solidFill>
                          <a:effectLst/>
                          <a:latin typeface="Arial"/>
                        </a:rPr>
                        <a:t>Acciones correctivas</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CO" sz="3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3">
                  <a:txBody>
                    <a:bodyPr/>
                    <a:lstStyle/>
                    <a:p>
                      <a:pPr algn="ctr" fontAlgn="ctr"/>
                      <a:r>
                        <a:rPr lang="es-CO" sz="2400" b="0" i="0" u="none" strike="noStrike" dirty="0" smtClean="0">
                          <a:solidFill>
                            <a:srgbClr val="000000"/>
                          </a:solidFill>
                          <a:effectLst/>
                          <a:latin typeface="Arial"/>
                        </a:rPr>
                        <a:t>seguimiento</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pPr algn="ctr" fontAlgn="ctr"/>
                      <a:endParaRPr lang="es-CO" sz="32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b"/>
                      <a:endParaRPr lang="es-CO" sz="3200" b="0" i="0" u="none" strike="noStrike" dirty="0">
                        <a:solidFill>
                          <a:srgbClr val="000000"/>
                        </a:solidFill>
                        <a:effectLst/>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436364">
                <a:tc gridSpan="2">
                  <a:txBody>
                    <a:bodyPr/>
                    <a:lstStyle/>
                    <a:p>
                      <a:pPr algn="just" fontAlgn="ctr"/>
                      <a:r>
                        <a:rPr lang="es-CO" sz="1050" b="0" i="0" u="none" strike="noStrike" dirty="0">
                          <a:effectLst/>
                          <a:latin typeface="Arial"/>
                        </a:rPr>
                        <a:t>1. Socializar con los auxiliares de la sede Belmonte la acción correctiva encontrada en la auditoría interna, </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0" marR="0" marT="0" marB="0" anchor="ctr"/>
                </a:tc>
                <a:tc gridSpan="3">
                  <a:txBody>
                    <a:bodyPr/>
                    <a:lstStyle/>
                    <a:p>
                      <a:pPr algn="ctr" fontAlgn="ctr"/>
                      <a:r>
                        <a:rPr lang="es-CO" sz="2400" b="0" i="0" u="none" strike="noStrike" dirty="0" smtClean="0">
                          <a:solidFill>
                            <a:srgbClr val="000000"/>
                          </a:solidFill>
                          <a:effectLst/>
                          <a:latin typeface="Arial"/>
                        </a:rPr>
                        <a:t>Cerrada</a:t>
                      </a:r>
                      <a:endParaRPr lang="es-CO" sz="2400" b="0" i="0" u="none" strike="noStrike" dirty="0">
                        <a:solidFill>
                          <a:srgbClr val="000000"/>
                        </a:solidFill>
                        <a:effectLst/>
                        <a:latin typeface="Arial"/>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050" b="0" i="0" u="none" strike="noStrike" dirty="0">
                          <a:effectLst/>
                          <a:latin typeface="Arial"/>
                        </a:rPr>
                        <a:t>2.  Verificar los formatos existentes con los de la intranet nacional para que la información que se maneja sea unificada y entendida por todos. ( como cultura de la información)</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0" marR="0" marT="0" marB="0" anchor="ctr"/>
                </a:tc>
                <a:tc gridSpan="3">
                  <a:txBody>
                    <a:bodyPr/>
                    <a:lstStyle/>
                    <a:p>
                      <a:pPr algn="ctr" fontAlgn="ctr"/>
                      <a:r>
                        <a:rPr lang="es-CO" sz="2400" b="0" i="0" u="none" strike="noStrike" smtClean="0">
                          <a:solidFill>
                            <a:srgbClr val="000000"/>
                          </a:solidFill>
                          <a:effectLst/>
                          <a:latin typeface="Arial"/>
                        </a:rPr>
                        <a:t>Cerrada</a:t>
                      </a:r>
                      <a:endParaRPr lang="es-CO" sz="2400" b="0" i="0" u="none" strike="noStrike" dirty="0">
                        <a:solidFill>
                          <a:srgbClr val="000000"/>
                        </a:solidFill>
                        <a:effectLst/>
                        <a:latin typeface="Arial"/>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050" b="0" i="0" u="none" strike="noStrike" dirty="0">
                          <a:effectLst/>
                          <a:latin typeface="Arial"/>
                        </a:rPr>
                        <a:t>3.Dar instrucción  a la Secretaria de Biblioteca de revisar los formatos existentes en físico con los de la </a:t>
                      </a:r>
                      <a:r>
                        <a:rPr lang="es-CO" sz="1050" b="0" i="0" u="none" strike="noStrike" dirty="0" err="1">
                          <a:effectLst/>
                          <a:latin typeface="Arial"/>
                        </a:rPr>
                        <a:t>Librenet</a:t>
                      </a:r>
                      <a:r>
                        <a:rPr lang="es-CO" sz="1050" b="0" i="0" u="none" strike="noStrike" dirty="0">
                          <a:effectLst/>
                          <a:latin typeface="Arial"/>
                        </a:rPr>
                        <a:t> para verificar las versiones e informar   a los auxiliares por correo electrónico en caso de haber novedades.</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0" marR="0" marT="0" marB="0" anchor="ctr"/>
                </a:tc>
                <a:tc gridSpan="3">
                  <a:txBody>
                    <a:bodyPr/>
                    <a:lstStyle/>
                    <a:p>
                      <a:pPr algn="ctr" fontAlgn="ctr"/>
                      <a:r>
                        <a:rPr lang="es-CO" sz="2400" b="0" i="0" u="none" strike="noStrike" smtClean="0">
                          <a:solidFill>
                            <a:srgbClr val="000000"/>
                          </a:solidFill>
                          <a:effectLst/>
                          <a:latin typeface="Arial"/>
                        </a:rPr>
                        <a:t>Cerrada</a:t>
                      </a:r>
                      <a:endParaRPr lang="es-CO" sz="2400" b="0" i="0" u="none" strike="noStrike" dirty="0">
                        <a:solidFill>
                          <a:srgbClr val="000000"/>
                        </a:solidFill>
                        <a:effectLst/>
                        <a:latin typeface="Arial"/>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100" b="0" i="0" u="none" strike="noStrike" dirty="0">
                          <a:effectLst/>
                          <a:latin typeface="Arial"/>
                        </a:rPr>
                        <a:t>1. Dar nuevamente instrucción al equipo de trabajo de utilizar los formatos actualizados que se encuentran en el punto de consulta Seccional con el fin de asegurar el correcto manejo de los mismos y hacer seguimiento permanente</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1000" b="0" i="0" u="none" strike="noStrike" dirty="0">
                        <a:effectLst/>
                        <a:latin typeface="Arial"/>
                      </a:endParaRPr>
                    </a:p>
                  </a:txBody>
                  <a:tcPr marL="0" marR="0" marT="0" marB="0" anchor="ctr"/>
                </a:tc>
                <a:tc gridSpan="3">
                  <a:txBody>
                    <a:bodyPr/>
                    <a:lstStyle/>
                    <a:p>
                      <a:pPr algn="ctr" fontAlgn="ctr"/>
                      <a:r>
                        <a:rPr lang="es-CO" sz="2400" b="0" i="0" u="none" strike="noStrike" smtClean="0">
                          <a:solidFill>
                            <a:srgbClr val="000000"/>
                          </a:solidFill>
                          <a:effectLst/>
                          <a:latin typeface="Arial"/>
                        </a:rPr>
                        <a:t>Cerrada</a:t>
                      </a:r>
                      <a:endParaRPr lang="es-CO" sz="2400" b="0" i="0" u="none" strike="noStrike" dirty="0">
                        <a:solidFill>
                          <a:srgbClr val="000000"/>
                        </a:solidFill>
                        <a:effectLst/>
                        <a:latin typeface="Arial"/>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100" b="0" i="0" u="none" strike="noStrike" dirty="0">
                          <a:effectLst/>
                          <a:latin typeface="Arial"/>
                        </a:rPr>
                        <a:t>2.  Revisar  y ajustar conjuntamente con la Coordinación de calidad el listado maestro de  documentos y registros: Tipo de registro, almacenamiento y recuperación, tiempo de retención, </a:t>
                      </a:r>
                      <a:r>
                        <a:rPr lang="es-CO" sz="1100" b="0" i="0" u="none" strike="noStrike" dirty="0" err="1">
                          <a:effectLst/>
                          <a:latin typeface="Arial"/>
                        </a:rPr>
                        <a:t>etc</a:t>
                      </a:r>
                      <a:r>
                        <a:rPr lang="es-CO" sz="1100" b="0" i="0" u="none" strike="noStrike" dirty="0">
                          <a:effectLst/>
                          <a:latin typeface="Arial"/>
                        </a:rPr>
                        <a:t>, y reportarlo a la Coordinación de Calidad seccional a la sede principal.</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1000" b="0" i="0" u="none" strike="noStrike" dirty="0">
                        <a:effectLst/>
                        <a:latin typeface="Arial"/>
                      </a:endParaRPr>
                    </a:p>
                  </a:txBody>
                  <a:tcPr marL="0" marR="0" marT="0" marB="0" anchor="ctr"/>
                </a:tc>
                <a:tc gridSpan="3">
                  <a:txBody>
                    <a:bodyPr/>
                    <a:lstStyle/>
                    <a:p>
                      <a:pPr algn="ctr" fontAlgn="ctr"/>
                      <a:r>
                        <a:rPr lang="es-CO" sz="2400" b="0" i="0" u="none" strike="noStrike" smtClean="0">
                          <a:solidFill>
                            <a:srgbClr val="000000"/>
                          </a:solidFill>
                          <a:effectLst/>
                          <a:latin typeface="Arial"/>
                        </a:rPr>
                        <a:t>Cerrada</a:t>
                      </a:r>
                      <a:endParaRPr lang="es-CO" sz="2400" b="0" i="0" u="none" strike="noStrike" dirty="0">
                        <a:solidFill>
                          <a:srgbClr val="000000"/>
                        </a:solidFill>
                        <a:effectLst/>
                        <a:latin typeface="Arial"/>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100" b="0" i="0" u="none" strike="noStrike" dirty="0">
                          <a:effectLst/>
                          <a:latin typeface="Arial"/>
                        </a:rPr>
                        <a:t>3. Solicitar al Departamento de sistemas habilitar nuevamente el punto de consulta en los computadores de la Biblioteca y hacer seguimiento permanente</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1000" b="0" i="0" u="none" strike="noStrike" dirty="0">
                        <a:effectLst/>
                        <a:latin typeface="Arial"/>
                      </a:endParaRPr>
                    </a:p>
                  </a:txBody>
                  <a:tcPr marL="0" marR="0" marT="0" marB="0" anchor="ctr"/>
                </a:tc>
                <a:tc gridSpan="3">
                  <a:txBody>
                    <a:bodyPr/>
                    <a:lstStyle/>
                    <a:p>
                      <a:pPr algn="ctr" fontAlgn="ctr"/>
                      <a:r>
                        <a:rPr lang="es-CO" sz="2400" b="0" i="0" u="none" strike="noStrike" smtClean="0">
                          <a:solidFill>
                            <a:srgbClr val="000000"/>
                          </a:solidFill>
                          <a:effectLst/>
                          <a:latin typeface="Arial"/>
                        </a:rPr>
                        <a:t>Cerrada</a:t>
                      </a:r>
                      <a:endParaRPr lang="es-CO" sz="2400" b="0" i="0" u="none" strike="noStrike" dirty="0">
                        <a:solidFill>
                          <a:srgbClr val="000000"/>
                        </a:solidFill>
                        <a:effectLst/>
                        <a:latin typeface="Arial"/>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a:p>
                  </a:txBody>
                  <a:tcPr/>
                </a:tc>
              </a:tr>
              <a:tr h="436364">
                <a:tc gridSpan="2">
                  <a:txBody>
                    <a:bodyPr/>
                    <a:lstStyle/>
                    <a:p>
                      <a:pPr algn="just" fontAlgn="ctr"/>
                      <a:r>
                        <a:rPr lang="es-CO" sz="1050" b="0" i="0" u="none" strike="noStrike" dirty="0">
                          <a:effectLst/>
                          <a:latin typeface="Arial"/>
                        </a:rPr>
                        <a:t>Dar  instrucción a todo el personal de controlar que ningún registro tenga enmendaduras ni tachones, por lo cual es necesario que el personal que atiende público sensibilice permanentemente a los usuarios antes de diligenciar los registros</a:t>
                      </a:r>
                    </a:p>
                  </a:txBody>
                  <a:tcPr marL="0" marR="0" marT="0" marB="0" anchor="ct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just" fontAlgn="ctr"/>
                      <a:endParaRPr lang="es-CO" sz="900" b="0" i="0" u="none" strike="noStrike" dirty="0">
                        <a:effectLst/>
                        <a:latin typeface="Arial"/>
                      </a:endParaRPr>
                    </a:p>
                  </a:txBody>
                  <a:tcPr marL="0" marR="0" marT="0" marB="0" anchor="ctr"/>
                </a:tc>
                <a:tc gridSpan="3">
                  <a:txBody>
                    <a:bodyPr/>
                    <a:lstStyle/>
                    <a:p>
                      <a:pPr algn="ctr" fontAlgn="ctr"/>
                      <a:r>
                        <a:rPr lang="es-CO" sz="2400" b="0" i="0" u="none" strike="noStrike" dirty="0" smtClean="0">
                          <a:solidFill>
                            <a:srgbClr val="000000"/>
                          </a:solidFill>
                          <a:effectLst/>
                          <a:latin typeface="Arial"/>
                        </a:rPr>
                        <a:t>Cerrada</a:t>
                      </a:r>
                      <a:endParaRPr lang="es-CO" sz="2400" b="0" i="0" u="none" strike="noStrike" dirty="0">
                        <a:solidFill>
                          <a:srgbClr val="000000"/>
                        </a:solidFill>
                        <a:effectLst/>
                        <a:latin typeface="Arial"/>
                      </a:endParaRPr>
                    </a:p>
                  </a:txBody>
                  <a:tcPr marL="0" marR="0" marT="0" marB="0" anchor="ctr">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hMerge="1">
                  <a:txBody>
                    <a:bodyPr/>
                    <a:lstStyle/>
                    <a:p>
                      <a:endParaRPr lang="es-CO" dirty="0"/>
                    </a:p>
                  </a:txBody>
                  <a:tcPr/>
                </a:tc>
              </a:tr>
            </a:tbl>
          </a:graphicData>
        </a:graphic>
      </p:graphicFrame>
    </p:spTree>
    <p:extLst>
      <p:ext uri="{BB962C8B-B14F-4D97-AF65-F5344CB8AC3E}">
        <p14:creationId xmlns:p14="http://schemas.microsoft.com/office/powerpoint/2010/main" val="1013032161"/>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7" name="6 Tabla"/>
          <p:cNvGraphicFramePr>
            <a:graphicFrameLocks noGrp="1"/>
          </p:cNvGraphicFramePr>
          <p:nvPr>
            <p:extLst>
              <p:ext uri="{D42A27DB-BD31-4B8C-83A1-F6EECF244321}">
                <p14:modId xmlns:p14="http://schemas.microsoft.com/office/powerpoint/2010/main" val="40896335"/>
              </p:ext>
            </p:extLst>
          </p:nvPr>
        </p:nvGraphicFramePr>
        <p:xfrm>
          <a:off x="311411" y="1916832"/>
          <a:ext cx="8501062" cy="3798184"/>
        </p:xfrm>
        <a:graphic>
          <a:graphicData uri="http://schemas.openxmlformats.org/drawingml/2006/table">
            <a:tbl>
              <a:tblPr/>
              <a:tblGrid>
                <a:gridCol w="3396493"/>
                <a:gridCol w="3888432"/>
                <a:gridCol w="1216137"/>
              </a:tblGrid>
              <a:tr h="297375">
                <a:tc gridSpan="2">
                  <a:txBody>
                    <a:bodyPr/>
                    <a:lstStyle/>
                    <a:p>
                      <a:pPr algn="ctr" fontAlgn="ctr"/>
                      <a:r>
                        <a:rPr lang="es-MX" sz="1600" b="1" i="0" u="none" strike="noStrike" dirty="0" smtClean="0">
                          <a:solidFill>
                            <a:srgbClr val="FF0000"/>
                          </a:solidFill>
                          <a:latin typeface="Century Gothic"/>
                        </a:rPr>
                        <a:t>ACTUALIZACION </a:t>
                      </a:r>
                      <a:r>
                        <a:rPr lang="es-MX" sz="1600" b="1" i="0" u="none" strike="noStrike" baseline="0" dirty="0" smtClean="0">
                          <a:solidFill>
                            <a:srgbClr val="FF0000"/>
                          </a:solidFill>
                          <a:latin typeface="Century Gothic"/>
                        </a:rPr>
                        <a:t> MAPA DE RIESGO 2013</a:t>
                      </a: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493249">
                <a:tc>
                  <a:txBody>
                    <a:bodyPr/>
                    <a:lstStyle/>
                    <a:p>
                      <a:pPr algn="ctr" fontAlgn="ctr"/>
                      <a:r>
                        <a:rPr lang="es-ES" sz="1600" b="1" i="0" u="none" strike="noStrike" dirty="0">
                          <a:latin typeface="Century Gothic"/>
                        </a:rPr>
                        <a:t>RESUMEN </a:t>
                      </a:r>
                      <a:r>
                        <a:rPr lang="es-ES" sz="1600" b="1" i="0" u="none" strike="noStrike" dirty="0" smtClean="0">
                          <a:latin typeface="Century Gothic"/>
                        </a:rPr>
                        <a:t>RIESGO y</a:t>
                      </a:r>
                      <a:r>
                        <a:rPr lang="es-ES" sz="1600" b="1" i="0" u="none" strike="noStrike" baseline="0" dirty="0" smtClean="0">
                          <a:latin typeface="Century Gothic"/>
                        </a:rPr>
                        <a:t> CAUSA A ELIMINAR</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600" b="1" i="0" u="none" strike="noStrike" dirty="0" smtClean="0">
                          <a:latin typeface="Century Gothic"/>
                        </a:rPr>
                        <a:t>ACCIONES PREVENTIVAS</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400" b="1" i="0" u="none" strike="noStrike" dirty="0" smtClean="0">
                          <a:latin typeface="Century Gothic"/>
                        </a:rPr>
                        <a:t>SEGUIMIENTO</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r>
              <a:tr h="233036">
                <a:tc>
                  <a:txBody>
                    <a:bodyPr/>
                    <a:lstStyle/>
                    <a:p>
                      <a:pPr algn="l" fontAlgn="b"/>
                      <a:r>
                        <a:rPr lang="es-ES" sz="1100" b="1" i="0" u="none" strike="noStrike" dirty="0" smtClean="0">
                          <a:latin typeface="Century Gothic"/>
                        </a:rPr>
                        <a:t>s</a:t>
                      </a:r>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endParaRPr lang="es-ES" sz="1100" b="1" i="0" u="none" strike="noStrike" dirty="0">
                        <a:latin typeface="Century Gothic"/>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r>
              <a:tr h="2774524">
                <a:tc>
                  <a:txBody>
                    <a:bodyPr/>
                    <a:lstStyle/>
                    <a:p>
                      <a:pPr algn="l" fontAlgn="ctr"/>
                      <a:r>
                        <a:rPr lang="es-ES" sz="1200" b="1" i="0" u="none" strike="noStrike" dirty="0" smtClean="0">
                          <a:solidFill>
                            <a:srgbClr val="000000"/>
                          </a:solidFill>
                          <a:latin typeface="Arial"/>
                        </a:rPr>
                        <a:t>Riesgo </a:t>
                      </a:r>
                      <a:r>
                        <a:rPr lang="es-ES" sz="1200" b="1" i="0" u="none" strike="noStrike" baseline="0" dirty="0" smtClean="0">
                          <a:solidFill>
                            <a:srgbClr val="000000"/>
                          </a:solidFill>
                          <a:latin typeface="Arial"/>
                        </a:rPr>
                        <a:t> Operativ</a:t>
                      </a:r>
                      <a:r>
                        <a:rPr lang="es-ES" sz="1200" b="1" i="0" u="none" strike="noStrike" dirty="0" smtClean="0">
                          <a:solidFill>
                            <a:srgbClr val="000000"/>
                          </a:solidFill>
                          <a:latin typeface="Arial"/>
                        </a:rPr>
                        <a:t>o: </a:t>
                      </a:r>
                      <a:r>
                        <a:rPr lang="es-ES" sz="1200" b="0" i="0" u="none" strike="noStrike" dirty="0" smtClean="0">
                          <a:solidFill>
                            <a:srgbClr val="000000"/>
                          </a:solidFill>
                          <a:latin typeface="Arial"/>
                        </a:rPr>
                        <a:t> </a:t>
                      </a:r>
                      <a:r>
                        <a:rPr lang="es-CO" sz="1200" b="0" i="0" u="none" strike="noStrike" dirty="0" smtClean="0">
                          <a:solidFill>
                            <a:srgbClr val="000000"/>
                          </a:solidFill>
                          <a:latin typeface="Arial"/>
                        </a:rPr>
                        <a:t>Disminución de consultas en Biblioteca por desactualización del material bibliográfico</a:t>
                      </a:r>
                      <a:endParaRPr lang="es-ES" sz="1200" b="0" i="0" u="none" strike="noStrike" dirty="0" smtClean="0">
                        <a:solidFill>
                          <a:srgbClr val="000000"/>
                        </a:solidFill>
                        <a:latin typeface="Arial"/>
                      </a:endParaRPr>
                    </a:p>
                    <a:p>
                      <a:pPr algn="l" fontAlgn="ctr"/>
                      <a:r>
                        <a:rPr lang="es-ES" sz="1200" b="1" i="0" u="none" strike="noStrike" dirty="0" smtClean="0">
                          <a:solidFill>
                            <a:srgbClr val="000000"/>
                          </a:solidFill>
                          <a:latin typeface="Arial"/>
                        </a:rPr>
                        <a:t>Causas a eliminar: </a:t>
                      </a:r>
                    </a:p>
                    <a:p>
                      <a:pPr algn="just"/>
                      <a:r>
                        <a:rPr lang="es-CO" sz="1800" kern="1200" dirty="0" smtClean="0">
                          <a:solidFill>
                            <a:schemeClr val="tx1"/>
                          </a:solidFill>
                          <a:effectLst/>
                          <a:latin typeface="+mn-lt"/>
                          <a:ea typeface="+mn-ea"/>
                          <a:cs typeface="+mn-cs"/>
                        </a:rPr>
                        <a:t>. </a:t>
                      </a:r>
                      <a:r>
                        <a:rPr lang="es-CO" sz="1200" b="0" i="0" u="none" strike="noStrike" kern="1200" dirty="0" smtClean="0">
                          <a:solidFill>
                            <a:srgbClr val="000000"/>
                          </a:solidFill>
                          <a:latin typeface="Arial"/>
                          <a:ea typeface="+mn-ea"/>
                          <a:cs typeface="+mn-cs"/>
                        </a:rPr>
                        <a:t>Porque algunos docentes no sugieren material bibliográfico</a:t>
                      </a:r>
                    </a:p>
                    <a:p>
                      <a:pPr algn="just"/>
                      <a:r>
                        <a:rPr lang="es-CO" sz="1200" b="0" i="0" u="none" strike="noStrike" kern="1200" dirty="0" smtClean="0">
                          <a:solidFill>
                            <a:srgbClr val="000000"/>
                          </a:solidFill>
                          <a:latin typeface="Arial"/>
                          <a:ea typeface="+mn-ea"/>
                          <a:cs typeface="+mn-cs"/>
                        </a:rPr>
                        <a:t>2. Por demora en las editoriales en publicar las nuevas actualizaciones</a:t>
                      </a:r>
                    </a:p>
                    <a:p>
                      <a:pPr algn="just"/>
                      <a:r>
                        <a:rPr lang="es-CO" sz="1200" b="0" i="0" u="none" strike="noStrike" kern="1200" dirty="0" smtClean="0">
                          <a:solidFill>
                            <a:srgbClr val="000000"/>
                          </a:solidFill>
                          <a:latin typeface="Arial"/>
                          <a:ea typeface="+mn-ea"/>
                          <a:cs typeface="+mn-cs"/>
                        </a:rPr>
                        <a:t>3. Por insuficiencia del presupuesto </a:t>
                      </a:r>
                    </a:p>
                    <a:p>
                      <a:pPr algn="just"/>
                      <a:r>
                        <a:rPr lang="es-CO" sz="1200" b="0" i="0" u="none" strike="noStrike" kern="1200" dirty="0" smtClean="0">
                          <a:solidFill>
                            <a:srgbClr val="000000"/>
                          </a:solidFill>
                          <a:latin typeface="Arial"/>
                          <a:ea typeface="+mn-ea"/>
                          <a:cs typeface="+mn-cs"/>
                        </a:rPr>
                        <a:t>4. Por no estar incluido en el plan de acción de las Facultades</a:t>
                      </a:r>
                      <a:endParaRPr lang="es-ES" sz="1200" b="0" i="0" u="none" strike="noStrike" kern="1200" dirty="0" smtClean="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s-CO" sz="1200" b="0" i="0" u="none" strike="noStrike" kern="1200" dirty="0" smtClean="0">
                          <a:solidFill>
                            <a:srgbClr val="000000"/>
                          </a:solidFill>
                          <a:latin typeface="Arial"/>
                          <a:ea typeface="+mn-ea"/>
                          <a:cs typeface="+mn-cs"/>
                        </a:rPr>
                        <a:t>1. Recibir catálogos de material bibliográfico actualizados de proveedores y enviarlo a Decanos y Directores de Programa para que éstos difundan la información a los docentes y realicen las solicitudes correspondientes.</a:t>
                      </a:r>
                    </a:p>
                    <a:p>
                      <a:pPr algn="just"/>
                      <a:r>
                        <a:rPr lang="es-CO" sz="1200" b="0" i="0" u="none" strike="noStrike" kern="1200" dirty="0" smtClean="0">
                          <a:solidFill>
                            <a:srgbClr val="000000"/>
                          </a:solidFill>
                          <a:latin typeface="Arial"/>
                          <a:ea typeface="+mn-ea"/>
                          <a:cs typeface="+mn-cs"/>
                        </a:rPr>
                        <a:t>2. Depuración de material bibliográfico desactualizado</a:t>
                      </a:r>
                    </a:p>
                    <a:p>
                      <a:pPr algn="just"/>
                      <a:r>
                        <a:rPr lang="es-CO" sz="1200" b="0" i="0" u="none" strike="noStrike" kern="1200" dirty="0" smtClean="0">
                          <a:solidFill>
                            <a:srgbClr val="000000"/>
                          </a:solidFill>
                          <a:latin typeface="Arial"/>
                          <a:ea typeface="+mn-ea"/>
                          <a:cs typeface="+mn-cs"/>
                        </a:rPr>
                        <a:t>3. Tener en cuenta las sugerencias de compra de material bibliográfico por parte de los usuarios (grupos focales y Quejas).</a:t>
                      </a:r>
                    </a:p>
                    <a:p>
                      <a:pPr algn="just"/>
                      <a:r>
                        <a:rPr lang="es-CO" sz="1200" b="0" i="0" u="none" strike="noStrike" kern="1200" dirty="0" smtClean="0">
                          <a:solidFill>
                            <a:srgbClr val="000000"/>
                          </a:solidFill>
                          <a:latin typeface="Arial"/>
                          <a:ea typeface="+mn-ea"/>
                          <a:cs typeface="+mn-cs"/>
                        </a:rPr>
                        <a:t>4. Una vez procesado  el material bibliográfico se exhibe sobre las mesas en la sala de lectura y se difunde a través de la Web para conocimiento y utilización del servicio.</a:t>
                      </a:r>
                    </a:p>
                    <a:p>
                      <a:pPr algn="just"/>
                      <a:r>
                        <a:rPr lang="es-CO" sz="1200" b="0" i="0" u="none" strike="noStrike" kern="1200" dirty="0" smtClean="0">
                          <a:solidFill>
                            <a:srgbClr val="000000"/>
                          </a:solidFill>
                          <a:latin typeface="Arial"/>
                          <a:ea typeface="+mn-ea"/>
                          <a:cs typeface="+mn-cs"/>
                        </a:rPr>
                        <a:t>5. Renovación y adquisición de bases de datos y programa de capacitación a usuarios.</a:t>
                      </a:r>
                      <a:endParaRPr lang="es-ES" sz="1200" b="0" i="0" u="none" strike="noStrike" kern="1200" dirty="0">
                        <a:solidFill>
                          <a:srgbClr val="000000"/>
                        </a:solidFill>
                        <a:latin typeface="Arial"/>
                        <a:ea typeface="+mn-ea"/>
                        <a:cs typeface="+mn-cs"/>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fontAlgn="ctr"/>
                      <a:r>
                        <a:rPr lang="es-ES" sz="1400" b="0" i="0" u="none" strike="noStrike" dirty="0" smtClean="0">
                          <a:latin typeface="Arial"/>
                        </a:rPr>
                        <a:t>Cerradas</a:t>
                      </a:r>
                      <a:endParaRPr lang="es-ES" sz="1400" b="0" i="0" u="none" strike="noStrike" dirty="0">
                        <a:latin typeface="Arial"/>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2129584830"/>
              </p:ext>
            </p:extLst>
          </p:nvPr>
        </p:nvGraphicFramePr>
        <p:xfrm>
          <a:off x="349511" y="404664"/>
          <a:ext cx="8398955" cy="1584992"/>
        </p:xfrm>
        <a:graphic>
          <a:graphicData uri="http://schemas.openxmlformats.org/drawingml/2006/table">
            <a:tbl>
              <a:tblPr/>
              <a:tblGrid>
                <a:gridCol w="1637085"/>
                <a:gridCol w="1352374"/>
                <a:gridCol w="1352374"/>
                <a:gridCol w="1352374"/>
                <a:gridCol w="1352374"/>
                <a:gridCol w="1352374"/>
              </a:tblGrid>
              <a:tr h="365792">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1800" b="0" i="0" u="none" strike="noStrike">
                          <a:solidFill>
                            <a:srgbClr val="000000"/>
                          </a:solidFill>
                          <a:effectLst/>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effectLst/>
                          <a:latin typeface="Arial"/>
                        </a:rPr>
                        <a:t>1</a:t>
                      </a:r>
                      <a:endParaRPr lang="es-CO" sz="18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800" b="0" i="0" u="none" strike="noStrike" dirty="0" smtClean="0">
                          <a:solidFill>
                            <a:srgbClr val="000000"/>
                          </a:solidFill>
                          <a:effectLst/>
                          <a:latin typeface="Arial"/>
                        </a:rPr>
                        <a:t>11</a:t>
                      </a:r>
                      <a:endParaRPr lang="es-CO" sz="18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0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effectLst/>
                          <a:latin typeface="Arial"/>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2000" b="0" i="0" u="none" strike="noStrike" cap="none" normalizeH="0" baseline="0" dirty="0" smtClean="0">
                          <a:ln>
                            <a:noFill/>
                          </a:ln>
                          <a:solidFill>
                            <a:srgbClr val="FF0000"/>
                          </a:solidFill>
                          <a:effectLst/>
                          <a:latin typeface="Arial" charset="0"/>
                          <a:ea typeface="MS PGothic" pitchFamily="34" charset="-128"/>
                        </a:rPr>
                        <a:t>De tres riesgos </a:t>
                      </a:r>
                      <a:r>
                        <a:rPr kumimoji="0" lang="es-MX" sz="2000" b="0" i="0" u="none" strike="noStrike" cap="none" normalizeH="0" baseline="0" dirty="0" smtClean="0">
                          <a:ln>
                            <a:noFill/>
                          </a:ln>
                          <a:solidFill>
                            <a:schemeClr val="tx1"/>
                          </a:solidFill>
                          <a:effectLst/>
                          <a:latin typeface="Arial" charset="0"/>
                          <a:ea typeface="MS PGothic" pitchFamily="34" charset="-128"/>
                        </a:rPr>
                        <a:t>identificados en el año 2013, se formularon e implementaron 5  acciones  preventivas las cuales se encuentran cerradas.</a:t>
                      </a:r>
                      <a:endParaRPr kumimoji="0" lang="es-ES" sz="20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0890658"/>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7" name="6 Tabla"/>
          <p:cNvGraphicFramePr>
            <a:graphicFrameLocks noGrp="1"/>
          </p:cNvGraphicFramePr>
          <p:nvPr>
            <p:extLst>
              <p:ext uri="{D42A27DB-BD31-4B8C-83A1-F6EECF244321}">
                <p14:modId xmlns:p14="http://schemas.microsoft.com/office/powerpoint/2010/main" val="3413868789"/>
              </p:ext>
            </p:extLst>
          </p:nvPr>
        </p:nvGraphicFramePr>
        <p:xfrm>
          <a:off x="311411" y="1916832"/>
          <a:ext cx="8501062" cy="3590528"/>
        </p:xfrm>
        <a:graphic>
          <a:graphicData uri="http://schemas.openxmlformats.org/drawingml/2006/table">
            <a:tbl>
              <a:tblPr/>
              <a:tblGrid>
                <a:gridCol w="2316373"/>
                <a:gridCol w="2880320"/>
                <a:gridCol w="3304369"/>
              </a:tblGrid>
              <a:tr h="294017">
                <a:tc gridSpan="2">
                  <a:txBody>
                    <a:bodyPr/>
                    <a:lstStyle/>
                    <a:p>
                      <a:pPr algn="ctr" fontAlgn="ctr"/>
                      <a:r>
                        <a:rPr lang="es-MX" sz="1600" b="1" i="0" u="none" strike="noStrike" dirty="0" smtClean="0">
                          <a:solidFill>
                            <a:srgbClr val="FF0000"/>
                          </a:solidFill>
                          <a:latin typeface="Century Gothic"/>
                        </a:rPr>
                        <a:t>ACTUALIZACION </a:t>
                      </a:r>
                      <a:r>
                        <a:rPr lang="es-MX" sz="1600" b="1" i="0" u="none" strike="noStrike" baseline="0" dirty="0" smtClean="0">
                          <a:solidFill>
                            <a:srgbClr val="FF0000"/>
                          </a:solidFill>
                          <a:latin typeface="Century Gothic"/>
                        </a:rPr>
                        <a:t> MAPA DE RIESGO 2013</a:t>
                      </a: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210039">
                <a:tc>
                  <a:txBody>
                    <a:bodyPr/>
                    <a:lstStyle/>
                    <a:p>
                      <a:pPr algn="ctr" fontAlgn="ctr"/>
                      <a:r>
                        <a:rPr lang="es-ES" sz="1600" b="1" i="0" u="none" strike="noStrike" dirty="0">
                          <a:latin typeface="Century Gothic"/>
                        </a:rPr>
                        <a:t>RESUMEN </a:t>
                      </a:r>
                      <a:r>
                        <a:rPr lang="es-ES" sz="1600" b="1" i="0" u="none" strike="noStrike" dirty="0" smtClean="0">
                          <a:latin typeface="Century Gothic"/>
                        </a:rPr>
                        <a:t>RIESGO y</a:t>
                      </a:r>
                      <a:r>
                        <a:rPr lang="es-ES" sz="1600" b="1" i="0" u="none" strike="noStrike" baseline="0" dirty="0" smtClean="0">
                          <a:latin typeface="Century Gothic"/>
                        </a:rPr>
                        <a:t> CAUSA A ELIMINAR</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600" b="1" i="0" u="none" strike="noStrike" dirty="0" smtClean="0">
                          <a:latin typeface="Century Gothic"/>
                        </a:rPr>
                        <a:t>ACCIONES PREVENTIVAS</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400" b="1" i="0" u="none" strike="noStrike" dirty="0" smtClean="0">
                          <a:latin typeface="Century Gothic"/>
                        </a:rPr>
                        <a:t>SEGUIMIENTO</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r>
              <a:tr h="370431">
                <a:tc>
                  <a:txBody>
                    <a:bodyPr/>
                    <a:lstStyle/>
                    <a:p>
                      <a:pPr algn="l" fontAlgn="b"/>
                      <a:r>
                        <a:rPr lang="es-ES" sz="1100" b="1" i="0" u="none" strike="noStrike" dirty="0" smtClean="0">
                          <a:latin typeface="Century Gothic"/>
                        </a:rPr>
                        <a:t>s</a:t>
                      </a:r>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endParaRPr lang="es-ES" sz="1100" b="1" i="0" u="none" strike="noStrike" dirty="0">
                        <a:latin typeface="Century Gothic"/>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r>
              <a:tr h="1066682">
                <a:tc>
                  <a:txBody>
                    <a:bodyPr/>
                    <a:lstStyle/>
                    <a:p>
                      <a:pPr algn="l" fontAlgn="ctr"/>
                      <a:r>
                        <a:rPr lang="es-ES" sz="1600" b="1" i="0" u="none" strike="noStrike" dirty="0" smtClean="0">
                          <a:solidFill>
                            <a:srgbClr val="000000"/>
                          </a:solidFill>
                          <a:latin typeface="Arial"/>
                        </a:rPr>
                        <a:t>Riesgo </a:t>
                      </a:r>
                      <a:r>
                        <a:rPr lang="es-ES" sz="1600" b="1" i="0" u="none" strike="noStrike" baseline="0" dirty="0" smtClean="0">
                          <a:solidFill>
                            <a:srgbClr val="000000"/>
                          </a:solidFill>
                          <a:latin typeface="Arial"/>
                        </a:rPr>
                        <a:t> Operativ</a:t>
                      </a:r>
                      <a:r>
                        <a:rPr lang="es-ES" sz="1600" b="1" i="0" u="none" strike="noStrike" dirty="0" smtClean="0">
                          <a:solidFill>
                            <a:srgbClr val="000000"/>
                          </a:solidFill>
                          <a:latin typeface="Arial"/>
                        </a:rPr>
                        <a:t>o: </a:t>
                      </a:r>
                      <a:r>
                        <a:rPr lang="es-ES" sz="1600" b="0" i="0" u="none" strike="noStrike" dirty="0" smtClean="0">
                          <a:solidFill>
                            <a:srgbClr val="000000"/>
                          </a:solidFill>
                          <a:latin typeface="Arial"/>
                        </a:rPr>
                        <a:t> </a:t>
                      </a:r>
                      <a:r>
                        <a:rPr lang="es-CO" sz="1600" b="0" i="0" u="none" strike="noStrike" dirty="0" smtClean="0">
                          <a:solidFill>
                            <a:srgbClr val="000000"/>
                          </a:solidFill>
                          <a:latin typeface="Arial"/>
                        </a:rPr>
                        <a:t>Pérdida de material bibliográfico</a:t>
                      </a:r>
                    </a:p>
                    <a:p>
                      <a:pPr algn="l" fontAlgn="ctr"/>
                      <a:endParaRPr lang="es-CO" sz="1600" b="0" i="0" u="none" strike="noStrike" dirty="0" smtClean="0">
                        <a:solidFill>
                          <a:srgbClr val="000000"/>
                        </a:solidFill>
                        <a:latin typeface="Arial"/>
                      </a:endParaRPr>
                    </a:p>
                    <a:p>
                      <a:pPr algn="l" fontAlgn="ctr"/>
                      <a:r>
                        <a:rPr lang="es-ES" sz="1600" b="1" i="0" u="none" strike="noStrike" dirty="0" smtClean="0">
                          <a:solidFill>
                            <a:srgbClr val="000000"/>
                          </a:solidFill>
                          <a:latin typeface="Arial"/>
                        </a:rPr>
                        <a:t>Causas a eliminar: </a:t>
                      </a:r>
                    </a:p>
                    <a:p>
                      <a:pPr algn="just"/>
                      <a:r>
                        <a:rPr lang="es-CO" sz="1600" b="0" i="0" u="none" strike="noStrike" kern="1200" dirty="0" smtClean="0">
                          <a:solidFill>
                            <a:srgbClr val="000000"/>
                          </a:solidFill>
                          <a:latin typeface="Arial"/>
                          <a:ea typeface="+mn-ea"/>
                          <a:cs typeface="+mn-cs"/>
                        </a:rPr>
                        <a:t>Perdida por sustracción</a:t>
                      </a:r>
                    </a:p>
                    <a:p>
                      <a:pPr algn="just"/>
                      <a:r>
                        <a:rPr lang="es-CO" sz="1600" b="0" i="0" u="none" strike="noStrike" kern="1200" dirty="0" smtClean="0">
                          <a:solidFill>
                            <a:srgbClr val="000000"/>
                          </a:solidFill>
                          <a:latin typeface="Arial"/>
                          <a:ea typeface="+mn-ea"/>
                          <a:cs typeface="+mn-cs"/>
                        </a:rPr>
                        <a:t>Pérdida por mutilación</a:t>
                      </a:r>
                    </a:p>
                    <a:p>
                      <a:pPr algn="just"/>
                      <a:r>
                        <a:rPr lang="es-CO" sz="1600" b="0" i="0" u="none" strike="noStrike" kern="1200" dirty="0" smtClean="0">
                          <a:solidFill>
                            <a:srgbClr val="000000"/>
                          </a:solidFill>
                          <a:latin typeface="Arial"/>
                          <a:ea typeface="+mn-ea"/>
                          <a:cs typeface="+mn-cs"/>
                        </a:rPr>
                        <a:t>Por retiro del estudiante</a:t>
                      </a:r>
                    </a:p>
                    <a:p>
                      <a:pPr algn="just"/>
                      <a:endParaRPr lang="es-ES" sz="1600" b="0" i="0" u="none" strike="noStrike" kern="1200" dirty="0" smtClean="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just"/>
                      <a:r>
                        <a:rPr lang="es-CO" sz="1600" b="0" i="0" u="none" strike="noStrike" kern="1200" dirty="0" smtClean="0">
                          <a:solidFill>
                            <a:srgbClr val="000000"/>
                          </a:solidFill>
                          <a:latin typeface="Arial"/>
                          <a:ea typeface="+mn-ea"/>
                          <a:cs typeface="+mn-cs"/>
                        </a:rPr>
                        <a:t>1</a:t>
                      </a:r>
                      <a:r>
                        <a:rPr lang="es-CO" sz="1600" b="1" i="0" u="none" strike="noStrike" kern="1200" dirty="0" smtClean="0">
                          <a:solidFill>
                            <a:srgbClr val="FF0000"/>
                          </a:solidFill>
                          <a:latin typeface="Arial"/>
                          <a:ea typeface="+mn-ea"/>
                          <a:cs typeface="+mn-cs"/>
                        </a:rPr>
                        <a:t>. Instalación del sistema de seguridad con cámaras.</a:t>
                      </a:r>
                    </a:p>
                    <a:p>
                      <a:pPr algn="just"/>
                      <a:r>
                        <a:rPr lang="es-CO" sz="1600" b="0" i="0" u="none" strike="noStrike" kern="1200" dirty="0" smtClean="0">
                          <a:solidFill>
                            <a:srgbClr val="000000"/>
                          </a:solidFill>
                          <a:latin typeface="Arial"/>
                          <a:ea typeface="+mn-ea"/>
                          <a:cs typeface="+mn-cs"/>
                        </a:rPr>
                        <a:t>2. Cambio de sistema de alarma para el material bibliográfico a partir del segundo semestre de 2013</a:t>
                      </a:r>
                    </a:p>
                    <a:p>
                      <a:pPr algn="just"/>
                      <a:r>
                        <a:rPr lang="es-CO" sz="1600" b="0" i="0" u="none" strike="noStrike" kern="1200" dirty="0" smtClean="0">
                          <a:solidFill>
                            <a:srgbClr val="000000"/>
                          </a:solidFill>
                          <a:latin typeface="Arial"/>
                          <a:ea typeface="+mn-ea"/>
                          <a:cs typeface="+mn-cs"/>
                        </a:rPr>
                        <a:t>3. Restaurar manualmente el libro mutilado.</a:t>
                      </a:r>
                    </a:p>
                    <a:p>
                      <a:pPr algn="just"/>
                      <a:r>
                        <a:rPr lang="es-CO" sz="1600" b="0" i="0" u="none" strike="noStrike" kern="1200" dirty="0" smtClean="0">
                          <a:solidFill>
                            <a:srgbClr val="000000"/>
                          </a:solidFill>
                          <a:latin typeface="Arial"/>
                          <a:ea typeface="+mn-ea"/>
                          <a:cs typeface="+mn-cs"/>
                        </a:rPr>
                        <a:t>4. Recuperación del material bibliográfico a través de multa</a:t>
                      </a:r>
                      <a:endParaRPr lang="es-ES" sz="1600" b="0" i="0" u="none" strike="noStrike" kern="1200" dirty="0">
                        <a:solidFill>
                          <a:srgbClr val="000000"/>
                        </a:solidFill>
                        <a:latin typeface="Arial"/>
                        <a:ea typeface="+mn-ea"/>
                        <a:cs typeface="+mn-cs"/>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just"/>
                      <a:r>
                        <a:rPr lang="es-CO" sz="2400" b="1" kern="1200" dirty="0" smtClean="0">
                          <a:solidFill>
                            <a:srgbClr val="FF0000"/>
                          </a:solidFill>
                          <a:effectLst/>
                          <a:latin typeface="+mn-lt"/>
                          <a:ea typeface="+mn-ea"/>
                          <a:cs typeface="+mn-cs"/>
                        </a:rPr>
                        <a:t>En proceso:</a:t>
                      </a:r>
                      <a:r>
                        <a:rPr lang="es-CO" sz="2400" kern="1200" dirty="0" smtClean="0">
                          <a:solidFill>
                            <a:srgbClr val="FF0000"/>
                          </a:solidFill>
                          <a:effectLst/>
                          <a:latin typeface="+mn-lt"/>
                          <a:ea typeface="+mn-ea"/>
                          <a:cs typeface="+mn-cs"/>
                        </a:rPr>
                        <a:t>  </a:t>
                      </a:r>
                      <a:r>
                        <a:rPr lang="es-CO" sz="1600" b="0" i="0" u="none" strike="noStrike" kern="1200" dirty="0" smtClean="0">
                          <a:solidFill>
                            <a:srgbClr val="FF0000"/>
                          </a:solidFill>
                          <a:latin typeface="Arial"/>
                          <a:ea typeface="+mn-ea"/>
                          <a:cs typeface="+mn-cs"/>
                        </a:rPr>
                        <a:t>Se tienen dos propuestas para el cambio de alarmas lo cual está incluido en el plan de acción de la nueva construcción de la biblioteca sede Belmonte para ser implementado en la próxima vigencia del 2014</a:t>
                      </a:r>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120914273"/>
              </p:ext>
            </p:extLst>
          </p:nvPr>
        </p:nvGraphicFramePr>
        <p:xfrm>
          <a:off x="349511" y="404664"/>
          <a:ext cx="8398955" cy="1584992"/>
        </p:xfrm>
        <a:graphic>
          <a:graphicData uri="http://schemas.openxmlformats.org/drawingml/2006/table">
            <a:tbl>
              <a:tblPr/>
              <a:tblGrid>
                <a:gridCol w="1637085"/>
                <a:gridCol w="1352374"/>
                <a:gridCol w="1352374"/>
                <a:gridCol w="1352374"/>
                <a:gridCol w="1352374"/>
                <a:gridCol w="1352374"/>
              </a:tblGrid>
              <a:tr h="365792">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1800" b="0" i="0" u="none" strike="noStrike">
                          <a:solidFill>
                            <a:srgbClr val="000000"/>
                          </a:solidFill>
                          <a:effectLst/>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a:solidFill>
                            <a:srgbClr val="000000"/>
                          </a:solidFill>
                          <a:effectLst/>
                          <a:latin typeface="Arial"/>
                        </a:rPr>
                        <a:t>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18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0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800" b="0" i="0" u="none" strike="noStrike" dirty="0">
                          <a:solidFill>
                            <a:srgbClr val="000000"/>
                          </a:solidFill>
                          <a:effectLst/>
                          <a:latin typeface="Arial"/>
                        </a:rPr>
                        <a:t>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2000" b="0" i="0" u="none" strike="noStrike" cap="none" normalizeH="0" baseline="0" dirty="0" smtClean="0">
                          <a:ln>
                            <a:noFill/>
                          </a:ln>
                          <a:solidFill>
                            <a:schemeClr val="tx1"/>
                          </a:solidFill>
                          <a:effectLst/>
                          <a:latin typeface="Arial" charset="0"/>
                          <a:ea typeface="MS PGothic" pitchFamily="34" charset="-128"/>
                        </a:rPr>
                        <a:t>De tres riesgos identificados en el año 2013, se formularon e implementaron 5  acciones  preventivas las cuales se encuentran cerradas.</a:t>
                      </a:r>
                      <a:endParaRPr kumimoji="0" lang="es-ES" sz="20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098097128"/>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49523" y="-387424"/>
            <a:ext cx="8229600" cy="1143000"/>
          </a:xfrm>
        </p:spPr>
        <p:txBody>
          <a:bodyPr/>
          <a:lstStyle/>
          <a:p>
            <a:pPr eaLnBrk="1" hangingPunct="1"/>
            <a:r>
              <a:rPr lang="es-MX" sz="2800" b="1" dirty="0" smtClean="0">
                <a:solidFill>
                  <a:srgbClr val="FF3300"/>
                </a:solidFill>
                <a:hlinkClick r:id="rId3" action="ppaction://hlinkfile"/>
              </a:rPr>
              <a:t>4. Acciones Preventivas </a:t>
            </a:r>
            <a:endParaRPr lang="es-ES" sz="2800" b="1" dirty="0" smtClean="0">
              <a:solidFill>
                <a:srgbClr val="FF3300"/>
              </a:solidFill>
              <a:hlinkClick r:id="rId3" action="ppaction://hlinkfile"/>
            </a:endParaRPr>
          </a:p>
        </p:txBody>
      </p:sp>
      <p:graphicFrame>
        <p:nvGraphicFramePr>
          <p:cNvPr id="7" name="6 Tabla"/>
          <p:cNvGraphicFramePr>
            <a:graphicFrameLocks noGrp="1"/>
          </p:cNvGraphicFramePr>
          <p:nvPr>
            <p:extLst>
              <p:ext uri="{D42A27DB-BD31-4B8C-83A1-F6EECF244321}">
                <p14:modId xmlns:p14="http://schemas.microsoft.com/office/powerpoint/2010/main" val="2350669703"/>
              </p:ext>
            </p:extLst>
          </p:nvPr>
        </p:nvGraphicFramePr>
        <p:xfrm>
          <a:off x="323528" y="1988840"/>
          <a:ext cx="8568952" cy="3761510"/>
        </p:xfrm>
        <a:graphic>
          <a:graphicData uri="http://schemas.openxmlformats.org/drawingml/2006/table">
            <a:tbl>
              <a:tblPr/>
              <a:tblGrid>
                <a:gridCol w="2378484"/>
                <a:gridCol w="2883012"/>
                <a:gridCol w="3307456"/>
              </a:tblGrid>
              <a:tr h="253825">
                <a:tc gridSpan="2">
                  <a:txBody>
                    <a:bodyPr/>
                    <a:lstStyle/>
                    <a:p>
                      <a:pPr algn="ctr" fontAlgn="ctr"/>
                      <a:r>
                        <a:rPr lang="es-MX" sz="1600" b="1" i="0" u="none" strike="noStrike" dirty="0" smtClean="0">
                          <a:solidFill>
                            <a:srgbClr val="FF0000"/>
                          </a:solidFill>
                          <a:latin typeface="Century Gothic"/>
                        </a:rPr>
                        <a:t>ACTUALIZACION </a:t>
                      </a:r>
                      <a:r>
                        <a:rPr lang="es-MX" sz="1600" b="1" i="0" u="none" strike="noStrike" baseline="0" dirty="0" smtClean="0">
                          <a:solidFill>
                            <a:srgbClr val="FF0000"/>
                          </a:solidFill>
                          <a:latin typeface="Century Gothic"/>
                        </a:rPr>
                        <a:t> MAPA DE RIESGO 2013</a:t>
                      </a: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hMerge="1">
                  <a:txBody>
                    <a:bodyPr/>
                    <a:lstStyle/>
                    <a:p>
                      <a:pPr algn="ctr" fontAlgn="ctr"/>
                      <a:endParaRPr lang="es-ES" sz="10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c>
                  <a:txBody>
                    <a:bodyPr/>
                    <a:lstStyle/>
                    <a:p>
                      <a:pPr algn="ctr" fontAlgn="ctr"/>
                      <a:endParaRPr lang="es-ES" sz="1600" b="1" i="0" u="none" strike="noStrike" dirty="0">
                        <a:solidFill>
                          <a:srgbClr val="FF0000"/>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FFFFF"/>
                    </a:solidFill>
                  </a:tcPr>
                </a:tc>
              </a:tr>
              <a:tr h="498871">
                <a:tc>
                  <a:txBody>
                    <a:bodyPr/>
                    <a:lstStyle/>
                    <a:p>
                      <a:pPr algn="ctr" fontAlgn="ctr"/>
                      <a:r>
                        <a:rPr lang="es-ES" sz="1600" b="1" i="0" u="none" strike="noStrike" dirty="0">
                          <a:latin typeface="Century Gothic"/>
                        </a:rPr>
                        <a:t>RESUMEN </a:t>
                      </a:r>
                      <a:r>
                        <a:rPr lang="es-ES" sz="1600" b="1" i="0" u="none" strike="noStrike" dirty="0" smtClean="0">
                          <a:latin typeface="Century Gothic"/>
                        </a:rPr>
                        <a:t>RIESGO y</a:t>
                      </a:r>
                      <a:r>
                        <a:rPr lang="es-ES" sz="1600" b="1" i="0" u="none" strike="noStrike" baseline="0" dirty="0" smtClean="0">
                          <a:latin typeface="Century Gothic"/>
                        </a:rPr>
                        <a:t> CAUSA A ELIMINAR</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600" b="1" i="0" u="none" strike="noStrike" dirty="0" smtClean="0">
                          <a:latin typeface="Century Gothic"/>
                        </a:rPr>
                        <a:t>ACCIONES PREVENTIVAS</a:t>
                      </a:r>
                      <a:endParaRPr lang="es-ES" sz="16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c>
                  <a:txBody>
                    <a:bodyPr/>
                    <a:lstStyle/>
                    <a:p>
                      <a:pPr algn="ctr" fontAlgn="ctr"/>
                      <a:r>
                        <a:rPr lang="es-ES" sz="1400" b="1" i="0" u="none" strike="noStrike" dirty="0" smtClean="0">
                          <a:latin typeface="Century Gothic"/>
                        </a:rPr>
                        <a:t>SEGUIMIENTO</a:t>
                      </a:r>
                      <a:endParaRPr lang="es-ES" sz="1400" b="1" i="0" u="none" strike="noStrike" dirty="0">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noFill/>
                      <a:prstDash val="solid"/>
                      <a:round/>
                      <a:headEnd type="none" w="med" len="med"/>
                      <a:tailEnd type="none" w="med" len="med"/>
                    </a:lnT>
                    <a:lnB>
                      <a:noFill/>
                    </a:lnB>
                    <a:solidFill>
                      <a:srgbClr val="FFFFFF"/>
                    </a:solidFill>
                  </a:tcPr>
                </a:tc>
              </a:tr>
              <a:tr h="171486">
                <a:tc>
                  <a:txBody>
                    <a:bodyPr/>
                    <a:lstStyle/>
                    <a:p>
                      <a:pPr algn="l" fontAlgn="b"/>
                      <a:r>
                        <a:rPr lang="es-ES" sz="1100" b="1" i="0" u="none" strike="noStrike" dirty="0" smtClean="0">
                          <a:latin typeface="Century Gothic"/>
                        </a:rPr>
                        <a:t>s</a:t>
                      </a:r>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r>
                        <a:rPr lang="es-ES" sz="1100" b="1" i="0" u="none" strike="noStrike" dirty="0">
                          <a:latin typeface="Century Gothic"/>
                        </a:rPr>
                        <a:t> </a:t>
                      </a: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c>
                  <a:txBody>
                    <a:bodyPr/>
                    <a:lstStyle/>
                    <a:p>
                      <a:pPr algn="l" fontAlgn="b"/>
                      <a:endParaRPr lang="es-ES" sz="1100" b="1" i="0" u="none" strike="noStrike" dirty="0">
                        <a:latin typeface="Century Gothic"/>
                      </a:endParaRPr>
                    </a:p>
                  </a:txBody>
                  <a:tcPr marL="0" marR="0" marT="0" marB="0" anchor="b">
                    <a:lnL>
                      <a:noFill/>
                    </a:lnL>
                    <a:lnR>
                      <a:noFill/>
                    </a:lnR>
                    <a:lnT>
                      <a:noFill/>
                    </a:lnT>
                    <a:lnB w="6350" cap="flat" cmpd="sng" algn="ctr">
                      <a:solidFill>
                        <a:srgbClr val="000000"/>
                      </a:solidFill>
                      <a:prstDash val="solid"/>
                      <a:round/>
                      <a:headEnd type="none" w="med" len="med"/>
                      <a:tailEnd type="none" w="med" len="med"/>
                    </a:lnB>
                    <a:solidFill>
                      <a:srgbClr val="FF9900"/>
                    </a:solidFill>
                  </a:tcPr>
                </a:tc>
              </a:tr>
              <a:tr h="2837328">
                <a:tc>
                  <a:txBody>
                    <a:bodyPr/>
                    <a:lstStyle/>
                    <a:p>
                      <a:pPr algn="just" fontAlgn="ctr"/>
                      <a:r>
                        <a:rPr lang="es-ES" sz="1600" b="1" i="0" u="none" strike="noStrike" dirty="0" smtClean="0">
                          <a:solidFill>
                            <a:srgbClr val="000000"/>
                          </a:solidFill>
                          <a:latin typeface="Arial"/>
                        </a:rPr>
                        <a:t>Riesgo </a:t>
                      </a:r>
                      <a:r>
                        <a:rPr lang="es-ES" sz="1600" b="1" i="0" u="none" strike="noStrike" baseline="0" dirty="0" smtClean="0">
                          <a:solidFill>
                            <a:srgbClr val="000000"/>
                          </a:solidFill>
                          <a:latin typeface="Arial"/>
                        </a:rPr>
                        <a:t> Operativ</a:t>
                      </a:r>
                      <a:r>
                        <a:rPr lang="es-ES" sz="1600" b="1" i="0" u="none" strike="noStrike" dirty="0" smtClean="0">
                          <a:solidFill>
                            <a:srgbClr val="000000"/>
                          </a:solidFill>
                          <a:latin typeface="Arial"/>
                        </a:rPr>
                        <a:t>o: </a:t>
                      </a:r>
                      <a:r>
                        <a:rPr lang="es-ES" sz="1600" b="0" i="0" u="none" strike="noStrike" dirty="0" smtClean="0">
                          <a:solidFill>
                            <a:srgbClr val="000000"/>
                          </a:solidFill>
                          <a:latin typeface="Arial"/>
                        </a:rPr>
                        <a:t> </a:t>
                      </a:r>
                      <a:r>
                        <a:rPr lang="es-CO" sz="1200" b="0" i="0" u="none" strike="noStrike" dirty="0" smtClean="0">
                          <a:solidFill>
                            <a:srgbClr val="000000"/>
                          </a:solidFill>
                          <a:latin typeface="Arial"/>
                        </a:rPr>
                        <a:t>Espacio insuficiente en las dos bibliotecas para la puesta del</a:t>
                      </a:r>
                      <a:r>
                        <a:rPr lang="es-CO" sz="1600" b="0" i="0" u="none" strike="noStrike" dirty="0" smtClean="0">
                          <a:solidFill>
                            <a:srgbClr val="000000"/>
                          </a:solidFill>
                          <a:latin typeface="Arial"/>
                        </a:rPr>
                        <a:t> </a:t>
                      </a:r>
                      <a:r>
                        <a:rPr lang="es-CO" sz="1200" b="0" i="0" u="none" strike="noStrike" dirty="0" smtClean="0">
                          <a:solidFill>
                            <a:srgbClr val="000000"/>
                          </a:solidFill>
                          <a:latin typeface="Arial"/>
                        </a:rPr>
                        <a:t>material bibliográfico en estanterías</a:t>
                      </a:r>
                    </a:p>
                    <a:p>
                      <a:pPr algn="just" fontAlgn="ctr"/>
                      <a:r>
                        <a:rPr lang="es-ES" sz="1200" b="1" i="0" u="none" strike="noStrike" dirty="0" smtClean="0">
                          <a:solidFill>
                            <a:srgbClr val="000000"/>
                          </a:solidFill>
                          <a:latin typeface="Arial"/>
                        </a:rPr>
                        <a:t>Causas a eliminar: </a:t>
                      </a:r>
                    </a:p>
                    <a:p>
                      <a:pPr algn="just"/>
                      <a:r>
                        <a:rPr lang="es-CO" sz="1200" b="0" i="0" u="none" strike="noStrike" kern="1200" dirty="0" smtClean="0">
                          <a:solidFill>
                            <a:srgbClr val="000000"/>
                          </a:solidFill>
                          <a:latin typeface="Arial"/>
                          <a:ea typeface="+mn-ea"/>
                          <a:cs typeface="+mn-cs"/>
                        </a:rPr>
                        <a:t>1.  Espacio reducido en ambas sedes</a:t>
                      </a:r>
                    </a:p>
                    <a:p>
                      <a:pPr algn="just"/>
                      <a:r>
                        <a:rPr lang="es-CO" sz="1200" b="0" i="0" u="none" strike="noStrike" kern="1200" dirty="0" smtClean="0">
                          <a:solidFill>
                            <a:srgbClr val="000000"/>
                          </a:solidFill>
                          <a:latin typeface="Arial"/>
                          <a:ea typeface="+mn-ea"/>
                          <a:cs typeface="+mn-cs"/>
                        </a:rPr>
                        <a:t>2. Riesgo de peso en la sede Belmonte</a:t>
                      </a:r>
                    </a:p>
                    <a:p>
                      <a:pPr algn="just"/>
                      <a:endParaRPr lang="es-CO" sz="1600" b="0" i="0" u="none" strike="noStrike" kern="1200" dirty="0" smtClean="0">
                        <a:solidFill>
                          <a:srgbClr val="000000"/>
                        </a:solidFill>
                        <a:latin typeface="Arial"/>
                        <a:ea typeface="+mn-ea"/>
                        <a:cs typeface="+mn-cs"/>
                      </a:endParaRPr>
                    </a:p>
                    <a:p>
                      <a:pPr algn="just"/>
                      <a:endParaRPr lang="es-ES" sz="1600" b="0" i="0" u="none" strike="noStrike" kern="1200" dirty="0" smtClean="0">
                        <a:solidFill>
                          <a:srgbClr val="000000"/>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228600" indent="-228600" algn="just">
                        <a:buAutoNum type="arabicPeriod"/>
                      </a:pPr>
                      <a:r>
                        <a:rPr lang="es-CO" sz="1200" kern="1200" dirty="0" smtClean="0">
                          <a:solidFill>
                            <a:schemeClr val="tx1"/>
                          </a:solidFill>
                          <a:effectLst/>
                          <a:latin typeface="+mn-lt"/>
                          <a:ea typeface="+mn-ea"/>
                          <a:cs typeface="+mn-cs"/>
                        </a:rPr>
                        <a:t>Dar de baja al </a:t>
                      </a:r>
                      <a:r>
                        <a:rPr lang="es-CO" sz="1400" kern="1200" dirty="0" smtClean="0">
                          <a:solidFill>
                            <a:schemeClr val="tx1"/>
                          </a:solidFill>
                          <a:effectLst/>
                          <a:latin typeface="+mn-lt"/>
                          <a:ea typeface="+mn-ea"/>
                          <a:cs typeface="+mn-cs"/>
                        </a:rPr>
                        <a:t>material bibliográfico</a:t>
                      </a:r>
                    </a:p>
                    <a:p>
                      <a:pPr marL="228600" indent="-228600" algn="just">
                        <a:buNone/>
                      </a:pPr>
                      <a:r>
                        <a:rPr lang="es-CO" sz="1400" kern="1200" dirty="0" smtClean="0">
                          <a:solidFill>
                            <a:schemeClr val="tx1"/>
                          </a:solidFill>
                          <a:effectLst/>
                          <a:latin typeface="+mn-lt"/>
                          <a:ea typeface="+mn-ea"/>
                          <a:cs typeface="+mn-cs"/>
                        </a:rPr>
                        <a:t>desactualizado autorización de Consejo</a:t>
                      </a:r>
                    </a:p>
                    <a:p>
                      <a:pPr marL="228600" indent="-228600" algn="just">
                        <a:buNone/>
                      </a:pPr>
                      <a:r>
                        <a:rPr lang="es-CO" sz="1400" kern="1200" dirty="0" smtClean="0">
                          <a:solidFill>
                            <a:schemeClr val="tx1"/>
                          </a:solidFill>
                          <a:effectLst/>
                          <a:latin typeface="+mn-lt"/>
                          <a:ea typeface="+mn-ea"/>
                          <a:cs typeface="+mn-cs"/>
                        </a:rPr>
                        <a:t>Directivo para avalar el retiro definitivo de</a:t>
                      </a:r>
                    </a:p>
                    <a:p>
                      <a:pPr marL="228600" indent="-228600" algn="just">
                        <a:buNone/>
                      </a:pPr>
                      <a:r>
                        <a:rPr lang="es-CO" sz="1400" kern="1200" dirty="0" smtClean="0">
                          <a:solidFill>
                            <a:schemeClr val="tx1"/>
                          </a:solidFill>
                          <a:effectLst/>
                          <a:latin typeface="+mn-lt"/>
                          <a:ea typeface="+mn-ea"/>
                          <a:cs typeface="+mn-cs"/>
                        </a:rPr>
                        <a:t>las instalaciones de la Biblioteca.</a:t>
                      </a:r>
                    </a:p>
                    <a:p>
                      <a:pPr marL="228600" indent="-228600" algn="just">
                        <a:buAutoNum type="arabicPeriod"/>
                      </a:pPr>
                      <a:endParaRPr lang="es-CO" sz="1400" kern="1200" dirty="0" smtClean="0">
                        <a:solidFill>
                          <a:schemeClr val="tx1"/>
                        </a:solidFill>
                        <a:effectLst/>
                        <a:latin typeface="+mn-lt"/>
                        <a:ea typeface="+mn-ea"/>
                        <a:cs typeface="+mn-cs"/>
                      </a:endParaRPr>
                    </a:p>
                    <a:p>
                      <a:pPr algn="just"/>
                      <a:r>
                        <a:rPr lang="es-CO" sz="1400" kern="1200" dirty="0" smtClean="0">
                          <a:solidFill>
                            <a:schemeClr val="tx1"/>
                          </a:solidFill>
                          <a:effectLst/>
                          <a:latin typeface="+mn-lt"/>
                          <a:ea typeface="+mn-ea"/>
                          <a:cs typeface="+mn-cs"/>
                        </a:rPr>
                        <a:t>2. Construcción de la nueva Biblioteca sede Belmonte con las últimas tecnologías</a:t>
                      </a:r>
                    </a:p>
                    <a:p>
                      <a:pPr algn="just"/>
                      <a:endParaRPr lang="es-CO" sz="1400" kern="1200" dirty="0" smtClean="0">
                        <a:solidFill>
                          <a:schemeClr val="tx1"/>
                        </a:solidFill>
                        <a:effectLst/>
                        <a:latin typeface="+mn-lt"/>
                        <a:ea typeface="+mn-ea"/>
                        <a:cs typeface="+mn-cs"/>
                      </a:endParaRPr>
                    </a:p>
                    <a:p>
                      <a:pPr algn="just"/>
                      <a:r>
                        <a:rPr lang="es-CO" sz="1400" kern="1200" dirty="0" smtClean="0">
                          <a:solidFill>
                            <a:schemeClr val="tx1"/>
                          </a:solidFill>
                          <a:effectLst/>
                          <a:latin typeface="+mn-lt"/>
                          <a:ea typeface="+mn-ea"/>
                          <a:cs typeface="+mn-cs"/>
                        </a:rPr>
                        <a:t>3. Adquisición de mayor número de bases de datos</a:t>
                      </a:r>
                      <a:endParaRPr lang="es-ES" sz="1200" b="0" i="0" u="none" strike="noStrike" kern="1200" dirty="0">
                        <a:solidFill>
                          <a:srgbClr val="000000"/>
                        </a:solidFill>
                        <a:latin typeface="Arial"/>
                        <a:ea typeface="+mn-ea"/>
                        <a:cs typeface="+mn-cs"/>
                      </a:endParaRPr>
                    </a:p>
                  </a:txBody>
                  <a:tcPr marL="44450" marR="44450" marT="0" marB="0" anchor="ctr">
                    <a:lnL w="6350" cap="flat" cmpd="sng" algn="ctr">
                      <a:solidFill>
                        <a:srgbClr val="FF6600"/>
                      </a:solidFill>
                      <a:prstDash val="solid"/>
                      <a:round/>
                      <a:headEnd type="none" w="med" len="med"/>
                      <a:tailEnd type="none" w="med" len="med"/>
                    </a:lnL>
                    <a:lnR w="6350" cap="flat" cmpd="sng" algn="ctr">
                      <a:solidFill>
                        <a:srgbClr val="FF66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lvl="0" algn="ctr"/>
                      <a:r>
                        <a:rPr lang="es-CO" sz="2000" b="1" i="0" u="none" strike="noStrike" kern="1200" dirty="0" smtClean="0">
                          <a:solidFill>
                            <a:schemeClr val="tx1"/>
                          </a:solidFill>
                          <a:latin typeface="Arial"/>
                          <a:ea typeface="+mn-ea"/>
                          <a:cs typeface="+mn-cs"/>
                        </a:rPr>
                        <a:t>Cerradas</a:t>
                      </a:r>
                      <a:endParaRPr lang="es-CO" sz="1600" b="1" i="0" u="none" strike="noStrike" kern="1200" dirty="0" smtClean="0">
                        <a:solidFill>
                          <a:schemeClr val="tx1"/>
                        </a:solidFill>
                        <a:latin typeface="Arial"/>
                        <a:ea typeface="+mn-ea"/>
                        <a:cs typeface="+mn-cs"/>
                      </a:endParaRPr>
                    </a:p>
                  </a:txBody>
                  <a:tcPr marL="0" marR="0" marT="0" marB="0" anchor="ctr">
                    <a:lnL w="6350" cap="flat" cmpd="sng" algn="ctr">
                      <a:solidFill>
                        <a:srgbClr val="FF66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graphicFrame>
        <p:nvGraphicFramePr>
          <p:cNvPr id="10" name="9 Tabla"/>
          <p:cNvGraphicFramePr>
            <a:graphicFrameLocks noGrp="1"/>
          </p:cNvGraphicFramePr>
          <p:nvPr>
            <p:extLst>
              <p:ext uri="{D42A27DB-BD31-4B8C-83A1-F6EECF244321}">
                <p14:modId xmlns:p14="http://schemas.microsoft.com/office/powerpoint/2010/main" val="178170357"/>
              </p:ext>
            </p:extLst>
          </p:nvPr>
        </p:nvGraphicFramePr>
        <p:xfrm>
          <a:off x="349511" y="404664"/>
          <a:ext cx="8398955" cy="1645952"/>
        </p:xfrm>
        <a:graphic>
          <a:graphicData uri="http://schemas.openxmlformats.org/drawingml/2006/table">
            <a:tbl>
              <a:tblPr/>
              <a:tblGrid>
                <a:gridCol w="1637085"/>
                <a:gridCol w="1352374"/>
                <a:gridCol w="1352374"/>
                <a:gridCol w="1352374"/>
                <a:gridCol w="1352374"/>
                <a:gridCol w="1352374"/>
              </a:tblGrid>
              <a:tr h="365792">
                <a:tc>
                  <a:txBody>
                    <a:bodyPr/>
                    <a:lstStyle/>
                    <a:p>
                      <a:pPr algn="just" fontAlgn="ctr"/>
                      <a:r>
                        <a:rPr lang="es-ES" sz="1000" b="1" i="0" u="none" strike="noStrike" dirty="0">
                          <a:latin typeface="Arial"/>
                        </a:rPr>
                        <a:t>ACCIONES PREVENTIVAS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EN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dirty="0">
                          <a:latin typeface="Arial"/>
                        </a:rPr>
                        <a:t>CERRADAS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TOTAL RIESGOS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just" fontAlgn="ctr"/>
                      <a:r>
                        <a:rPr lang="es-ES" sz="1200" b="1" i="0" u="none" strike="noStrike">
                          <a:latin typeface="Arial"/>
                        </a:rPr>
                        <a:t>EFICAZ</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1200" b="1" i="0" u="none" strike="noStrike">
                          <a:latin typeface="Arial"/>
                        </a:rPr>
                        <a: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0">
                <a:tc>
                  <a:txBody>
                    <a:bodyPr/>
                    <a:lstStyle/>
                    <a:p>
                      <a:pPr algn="ctr" fontAlgn="ctr"/>
                      <a:r>
                        <a:rPr lang="es-CO" sz="2000" b="0" i="0" u="none" strike="noStrike">
                          <a:solidFill>
                            <a:srgbClr val="000000"/>
                          </a:solidFill>
                          <a:effectLst/>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000" b="0" i="0" u="none" strike="noStrike">
                          <a:solidFill>
                            <a:srgbClr val="000000"/>
                          </a:solidFill>
                          <a:effectLst/>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ctr" fontAlgn="ctr"/>
                      <a:r>
                        <a:rPr lang="es-CO" sz="2400" b="0" i="0" u="none" strike="noStrike">
                          <a:solidFill>
                            <a:srgbClr val="000000"/>
                          </a:solidFill>
                          <a:effectLst/>
                          <a:latin typeface="Arial"/>
                        </a:rPr>
                        <a:t>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400" b="0" i="0" u="none" strike="noStrike">
                          <a:solidFill>
                            <a:srgbClr val="000000"/>
                          </a:solidFill>
                          <a:effectLst/>
                          <a:latin typeface="Arial"/>
                        </a:rPr>
                        <a:t>12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2000" b="0"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8569">
                <a:tc gridSpan="6">
                  <a:txBody>
                    <a:bodyPr/>
                    <a:lstStyle/>
                    <a:p>
                      <a:pPr marL="0" marR="0" lvl="0" indent="0" algn="just" defTabSz="457200" rtl="0" eaLnBrk="1" fontAlgn="ctr" latinLnBrk="0" hangingPunct="1">
                        <a:lnSpc>
                          <a:spcPct val="100000"/>
                        </a:lnSpc>
                        <a:spcBef>
                          <a:spcPts val="0"/>
                        </a:spcBef>
                        <a:spcAft>
                          <a:spcPts val="0"/>
                        </a:spcAft>
                        <a:buClrTx/>
                        <a:buSzTx/>
                        <a:buFontTx/>
                        <a:buNone/>
                        <a:tabLst/>
                        <a:defRPr/>
                      </a:pPr>
                      <a:r>
                        <a:rPr kumimoji="0" lang="es-MX" sz="2000" b="0" i="0" u="none" strike="noStrike" cap="none" normalizeH="0" baseline="0" dirty="0" smtClean="0">
                          <a:ln>
                            <a:noFill/>
                          </a:ln>
                          <a:solidFill>
                            <a:schemeClr val="tx1"/>
                          </a:solidFill>
                          <a:effectLst/>
                          <a:latin typeface="Arial" charset="0"/>
                          <a:ea typeface="MS PGothic" pitchFamily="34" charset="-128"/>
                        </a:rPr>
                        <a:t>De</a:t>
                      </a:r>
                      <a:r>
                        <a:rPr kumimoji="0" lang="es-MX" sz="2000" b="0" i="0" u="none" strike="noStrike" cap="none" normalizeH="0" baseline="0" dirty="0" smtClean="0">
                          <a:ln>
                            <a:noFill/>
                          </a:ln>
                          <a:solidFill>
                            <a:srgbClr val="FF0000"/>
                          </a:solidFill>
                          <a:effectLst/>
                          <a:latin typeface="Arial" charset="0"/>
                          <a:ea typeface="MS PGothic" pitchFamily="34" charset="-128"/>
                        </a:rPr>
                        <a:t> tres riesgos </a:t>
                      </a:r>
                      <a:r>
                        <a:rPr kumimoji="0" lang="es-MX" sz="2000" b="0" i="0" u="none" strike="noStrike" cap="none" normalizeH="0" baseline="0" dirty="0" smtClean="0">
                          <a:ln>
                            <a:noFill/>
                          </a:ln>
                          <a:solidFill>
                            <a:schemeClr val="tx1"/>
                          </a:solidFill>
                          <a:effectLst/>
                          <a:latin typeface="Arial" charset="0"/>
                          <a:ea typeface="MS PGothic" pitchFamily="34" charset="-128"/>
                        </a:rPr>
                        <a:t>identificados en el año 2013, se formularon e implementaron 12  acciones  preventivas las cuales se encuentran cerradas.</a:t>
                      </a:r>
                      <a:endParaRPr kumimoji="0" lang="es-ES" sz="2000" b="0" i="0" u="none" strike="noStrike" cap="none" normalizeH="0" baseline="0" dirty="0" smtClean="0">
                        <a:ln>
                          <a:noFill/>
                        </a:ln>
                        <a:solidFill>
                          <a:schemeClr val="tx1"/>
                        </a:solidFill>
                        <a:effectLst/>
                        <a:latin typeface="Arial" charset="0"/>
                        <a:ea typeface="MS PGothic" pitchFamily="34" charset="-128"/>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8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309572801"/>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0"/>
            <a:ext cx="8229600" cy="1143000"/>
          </a:xfrm>
        </p:spPr>
        <p:txBody>
          <a:bodyPr/>
          <a:lstStyle/>
          <a:p>
            <a:pPr eaLnBrk="1" hangingPunct="1"/>
            <a:r>
              <a:rPr lang="es-ES" sz="2800" b="1" dirty="0" smtClean="0">
                <a:solidFill>
                  <a:srgbClr val="FF3300"/>
                </a:solidFill>
              </a:rPr>
              <a:t>5.  Revisión del Servicio No conforme</a:t>
            </a:r>
          </a:p>
        </p:txBody>
      </p:sp>
      <p:graphicFrame>
        <p:nvGraphicFramePr>
          <p:cNvPr id="6" name="5 Tabla"/>
          <p:cNvGraphicFramePr>
            <a:graphicFrameLocks noGrp="1"/>
          </p:cNvGraphicFramePr>
          <p:nvPr>
            <p:extLst>
              <p:ext uri="{D42A27DB-BD31-4B8C-83A1-F6EECF244321}">
                <p14:modId xmlns:p14="http://schemas.microsoft.com/office/powerpoint/2010/main" val="2344050243"/>
              </p:ext>
            </p:extLst>
          </p:nvPr>
        </p:nvGraphicFramePr>
        <p:xfrm>
          <a:off x="184150" y="1285860"/>
          <a:ext cx="8885238" cy="4357718"/>
        </p:xfrm>
        <a:graphic>
          <a:graphicData uri="http://schemas.openxmlformats.org/drawingml/2006/table">
            <a:tbl>
              <a:tblPr/>
              <a:tblGrid>
                <a:gridCol w="1910121"/>
                <a:gridCol w="478344"/>
                <a:gridCol w="5350291"/>
                <a:gridCol w="129713"/>
                <a:gridCol w="1016769"/>
              </a:tblGrid>
              <a:tr h="517017">
                <a:tc gridSpan="2">
                  <a:txBody>
                    <a:bodyPr/>
                    <a:lstStyle/>
                    <a:p>
                      <a:pPr algn="just" fontAlgn="ctr"/>
                      <a:r>
                        <a:rPr lang="es-ES" sz="1400" b="1" i="0" u="none" strike="noStrike" dirty="0">
                          <a:solidFill>
                            <a:schemeClr val="bg1"/>
                          </a:solidFill>
                          <a:latin typeface="Century Gothic"/>
                        </a:rPr>
                        <a:t>RESUMEN DE LA NO CONFORMIDAD</a:t>
                      </a: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s-ES"/>
                    </a:p>
                  </a:txBody>
                  <a:tcPr/>
                </a:tc>
                <a:tc>
                  <a:txBody>
                    <a:bodyPr/>
                    <a:lstStyle/>
                    <a:p>
                      <a:pPr algn="just" fontAlgn="ctr"/>
                      <a:r>
                        <a:rPr lang="es-ES" sz="2000" b="1" i="0" u="none" strike="noStrike" dirty="0">
                          <a:solidFill>
                            <a:schemeClr val="bg1"/>
                          </a:solidFill>
                          <a:latin typeface="Century Gothic"/>
                        </a:rPr>
                        <a:t>Acción/Acciones implantadas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just" fontAlgn="ctr"/>
                      <a:r>
                        <a:rPr lang="es-ES" sz="2000" b="1" i="0" u="none" strike="noStrike" dirty="0">
                          <a:solidFill>
                            <a:schemeClr val="bg1"/>
                          </a:solidFill>
                          <a:latin typeface="Century Gothic"/>
                        </a:rPr>
                        <a:t>Estado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es-ES"/>
                    </a:p>
                  </a:txBody>
                  <a:tcPr/>
                </a:tc>
              </a:tr>
              <a:tr h="295439">
                <a:tc gridSpan="5">
                  <a:txBody>
                    <a:bodyPr/>
                    <a:lstStyle/>
                    <a:p>
                      <a:pPr algn="l" fontAlgn="b"/>
                      <a:endParaRPr lang="es-ES" sz="1600" b="0" i="0" u="none" strike="noStrike" dirty="0">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s-ES"/>
                    </a:p>
                  </a:txBody>
                  <a:tcPr/>
                </a:tc>
                <a:tc hMerge="1">
                  <a:txBody>
                    <a:bodyPr/>
                    <a:lstStyle/>
                    <a:p>
                      <a:endParaRPr lang="es-ES"/>
                    </a:p>
                  </a:txBody>
                  <a:tcPr/>
                </a:tc>
                <a:tc hMerge="1">
                  <a:txBody>
                    <a:bodyPr/>
                    <a:lstStyle/>
                    <a:p>
                      <a:endParaRPr lang="es-ES"/>
                    </a:p>
                  </a:txBody>
                  <a:tcPr/>
                </a:tc>
                <a:tc hMerge="1">
                  <a:txBody>
                    <a:bodyPr/>
                    <a:lstStyle/>
                    <a:p>
                      <a:endParaRPr lang="es-ES"/>
                    </a:p>
                  </a:txBody>
                  <a:tcPr/>
                </a:tc>
              </a:tr>
              <a:tr h="3545262">
                <a:tc>
                  <a:txBody>
                    <a:bodyPr/>
                    <a:lstStyle/>
                    <a:p>
                      <a:pPr algn="l" fontAlgn="ctr"/>
                      <a:r>
                        <a:rPr lang="es-ES" sz="2000" b="1" i="0" u="none" strike="noStrike" dirty="0" smtClean="0">
                          <a:solidFill>
                            <a:srgbClr val="000000"/>
                          </a:solidFill>
                          <a:latin typeface="Arial"/>
                        </a:rPr>
                        <a:t>Servicios no conformes (4)</a:t>
                      </a:r>
                      <a:r>
                        <a:rPr lang="es-ES" sz="1600" b="1" i="0" u="none" strike="noStrike" dirty="0" smtClean="0">
                          <a:solidFill>
                            <a:srgbClr val="000000"/>
                          </a:solidFill>
                          <a:latin typeface="Arial"/>
                        </a:rPr>
                        <a:t>:  </a:t>
                      </a:r>
                      <a:r>
                        <a:rPr lang="es-ES" sz="1600" b="0" i="0" u="none" strike="noStrike" dirty="0" smtClean="0">
                          <a:solidFill>
                            <a:srgbClr val="000000"/>
                          </a:solidFill>
                          <a:latin typeface="Arial"/>
                        </a:rPr>
                        <a:t>por calificaciones del servicio regulares por presentación de las instalaciones  en la sede Belmonte y por atención al usuario</a:t>
                      </a:r>
                      <a:endParaRPr lang="es-ES" sz="1600" b="0" i="0" u="none" strike="noStrike" dirty="0">
                        <a:solidFill>
                          <a:srgbClr val="000000"/>
                        </a:solidFill>
                        <a:latin typeface="Arial"/>
                      </a:endParaRPr>
                    </a:p>
                  </a:txBody>
                  <a:tcPr marL="0" marR="0" marT="0"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3">
                  <a:txBody>
                    <a:bodyPr/>
                    <a:lstStyle/>
                    <a:p>
                      <a:pPr algn="just" fontAlgn="ctr"/>
                      <a:r>
                        <a:rPr lang="es-CO" sz="1200" b="0" i="0" u="none" strike="noStrike" dirty="0" smtClean="0">
                          <a:solidFill>
                            <a:schemeClr val="tx1"/>
                          </a:solidFill>
                          <a:latin typeface="Century Gothic"/>
                        </a:rPr>
                        <a:t>En la primera calificación del servicio. "presentación de las instalaciones" como regular. El estudiante comenta, ya que se llamó al número de celular que el le cedió a un amigo para que le calificara, pero que el las instalaciones le parecen buenas y que no tiene ninguna queja contra la biblioteca. Se disculpó y se le aclara que las calificaciones son, más que una queja, una oportunidad de mejora. </a:t>
                      </a:r>
                    </a:p>
                    <a:p>
                      <a:pPr algn="just" fontAlgn="ctr"/>
                      <a:r>
                        <a:rPr lang="es-CO" sz="1200" b="0" i="0" u="none" strike="noStrike" dirty="0" smtClean="0">
                          <a:solidFill>
                            <a:schemeClr val="tx1"/>
                          </a:solidFill>
                          <a:latin typeface="Century Gothic"/>
                        </a:rPr>
                        <a:t>En la segunda y tercera calificación del servicio, donde califica la amabilidad del servicio de la auxiliar como regular.  La estudiante Laura Mariana Marín comenta, que por la cantidad de gente al mismo tiempo solicitando el servicio, no es fácil mantenerse de buen genio. Se habla con la auxiliar para que mejore en este aspecto y no se vuelva a presentar inconsistencias con el </a:t>
                      </a:r>
                      <a:r>
                        <a:rPr lang="es-CO" sz="1200" b="0" i="0" u="none" strike="noStrike" dirty="0" err="1" smtClean="0">
                          <a:solidFill>
                            <a:schemeClr val="tx1"/>
                          </a:solidFill>
                          <a:latin typeface="Century Gothic"/>
                        </a:rPr>
                        <a:t>servicio.y</a:t>
                      </a:r>
                      <a:r>
                        <a:rPr lang="es-CO" sz="1200" b="0" i="0" u="none" strike="noStrike" dirty="0" smtClean="0">
                          <a:solidFill>
                            <a:schemeClr val="tx1"/>
                          </a:solidFill>
                          <a:latin typeface="Century Gothic"/>
                        </a:rPr>
                        <a:t> tercera calificación del servicio, s Daniela Rivera </a:t>
                      </a:r>
                      <a:r>
                        <a:rPr lang="es-CO" sz="1200" b="0" i="0" u="none" strike="noStrike" dirty="0" err="1" smtClean="0">
                          <a:solidFill>
                            <a:schemeClr val="tx1"/>
                          </a:solidFill>
                          <a:latin typeface="Century Gothic"/>
                        </a:rPr>
                        <a:t>trujillo</a:t>
                      </a:r>
                      <a:r>
                        <a:rPr lang="es-CO" sz="1200" b="0" i="0" u="none" strike="noStrike" dirty="0" smtClean="0">
                          <a:solidFill>
                            <a:schemeClr val="tx1"/>
                          </a:solidFill>
                          <a:latin typeface="Century Gothic"/>
                        </a:rPr>
                        <a:t> (No   satisfizo mis necesidades) también considera que cuando hay mucha gente al mismo tiempo, todos quieren ser atendidos de primero. </a:t>
                      </a:r>
                    </a:p>
                    <a:p>
                      <a:pPr algn="just" fontAlgn="ctr"/>
                      <a:r>
                        <a:rPr lang="es-CO" sz="1200" b="0" i="0" u="none" strike="noStrike" dirty="0" smtClean="0">
                          <a:solidFill>
                            <a:schemeClr val="tx1"/>
                          </a:solidFill>
                          <a:latin typeface="Century Gothic"/>
                        </a:rPr>
                        <a:t>( 3113675190 - Julián Andrés Grajales Patiño) (3104965131 -Daniela rivera </a:t>
                      </a:r>
                      <a:r>
                        <a:rPr lang="es-CO" sz="1200" b="0" i="0" u="none" strike="noStrike" dirty="0" err="1" smtClean="0">
                          <a:solidFill>
                            <a:schemeClr val="tx1"/>
                          </a:solidFill>
                          <a:latin typeface="Century Gothic"/>
                        </a:rPr>
                        <a:t>trujillo</a:t>
                      </a:r>
                      <a:r>
                        <a:rPr lang="es-CO" sz="1200" b="0" i="0" u="none" strike="noStrike" dirty="0" smtClean="0">
                          <a:solidFill>
                            <a:schemeClr val="tx1"/>
                          </a:solidFill>
                          <a:latin typeface="Century Gothic"/>
                        </a:rPr>
                        <a:t>)  (3137011415 Laura Mariana Marín)</a:t>
                      </a:r>
                      <a:endParaRPr lang="es-ES" sz="1200" b="0" i="0" u="none" strike="noStrike" dirty="0">
                        <a:solidFill>
                          <a:schemeClr val="tx1"/>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000" b="0" i="0" u="none" strike="noStrike" dirty="0">
                        <a:solidFill>
                          <a:schemeClr val="tx1"/>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algn="just" fontAlgn="ctr"/>
                      <a:endParaRPr lang="es-ES" sz="1000" b="1" i="0" u="none" strike="noStrike" dirty="0">
                        <a:solidFill>
                          <a:schemeClr val="tx1"/>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s-MX" sz="1800" b="1" i="0" u="none" strike="noStrike" dirty="0" smtClean="0">
                          <a:latin typeface="Century Gothic"/>
                        </a:rPr>
                        <a:t>Cerrada </a:t>
                      </a:r>
                      <a:endParaRPr lang="es-ES" sz="1800" b="1" i="0" u="none" strike="noStrike" dirty="0">
                        <a:solidFill>
                          <a:schemeClr val="tx1"/>
                        </a:solidFill>
                        <a:latin typeface="Century Gothic"/>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172055650"/>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6525"/>
            <a:ext cx="8229600" cy="677863"/>
          </a:xfrm>
        </p:spPr>
        <p:txBody>
          <a:bodyPr>
            <a:normAutofit/>
          </a:bodyPr>
          <a:lstStyle/>
          <a:p>
            <a:pPr eaLnBrk="1" hangingPunct="1"/>
            <a:r>
              <a:rPr lang="es-ES" sz="2800" b="1" dirty="0" smtClean="0">
                <a:solidFill>
                  <a:srgbClr val="FF3300"/>
                </a:solidFill>
              </a:rPr>
              <a:t>Seguimiento a tareas de la Revisión Gerencial anterior</a:t>
            </a:r>
          </a:p>
        </p:txBody>
      </p:sp>
      <p:graphicFrame>
        <p:nvGraphicFramePr>
          <p:cNvPr id="10" name="9 Tabla"/>
          <p:cNvGraphicFramePr>
            <a:graphicFrameLocks noGrp="1"/>
          </p:cNvGraphicFramePr>
          <p:nvPr>
            <p:extLst>
              <p:ext uri="{D42A27DB-BD31-4B8C-83A1-F6EECF244321}">
                <p14:modId xmlns:p14="http://schemas.microsoft.com/office/powerpoint/2010/main" val="1832850221"/>
              </p:ext>
            </p:extLst>
          </p:nvPr>
        </p:nvGraphicFramePr>
        <p:xfrm>
          <a:off x="251520" y="1556792"/>
          <a:ext cx="8784976" cy="4516071"/>
        </p:xfrm>
        <a:graphic>
          <a:graphicData uri="http://schemas.openxmlformats.org/drawingml/2006/table">
            <a:tbl>
              <a:tblPr/>
              <a:tblGrid>
                <a:gridCol w="3024336"/>
                <a:gridCol w="5760640"/>
              </a:tblGrid>
              <a:tr h="648072">
                <a:tc>
                  <a:txBody>
                    <a:bodyPr/>
                    <a:lstStyle/>
                    <a:p>
                      <a:pPr algn="ctr">
                        <a:lnSpc>
                          <a:spcPct val="115000"/>
                        </a:lnSpc>
                        <a:spcAft>
                          <a:spcPts val="0"/>
                        </a:spcAft>
                      </a:pPr>
                      <a:r>
                        <a:rPr lang="es-ES" sz="2000" b="1" dirty="0">
                          <a:solidFill>
                            <a:srgbClr val="000000"/>
                          </a:solidFill>
                          <a:latin typeface="Arial"/>
                          <a:ea typeface="Times New Roman"/>
                          <a:cs typeface="Times New Roman"/>
                        </a:rPr>
                        <a:t>Acción</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s-ES" sz="2000" b="1" dirty="0">
                          <a:solidFill>
                            <a:srgbClr val="000000"/>
                          </a:solidFill>
                          <a:latin typeface="Arial"/>
                          <a:ea typeface="Times New Roman"/>
                          <a:cs typeface="Times New Roman"/>
                        </a:rPr>
                        <a:t>  Estado (en proceso, cerrada, no fue eficaz)</a:t>
                      </a:r>
                      <a:endParaRPr lang="es-ES" sz="2000" dirty="0">
                        <a:latin typeface="Calibri"/>
                        <a:ea typeface="Calibri"/>
                        <a:cs typeface="Times New Roman"/>
                      </a:endParaRPr>
                    </a:p>
                  </a:txBody>
                  <a:tcPr marL="33756" marR="3375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3535">
                <a:tc>
                  <a:txBody>
                    <a:bodyPr/>
                    <a:lstStyle/>
                    <a:p>
                      <a:pPr algn="just" fontAlgn="ctr"/>
                      <a:r>
                        <a:rPr lang="es-CO" sz="1200" b="0" i="0" u="none" strike="noStrike" dirty="0">
                          <a:effectLst/>
                          <a:latin typeface="Arial"/>
                        </a:rPr>
                        <a:t>Compra e implementación del sistema bibliográfico </a:t>
                      </a:r>
                      <a:r>
                        <a:rPr lang="es-CO" sz="1200" b="0" i="0" u="none" strike="noStrike" dirty="0" err="1">
                          <a:effectLst/>
                          <a:latin typeface="Arial"/>
                        </a:rPr>
                        <a:t>unilibre</a:t>
                      </a:r>
                      <a:r>
                        <a:rPr lang="es-CO" sz="1200" b="0" i="0" u="none" strike="noStrike" dirty="0">
                          <a:effectLst/>
                          <a:latin typeface="Arial"/>
                        </a:rPr>
                        <a:t> JANIUM</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kern="1200" smtClean="0">
                          <a:solidFill>
                            <a:schemeClr val="tx1"/>
                          </a:solidFill>
                          <a:effectLst/>
                          <a:latin typeface="Arial"/>
                          <a:ea typeface="+mn-ea"/>
                          <a:cs typeface="+mn-cs"/>
                        </a:rPr>
                        <a:t>Cerrada:</a:t>
                      </a:r>
                      <a:r>
                        <a:rPr lang="es-CO" sz="1200" b="0" i="0" u="none" strike="noStrike" smtClean="0">
                          <a:effectLst/>
                          <a:latin typeface="Arial"/>
                        </a:rPr>
                        <a:t> </a:t>
                      </a:r>
                      <a:r>
                        <a:rPr lang="es-CO" sz="1200" b="0" i="0" u="none" strike="noStrike">
                          <a:effectLst/>
                          <a:latin typeface="Arial"/>
                        </a:rPr>
                        <a:t>Se </a:t>
                      </a:r>
                      <a:r>
                        <a:rPr lang="es-CO" sz="1200" b="0" i="0" u="none" strike="noStrike" smtClean="0">
                          <a:effectLst/>
                          <a:latin typeface="Arial"/>
                        </a:rPr>
                        <a:t>compró</a:t>
                      </a:r>
                      <a:r>
                        <a:rPr lang="es-CO" sz="1200" b="0" i="0" u="none" strike="noStrike" baseline="0" smtClean="0">
                          <a:effectLst/>
                          <a:latin typeface="Arial"/>
                        </a:rPr>
                        <a:t> y se implementó JANIUM , se encuentra en proceso de migración  de  la información , para ponerla en producción.</a:t>
                      </a:r>
                      <a:endParaRPr lang="es-CO" sz="1200" b="0" i="0" u="none" strike="noStrike"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13008">
                <a:tc>
                  <a:txBody>
                    <a:bodyPr/>
                    <a:lstStyle/>
                    <a:p>
                      <a:pPr algn="just" fontAlgn="ctr"/>
                      <a:r>
                        <a:rPr lang="es-CO" sz="1200" b="0" i="0" u="none" strike="noStrike" dirty="0">
                          <a:effectLst/>
                          <a:latin typeface="Arial"/>
                        </a:rPr>
                        <a:t>Compra e implementación del sistema de seguridad de alarmas para material  bibliográfico sede Belmonte.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kern="1200" dirty="0" smtClean="0">
                          <a:solidFill>
                            <a:schemeClr val="tx1"/>
                          </a:solidFill>
                          <a:effectLst/>
                          <a:latin typeface="Arial"/>
                          <a:ea typeface="+mn-ea"/>
                          <a:cs typeface="+mn-cs"/>
                        </a:rPr>
                        <a:t>Cerrada:</a:t>
                      </a:r>
                      <a:r>
                        <a:rPr lang="es-CO" sz="1200" b="1" i="0" u="none" strike="noStrike" dirty="0" smtClean="0">
                          <a:effectLst/>
                          <a:latin typeface="Arial"/>
                        </a:rPr>
                        <a:t> </a:t>
                      </a:r>
                      <a:r>
                        <a:rPr lang="es-CO" sz="1200" b="0" i="0" u="none" strike="noStrike" dirty="0" smtClean="0">
                          <a:effectLst/>
                          <a:latin typeface="Arial"/>
                        </a:rPr>
                        <a:t>Se compró</a:t>
                      </a:r>
                      <a:r>
                        <a:rPr lang="es-CO" sz="1200" b="0" i="0" u="none" strike="noStrike" baseline="0" dirty="0" smtClean="0">
                          <a:effectLst/>
                          <a:latin typeface="Arial"/>
                        </a:rPr>
                        <a:t> y se implementó BIBLOTRAC, el sistema de alarmas para </a:t>
                      </a:r>
                      <a:r>
                        <a:rPr lang="es-CO" sz="1200" b="0" i="0" u="none" strike="noStrike" baseline="0" dirty="0" err="1" smtClean="0">
                          <a:effectLst/>
                          <a:latin typeface="Arial"/>
                        </a:rPr>
                        <a:t>llibros</a:t>
                      </a:r>
                      <a:r>
                        <a:rPr lang="es-CO" sz="1200" b="0" i="0" u="none" strike="noStrike" baseline="0" dirty="0" smtClean="0">
                          <a:effectLst/>
                          <a:latin typeface="Arial"/>
                        </a:rPr>
                        <a:t>  de biblioteca , en funcionamiento y producción.</a:t>
                      </a:r>
                      <a:endParaRPr lang="es-CO" sz="1200" b="0" i="0" u="none" strike="noStrike" dirty="0">
                        <a:effectLst/>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marL="0" lvl="1" algn="just" defTabSz="457200" rtl="0" eaLnBrk="1" fontAlgn="ctr" latinLnBrk="0" hangingPunct="1"/>
                      <a:r>
                        <a:rPr lang="es-ES" sz="1200" b="0" i="0" u="none" strike="noStrike" kern="1200" dirty="0" smtClean="0">
                          <a:solidFill>
                            <a:schemeClr val="tx1"/>
                          </a:solidFill>
                          <a:effectLst/>
                          <a:latin typeface="Arial"/>
                          <a:ea typeface="+mn-ea"/>
                          <a:cs typeface="+mn-cs"/>
                        </a:rPr>
                        <a:t>Trabajar el tema de adecuación de </a:t>
                      </a:r>
                      <a:r>
                        <a:rPr lang="es-ES" sz="1200" b="0" i="0" u="none" strike="noStrike" kern="1200" dirty="0" err="1" smtClean="0">
                          <a:solidFill>
                            <a:schemeClr val="tx1"/>
                          </a:solidFill>
                          <a:effectLst/>
                          <a:latin typeface="Arial"/>
                          <a:ea typeface="+mn-ea"/>
                          <a:cs typeface="+mn-cs"/>
                        </a:rPr>
                        <a:t>planoteca</a:t>
                      </a:r>
                      <a:r>
                        <a:rPr lang="es-ES" sz="1200" b="0" i="0" u="none" strike="noStrike" kern="1200" dirty="0" smtClean="0">
                          <a:solidFill>
                            <a:schemeClr val="tx1"/>
                          </a:solidFill>
                          <a:effectLst/>
                          <a:latin typeface="Arial"/>
                          <a:ea typeface="+mn-ea"/>
                          <a:cs typeface="+mn-cs"/>
                        </a:rPr>
                        <a:t> con el Decano de Ingenierías</a:t>
                      </a:r>
                      <a:endParaRPr lang="es-ES" sz="1200" b="0" i="0" u="none" strike="noStrike" kern="1200" dirty="0">
                        <a:solidFill>
                          <a:schemeClr val="tx1"/>
                        </a:solidFill>
                        <a:effectLst/>
                        <a:latin typeface="Arial"/>
                        <a:ea typeface="+mn-ea"/>
                        <a:cs typeface="+mn-cs"/>
                      </a:endParaRPr>
                    </a:p>
                  </a:txBody>
                  <a:tcPr marL="9525" marR="9525" marT="95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defTabSz="457200" rtl="0" eaLnBrk="1" fontAlgn="ctr" latinLnBrk="0" hangingPunct="1"/>
                      <a:r>
                        <a:rPr lang="es-CO" sz="1600" b="1" i="0" u="none" strike="noStrike" kern="1200" dirty="0" smtClean="0">
                          <a:solidFill>
                            <a:schemeClr val="tx1"/>
                          </a:solidFill>
                          <a:effectLst/>
                          <a:latin typeface="Arial"/>
                          <a:ea typeface="+mn-ea"/>
                          <a:cs typeface="+mn-cs"/>
                        </a:rPr>
                        <a:t>Cerrada: </a:t>
                      </a:r>
                      <a:r>
                        <a:rPr lang="es-CO" sz="1600" b="1" i="0" u="none" strike="noStrike" kern="1200" baseline="0" dirty="0" smtClean="0">
                          <a:solidFill>
                            <a:schemeClr val="tx1"/>
                          </a:solidFill>
                          <a:effectLst/>
                          <a:latin typeface="Arial"/>
                          <a:ea typeface="+mn-ea"/>
                          <a:cs typeface="+mn-cs"/>
                        </a:rPr>
                        <a:t> </a:t>
                      </a:r>
                      <a:r>
                        <a:rPr lang="es-CO" sz="1200" b="0" i="0" u="none" strike="noStrike" kern="1200" dirty="0" smtClean="0">
                          <a:solidFill>
                            <a:schemeClr val="tx1"/>
                          </a:solidFill>
                          <a:effectLst/>
                          <a:latin typeface="Arial"/>
                          <a:ea typeface="+mn-ea"/>
                          <a:cs typeface="+mn-cs"/>
                        </a:rPr>
                        <a:t>Se contrató una persona externa, por parte de SG, para la adecuación de la </a:t>
                      </a:r>
                      <a:r>
                        <a:rPr lang="es-CO" sz="1200" b="0" i="0" u="none" strike="noStrike" kern="1200" dirty="0" err="1" smtClean="0">
                          <a:solidFill>
                            <a:schemeClr val="tx1"/>
                          </a:solidFill>
                          <a:effectLst/>
                          <a:latin typeface="Arial"/>
                          <a:ea typeface="+mn-ea"/>
                          <a:cs typeface="+mn-cs"/>
                        </a:rPr>
                        <a:t>planoteca</a:t>
                      </a:r>
                      <a:r>
                        <a:rPr lang="es-CO" sz="1200" b="0" i="0" u="none" strike="noStrike" kern="1200" dirty="0" smtClean="0">
                          <a:solidFill>
                            <a:schemeClr val="tx1"/>
                          </a:solidFill>
                          <a:effectLst/>
                          <a:latin typeface="Arial"/>
                          <a:ea typeface="+mn-ea"/>
                          <a:cs typeface="+mn-cs"/>
                        </a:rPr>
                        <a:t>,</a:t>
                      </a:r>
                      <a:r>
                        <a:rPr lang="es-CO" sz="1200" b="0" i="0" u="none" strike="noStrike" kern="1200" baseline="0" dirty="0" smtClean="0">
                          <a:solidFill>
                            <a:schemeClr val="tx1"/>
                          </a:solidFill>
                          <a:effectLst/>
                          <a:latin typeface="Arial"/>
                          <a:ea typeface="+mn-ea"/>
                          <a:cs typeface="+mn-cs"/>
                        </a:rPr>
                        <a:t> trabajo terminado y puesto en archivo central. </a:t>
                      </a:r>
                      <a:endParaRPr lang="es-ES" sz="1200" b="0" i="0" u="none" strike="noStrike" kern="1200" dirty="0">
                        <a:solidFill>
                          <a:schemeClr val="tx1"/>
                        </a:solidFill>
                        <a:effectLst/>
                        <a:latin typeface="Arial"/>
                        <a:ea typeface="+mn-ea"/>
                        <a:cs typeface="+mn-cs"/>
                      </a:endParaRPr>
                    </a:p>
                  </a:txBody>
                  <a:tcPr marL="9525" marR="9525" marT="95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algn="just" fontAlgn="ctr"/>
                      <a:r>
                        <a:rPr lang="es-CO" sz="1200" b="0" i="0" u="none" strike="noStrike" dirty="0">
                          <a:effectLst/>
                          <a:latin typeface="Arial"/>
                        </a:rPr>
                        <a:t>Inclusión en la plataforma virtual de los servicios de Biblioteca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dirty="0" smtClean="0">
                          <a:effectLst/>
                          <a:latin typeface="Arial"/>
                        </a:rPr>
                        <a:t>Cerrada: </a:t>
                      </a:r>
                      <a:r>
                        <a:rPr lang="es-CO" sz="1200" b="0" i="0" u="none" strike="noStrike" dirty="0" smtClean="0">
                          <a:effectLst/>
                          <a:latin typeface="Arial"/>
                        </a:rPr>
                        <a:t>Se </a:t>
                      </a:r>
                      <a:r>
                        <a:rPr lang="es-CO" sz="1200" b="0" i="0" u="none" strike="noStrike" dirty="0">
                          <a:effectLst/>
                          <a:latin typeface="Arial"/>
                        </a:rPr>
                        <a:t>incluyó en la plataforma virtual los servicios que ofrece la biblioteca</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algn="just" fontAlgn="ctr"/>
                      <a:r>
                        <a:rPr lang="es-CO" sz="1200" b="0" i="0" u="none" strike="noStrike" dirty="0">
                          <a:effectLst/>
                          <a:latin typeface="Arial"/>
                        </a:rPr>
                        <a:t>Integrar indicadores del SGC con los requeridos en Acreditación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dirty="0" smtClean="0">
                          <a:effectLst/>
                          <a:latin typeface="Arial"/>
                        </a:rPr>
                        <a:t>Cerrada: </a:t>
                      </a:r>
                      <a:r>
                        <a:rPr lang="es-CO" sz="1200" b="0" i="0" u="none" strike="noStrike" dirty="0" smtClean="0">
                          <a:effectLst/>
                          <a:latin typeface="Arial"/>
                        </a:rPr>
                        <a:t>Son </a:t>
                      </a:r>
                      <a:r>
                        <a:rPr lang="es-CO" sz="1200" b="0" i="0" u="none" strike="noStrike" dirty="0">
                          <a:effectLst/>
                          <a:latin typeface="Arial"/>
                        </a:rPr>
                        <a:t>los mismos indicadores para todos los programas los que están diseñados a nivel nacional y cumplen con los estándares de acreditación</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algn="just" fontAlgn="ctr"/>
                      <a:r>
                        <a:rPr lang="es-CO" sz="1200" b="0" i="0" u="none" strike="noStrike" dirty="0">
                          <a:effectLst/>
                          <a:latin typeface="Arial"/>
                        </a:rPr>
                        <a:t>Hacer labor coordinada con Docentes para el uso masivo de Base de Datos</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dirty="0" smtClean="0">
                          <a:effectLst/>
                          <a:latin typeface="Arial"/>
                        </a:rPr>
                        <a:t>Cerrada:</a:t>
                      </a:r>
                      <a:r>
                        <a:rPr lang="es-CO" sz="1600" b="1" i="0" u="none" strike="noStrike" baseline="0" dirty="0" smtClean="0">
                          <a:effectLst/>
                          <a:latin typeface="Arial"/>
                        </a:rPr>
                        <a:t> </a:t>
                      </a:r>
                      <a:r>
                        <a:rPr lang="es-CO" sz="1200" b="0" i="0" u="none" strike="noStrike" dirty="0" smtClean="0">
                          <a:effectLst/>
                          <a:latin typeface="Arial"/>
                        </a:rPr>
                        <a:t>Se </a:t>
                      </a:r>
                      <a:r>
                        <a:rPr lang="es-CO" sz="1200" b="0" i="0" u="none" strike="noStrike" dirty="0">
                          <a:effectLst/>
                          <a:latin typeface="Arial"/>
                        </a:rPr>
                        <a:t>realiza capacitación a los usuarios permanente sobre la utilización de bases de datos y también se tiene como acción de mejora la realizada por los Decanos de cada Facultad incluyendo una hora cátedra en el plan de estudio</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algn="just" fontAlgn="ctr"/>
                      <a:r>
                        <a:rPr lang="es-CO" sz="1200" b="0" i="0" u="none" strike="noStrike" dirty="0">
                          <a:effectLst/>
                          <a:latin typeface="Arial"/>
                        </a:rPr>
                        <a:t>Hacer ajuste a los procedimientos integrando la virtualización requerida para la especialización en alta gerencia y salud </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fontAlgn="ctr"/>
                      <a:r>
                        <a:rPr lang="es-CO" sz="1600" b="1" i="0" u="none" strike="noStrike" dirty="0" smtClean="0">
                          <a:effectLst/>
                          <a:latin typeface="Arial"/>
                        </a:rPr>
                        <a:t>Cerrada: </a:t>
                      </a:r>
                      <a:r>
                        <a:rPr lang="es-CO" sz="1200" b="0" i="0" u="none" strike="noStrike" dirty="0" smtClean="0">
                          <a:effectLst/>
                          <a:latin typeface="Arial"/>
                        </a:rPr>
                        <a:t>Se </a:t>
                      </a:r>
                      <a:r>
                        <a:rPr lang="es-CO" sz="1200" b="0" i="0" u="none" strike="noStrike" dirty="0">
                          <a:effectLst/>
                          <a:latin typeface="Arial"/>
                        </a:rPr>
                        <a:t>realizaron los ajustes de virtualidad al procedimiento de servicios al público en el mes de mayo de 2012 y se tiene en la plataforma virtual</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3535">
                <a:tc>
                  <a:txBody>
                    <a:bodyPr/>
                    <a:lstStyle/>
                    <a:p>
                      <a:pPr marL="0" lvl="1" algn="just" defTabSz="457200" rtl="0" eaLnBrk="1" fontAlgn="ctr" latinLnBrk="0" hangingPunct="1"/>
                      <a:r>
                        <a:rPr lang="es-CO" sz="1200" b="0" i="0" u="none" strike="noStrike" kern="1200" dirty="0" smtClean="0">
                          <a:solidFill>
                            <a:schemeClr val="tx1"/>
                          </a:solidFill>
                          <a:effectLst/>
                          <a:latin typeface="Arial"/>
                          <a:ea typeface="+mn-ea"/>
                          <a:cs typeface="+mn-cs"/>
                        </a:rPr>
                        <a:t>Realizar más frecuentemente el Comité de Biblioteca</a:t>
                      </a:r>
                      <a:endParaRPr lang="es-ES" sz="1200" b="0" i="0" u="none" strike="noStrike" kern="1200" dirty="0">
                        <a:solidFill>
                          <a:schemeClr val="tx1"/>
                        </a:solidFill>
                        <a:effectLst/>
                        <a:latin typeface="Arial"/>
                        <a:ea typeface="+mn-ea"/>
                        <a:cs typeface="+mn-cs"/>
                      </a:endParaRPr>
                    </a:p>
                  </a:txBody>
                  <a:tcPr marL="9525" marR="9525" marT="95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algn="just" defTabSz="457200" rtl="0" eaLnBrk="1" fontAlgn="ctr" latinLnBrk="0" hangingPunct="1"/>
                      <a:r>
                        <a:rPr lang="es-ES" sz="1600" b="1" i="0" u="none" strike="noStrike" kern="1200" dirty="0" smtClean="0">
                          <a:solidFill>
                            <a:schemeClr val="tx1"/>
                          </a:solidFill>
                          <a:effectLst/>
                          <a:latin typeface="Arial"/>
                          <a:ea typeface="+mn-ea"/>
                          <a:cs typeface="+mn-cs"/>
                        </a:rPr>
                        <a:t>Cerrada: </a:t>
                      </a:r>
                      <a:r>
                        <a:rPr lang="es-ES" sz="1200" b="0" i="0" u="none" strike="noStrike" kern="1200" dirty="0" smtClean="0">
                          <a:solidFill>
                            <a:schemeClr val="tx1"/>
                          </a:solidFill>
                          <a:effectLst/>
                          <a:latin typeface="Arial"/>
                          <a:ea typeface="+mn-ea"/>
                          <a:cs typeface="+mn-cs"/>
                        </a:rPr>
                        <a:t>Se realiza comité de Biblioteca cada vez que se tiene la necesidad</a:t>
                      </a:r>
                      <a:endParaRPr lang="es-ES" sz="1200" b="0" i="0" u="none" strike="noStrike" kern="1200" dirty="0">
                        <a:solidFill>
                          <a:schemeClr val="tx1"/>
                        </a:solidFill>
                        <a:effectLst/>
                        <a:latin typeface="Arial"/>
                        <a:ea typeface="+mn-ea"/>
                        <a:cs typeface="+mn-cs"/>
                      </a:endParaRPr>
                    </a:p>
                  </a:txBody>
                  <a:tcPr marL="9525" marR="9525" marT="9521"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graphicFrame>
        <p:nvGraphicFramePr>
          <p:cNvPr id="2" name="1 Tabla"/>
          <p:cNvGraphicFramePr>
            <a:graphicFrameLocks noGrp="1"/>
          </p:cNvGraphicFramePr>
          <p:nvPr>
            <p:extLst>
              <p:ext uri="{D42A27DB-BD31-4B8C-83A1-F6EECF244321}">
                <p14:modId xmlns:p14="http://schemas.microsoft.com/office/powerpoint/2010/main" val="1598894311"/>
              </p:ext>
            </p:extLst>
          </p:nvPr>
        </p:nvGraphicFramePr>
        <p:xfrm>
          <a:off x="323528" y="497609"/>
          <a:ext cx="8640960" cy="936103"/>
        </p:xfrm>
        <a:graphic>
          <a:graphicData uri="http://schemas.openxmlformats.org/drawingml/2006/table">
            <a:tbl>
              <a:tblPr>
                <a:tableStyleId>{5C22544A-7EE6-4342-B048-85BDC9FD1C3A}</a:tableStyleId>
              </a:tblPr>
              <a:tblGrid>
                <a:gridCol w="584115"/>
                <a:gridCol w="584115"/>
                <a:gridCol w="584115"/>
                <a:gridCol w="584115"/>
                <a:gridCol w="584115"/>
                <a:gridCol w="584115"/>
                <a:gridCol w="584115"/>
                <a:gridCol w="584115"/>
                <a:gridCol w="584115"/>
                <a:gridCol w="584115"/>
                <a:gridCol w="584115"/>
                <a:gridCol w="584115"/>
                <a:gridCol w="584115"/>
                <a:gridCol w="584115"/>
                <a:gridCol w="463350"/>
              </a:tblGrid>
              <a:tr h="266703">
                <a:tc gridSpan="15">
                  <a:txBody>
                    <a:bodyPr/>
                    <a:lstStyle/>
                    <a:p>
                      <a:pPr algn="ctr" rtl="0" fontAlgn="ctr"/>
                      <a:r>
                        <a:rPr lang="es-CO" sz="1200" b="1" u="none" strike="noStrike" dirty="0">
                          <a:effectLst/>
                        </a:rPr>
                        <a:t>CONSOLIDADO DE TAREAS DE REVISIONES GERENCIALES  2007-1 AL 2013-2</a:t>
                      </a:r>
                      <a:endParaRPr lang="es-CO" sz="1200" b="1" i="0" u="none" strike="noStrike" dirty="0">
                        <a:solidFill>
                          <a:srgbClr val="00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60446">
                <a:tc>
                  <a:txBody>
                    <a:bodyPr/>
                    <a:lstStyle/>
                    <a:p>
                      <a:pPr algn="just" rtl="0" fontAlgn="ctr"/>
                      <a:r>
                        <a:rPr lang="es-CO" sz="1200" u="none" strike="noStrike" dirty="0">
                          <a:effectLst/>
                        </a:rPr>
                        <a:t>2007-1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u="none" strike="noStrike" dirty="0">
                          <a:effectLst/>
                        </a:rPr>
                        <a:t>2007-II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2008-I</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2008-2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2009-2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2010-2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2011-2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2012-2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2013 -1</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200" b="1" u="none" strike="noStrike" dirty="0">
                          <a:effectLst/>
                        </a:rPr>
                        <a:t>2013-2</a:t>
                      </a:r>
                      <a:endParaRPr lang="es-CO" sz="1200" b="1" i="0" u="none" strike="noStrike" dirty="0">
                        <a:solidFill>
                          <a:srgbClr val="000000"/>
                        </a:solidFill>
                        <a:effectLst/>
                        <a:latin typeface="Arial"/>
                      </a:endParaRPr>
                    </a:p>
                  </a:txBody>
                  <a:tcPr marL="0" marR="0" marT="0" marB="0" anchor="ctr"/>
                </a:tc>
                <a:tc>
                  <a:txBody>
                    <a:bodyPr/>
                    <a:lstStyle/>
                    <a:p>
                      <a:pPr algn="just" rtl="0" fontAlgn="ctr"/>
                      <a:r>
                        <a:rPr lang="es-CO" sz="1400" b="1" u="none" strike="noStrike" dirty="0">
                          <a:effectLst/>
                        </a:rPr>
                        <a:t>TOTAL </a:t>
                      </a:r>
                      <a:endParaRPr lang="es-CO" sz="1400" b="1" i="0" u="none" strike="noStrike" dirty="0">
                        <a:solidFill>
                          <a:srgbClr val="000000"/>
                        </a:solidFill>
                        <a:effectLst/>
                        <a:latin typeface="Arial"/>
                      </a:endParaRPr>
                    </a:p>
                  </a:txBody>
                  <a:tcPr marL="0" marR="0" marT="0" marB="0" anchor="ctr"/>
                </a:tc>
              </a:tr>
              <a:tr h="308954">
                <a:tc>
                  <a:txBody>
                    <a:bodyPr/>
                    <a:lstStyle/>
                    <a:p>
                      <a:pPr algn="ctr" rtl="0" fontAlgn="b"/>
                      <a:r>
                        <a:rPr lang="es-CO" sz="2000" b="1" i="0" u="none" strike="noStrike">
                          <a:solidFill>
                            <a:srgbClr val="000000"/>
                          </a:solidFill>
                          <a:effectLst/>
                          <a:latin typeface="Arial"/>
                        </a:rPr>
                        <a:t>7</a:t>
                      </a:r>
                    </a:p>
                  </a:txBody>
                  <a:tcPr marL="0" marR="0" marT="0" marB="0" anchor="b"/>
                </a:tc>
                <a:tc>
                  <a:txBody>
                    <a:bodyPr/>
                    <a:lstStyle/>
                    <a:p>
                      <a:pPr algn="ctr" rtl="0" fontAlgn="b"/>
                      <a:r>
                        <a:rPr lang="es-CO" sz="2000" b="1" i="0" u="none" strike="noStrike">
                          <a:solidFill>
                            <a:srgbClr val="000000"/>
                          </a:solidFill>
                          <a:effectLst/>
                          <a:latin typeface="Arial"/>
                        </a:rPr>
                        <a:t>12</a:t>
                      </a:r>
                    </a:p>
                  </a:txBody>
                  <a:tcPr marL="0" marR="0" marT="0" marB="0" anchor="b"/>
                </a:tc>
                <a:tc>
                  <a:txBody>
                    <a:bodyPr/>
                    <a:lstStyle/>
                    <a:p>
                      <a:pPr algn="ctr" rtl="0" fontAlgn="b"/>
                      <a:r>
                        <a:rPr lang="es-CO" sz="2000" b="1" i="0" u="none" strike="noStrike">
                          <a:solidFill>
                            <a:srgbClr val="000000"/>
                          </a:solidFill>
                          <a:effectLst/>
                          <a:latin typeface="Arial"/>
                        </a:rPr>
                        <a:t>5</a:t>
                      </a:r>
                    </a:p>
                  </a:txBody>
                  <a:tcPr marL="0" marR="0" marT="0" marB="0" anchor="b"/>
                </a:tc>
                <a:tc>
                  <a:txBody>
                    <a:bodyPr/>
                    <a:lstStyle/>
                    <a:p>
                      <a:pPr algn="ctr" rtl="0" fontAlgn="b"/>
                      <a:r>
                        <a:rPr lang="es-CO" sz="2000" b="1" i="0" u="none" strike="noStrike">
                          <a:solidFill>
                            <a:srgbClr val="000000"/>
                          </a:solidFill>
                          <a:effectLst/>
                          <a:latin typeface="Arial"/>
                        </a:rPr>
                        <a:t>4</a:t>
                      </a:r>
                    </a:p>
                  </a:txBody>
                  <a:tcPr marL="0" marR="0" marT="0" marB="0" anchor="b"/>
                </a:tc>
                <a:tc>
                  <a:txBody>
                    <a:bodyPr/>
                    <a:lstStyle/>
                    <a:p>
                      <a:pPr algn="ctr" rtl="0" fontAlgn="b"/>
                      <a:r>
                        <a:rPr lang="es-CO" sz="2000" b="1" i="0" u="none" strike="noStrike">
                          <a:solidFill>
                            <a:srgbClr val="000000"/>
                          </a:solidFill>
                          <a:effectLst/>
                          <a:latin typeface="Arial"/>
                        </a:rPr>
                        <a:t>4</a:t>
                      </a:r>
                    </a:p>
                  </a:txBody>
                  <a:tcPr marL="0" marR="0" marT="0" marB="0" anchor="b"/>
                </a:tc>
                <a:tc>
                  <a:txBody>
                    <a:bodyPr/>
                    <a:lstStyle/>
                    <a:p>
                      <a:pPr algn="ctr" rtl="0" fontAlgn="ctr"/>
                      <a:r>
                        <a:rPr lang="es-CO" sz="2000" b="1" i="0" u="none" strike="noStrike">
                          <a:solidFill>
                            <a:srgbClr val="000000"/>
                          </a:solidFill>
                          <a:effectLst/>
                          <a:latin typeface="Arial"/>
                        </a:rPr>
                        <a:t>5</a:t>
                      </a:r>
                    </a:p>
                  </a:txBody>
                  <a:tcPr marL="0" marR="0" marT="0" marB="0" anchor="ctr"/>
                </a:tc>
                <a:tc>
                  <a:txBody>
                    <a:bodyPr/>
                    <a:lstStyle/>
                    <a:p>
                      <a:pPr algn="ctr" rtl="0" fontAlgn="ctr"/>
                      <a:r>
                        <a:rPr lang="es-CO" sz="2000" b="1" i="0" u="none" strike="noStrike">
                          <a:solidFill>
                            <a:srgbClr val="000000"/>
                          </a:solidFill>
                          <a:effectLst/>
                          <a:latin typeface="Arial"/>
                        </a:rPr>
                        <a:t>7</a:t>
                      </a:r>
                    </a:p>
                  </a:txBody>
                  <a:tcPr marL="0" marR="0" marT="0" marB="0" anchor="ctr"/>
                </a:tc>
                <a:tc>
                  <a:txBody>
                    <a:bodyPr/>
                    <a:lstStyle/>
                    <a:p>
                      <a:pPr algn="ctr" rtl="0" fontAlgn="ctr"/>
                      <a:r>
                        <a:rPr lang="es-CO" sz="2000" b="1" i="0" u="none" strike="noStrike">
                          <a:solidFill>
                            <a:srgbClr val="000000"/>
                          </a:solidFill>
                          <a:effectLst/>
                          <a:latin typeface="Arial"/>
                        </a:rPr>
                        <a:t>4</a:t>
                      </a:r>
                    </a:p>
                  </a:txBody>
                  <a:tcPr marL="0" marR="0" marT="0" marB="0" anchor="ctr"/>
                </a:tc>
                <a:tc>
                  <a:txBody>
                    <a:bodyPr/>
                    <a:lstStyle/>
                    <a:p>
                      <a:pPr algn="ctr" rtl="0" fontAlgn="ctr"/>
                      <a:r>
                        <a:rPr lang="es-CO" sz="2000" b="1" i="0" u="none" strike="noStrike">
                          <a:solidFill>
                            <a:srgbClr val="000000"/>
                          </a:solidFill>
                          <a:effectLst/>
                          <a:latin typeface="Arial"/>
                        </a:rPr>
                        <a:t>3</a:t>
                      </a:r>
                    </a:p>
                  </a:txBody>
                  <a:tcPr marL="0" marR="0" marT="0" marB="0" anchor="ctr"/>
                </a:tc>
                <a:tc>
                  <a:txBody>
                    <a:bodyPr/>
                    <a:lstStyle/>
                    <a:p>
                      <a:pPr algn="ctr" rtl="0" fontAlgn="ctr"/>
                      <a:r>
                        <a:rPr lang="es-CO" sz="2000" b="1" i="0" u="none" strike="noStrike">
                          <a:solidFill>
                            <a:srgbClr val="000000"/>
                          </a:solidFill>
                          <a:effectLst/>
                          <a:latin typeface="Arial"/>
                        </a:rPr>
                        <a:t>7</a:t>
                      </a:r>
                    </a:p>
                  </a:txBody>
                  <a:tcPr marL="0" marR="0" marT="0" marB="0" anchor="ctr"/>
                </a:tc>
                <a:tc>
                  <a:txBody>
                    <a:bodyPr/>
                    <a:lstStyle/>
                    <a:p>
                      <a:pPr algn="ctr" rtl="0" fontAlgn="ctr"/>
                      <a:r>
                        <a:rPr lang="es-CO" sz="2000" b="1" i="0" u="none" strike="noStrike">
                          <a:solidFill>
                            <a:srgbClr val="000000"/>
                          </a:solidFill>
                          <a:effectLst/>
                          <a:latin typeface="Arial"/>
                        </a:rPr>
                        <a:t>7</a:t>
                      </a:r>
                    </a:p>
                  </a:txBody>
                  <a:tcPr marL="0" marR="0" marT="0" marB="0" anchor="ctr"/>
                </a:tc>
                <a:tc>
                  <a:txBody>
                    <a:bodyPr/>
                    <a:lstStyle/>
                    <a:p>
                      <a:pPr algn="ctr" rtl="0" fontAlgn="ctr"/>
                      <a:r>
                        <a:rPr lang="es-CO" sz="2000" b="1" i="0" u="none" strike="noStrike">
                          <a:solidFill>
                            <a:srgbClr val="000000"/>
                          </a:solidFill>
                          <a:effectLst/>
                          <a:latin typeface="Arial"/>
                        </a:rPr>
                        <a:t>2</a:t>
                      </a:r>
                    </a:p>
                  </a:txBody>
                  <a:tcPr marL="0" marR="0" marT="0" marB="0" anchor="ctr"/>
                </a:tc>
                <a:tc>
                  <a:txBody>
                    <a:bodyPr/>
                    <a:lstStyle/>
                    <a:p>
                      <a:pPr algn="ctr" rtl="0" fontAlgn="ctr"/>
                      <a:r>
                        <a:rPr lang="es-CO" sz="2000" b="1" i="0" u="none" strike="noStrike">
                          <a:solidFill>
                            <a:srgbClr val="000000"/>
                          </a:solidFill>
                          <a:effectLst/>
                          <a:latin typeface="Arial"/>
                        </a:rPr>
                        <a:t>6</a:t>
                      </a:r>
                    </a:p>
                  </a:txBody>
                  <a:tcPr marL="0" marR="0" marT="0" marB="0" anchor="ctr"/>
                </a:tc>
                <a:tc>
                  <a:txBody>
                    <a:bodyPr/>
                    <a:lstStyle/>
                    <a:p>
                      <a:pPr algn="ctr" rtl="0" fontAlgn="ctr"/>
                      <a:r>
                        <a:rPr lang="es-CO" sz="2000" b="1" i="0" u="none" strike="noStrike" dirty="0">
                          <a:solidFill>
                            <a:srgbClr val="000000"/>
                          </a:solidFill>
                          <a:effectLst/>
                          <a:latin typeface="Arial"/>
                        </a:rPr>
                        <a:t>5</a:t>
                      </a:r>
                    </a:p>
                  </a:txBody>
                  <a:tcPr marL="0" marR="0" marT="0" marB="0" anchor="ctr"/>
                </a:tc>
                <a:tc>
                  <a:txBody>
                    <a:bodyPr/>
                    <a:lstStyle/>
                    <a:p>
                      <a:pPr algn="ctr" rtl="0" fontAlgn="b"/>
                      <a:r>
                        <a:rPr lang="es-CO" sz="2000" b="1" i="0" u="none" strike="noStrike" dirty="0">
                          <a:solidFill>
                            <a:srgbClr val="000000"/>
                          </a:solidFill>
                          <a:effectLst/>
                          <a:latin typeface="Arial"/>
                        </a:rPr>
                        <a:t>75</a:t>
                      </a:r>
                    </a:p>
                  </a:txBody>
                  <a:tcPr marL="0" marR="0" marT="0" marB="0" anchor="b"/>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130622"/>
            <a:ext cx="8229600" cy="634082"/>
          </a:xfrm>
        </p:spPr>
        <p:txBody>
          <a:bodyPr>
            <a:normAutofit fontScale="90000"/>
          </a:bodyPr>
          <a:lstStyle/>
          <a:p>
            <a:pPr eaLnBrk="1" hangingPunct="1"/>
            <a:r>
              <a:rPr lang="es-ES" sz="2800" b="1" dirty="0" smtClean="0">
                <a:solidFill>
                  <a:srgbClr val="FF3300"/>
                </a:solidFill>
              </a:rPr>
              <a:t> </a:t>
            </a:r>
            <a:r>
              <a:rPr lang="es-ES" b="1" dirty="0" smtClean="0">
                <a:solidFill>
                  <a:srgbClr val="FF3300"/>
                </a:solidFill>
              </a:rPr>
              <a:t>Acciones de mejoramiento </a:t>
            </a:r>
            <a:endParaRPr lang="es-ES" sz="2800" b="1" dirty="0" smtClean="0">
              <a:solidFill>
                <a:srgbClr val="FF3300"/>
              </a:solidFill>
            </a:endParaRPr>
          </a:p>
        </p:txBody>
      </p:sp>
      <p:graphicFrame>
        <p:nvGraphicFramePr>
          <p:cNvPr id="2" name="1 Tabla"/>
          <p:cNvGraphicFramePr>
            <a:graphicFrameLocks noGrp="1"/>
          </p:cNvGraphicFramePr>
          <p:nvPr>
            <p:extLst>
              <p:ext uri="{D42A27DB-BD31-4B8C-83A1-F6EECF244321}">
                <p14:modId xmlns:p14="http://schemas.microsoft.com/office/powerpoint/2010/main" val="2345104284"/>
              </p:ext>
            </p:extLst>
          </p:nvPr>
        </p:nvGraphicFramePr>
        <p:xfrm>
          <a:off x="251521" y="1412776"/>
          <a:ext cx="8640958" cy="3338295"/>
        </p:xfrm>
        <a:graphic>
          <a:graphicData uri="http://schemas.openxmlformats.org/drawingml/2006/table">
            <a:tbl>
              <a:tblPr>
                <a:tableStyleId>{5C22544A-7EE6-4342-B048-85BDC9FD1C3A}</a:tableStyleId>
              </a:tblPr>
              <a:tblGrid>
                <a:gridCol w="721048"/>
                <a:gridCol w="3671439"/>
                <a:gridCol w="2312105"/>
                <a:gridCol w="1936366"/>
              </a:tblGrid>
              <a:tr h="373969">
                <a:tc gridSpan="4">
                  <a:txBody>
                    <a:bodyPr/>
                    <a:lstStyle/>
                    <a:p>
                      <a:pPr algn="ctr" fontAlgn="ctr"/>
                      <a:r>
                        <a:rPr lang="es-CO" sz="2000" u="none" strike="noStrike" dirty="0">
                          <a:effectLst/>
                        </a:rPr>
                        <a:t>GESTION DE BIBLIOTECA </a:t>
                      </a:r>
                      <a:endParaRPr lang="es-CO" sz="2000" b="1" i="0" u="none" strike="noStrike" dirty="0">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r>
              <a:tr h="585884">
                <a:tc>
                  <a:txBody>
                    <a:bodyPr/>
                    <a:lstStyle/>
                    <a:p>
                      <a:pPr algn="just" fontAlgn="ctr"/>
                      <a:r>
                        <a:rPr lang="es-CO" sz="2000" u="none" strike="noStrike">
                          <a:effectLst/>
                        </a:rPr>
                        <a:t>No.</a:t>
                      </a:r>
                      <a:endParaRPr lang="es-CO" sz="20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a:effectLst/>
                        </a:rPr>
                        <a:t>ACCIONES DE MEJORAMIENTO </a:t>
                      </a:r>
                      <a:endParaRPr lang="es-CO" sz="20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a:effectLst/>
                        </a:rPr>
                        <a:t>RESPONSABLE</a:t>
                      </a:r>
                      <a:endParaRPr lang="es-CO" sz="20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a:effectLst/>
                        </a:rPr>
                        <a:t>FECHA</a:t>
                      </a:r>
                      <a:endParaRPr lang="es-CO" sz="2000" b="1" i="0" u="none" strike="noStrike">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969826">
                <a:tc>
                  <a:txBody>
                    <a:bodyPr/>
                    <a:lstStyle/>
                    <a:p>
                      <a:pPr algn="ctr" fontAlgn="ctr"/>
                      <a:r>
                        <a:rPr lang="es-CO" sz="2000" u="none" strike="noStrike">
                          <a:effectLst/>
                        </a:rPr>
                        <a:t>1</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a:effectLst/>
                        </a:rPr>
                        <a:t>Desarrollo de un boletín bibliográfico mensual con los eventos de biblioteca.</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a:effectLst/>
                        </a:rPr>
                        <a:t>Directora y auxiliares de biblioteca</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2014-1</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10541">
                <a:tc>
                  <a:txBody>
                    <a:bodyPr/>
                    <a:lstStyle/>
                    <a:p>
                      <a:pPr algn="ctr" fontAlgn="ctr"/>
                      <a:r>
                        <a:rPr lang="es-CO" sz="2000" u="none" strike="noStrike" dirty="0" smtClean="0">
                          <a:effectLst/>
                        </a:rPr>
                        <a:t>2 </a:t>
                      </a:r>
                      <a:endParaRPr lang="es-CO" sz="2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a:effectLst/>
                        </a:rPr>
                        <a:t>Elaboración del portafolio virtual de los  servicios de la biblioteca</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a:effectLst/>
                        </a:rPr>
                        <a:t>Directora y auxiliares de biblioteca</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a:effectLst/>
                        </a:rPr>
                        <a:t>2014-1</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8075">
                <a:tc>
                  <a:txBody>
                    <a:bodyPr/>
                    <a:lstStyle/>
                    <a:p>
                      <a:pPr algn="ctr" fontAlgn="ctr"/>
                      <a:r>
                        <a:rPr lang="es-CO" sz="2000" u="none" strike="noStrike">
                          <a:effectLst/>
                        </a:rPr>
                        <a:t>3</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a:effectLst/>
                        </a:rPr>
                        <a:t>Realización de la II feria del libro universidad libre</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2000" u="none" strike="noStrike">
                          <a:effectLst/>
                        </a:rPr>
                        <a:t>Directora y auxiliares de biblioteca</a:t>
                      </a:r>
                      <a:endParaRPr lang="es-CO" sz="2000" b="0" i="0" u="none" strike="noStrike">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2000" u="none" strike="noStrike" dirty="0">
                          <a:effectLst/>
                        </a:rPr>
                        <a:t>2014-1</a:t>
                      </a:r>
                      <a:endParaRPr lang="es-CO" sz="2000" b="0" i="0" u="none" strike="noStrike" dirty="0">
                        <a:solidFill>
                          <a:srgbClr val="000000"/>
                        </a:solidFill>
                        <a:effectLst/>
                        <a:latin typeface="Arial"/>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16806808"/>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6" name="Group 301"/>
          <p:cNvGraphicFramePr>
            <a:graphicFrameLocks noGrp="1"/>
          </p:cNvGraphicFramePr>
          <p:nvPr>
            <p:ph sz="half" idx="1"/>
          </p:nvPr>
        </p:nvGraphicFramePr>
        <p:xfrm>
          <a:off x="250825" y="1316038"/>
          <a:ext cx="8435974" cy="3995737"/>
        </p:xfrm>
        <a:graphic>
          <a:graphicData uri="http://schemas.openxmlformats.org/drawingml/2006/table">
            <a:tbl>
              <a:tblPr/>
              <a:tblGrid>
                <a:gridCol w="1321404"/>
                <a:gridCol w="1426476"/>
                <a:gridCol w="4199288"/>
                <a:gridCol w="1488806"/>
              </a:tblGrid>
              <a:tr h="762135">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cs typeface="Arial" charset="0"/>
                        </a:rPr>
                        <a:t>tamaño de </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cs typeface="Arial" charset="0"/>
                        </a:rPr>
                        <a:t>la Muestra </a:t>
                      </a:r>
                      <a:endParaRPr kumimoji="0" lang="es-ES" sz="24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cs typeface="Arial" charset="0"/>
                        </a:rPr>
                        <a:t>NOMBRE DEL</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400" b="1" i="0" u="none" strike="noStrike" cap="none" normalizeH="0" baseline="0" dirty="0" smtClean="0">
                          <a:ln>
                            <a:noFill/>
                          </a:ln>
                          <a:solidFill>
                            <a:schemeClr val="tx1"/>
                          </a:solidFill>
                          <a:effectLst/>
                          <a:latin typeface="Arial" charset="0"/>
                          <a:cs typeface="Arial" charset="0"/>
                        </a:rPr>
                        <a:t>PROCESO</a:t>
                      </a:r>
                      <a:endParaRPr kumimoji="0" lang="es-ES" sz="24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1400" b="1" i="0" u="none" strike="noStrike" cap="none" normalizeH="0" baseline="0" dirty="0" smtClean="0">
                          <a:ln>
                            <a:noFill/>
                          </a:ln>
                          <a:solidFill>
                            <a:schemeClr val="tx1"/>
                          </a:solidFill>
                          <a:effectLst/>
                          <a:latin typeface="Arial" charset="0"/>
                          <a:cs typeface="Arial" charset="0"/>
                        </a:rPr>
                        <a:t>TIPO DE USUARIO</a:t>
                      </a:r>
                      <a:endParaRPr kumimoji="0" lang="es-ES" sz="24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cs typeface="Arial" charset="0"/>
                        </a:rPr>
                        <a:t>% DE </a:t>
                      </a:r>
                    </a:p>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chemeClr val="tx1"/>
                          </a:solidFill>
                          <a:effectLst/>
                          <a:latin typeface="Arial" charset="0"/>
                          <a:cs typeface="Arial" charset="0"/>
                        </a:rPr>
                        <a:t>SATISFACCIÓN </a:t>
                      </a:r>
                      <a:r>
                        <a:rPr kumimoji="0" lang="es-ES" sz="2000" b="1" i="0" u="none" strike="noStrike" cap="none" normalizeH="0" baseline="0" dirty="0" smtClean="0">
                          <a:ln>
                            <a:noFill/>
                          </a:ln>
                          <a:solidFill>
                            <a:schemeClr val="tx1"/>
                          </a:solidFill>
                          <a:effectLst/>
                          <a:latin typeface="Arial" charset="0"/>
                          <a:cs typeface="Arial" charset="0"/>
                        </a:rPr>
                        <a:t>2013</a:t>
                      </a:r>
                      <a:endParaRPr kumimoji="0" lang="es-ES" sz="20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tr>
              <a:tr h="1616801">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MX" sz="2000" b="1" i="0" u="none" strike="noStrike" cap="none" normalizeH="0" baseline="0" dirty="0" smtClean="0">
                          <a:ln>
                            <a:noFill/>
                          </a:ln>
                          <a:solidFill>
                            <a:schemeClr val="tx1"/>
                          </a:solidFill>
                          <a:effectLst/>
                          <a:latin typeface="Arial" charset="0"/>
                          <a:cs typeface="Arial" charset="0"/>
                        </a:rPr>
                        <a:t>340</a:t>
                      </a:r>
                      <a:endParaRPr kumimoji="0" lang="es-ES" sz="36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000" b="1" i="0" u="none" strike="noStrike" cap="none" normalizeH="0" baseline="0" dirty="0" smtClean="0">
                          <a:ln>
                            <a:noFill/>
                          </a:ln>
                          <a:solidFill>
                            <a:schemeClr val="tx1"/>
                          </a:solidFill>
                          <a:effectLst/>
                          <a:latin typeface="Arial" charset="0"/>
                          <a:cs typeface="Arial" charset="0"/>
                        </a:rPr>
                        <a:t>GB</a:t>
                      </a:r>
                      <a:endParaRPr kumimoji="0" lang="es-ES" sz="32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r>
                        <a:rPr kumimoji="0" lang="es-ES" sz="1800" b="0" i="0" u="none" strike="noStrike" cap="none" normalizeH="0" baseline="0" dirty="0" smtClean="0">
                          <a:ln>
                            <a:noFill/>
                          </a:ln>
                          <a:solidFill>
                            <a:schemeClr val="tx1"/>
                          </a:solidFill>
                          <a:effectLst/>
                          <a:latin typeface="Arial" charset="0"/>
                        </a:rPr>
                        <a:t>      Estudiantes de Pregrado (222), Postgrado  (44),egresados (30), Administrativos (30) y Docentes (44). </a:t>
                      </a: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es-ES" sz="2400" b="1" i="0" u="none" strike="noStrike" cap="none" normalizeH="0" baseline="0" dirty="0" smtClean="0">
                          <a:ln>
                            <a:noFill/>
                          </a:ln>
                          <a:solidFill>
                            <a:schemeClr val="tx1"/>
                          </a:solidFill>
                          <a:effectLst/>
                          <a:latin typeface="Arial" charset="0"/>
                          <a:cs typeface="Arial" charset="0"/>
                        </a:rPr>
                        <a:t>91,51%</a:t>
                      </a:r>
                      <a:endParaRPr kumimoji="0" lang="es-ES" sz="2800" b="1"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616801">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defRPr/>
                      </a:pPr>
                      <a:r>
                        <a:rPr kumimoji="0" lang="es-MX" sz="2400" b="0" i="0" u="none" strike="noStrike" kern="1200" cap="none" normalizeH="0" baseline="0" dirty="0" smtClean="0">
                          <a:ln>
                            <a:noFill/>
                          </a:ln>
                          <a:solidFill>
                            <a:schemeClr val="tx1"/>
                          </a:solidFill>
                          <a:effectLst/>
                          <a:latin typeface="Arial" charset="0"/>
                          <a:ea typeface="+mn-ea"/>
                          <a:cs typeface="Arial" charset="0"/>
                        </a:rPr>
                        <a:t>Se formularon e implementaron  las acciones correctivas al 8,49% de usuarios que quedaron insatisfechos </a:t>
                      </a:r>
                      <a:endParaRPr kumimoji="0" lang="es-ES" sz="2400" b="0" i="0" u="none" strike="noStrike" kern="1200" cap="none" normalizeH="0" baseline="0" dirty="0" smtClean="0">
                        <a:ln>
                          <a:noFill/>
                        </a:ln>
                        <a:solidFill>
                          <a:schemeClr val="tx1"/>
                        </a:solidFill>
                        <a:effectLst/>
                        <a:latin typeface="Arial" charset="0"/>
                        <a:ea typeface="+mn-ea"/>
                        <a:cs typeface="Arial" charset="0"/>
                      </a:endParaRPr>
                    </a:p>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600" b="0" i="0" u="none" strike="noStrike" cap="none" normalizeH="0" baseline="0" dirty="0" smtClean="0">
                        <a:ln>
                          <a:noFill/>
                        </a:ln>
                        <a:solidFill>
                          <a:schemeClr val="tx1"/>
                        </a:solidFill>
                        <a:effectLst/>
                        <a:latin typeface="Arial" charset="0"/>
                      </a:endParaRPr>
                    </a:p>
                  </a:txBody>
                  <a:tcPr marT="45731" marB="45731"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3200" b="1"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just" defTabSz="914400" rtl="0" eaLnBrk="1" fontAlgn="ctr" latinLnBrk="0" hangingPunct="1">
                        <a:lnSpc>
                          <a:spcPct val="100000"/>
                        </a:lnSpc>
                        <a:spcBef>
                          <a:spcPct val="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endParaRPr kumimoji="0" lang="es-ES" sz="2800" b="1" i="0" u="none" strike="noStrike" cap="none" normalizeH="0" baseline="0" dirty="0" smtClean="0">
                        <a:ln>
                          <a:noFill/>
                        </a:ln>
                        <a:solidFill>
                          <a:schemeClr val="tx1"/>
                        </a:solidFill>
                        <a:effectLst/>
                        <a:latin typeface="Arial" charset="0"/>
                      </a:endParaRPr>
                    </a:p>
                  </a:txBody>
                  <a:tcPr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2318488931"/>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27384"/>
            <a:ext cx="8229600" cy="634082"/>
          </a:xfrm>
        </p:spPr>
        <p:txBody>
          <a:bodyPr/>
          <a:lstStyle/>
          <a:p>
            <a:pPr eaLnBrk="0" hangingPunct="0">
              <a:defRPr/>
            </a:pPr>
            <a:r>
              <a:rPr lang="es-ES" sz="2800" b="1" dirty="0" smtClean="0">
                <a:solidFill>
                  <a:srgbClr val="FF3300"/>
                </a:solidFill>
              </a:rPr>
              <a:t> </a:t>
            </a:r>
            <a:r>
              <a:rPr lang="es-MX" sz="2800" b="1" kern="0" dirty="0">
                <a:solidFill>
                  <a:srgbClr val="FF3300"/>
                </a:solidFill>
              </a:rPr>
              <a:t>ANÁLISIS OBJETIVO “A” </a:t>
            </a:r>
            <a:endParaRPr lang="es-ES" sz="2800" b="1" kern="0" dirty="0">
              <a:solidFill>
                <a:srgbClr val="FF3300"/>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3089922396"/>
              </p:ext>
            </p:extLst>
          </p:nvPr>
        </p:nvGraphicFramePr>
        <p:xfrm>
          <a:off x="539552" y="548680"/>
          <a:ext cx="8389674" cy="1647056"/>
        </p:xfrm>
        <a:graphic>
          <a:graphicData uri="http://schemas.openxmlformats.org/drawingml/2006/table">
            <a:tbl>
              <a:tblPr>
                <a:tableStyleId>{5C22544A-7EE6-4342-B048-85BDC9FD1C3A}</a:tableStyleId>
              </a:tblPr>
              <a:tblGrid>
                <a:gridCol w="932186"/>
                <a:gridCol w="932186"/>
                <a:gridCol w="932186"/>
                <a:gridCol w="932186"/>
                <a:gridCol w="932186"/>
                <a:gridCol w="932186"/>
                <a:gridCol w="932186"/>
                <a:gridCol w="932186"/>
                <a:gridCol w="932186"/>
              </a:tblGrid>
              <a:tr h="549019">
                <a:tc gridSpan="9">
                  <a:txBody>
                    <a:bodyPr/>
                    <a:lstStyle/>
                    <a:p>
                      <a:pPr algn="ctr" fontAlgn="ctr"/>
                      <a:r>
                        <a:rPr lang="es-CO" sz="1400" u="none" strike="noStrike" dirty="0">
                          <a:effectLst/>
                        </a:rPr>
                        <a:t>COMPARATIVO DE LA CALIFICACIÓN DEL SERVICIO 2006 - 2013</a:t>
                      </a:r>
                      <a:endParaRPr lang="es-CO" sz="1400" b="1" i="0" u="none" strike="noStrike" dirty="0">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r>
              <a:tr h="307450">
                <a:tc>
                  <a:txBody>
                    <a:bodyPr/>
                    <a:lstStyle/>
                    <a:p>
                      <a:pPr algn="ctr" fontAlgn="ctr"/>
                      <a:r>
                        <a:rPr lang="es-CO" sz="1800" b="1" u="none" strike="noStrike" dirty="0">
                          <a:effectLst/>
                        </a:rPr>
                        <a:t>AÑO</a:t>
                      </a:r>
                      <a:endParaRPr lang="es-CO" sz="1800" b="1" i="0" u="none" strike="noStrike" dirty="0">
                        <a:effectLst/>
                        <a:latin typeface="Arial"/>
                      </a:endParaRPr>
                    </a:p>
                  </a:txBody>
                  <a:tcPr marL="0" marR="0" marT="0" marB="0" anchor="ctr"/>
                </a:tc>
                <a:tc>
                  <a:txBody>
                    <a:bodyPr/>
                    <a:lstStyle/>
                    <a:p>
                      <a:pPr algn="ctr" fontAlgn="ctr"/>
                      <a:r>
                        <a:rPr lang="es-CO" sz="1800" b="1" u="none" strike="noStrike" dirty="0">
                          <a:effectLst/>
                        </a:rPr>
                        <a:t>2006</a:t>
                      </a:r>
                      <a:endParaRPr lang="es-CO" sz="1800" b="1" i="0" u="none" strike="noStrike" dirty="0">
                        <a:effectLst/>
                        <a:latin typeface="Arial"/>
                      </a:endParaRPr>
                    </a:p>
                  </a:txBody>
                  <a:tcPr marL="0" marR="0" marT="0" marB="0" anchor="ctr"/>
                </a:tc>
                <a:tc>
                  <a:txBody>
                    <a:bodyPr/>
                    <a:lstStyle/>
                    <a:p>
                      <a:pPr algn="ctr" fontAlgn="ctr"/>
                      <a:r>
                        <a:rPr lang="es-CO" sz="1800" b="1" u="none" strike="noStrike">
                          <a:effectLst/>
                        </a:rPr>
                        <a:t>2007</a:t>
                      </a:r>
                      <a:endParaRPr lang="es-CO" sz="1800" b="1" i="0" u="none" strike="noStrike">
                        <a:effectLst/>
                        <a:latin typeface="Arial"/>
                      </a:endParaRPr>
                    </a:p>
                  </a:txBody>
                  <a:tcPr marL="0" marR="0" marT="0" marB="0" anchor="ctr"/>
                </a:tc>
                <a:tc>
                  <a:txBody>
                    <a:bodyPr/>
                    <a:lstStyle/>
                    <a:p>
                      <a:pPr algn="ctr" fontAlgn="ctr"/>
                      <a:r>
                        <a:rPr lang="es-CO" sz="1800" b="1" u="none" strike="noStrike">
                          <a:effectLst/>
                        </a:rPr>
                        <a:t>2008</a:t>
                      </a:r>
                      <a:endParaRPr lang="es-CO" sz="1800" b="1" i="0" u="none" strike="noStrike">
                        <a:effectLst/>
                        <a:latin typeface="Arial"/>
                      </a:endParaRPr>
                    </a:p>
                  </a:txBody>
                  <a:tcPr marL="0" marR="0" marT="0" marB="0" anchor="ctr"/>
                </a:tc>
                <a:tc>
                  <a:txBody>
                    <a:bodyPr/>
                    <a:lstStyle/>
                    <a:p>
                      <a:pPr algn="ctr" fontAlgn="ctr"/>
                      <a:r>
                        <a:rPr lang="es-CO" sz="1800" b="1" u="none" strike="noStrike">
                          <a:effectLst/>
                        </a:rPr>
                        <a:t>2009</a:t>
                      </a:r>
                      <a:endParaRPr lang="es-CO" sz="1800" b="1" i="0" u="none" strike="noStrike">
                        <a:effectLst/>
                        <a:latin typeface="Arial"/>
                      </a:endParaRPr>
                    </a:p>
                  </a:txBody>
                  <a:tcPr marL="0" marR="0" marT="0" marB="0" anchor="ctr"/>
                </a:tc>
                <a:tc>
                  <a:txBody>
                    <a:bodyPr/>
                    <a:lstStyle/>
                    <a:p>
                      <a:pPr algn="ctr" fontAlgn="ctr"/>
                      <a:r>
                        <a:rPr lang="es-CO" sz="1800" b="1" u="none" strike="noStrike">
                          <a:effectLst/>
                        </a:rPr>
                        <a:t>2010</a:t>
                      </a:r>
                      <a:endParaRPr lang="es-CO" sz="1800" b="1" i="0" u="none" strike="noStrike">
                        <a:effectLst/>
                        <a:latin typeface="Arial"/>
                      </a:endParaRPr>
                    </a:p>
                  </a:txBody>
                  <a:tcPr marL="0" marR="0" marT="0" marB="0" anchor="ctr"/>
                </a:tc>
                <a:tc>
                  <a:txBody>
                    <a:bodyPr/>
                    <a:lstStyle/>
                    <a:p>
                      <a:pPr algn="ctr" fontAlgn="ctr"/>
                      <a:r>
                        <a:rPr lang="es-CO" sz="1800" b="1" u="none" strike="noStrike">
                          <a:effectLst/>
                        </a:rPr>
                        <a:t>2011</a:t>
                      </a:r>
                      <a:endParaRPr lang="es-CO" sz="1800" b="1" i="0" u="none" strike="noStrike">
                        <a:effectLst/>
                        <a:latin typeface="Arial"/>
                      </a:endParaRPr>
                    </a:p>
                  </a:txBody>
                  <a:tcPr marL="0" marR="0" marT="0" marB="0" anchor="ctr"/>
                </a:tc>
                <a:tc>
                  <a:txBody>
                    <a:bodyPr/>
                    <a:lstStyle/>
                    <a:p>
                      <a:pPr algn="ctr" fontAlgn="ctr"/>
                      <a:r>
                        <a:rPr lang="es-CO" sz="1800" b="1" u="none" strike="noStrike" dirty="0">
                          <a:effectLst/>
                        </a:rPr>
                        <a:t>2012</a:t>
                      </a:r>
                      <a:endParaRPr lang="es-CO" sz="1800" b="1" i="0" u="none" strike="noStrike" dirty="0">
                        <a:effectLst/>
                        <a:latin typeface="Arial"/>
                      </a:endParaRPr>
                    </a:p>
                  </a:txBody>
                  <a:tcPr marL="0" marR="0" marT="0" marB="0" anchor="ctr"/>
                </a:tc>
                <a:tc>
                  <a:txBody>
                    <a:bodyPr/>
                    <a:lstStyle/>
                    <a:p>
                      <a:pPr algn="ctr" fontAlgn="ctr"/>
                      <a:r>
                        <a:rPr lang="es-CO" sz="1800" b="1" u="none" strike="noStrike" dirty="0">
                          <a:effectLst/>
                        </a:rPr>
                        <a:t>2013</a:t>
                      </a:r>
                      <a:endParaRPr lang="es-CO" sz="1800" b="1" i="0" u="none" strike="noStrike" dirty="0">
                        <a:effectLst/>
                        <a:latin typeface="Arial"/>
                      </a:endParaRPr>
                    </a:p>
                  </a:txBody>
                  <a:tcPr marL="0" marR="0" marT="0" marB="0" anchor="ctr"/>
                </a:tc>
              </a:tr>
              <a:tr h="439215">
                <a:tc>
                  <a:txBody>
                    <a:bodyPr/>
                    <a:lstStyle/>
                    <a:p>
                      <a:pPr algn="ctr" fontAlgn="ctr"/>
                      <a:r>
                        <a:rPr lang="es-CO" sz="1600" u="none" strike="noStrike">
                          <a:effectLst/>
                        </a:rPr>
                        <a:t>%</a:t>
                      </a:r>
                      <a:endParaRPr lang="es-CO" sz="1600" b="1" i="0" u="none" strike="noStrike">
                        <a:effectLst/>
                        <a:latin typeface="Arial"/>
                      </a:endParaRPr>
                    </a:p>
                  </a:txBody>
                  <a:tcPr marL="0" marR="0" marT="0" marB="0" anchor="ctr"/>
                </a:tc>
                <a:tc>
                  <a:txBody>
                    <a:bodyPr/>
                    <a:lstStyle/>
                    <a:p>
                      <a:pPr algn="ctr" fontAlgn="ctr"/>
                      <a:r>
                        <a:rPr lang="es-CO" sz="1600" b="0" i="0" u="none" strike="noStrike">
                          <a:effectLst/>
                          <a:latin typeface="Arial"/>
                        </a:rPr>
                        <a:t>88%</a:t>
                      </a:r>
                    </a:p>
                  </a:txBody>
                  <a:tcPr marL="0" marR="0" marT="0" marB="0" anchor="ctr"/>
                </a:tc>
                <a:tc>
                  <a:txBody>
                    <a:bodyPr/>
                    <a:lstStyle/>
                    <a:p>
                      <a:pPr algn="ctr" fontAlgn="ctr"/>
                      <a:r>
                        <a:rPr lang="es-CO" sz="1600" b="0" i="0" u="none" strike="noStrike">
                          <a:effectLst/>
                          <a:latin typeface="Arial"/>
                        </a:rPr>
                        <a:t>86%</a:t>
                      </a:r>
                    </a:p>
                  </a:txBody>
                  <a:tcPr marL="0" marR="0" marT="0" marB="0" anchor="ctr"/>
                </a:tc>
                <a:tc>
                  <a:txBody>
                    <a:bodyPr/>
                    <a:lstStyle/>
                    <a:p>
                      <a:pPr algn="ctr" fontAlgn="ctr"/>
                      <a:r>
                        <a:rPr lang="es-CO" sz="1600" b="0" i="0" u="none" strike="noStrike">
                          <a:effectLst/>
                          <a:latin typeface="Arial"/>
                        </a:rPr>
                        <a:t>94%</a:t>
                      </a:r>
                    </a:p>
                  </a:txBody>
                  <a:tcPr marL="0" marR="0" marT="0" marB="0" anchor="ctr"/>
                </a:tc>
                <a:tc>
                  <a:txBody>
                    <a:bodyPr/>
                    <a:lstStyle/>
                    <a:p>
                      <a:pPr algn="ctr" fontAlgn="ctr"/>
                      <a:r>
                        <a:rPr lang="es-CO" sz="1600" b="0" i="0" u="none" strike="noStrike">
                          <a:effectLst/>
                          <a:latin typeface="Arial"/>
                        </a:rPr>
                        <a:t>96%</a:t>
                      </a:r>
                    </a:p>
                  </a:txBody>
                  <a:tcPr marL="0" marR="0" marT="0" marB="0" anchor="ctr"/>
                </a:tc>
                <a:tc>
                  <a:txBody>
                    <a:bodyPr/>
                    <a:lstStyle/>
                    <a:p>
                      <a:pPr algn="ctr" fontAlgn="ctr"/>
                      <a:r>
                        <a:rPr lang="es-CO" sz="1600" b="0" i="0" u="none" strike="noStrike">
                          <a:effectLst/>
                          <a:latin typeface="Arial"/>
                        </a:rPr>
                        <a:t>97%</a:t>
                      </a:r>
                    </a:p>
                  </a:txBody>
                  <a:tcPr marL="0" marR="0" marT="0" marB="0" anchor="ctr"/>
                </a:tc>
                <a:tc>
                  <a:txBody>
                    <a:bodyPr/>
                    <a:lstStyle/>
                    <a:p>
                      <a:pPr algn="ctr" fontAlgn="ctr"/>
                      <a:r>
                        <a:rPr lang="es-CO" sz="1600" b="0" i="0" u="none" strike="noStrike">
                          <a:effectLst/>
                          <a:latin typeface="Arial"/>
                        </a:rPr>
                        <a:t>97%</a:t>
                      </a:r>
                    </a:p>
                  </a:txBody>
                  <a:tcPr marL="0" marR="0" marT="0" marB="0" anchor="ctr"/>
                </a:tc>
                <a:tc>
                  <a:txBody>
                    <a:bodyPr/>
                    <a:lstStyle/>
                    <a:p>
                      <a:pPr algn="ctr" fontAlgn="ctr"/>
                      <a:r>
                        <a:rPr lang="es-CO" sz="1600" b="0" i="0" u="none" strike="noStrike">
                          <a:effectLst/>
                          <a:latin typeface="Arial"/>
                        </a:rPr>
                        <a:t>97%</a:t>
                      </a:r>
                    </a:p>
                  </a:txBody>
                  <a:tcPr marL="0" marR="0" marT="0" marB="0" anchor="ctr"/>
                </a:tc>
                <a:tc>
                  <a:txBody>
                    <a:bodyPr/>
                    <a:lstStyle/>
                    <a:p>
                      <a:pPr algn="ctr" fontAlgn="ctr"/>
                      <a:r>
                        <a:rPr lang="es-CO" sz="1600" b="0" i="0" u="none" strike="noStrike">
                          <a:effectLst/>
                          <a:latin typeface="Arial"/>
                        </a:rPr>
                        <a:t>98%</a:t>
                      </a:r>
                    </a:p>
                  </a:txBody>
                  <a:tcPr marL="0" marR="0" marT="0" marB="0" anchor="ctr"/>
                </a:tc>
              </a:tr>
              <a:tr h="351372">
                <a:tc>
                  <a:txBody>
                    <a:bodyPr/>
                    <a:lstStyle/>
                    <a:p>
                      <a:pPr algn="ctr" fontAlgn="ctr"/>
                      <a:r>
                        <a:rPr lang="es-CO" sz="1600" u="none" strike="noStrike">
                          <a:effectLst/>
                        </a:rPr>
                        <a:t>Muestra </a:t>
                      </a:r>
                      <a:endParaRPr lang="es-CO" sz="1600" b="1" i="0" u="none" strike="noStrike">
                        <a:effectLst/>
                        <a:latin typeface="Arial"/>
                      </a:endParaRPr>
                    </a:p>
                  </a:txBody>
                  <a:tcPr marL="0" marR="0" marT="0" marB="0" anchor="ctr"/>
                </a:tc>
                <a:tc>
                  <a:txBody>
                    <a:bodyPr/>
                    <a:lstStyle/>
                    <a:p>
                      <a:pPr algn="ctr" fontAlgn="ctr"/>
                      <a:r>
                        <a:rPr lang="es-CO" sz="1600" b="1" i="0" u="none" strike="noStrike" dirty="0">
                          <a:effectLst/>
                          <a:latin typeface="Arial"/>
                        </a:rPr>
                        <a:t>20</a:t>
                      </a:r>
                    </a:p>
                  </a:txBody>
                  <a:tcPr marL="0" marR="0" marT="0" marB="0" anchor="ctr"/>
                </a:tc>
                <a:tc>
                  <a:txBody>
                    <a:bodyPr/>
                    <a:lstStyle/>
                    <a:p>
                      <a:pPr algn="ctr" fontAlgn="ctr"/>
                      <a:r>
                        <a:rPr lang="es-CO" sz="1600" b="1" i="0" u="none" strike="noStrike" dirty="0">
                          <a:effectLst/>
                          <a:latin typeface="Arial"/>
                        </a:rPr>
                        <a:t>207</a:t>
                      </a:r>
                    </a:p>
                  </a:txBody>
                  <a:tcPr marL="0" marR="0" marT="0" marB="0" anchor="ctr"/>
                </a:tc>
                <a:tc>
                  <a:txBody>
                    <a:bodyPr/>
                    <a:lstStyle/>
                    <a:p>
                      <a:pPr algn="ctr" fontAlgn="ctr"/>
                      <a:r>
                        <a:rPr lang="es-CO" sz="1600" b="1" i="0" u="none" strike="noStrike" dirty="0">
                          <a:effectLst/>
                          <a:latin typeface="Arial"/>
                        </a:rPr>
                        <a:t>168</a:t>
                      </a:r>
                    </a:p>
                  </a:txBody>
                  <a:tcPr marL="0" marR="0" marT="0" marB="0" anchor="ctr"/>
                </a:tc>
                <a:tc>
                  <a:txBody>
                    <a:bodyPr/>
                    <a:lstStyle/>
                    <a:p>
                      <a:pPr algn="ctr" fontAlgn="ctr"/>
                      <a:r>
                        <a:rPr lang="es-CO" sz="1600" b="1" i="0" u="none" strike="noStrike" dirty="0">
                          <a:effectLst/>
                          <a:latin typeface="Arial"/>
                        </a:rPr>
                        <a:t>254</a:t>
                      </a:r>
                    </a:p>
                  </a:txBody>
                  <a:tcPr marL="0" marR="0" marT="0" marB="0" anchor="ctr"/>
                </a:tc>
                <a:tc>
                  <a:txBody>
                    <a:bodyPr/>
                    <a:lstStyle/>
                    <a:p>
                      <a:pPr algn="ctr" fontAlgn="ctr"/>
                      <a:r>
                        <a:rPr lang="es-CO" sz="1600" b="1" i="0" u="none" strike="noStrike" dirty="0">
                          <a:effectLst/>
                          <a:latin typeface="Arial"/>
                        </a:rPr>
                        <a:t>298</a:t>
                      </a:r>
                    </a:p>
                  </a:txBody>
                  <a:tcPr marL="0" marR="0" marT="0" marB="0" anchor="ctr"/>
                </a:tc>
                <a:tc>
                  <a:txBody>
                    <a:bodyPr/>
                    <a:lstStyle/>
                    <a:p>
                      <a:pPr algn="ctr" fontAlgn="ctr"/>
                      <a:r>
                        <a:rPr lang="es-CO" sz="1600" b="1" i="0" u="none" strike="noStrike" dirty="0">
                          <a:effectLst/>
                          <a:latin typeface="Arial"/>
                        </a:rPr>
                        <a:t>141</a:t>
                      </a:r>
                    </a:p>
                  </a:txBody>
                  <a:tcPr marL="0" marR="0" marT="0" marB="0" anchor="ctr"/>
                </a:tc>
                <a:tc>
                  <a:txBody>
                    <a:bodyPr/>
                    <a:lstStyle/>
                    <a:p>
                      <a:pPr algn="ctr" fontAlgn="ctr"/>
                      <a:r>
                        <a:rPr lang="es-CO" sz="1600" b="1" i="0" u="none" strike="noStrike" dirty="0">
                          <a:effectLst/>
                          <a:latin typeface="Arial"/>
                        </a:rPr>
                        <a:t>129</a:t>
                      </a:r>
                    </a:p>
                  </a:txBody>
                  <a:tcPr marL="0" marR="0" marT="0" marB="0" anchor="ctr"/>
                </a:tc>
                <a:tc>
                  <a:txBody>
                    <a:bodyPr/>
                    <a:lstStyle/>
                    <a:p>
                      <a:pPr algn="ctr" fontAlgn="ctr"/>
                      <a:r>
                        <a:rPr lang="es-CO" sz="1600" b="1" i="0" u="none" strike="noStrike" dirty="0">
                          <a:effectLst/>
                          <a:latin typeface="Arial"/>
                        </a:rPr>
                        <a:t>118</a:t>
                      </a:r>
                    </a:p>
                  </a:txBody>
                  <a:tcPr marL="0" marR="0" marT="0" marB="0" anchor="ctr"/>
                </a:tc>
              </a:tr>
            </a:tbl>
          </a:graphicData>
        </a:graphic>
      </p:graphicFrame>
      <p:graphicFrame>
        <p:nvGraphicFramePr>
          <p:cNvPr id="7" name="3 Gráfico"/>
          <p:cNvGraphicFramePr>
            <a:graphicFrameLocks/>
          </p:cNvGraphicFramePr>
          <p:nvPr>
            <p:extLst>
              <p:ext uri="{D42A27DB-BD31-4B8C-83A1-F6EECF244321}">
                <p14:modId xmlns:p14="http://schemas.microsoft.com/office/powerpoint/2010/main" val="496386807"/>
              </p:ext>
            </p:extLst>
          </p:nvPr>
        </p:nvGraphicFramePr>
        <p:xfrm>
          <a:off x="539552" y="2564904"/>
          <a:ext cx="8352928"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28220422"/>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8" name="Rectangle 2"/>
          <p:cNvSpPr>
            <a:spLocks noGrp="1" noChangeArrowheads="1"/>
          </p:cNvSpPr>
          <p:nvPr>
            <p:ph type="title"/>
          </p:nvPr>
        </p:nvSpPr>
        <p:spPr>
          <a:xfrm>
            <a:off x="457200" y="404664"/>
            <a:ext cx="8229600" cy="634082"/>
          </a:xfrm>
        </p:spPr>
        <p:txBody>
          <a:bodyPr>
            <a:normAutofit fontScale="90000"/>
          </a:bodyPr>
          <a:lstStyle/>
          <a:p>
            <a:pPr eaLnBrk="0" hangingPunct="0">
              <a:defRPr/>
            </a:pPr>
            <a:r>
              <a:rPr lang="es-ES" sz="2800" b="1" dirty="0" smtClean="0">
                <a:solidFill>
                  <a:srgbClr val="FF3300"/>
                </a:solidFill>
              </a:rPr>
              <a:t> </a:t>
            </a:r>
            <a:r>
              <a:rPr lang="es-MX" sz="2800" b="1" kern="0" dirty="0">
                <a:solidFill>
                  <a:srgbClr val="FF3300"/>
                </a:solidFill>
              </a:rPr>
              <a:t>ANÁLISIS OBJETIVO </a:t>
            </a:r>
            <a:r>
              <a:rPr lang="es-MX" sz="2800" b="1" kern="0" dirty="0" smtClean="0">
                <a:solidFill>
                  <a:srgbClr val="FF3300"/>
                </a:solidFill>
              </a:rPr>
              <a:t>“B” </a:t>
            </a:r>
            <a:br>
              <a:rPr lang="es-MX" sz="2800" b="1" kern="0" dirty="0" smtClean="0">
                <a:solidFill>
                  <a:srgbClr val="FF3300"/>
                </a:solidFill>
              </a:rPr>
            </a:br>
            <a:r>
              <a:rPr lang="es-ES" sz="3100" b="1" dirty="0"/>
              <a:t>Resultado de indicadores Acuerdos de Servicio </a:t>
            </a:r>
            <a:r>
              <a:rPr lang="es-CO" sz="3100" dirty="0"/>
              <a:t/>
            </a:r>
            <a:br>
              <a:rPr lang="es-CO" sz="3100" dirty="0"/>
            </a:br>
            <a:endParaRPr lang="es-ES" sz="3600" b="1" kern="0" dirty="0">
              <a:solidFill>
                <a:srgbClr val="FF3300"/>
              </a:solidFill>
            </a:endParaRPr>
          </a:p>
        </p:txBody>
      </p:sp>
      <p:graphicFrame>
        <p:nvGraphicFramePr>
          <p:cNvPr id="7" name="6 Tabla"/>
          <p:cNvGraphicFramePr>
            <a:graphicFrameLocks noGrp="1"/>
          </p:cNvGraphicFramePr>
          <p:nvPr>
            <p:extLst>
              <p:ext uri="{D42A27DB-BD31-4B8C-83A1-F6EECF244321}">
                <p14:modId xmlns:p14="http://schemas.microsoft.com/office/powerpoint/2010/main" val="1571750411"/>
              </p:ext>
            </p:extLst>
          </p:nvPr>
        </p:nvGraphicFramePr>
        <p:xfrm>
          <a:off x="500063" y="1178778"/>
          <a:ext cx="8176392" cy="4286969"/>
        </p:xfrm>
        <a:graphic>
          <a:graphicData uri="http://schemas.openxmlformats.org/drawingml/2006/table">
            <a:tbl>
              <a:tblPr/>
              <a:tblGrid>
                <a:gridCol w="3190725"/>
                <a:gridCol w="837107"/>
                <a:gridCol w="837107"/>
                <a:gridCol w="837107"/>
                <a:gridCol w="956369"/>
                <a:gridCol w="1517977"/>
              </a:tblGrid>
              <a:tr h="615334">
                <a:tc rowSpan="2">
                  <a:txBody>
                    <a:bodyPr/>
                    <a:lstStyle/>
                    <a:p>
                      <a:pPr algn="l" fontAlgn="ctr"/>
                      <a:r>
                        <a:rPr lang="es-MX" sz="1600" b="1" i="0" u="none" strike="noStrike" dirty="0" smtClean="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ctr"/>
                      <a:r>
                        <a:rPr lang="es-MX" sz="1600" b="1" i="0" u="none" strike="noStrike" dirty="0" smtClean="0">
                          <a:solidFill>
                            <a:schemeClr val="bg1">
                              <a:lumMod val="95000"/>
                            </a:schemeClr>
                          </a:solidFill>
                          <a:latin typeface="Arial"/>
                        </a:rPr>
                        <a:t>2012</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ctr"/>
                      <a:r>
                        <a:rPr lang="es-MX" sz="1600" b="1" i="0" u="none" strike="noStrike" dirty="0" smtClean="0">
                          <a:solidFill>
                            <a:schemeClr val="bg1">
                              <a:lumMod val="95000"/>
                            </a:schemeClr>
                          </a:solidFill>
                          <a:latin typeface="Arial"/>
                        </a:rPr>
                        <a:t>2013</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MX" sz="1600" b="1" i="0" u="none" strike="noStrike" dirty="0" smtClean="0">
                          <a:solidFill>
                            <a:schemeClr val="bg1">
                              <a:lumMod val="95000"/>
                            </a:schemeClr>
                          </a:solidFill>
                          <a:latin typeface="Arial"/>
                        </a:rPr>
                        <a:t>PROMEDIO</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66736">
                <a:tc vMerge="1">
                  <a:txBody>
                    <a:bodyPr/>
                    <a:lstStyle/>
                    <a:p>
                      <a:pPr algn="just" fontAlgn="ct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2012-1</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2012-2</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2013-1</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2013-2</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algn="ctr" fontAlgn="ctr"/>
                      <a:endParaRPr lang="es-CO" sz="2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r>
              <a:tr h="551611">
                <a:tc>
                  <a:txBody>
                    <a:bodyPr/>
                    <a:lstStyle/>
                    <a:p>
                      <a:pPr algn="just" fontAlgn="ctr"/>
                      <a:r>
                        <a:rPr lang="es-CO" sz="2000" b="0" i="0" u="none" strike="noStrike" dirty="0">
                          <a:solidFill>
                            <a:srgbClr val="000000"/>
                          </a:solidFill>
                          <a:effectLst/>
                          <a:latin typeface="Arial"/>
                        </a:rPr>
                        <a:t>Proporción de volúmenes por alumno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    14,63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            15,60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            15,37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a:solidFill>
                            <a:srgbClr val="000000"/>
                          </a:solidFill>
                          <a:effectLst/>
                          <a:latin typeface="Arial"/>
                        </a:rPr>
                        <a:t>            17,30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2400" b="0" i="0" u="none" strike="noStrike" dirty="0" smtClean="0">
                          <a:solidFill>
                            <a:srgbClr val="000000"/>
                          </a:solidFill>
                          <a:effectLst/>
                          <a:latin typeface="Arial"/>
                        </a:rPr>
                        <a:t>16,34</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11269">
                <a:tc>
                  <a:txBody>
                    <a:bodyPr/>
                    <a:lstStyle/>
                    <a:p>
                      <a:pPr algn="just" fontAlgn="ctr"/>
                      <a:r>
                        <a:rPr lang="es-CO" sz="2000" b="0" i="0" u="none" strike="noStrike" dirty="0" smtClean="0">
                          <a:solidFill>
                            <a:srgbClr val="000000"/>
                          </a:solidFill>
                          <a:effectLst/>
                          <a:latin typeface="Arial"/>
                        </a:rPr>
                        <a:t>Índice </a:t>
                      </a:r>
                      <a:r>
                        <a:rPr lang="es-CO" sz="2000" b="0" i="0" u="none" strike="noStrike" dirty="0">
                          <a:solidFill>
                            <a:srgbClr val="000000"/>
                          </a:solidFill>
                          <a:effectLst/>
                          <a:latin typeface="Arial"/>
                        </a:rPr>
                        <a:t>de crecimiento en el número de títulos adquiridos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s-CO" sz="2400" b="0" i="0" u="none" strike="noStrike" dirty="0">
                          <a:solidFill>
                            <a:srgbClr val="000000"/>
                          </a:solidFill>
                          <a:effectLst/>
                          <a:latin typeface="Arial"/>
                        </a:rPr>
                        <a:t>                               1,46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s-CO" sz="2400" b="0" i="0" u="none" strike="noStrike" dirty="0">
                          <a:solidFill>
                            <a:srgbClr val="000000"/>
                          </a:solidFill>
                          <a:effectLst/>
                          <a:latin typeface="Arial"/>
                        </a:rPr>
                        <a:t>                                       0,84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CO" sz="2400" b="0" i="0" u="none" strike="noStrike" dirty="0" smtClean="0">
                          <a:solidFill>
                            <a:srgbClr val="000000"/>
                          </a:solidFill>
                          <a:effectLst/>
                          <a:latin typeface="Arial"/>
                        </a:rPr>
                        <a:t>0,84</a:t>
                      </a:r>
                      <a:endParaRPr lang="es-CO" sz="24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329273">
                <a:tc>
                  <a:txBody>
                    <a:bodyPr/>
                    <a:lstStyle/>
                    <a:p>
                      <a:pPr algn="just" fontAlgn="ctr"/>
                      <a:r>
                        <a:rPr lang="es-CO" sz="2000" b="0" i="0" u="none" strike="noStrike" dirty="0">
                          <a:solidFill>
                            <a:srgbClr val="000000"/>
                          </a:solidFill>
                          <a:effectLst/>
                          <a:latin typeface="Arial"/>
                        </a:rPr>
                        <a:t>Ejecución del programa de mantenimiento de libros</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s-CO" sz="2400" b="0" i="0" u="none" strike="noStrike">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s-CO" sz="2400" b="0" i="0" u="none" strike="noStrike">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CO" sz="2400" b="0" i="0" u="none" strike="noStrike" dirty="0">
                          <a:solidFill>
                            <a:srgbClr val="000000"/>
                          </a:solidFill>
                          <a:effectLst/>
                          <a:latin typeface="Arial"/>
                        </a:rPr>
                        <a:t>100%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52510">
                <a:tc gridSpan="6">
                  <a:txBody>
                    <a:bodyPr/>
                    <a:lstStyle/>
                    <a:p>
                      <a:pPr algn="ctr" fontAlgn="ctr"/>
                      <a:r>
                        <a:rPr lang="es-MX" sz="2400" b="1" i="0" u="none" strike="noStrike" baseline="0" dirty="0" smtClean="0">
                          <a:latin typeface="Arial"/>
                        </a:rPr>
                        <a:t>Los tres  indicadores de acuerdo de servicio cumplieron con la meta estándar nacional del 80%.</a:t>
                      </a:r>
                      <a:endParaRPr lang="es-ES" sz="24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r>
            </a:tbl>
          </a:graphicData>
        </a:graphic>
      </p:graphicFrame>
    </p:spTree>
    <p:extLst>
      <p:ext uri="{BB962C8B-B14F-4D97-AF65-F5344CB8AC3E}">
        <p14:creationId xmlns:p14="http://schemas.microsoft.com/office/powerpoint/2010/main" val="1381032985"/>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500063" y="214313"/>
            <a:ext cx="8229600" cy="720725"/>
          </a:xfrm>
        </p:spPr>
        <p:txBody>
          <a:bodyPr>
            <a:normAutofit fontScale="90000"/>
          </a:bodyPr>
          <a:lstStyle/>
          <a:p>
            <a:pPr eaLnBrk="1" hangingPunct="1"/>
            <a:r>
              <a:rPr lang="es-ES" sz="2800" b="1" dirty="0" smtClean="0">
                <a:solidFill>
                  <a:srgbClr val="FF3300"/>
                </a:solidFill>
              </a:rPr>
              <a:t>OBJETIVO “C”</a:t>
            </a:r>
            <a:r>
              <a:rPr lang="es-ES" sz="2000" b="1" dirty="0" smtClean="0">
                <a:solidFill>
                  <a:srgbClr val="FF3300"/>
                </a:solidFill>
              </a:rPr>
              <a:t/>
            </a:r>
            <a:br>
              <a:rPr lang="es-ES" sz="2000" b="1" dirty="0" smtClean="0">
                <a:solidFill>
                  <a:srgbClr val="FF3300"/>
                </a:solidFill>
              </a:rPr>
            </a:br>
            <a:r>
              <a:rPr lang="es-ES" sz="3200" b="1" dirty="0" smtClean="0">
                <a:solidFill>
                  <a:srgbClr val="FF3300"/>
                </a:solidFill>
              </a:rPr>
              <a:t>Respuesta  a Quejas y Seguimiento </a:t>
            </a:r>
            <a:endParaRPr lang="es-ES" sz="2800" b="1" dirty="0" smtClean="0">
              <a:solidFill>
                <a:srgbClr val="FF3300"/>
              </a:solidFill>
            </a:endParaRPr>
          </a:p>
        </p:txBody>
      </p:sp>
      <p:graphicFrame>
        <p:nvGraphicFramePr>
          <p:cNvPr id="9" name="8 Tabla"/>
          <p:cNvGraphicFramePr>
            <a:graphicFrameLocks noGrp="1"/>
          </p:cNvGraphicFramePr>
          <p:nvPr>
            <p:extLst>
              <p:ext uri="{D42A27DB-BD31-4B8C-83A1-F6EECF244321}">
                <p14:modId xmlns:p14="http://schemas.microsoft.com/office/powerpoint/2010/main" val="2338917048"/>
              </p:ext>
            </p:extLst>
          </p:nvPr>
        </p:nvGraphicFramePr>
        <p:xfrm>
          <a:off x="357188" y="1285875"/>
          <a:ext cx="8463284" cy="4467225"/>
        </p:xfrm>
        <a:graphic>
          <a:graphicData uri="http://schemas.openxmlformats.org/drawingml/2006/table">
            <a:tbl>
              <a:tblPr/>
              <a:tblGrid>
                <a:gridCol w="881026"/>
                <a:gridCol w="966259"/>
                <a:gridCol w="1202909"/>
                <a:gridCol w="971580"/>
                <a:gridCol w="948448"/>
                <a:gridCol w="1098811"/>
                <a:gridCol w="1075678"/>
                <a:gridCol w="1318573"/>
              </a:tblGrid>
              <a:tr h="1171650">
                <a:tc gridSpan="2">
                  <a:txBody>
                    <a:bodyPr/>
                    <a:lstStyle/>
                    <a:p>
                      <a:pPr algn="just" fontAlgn="ctr"/>
                      <a:r>
                        <a:rPr lang="es-ES" sz="1000" b="1" i="0" u="none" strike="noStrike" dirty="0">
                          <a:solidFill>
                            <a:srgbClr val="FFFFFF"/>
                          </a:solidFill>
                          <a:latin typeface="Arial"/>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r>
                        <a:rPr lang="es-ES" sz="1000" b="1" i="0" u="none" strike="noStrike" dirty="0" smtClean="0">
                          <a:solidFill>
                            <a:srgbClr val="FFFFFF"/>
                          </a:solidFill>
                          <a:latin typeface="Arial"/>
                        </a:rPr>
                        <a:t>CERRADAS</a:t>
                      </a:r>
                    </a:p>
                    <a:p>
                      <a:pPr algn="just" fontAlgn="ctr"/>
                      <a:r>
                        <a:rPr lang="es-ES" sz="1000" b="1" i="0" u="none" strike="noStrike" dirty="0" smtClean="0">
                          <a:solidFill>
                            <a:srgbClr val="FFFFFF"/>
                          </a:solidFill>
                          <a:latin typeface="Arial"/>
                        </a:rPr>
                        <a:t> 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QUEJAS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RECURRENTES  </a:t>
                      </a:r>
                    </a:p>
                    <a:p>
                      <a:pPr algn="just" fontAlgn="ctr"/>
                      <a:r>
                        <a:rPr lang="es-ES" sz="1000" b="1" i="0" u="none" strike="noStrike" dirty="0" smtClean="0">
                          <a:solidFill>
                            <a:srgbClr val="FFFFFF"/>
                          </a:solidFill>
                          <a:latin typeface="Arial"/>
                        </a:rPr>
                        <a:t>POR </a:t>
                      </a:r>
                      <a:r>
                        <a:rPr lang="es-ES" sz="1000" b="1" i="0" u="none" strike="noStrike" dirty="0">
                          <a:solidFill>
                            <a:srgbClr val="FFFFFF"/>
                          </a:solidFill>
                          <a:latin typeface="Arial"/>
                        </a:rPr>
                        <a:t>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00" b="1" i="0" u="none" strike="noStrike" dirty="0">
                          <a:solidFill>
                            <a:srgbClr val="FFFFFF"/>
                          </a:solidFill>
                          <a:latin typeface="Arial"/>
                        </a:rPr>
                        <a:t>RESPUESTA DE LAS </a:t>
                      </a:r>
                      <a:endParaRPr lang="es-ES" sz="1000" b="1" i="0" u="none" strike="noStrike" dirty="0" smtClean="0">
                        <a:solidFill>
                          <a:srgbClr val="FFFFFF"/>
                        </a:solidFill>
                        <a:latin typeface="Arial"/>
                      </a:endParaRPr>
                    </a:p>
                    <a:p>
                      <a:pPr algn="just" fontAlgn="ctr"/>
                      <a:r>
                        <a:rPr lang="es-ES" sz="1000" b="1" i="0" u="none" strike="noStrike" dirty="0" smtClean="0">
                          <a:solidFill>
                            <a:srgbClr val="FFFFFF"/>
                          </a:solidFill>
                          <a:latin typeface="Arial"/>
                        </a:rPr>
                        <a:t>QUEJAS </a:t>
                      </a:r>
                      <a:r>
                        <a:rPr lang="es-ES" sz="1000" b="1" i="0" u="none" strike="noStrike" dirty="0">
                          <a:solidFill>
                            <a:srgbClr val="FFFFFF"/>
                          </a:solidFill>
                          <a:latin typeface="Arial"/>
                        </a:rPr>
                        <a:t>DENTRO DEL TIEMPO </a:t>
                      </a:r>
                      <a:r>
                        <a:rPr lang="es-ES" sz="900" b="1" i="0" u="none" strike="noStrike" dirty="0">
                          <a:solidFill>
                            <a:srgbClr val="FFFFFF"/>
                          </a:solidFill>
                          <a:latin typeface="Arial"/>
                        </a:rPr>
                        <a:t>ESTABLECIDO</a:t>
                      </a:r>
                      <a:endParaRPr lang="es-ES" sz="1000" b="1" i="0" u="none" strike="noStrike" dirty="0">
                        <a:solidFill>
                          <a:srgbClr val="FFFFFF"/>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r>
              <a:tr h="1358436">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2013-2</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ES" sz="1600" b="1" i="0" u="none" strike="noStrike" dirty="0" smtClean="0">
                          <a:solidFill>
                            <a:srgbClr val="FFFFFF"/>
                          </a:solidFill>
                          <a:effectLst/>
                          <a:latin typeface="Arial"/>
                        </a:rPr>
                        <a:t>2013-1</a:t>
                      </a:r>
                      <a:endParaRPr lang="es-ES" sz="1600" b="1" i="0" u="none" strike="noStrike" dirty="0">
                        <a:solidFill>
                          <a:srgbClr val="FFFFFF"/>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r>
              <a:tr h="731530">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b="1" i="0" u="none" strike="noStrike" dirty="0">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205609">
                <a:tc gridSpan="8">
                  <a:txBody>
                    <a:bodyPr/>
                    <a:lstStyle/>
                    <a:p>
                      <a:pPr algn="just" fontAlgn="ctr"/>
                      <a:r>
                        <a:rPr lang="es-MX" sz="1800" b="0" i="0" u="none" strike="noStrike" dirty="0" smtClean="0">
                          <a:latin typeface="Arial"/>
                        </a:rPr>
                        <a:t>Durante el 2013</a:t>
                      </a:r>
                      <a:r>
                        <a:rPr lang="es-MX" sz="1800" b="0" i="0" u="none" strike="noStrike" baseline="0" dirty="0" smtClean="0">
                          <a:latin typeface="Arial"/>
                        </a:rPr>
                        <a:t>  se presentó 1 queja por la web, referente al ruido en la Biblioteca, por lo cual se le el  trámite correspondiente a la queja</a:t>
                      </a:r>
                      <a:endParaRPr lang="es-ES" sz="1800" b="0" i="0" u="none" strike="noStrike" kern="1200" baseline="0" dirty="0">
                        <a:solidFill>
                          <a:schemeClr val="tx1"/>
                        </a:solidFill>
                        <a:latin typeface="Arial"/>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95513853"/>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929330"/>
            <a:ext cx="9159354" cy="1316094"/>
          </a:xfrm>
          <a:prstGeom prst="rect">
            <a:avLst/>
          </a:prstGeom>
        </p:spPr>
      </p:pic>
      <p:sp>
        <p:nvSpPr>
          <p:cNvPr id="7" name="Rectangle 2"/>
          <p:cNvSpPr>
            <a:spLocks noGrp="1" noChangeArrowheads="1"/>
          </p:cNvSpPr>
          <p:nvPr>
            <p:ph type="title"/>
          </p:nvPr>
        </p:nvSpPr>
        <p:spPr>
          <a:xfrm>
            <a:off x="457200" y="279400"/>
            <a:ext cx="8229600" cy="720725"/>
          </a:xfrm>
        </p:spPr>
        <p:txBody>
          <a:bodyPr>
            <a:noAutofit/>
          </a:bodyPr>
          <a:lstStyle/>
          <a:p>
            <a:pPr eaLnBrk="1" hangingPunct="1"/>
            <a:r>
              <a:rPr lang="es-ES" sz="3200" b="1" dirty="0" smtClean="0">
                <a:solidFill>
                  <a:srgbClr val="FF3300"/>
                </a:solidFill>
              </a:rPr>
              <a:t>OBJETIVO “E” </a:t>
            </a:r>
            <a:r>
              <a:rPr lang="es-ES" sz="2400" b="1" dirty="0" smtClean="0">
                <a:solidFill>
                  <a:srgbClr val="FF3300"/>
                </a:solidFill>
              </a:rPr>
              <a:t/>
            </a:r>
            <a:br>
              <a:rPr lang="es-ES" sz="2400" b="1" dirty="0" smtClean="0">
                <a:solidFill>
                  <a:srgbClr val="FF3300"/>
                </a:solidFill>
              </a:rPr>
            </a:br>
            <a:r>
              <a:rPr lang="es-ES" sz="2400" b="1" dirty="0" smtClean="0">
                <a:solidFill>
                  <a:srgbClr val="FF3300"/>
                </a:solidFill>
              </a:rPr>
              <a:t>Indicadores de Proceso  medidos y con análisis de datos</a:t>
            </a:r>
          </a:p>
        </p:txBody>
      </p:sp>
      <p:graphicFrame>
        <p:nvGraphicFramePr>
          <p:cNvPr id="6" name="5 Tabla"/>
          <p:cNvGraphicFramePr>
            <a:graphicFrameLocks noGrp="1"/>
          </p:cNvGraphicFramePr>
          <p:nvPr>
            <p:extLst>
              <p:ext uri="{D42A27DB-BD31-4B8C-83A1-F6EECF244321}">
                <p14:modId xmlns:p14="http://schemas.microsoft.com/office/powerpoint/2010/main" val="1920148151"/>
              </p:ext>
            </p:extLst>
          </p:nvPr>
        </p:nvGraphicFramePr>
        <p:xfrm>
          <a:off x="500063" y="1178778"/>
          <a:ext cx="8176393" cy="4568958"/>
        </p:xfrm>
        <a:graphic>
          <a:graphicData uri="http://schemas.openxmlformats.org/drawingml/2006/table">
            <a:tbl>
              <a:tblPr/>
              <a:tblGrid>
                <a:gridCol w="2691111"/>
                <a:gridCol w="706030"/>
                <a:gridCol w="706030"/>
                <a:gridCol w="706030"/>
                <a:gridCol w="806618"/>
                <a:gridCol w="1280287"/>
                <a:gridCol w="1280287"/>
              </a:tblGrid>
              <a:tr h="587812">
                <a:tc rowSpan="2">
                  <a:txBody>
                    <a:bodyPr/>
                    <a:lstStyle/>
                    <a:p>
                      <a:pPr algn="l" fontAlgn="ctr"/>
                      <a:r>
                        <a:rPr lang="es-MX" sz="1600" b="1" i="0" u="none" strike="noStrike" dirty="0" smtClean="0">
                          <a:solidFill>
                            <a:schemeClr val="bg1">
                              <a:lumMod val="95000"/>
                            </a:schemeClr>
                          </a:solidFill>
                          <a:latin typeface="Arial"/>
                        </a:rPr>
                        <a:t>INDICADOR</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ctr"/>
                      <a:r>
                        <a:rPr lang="es-MX" sz="1600" b="1" i="0" u="none" strike="noStrike" dirty="0" smtClean="0">
                          <a:solidFill>
                            <a:schemeClr val="bg1">
                              <a:lumMod val="95000"/>
                            </a:schemeClr>
                          </a:solidFill>
                          <a:latin typeface="Arial"/>
                        </a:rPr>
                        <a:t>2012</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ctr"/>
                      <a:r>
                        <a:rPr lang="es-MX" sz="1600" b="1" i="0" u="none" strike="noStrike" dirty="0" smtClean="0">
                          <a:solidFill>
                            <a:schemeClr val="bg1">
                              <a:lumMod val="95000"/>
                            </a:schemeClr>
                          </a:solidFill>
                          <a:latin typeface="Arial"/>
                        </a:rPr>
                        <a:t>2013</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pPr algn="ctr" fontAlgn="ct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MX" sz="1600" b="1" i="0" u="none" strike="noStrike" dirty="0" smtClean="0">
                          <a:solidFill>
                            <a:schemeClr val="bg1">
                              <a:lumMod val="95000"/>
                            </a:schemeClr>
                          </a:solidFill>
                          <a:latin typeface="Arial"/>
                        </a:rPr>
                        <a:t>PROMEDIO</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rowSpan="2">
                  <a:txBody>
                    <a:bodyPr/>
                    <a:lstStyle/>
                    <a:p>
                      <a:pPr algn="ctr" fontAlgn="ctr"/>
                      <a:r>
                        <a:rPr lang="es-ES" sz="1600" b="1" i="0" u="none" strike="noStrike" dirty="0" smtClean="0">
                          <a:solidFill>
                            <a:schemeClr val="bg1">
                              <a:lumMod val="95000"/>
                            </a:schemeClr>
                          </a:solidFill>
                          <a:latin typeface="Arial"/>
                        </a:rPr>
                        <a:t>% DE</a:t>
                      </a:r>
                      <a:r>
                        <a:rPr lang="es-ES" sz="1600" b="1" i="0" u="none" strike="noStrike" baseline="0" dirty="0" smtClean="0">
                          <a:solidFill>
                            <a:schemeClr val="bg1">
                              <a:lumMod val="95000"/>
                            </a:schemeClr>
                          </a:solidFill>
                          <a:latin typeface="Arial"/>
                        </a:rPr>
                        <a:t> MEJORA</a:t>
                      </a:r>
                      <a:endParaRPr lang="es-ES" sz="1600" b="1" i="0" u="none" strike="noStrike" dirty="0">
                        <a:solidFill>
                          <a:schemeClr val="bg1">
                            <a:lumMod val="95000"/>
                          </a:schemeClr>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r>
              <a:tr h="254806">
                <a:tc vMerge="1">
                  <a:txBody>
                    <a:bodyPr/>
                    <a:lstStyle/>
                    <a:p>
                      <a:pPr algn="just" fontAlgn="ctr"/>
                      <a:endParaRPr lang="es-CO" sz="20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2012-1</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2012-2</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2013-1</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s-MX" sz="1600" b="1" i="0" u="none" strike="noStrike" dirty="0" smtClean="0">
                          <a:solidFill>
                            <a:schemeClr val="tx1"/>
                          </a:solidFill>
                          <a:latin typeface="Arial"/>
                        </a:rPr>
                        <a:t>2013-2</a:t>
                      </a:r>
                      <a:endParaRPr lang="es-ES" sz="1600" b="1" i="0" u="none" strike="noStrike" dirty="0">
                        <a:solidFill>
                          <a:schemeClr val="tx1"/>
                        </a:solidFill>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pPr algn="ctr" fontAlgn="ctr"/>
                      <a:endParaRPr lang="es-CO" sz="2800" b="1"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000"/>
                    </a:solidFill>
                  </a:tcPr>
                </a:tc>
                <a:tc vMerge="1">
                  <a:txBody>
                    <a:bodyPr/>
                    <a:lstStyle/>
                    <a:p>
                      <a:endParaRPr lang="es-CO"/>
                    </a:p>
                  </a:txBody>
                  <a:tcPr/>
                </a:tc>
              </a:tr>
              <a:tr h="488045">
                <a:tc>
                  <a:txBody>
                    <a:bodyPr/>
                    <a:lstStyle/>
                    <a:p>
                      <a:pPr algn="l" fontAlgn="ctr"/>
                      <a:r>
                        <a:rPr lang="es-CO" sz="1600" b="0" i="0" u="none" strike="noStrike" dirty="0">
                          <a:solidFill>
                            <a:srgbClr val="000000"/>
                          </a:solidFill>
                          <a:effectLst/>
                          <a:latin typeface="Arial"/>
                        </a:rPr>
                        <a:t>Capacidad en puestos de lectura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5,56%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5,40%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5,16%</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5,34%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5,3%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0,2%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643534">
                <a:tc>
                  <a:txBody>
                    <a:bodyPr/>
                    <a:lstStyle/>
                    <a:p>
                      <a:pPr algn="l" fontAlgn="ctr"/>
                      <a:r>
                        <a:rPr lang="es-CO" sz="1600" b="0" i="0" u="none" strike="noStrike" dirty="0">
                          <a:solidFill>
                            <a:srgbClr val="000000"/>
                          </a:solidFill>
                          <a:effectLst/>
                          <a:latin typeface="Arial"/>
                        </a:rPr>
                        <a:t>Oportunidad de la </a:t>
                      </a:r>
                      <a:r>
                        <a:rPr lang="es-CO" sz="1600" b="0" i="0" u="none" strike="noStrike" dirty="0" smtClean="0">
                          <a:solidFill>
                            <a:srgbClr val="000000"/>
                          </a:solidFill>
                          <a:effectLst/>
                          <a:latin typeface="Arial"/>
                        </a:rPr>
                        <a:t>Inducción </a:t>
                      </a:r>
                      <a:endParaRPr lang="es-CO" sz="1600" b="0" i="0" u="none" strike="noStrike" dirty="0">
                        <a:solidFill>
                          <a:srgbClr val="000000"/>
                        </a:solidFill>
                        <a:effectLst/>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82,60%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81,79%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60,58%</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71,23%</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65,9%</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1" i="0" u="none" strike="noStrike" dirty="0">
                          <a:solidFill>
                            <a:srgbClr val="000000"/>
                          </a:solidFill>
                          <a:effectLst/>
                          <a:latin typeface="Arial"/>
                        </a:rPr>
                        <a:t>10,7%</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857807">
                <a:tc>
                  <a:txBody>
                    <a:bodyPr/>
                    <a:lstStyle/>
                    <a:p>
                      <a:pPr algn="l" fontAlgn="ctr"/>
                      <a:r>
                        <a:rPr lang="es-CO" sz="1600" b="0" i="0" u="none" strike="noStrike">
                          <a:solidFill>
                            <a:srgbClr val="000000"/>
                          </a:solidFill>
                          <a:effectLst/>
                          <a:latin typeface="Arial"/>
                        </a:rPr>
                        <a:t>Pérdida del material bibliográfico (colección abierta)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s-CO" sz="1600" b="1" i="0" u="none" strike="noStrike">
                          <a:solidFill>
                            <a:srgbClr val="000000"/>
                          </a:solidFill>
                          <a:effectLst/>
                          <a:latin typeface="Arial"/>
                        </a:rPr>
                        <a:t>                              0,04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gridSpan="2">
                  <a:txBody>
                    <a:bodyPr/>
                    <a:lstStyle/>
                    <a:p>
                      <a:pPr algn="ctr" fontAlgn="ctr"/>
                      <a:r>
                        <a:rPr lang="es-CO" sz="1600" b="1" i="0" u="none" strike="noStrike" dirty="0">
                          <a:solidFill>
                            <a:srgbClr val="000000"/>
                          </a:solidFill>
                          <a:effectLst/>
                          <a:latin typeface="Arial"/>
                        </a:rPr>
                        <a:t>                              0,07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tc>
                <a:tc>
                  <a:txBody>
                    <a:bodyPr/>
                    <a:lstStyle/>
                    <a:p>
                      <a:pPr algn="ctr" fontAlgn="ctr"/>
                      <a:r>
                        <a:rPr lang="es-CO" sz="1600" b="0" i="0" u="none" strike="noStrike">
                          <a:solidFill>
                            <a:srgbClr val="000000"/>
                          </a:solidFill>
                          <a:effectLst/>
                          <a:latin typeface="Arial"/>
                        </a:rPr>
                        <a:t>0,055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a:solidFill>
                            <a:srgbClr val="000000"/>
                          </a:solidFill>
                          <a:effectLst/>
                          <a:latin typeface="Arial"/>
                        </a:rPr>
                        <a:t>                0,03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698801">
                <a:tc>
                  <a:txBody>
                    <a:bodyPr/>
                    <a:lstStyle/>
                    <a:p>
                      <a:pPr algn="l" fontAlgn="ctr"/>
                      <a:r>
                        <a:rPr lang="es-CO" sz="1600" b="0" i="0" u="none" strike="noStrike">
                          <a:solidFill>
                            <a:srgbClr val="000000"/>
                          </a:solidFill>
                          <a:effectLst/>
                          <a:latin typeface="Arial"/>
                        </a:rPr>
                        <a:t>Pérdida del material bibliográfico (colección Cerrada)</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gridSpan="2">
                  <a:txBody>
                    <a:bodyPr/>
                    <a:lstStyle/>
                    <a:p>
                      <a:pPr algn="ctr" fontAlgn="ctr"/>
                      <a:r>
                        <a:rPr lang="es-CO" sz="1600" b="1" i="0" u="none" strike="noStrike">
                          <a:solidFill>
                            <a:srgbClr val="000000"/>
                          </a:solidFill>
                          <a:effectLst/>
                          <a:latin typeface="Arial"/>
                        </a:rPr>
                        <a:t>                              0,02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gridSpan="2">
                  <a:txBody>
                    <a:bodyPr/>
                    <a:lstStyle/>
                    <a:p>
                      <a:pPr algn="ctr" fontAlgn="ctr"/>
                      <a:r>
                        <a:rPr lang="es-CO" sz="1600" b="1" i="0" u="none" strike="noStrike">
                          <a:solidFill>
                            <a:srgbClr val="000000"/>
                          </a:solidFill>
                          <a:effectLst/>
                          <a:latin typeface="Arial"/>
                        </a:rPr>
                        <a:t>                              0,01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hMerge="1">
                  <a:txBody>
                    <a:bodyPr/>
                    <a:lstStyle/>
                    <a:p>
                      <a:endParaRPr lang="es-CO"/>
                    </a:p>
                  </a:txBody>
                  <a:tcP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s-CO" sz="1600" b="0" i="0" u="none" strike="noStrike">
                          <a:solidFill>
                            <a:srgbClr val="000000"/>
                          </a:solidFill>
                          <a:effectLst/>
                          <a:latin typeface="Arial"/>
                        </a:rPr>
                        <a:t>0,015</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c>
                  <a:txBody>
                    <a:bodyPr/>
                    <a:lstStyle/>
                    <a:p>
                      <a:pPr algn="ctr" fontAlgn="ctr"/>
                      <a:r>
                        <a:rPr lang="es-CO" sz="1600" b="0" i="0" u="none" strike="noStrike" dirty="0">
                          <a:solidFill>
                            <a:srgbClr val="000000"/>
                          </a:solidFill>
                          <a:effectLst/>
                          <a:latin typeface="Arial"/>
                        </a:rPr>
                        <a:t>               (0,01)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solidFill>
                  </a:tcPr>
                </a:tc>
              </a:tr>
              <a:tr h="1005434">
                <a:tc gridSpan="7">
                  <a:txBody>
                    <a:bodyPr/>
                    <a:lstStyle/>
                    <a:p>
                      <a:pPr algn="ctr" fontAlgn="ctr"/>
                      <a:r>
                        <a:rPr lang="es-MX" sz="2000" b="1" i="0" u="none" strike="noStrike" baseline="0" dirty="0" smtClean="0">
                          <a:latin typeface="Arial"/>
                        </a:rPr>
                        <a:t>Un indicador cumplió con la meta estándar de eficacia del 3% y los demás mejoraron con respecto al período anterior</a:t>
                      </a:r>
                      <a:endParaRPr lang="es-ES" sz="20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endParaRPr lang="es-CO"/>
                    </a:p>
                  </a:txBody>
                  <a:tcPr/>
                </a:tc>
                <a:tc hMerge="1">
                  <a:txBody>
                    <a:bodyPr/>
                    <a:lstStyle/>
                    <a:p>
                      <a:endParaRPr lang="es-CO"/>
                    </a:p>
                  </a:txBody>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0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hMerge="1">
                  <a:txBody>
                    <a:bodyPr/>
                    <a:lstStyle/>
                    <a:p>
                      <a:pPr algn="ctr" fontAlgn="ctr"/>
                      <a:endParaRPr lang="es-ES" sz="2400" b="1" i="0" u="none" strike="noStrike" dirty="0">
                        <a:latin typeface="Arial"/>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896232481"/>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descr="Banner_Width.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4" y="5750351"/>
            <a:ext cx="9159354" cy="1495073"/>
          </a:xfrm>
          <a:prstGeom prst="rect">
            <a:avLst/>
          </a:prstGeom>
        </p:spPr>
      </p:pic>
      <p:sp>
        <p:nvSpPr>
          <p:cNvPr id="6" name="Rectangle 2"/>
          <p:cNvSpPr>
            <a:spLocks noGrp="1" noChangeArrowheads="1"/>
          </p:cNvSpPr>
          <p:nvPr>
            <p:ph type="title"/>
          </p:nvPr>
        </p:nvSpPr>
        <p:spPr>
          <a:xfrm>
            <a:off x="457200" y="150813"/>
            <a:ext cx="8229600" cy="325859"/>
          </a:xfrm>
        </p:spPr>
        <p:txBody>
          <a:bodyPr>
            <a:normAutofit fontScale="90000"/>
          </a:bodyPr>
          <a:lstStyle/>
          <a:p>
            <a:pPr eaLnBrk="1" hangingPunct="1"/>
            <a:r>
              <a:rPr lang="es-ES" sz="2800" dirty="0" smtClean="0">
                <a:solidFill>
                  <a:srgbClr val="FF3300"/>
                </a:solidFill>
              </a:rPr>
              <a:t>2. Resultados de auditorias internas 2013</a:t>
            </a:r>
          </a:p>
        </p:txBody>
      </p:sp>
      <p:graphicFrame>
        <p:nvGraphicFramePr>
          <p:cNvPr id="8" name="7 Tabla"/>
          <p:cNvGraphicFramePr>
            <a:graphicFrameLocks noGrp="1"/>
          </p:cNvGraphicFramePr>
          <p:nvPr>
            <p:extLst>
              <p:ext uri="{D42A27DB-BD31-4B8C-83A1-F6EECF244321}">
                <p14:modId xmlns:p14="http://schemas.microsoft.com/office/powerpoint/2010/main" val="2534896348"/>
              </p:ext>
            </p:extLst>
          </p:nvPr>
        </p:nvGraphicFramePr>
        <p:xfrm>
          <a:off x="142874" y="547597"/>
          <a:ext cx="9001127" cy="5024543"/>
        </p:xfrm>
        <a:graphic>
          <a:graphicData uri="http://schemas.openxmlformats.org/drawingml/2006/table">
            <a:tbl>
              <a:tblPr/>
              <a:tblGrid>
                <a:gridCol w="658497"/>
                <a:gridCol w="658497"/>
                <a:gridCol w="658497"/>
                <a:gridCol w="658497"/>
                <a:gridCol w="658497"/>
                <a:gridCol w="658497"/>
                <a:gridCol w="651845"/>
                <a:gridCol w="731665"/>
                <a:gridCol w="733327"/>
                <a:gridCol w="733327"/>
                <a:gridCol w="733327"/>
                <a:gridCol w="733327"/>
                <a:gridCol w="733327"/>
              </a:tblGrid>
              <a:tr h="380467">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ES" sz="900" b="1" i="0" u="none" strike="noStrike" dirty="0">
                          <a:latin typeface="Arial"/>
                        </a:rPr>
                        <a:t>NC</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s-MX" sz="900" b="1" i="0" u="none" strike="noStrike" dirty="0" smtClean="0">
                          <a:latin typeface="Arial"/>
                        </a:rPr>
                        <a:t>NC</a:t>
                      </a:r>
                      <a:endParaRPr lang="es-ES" sz="900" b="1"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230178">
                <a:tc>
                  <a:txBody>
                    <a:bodyPr/>
                    <a:lstStyle/>
                    <a:p>
                      <a:pPr algn="ctr" fontAlgn="b"/>
                      <a:r>
                        <a:rPr lang="es-ES" sz="1100" b="1" i="0" u="none" strike="noStrike" dirty="0">
                          <a:latin typeface="Arial"/>
                        </a:rPr>
                        <a:t>II-2006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a:latin typeface="Arial"/>
                        </a:rPr>
                        <a:t>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II-2007</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II-2008</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II -2009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I -2010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ES" sz="1100" b="1" i="0" u="none" strike="noStrike" dirty="0">
                          <a:latin typeface="Arial"/>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smtClean="0">
                          <a:latin typeface="Arial"/>
                        </a:rPr>
                        <a:t>2012-1</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100" b="1" i="0" u="none" strike="noStrike" dirty="0" smtClean="0">
                          <a:latin typeface="Arial"/>
                        </a:rPr>
                        <a:t>2012-2</a:t>
                      </a:r>
                      <a:endParaRPr lang="es-ES" sz="11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smtClean="0">
                          <a:latin typeface="Arial"/>
                        </a:rPr>
                        <a:t>2013-2</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b"/>
                      <a:r>
                        <a:rPr lang="es-MX" sz="1400" b="1" i="0" u="none" strike="noStrike" dirty="0" smtClean="0">
                          <a:latin typeface="Arial"/>
                        </a:rPr>
                        <a:t>2013-2</a:t>
                      </a:r>
                      <a:endParaRPr lang="es-ES" sz="1400" b="1" i="0" u="none" strike="noStrike" dirty="0">
                        <a:latin typeface="Arial"/>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r h="394590">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4</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2</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a:solidFill>
                            <a:srgbClr val="000000"/>
                          </a:solidFill>
                          <a:effectLst/>
                          <a:latin typeface="Arial"/>
                        </a:rPr>
                        <a:t>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a:txBody>
                    <a:bodyPr/>
                    <a:lstStyle/>
                    <a:p>
                      <a:pPr algn="ctr" fontAlgn="ctr"/>
                      <a:r>
                        <a:rPr lang="es-CO" sz="2400" b="0" i="0" u="none" strike="noStrike" dirty="0">
                          <a:solidFill>
                            <a:srgbClr val="000000"/>
                          </a:solidFill>
                          <a:effectLst/>
                          <a:latin typeface="Arial"/>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r>
              <a:tr h="4019308">
                <a:tc gridSpan="13">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r>
                        <a:rPr kumimoji="0" lang="es-MX" sz="1200" b="1" i="0" u="none" strike="noStrike" cap="none" normalizeH="0" baseline="0" dirty="0" smtClean="0">
                          <a:ln>
                            <a:noFill/>
                          </a:ln>
                          <a:solidFill>
                            <a:srgbClr val="FF3300"/>
                          </a:solidFill>
                          <a:effectLst/>
                          <a:latin typeface="Arial" charset="0"/>
                        </a:rPr>
                        <a:t> </a:t>
                      </a:r>
                      <a:r>
                        <a:rPr kumimoji="0" lang="es-MX" sz="2000" b="1" i="0" u="none" strike="noStrike" kern="1200" cap="none" normalizeH="0" baseline="0" dirty="0" smtClean="0">
                          <a:ln>
                            <a:noFill/>
                          </a:ln>
                          <a:solidFill>
                            <a:schemeClr val="tx1"/>
                          </a:solidFill>
                          <a:effectLst/>
                          <a:latin typeface="Arial" charset="0"/>
                          <a:ea typeface="+mn-ea"/>
                          <a:cs typeface="+mn-cs"/>
                        </a:rPr>
                        <a:t>AUDITORÍAS INTERNAS  2013</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    2013-1</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         NC1: </a:t>
                      </a:r>
                      <a:r>
                        <a:rPr kumimoji="0" lang="es-MX" sz="1600" b="0" i="0" u="none" strike="noStrike" kern="1200" cap="none" normalizeH="0" baseline="0" dirty="0" smtClean="0">
                          <a:ln>
                            <a:noFill/>
                          </a:ln>
                          <a:solidFill>
                            <a:schemeClr val="tx1"/>
                          </a:solidFill>
                          <a:effectLst/>
                          <a:latin typeface="Arial" charset="0"/>
                          <a:ea typeface="+mn-ea"/>
                          <a:cs typeface="+mn-cs"/>
                        </a:rPr>
                        <a:t>Se encontró un hallazgo en el control de registros  y una observación, las cuales se analizaron  con el equipo de trabajo y se formularon  las acciones correctivas correspondientes</a:t>
                      </a:r>
                      <a:r>
                        <a:rPr kumimoji="0" lang="es-MX" sz="2000" b="0" i="0" u="none" strike="noStrike" cap="none" normalizeH="0" baseline="0" dirty="0" smtClean="0">
                          <a:ln>
                            <a:noFill/>
                          </a:ln>
                          <a:solidFill>
                            <a:schemeClr val="tx1"/>
                          </a:solidFill>
                          <a:effectLst/>
                          <a:latin typeface="Arial" charset="0"/>
                        </a:rPr>
                        <a:t>.</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MX" sz="2000" b="1" i="0" u="none" strike="noStrike" kern="1200" cap="none" normalizeH="0" baseline="0" dirty="0" smtClean="0">
                          <a:ln>
                            <a:noFill/>
                          </a:ln>
                          <a:solidFill>
                            <a:schemeClr val="tx1"/>
                          </a:solidFill>
                          <a:effectLst/>
                          <a:latin typeface="Arial" charset="0"/>
                          <a:ea typeface="+mn-ea"/>
                          <a:cs typeface="+mn-cs"/>
                        </a:rPr>
                        <a:t>   2013-2:</a:t>
                      </a:r>
                    </a:p>
                    <a:p>
                      <a:pPr marL="628650" marR="0" lvl="0" indent="-628650" algn="just" defTabSz="914400" rtl="0" eaLnBrk="1" fontAlgn="base" latinLnBrk="0" hangingPunct="1">
                        <a:lnSpc>
                          <a:spcPct val="100000"/>
                        </a:lnSpc>
                        <a:spcBef>
                          <a:spcPct val="20000"/>
                        </a:spcBef>
                        <a:spcAft>
                          <a:spcPct val="0"/>
                        </a:spcAft>
                        <a:buClrTx/>
                        <a:buSzTx/>
                        <a:buFontTx/>
                        <a:buNone/>
                        <a:tabLst/>
                      </a:pPr>
                      <a:r>
                        <a:rPr kumimoji="0" lang="es-CO" sz="2000" b="0" i="0" u="none" strike="noStrike" kern="1200" cap="none" normalizeH="0" baseline="0" dirty="0" smtClean="0">
                          <a:ln>
                            <a:noFill/>
                          </a:ln>
                          <a:solidFill>
                            <a:schemeClr val="tx1"/>
                          </a:solidFill>
                          <a:effectLst/>
                          <a:latin typeface="Arial" charset="0"/>
                          <a:ea typeface="+mn-ea"/>
                          <a:cs typeface="+mn-cs"/>
                        </a:rPr>
                        <a:t>         OBS1:   </a:t>
                      </a:r>
                      <a:r>
                        <a:rPr kumimoji="0" lang="es-CO" sz="1400" b="0" i="0" u="none" strike="noStrike" kern="1200" cap="none" normalizeH="0" baseline="0" dirty="0" smtClean="0">
                          <a:ln>
                            <a:noFill/>
                          </a:ln>
                          <a:solidFill>
                            <a:schemeClr val="tx1"/>
                          </a:solidFill>
                          <a:effectLst/>
                          <a:latin typeface="Arial" charset="0"/>
                          <a:ea typeface="+mn-ea"/>
                          <a:cs typeface="+mn-cs"/>
                        </a:rPr>
                        <a:t>En verificación al control de registros se observó  que en general se utilizan los formatos en versiones actualizadas, pero dos de ellos,  se están utilizando en versiones desactualizadas  en la Sede Belmonte, así:  Los registros del formato PE-GB-01-P-01-F04  tienen códigos y versiones que no corresponden con el listado maestro de documentos y registro V.2  y Fecha 16-05-11 . Los registros del formato PE-GB-01-P-01-F06  tienen códigos y versiones que no corresponden con el listado maestro de documentos y registro V.1 y Fecha 22-05-2012.(Numeral 4.2.4 Control de los registros de la norma ISO9001:2008)</a:t>
                      </a:r>
                      <a:endParaRPr kumimoji="0" lang="es-ES" sz="1400" b="0" i="0" u="none" strike="noStrike" kern="1200" cap="none" normalizeH="0" baseline="0" dirty="0" smtClean="0">
                        <a:ln>
                          <a:noFill/>
                        </a:ln>
                        <a:solidFill>
                          <a:schemeClr val="tx1"/>
                        </a:solidFill>
                        <a:effectLst/>
                        <a:latin typeface="Arial" charset="0"/>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pPr algn="ctr" fontAlgn="ctr"/>
                      <a:endParaRPr lang="es-ES" sz="11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C99FF"/>
                    </a:solidFill>
                  </a:tcPr>
                </a:tc>
                <a:tc hMerge="1">
                  <a:txBody>
                    <a:bodyPr/>
                    <a:lstStyle/>
                    <a:p>
                      <a:endParaRPr lang="es-ES"/>
                    </a:p>
                  </a:txBody>
                  <a:tcPr/>
                </a:tc>
                <a:tc hMerge="1">
                  <a:txBody>
                    <a:bodyPr/>
                    <a:lstStyle/>
                    <a:p>
                      <a:pPr marL="628650" marR="0" lvl="0" indent="-628650" algn="just" defTabSz="914400" rtl="0" eaLnBrk="1" fontAlgn="base" latinLnBrk="0" hangingPunct="1">
                        <a:lnSpc>
                          <a:spcPct val="100000"/>
                        </a:lnSpc>
                        <a:spcBef>
                          <a:spcPct val="20000"/>
                        </a:spcBef>
                        <a:spcAft>
                          <a:spcPct val="0"/>
                        </a:spcAft>
                        <a:buClrTx/>
                        <a:buSzTx/>
                        <a:buFontTx/>
                        <a:buNone/>
                        <a:tabLst/>
                      </a:pPr>
                      <a:endParaRPr kumimoji="0" lang="es-ES" sz="14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c hMerge="1">
                  <a:txBody>
                    <a:bodyPr/>
                    <a:lstStyle/>
                    <a:p>
                      <a:pPr marL="628650" marR="0" lvl="0" indent="-628650" algn="l" defTabSz="914400" rtl="0" eaLnBrk="1" fontAlgn="base" latinLnBrk="0" hangingPunct="1">
                        <a:lnSpc>
                          <a:spcPct val="100000"/>
                        </a:lnSpc>
                        <a:spcBef>
                          <a:spcPct val="20000"/>
                        </a:spcBef>
                        <a:spcAft>
                          <a:spcPct val="0"/>
                        </a:spcAft>
                        <a:buClrTx/>
                        <a:buSzTx/>
                        <a:buFontTx/>
                        <a:buNone/>
                        <a:tabLst/>
                      </a:pPr>
                      <a:endParaRPr kumimoji="0" lang="es-ES" sz="3200" b="0" i="0" u="none" strike="noStrike" cap="none" normalizeH="0" baseline="0" dirty="0" smtClean="0">
                        <a:ln>
                          <a:noFill/>
                        </a:ln>
                        <a:solidFill>
                          <a:schemeClr val="tx1"/>
                        </a:solidFill>
                        <a:effectLst/>
                        <a:latin typeface="Arial" charset="0"/>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CC"/>
                    </a:solidFill>
                  </a:tcPr>
                </a:tc>
              </a:tr>
            </a:tbl>
          </a:graphicData>
        </a:graphic>
      </p:graphicFrame>
    </p:spTree>
    <p:extLst>
      <p:ext uri="{BB962C8B-B14F-4D97-AF65-F5344CB8AC3E}">
        <p14:creationId xmlns:p14="http://schemas.microsoft.com/office/powerpoint/2010/main" val="3979089843"/>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24484</TotalTime>
  <Words>2068</Words>
  <Application>Microsoft Office PowerPoint</Application>
  <PresentationFormat>Presentación en pantalla (4:3)</PresentationFormat>
  <Paragraphs>401</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Presentación de PowerPoint</vt:lpstr>
      <vt:lpstr>Seguimiento a tareas de la Revisión Gerencial anterior</vt:lpstr>
      <vt:lpstr> Acciones de mejoramiento </vt:lpstr>
      <vt:lpstr> ANÁLISIS OBJETIVO “A” </vt:lpstr>
      <vt:lpstr> ANÁLISIS OBJETIVO “A” </vt:lpstr>
      <vt:lpstr> ANÁLISIS OBJETIVO “B”  Resultado de indicadores Acuerdos de Servicio  </vt:lpstr>
      <vt:lpstr>OBJETIVO “C” Respuesta  a Quejas y Seguimiento </vt:lpstr>
      <vt:lpstr>OBJETIVO “E”  Indicadores de Proceso  medidos y con análisis de datos</vt:lpstr>
      <vt:lpstr>2. Resultados de auditorias internas 2013</vt:lpstr>
      <vt:lpstr>2.1 Resultado de auditoria Externa</vt:lpstr>
      <vt:lpstr>3. Resumen de No Conformidades y estado de las Acciones Correctivas</vt:lpstr>
      <vt:lpstr>4. Acciones Preventivas </vt:lpstr>
      <vt:lpstr>4. Acciones Preventivas </vt:lpstr>
      <vt:lpstr>4. Acciones Preventivas </vt:lpstr>
      <vt:lpstr>5.  Revisión del Servicio No conforme</vt:lpstr>
    </vt:vector>
  </TitlesOfParts>
  <Company>Universidad Libre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carlos.valero</dc:creator>
  <cp:lastModifiedBy>EQ19</cp:lastModifiedBy>
  <cp:revision>845</cp:revision>
  <cp:lastPrinted>2011-09-21T16:28:44Z</cp:lastPrinted>
  <dcterms:created xsi:type="dcterms:W3CDTF">2008-11-07T15:09:08Z</dcterms:created>
  <dcterms:modified xsi:type="dcterms:W3CDTF">2014-03-13T15:09:09Z</dcterms:modified>
</cp:coreProperties>
</file>