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36" r:id="rId1"/>
  </p:sldMasterIdLst>
  <p:notesMasterIdLst>
    <p:notesMasterId r:id="rId10"/>
  </p:notesMasterIdLst>
  <p:handoutMasterIdLst>
    <p:handoutMasterId r:id="rId11"/>
  </p:handoutMasterIdLst>
  <p:sldIdLst>
    <p:sldId id="267" r:id="rId2"/>
    <p:sldId id="268" r:id="rId3"/>
    <p:sldId id="269" r:id="rId4"/>
    <p:sldId id="274" r:id="rId5"/>
    <p:sldId id="275" r:id="rId6"/>
    <p:sldId id="276" r:id="rId7"/>
    <p:sldId id="277" r:id="rId8"/>
    <p:sldId id="278" r:id="rId9"/>
  </p:sldIdLst>
  <p:sldSz cx="9144000" cy="6858000" type="screen4x3"/>
  <p:notesSz cx="7010400" cy="92964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FF6D"/>
    <a:srgbClr val="D76007"/>
    <a:srgbClr val="C83F08"/>
    <a:srgbClr val="CC3300"/>
    <a:srgbClr val="B65E1C"/>
    <a:srgbClr val="CCCC00"/>
    <a:srgbClr val="E6AA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55" autoAdjust="0"/>
    <p:restoredTop sz="94660"/>
  </p:normalViewPr>
  <p:slideViewPr>
    <p:cSldViewPr>
      <p:cViewPr>
        <p:scale>
          <a:sx n="70" d="100"/>
          <a:sy n="70" d="100"/>
        </p:scale>
        <p:origin x="-630" y="-1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907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eaLnBrk="0" hangingPunct="0">
              <a:defRPr sz="1200">
                <a:latin typeface="Arial" charset="0"/>
              </a:defRPr>
            </a:lvl1pPr>
          </a:lstStyle>
          <a:p>
            <a:pPr>
              <a:defRPr/>
            </a:pPr>
            <a:endParaRPr lang="es-ES"/>
          </a:p>
        </p:txBody>
      </p:sp>
      <p:sp>
        <p:nvSpPr>
          <p:cNvPr id="259075"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0" hangingPunct="0">
              <a:defRPr sz="1200">
                <a:latin typeface="Arial" charset="0"/>
              </a:defRPr>
            </a:lvl1pPr>
          </a:lstStyle>
          <a:p>
            <a:pPr>
              <a:defRPr/>
            </a:pPr>
            <a:fld id="{8385EA59-6BF7-4570-8B3C-D8F8A3066BB6}" type="datetimeFigureOut">
              <a:rPr lang="es-ES"/>
              <a:pPr>
                <a:defRPr/>
              </a:pPr>
              <a:t>12/03/2014</a:t>
            </a:fld>
            <a:endParaRPr lang="es-ES" dirty="0"/>
          </a:p>
        </p:txBody>
      </p:sp>
      <p:sp>
        <p:nvSpPr>
          <p:cNvPr id="259076"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0" hangingPunct="0">
              <a:defRPr sz="1200">
                <a:latin typeface="Arial" charset="0"/>
              </a:defRPr>
            </a:lvl1pPr>
          </a:lstStyle>
          <a:p>
            <a:pPr>
              <a:defRPr/>
            </a:pPr>
            <a:endParaRPr lang="es-ES"/>
          </a:p>
        </p:txBody>
      </p:sp>
      <p:sp>
        <p:nvSpPr>
          <p:cNvPr id="259077"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eaLnBrk="0" hangingPunct="0">
              <a:defRPr sz="1200">
                <a:latin typeface="Arial" charset="0"/>
              </a:defRPr>
            </a:lvl1pPr>
          </a:lstStyle>
          <a:p>
            <a:pPr>
              <a:defRPr/>
            </a:pPr>
            <a:fld id="{50207B00-64B9-4B90-A372-C0880A1E7E68}" type="slidenum">
              <a:rPr lang="es-ES"/>
              <a:pPr>
                <a:defRPr/>
              </a:pPr>
              <a:t>‹Nº›</a:t>
            </a:fld>
            <a:endParaRPr lang="es-ES" dirty="0"/>
          </a:p>
        </p:txBody>
      </p:sp>
    </p:spTree>
    <p:extLst>
      <p:ext uri="{BB962C8B-B14F-4D97-AF65-F5344CB8AC3E}">
        <p14:creationId xmlns:p14="http://schemas.microsoft.com/office/powerpoint/2010/main" val="16463013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s-ES"/>
          </a:p>
        </p:txBody>
      </p:sp>
      <p:sp>
        <p:nvSpPr>
          <p:cNvPr id="25603"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s-ES"/>
          </a:p>
        </p:txBody>
      </p:sp>
      <p:sp>
        <p:nvSpPr>
          <p:cNvPr id="922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5605"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25606"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s-ES"/>
          </a:p>
        </p:txBody>
      </p:sp>
      <p:sp>
        <p:nvSpPr>
          <p:cNvPr id="25607"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5CC98AFC-F8A6-4130-9AA7-623B0141412E}" type="slidenum">
              <a:rPr lang="es-ES"/>
              <a:pPr>
                <a:defRPr/>
              </a:pPr>
              <a:t>‹Nº›</a:t>
            </a:fld>
            <a:endParaRPr lang="es-ES" dirty="0"/>
          </a:p>
        </p:txBody>
      </p:sp>
    </p:spTree>
    <p:extLst>
      <p:ext uri="{BB962C8B-B14F-4D97-AF65-F5344CB8AC3E}">
        <p14:creationId xmlns:p14="http://schemas.microsoft.com/office/powerpoint/2010/main" val="11625245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smtClean="0"/>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p:txBody>
          <a:bodyPr/>
          <a:lstStyle/>
          <a:p>
            <a:pPr>
              <a:defRPr/>
            </a:pPr>
            <a:endParaRPr lang="es-ES"/>
          </a:p>
        </p:txBody>
      </p:sp>
      <p:sp>
        <p:nvSpPr>
          <p:cNvPr id="5" name="Marcador de pie de página 4"/>
          <p:cNvSpPr>
            <a:spLocks noGrp="1"/>
          </p:cNvSpPr>
          <p:nvPr>
            <p:ph type="ftr" sz="quarter" idx="11"/>
          </p:nvPr>
        </p:nvSpPr>
        <p:spPr/>
        <p:txBody>
          <a:bodyPr/>
          <a:lstStyle/>
          <a:p>
            <a:pPr>
              <a:defRPr/>
            </a:pPr>
            <a:endParaRPr lang="es-ES"/>
          </a:p>
        </p:txBody>
      </p:sp>
      <p:sp>
        <p:nvSpPr>
          <p:cNvPr id="6" name="Marcador de número de diapositiva 5"/>
          <p:cNvSpPr>
            <a:spLocks noGrp="1"/>
          </p:cNvSpPr>
          <p:nvPr>
            <p:ph type="sldNum" sz="quarter" idx="12"/>
          </p:nvPr>
        </p:nvSpPr>
        <p:spPr/>
        <p:txBody>
          <a:bodyPr/>
          <a:lstStyle/>
          <a:p>
            <a:pPr>
              <a:defRPr/>
            </a:pPr>
            <a:fld id="{26791B37-C844-4E7A-AA84-888AA074CE9A}" type="slidenum">
              <a:rPr lang="es-ES" smtClean="0"/>
              <a:pPr>
                <a:defRPr/>
              </a:pPr>
              <a:t>‹Nº›</a:t>
            </a:fld>
            <a:endParaRPr lang="es-ES" dirty="0"/>
          </a:p>
        </p:txBody>
      </p:sp>
    </p:spTree>
    <p:extLst>
      <p:ext uri="{BB962C8B-B14F-4D97-AF65-F5344CB8AC3E}">
        <p14:creationId xmlns:p14="http://schemas.microsoft.com/office/powerpoint/2010/main" val="3339267990"/>
      </p:ext>
    </p:extLst>
  </p:cSld>
  <p:clrMapOvr>
    <a:masterClrMapping/>
  </p:clrMapOvr>
  <p:transition spd="slow">
    <p:wip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pPr>
              <a:defRPr/>
            </a:pPr>
            <a:endParaRPr lang="es-ES"/>
          </a:p>
        </p:txBody>
      </p:sp>
      <p:sp>
        <p:nvSpPr>
          <p:cNvPr id="5" name="Marcador de pie de página 4"/>
          <p:cNvSpPr>
            <a:spLocks noGrp="1"/>
          </p:cNvSpPr>
          <p:nvPr>
            <p:ph type="ftr" sz="quarter" idx="11"/>
          </p:nvPr>
        </p:nvSpPr>
        <p:spPr/>
        <p:txBody>
          <a:bodyPr/>
          <a:lstStyle/>
          <a:p>
            <a:pPr>
              <a:defRPr/>
            </a:pPr>
            <a:endParaRPr lang="es-ES"/>
          </a:p>
        </p:txBody>
      </p:sp>
      <p:sp>
        <p:nvSpPr>
          <p:cNvPr id="6" name="Marcador de número de diapositiva 5"/>
          <p:cNvSpPr>
            <a:spLocks noGrp="1"/>
          </p:cNvSpPr>
          <p:nvPr>
            <p:ph type="sldNum" sz="quarter" idx="12"/>
          </p:nvPr>
        </p:nvSpPr>
        <p:spPr/>
        <p:txBody>
          <a:bodyPr/>
          <a:lstStyle/>
          <a:p>
            <a:pPr>
              <a:defRPr/>
            </a:pPr>
            <a:fld id="{B3BC7FB7-E910-484D-922C-21F305FAA9A9}" type="slidenum">
              <a:rPr lang="es-ES" smtClean="0"/>
              <a:pPr>
                <a:defRPr/>
              </a:pPr>
              <a:t>‹Nº›</a:t>
            </a:fld>
            <a:endParaRPr lang="es-ES" dirty="0"/>
          </a:p>
        </p:txBody>
      </p:sp>
    </p:spTree>
    <p:extLst>
      <p:ext uri="{BB962C8B-B14F-4D97-AF65-F5344CB8AC3E}">
        <p14:creationId xmlns:p14="http://schemas.microsoft.com/office/powerpoint/2010/main" val="3380794258"/>
      </p:ext>
    </p:extLst>
  </p:cSld>
  <p:clrMapOvr>
    <a:masterClrMapping/>
  </p:clrMapOvr>
  <p:transition spd="slow">
    <p:wip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pPr>
              <a:defRPr/>
            </a:pPr>
            <a:endParaRPr lang="es-ES"/>
          </a:p>
        </p:txBody>
      </p:sp>
      <p:sp>
        <p:nvSpPr>
          <p:cNvPr id="5" name="Marcador de pie de página 4"/>
          <p:cNvSpPr>
            <a:spLocks noGrp="1"/>
          </p:cNvSpPr>
          <p:nvPr>
            <p:ph type="ftr" sz="quarter" idx="11"/>
          </p:nvPr>
        </p:nvSpPr>
        <p:spPr/>
        <p:txBody>
          <a:bodyPr/>
          <a:lstStyle/>
          <a:p>
            <a:pPr>
              <a:defRPr/>
            </a:pPr>
            <a:endParaRPr lang="es-ES"/>
          </a:p>
        </p:txBody>
      </p:sp>
      <p:sp>
        <p:nvSpPr>
          <p:cNvPr id="6" name="Marcador de número de diapositiva 5"/>
          <p:cNvSpPr>
            <a:spLocks noGrp="1"/>
          </p:cNvSpPr>
          <p:nvPr>
            <p:ph type="sldNum" sz="quarter" idx="12"/>
          </p:nvPr>
        </p:nvSpPr>
        <p:spPr/>
        <p:txBody>
          <a:bodyPr/>
          <a:lstStyle/>
          <a:p>
            <a:pPr>
              <a:defRPr/>
            </a:pPr>
            <a:fld id="{9A3C48FF-BBDB-4A44-8A07-4A338CBD351D}" type="slidenum">
              <a:rPr lang="es-ES" smtClean="0"/>
              <a:pPr>
                <a:defRPr/>
              </a:pPr>
              <a:t>‹Nº›</a:t>
            </a:fld>
            <a:endParaRPr lang="es-ES" dirty="0"/>
          </a:p>
        </p:txBody>
      </p:sp>
    </p:spTree>
    <p:extLst>
      <p:ext uri="{BB962C8B-B14F-4D97-AF65-F5344CB8AC3E}">
        <p14:creationId xmlns:p14="http://schemas.microsoft.com/office/powerpoint/2010/main" val="3478365906"/>
      </p:ext>
    </p:extLst>
  </p:cSld>
  <p:clrMapOvr>
    <a:masterClrMapping/>
  </p:clrMapOvr>
  <p:transition spd="slow">
    <p:wip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pPr>
              <a:defRPr/>
            </a:pPr>
            <a:endParaRPr lang="es-ES"/>
          </a:p>
        </p:txBody>
      </p:sp>
      <p:sp>
        <p:nvSpPr>
          <p:cNvPr id="5" name="Marcador de pie de página 4"/>
          <p:cNvSpPr>
            <a:spLocks noGrp="1"/>
          </p:cNvSpPr>
          <p:nvPr>
            <p:ph type="ftr" sz="quarter" idx="11"/>
          </p:nvPr>
        </p:nvSpPr>
        <p:spPr/>
        <p:txBody>
          <a:bodyPr/>
          <a:lstStyle/>
          <a:p>
            <a:pPr>
              <a:defRPr/>
            </a:pPr>
            <a:endParaRPr lang="es-ES"/>
          </a:p>
        </p:txBody>
      </p:sp>
      <p:sp>
        <p:nvSpPr>
          <p:cNvPr id="6" name="Marcador de número de diapositiva 5"/>
          <p:cNvSpPr>
            <a:spLocks noGrp="1"/>
          </p:cNvSpPr>
          <p:nvPr>
            <p:ph type="sldNum" sz="quarter" idx="12"/>
          </p:nvPr>
        </p:nvSpPr>
        <p:spPr/>
        <p:txBody>
          <a:bodyPr/>
          <a:lstStyle/>
          <a:p>
            <a:pPr>
              <a:defRPr/>
            </a:pPr>
            <a:fld id="{4C277B02-1C3D-4A03-A08A-95379DC4F850}" type="slidenum">
              <a:rPr lang="es-ES" smtClean="0"/>
              <a:pPr>
                <a:defRPr/>
              </a:pPr>
              <a:t>‹Nº›</a:t>
            </a:fld>
            <a:endParaRPr lang="es-ES" dirty="0"/>
          </a:p>
        </p:txBody>
      </p:sp>
    </p:spTree>
    <p:extLst>
      <p:ext uri="{BB962C8B-B14F-4D97-AF65-F5344CB8AC3E}">
        <p14:creationId xmlns:p14="http://schemas.microsoft.com/office/powerpoint/2010/main" val="708083173"/>
      </p:ext>
    </p:extLst>
  </p:cSld>
  <p:clrMapOvr>
    <a:masterClrMapping/>
  </p:clrMapOvr>
  <p:transition spd="slow">
    <p:wip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pPr>
              <a:defRPr/>
            </a:pPr>
            <a:endParaRPr lang="es-ES"/>
          </a:p>
        </p:txBody>
      </p:sp>
      <p:sp>
        <p:nvSpPr>
          <p:cNvPr id="5" name="Marcador de pie de página 4"/>
          <p:cNvSpPr>
            <a:spLocks noGrp="1"/>
          </p:cNvSpPr>
          <p:nvPr>
            <p:ph type="ftr" sz="quarter" idx="11"/>
          </p:nvPr>
        </p:nvSpPr>
        <p:spPr/>
        <p:txBody>
          <a:bodyPr/>
          <a:lstStyle/>
          <a:p>
            <a:pPr>
              <a:defRPr/>
            </a:pPr>
            <a:endParaRPr lang="es-ES"/>
          </a:p>
        </p:txBody>
      </p:sp>
      <p:sp>
        <p:nvSpPr>
          <p:cNvPr id="6" name="Marcador de número de diapositiva 5"/>
          <p:cNvSpPr>
            <a:spLocks noGrp="1"/>
          </p:cNvSpPr>
          <p:nvPr>
            <p:ph type="sldNum" sz="quarter" idx="12"/>
          </p:nvPr>
        </p:nvSpPr>
        <p:spPr/>
        <p:txBody>
          <a:bodyPr/>
          <a:lstStyle/>
          <a:p>
            <a:pPr>
              <a:defRPr/>
            </a:pPr>
            <a:fld id="{C4E5BCF2-213E-43A9-B3F0-5C46D1E9C2BB}" type="slidenum">
              <a:rPr lang="es-ES" smtClean="0"/>
              <a:pPr>
                <a:defRPr/>
              </a:pPr>
              <a:t>‹Nº›</a:t>
            </a:fld>
            <a:endParaRPr lang="es-ES" dirty="0"/>
          </a:p>
        </p:txBody>
      </p:sp>
    </p:spTree>
    <p:extLst>
      <p:ext uri="{BB962C8B-B14F-4D97-AF65-F5344CB8AC3E}">
        <p14:creationId xmlns:p14="http://schemas.microsoft.com/office/powerpoint/2010/main" val="2862663756"/>
      </p:ext>
    </p:extLst>
  </p:cSld>
  <p:clrMapOvr>
    <a:masterClrMapping/>
  </p:clrMapOvr>
  <p:transition spd="slow">
    <p:wip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p:txBody>
          <a:bodyPr/>
          <a:lstStyle/>
          <a:p>
            <a:pPr>
              <a:defRPr/>
            </a:pPr>
            <a:endParaRPr lang="es-ES"/>
          </a:p>
        </p:txBody>
      </p:sp>
      <p:sp>
        <p:nvSpPr>
          <p:cNvPr id="6" name="Marcador de pie de página 5"/>
          <p:cNvSpPr>
            <a:spLocks noGrp="1"/>
          </p:cNvSpPr>
          <p:nvPr>
            <p:ph type="ftr" sz="quarter" idx="11"/>
          </p:nvPr>
        </p:nvSpPr>
        <p:spPr/>
        <p:txBody>
          <a:bodyPr/>
          <a:lstStyle/>
          <a:p>
            <a:pPr>
              <a:defRPr/>
            </a:pPr>
            <a:endParaRPr lang="es-ES"/>
          </a:p>
        </p:txBody>
      </p:sp>
      <p:sp>
        <p:nvSpPr>
          <p:cNvPr id="7" name="Marcador de número de diapositiva 6"/>
          <p:cNvSpPr>
            <a:spLocks noGrp="1"/>
          </p:cNvSpPr>
          <p:nvPr>
            <p:ph type="sldNum" sz="quarter" idx="12"/>
          </p:nvPr>
        </p:nvSpPr>
        <p:spPr/>
        <p:txBody>
          <a:bodyPr/>
          <a:lstStyle/>
          <a:p>
            <a:pPr>
              <a:defRPr/>
            </a:pPr>
            <a:fld id="{CBFFAED9-64AC-429E-A7CC-177944207C72}" type="slidenum">
              <a:rPr lang="es-ES" smtClean="0"/>
              <a:pPr>
                <a:defRPr/>
              </a:pPr>
              <a:t>‹Nº›</a:t>
            </a:fld>
            <a:endParaRPr lang="es-ES" dirty="0"/>
          </a:p>
        </p:txBody>
      </p:sp>
    </p:spTree>
    <p:extLst>
      <p:ext uri="{BB962C8B-B14F-4D97-AF65-F5344CB8AC3E}">
        <p14:creationId xmlns:p14="http://schemas.microsoft.com/office/powerpoint/2010/main" val="3309000306"/>
      </p:ext>
    </p:extLst>
  </p:cSld>
  <p:clrMapOvr>
    <a:masterClrMapping/>
  </p:clrMapOvr>
  <p:transition spd="slow">
    <p:wip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p:txBody>
          <a:bodyPr/>
          <a:lstStyle/>
          <a:p>
            <a:pPr>
              <a:defRPr/>
            </a:pPr>
            <a:endParaRPr lang="es-ES"/>
          </a:p>
        </p:txBody>
      </p:sp>
      <p:sp>
        <p:nvSpPr>
          <p:cNvPr id="8" name="Marcador de pie de página 7"/>
          <p:cNvSpPr>
            <a:spLocks noGrp="1"/>
          </p:cNvSpPr>
          <p:nvPr>
            <p:ph type="ftr" sz="quarter" idx="11"/>
          </p:nvPr>
        </p:nvSpPr>
        <p:spPr/>
        <p:txBody>
          <a:bodyPr/>
          <a:lstStyle/>
          <a:p>
            <a:pPr>
              <a:defRPr/>
            </a:pPr>
            <a:endParaRPr lang="es-ES"/>
          </a:p>
        </p:txBody>
      </p:sp>
      <p:sp>
        <p:nvSpPr>
          <p:cNvPr id="9" name="Marcador de número de diapositiva 8"/>
          <p:cNvSpPr>
            <a:spLocks noGrp="1"/>
          </p:cNvSpPr>
          <p:nvPr>
            <p:ph type="sldNum" sz="quarter" idx="12"/>
          </p:nvPr>
        </p:nvSpPr>
        <p:spPr/>
        <p:txBody>
          <a:bodyPr/>
          <a:lstStyle/>
          <a:p>
            <a:pPr>
              <a:defRPr/>
            </a:pPr>
            <a:fld id="{148E4EE5-3892-474C-940C-DAD9ECAECD4C}" type="slidenum">
              <a:rPr lang="es-ES" smtClean="0"/>
              <a:pPr>
                <a:defRPr/>
              </a:pPr>
              <a:t>‹Nº›</a:t>
            </a:fld>
            <a:endParaRPr lang="es-ES" dirty="0"/>
          </a:p>
        </p:txBody>
      </p:sp>
    </p:spTree>
    <p:extLst>
      <p:ext uri="{BB962C8B-B14F-4D97-AF65-F5344CB8AC3E}">
        <p14:creationId xmlns:p14="http://schemas.microsoft.com/office/powerpoint/2010/main" val="3637609051"/>
      </p:ext>
    </p:extLst>
  </p:cSld>
  <p:clrMapOvr>
    <a:masterClrMapping/>
  </p:clrMapOvr>
  <p:transition spd="slow">
    <p:wip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fecha 2"/>
          <p:cNvSpPr>
            <a:spLocks noGrp="1"/>
          </p:cNvSpPr>
          <p:nvPr>
            <p:ph type="dt" sz="half" idx="10"/>
          </p:nvPr>
        </p:nvSpPr>
        <p:spPr/>
        <p:txBody>
          <a:bodyPr/>
          <a:lstStyle/>
          <a:p>
            <a:pPr>
              <a:defRPr/>
            </a:pPr>
            <a:endParaRPr lang="es-ES"/>
          </a:p>
        </p:txBody>
      </p:sp>
      <p:sp>
        <p:nvSpPr>
          <p:cNvPr id="4" name="Marcador de pie de página 3"/>
          <p:cNvSpPr>
            <a:spLocks noGrp="1"/>
          </p:cNvSpPr>
          <p:nvPr>
            <p:ph type="ftr" sz="quarter" idx="11"/>
          </p:nvPr>
        </p:nvSpPr>
        <p:spPr/>
        <p:txBody>
          <a:bodyPr/>
          <a:lstStyle/>
          <a:p>
            <a:pPr>
              <a:defRPr/>
            </a:pPr>
            <a:endParaRPr lang="es-ES"/>
          </a:p>
        </p:txBody>
      </p:sp>
      <p:sp>
        <p:nvSpPr>
          <p:cNvPr id="5" name="Marcador de número de diapositiva 4"/>
          <p:cNvSpPr>
            <a:spLocks noGrp="1"/>
          </p:cNvSpPr>
          <p:nvPr>
            <p:ph type="sldNum" sz="quarter" idx="12"/>
          </p:nvPr>
        </p:nvSpPr>
        <p:spPr/>
        <p:txBody>
          <a:bodyPr/>
          <a:lstStyle/>
          <a:p>
            <a:pPr>
              <a:defRPr/>
            </a:pPr>
            <a:fld id="{91AFF3BA-2866-484B-B32C-0B48CBA4D251}" type="slidenum">
              <a:rPr lang="es-ES" smtClean="0"/>
              <a:pPr>
                <a:defRPr/>
              </a:pPr>
              <a:t>‹Nº›</a:t>
            </a:fld>
            <a:endParaRPr lang="es-ES" dirty="0"/>
          </a:p>
        </p:txBody>
      </p:sp>
    </p:spTree>
    <p:extLst>
      <p:ext uri="{BB962C8B-B14F-4D97-AF65-F5344CB8AC3E}">
        <p14:creationId xmlns:p14="http://schemas.microsoft.com/office/powerpoint/2010/main" val="3572005646"/>
      </p:ext>
    </p:extLst>
  </p:cSld>
  <p:clrMapOvr>
    <a:masterClrMapping/>
  </p:clrMapOvr>
  <p:transition spd="slow">
    <p:wip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pPr>
              <a:defRPr/>
            </a:pPr>
            <a:endParaRPr lang="es-ES"/>
          </a:p>
        </p:txBody>
      </p:sp>
      <p:sp>
        <p:nvSpPr>
          <p:cNvPr id="3" name="Marcador de pie de página 2"/>
          <p:cNvSpPr>
            <a:spLocks noGrp="1"/>
          </p:cNvSpPr>
          <p:nvPr>
            <p:ph type="ftr" sz="quarter" idx="11"/>
          </p:nvPr>
        </p:nvSpPr>
        <p:spPr/>
        <p:txBody>
          <a:bodyPr/>
          <a:lstStyle/>
          <a:p>
            <a:pPr>
              <a:defRPr/>
            </a:pPr>
            <a:endParaRPr lang="es-ES"/>
          </a:p>
        </p:txBody>
      </p:sp>
      <p:sp>
        <p:nvSpPr>
          <p:cNvPr id="4" name="Marcador de número de diapositiva 3"/>
          <p:cNvSpPr>
            <a:spLocks noGrp="1"/>
          </p:cNvSpPr>
          <p:nvPr>
            <p:ph type="sldNum" sz="quarter" idx="12"/>
          </p:nvPr>
        </p:nvSpPr>
        <p:spPr/>
        <p:txBody>
          <a:bodyPr/>
          <a:lstStyle/>
          <a:p>
            <a:pPr>
              <a:defRPr/>
            </a:pPr>
            <a:fld id="{54CDC19B-3564-40D8-B6C4-83A2D2062661}" type="slidenum">
              <a:rPr lang="es-ES" smtClean="0"/>
              <a:pPr>
                <a:defRPr/>
              </a:pPr>
              <a:t>‹Nº›</a:t>
            </a:fld>
            <a:endParaRPr lang="es-ES" dirty="0"/>
          </a:p>
        </p:txBody>
      </p:sp>
    </p:spTree>
    <p:extLst>
      <p:ext uri="{BB962C8B-B14F-4D97-AF65-F5344CB8AC3E}">
        <p14:creationId xmlns:p14="http://schemas.microsoft.com/office/powerpoint/2010/main" val="1341461831"/>
      </p:ext>
    </p:extLst>
  </p:cSld>
  <p:clrMapOvr>
    <a:masterClrMapping/>
  </p:clrMapOvr>
  <p:transition spd="slow">
    <p:wip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pPr>
              <a:defRPr/>
            </a:pPr>
            <a:endParaRPr lang="es-ES"/>
          </a:p>
        </p:txBody>
      </p:sp>
      <p:sp>
        <p:nvSpPr>
          <p:cNvPr id="6" name="Marcador de pie de página 5"/>
          <p:cNvSpPr>
            <a:spLocks noGrp="1"/>
          </p:cNvSpPr>
          <p:nvPr>
            <p:ph type="ftr" sz="quarter" idx="11"/>
          </p:nvPr>
        </p:nvSpPr>
        <p:spPr/>
        <p:txBody>
          <a:bodyPr/>
          <a:lstStyle/>
          <a:p>
            <a:pPr>
              <a:defRPr/>
            </a:pPr>
            <a:endParaRPr lang="es-ES"/>
          </a:p>
        </p:txBody>
      </p:sp>
      <p:sp>
        <p:nvSpPr>
          <p:cNvPr id="7" name="Marcador de número de diapositiva 6"/>
          <p:cNvSpPr>
            <a:spLocks noGrp="1"/>
          </p:cNvSpPr>
          <p:nvPr>
            <p:ph type="sldNum" sz="quarter" idx="12"/>
          </p:nvPr>
        </p:nvSpPr>
        <p:spPr/>
        <p:txBody>
          <a:bodyPr/>
          <a:lstStyle/>
          <a:p>
            <a:pPr>
              <a:defRPr/>
            </a:pPr>
            <a:fld id="{9749DBD1-A993-4D30-A3D7-1081124FC18C}" type="slidenum">
              <a:rPr lang="es-ES" smtClean="0"/>
              <a:pPr>
                <a:defRPr/>
              </a:pPr>
              <a:t>‹Nº›</a:t>
            </a:fld>
            <a:endParaRPr lang="es-ES" dirty="0"/>
          </a:p>
        </p:txBody>
      </p:sp>
    </p:spTree>
    <p:extLst>
      <p:ext uri="{BB962C8B-B14F-4D97-AF65-F5344CB8AC3E}">
        <p14:creationId xmlns:p14="http://schemas.microsoft.com/office/powerpoint/2010/main" val="1104414490"/>
      </p:ext>
    </p:extLst>
  </p:cSld>
  <p:clrMapOvr>
    <a:masterClrMapping/>
  </p:clrMapOvr>
  <p:transition spd="slow">
    <p:wip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pPr>
              <a:defRPr/>
            </a:pPr>
            <a:endParaRPr lang="es-ES"/>
          </a:p>
        </p:txBody>
      </p:sp>
      <p:sp>
        <p:nvSpPr>
          <p:cNvPr id="6" name="Marcador de pie de página 5"/>
          <p:cNvSpPr>
            <a:spLocks noGrp="1"/>
          </p:cNvSpPr>
          <p:nvPr>
            <p:ph type="ftr" sz="quarter" idx="11"/>
          </p:nvPr>
        </p:nvSpPr>
        <p:spPr/>
        <p:txBody>
          <a:bodyPr/>
          <a:lstStyle/>
          <a:p>
            <a:pPr>
              <a:defRPr/>
            </a:pPr>
            <a:endParaRPr lang="es-ES"/>
          </a:p>
        </p:txBody>
      </p:sp>
      <p:sp>
        <p:nvSpPr>
          <p:cNvPr id="7" name="Marcador de número de diapositiva 6"/>
          <p:cNvSpPr>
            <a:spLocks noGrp="1"/>
          </p:cNvSpPr>
          <p:nvPr>
            <p:ph type="sldNum" sz="quarter" idx="12"/>
          </p:nvPr>
        </p:nvSpPr>
        <p:spPr/>
        <p:txBody>
          <a:bodyPr/>
          <a:lstStyle/>
          <a:p>
            <a:pPr>
              <a:defRPr/>
            </a:pPr>
            <a:fld id="{10D3BCDC-8CE6-4399-AEFD-75AA49BF857E}" type="slidenum">
              <a:rPr lang="es-ES" smtClean="0"/>
              <a:pPr>
                <a:defRPr/>
              </a:pPr>
              <a:t>‹Nº›</a:t>
            </a:fld>
            <a:endParaRPr lang="es-ES" dirty="0"/>
          </a:p>
        </p:txBody>
      </p:sp>
    </p:spTree>
    <p:extLst>
      <p:ext uri="{BB962C8B-B14F-4D97-AF65-F5344CB8AC3E}">
        <p14:creationId xmlns:p14="http://schemas.microsoft.com/office/powerpoint/2010/main" val="3692216750"/>
      </p:ext>
    </p:extLst>
  </p:cSld>
  <p:clrMapOvr>
    <a:masterClrMapping/>
  </p:clrMapOvr>
  <p:transition spd="slow">
    <p:wip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s-ES"/>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s-ES"/>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A0ACE03-F08B-44AC-AE44-8F011E6316CF}" type="slidenum">
              <a:rPr lang="es-ES" smtClean="0"/>
              <a:pPr>
                <a:defRPr/>
              </a:pPr>
              <a:t>‹Nº›</a:t>
            </a:fld>
            <a:endParaRPr lang="es-ES" dirty="0"/>
          </a:p>
        </p:txBody>
      </p:sp>
    </p:spTree>
    <p:extLst>
      <p:ext uri="{BB962C8B-B14F-4D97-AF65-F5344CB8AC3E}">
        <p14:creationId xmlns:p14="http://schemas.microsoft.com/office/powerpoint/2010/main" val="2322469943"/>
      </p:ext>
    </p:extLst>
  </p:cSld>
  <p:clrMap bg1="lt1" tx1="dk1" bg2="lt2" tx2="dk2" accent1="accent1" accent2="accent2" accent3="accent3" accent4="accent4" accent5="accent5" accent6="accent6" hlink="hlink" folHlink="folHlink"/>
  <p:sldLayoutIdLst>
    <p:sldLayoutId id="2147484137" r:id="rId1"/>
    <p:sldLayoutId id="2147484138" r:id="rId2"/>
    <p:sldLayoutId id="2147484139" r:id="rId3"/>
    <p:sldLayoutId id="2147484140" r:id="rId4"/>
    <p:sldLayoutId id="2147484141" r:id="rId5"/>
    <p:sldLayoutId id="2147484142" r:id="rId6"/>
    <p:sldLayoutId id="2147484143" r:id="rId7"/>
    <p:sldLayoutId id="2147484144" r:id="rId8"/>
    <p:sldLayoutId id="2147484145" r:id="rId9"/>
    <p:sldLayoutId id="2147484146" r:id="rId10"/>
    <p:sldLayoutId id="2147484147" r:id="rId11"/>
  </p:sldLayoutIdLst>
  <p:transition spd="slow">
    <p:wipe/>
  </p:transition>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Resumen%20AC.xls"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Resumen%20AC.xls"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6"/>
          <p:cNvSpPr txBox="1">
            <a:spLocks noChangeArrowheads="1"/>
          </p:cNvSpPr>
          <p:nvPr/>
        </p:nvSpPr>
        <p:spPr bwMode="auto">
          <a:xfrm>
            <a:off x="589521" y="3064892"/>
            <a:ext cx="7604918" cy="2308324"/>
          </a:xfrm>
          <a:prstGeom prst="rect">
            <a:avLst/>
          </a:prstGeom>
          <a:noFill/>
          <a:ln w="9525">
            <a:noFill/>
            <a:miter lim="800000"/>
            <a:headEnd/>
            <a:tailEnd/>
          </a:ln>
        </p:spPr>
        <p:txBody>
          <a:bodyPr wrap="square">
            <a:spAutoFit/>
          </a:bodyPr>
          <a:lstStyle/>
          <a:p>
            <a:pPr algn="ctr"/>
            <a:r>
              <a:rPr lang="es-MX" b="1" dirty="0" smtClean="0"/>
              <a:t>SISTEMA DE GESTIÒN DE CALIDAD – ISO9001:2008</a:t>
            </a:r>
            <a:br>
              <a:rPr lang="es-MX" b="1" dirty="0" smtClean="0"/>
            </a:br>
            <a:r>
              <a:rPr lang="es-MX" b="1" dirty="0" smtClean="0"/>
              <a:t/>
            </a:r>
            <a:br>
              <a:rPr lang="es-MX" b="1" dirty="0" smtClean="0"/>
            </a:br>
            <a:r>
              <a:rPr lang="es-MX" dirty="0" smtClean="0"/>
              <a:t>REVISIÓN </a:t>
            </a:r>
            <a:r>
              <a:rPr lang="es-MX" dirty="0"/>
              <a:t>GERENCIAL SECCIONAL</a:t>
            </a:r>
            <a:br>
              <a:rPr lang="es-MX" dirty="0"/>
            </a:br>
            <a:r>
              <a:rPr lang="es-MX" dirty="0">
                <a:solidFill>
                  <a:srgbClr val="FF3300"/>
                </a:solidFill>
              </a:rPr>
              <a:t/>
            </a:r>
            <a:br>
              <a:rPr lang="es-MX" dirty="0">
                <a:solidFill>
                  <a:srgbClr val="FF3300"/>
                </a:solidFill>
              </a:rPr>
            </a:br>
            <a:r>
              <a:rPr lang="es-MX" dirty="0">
                <a:solidFill>
                  <a:srgbClr val="FF3300"/>
                </a:solidFill>
              </a:rPr>
              <a:t>PROCESO: </a:t>
            </a:r>
          </a:p>
          <a:p>
            <a:pPr algn="ctr"/>
            <a:r>
              <a:rPr lang="es-MX" dirty="0">
                <a:solidFill>
                  <a:srgbClr val="FF3300"/>
                </a:solidFill>
              </a:rPr>
              <a:t>GESTION </a:t>
            </a:r>
            <a:r>
              <a:rPr lang="es-MX" dirty="0" smtClean="0">
                <a:solidFill>
                  <a:srgbClr val="FF3300"/>
                </a:solidFill>
              </a:rPr>
              <a:t>DE AUDÍTORÍA INTERNA</a:t>
            </a:r>
          </a:p>
          <a:p>
            <a:pPr algn="ctr"/>
            <a:endParaRPr lang="es-MX" dirty="0">
              <a:solidFill>
                <a:srgbClr val="FF3300"/>
              </a:solidFill>
            </a:endParaRPr>
          </a:p>
          <a:p>
            <a:pPr algn="ctr"/>
            <a:r>
              <a:rPr lang="es-MX" dirty="0" smtClean="0"/>
              <a:t>MARZO 13 DE 2014</a:t>
            </a:r>
            <a:endParaRPr lang="es-ES" dirty="0"/>
          </a:p>
        </p:txBody>
      </p:sp>
      <p:pic>
        <p:nvPicPr>
          <p:cNvPr id="4" name="Imagen 3" descr="ESCUDO.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59832" y="548680"/>
            <a:ext cx="2448272" cy="2448272"/>
          </a:xfrm>
          <a:prstGeom prst="rect">
            <a:avLst/>
          </a:prstGeom>
        </p:spPr>
      </p:pic>
      <p:pic>
        <p:nvPicPr>
          <p:cNvPr id="7" name="Imagen 6" descr="Banner_Width.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Tree>
    <p:extLst>
      <p:ext uri="{BB962C8B-B14F-4D97-AF65-F5344CB8AC3E}">
        <p14:creationId xmlns:p14="http://schemas.microsoft.com/office/powerpoint/2010/main" val="351680680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8" name="Rectangle 2"/>
          <p:cNvSpPr>
            <a:spLocks noGrp="1" noChangeArrowheads="1"/>
          </p:cNvSpPr>
          <p:nvPr>
            <p:ph type="title"/>
          </p:nvPr>
        </p:nvSpPr>
        <p:spPr>
          <a:xfrm>
            <a:off x="457200" y="-136525"/>
            <a:ext cx="8229600" cy="677863"/>
          </a:xfrm>
        </p:spPr>
        <p:txBody>
          <a:bodyPr/>
          <a:lstStyle/>
          <a:p>
            <a:pPr eaLnBrk="1" hangingPunct="1"/>
            <a:r>
              <a:rPr lang="es-ES" sz="2400" b="1" dirty="0" smtClean="0">
                <a:solidFill>
                  <a:srgbClr val="FF3300"/>
                </a:solidFill>
              </a:rPr>
              <a:t>Seguimiento a tareas de la Revisión Gerencial anterior</a:t>
            </a:r>
          </a:p>
        </p:txBody>
      </p:sp>
      <p:graphicFrame>
        <p:nvGraphicFramePr>
          <p:cNvPr id="10" name="9 Tabla"/>
          <p:cNvGraphicFramePr>
            <a:graphicFrameLocks noGrp="1"/>
          </p:cNvGraphicFramePr>
          <p:nvPr>
            <p:extLst>
              <p:ext uri="{D42A27DB-BD31-4B8C-83A1-F6EECF244321}">
                <p14:modId xmlns:p14="http://schemas.microsoft.com/office/powerpoint/2010/main" val="973364504"/>
              </p:ext>
            </p:extLst>
          </p:nvPr>
        </p:nvGraphicFramePr>
        <p:xfrm>
          <a:off x="326330" y="2569144"/>
          <a:ext cx="8710166" cy="2660056"/>
        </p:xfrm>
        <a:graphic>
          <a:graphicData uri="http://schemas.openxmlformats.org/drawingml/2006/table">
            <a:tbl>
              <a:tblPr/>
              <a:tblGrid>
                <a:gridCol w="3291989"/>
                <a:gridCol w="5418177"/>
              </a:tblGrid>
              <a:tr h="892608">
                <a:tc>
                  <a:txBody>
                    <a:bodyPr/>
                    <a:lstStyle/>
                    <a:p>
                      <a:pPr algn="ctr">
                        <a:lnSpc>
                          <a:spcPct val="115000"/>
                        </a:lnSpc>
                        <a:spcAft>
                          <a:spcPts val="0"/>
                        </a:spcAft>
                      </a:pPr>
                      <a:r>
                        <a:rPr lang="es-ES" sz="2400" b="1" dirty="0">
                          <a:solidFill>
                            <a:srgbClr val="000000"/>
                          </a:solidFill>
                          <a:latin typeface="Arial"/>
                          <a:ea typeface="Times New Roman"/>
                          <a:cs typeface="Times New Roman"/>
                        </a:rPr>
                        <a:t>Acción</a:t>
                      </a:r>
                      <a:endParaRPr lang="es-ES" sz="2400" dirty="0">
                        <a:latin typeface="Calibri"/>
                        <a:ea typeface="Calibri"/>
                        <a:cs typeface="Times New Roman"/>
                      </a:endParaRPr>
                    </a:p>
                  </a:txBody>
                  <a:tcPr marL="33756" marR="337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2400" b="1" dirty="0">
                          <a:solidFill>
                            <a:srgbClr val="000000"/>
                          </a:solidFill>
                          <a:latin typeface="Arial"/>
                          <a:ea typeface="Times New Roman"/>
                          <a:cs typeface="Times New Roman"/>
                        </a:rPr>
                        <a:t>  Estado (en proceso, cerrada, no fue eficaz)</a:t>
                      </a:r>
                      <a:endParaRPr lang="es-ES" sz="2400" dirty="0">
                        <a:latin typeface="Calibri"/>
                        <a:ea typeface="Calibri"/>
                        <a:cs typeface="Times New Roman"/>
                      </a:endParaRPr>
                    </a:p>
                  </a:txBody>
                  <a:tcPr marL="33756" marR="337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3575">
                <a:tc>
                  <a:txBody>
                    <a:bodyPr/>
                    <a:lstStyle/>
                    <a:p>
                      <a:pPr algn="just" fontAlgn="ctr"/>
                      <a:r>
                        <a:rPr lang="es-CO" sz="1600" b="0" i="0" u="none" strike="noStrike" dirty="0">
                          <a:solidFill>
                            <a:srgbClr val="000000"/>
                          </a:solidFill>
                          <a:effectLst/>
                          <a:latin typeface="Arial"/>
                        </a:rPr>
                        <a:t>Fortalecimiento del Recurso Humano en el proceso, lo que permite cubrir todas las auditorías programadas y especiales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ctr"/>
                      <a:r>
                        <a:rPr lang="es-CO" sz="1600" b="1" i="0" u="none" strike="noStrike">
                          <a:effectLst/>
                          <a:latin typeface="Arial"/>
                        </a:rPr>
                        <a:t>Cerrada:</a:t>
                      </a:r>
                      <a:r>
                        <a:rPr lang="es-CO" sz="1600" b="0" i="0" u="none" strike="noStrike">
                          <a:effectLst/>
                          <a:latin typeface="Arial"/>
                        </a:rPr>
                        <a:t>  Se verifica personal competente en el área para la realización de las auditorías de control interno lo que permite cumplir con el plan de trabajo propuesto</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2088">
                <a:tc>
                  <a:txBody>
                    <a:bodyPr/>
                    <a:lstStyle/>
                    <a:p>
                      <a:pPr algn="just" fontAlgn="ctr"/>
                      <a:r>
                        <a:rPr lang="es-CO" sz="1600" b="0" i="0" u="none" strike="noStrike" kern="1200" dirty="0">
                          <a:solidFill>
                            <a:srgbClr val="000000"/>
                          </a:solidFill>
                          <a:effectLst/>
                          <a:latin typeface="Arial"/>
                          <a:ea typeface="+mn-ea"/>
                          <a:cs typeface="+mn-cs"/>
                        </a:rPr>
                        <a:t>Mejoramiento </a:t>
                      </a:r>
                      <a:r>
                        <a:rPr lang="es-CO" sz="1600" b="0" i="0" u="none" strike="noStrike" kern="1200" dirty="0" err="1">
                          <a:solidFill>
                            <a:srgbClr val="000000"/>
                          </a:solidFill>
                          <a:effectLst/>
                          <a:latin typeface="Arial"/>
                          <a:ea typeface="+mn-ea"/>
                          <a:cs typeface="+mn-cs"/>
                        </a:rPr>
                        <a:t>intraestructura</a:t>
                      </a:r>
                      <a:r>
                        <a:rPr lang="es-CO" sz="1600" b="0" i="0" u="none" strike="noStrike" kern="1200" dirty="0">
                          <a:solidFill>
                            <a:srgbClr val="000000"/>
                          </a:solidFill>
                          <a:effectLst/>
                          <a:latin typeface="Arial"/>
                          <a:ea typeface="+mn-ea"/>
                          <a:cs typeface="+mn-cs"/>
                        </a:rPr>
                        <a:t> y equipos de cómputo</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ctr"/>
                      <a:r>
                        <a:rPr lang="es-CO" sz="1600" b="1" i="0" u="none" strike="noStrike" dirty="0">
                          <a:effectLst/>
                          <a:latin typeface="Arial"/>
                        </a:rPr>
                        <a:t>Cerrada</a:t>
                      </a:r>
                      <a:r>
                        <a:rPr lang="es-CO" sz="1600" b="0" i="0" u="none" strike="noStrike" dirty="0">
                          <a:effectLst/>
                          <a:latin typeface="Arial"/>
                        </a:rPr>
                        <a:t>: Se  observa mejora en la  </a:t>
                      </a:r>
                      <a:r>
                        <a:rPr lang="es-CO" sz="1600" b="0" i="0" u="none" strike="noStrike" dirty="0" err="1">
                          <a:effectLst/>
                          <a:latin typeface="Arial"/>
                        </a:rPr>
                        <a:t>intraestructura</a:t>
                      </a:r>
                      <a:r>
                        <a:rPr lang="es-CO" sz="1600" b="0" i="0" u="none" strike="noStrike" dirty="0">
                          <a:effectLst/>
                          <a:latin typeface="Arial"/>
                        </a:rPr>
                        <a:t> física de la Oficina, el archivo   y equipos de cómputo</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2" name="1 Tabla"/>
          <p:cNvGraphicFramePr>
            <a:graphicFrameLocks noGrp="1"/>
          </p:cNvGraphicFramePr>
          <p:nvPr>
            <p:extLst>
              <p:ext uri="{D42A27DB-BD31-4B8C-83A1-F6EECF244321}">
                <p14:modId xmlns:p14="http://schemas.microsoft.com/office/powerpoint/2010/main" val="499596839"/>
              </p:ext>
            </p:extLst>
          </p:nvPr>
        </p:nvGraphicFramePr>
        <p:xfrm>
          <a:off x="323528" y="548681"/>
          <a:ext cx="8568949" cy="1656183"/>
        </p:xfrm>
        <a:graphic>
          <a:graphicData uri="http://schemas.openxmlformats.org/drawingml/2006/table">
            <a:tbl>
              <a:tblPr>
                <a:tableStyleId>{5C22544A-7EE6-4342-B048-85BDC9FD1C3A}</a:tableStyleId>
              </a:tblPr>
              <a:tblGrid>
                <a:gridCol w="536408"/>
                <a:gridCol w="536408"/>
                <a:gridCol w="536408"/>
                <a:gridCol w="536408"/>
                <a:gridCol w="536408"/>
                <a:gridCol w="536408"/>
                <a:gridCol w="536408"/>
                <a:gridCol w="536408"/>
                <a:gridCol w="536408"/>
                <a:gridCol w="536408"/>
                <a:gridCol w="536408"/>
                <a:gridCol w="536408"/>
                <a:gridCol w="536408"/>
                <a:gridCol w="536408"/>
                <a:gridCol w="633731"/>
                <a:gridCol w="425506"/>
              </a:tblGrid>
              <a:tr h="605169">
                <a:tc gridSpan="16">
                  <a:txBody>
                    <a:bodyPr/>
                    <a:lstStyle/>
                    <a:p>
                      <a:pPr algn="ctr" rtl="0" fontAlgn="ctr"/>
                      <a:r>
                        <a:rPr lang="es-CO" sz="1200" b="1" u="none" strike="noStrike" dirty="0">
                          <a:effectLst/>
                        </a:rPr>
                        <a:t>CONSOLIDADO DE TAREAS DE REVISIONES GERENCIALES  2007-1 AL 2013-2</a:t>
                      </a:r>
                      <a:endParaRPr lang="es-CO" sz="1200" b="1" i="0" u="none" strike="noStrike" dirty="0">
                        <a:solidFill>
                          <a:srgbClr val="000000"/>
                        </a:solidFill>
                        <a:effectLst/>
                        <a:latin typeface="Arial"/>
                      </a:endParaRPr>
                    </a:p>
                  </a:txBody>
                  <a:tcPr marL="0" marR="0" marT="0" marB="0" anchor="ct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r>
              <a:tr h="605169">
                <a:tc>
                  <a:txBody>
                    <a:bodyPr/>
                    <a:lstStyle/>
                    <a:p>
                      <a:pPr algn="just" rtl="0" fontAlgn="ctr"/>
                      <a:r>
                        <a:rPr lang="es-CO" sz="1200" u="none" strike="noStrike" dirty="0">
                          <a:effectLst/>
                        </a:rPr>
                        <a:t>2007-1</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u="none" strike="noStrike" dirty="0">
                          <a:effectLst/>
                        </a:rPr>
                        <a:t>2007-II</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2008-I</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2008-2</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2009-1</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2009-2</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2010-1</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2010-2</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2011-1</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2011-2</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2012-1</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2012-2</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2013 -1</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2013-2</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100" b="1" u="none" strike="noStrike" dirty="0">
                          <a:effectLst/>
                        </a:rPr>
                        <a:t>En proceso</a:t>
                      </a:r>
                      <a:endParaRPr lang="es-CO" sz="1100" b="1" i="0" u="none" strike="noStrike" dirty="0">
                        <a:solidFill>
                          <a:srgbClr val="000000"/>
                        </a:solidFill>
                        <a:effectLst/>
                        <a:latin typeface="Arial"/>
                      </a:endParaRPr>
                    </a:p>
                  </a:txBody>
                  <a:tcPr marL="0" marR="0" marT="0" marB="0" anchor="ctr">
                    <a:solidFill>
                      <a:srgbClr val="92D050"/>
                    </a:solidFill>
                  </a:tcPr>
                </a:tc>
                <a:tc>
                  <a:txBody>
                    <a:bodyPr/>
                    <a:lstStyle/>
                    <a:p>
                      <a:pPr algn="just" rtl="0" fontAlgn="ctr"/>
                      <a:r>
                        <a:rPr lang="es-CO" sz="1400" b="1" u="none" strike="noStrike" dirty="0">
                          <a:effectLst/>
                        </a:rPr>
                        <a:t>TOTAL </a:t>
                      </a:r>
                      <a:endParaRPr lang="es-CO" sz="1400" b="1" i="0" u="none" strike="noStrike" dirty="0">
                        <a:solidFill>
                          <a:srgbClr val="000000"/>
                        </a:solidFill>
                        <a:effectLst/>
                        <a:latin typeface="Arial"/>
                      </a:endParaRPr>
                    </a:p>
                  </a:txBody>
                  <a:tcPr marL="0" marR="0" marT="0" marB="0" anchor="ctr"/>
                </a:tc>
              </a:tr>
              <a:tr h="445845">
                <a:tc>
                  <a:txBody>
                    <a:bodyPr/>
                    <a:lstStyle/>
                    <a:p>
                      <a:pPr algn="ctr" rtl="0" fontAlgn="b"/>
                      <a:r>
                        <a:rPr lang="es-CO" sz="2800" b="0" i="0" u="none" strike="noStrike">
                          <a:solidFill>
                            <a:srgbClr val="000000"/>
                          </a:solidFill>
                          <a:effectLst/>
                          <a:latin typeface="Arial"/>
                        </a:rPr>
                        <a:t>17</a:t>
                      </a:r>
                    </a:p>
                  </a:txBody>
                  <a:tcPr marL="0" marR="0" marT="0" marB="0" anchor="b"/>
                </a:tc>
                <a:tc>
                  <a:txBody>
                    <a:bodyPr/>
                    <a:lstStyle/>
                    <a:p>
                      <a:pPr algn="ctr" rtl="0" fontAlgn="b"/>
                      <a:r>
                        <a:rPr lang="es-CO" sz="2800" b="0" i="0" u="none" strike="noStrike">
                          <a:solidFill>
                            <a:srgbClr val="000000"/>
                          </a:solidFill>
                          <a:effectLst/>
                          <a:latin typeface="Arial"/>
                        </a:rPr>
                        <a:t>8</a:t>
                      </a:r>
                    </a:p>
                  </a:txBody>
                  <a:tcPr marL="0" marR="0" marT="0" marB="0" anchor="b"/>
                </a:tc>
                <a:tc>
                  <a:txBody>
                    <a:bodyPr/>
                    <a:lstStyle/>
                    <a:p>
                      <a:pPr algn="ctr" rtl="0" fontAlgn="b"/>
                      <a:r>
                        <a:rPr lang="es-CO" sz="2800" b="0" i="0" u="none" strike="noStrike">
                          <a:solidFill>
                            <a:srgbClr val="000000"/>
                          </a:solidFill>
                          <a:effectLst/>
                          <a:latin typeface="Arial"/>
                        </a:rPr>
                        <a:t>5</a:t>
                      </a:r>
                    </a:p>
                  </a:txBody>
                  <a:tcPr marL="0" marR="0" marT="0" marB="0" anchor="b"/>
                </a:tc>
                <a:tc>
                  <a:txBody>
                    <a:bodyPr/>
                    <a:lstStyle/>
                    <a:p>
                      <a:pPr algn="ctr" rtl="0" fontAlgn="b"/>
                      <a:r>
                        <a:rPr lang="es-CO" sz="2800" b="0" i="0" u="none" strike="noStrike">
                          <a:solidFill>
                            <a:srgbClr val="000000"/>
                          </a:solidFill>
                          <a:effectLst/>
                          <a:latin typeface="Arial"/>
                        </a:rPr>
                        <a:t>3</a:t>
                      </a:r>
                    </a:p>
                  </a:txBody>
                  <a:tcPr marL="0" marR="0" marT="0" marB="0" anchor="b"/>
                </a:tc>
                <a:tc>
                  <a:txBody>
                    <a:bodyPr/>
                    <a:lstStyle/>
                    <a:p>
                      <a:pPr algn="ctr" rtl="0" fontAlgn="b"/>
                      <a:r>
                        <a:rPr lang="es-CO" sz="2800" b="0" i="0" u="none" strike="noStrike">
                          <a:solidFill>
                            <a:srgbClr val="000000"/>
                          </a:solidFill>
                          <a:effectLst/>
                          <a:latin typeface="Arial"/>
                        </a:rPr>
                        <a:t>1</a:t>
                      </a:r>
                    </a:p>
                  </a:txBody>
                  <a:tcPr marL="0" marR="0" marT="0" marB="0" anchor="b"/>
                </a:tc>
                <a:tc>
                  <a:txBody>
                    <a:bodyPr/>
                    <a:lstStyle/>
                    <a:p>
                      <a:pPr algn="ctr" rtl="0" fontAlgn="ctr"/>
                      <a:r>
                        <a:rPr lang="es-CO" sz="2800" b="0" i="0" u="none" strike="noStrike">
                          <a:solidFill>
                            <a:srgbClr val="000000"/>
                          </a:solidFill>
                          <a:effectLst/>
                          <a:latin typeface="Arial"/>
                        </a:rPr>
                        <a:t>0</a:t>
                      </a:r>
                    </a:p>
                  </a:txBody>
                  <a:tcPr marL="0" marR="0" marT="0" marB="0" anchor="ctr"/>
                </a:tc>
                <a:tc>
                  <a:txBody>
                    <a:bodyPr/>
                    <a:lstStyle/>
                    <a:p>
                      <a:pPr algn="ctr" rtl="0" fontAlgn="ctr"/>
                      <a:r>
                        <a:rPr lang="es-CO" sz="2800" b="0" i="0" u="none" strike="noStrike">
                          <a:solidFill>
                            <a:srgbClr val="000000"/>
                          </a:solidFill>
                          <a:effectLst/>
                          <a:latin typeface="Arial"/>
                        </a:rPr>
                        <a:t>0</a:t>
                      </a:r>
                    </a:p>
                  </a:txBody>
                  <a:tcPr marL="0" marR="0" marT="0" marB="0" anchor="ctr"/>
                </a:tc>
                <a:tc>
                  <a:txBody>
                    <a:bodyPr/>
                    <a:lstStyle/>
                    <a:p>
                      <a:pPr algn="ctr" rtl="0" fontAlgn="ctr"/>
                      <a:r>
                        <a:rPr lang="es-CO" sz="2800" b="0" i="0" u="none" strike="noStrike">
                          <a:solidFill>
                            <a:srgbClr val="000000"/>
                          </a:solidFill>
                          <a:effectLst/>
                          <a:latin typeface="Arial"/>
                        </a:rPr>
                        <a:t>0</a:t>
                      </a:r>
                    </a:p>
                  </a:txBody>
                  <a:tcPr marL="0" marR="0" marT="0" marB="0" anchor="ctr"/>
                </a:tc>
                <a:tc>
                  <a:txBody>
                    <a:bodyPr/>
                    <a:lstStyle/>
                    <a:p>
                      <a:pPr algn="ctr" rtl="0" fontAlgn="ctr"/>
                      <a:r>
                        <a:rPr lang="es-CO" sz="2800" b="0" i="0" u="none" strike="noStrike">
                          <a:solidFill>
                            <a:srgbClr val="000000"/>
                          </a:solidFill>
                          <a:effectLst/>
                          <a:latin typeface="Arial"/>
                        </a:rPr>
                        <a:t>1</a:t>
                      </a:r>
                    </a:p>
                  </a:txBody>
                  <a:tcPr marL="0" marR="0" marT="0" marB="0" anchor="ctr"/>
                </a:tc>
                <a:tc>
                  <a:txBody>
                    <a:bodyPr/>
                    <a:lstStyle/>
                    <a:p>
                      <a:pPr algn="ctr" rtl="0" fontAlgn="ctr"/>
                      <a:r>
                        <a:rPr lang="es-CO" sz="2800" b="0" i="0" u="none" strike="noStrike">
                          <a:solidFill>
                            <a:srgbClr val="000000"/>
                          </a:solidFill>
                          <a:effectLst/>
                          <a:latin typeface="Arial"/>
                        </a:rPr>
                        <a:t>1</a:t>
                      </a:r>
                    </a:p>
                  </a:txBody>
                  <a:tcPr marL="0" marR="0" marT="0" marB="0" anchor="ctr"/>
                </a:tc>
                <a:tc>
                  <a:txBody>
                    <a:bodyPr/>
                    <a:lstStyle/>
                    <a:p>
                      <a:pPr algn="ctr" rtl="0" fontAlgn="ctr"/>
                      <a:r>
                        <a:rPr lang="es-CO" sz="2800" b="0" i="0" u="none" strike="noStrike">
                          <a:solidFill>
                            <a:srgbClr val="000000"/>
                          </a:solidFill>
                          <a:effectLst/>
                          <a:latin typeface="Arial"/>
                        </a:rPr>
                        <a:t>1</a:t>
                      </a:r>
                    </a:p>
                  </a:txBody>
                  <a:tcPr marL="0" marR="0" marT="0" marB="0" anchor="ctr"/>
                </a:tc>
                <a:tc>
                  <a:txBody>
                    <a:bodyPr/>
                    <a:lstStyle/>
                    <a:p>
                      <a:pPr algn="ctr" rtl="0" fontAlgn="ctr"/>
                      <a:r>
                        <a:rPr lang="es-CO" sz="2800" b="0" i="0" u="none" strike="noStrike">
                          <a:solidFill>
                            <a:srgbClr val="000000"/>
                          </a:solidFill>
                          <a:effectLst/>
                          <a:latin typeface="Arial"/>
                        </a:rPr>
                        <a:t>2</a:t>
                      </a:r>
                    </a:p>
                  </a:txBody>
                  <a:tcPr marL="0" marR="0" marT="0" marB="0" anchor="ctr"/>
                </a:tc>
                <a:tc>
                  <a:txBody>
                    <a:bodyPr/>
                    <a:lstStyle/>
                    <a:p>
                      <a:pPr algn="ctr" rtl="0" fontAlgn="ctr"/>
                      <a:r>
                        <a:rPr lang="es-CO" sz="2800" b="0" i="0" u="none" strike="noStrike">
                          <a:solidFill>
                            <a:srgbClr val="000000"/>
                          </a:solidFill>
                          <a:effectLst/>
                          <a:latin typeface="Arial"/>
                        </a:rPr>
                        <a:t>1</a:t>
                      </a:r>
                    </a:p>
                  </a:txBody>
                  <a:tcPr marL="0" marR="0" marT="0" marB="0" anchor="ctr"/>
                </a:tc>
                <a:tc>
                  <a:txBody>
                    <a:bodyPr/>
                    <a:lstStyle/>
                    <a:p>
                      <a:pPr algn="ctr" rtl="0" fontAlgn="ctr"/>
                      <a:r>
                        <a:rPr lang="es-CO" sz="2800" b="0" i="0" u="none" strike="noStrike">
                          <a:solidFill>
                            <a:srgbClr val="000000"/>
                          </a:solidFill>
                          <a:effectLst/>
                          <a:latin typeface="Arial"/>
                        </a:rPr>
                        <a:t>2</a:t>
                      </a:r>
                    </a:p>
                  </a:txBody>
                  <a:tcPr marL="0" marR="0" marT="0" marB="0" anchor="ctr"/>
                </a:tc>
                <a:tc>
                  <a:txBody>
                    <a:bodyPr/>
                    <a:lstStyle/>
                    <a:p>
                      <a:pPr algn="ctr" rtl="0" fontAlgn="b"/>
                      <a:r>
                        <a:rPr lang="es-CO" sz="2800" b="0" i="0" u="none" strike="noStrike">
                          <a:solidFill>
                            <a:srgbClr val="000000"/>
                          </a:solidFill>
                          <a:effectLst/>
                          <a:latin typeface="Arial"/>
                        </a:rPr>
                        <a:t>0</a:t>
                      </a:r>
                    </a:p>
                  </a:txBody>
                  <a:tcPr marL="0" marR="0" marT="0" marB="0" anchor="b">
                    <a:solidFill>
                      <a:srgbClr val="92D050"/>
                    </a:solidFill>
                  </a:tcPr>
                </a:tc>
                <a:tc>
                  <a:txBody>
                    <a:bodyPr/>
                    <a:lstStyle/>
                    <a:p>
                      <a:pPr algn="ctr" rtl="0" fontAlgn="b"/>
                      <a:r>
                        <a:rPr lang="es-CO" sz="2800" b="0" i="0" u="none" strike="noStrike" smtClean="0">
                          <a:solidFill>
                            <a:srgbClr val="000000"/>
                          </a:solidFill>
                          <a:effectLst/>
                          <a:latin typeface="Arial"/>
                        </a:rPr>
                        <a:t>42</a:t>
                      </a:r>
                      <a:endParaRPr lang="es-CO" sz="2800" b="0" i="0" u="none" strike="noStrike" dirty="0">
                        <a:solidFill>
                          <a:srgbClr val="000000"/>
                        </a:solidFill>
                        <a:effectLst/>
                        <a:latin typeface="Arial"/>
                      </a:endParaRPr>
                    </a:p>
                  </a:txBody>
                  <a:tcPr marL="0" marR="0" marT="0" marB="0" anchor="b"/>
                </a:tc>
              </a:tr>
            </a:tbl>
          </a:graphicData>
        </a:graphic>
      </p:graphicFrame>
    </p:spTree>
    <p:extLst>
      <p:ext uri="{BB962C8B-B14F-4D97-AF65-F5344CB8AC3E}">
        <p14:creationId xmlns:p14="http://schemas.microsoft.com/office/powerpoint/2010/main" val="3516806808"/>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8" name="Rectangle 2"/>
          <p:cNvSpPr>
            <a:spLocks noGrp="1" noChangeArrowheads="1"/>
          </p:cNvSpPr>
          <p:nvPr>
            <p:ph type="title"/>
          </p:nvPr>
        </p:nvSpPr>
        <p:spPr>
          <a:xfrm>
            <a:off x="457200" y="-27384"/>
            <a:ext cx="8229600" cy="634082"/>
          </a:xfrm>
        </p:spPr>
        <p:txBody>
          <a:bodyPr>
            <a:normAutofit fontScale="90000"/>
          </a:bodyPr>
          <a:lstStyle/>
          <a:p>
            <a:pPr eaLnBrk="1" hangingPunct="1"/>
            <a:r>
              <a:rPr lang="es-ES" sz="2800" b="1" dirty="0" smtClean="0">
                <a:solidFill>
                  <a:srgbClr val="FF3300"/>
                </a:solidFill>
              </a:rPr>
              <a:t> </a:t>
            </a:r>
            <a:r>
              <a:rPr lang="es-ES" b="1" dirty="0" smtClean="0">
                <a:solidFill>
                  <a:srgbClr val="FF3300"/>
                </a:solidFill>
              </a:rPr>
              <a:t>Acciones de mejoramiento </a:t>
            </a:r>
            <a:endParaRPr lang="es-ES" sz="2800" b="1" dirty="0" smtClean="0">
              <a:solidFill>
                <a:srgbClr val="FF3300"/>
              </a:solidFill>
            </a:endParaRPr>
          </a:p>
        </p:txBody>
      </p:sp>
      <p:graphicFrame>
        <p:nvGraphicFramePr>
          <p:cNvPr id="3" name="2 Tabla"/>
          <p:cNvGraphicFramePr>
            <a:graphicFrameLocks noGrp="1"/>
          </p:cNvGraphicFramePr>
          <p:nvPr>
            <p:extLst>
              <p:ext uri="{D42A27DB-BD31-4B8C-83A1-F6EECF244321}">
                <p14:modId xmlns:p14="http://schemas.microsoft.com/office/powerpoint/2010/main" val="2941095159"/>
              </p:ext>
            </p:extLst>
          </p:nvPr>
        </p:nvGraphicFramePr>
        <p:xfrm>
          <a:off x="323528" y="908720"/>
          <a:ext cx="8424936" cy="4587732"/>
        </p:xfrm>
        <a:graphic>
          <a:graphicData uri="http://schemas.openxmlformats.org/drawingml/2006/table">
            <a:tbl>
              <a:tblPr>
                <a:tableStyleId>{5C22544A-7EE6-4342-B048-85BDC9FD1C3A}</a:tableStyleId>
              </a:tblPr>
              <a:tblGrid>
                <a:gridCol w="704943"/>
                <a:gridCol w="4119593"/>
                <a:gridCol w="2259287"/>
                <a:gridCol w="1341113"/>
              </a:tblGrid>
              <a:tr h="250914">
                <a:tc gridSpan="4">
                  <a:txBody>
                    <a:bodyPr/>
                    <a:lstStyle/>
                    <a:p>
                      <a:pPr algn="ctr" fontAlgn="b"/>
                      <a:r>
                        <a:rPr lang="es-CO" sz="1800" u="none" strike="noStrike" dirty="0">
                          <a:effectLst/>
                        </a:rPr>
                        <a:t>GESTION DE AUDITORIA INTERNA </a:t>
                      </a:r>
                      <a:endParaRPr lang="es-CO" sz="1800" b="1" i="0" u="none" strike="noStrike" dirty="0">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tc hMerge="1">
                  <a:txBody>
                    <a:bodyPr/>
                    <a:lstStyle/>
                    <a:p>
                      <a:endParaRPr lang="es-CO"/>
                    </a:p>
                  </a:txBody>
                  <a:tcPr/>
                </a:tc>
              </a:tr>
              <a:tr h="250914">
                <a:tc>
                  <a:txBody>
                    <a:bodyPr/>
                    <a:lstStyle/>
                    <a:p>
                      <a:pPr algn="just" fontAlgn="ctr"/>
                      <a:r>
                        <a:rPr lang="es-CO" sz="1800" u="none" strike="noStrike">
                          <a:effectLst/>
                        </a:rPr>
                        <a:t>No.</a:t>
                      </a:r>
                      <a:endParaRPr lang="es-CO" sz="1800" b="1" i="0" u="none" strike="noStrike">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800" u="none" strike="noStrike">
                          <a:effectLst/>
                        </a:rPr>
                        <a:t>ACCIONES DE MEJORAMIENTO </a:t>
                      </a:r>
                      <a:endParaRPr lang="es-CO" sz="1800" b="1" i="0" u="none" strike="noStrike">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800" u="none" strike="noStrike">
                          <a:effectLst/>
                        </a:rPr>
                        <a:t>RESPONSABLE</a:t>
                      </a:r>
                      <a:endParaRPr lang="es-CO" sz="1800" b="1" i="0" u="none" strike="noStrike">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800" u="none" strike="noStrike">
                          <a:effectLst/>
                        </a:rPr>
                        <a:t>FECHA</a:t>
                      </a:r>
                      <a:endParaRPr lang="es-CO" sz="1800" b="1" i="0" u="none" strike="noStrike">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83088">
                <a:tc>
                  <a:txBody>
                    <a:bodyPr/>
                    <a:lstStyle/>
                    <a:p>
                      <a:pPr algn="ctr" fontAlgn="ctr"/>
                      <a:r>
                        <a:rPr lang="es-CO" sz="1800" u="none" strike="noStrike">
                          <a:effectLst/>
                        </a:rPr>
                        <a:t>1</a:t>
                      </a:r>
                      <a:endParaRPr lang="es-CO" sz="1800" b="0" i="0" u="none" strike="noStrike">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400" u="none" strike="noStrike">
                          <a:effectLst/>
                        </a:rPr>
                        <a:t>SOLICITUD DE CONTRATOS</a:t>
                      </a:r>
                      <a:br>
                        <a:rPr lang="es-CO" sz="1400" u="none" strike="noStrike">
                          <a:effectLst/>
                        </a:rPr>
                      </a:br>
                      <a:r>
                        <a:rPr lang="es-CO" sz="1400" u="none" strike="noStrike">
                          <a:effectLst/>
                        </a:rPr>
                        <a:t/>
                      </a:r>
                      <a:br>
                        <a:rPr lang="es-CO" sz="1400" u="none" strike="noStrike">
                          <a:effectLst/>
                        </a:rPr>
                      </a:br>
                      <a:r>
                        <a:rPr lang="es-CO" sz="1400" u="none" strike="noStrike">
                          <a:effectLst/>
                        </a:rPr>
                        <a:t>Cada vez que los líderes de proceso incumplan requisitos en cuanto a:</a:t>
                      </a:r>
                      <a:br>
                        <a:rPr lang="es-CO" sz="1400" u="none" strike="noStrike">
                          <a:effectLst/>
                        </a:rPr>
                      </a:br>
                      <a:r>
                        <a:rPr lang="es-CO" sz="1400" u="none" strike="noStrike">
                          <a:effectLst/>
                        </a:rPr>
                        <a:t>Extemporaneidad en la solicitud del contrato, solicitudes sin el total de firmas requeridas, sin disponibilidad presupuestal, sin el total de documentos, se les enviará el AUD directamente al Líder del proceso y no al área de contratos como se viene haciendo actualmente, lo anterior genera mayor compromiso en el cumplimiento de requisitos por parte del Titular</a:t>
                      </a:r>
                      <a:endParaRPr lang="es-CO" sz="1400" b="0" i="0" u="none" strike="noStrike">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800" u="none" strike="noStrike" dirty="0">
                          <a:effectLst/>
                        </a:rPr>
                        <a:t>Auditora Interna Seccional</a:t>
                      </a:r>
                      <a:endParaRPr lang="es-CO" sz="1800" b="0" i="0" u="none" strike="noStrike" dirty="0">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800" u="none" strike="noStrike">
                          <a:effectLst/>
                        </a:rPr>
                        <a:t>A partir de abril de 2014</a:t>
                      </a:r>
                      <a:endParaRPr lang="es-CO" sz="1800" b="0" i="0" u="none" strike="noStrike">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63557">
                <a:tc>
                  <a:txBody>
                    <a:bodyPr/>
                    <a:lstStyle/>
                    <a:p>
                      <a:pPr algn="ctr" fontAlgn="ctr"/>
                      <a:r>
                        <a:rPr lang="es-CO" sz="1800" u="none" strike="noStrike">
                          <a:effectLst/>
                        </a:rPr>
                        <a:t>3</a:t>
                      </a:r>
                      <a:endParaRPr lang="es-CO" sz="1800" b="0" i="0" u="none" strike="noStrike">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400" u="none" strike="noStrike" dirty="0">
                          <a:effectLst/>
                        </a:rPr>
                        <a:t>SEGURIDAD DE LA INFORMACION</a:t>
                      </a:r>
                      <a:br>
                        <a:rPr lang="es-CO" sz="1400" u="none" strike="noStrike" dirty="0">
                          <a:effectLst/>
                        </a:rPr>
                      </a:br>
                      <a:r>
                        <a:rPr lang="es-CO" sz="1400" u="none" strike="noStrike" dirty="0">
                          <a:effectLst/>
                        </a:rPr>
                        <a:t>Brindar acompañamiento al área de sistemas para   promover por medio de circular a las diferentes  áreas, la importancia de la seguridad en la información electrónica y el autocontrol, para que realicen copias de seguridad como mínimo una vez al año, esto garantiza la custodia de la información</a:t>
                      </a:r>
                      <a:endParaRPr lang="es-CO" sz="1400" b="1" i="0" u="none" strike="noStrike" dirty="0">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800" u="none" strike="noStrike">
                          <a:effectLst/>
                        </a:rPr>
                        <a:t>Auditora Interna Seccional y Director de Sistemas</a:t>
                      </a:r>
                      <a:endParaRPr lang="es-CO" sz="1800" b="0" i="0" u="none" strike="noStrike">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800" u="none" strike="noStrike" dirty="0">
                          <a:effectLst/>
                        </a:rPr>
                        <a:t> Marzo de 2014</a:t>
                      </a:r>
                      <a:endParaRPr lang="es-CO" sz="1800" b="0" i="0" u="none" strike="noStrike" dirty="0">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516806808"/>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7" name="Rectangle 2"/>
          <p:cNvSpPr>
            <a:spLocks noGrp="1" noChangeArrowheads="1"/>
          </p:cNvSpPr>
          <p:nvPr>
            <p:ph type="title"/>
          </p:nvPr>
        </p:nvSpPr>
        <p:spPr>
          <a:xfrm>
            <a:off x="457200" y="279400"/>
            <a:ext cx="8229600" cy="720725"/>
          </a:xfrm>
        </p:spPr>
        <p:txBody>
          <a:bodyPr>
            <a:noAutofit/>
          </a:bodyPr>
          <a:lstStyle/>
          <a:p>
            <a:pPr eaLnBrk="1" hangingPunct="1"/>
            <a:r>
              <a:rPr lang="es-ES" sz="3200" b="1" dirty="0" smtClean="0">
                <a:solidFill>
                  <a:srgbClr val="FF3300"/>
                </a:solidFill>
              </a:rPr>
              <a:t>OBJETIVO “E” </a:t>
            </a:r>
            <a:r>
              <a:rPr lang="es-ES" sz="2400" b="1" dirty="0" smtClean="0">
                <a:solidFill>
                  <a:srgbClr val="FF3300"/>
                </a:solidFill>
              </a:rPr>
              <a:t/>
            </a:r>
            <a:br>
              <a:rPr lang="es-ES" sz="2400" b="1" dirty="0" smtClean="0">
                <a:solidFill>
                  <a:srgbClr val="FF3300"/>
                </a:solidFill>
              </a:rPr>
            </a:br>
            <a:r>
              <a:rPr lang="es-ES" sz="2400" b="1" dirty="0" smtClean="0">
                <a:solidFill>
                  <a:srgbClr val="FF3300"/>
                </a:solidFill>
              </a:rPr>
              <a:t>Indicadores de Proceso  medidos y con análisis de datos</a:t>
            </a:r>
          </a:p>
        </p:txBody>
      </p:sp>
      <p:graphicFrame>
        <p:nvGraphicFramePr>
          <p:cNvPr id="10" name="9 Tabla"/>
          <p:cNvGraphicFramePr>
            <a:graphicFrameLocks noGrp="1"/>
          </p:cNvGraphicFramePr>
          <p:nvPr>
            <p:extLst>
              <p:ext uri="{D42A27DB-BD31-4B8C-83A1-F6EECF244321}">
                <p14:modId xmlns:p14="http://schemas.microsoft.com/office/powerpoint/2010/main" val="1735672323"/>
              </p:ext>
            </p:extLst>
          </p:nvPr>
        </p:nvGraphicFramePr>
        <p:xfrm>
          <a:off x="500063" y="1467821"/>
          <a:ext cx="8248400" cy="3764542"/>
        </p:xfrm>
        <a:graphic>
          <a:graphicData uri="http://schemas.openxmlformats.org/drawingml/2006/table">
            <a:tbl>
              <a:tblPr/>
              <a:tblGrid>
                <a:gridCol w="3365505"/>
                <a:gridCol w="882962"/>
                <a:gridCol w="1008757"/>
                <a:gridCol w="1601129"/>
                <a:gridCol w="1390047"/>
              </a:tblGrid>
              <a:tr h="556391">
                <a:tc rowSpan="2">
                  <a:txBody>
                    <a:bodyPr/>
                    <a:lstStyle/>
                    <a:p>
                      <a:pPr algn="l" fontAlgn="ctr"/>
                      <a:r>
                        <a:rPr lang="es-MX" sz="1800" b="1" i="0" u="none" strike="noStrike" dirty="0" smtClean="0">
                          <a:solidFill>
                            <a:schemeClr val="bg1">
                              <a:lumMod val="95000"/>
                            </a:schemeClr>
                          </a:solidFill>
                          <a:latin typeface="Arial"/>
                        </a:rPr>
                        <a:t>INDICADOR</a:t>
                      </a:r>
                      <a:endParaRPr lang="es-ES" sz="18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2">
                  <a:txBody>
                    <a:bodyPr/>
                    <a:lstStyle/>
                    <a:p>
                      <a:pPr algn="ctr" fontAlgn="b"/>
                      <a:r>
                        <a:rPr lang="es-CO" sz="1400" b="1" i="0" u="none" strike="noStrike" dirty="0">
                          <a:solidFill>
                            <a:srgbClr val="FFFFFF"/>
                          </a:solidFill>
                          <a:effectLst/>
                          <a:latin typeface="Arial"/>
                        </a:rPr>
                        <a:t>META: </a:t>
                      </a:r>
                      <a:r>
                        <a:rPr lang="es-CO" sz="1400" b="1" i="0" u="none" strike="noStrike" dirty="0" smtClean="0">
                          <a:solidFill>
                            <a:srgbClr val="FFFFFF"/>
                          </a:solidFill>
                          <a:effectLst/>
                          <a:latin typeface="Arial"/>
                        </a:rPr>
                        <a:t>50%</a:t>
                      </a:r>
                      <a:endParaRPr lang="es-CO" sz="1400" b="1" i="0" u="none" strike="noStrike" dirty="0">
                        <a:solidFill>
                          <a:srgbClr val="FFFFFF"/>
                        </a:solidFill>
                        <a:effectLst/>
                        <a:latin typeface="Arial"/>
                      </a:endParaRPr>
                    </a:p>
                    <a:p>
                      <a:pPr algn="ctr" fontAlgn="b"/>
                      <a:r>
                        <a:rPr lang="es-CO" sz="1400" b="1" i="0" u="none" strike="noStrike" dirty="0">
                          <a:solidFill>
                            <a:srgbClr val="FFFFFF"/>
                          </a:solidFill>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pPr algn="ctr" fontAlgn="b"/>
                      <a:endParaRPr lang="es-CO" sz="1200" b="1" i="0" u="none" strike="noStrike" dirty="0">
                        <a:solidFill>
                          <a:srgbClr val="FFFFFF"/>
                        </a:solidFill>
                        <a:effectLst/>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s-CO" sz="1400" b="1" i="0" u="none" strike="noStrike" dirty="0">
                          <a:solidFill>
                            <a:srgbClr val="FFFFFF"/>
                          </a:solidFill>
                          <a:effectLst/>
                          <a:latin typeface="Arial"/>
                        </a:rPr>
                        <a:t>PROMEDIO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s-CO" sz="1400" b="1" i="0" u="none" strike="noStrike" dirty="0">
                          <a:solidFill>
                            <a:srgbClr val="FFFFFF"/>
                          </a:solidFill>
                          <a:effectLst/>
                          <a:latin typeface="Arial"/>
                        </a:rPr>
                        <a:t>% DE MEJORA</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556391">
                <a:tc vMerge="1">
                  <a:txBody>
                    <a:bodyPr/>
                    <a:lstStyle/>
                    <a:p>
                      <a:pPr algn="l" fontAlgn="ct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s-MX" sz="1800" b="1" i="0" u="none" strike="noStrike" dirty="0" smtClean="0">
                          <a:solidFill>
                            <a:schemeClr val="bg1">
                              <a:lumMod val="95000"/>
                            </a:schemeClr>
                          </a:solidFill>
                          <a:latin typeface="Arial"/>
                        </a:rPr>
                        <a:t>2012</a:t>
                      </a:r>
                      <a:endParaRPr lang="es-ES" sz="18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s-MX" sz="1800" b="1" i="0" u="none" strike="noStrike" dirty="0" smtClean="0">
                          <a:solidFill>
                            <a:schemeClr val="bg1">
                              <a:lumMod val="95000"/>
                            </a:schemeClr>
                          </a:solidFill>
                          <a:latin typeface="Arial"/>
                        </a:rPr>
                        <a:t>2013</a:t>
                      </a:r>
                      <a:endParaRPr lang="es-ES" sz="18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s-MX" sz="1800" b="1" i="0" u="none" strike="noStrike" dirty="0" smtClean="0">
                          <a:solidFill>
                            <a:schemeClr val="bg1">
                              <a:lumMod val="95000"/>
                            </a:schemeClr>
                          </a:solidFill>
                          <a:latin typeface="Arial"/>
                        </a:rPr>
                        <a:t>PROMEDIO</a:t>
                      </a:r>
                      <a:endParaRPr lang="es-ES" sz="18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s-MX" sz="1800" b="1" i="0" u="none" strike="noStrike" dirty="0" smtClean="0">
                          <a:solidFill>
                            <a:schemeClr val="bg1">
                              <a:lumMod val="95000"/>
                            </a:schemeClr>
                          </a:solidFill>
                          <a:latin typeface="Arial"/>
                        </a:rPr>
                        <a:t>% DE MEJORA</a:t>
                      </a:r>
                      <a:endParaRPr lang="es-ES" sz="18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128317">
                <a:tc>
                  <a:txBody>
                    <a:bodyPr/>
                    <a:lstStyle/>
                    <a:p>
                      <a:pPr algn="l" fontAlgn="ctr"/>
                      <a:r>
                        <a:rPr lang="es-ES" sz="2400" b="1" i="0" u="none" strike="noStrike" dirty="0">
                          <a:latin typeface="Arial"/>
                        </a:rPr>
                        <a:t>  </a:t>
                      </a:r>
                      <a:r>
                        <a:rPr lang="es-ES" sz="2400" b="1" i="0" u="none" strike="noStrike" dirty="0" smtClean="0">
                          <a:latin typeface="Arial"/>
                        </a:rPr>
                        <a:t>Pertinencia </a:t>
                      </a:r>
                      <a:r>
                        <a:rPr lang="es-ES" sz="2400" b="1" i="0" u="none" strike="noStrike" dirty="0">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es-CO" sz="2400" b="0" i="0" u="none" strike="noStrike" kern="1200" dirty="0" smtClean="0">
                          <a:solidFill>
                            <a:schemeClr val="tx1"/>
                          </a:solidFill>
                          <a:latin typeface="Arial"/>
                          <a:ea typeface="+mn-ea"/>
                          <a:cs typeface="+mn-cs"/>
                        </a:rPr>
                        <a:t>87,5%</a:t>
                      </a:r>
                      <a:endParaRPr lang="es-CO" sz="2400" b="0" i="0" u="none" strike="noStrike" kern="1200" dirty="0">
                        <a:solidFill>
                          <a:schemeClr val="tx1"/>
                        </a:solidFill>
                        <a:latin typeface="Arial"/>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s-CO" sz="2400" b="0" i="0" u="none" strike="noStrike" kern="1200" dirty="0" smtClean="0">
                          <a:solidFill>
                            <a:schemeClr val="tx1"/>
                          </a:solidFill>
                          <a:latin typeface="Arial"/>
                          <a:ea typeface="+mn-ea"/>
                          <a:cs typeface="+mn-cs"/>
                        </a:rPr>
                        <a:t>98,1%</a:t>
                      </a:r>
                      <a:endParaRPr lang="es-CO" sz="2400" b="0" i="0" u="none" strike="noStrike" kern="1200" dirty="0">
                        <a:solidFill>
                          <a:schemeClr val="tx1"/>
                        </a:solidFill>
                        <a:latin typeface="Arial"/>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800" b="0" i="0" u="none" strike="noStrike">
                          <a:solidFill>
                            <a:srgbClr val="000000"/>
                          </a:solidFill>
                          <a:effectLst/>
                          <a:latin typeface="Arial"/>
                        </a:rPr>
                        <a:t>90%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800" b="0" i="0" u="none" strike="noStrike" dirty="0">
                          <a:solidFill>
                            <a:srgbClr val="000000"/>
                          </a:solidFill>
                          <a:effectLst/>
                          <a:latin typeface="Arial"/>
                        </a:rPr>
                        <a:t>4%</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951691">
                <a:tc gridSpan="5">
                  <a:txBody>
                    <a:bodyPr/>
                    <a:lstStyle/>
                    <a:p>
                      <a:pPr algn="just" fontAlgn="ctr"/>
                      <a:r>
                        <a:rPr lang="es-CO" sz="1800" b="0" i="0" u="none" strike="noStrike" dirty="0" smtClean="0">
                          <a:latin typeface="Arial"/>
                        </a:rPr>
                        <a:t>La medición del indicador nos muestra como resultado el 98,1% de recomendaciones implementadas por los procesos durante el año 2013, frente a la meta nacional del 50%. Se observa que el numero de recomendaciones formuladas en las diferentes auditorias realizadas fueron 431, de las cuales se adoptaron 423 recomendaciones;</a:t>
                      </a:r>
                      <a:r>
                        <a:rPr lang="es-CO" sz="1800" b="0" i="0" u="none" strike="noStrike" baseline="0" dirty="0" smtClean="0">
                          <a:latin typeface="Arial"/>
                        </a:rPr>
                        <a:t> l</a:t>
                      </a:r>
                      <a:r>
                        <a:rPr lang="es-CO" sz="1800" b="0" i="0" u="none" strike="noStrike" dirty="0" smtClean="0">
                          <a:latin typeface="Arial"/>
                        </a:rPr>
                        <a:t>o que redunda en el mejoramiento continuo de los procesos tanto correctivos como preventivos mediante el  seguimiento y control por parte de la Auditoría Interna Seccional a las recomendaciones y observaciones producto del resultado de cada una de las auditorías </a:t>
                      </a:r>
                      <a:r>
                        <a:rPr lang="es-CO" sz="2000" b="0" i="0" u="none" strike="noStrike" dirty="0" smtClean="0">
                          <a:latin typeface="Arial"/>
                        </a:rPr>
                        <a:t>.</a:t>
                      </a:r>
                      <a:endParaRPr lang="es-ES" sz="2000" b="0" i="0" u="none" strike="noStrike" dirty="0">
                        <a:latin typeface="Ari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just" fontAlgn="ctr"/>
                      <a:endParaRPr lang="es-ES" sz="16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hMerge="1">
                  <a:txBody>
                    <a:bodyPr/>
                    <a:lstStyle/>
                    <a:p>
                      <a:pPr algn="ctr" fontAlgn="ctr"/>
                      <a:endParaRPr lang="es-ES" sz="14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hMerge="1">
                  <a:txBody>
                    <a:bodyPr/>
                    <a:lstStyle/>
                    <a:p>
                      <a:pPr algn="ctr" fontAlgn="ctr"/>
                      <a:endParaRPr lang="es-ES" sz="1400" b="1" i="0" u="none" strike="noStrike">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hMerge="1">
                  <a:txBody>
                    <a:bodyPr/>
                    <a:lstStyle/>
                    <a:p>
                      <a:pPr algn="ctr" fontAlgn="ctr"/>
                      <a:endParaRPr lang="es-ES" sz="14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bl>
          </a:graphicData>
        </a:graphic>
      </p:graphicFrame>
    </p:spTree>
    <p:extLst>
      <p:ext uri="{BB962C8B-B14F-4D97-AF65-F5344CB8AC3E}">
        <p14:creationId xmlns:p14="http://schemas.microsoft.com/office/powerpoint/2010/main" val="896232481"/>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6" name="Rectangle 2"/>
          <p:cNvSpPr>
            <a:spLocks noGrp="1" noChangeArrowheads="1"/>
          </p:cNvSpPr>
          <p:nvPr>
            <p:ph type="title"/>
          </p:nvPr>
        </p:nvSpPr>
        <p:spPr>
          <a:xfrm>
            <a:off x="457200" y="150813"/>
            <a:ext cx="8229600" cy="325859"/>
          </a:xfrm>
        </p:spPr>
        <p:txBody>
          <a:bodyPr>
            <a:normAutofit fontScale="90000"/>
          </a:bodyPr>
          <a:lstStyle/>
          <a:p>
            <a:pPr eaLnBrk="1" hangingPunct="1"/>
            <a:r>
              <a:rPr lang="es-ES" sz="2800" dirty="0" smtClean="0">
                <a:solidFill>
                  <a:srgbClr val="FF3300"/>
                </a:solidFill>
              </a:rPr>
              <a:t>2. Resultados de auditorias internas 2013</a:t>
            </a:r>
          </a:p>
        </p:txBody>
      </p:sp>
      <p:graphicFrame>
        <p:nvGraphicFramePr>
          <p:cNvPr id="8" name="7 Tabla"/>
          <p:cNvGraphicFramePr>
            <a:graphicFrameLocks noGrp="1"/>
          </p:cNvGraphicFramePr>
          <p:nvPr>
            <p:extLst>
              <p:ext uri="{D42A27DB-BD31-4B8C-83A1-F6EECF244321}">
                <p14:modId xmlns:p14="http://schemas.microsoft.com/office/powerpoint/2010/main" val="439529847"/>
              </p:ext>
            </p:extLst>
          </p:nvPr>
        </p:nvGraphicFramePr>
        <p:xfrm>
          <a:off x="142874" y="547597"/>
          <a:ext cx="8821612" cy="4681055"/>
        </p:xfrm>
        <a:graphic>
          <a:graphicData uri="http://schemas.openxmlformats.org/drawingml/2006/table">
            <a:tbl>
              <a:tblPr/>
              <a:tblGrid>
                <a:gridCol w="645364"/>
                <a:gridCol w="645364"/>
                <a:gridCol w="645364"/>
                <a:gridCol w="645364"/>
                <a:gridCol w="645364"/>
                <a:gridCol w="645364"/>
                <a:gridCol w="638845"/>
                <a:gridCol w="717073"/>
                <a:gridCol w="718702"/>
                <a:gridCol w="718702"/>
                <a:gridCol w="718702"/>
                <a:gridCol w="718702"/>
                <a:gridCol w="718702"/>
              </a:tblGrid>
              <a:tr h="352669">
                <a:tc>
                  <a:txBody>
                    <a:bodyPr/>
                    <a:lstStyle/>
                    <a:p>
                      <a:pPr algn="ctr" fontAlgn="ctr"/>
                      <a:r>
                        <a:rPr lang="es-ES" sz="900" b="1" i="0" u="none" strike="noStrike" dirty="0"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900" b="1" i="0" u="none" strike="noStrike"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900" b="1" i="0" u="none" strike="noStrike"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900" b="1" i="0" u="none" strike="noStrike"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900" b="1" i="0" u="none" strike="noStrike"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900" b="1" i="0" u="none" strike="noStrike"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900" b="1" i="0" u="none" strike="noStrike" dirty="0"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900" b="1" i="0" u="none" strike="noStrike" dirty="0">
                          <a:latin typeface="Arial"/>
                        </a:rPr>
                        <a:t>NC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900" b="1" i="0" u="none" strike="noStrike" dirty="0">
                          <a:latin typeface="Arial"/>
                        </a:rPr>
                        <a:t>NC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900" b="1" i="0" u="none" strike="noStrike" dirty="0"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900" b="1" i="0" u="none" strike="noStrike" dirty="0"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900" b="1" i="0" u="none" strike="noStrike" dirty="0"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900" b="1" i="0" u="none" strike="noStrike" dirty="0"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176022">
                <a:tc>
                  <a:txBody>
                    <a:bodyPr/>
                    <a:lstStyle/>
                    <a:p>
                      <a:pPr algn="ctr" fontAlgn="b"/>
                      <a:r>
                        <a:rPr lang="es-ES" sz="1100" b="1" i="0" u="none" strike="noStrike" dirty="0">
                          <a:latin typeface="Arial"/>
                        </a:rPr>
                        <a:t>II-2006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a:latin typeface="Arial"/>
                        </a:rPr>
                        <a:t>I-2007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dirty="0">
                          <a:latin typeface="Arial"/>
                        </a:rPr>
                        <a:t>II-2007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dirty="0">
                          <a:latin typeface="Arial"/>
                        </a:rPr>
                        <a:t>I-2008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dirty="0">
                          <a:latin typeface="Arial"/>
                        </a:rPr>
                        <a:t>II-2008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dirty="0">
                          <a:latin typeface="Arial"/>
                        </a:rPr>
                        <a:t>I -2009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dirty="0">
                          <a:latin typeface="Arial"/>
                        </a:rPr>
                        <a:t>II -2009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dirty="0">
                          <a:latin typeface="Arial"/>
                        </a:rPr>
                        <a:t>I -2010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dirty="0">
                          <a:latin typeface="Arial"/>
                        </a:rPr>
                        <a:t>2011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100" b="1" i="0" u="none" strike="noStrike" smtClean="0">
                          <a:latin typeface="Arial"/>
                        </a:rPr>
                        <a:t>2012-1</a:t>
                      </a:r>
                      <a:endParaRPr lang="es-ES" sz="11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100" b="1" i="0" u="none" strike="noStrike" dirty="0" smtClean="0">
                          <a:latin typeface="Arial"/>
                        </a:rPr>
                        <a:t>2012-2</a:t>
                      </a:r>
                      <a:endParaRPr lang="es-ES" sz="11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100" b="1" i="0" u="none" strike="noStrike" dirty="0" smtClean="0">
                          <a:latin typeface="Arial"/>
                        </a:rPr>
                        <a:t>2013-2</a:t>
                      </a:r>
                      <a:endParaRPr lang="es-ES" sz="11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100" b="1" i="0" u="none" strike="noStrike" dirty="0" smtClean="0">
                          <a:latin typeface="Arial"/>
                        </a:rPr>
                        <a:t>2013-2</a:t>
                      </a:r>
                      <a:endParaRPr lang="es-ES" sz="11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258009">
                <a:tc>
                  <a:txBody>
                    <a:bodyPr/>
                    <a:lstStyle/>
                    <a:p>
                      <a:pPr algn="ctr" fontAlgn="ctr"/>
                      <a:r>
                        <a:rPr lang="es-CO" sz="2800" b="0" i="0" u="none" strike="noStrike">
                          <a:solidFill>
                            <a:srgbClr val="000000"/>
                          </a:solidFill>
                          <a:effectLst/>
                          <a:latin typeface="Arial"/>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800" b="0" i="0" u="none" strike="noStrike">
                          <a:solidFill>
                            <a:srgbClr val="000000"/>
                          </a:solidFill>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800" b="0" i="0" u="none" strike="noStrike">
                          <a:solidFill>
                            <a:srgbClr val="000000"/>
                          </a:solidFill>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800" b="0" i="0" u="none" strike="noStrike">
                          <a:solidFill>
                            <a:srgbClr val="000000"/>
                          </a:solidFill>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800" b="0" i="0" u="none" strike="noStrike">
                          <a:solidFill>
                            <a:srgbClr val="000000"/>
                          </a:solidFill>
                          <a:effectLst/>
                          <a:latin typeface="Arial"/>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800" b="0" i="0" u="none" strike="noStrike">
                          <a:solidFill>
                            <a:srgbClr val="000000"/>
                          </a:solidFill>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800" b="0" i="0" u="none" strike="noStrike">
                          <a:solidFill>
                            <a:srgbClr val="000000"/>
                          </a:solidFill>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8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800" b="0" i="0" u="none" strike="noStrike">
                          <a:solidFill>
                            <a:srgbClr val="000000"/>
                          </a:solidFill>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8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8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800" b="0" i="0" u="none" strike="noStrike">
                          <a:solidFill>
                            <a:srgbClr val="000000"/>
                          </a:solidFill>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800" b="0" i="0" u="none" strike="noStrike" dirty="0">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3725644">
                <a:tc gridSpan="13">
                  <a:txBody>
                    <a:bodyPr/>
                    <a:lstStyle/>
                    <a:p>
                      <a:pPr marL="628650" marR="0" lvl="0" indent="-628650" algn="l" defTabSz="914400" rtl="0" eaLnBrk="1" fontAlgn="base" latinLnBrk="0" hangingPunct="1">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rgbClr val="FF3300"/>
                          </a:solidFill>
                          <a:effectLst/>
                          <a:latin typeface="Arial" charset="0"/>
                        </a:rPr>
                        <a:t> </a:t>
                      </a:r>
                      <a:r>
                        <a:rPr kumimoji="0" lang="es-MX" sz="2000" b="1" i="0" u="none" strike="noStrike" kern="1200" cap="none" normalizeH="0" baseline="0" dirty="0" smtClean="0">
                          <a:ln>
                            <a:noFill/>
                          </a:ln>
                          <a:solidFill>
                            <a:schemeClr val="tx1"/>
                          </a:solidFill>
                          <a:effectLst/>
                          <a:latin typeface="Arial" charset="0"/>
                          <a:ea typeface="+mn-ea"/>
                          <a:cs typeface="+mn-cs"/>
                        </a:rPr>
                        <a:t>AUDITORÍAS INTERNAS  2013</a:t>
                      </a:r>
                    </a:p>
                    <a:p>
                      <a:pPr marL="628650" marR="0" lvl="0" indent="-628650" algn="just" defTabSz="914400" rtl="0" eaLnBrk="1" fontAlgn="base" latinLnBrk="0" hangingPunct="1">
                        <a:lnSpc>
                          <a:spcPct val="100000"/>
                        </a:lnSpc>
                        <a:spcBef>
                          <a:spcPct val="20000"/>
                        </a:spcBef>
                        <a:spcAft>
                          <a:spcPct val="0"/>
                        </a:spcAft>
                        <a:buClrTx/>
                        <a:buSzTx/>
                        <a:buFontTx/>
                        <a:buNone/>
                        <a:tabLst/>
                        <a:defRPr/>
                      </a:pPr>
                      <a:r>
                        <a:rPr kumimoji="0" lang="es-MX" sz="1800" b="1" i="0" u="none" strike="noStrike" kern="1200" cap="none" normalizeH="0" baseline="0" dirty="0" smtClean="0">
                          <a:ln>
                            <a:noFill/>
                          </a:ln>
                          <a:solidFill>
                            <a:schemeClr val="tx1"/>
                          </a:solidFill>
                          <a:effectLst/>
                          <a:latin typeface="Arial" charset="0"/>
                          <a:ea typeface="+mn-ea"/>
                          <a:cs typeface="+mn-cs"/>
                        </a:rPr>
                        <a:t>2013-1: </a:t>
                      </a:r>
                    </a:p>
                    <a:p>
                      <a:pPr marL="628650" marR="0" lvl="0" indent="-628650" algn="just" defTabSz="914400" rtl="0" eaLnBrk="1" fontAlgn="base" latinLnBrk="0" hangingPunct="1">
                        <a:lnSpc>
                          <a:spcPct val="100000"/>
                        </a:lnSpc>
                        <a:spcBef>
                          <a:spcPct val="20000"/>
                        </a:spcBef>
                        <a:spcAft>
                          <a:spcPct val="0"/>
                        </a:spcAft>
                        <a:buClrTx/>
                        <a:buSzTx/>
                        <a:buFontTx/>
                        <a:buNone/>
                        <a:tabLst/>
                        <a:defRPr/>
                      </a:pPr>
                      <a:r>
                        <a:rPr kumimoji="0" lang="es-CO" sz="1800" b="1" i="0" u="none" strike="noStrike" kern="1200" cap="none" normalizeH="0" baseline="0" dirty="0" smtClean="0">
                          <a:ln>
                            <a:noFill/>
                          </a:ln>
                          <a:solidFill>
                            <a:schemeClr val="tx1"/>
                          </a:solidFill>
                          <a:effectLst/>
                          <a:latin typeface="Arial" charset="0"/>
                          <a:ea typeface="+mn-ea"/>
                          <a:cs typeface="+mn-cs"/>
                        </a:rPr>
                        <a:t>NC1: </a:t>
                      </a:r>
                      <a:r>
                        <a:rPr kumimoji="0" lang="es-CO" sz="1800" b="0" i="0" u="none" strike="noStrike" kern="1200" cap="none" normalizeH="0" baseline="0" dirty="0" smtClean="0">
                          <a:ln>
                            <a:noFill/>
                          </a:ln>
                          <a:solidFill>
                            <a:schemeClr val="tx1"/>
                          </a:solidFill>
                          <a:effectLst/>
                          <a:latin typeface="Arial" charset="0"/>
                          <a:ea typeface="+mn-ea"/>
                          <a:cs typeface="+mn-cs"/>
                        </a:rPr>
                        <a:t>Se realizó control de registros en el proceso de Auditoría Interna, encontrándose no conformidad en utilización de  dos registros estándar con versiones desactualizadas,  como son:  ST-GC-01-P-01-F02 Programa de Auditoria  (Versión utilizada:  3, versión actual 4 del 19 de junio de 2012) y  ST-GC-01-P-01-F03 Seguimiento al Plan de trabajo  (Versión utilizada:  2, versión actual 3 del 19 de junio de 2012), lo que incumple el numeral 4.2.4 Control de  registros</a:t>
                      </a:r>
                      <a:endParaRPr kumimoji="0" lang="es-CO" sz="1400" b="0" i="0" u="none" strike="noStrike" kern="1200" cap="none" normalizeH="0" baseline="0" dirty="0" smtClean="0">
                        <a:ln>
                          <a:noFill/>
                        </a:ln>
                        <a:solidFill>
                          <a:schemeClr val="tx1"/>
                        </a:solidFill>
                        <a:effectLst/>
                        <a:latin typeface="+mn-lt"/>
                        <a:ea typeface="+mn-ea"/>
                        <a:cs typeface="+mn-cs"/>
                      </a:endParaRPr>
                    </a:p>
                    <a:p>
                      <a:pPr algn="just"/>
                      <a:endParaRPr lang="es-CO" sz="1400" kern="1200" dirty="0" smtClean="0">
                        <a:solidFill>
                          <a:schemeClr val="tx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endParaRPr lang="es-ES"/>
                    </a:p>
                  </a:txBody>
                  <a:tcPr/>
                </a:tc>
                <a:tc hMerge="1">
                  <a:txBody>
                    <a:bodyPr/>
                    <a:lstStyle/>
                    <a:p>
                      <a:pPr marL="628650" marR="0" lvl="0" indent="-628650" algn="just" defTabSz="914400" rtl="0" eaLnBrk="1" fontAlgn="base" latinLnBrk="0" hangingPunct="1">
                        <a:lnSpc>
                          <a:spcPct val="100000"/>
                        </a:lnSpc>
                        <a:spcBef>
                          <a:spcPct val="20000"/>
                        </a:spcBef>
                        <a:spcAft>
                          <a:spcPct val="0"/>
                        </a:spcAft>
                        <a:buClrTx/>
                        <a:buSzTx/>
                        <a:buFontTx/>
                        <a:buNone/>
                        <a:tabLst/>
                      </a:pPr>
                      <a:endParaRPr kumimoji="0" lang="es-ES" sz="1400" b="0" i="0" u="none" strike="noStrike" cap="none" normalizeH="0" baseline="0" dirty="0" smtClean="0">
                        <a:ln>
                          <a:noFill/>
                        </a:ln>
                        <a:solidFill>
                          <a:schemeClr val="tx1"/>
                        </a:solidFill>
                        <a:effectLst/>
                        <a:latin typeface="Arial"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marL="628650" marR="0" lvl="0" indent="-628650" algn="l" defTabSz="914400" rtl="0" eaLnBrk="1" fontAlgn="base" latinLnBrk="0" hangingPunct="1">
                        <a:lnSpc>
                          <a:spcPct val="100000"/>
                        </a:lnSpc>
                        <a:spcBef>
                          <a:spcPct val="20000"/>
                        </a:spcBef>
                        <a:spcAft>
                          <a:spcPct val="0"/>
                        </a:spcAft>
                        <a:buClrTx/>
                        <a:buSzTx/>
                        <a:buFontTx/>
                        <a:buNone/>
                        <a:tabLst/>
                      </a:pPr>
                      <a:endParaRPr kumimoji="0" lang="es-ES" sz="3200" b="0" i="0" u="none" strike="noStrike" cap="none" normalizeH="0" baseline="0" dirty="0" smtClean="0">
                        <a:ln>
                          <a:noFill/>
                        </a:ln>
                        <a:solidFill>
                          <a:schemeClr val="tx1"/>
                        </a:solidFill>
                        <a:effectLst/>
                        <a:latin typeface="Arial"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marL="628650" marR="0" lvl="0" indent="-628650" algn="l" defTabSz="914400" rtl="0" eaLnBrk="1" fontAlgn="base" latinLnBrk="0" hangingPunct="1">
                        <a:lnSpc>
                          <a:spcPct val="100000"/>
                        </a:lnSpc>
                        <a:spcBef>
                          <a:spcPct val="20000"/>
                        </a:spcBef>
                        <a:spcAft>
                          <a:spcPct val="0"/>
                        </a:spcAft>
                        <a:buClrTx/>
                        <a:buSzTx/>
                        <a:buFontTx/>
                        <a:buNone/>
                        <a:tabLst/>
                      </a:pPr>
                      <a:endParaRPr kumimoji="0" lang="es-ES" sz="3200" b="0" i="0" u="none" strike="noStrike" cap="none" normalizeH="0" baseline="0" dirty="0" smtClean="0">
                        <a:ln>
                          <a:noFill/>
                        </a:ln>
                        <a:solidFill>
                          <a:schemeClr val="tx1"/>
                        </a:solidFill>
                        <a:effectLst/>
                        <a:latin typeface="Arial"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bl>
          </a:graphicData>
        </a:graphic>
      </p:graphicFrame>
    </p:spTree>
    <p:extLst>
      <p:ext uri="{BB962C8B-B14F-4D97-AF65-F5344CB8AC3E}">
        <p14:creationId xmlns:p14="http://schemas.microsoft.com/office/powerpoint/2010/main" val="3979089843"/>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7" name="Rectangle 2"/>
          <p:cNvSpPr>
            <a:spLocks noGrp="1" noChangeArrowheads="1"/>
          </p:cNvSpPr>
          <p:nvPr>
            <p:ph type="title"/>
          </p:nvPr>
        </p:nvSpPr>
        <p:spPr>
          <a:xfrm>
            <a:off x="457200" y="142875"/>
            <a:ext cx="8229600" cy="1143000"/>
          </a:xfrm>
        </p:spPr>
        <p:txBody>
          <a:bodyPr/>
          <a:lstStyle/>
          <a:p>
            <a:pPr eaLnBrk="1" hangingPunct="1"/>
            <a:r>
              <a:rPr lang="es-ES" sz="4000" smtClean="0">
                <a:solidFill>
                  <a:srgbClr val="FF3300"/>
                </a:solidFill>
              </a:rPr>
              <a:t>2.1 Resultado de auditoria Externa</a:t>
            </a:r>
          </a:p>
        </p:txBody>
      </p:sp>
      <p:graphicFrame>
        <p:nvGraphicFramePr>
          <p:cNvPr id="10" name="Group 428"/>
          <p:cNvGraphicFramePr>
            <a:graphicFrameLocks noGrp="1"/>
          </p:cNvGraphicFramePr>
          <p:nvPr>
            <p:ph sz="half" idx="1"/>
            <p:extLst>
              <p:ext uri="{D42A27DB-BD31-4B8C-83A1-F6EECF244321}">
                <p14:modId xmlns:p14="http://schemas.microsoft.com/office/powerpoint/2010/main" val="1331757247"/>
              </p:ext>
            </p:extLst>
          </p:nvPr>
        </p:nvGraphicFramePr>
        <p:xfrm>
          <a:off x="0" y="1214438"/>
          <a:ext cx="8640762" cy="3836987"/>
        </p:xfrm>
        <a:graphic>
          <a:graphicData uri="http://schemas.openxmlformats.org/drawingml/2006/table">
            <a:tbl>
              <a:tblPr/>
              <a:tblGrid>
                <a:gridCol w="1477962"/>
                <a:gridCol w="2879725"/>
                <a:gridCol w="4283075"/>
              </a:tblGrid>
              <a:tr h="422905">
                <a:tc rowSpan="2">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MX" sz="2400" b="0" i="0" u="none" strike="noStrike" cap="none" normalizeH="0" baseline="0" dirty="0" smtClean="0">
                          <a:ln>
                            <a:noFill/>
                          </a:ln>
                          <a:solidFill>
                            <a:schemeClr val="tx1"/>
                          </a:solidFill>
                          <a:effectLst/>
                          <a:latin typeface="Arial" charset="0"/>
                        </a:rPr>
                        <a:t>proceso</a:t>
                      </a:r>
                      <a:endParaRPr kumimoji="0" lang="es-ES" sz="2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c gridSpan="2">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MX" sz="1400" b="1" i="0" u="none" strike="noStrike" cap="none" normalizeH="0" baseline="0" dirty="0" smtClean="0">
                          <a:ln>
                            <a:noFill/>
                          </a:ln>
                          <a:solidFill>
                            <a:schemeClr val="tx1"/>
                          </a:solidFill>
                          <a:effectLst/>
                          <a:latin typeface="Arial" charset="0"/>
                          <a:cs typeface="Arial" charset="0"/>
                        </a:rPr>
                        <a:t>Auditoria externa</a:t>
                      </a:r>
                      <a:endParaRPr kumimoji="0" lang="es-ES" sz="2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CCFF"/>
                    </a:solidFill>
                  </a:tcPr>
                </a:tc>
                <a:tc hMerge="1">
                  <a:txBody>
                    <a:bodyPr/>
                    <a:lstStyle/>
                    <a:p>
                      <a:endParaRPr lang="es-ES"/>
                    </a:p>
                  </a:txBody>
                  <a:tcPr/>
                </a:tc>
              </a:tr>
              <a:tr h="876648">
                <a:tc vMerge="1">
                  <a:txBody>
                    <a:bodyPr/>
                    <a:lstStyle/>
                    <a:p>
                      <a:endParaRPr lang="es-ES"/>
                    </a:p>
                  </a:txBody>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1200" b="1" i="0" u="none" strike="noStrike" cap="none" normalizeH="0" baseline="0" dirty="0" smtClean="0">
                          <a:ln>
                            <a:noFill/>
                          </a:ln>
                          <a:solidFill>
                            <a:srgbClr val="FFFFFF"/>
                          </a:solidFill>
                          <a:effectLst/>
                          <a:latin typeface="Arial" charset="0"/>
                          <a:cs typeface="Arial" charset="0"/>
                        </a:rPr>
                        <a:t>NC</a:t>
                      </a:r>
                      <a:endParaRPr kumimoji="0" lang="es-ES" sz="2800" b="1"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1600" b="1" i="0" u="none" strike="noStrike" cap="none" normalizeH="0" baseline="0" dirty="0" smtClean="0">
                          <a:ln>
                            <a:noFill/>
                          </a:ln>
                          <a:solidFill>
                            <a:srgbClr val="FFFFFF"/>
                          </a:solidFill>
                          <a:effectLst/>
                          <a:latin typeface="Arial" charset="0"/>
                          <a:cs typeface="Arial" charset="0"/>
                        </a:rPr>
                        <a:t>OBS</a:t>
                      </a:r>
                      <a:endParaRPr kumimoji="0" lang="es-ES" sz="3600" b="1"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r>
              <a:tr h="888102">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endParaRPr kumimoji="0" lang="es-ES" sz="2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2800" b="1" i="0" u="none" strike="noStrike" cap="none" normalizeH="0" baseline="0" dirty="0" smtClean="0">
                          <a:ln>
                            <a:noFill/>
                          </a:ln>
                          <a:solidFill>
                            <a:schemeClr val="tx1"/>
                          </a:solidFill>
                          <a:effectLst/>
                          <a:latin typeface="Arial" charset="0"/>
                        </a:rPr>
                        <a:t>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3600" b="1" i="0" u="none" strike="noStrike" cap="none" normalizeH="0" baseline="0" dirty="0" smtClean="0">
                          <a:ln>
                            <a:noFill/>
                          </a:ln>
                          <a:solidFill>
                            <a:schemeClr val="tx1"/>
                          </a:solidFill>
                          <a:effectLst/>
                          <a:latin typeface="Arial" charset="0"/>
                        </a:rPr>
                        <a:t>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649332">
                <a:tc gridSpan="3">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MX" sz="2400" b="0" i="0" u="none" strike="noStrike" cap="none" normalizeH="0" baseline="0" dirty="0" smtClean="0">
                          <a:ln>
                            <a:noFill/>
                          </a:ln>
                          <a:solidFill>
                            <a:schemeClr val="tx1"/>
                          </a:solidFill>
                          <a:effectLst/>
                          <a:latin typeface="Arial" charset="0"/>
                        </a:rPr>
                        <a:t>En la   auditoria externa de Recertificación realizada en Bogotá, Barranquilla y Pereira,   no se encontraron hallazgos</a:t>
                      </a:r>
                      <a:endParaRPr kumimoji="0" lang="es-ES" sz="2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endParaRPr kumimoji="0" lang="es-ES" sz="2800" b="1"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endParaRPr kumimoji="0" lang="es-ES" sz="3600" b="1"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499071124"/>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8" name="Rectangle 2"/>
          <p:cNvSpPr>
            <a:spLocks noGrp="1" noChangeArrowheads="1"/>
          </p:cNvSpPr>
          <p:nvPr>
            <p:ph type="title"/>
          </p:nvPr>
        </p:nvSpPr>
        <p:spPr>
          <a:xfrm>
            <a:off x="457200" y="116632"/>
            <a:ext cx="8229600" cy="850106"/>
          </a:xfrm>
        </p:spPr>
        <p:txBody>
          <a:bodyPr>
            <a:normAutofit fontScale="90000"/>
          </a:bodyPr>
          <a:lstStyle/>
          <a:p>
            <a:pPr eaLnBrk="1" hangingPunct="1"/>
            <a:r>
              <a:rPr lang="es-MX" sz="2800" b="1" dirty="0" smtClean="0">
                <a:solidFill>
                  <a:srgbClr val="FF3300"/>
                </a:solidFill>
                <a:hlinkClick r:id="rId3" action="ppaction://hlinkfile"/>
              </a:rPr>
              <a:t>3. Resumen de No Conformidades y estado de las Acciones Correctivas</a:t>
            </a:r>
            <a:endParaRPr lang="es-ES" sz="2800" b="1" dirty="0" smtClean="0">
              <a:solidFill>
                <a:srgbClr val="FF3300"/>
              </a:solidFill>
            </a:endParaRPr>
          </a:p>
        </p:txBody>
      </p:sp>
      <p:graphicFrame>
        <p:nvGraphicFramePr>
          <p:cNvPr id="9" name="8 Tabla"/>
          <p:cNvGraphicFramePr>
            <a:graphicFrameLocks noGrp="1"/>
          </p:cNvGraphicFramePr>
          <p:nvPr>
            <p:extLst>
              <p:ext uri="{D42A27DB-BD31-4B8C-83A1-F6EECF244321}">
                <p14:modId xmlns:p14="http://schemas.microsoft.com/office/powerpoint/2010/main" val="2342892644"/>
              </p:ext>
            </p:extLst>
          </p:nvPr>
        </p:nvGraphicFramePr>
        <p:xfrm>
          <a:off x="179511" y="1196752"/>
          <a:ext cx="8856987" cy="4419600"/>
        </p:xfrm>
        <a:graphic>
          <a:graphicData uri="http://schemas.openxmlformats.org/drawingml/2006/table">
            <a:tbl>
              <a:tblPr/>
              <a:tblGrid>
                <a:gridCol w="2108807"/>
                <a:gridCol w="2074785"/>
                <a:gridCol w="1299305"/>
                <a:gridCol w="1687045"/>
                <a:gridCol w="1687045"/>
              </a:tblGrid>
              <a:tr h="144016">
                <a:tc>
                  <a:txBody>
                    <a:bodyPr/>
                    <a:lstStyle/>
                    <a:p>
                      <a:pPr algn="just" fontAlgn="ctr"/>
                      <a:r>
                        <a:rPr lang="es-ES" sz="1100" b="0" i="0" u="none" strike="noStrike" dirty="0" smtClean="0">
                          <a:latin typeface="Arial"/>
                        </a:rPr>
                        <a:t>  ACCIONES    CORRECTIVAS</a:t>
                      </a: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100" b="0" i="0" u="none" strike="noStrike" dirty="0">
                          <a:latin typeface="Arial"/>
                        </a:rPr>
                        <a:t>EN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100" b="0" i="0" u="none" strike="noStrike" dirty="0">
                          <a:latin typeface="Arial"/>
                        </a:rPr>
                        <a:t>CERRADAS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100" b="0" i="0" u="none" strike="noStrike" dirty="0" smtClean="0">
                          <a:latin typeface="Arial"/>
                        </a:rPr>
                        <a:t>EFICACIA</a:t>
                      </a:r>
                      <a:r>
                        <a:rPr lang="es-ES" sz="1100" b="0" i="0" u="none" strike="noStrike" baseline="0" dirty="0" smtClean="0">
                          <a:latin typeface="Arial"/>
                        </a:rPr>
                        <a:t> ACCIONES CERRADAS</a:t>
                      </a: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100" b="0" i="0" u="none" strike="noStrike" dirty="0">
                          <a:latin typeface="Aria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152008">
                <a:tc>
                  <a:txBody>
                    <a:bodyPr/>
                    <a:lstStyle/>
                    <a:p>
                      <a:pPr algn="ctr" fontAlgn="ctr"/>
                      <a:r>
                        <a:rPr lang="es-CO" sz="2000" b="0" i="0" u="none" strike="noStrike">
                          <a:solidFill>
                            <a:srgbClr val="000000"/>
                          </a:solidFill>
                          <a:effectLst/>
                          <a:latin typeface="Arial"/>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0" i="0" u="none" strike="noStrike">
                          <a:solidFill>
                            <a:srgbClr val="000000"/>
                          </a:solidFill>
                          <a:effectLst/>
                          <a:latin typeface="Arial"/>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0" i="0" u="none" strike="noStrike">
                          <a:solidFill>
                            <a:srgbClr val="000000"/>
                          </a:solidFill>
                          <a:effectLst/>
                          <a:latin typeface="Arial"/>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2000" b="0" i="0" u="none" strike="noStrike" dirty="0">
                          <a:solidFill>
                            <a:srgbClr val="000000"/>
                          </a:solidFill>
                          <a:effectLst/>
                          <a:latin typeface="Arial"/>
                        </a:rPr>
                        <a:t>100%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5727">
                <a:tc gridSpan="2">
                  <a:txBody>
                    <a:bodyPr/>
                    <a:lstStyle/>
                    <a:p>
                      <a:pPr algn="ctr" fontAlgn="ctr"/>
                      <a:r>
                        <a:rPr lang="es-CO" sz="2000" b="0" i="0" u="none" strike="noStrike" dirty="0" smtClean="0">
                          <a:solidFill>
                            <a:srgbClr val="000000"/>
                          </a:solidFill>
                          <a:effectLst/>
                          <a:latin typeface="Arial"/>
                        </a:rPr>
                        <a:t>ACCIÓN CORRECTIVA</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CO" sz="28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3">
                  <a:txBody>
                    <a:bodyPr/>
                    <a:lstStyle/>
                    <a:p>
                      <a:pPr algn="ctr" fontAlgn="ctr"/>
                      <a:r>
                        <a:rPr lang="es-CO" sz="2000" b="0" i="0" u="none" strike="noStrike" dirty="0" smtClean="0">
                          <a:solidFill>
                            <a:srgbClr val="000000"/>
                          </a:solidFill>
                          <a:effectLst/>
                          <a:latin typeface="Arial"/>
                        </a:rPr>
                        <a:t>SEGUIMIENTO</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algn="ctr" fontAlgn="ctr"/>
                      <a:endParaRPr lang="es-CO" sz="28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b"/>
                      <a:endParaRPr lang="es-CO" sz="2800" b="0" i="0" u="none" strike="noStrike" dirty="0">
                        <a:solidFill>
                          <a:srgbClr val="000000"/>
                        </a:solidFill>
                        <a:effectLst/>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86361">
                <a:tc gridSpan="2">
                  <a:txBody>
                    <a:bodyPr/>
                    <a:lstStyle/>
                    <a:p>
                      <a:pPr algn="just">
                        <a:lnSpc>
                          <a:spcPct val="115000"/>
                        </a:lnSpc>
                        <a:spcAft>
                          <a:spcPts val="0"/>
                        </a:spcAft>
                      </a:pPr>
                      <a:r>
                        <a:rPr lang="es-CO" sz="1200" dirty="0" smtClean="0">
                          <a:effectLst/>
                          <a:latin typeface="Arial"/>
                          <a:ea typeface="Times New Roman"/>
                          <a:cs typeface="Times New Roman"/>
                        </a:rPr>
                        <a:t>1. Sensibilizar al equipo de trabajo de la importancia de utilizar los formatos actualizados que se encuentran en el punto de consulta Seccional con el fin de asegurar el correcto manejo de los mismos, </a:t>
                      </a:r>
                      <a:endParaRPr lang="es-CO" sz="1600" dirty="0" smtClean="0">
                        <a:effectLst/>
                        <a:latin typeface="Calibri"/>
                        <a:ea typeface="Calibri"/>
                        <a:cs typeface="Times New Roman"/>
                      </a:endParaRPr>
                    </a:p>
                    <a:p>
                      <a:r>
                        <a:rPr lang="es-CO" sz="1200" dirty="0" smtClean="0">
                          <a:effectLst/>
                          <a:latin typeface="Arial"/>
                          <a:ea typeface="Times New Roman"/>
                        </a:rPr>
                        <a:t>2.  Revisar y ajustar el listado maestro de  documentos y registros: Tipo de registro, almacenamiento y recuperación, tiempo de retención, </a:t>
                      </a:r>
                      <a:r>
                        <a:rPr lang="es-CO" sz="1200" dirty="0" err="1" smtClean="0">
                          <a:effectLst/>
                          <a:latin typeface="Arial"/>
                          <a:ea typeface="Times New Roman"/>
                        </a:rPr>
                        <a:t>etc</a:t>
                      </a:r>
                      <a:r>
                        <a:rPr lang="es-CO" sz="1200" dirty="0" smtClean="0">
                          <a:effectLst/>
                          <a:latin typeface="Arial"/>
                          <a:ea typeface="Times New Roman"/>
                        </a:rPr>
                        <a:t>, y reportarlo a la Coordinación de Calidad seccional a la sede principal.</a:t>
                      </a:r>
                      <a:endParaRPr lang="es-CO" sz="24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CO" sz="28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gridSpan="3">
                  <a:txBody>
                    <a:bodyPr/>
                    <a:lstStyle/>
                    <a:p>
                      <a:pPr algn="just" fontAlgn="ctr"/>
                      <a:r>
                        <a:rPr lang="es-CO" sz="1200" b="0" i="0" u="none" strike="noStrike" dirty="0" smtClean="0">
                          <a:solidFill>
                            <a:srgbClr val="000000"/>
                          </a:solidFill>
                          <a:effectLst/>
                          <a:latin typeface="Arial"/>
                        </a:rPr>
                        <a:t>Acciones cerradas: Se verifica mediante listado de asistencia realización de taller en  abril 4 de 2013 por parte de la Coordinadora de Calidad al proceso donde se hizo </a:t>
                      </a:r>
                      <a:r>
                        <a:rPr lang="es-CO" sz="1200" b="0" i="0" u="none" strike="noStrike" dirty="0" err="1" smtClean="0">
                          <a:solidFill>
                            <a:srgbClr val="000000"/>
                          </a:solidFill>
                          <a:effectLst/>
                          <a:latin typeface="Arial"/>
                        </a:rPr>
                        <a:t>reinducción</a:t>
                      </a:r>
                      <a:r>
                        <a:rPr lang="es-CO" sz="1200" b="0" i="0" u="none" strike="noStrike" dirty="0" smtClean="0">
                          <a:solidFill>
                            <a:srgbClr val="000000"/>
                          </a:solidFill>
                          <a:effectLst/>
                          <a:latin typeface="Arial"/>
                        </a:rPr>
                        <a:t> sobre el SGC en lo general y específico del proceso y la ubicación de los documentos en la LIBRENET nacional, también se verifica en mayo 23 de 2013 acompañamiento y  retroalimentación a los procesos por parte del Auditor interno enviado por la Seccional Cali . La Coordinadora de calidad manifiesta que parte de la sensibilización fue  sobre la importancia de bajar los formatos y documentos de la LIBRENET nacional como única forma de asegurar la utilización de versiones actualizadas. También observa firma de inducción del SGC a la nueva auditora Interna de Calidad el 3 de octubre de 2013</a:t>
                      </a:r>
                    </a:p>
                    <a:p>
                      <a:pPr algn="just" fontAlgn="ctr"/>
                      <a:endParaRPr lang="es-CO" sz="1200" b="0" i="0" u="none" strike="noStrike" dirty="0" smtClean="0">
                        <a:solidFill>
                          <a:srgbClr val="000000"/>
                        </a:solidFill>
                        <a:effectLst/>
                        <a:latin typeface="Arial"/>
                      </a:endParaRPr>
                    </a:p>
                    <a:p>
                      <a:pPr algn="just" fontAlgn="ctr"/>
                      <a:r>
                        <a:rPr lang="es-CO" sz="1200" b="0" i="0" u="none" strike="noStrike" dirty="0" smtClean="0">
                          <a:solidFill>
                            <a:srgbClr val="000000"/>
                          </a:solidFill>
                          <a:effectLst/>
                          <a:latin typeface="Arial"/>
                        </a:rPr>
                        <a:t>Se observa listado maestro de documentos y registros ajustado en cada uno de los procesos y enviado a la Sede principal el 27 de mayo de 2013 con el asunto "Hoja hallazgos (1), solicitudes de cambio y listado maestro de documentos y registros"</a:t>
                      </a:r>
                    </a:p>
                    <a:p>
                      <a:pPr algn="just" fontAlgn="ctr"/>
                      <a:endParaRPr lang="es-CO" sz="1200" b="0" i="0" u="none" strike="noStrike" dirty="0" smtClean="0">
                        <a:solidFill>
                          <a:srgbClr val="000000"/>
                        </a:solidFill>
                        <a:effectLst/>
                        <a:latin typeface="Arial"/>
                      </a:endParaRPr>
                    </a:p>
                    <a:p>
                      <a:pPr algn="just" fontAlgn="ctr"/>
                      <a:r>
                        <a:rPr lang="es-CO" sz="1200" b="0" i="0" u="none" strike="noStrike" dirty="0" smtClean="0">
                          <a:solidFill>
                            <a:srgbClr val="000000"/>
                          </a:solidFill>
                          <a:effectLst/>
                          <a:latin typeface="Arial"/>
                        </a:rPr>
                        <a:t>Se verificó aleatoriamente utilización de formatos actualizados</a:t>
                      </a:r>
                      <a:endParaRPr lang="es-CO" sz="12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hMerge="1">
                  <a:txBody>
                    <a:bodyPr/>
                    <a:lstStyle/>
                    <a:p>
                      <a:pPr algn="ctr" fontAlgn="ctr"/>
                      <a:endParaRPr lang="es-CO" sz="28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pPr algn="ctr" fontAlgn="b"/>
                      <a:endParaRPr lang="es-CO" sz="2800" b="0" i="0" u="none" strike="noStrike" dirty="0">
                        <a:solidFill>
                          <a:srgbClr val="000000"/>
                        </a:solidFill>
                        <a:effectLst/>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86361">
                <a:tc gridSpan="2">
                  <a:txBody>
                    <a:bodyPr/>
                    <a:lstStyle/>
                    <a:p>
                      <a:pPr algn="just">
                        <a:lnSpc>
                          <a:spcPct val="115000"/>
                        </a:lnSpc>
                        <a:spcAft>
                          <a:spcPts val="0"/>
                        </a:spcAft>
                      </a:pPr>
                      <a:r>
                        <a:rPr lang="es-CO" sz="1200" dirty="0" smtClean="0">
                          <a:effectLst/>
                          <a:latin typeface="Arial"/>
                          <a:ea typeface="Times New Roman"/>
                          <a:cs typeface="Times New Roman"/>
                        </a:rPr>
                        <a:t>1. Sensibilizar al equipo de trabajo de la importancia de utilizar los formatos actualizados que se encuentran en el punto de consulta Seccional con el fin de asegurar el correcto manejo de los mismos, </a:t>
                      </a:r>
                      <a:endParaRPr lang="es-CO" sz="1600" dirty="0" smtClean="0">
                        <a:effectLst/>
                        <a:latin typeface="Calibri"/>
                        <a:ea typeface="Calibri"/>
                        <a:cs typeface="Times New Roman"/>
                      </a:endParaRPr>
                    </a:p>
                    <a:p>
                      <a:r>
                        <a:rPr lang="es-CO" sz="1200" dirty="0" smtClean="0">
                          <a:effectLst/>
                          <a:latin typeface="Arial"/>
                          <a:ea typeface="Times New Roman"/>
                        </a:rPr>
                        <a:t>2.  Revisar y ajustar el listado maestro de  documentos y registros: Tipo de registro, almacenamiento y recuperación, tiempo de retención, </a:t>
                      </a:r>
                      <a:r>
                        <a:rPr lang="es-CO" sz="1200" dirty="0" err="1" smtClean="0">
                          <a:effectLst/>
                          <a:latin typeface="Arial"/>
                          <a:ea typeface="Times New Roman"/>
                        </a:rPr>
                        <a:t>etc</a:t>
                      </a:r>
                      <a:r>
                        <a:rPr lang="es-CO" sz="1200" dirty="0" smtClean="0">
                          <a:effectLst/>
                          <a:latin typeface="Arial"/>
                          <a:ea typeface="Times New Roman"/>
                        </a:rPr>
                        <a:t>, y reportarlo a la Coordinación de Calidad seccional a la sede principal.</a:t>
                      </a:r>
                      <a:endParaRPr lang="es-CO" sz="1800" b="0" i="0" u="none" strike="noStrike" kern="1200" dirty="0">
                        <a:solidFill>
                          <a:srgbClr val="000000"/>
                        </a:solidFill>
                        <a:effectLst/>
                        <a:latin typeface="Arial"/>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s-CO"/>
                    </a:p>
                  </a:txBody>
                  <a:tcPr/>
                </a:tc>
                <a:tc gridSpan="3" vMerge="1">
                  <a:txBody>
                    <a:bodyPr/>
                    <a:lstStyle/>
                    <a:p>
                      <a:pPr algn="just" fontAlgn="ctr"/>
                      <a:endParaRPr lang="es-CO" sz="16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vMerge="1">
                  <a:txBody>
                    <a:bodyPr/>
                    <a:lstStyle/>
                    <a:p>
                      <a:endParaRPr lang="es-CO"/>
                    </a:p>
                  </a:txBody>
                  <a:tcPr/>
                </a:tc>
                <a:tc hMerge="1" vMerge="1">
                  <a:txBody>
                    <a:bodyPr/>
                    <a:lstStyle/>
                    <a:p>
                      <a:endParaRPr lang="es-CO"/>
                    </a:p>
                  </a:txBody>
                  <a:tcPr/>
                </a:tc>
              </a:tr>
            </a:tbl>
          </a:graphicData>
        </a:graphic>
      </p:graphicFrame>
    </p:spTree>
    <p:extLst>
      <p:ext uri="{BB962C8B-B14F-4D97-AF65-F5344CB8AC3E}">
        <p14:creationId xmlns:p14="http://schemas.microsoft.com/office/powerpoint/2010/main" val="1013032161"/>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6" name="Rectangle 2"/>
          <p:cNvSpPr>
            <a:spLocks noGrp="1" noChangeArrowheads="1"/>
          </p:cNvSpPr>
          <p:nvPr>
            <p:ph type="title"/>
          </p:nvPr>
        </p:nvSpPr>
        <p:spPr>
          <a:xfrm>
            <a:off x="449523" y="-387424"/>
            <a:ext cx="8229600" cy="1143000"/>
          </a:xfrm>
        </p:spPr>
        <p:txBody>
          <a:bodyPr/>
          <a:lstStyle/>
          <a:p>
            <a:pPr eaLnBrk="1" hangingPunct="1"/>
            <a:r>
              <a:rPr lang="es-MX" sz="2800" b="1" dirty="0" smtClean="0">
                <a:solidFill>
                  <a:srgbClr val="FF3300"/>
                </a:solidFill>
                <a:hlinkClick r:id="rId3" action="ppaction://hlinkfile"/>
              </a:rPr>
              <a:t>4. Acciones Preventivas </a:t>
            </a:r>
            <a:endParaRPr lang="es-ES" sz="2800" b="1" dirty="0" smtClean="0">
              <a:solidFill>
                <a:srgbClr val="FF3300"/>
              </a:solidFill>
              <a:hlinkClick r:id="rId3" action="ppaction://hlinkfile"/>
            </a:endParaRPr>
          </a:p>
        </p:txBody>
      </p:sp>
      <p:graphicFrame>
        <p:nvGraphicFramePr>
          <p:cNvPr id="7" name="6 Tabla"/>
          <p:cNvGraphicFramePr>
            <a:graphicFrameLocks noGrp="1"/>
          </p:cNvGraphicFramePr>
          <p:nvPr>
            <p:extLst>
              <p:ext uri="{D42A27DB-BD31-4B8C-83A1-F6EECF244321}">
                <p14:modId xmlns:p14="http://schemas.microsoft.com/office/powerpoint/2010/main" val="53213422"/>
              </p:ext>
            </p:extLst>
          </p:nvPr>
        </p:nvGraphicFramePr>
        <p:xfrm>
          <a:off x="311411" y="1844824"/>
          <a:ext cx="8501062" cy="3936377"/>
        </p:xfrm>
        <a:graphic>
          <a:graphicData uri="http://schemas.openxmlformats.org/drawingml/2006/table">
            <a:tbl>
              <a:tblPr/>
              <a:tblGrid>
                <a:gridCol w="3396493"/>
                <a:gridCol w="2448272"/>
                <a:gridCol w="2656297"/>
              </a:tblGrid>
              <a:tr h="294017">
                <a:tc gridSpan="2">
                  <a:txBody>
                    <a:bodyPr/>
                    <a:lstStyle/>
                    <a:p>
                      <a:pPr algn="ctr" fontAlgn="ctr"/>
                      <a:r>
                        <a:rPr lang="es-MX" sz="1600" b="1" i="0" u="none" strike="noStrike" dirty="0" smtClean="0">
                          <a:solidFill>
                            <a:srgbClr val="FF0000"/>
                          </a:solidFill>
                          <a:latin typeface="Century Gothic"/>
                        </a:rPr>
                        <a:t>ACTUALIZACION </a:t>
                      </a:r>
                      <a:r>
                        <a:rPr lang="es-MX" sz="1600" b="1" i="0" u="none" strike="noStrike" baseline="0" dirty="0" smtClean="0">
                          <a:solidFill>
                            <a:srgbClr val="FF0000"/>
                          </a:solidFill>
                          <a:latin typeface="Century Gothic"/>
                        </a:rPr>
                        <a:t> MAPA DE RIESGO 2013</a:t>
                      </a:r>
                      <a:endParaRPr lang="es-ES" sz="1600" b="1" i="0" u="none" strike="noStrike" dirty="0">
                        <a:solidFill>
                          <a:srgbClr val="FF0000"/>
                        </a:solidFill>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pPr algn="ctr" fontAlgn="ctr"/>
                      <a:endParaRPr lang="es-ES" sz="10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endParaRPr lang="es-ES" sz="1600" b="1" i="0" u="none" strike="noStrike" dirty="0">
                        <a:solidFill>
                          <a:srgbClr val="FF0000"/>
                        </a:solidFill>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243813">
                <a:tc>
                  <a:txBody>
                    <a:bodyPr/>
                    <a:lstStyle/>
                    <a:p>
                      <a:pPr algn="ctr" fontAlgn="ctr"/>
                      <a:r>
                        <a:rPr lang="es-ES" sz="1600" b="1" i="0" u="none" strike="noStrike" dirty="0">
                          <a:latin typeface="Century Gothic"/>
                        </a:rPr>
                        <a:t>RESUMEN </a:t>
                      </a:r>
                      <a:r>
                        <a:rPr lang="es-ES" sz="1600" b="1" i="0" u="none" strike="noStrike" dirty="0" smtClean="0">
                          <a:latin typeface="Century Gothic"/>
                        </a:rPr>
                        <a:t>RIESGO y</a:t>
                      </a:r>
                      <a:r>
                        <a:rPr lang="es-ES" sz="1600" b="1" i="0" u="none" strike="noStrike" baseline="0" dirty="0" smtClean="0">
                          <a:latin typeface="Century Gothic"/>
                        </a:rPr>
                        <a:t> CAUSA A ELIMINAR</a:t>
                      </a:r>
                      <a:endParaRPr lang="es-ES" sz="16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solidFill>
                      <a:srgbClr val="FFFFFF"/>
                    </a:solidFill>
                  </a:tcPr>
                </a:tc>
                <a:tc>
                  <a:txBody>
                    <a:bodyPr/>
                    <a:lstStyle/>
                    <a:p>
                      <a:pPr algn="ctr" fontAlgn="ctr"/>
                      <a:r>
                        <a:rPr lang="es-ES" sz="1600" b="1" i="0" u="none" strike="noStrike" dirty="0" smtClean="0">
                          <a:latin typeface="Century Gothic"/>
                        </a:rPr>
                        <a:t>ACCIONES PREVENTIVAS</a:t>
                      </a:r>
                      <a:endParaRPr lang="es-ES" sz="16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solidFill>
                      <a:srgbClr val="FFFFFF"/>
                    </a:solidFill>
                  </a:tcPr>
                </a:tc>
                <a:tc>
                  <a:txBody>
                    <a:bodyPr/>
                    <a:lstStyle/>
                    <a:p>
                      <a:pPr algn="ctr" fontAlgn="ctr"/>
                      <a:r>
                        <a:rPr lang="es-ES" sz="1400" b="1" i="0" u="none" strike="noStrike" dirty="0" smtClean="0">
                          <a:latin typeface="Century Gothic"/>
                        </a:rPr>
                        <a:t>SEGUIMIENTO</a:t>
                      </a:r>
                      <a:endParaRPr lang="es-ES" sz="14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solidFill>
                      <a:srgbClr val="FFFFFF"/>
                    </a:solidFill>
                  </a:tcPr>
                </a:tc>
              </a:tr>
              <a:tr h="167621">
                <a:tc>
                  <a:txBody>
                    <a:bodyPr/>
                    <a:lstStyle/>
                    <a:p>
                      <a:pPr algn="l" fontAlgn="b"/>
                      <a:r>
                        <a:rPr lang="es-ES" sz="1100" b="1" i="0" u="none" strike="noStrike" dirty="0" smtClean="0">
                          <a:latin typeface="Century Gothic"/>
                        </a:rPr>
                        <a:t>s</a:t>
                      </a:r>
                      <a:r>
                        <a:rPr lang="es-ES" sz="1100" b="1" i="0" u="none" strike="noStrike" dirty="0">
                          <a:latin typeface="Century Gothic"/>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s-ES" sz="1100" b="1" i="0" u="none" strike="noStrike" dirty="0">
                          <a:latin typeface="Century Gothic"/>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F9900"/>
                    </a:solidFill>
                  </a:tcPr>
                </a:tc>
                <a:tc>
                  <a:txBody>
                    <a:bodyPr/>
                    <a:lstStyle/>
                    <a:p>
                      <a:pPr algn="l" fontAlgn="b"/>
                      <a:endParaRPr lang="es-ES" sz="1100" b="1" i="0" u="none" strike="noStrike" dirty="0">
                        <a:latin typeface="Century Gothic"/>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F9900"/>
                    </a:solidFill>
                  </a:tcPr>
                </a:tc>
              </a:tr>
              <a:tr h="1066682">
                <a:tc>
                  <a:txBody>
                    <a:bodyPr/>
                    <a:lstStyle/>
                    <a:p>
                      <a:pPr algn="just" fontAlgn="ctr"/>
                      <a:r>
                        <a:rPr lang="es-ES" sz="1400" b="1" i="0" u="none" strike="noStrike" dirty="0" smtClean="0">
                          <a:solidFill>
                            <a:srgbClr val="000000"/>
                          </a:solidFill>
                          <a:latin typeface="Arial"/>
                        </a:rPr>
                        <a:t>RIESGO OPERATIVO: </a:t>
                      </a:r>
                      <a:r>
                        <a:rPr lang="es-ES" sz="1400" b="0" i="0" u="none" strike="noStrike" dirty="0" smtClean="0">
                          <a:solidFill>
                            <a:srgbClr val="000000"/>
                          </a:solidFill>
                          <a:latin typeface="Arial"/>
                        </a:rPr>
                        <a:t>Falta de continuidad en la aplicación de acciones correctivas formuladas en el reporte a auditoria por los procesos auditados</a:t>
                      </a:r>
                    </a:p>
                    <a:p>
                      <a:pPr algn="just" fontAlgn="ctr"/>
                      <a:r>
                        <a:rPr lang="es-ES" sz="1400" b="1" i="0" u="none" strike="noStrike" dirty="0" smtClean="0">
                          <a:solidFill>
                            <a:srgbClr val="000000"/>
                          </a:solidFill>
                          <a:latin typeface="Arial"/>
                        </a:rPr>
                        <a:t>Causa a eliminar:</a:t>
                      </a:r>
                    </a:p>
                    <a:p>
                      <a:pPr algn="just" fontAlgn="ctr"/>
                      <a:r>
                        <a:rPr lang="es-ES" sz="1400" b="0" i="0" u="none" strike="noStrike" dirty="0" smtClean="0">
                          <a:solidFill>
                            <a:srgbClr val="000000"/>
                          </a:solidFill>
                          <a:latin typeface="Arial"/>
                        </a:rPr>
                        <a:t>1.Por no  ser la recomendación obligante.</a:t>
                      </a:r>
                    </a:p>
                    <a:p>
                      <a:pPr algn="just" fontAlgn="ctr"/>
                      <a:r>
                        <a:rPr lang="es-ES" sz="1400" b="0" i="0" u="none" strike="noStrike" dirty="0" smtClean="0">
                          <a:solidFill>
                            <a:srgbClr val="000000"/>
                          </a:solidFill>
                          <a:latin typeface="Arial"/>
                        </a:rPr>
                        <a:t>2.  Por faltar datos en las respuestas de acciones correctivas</a:t>
                      </a:r>
                    </a:p>
                    <a:p>
                      <a:pPr algn="just" fontAlgn="ctr"/>
                      <a:r>
                        <a:rPr lang="es-ES" sz="1400" b="0" i="0" u="none" strike="noStrike" dirty="0" smtClean="0">
                          <a:solidFill>
                            <a:srgbClr val="000000"/>
                          </a:solidFill>
                          <a:latin typeface="Arial"/>
                        </a:rPr>
                        <a:t>3. Por proyectar mal la fecha de cierre</a:t>
                      </a: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228600" indent="-228600" algn="just">
                        <a:buAutoNum type="arabicPeriod"/>
                      </a:pPr>
                      <a:r>
                        <a:rPr lang="es-ES" sz="1400" b="0" i="0" u="none" strike="noStrike" dirty="0" smtClean="0">
                          <a:latin typeface="Arial"/>
                        </a:rPr>
                        <a:t>Revisar la eficacia en la implementación de acciones correctivas por parte de la auditoría de control interno</a:t>
                      </a:r>
                    </a:p>
                    <a:p>
                      <a:pPr marL="228600" indent="-228600" algn="just">
                        <a:buAutoNum type="arabicPeriod"/>
                      </a:pPr>
                      <a:r>
                        <a:rPr lang="es-ES" sz="1400" b="0" i="0" u="none" strike="noStrike" dirty="0" smtClean="0">
                          <a:latin typeface="Arial"/>
                        </a:rPr>
                        <a:t>Generar mayor cultura de autocontrol en los auditados recordando la importancia de formular e implementar acciones correctivas eficaces que contribuyan al mejoramiento continuo de su proceso</a:t>
                      </a:r>
                      <a:endParaRPr lang="es-ES" sz="1400" b="0" i="0" u="none" strike="noStrike" dirty="0">
                        <a:latin typeface="Arial"/>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es-ES" sz="1400" b="0" i="0" u="none" strike="noStrike" dirty="0" smtClean="0">
                          <a:latin typeface="Arial"/>
                        </a:rPr>
                        <a:t>Cerradas: Se hace </a:t>
                      </a:r>
                      <a:r>
                        <a:rPr lang="es-ES" sz="1400" b="0" i="0" u="none" strike="noStrike" dirty="0" err="1" smtClean="0">
                          <a:latin typeface="Arial"/>
                        </a:rPr>
                        <a:t>segu</a:t>
                      </a:r>
                      <a:r>
                        <a:rPr lang="es-CO" sz="1400" b="0" i="0" u="none" strike="noStrike" dirty="0" err="1" smtClean="0">
                          <a:latin typeface="Arial"/>
                        </a:rPr>
                        <a:t>imientos</a:t>
                      </a:r>
                      <a:r>
                        <a:rPr lang="es-CO" sz="1400" b="0" i="0" u="none" strike="noStrike" dirty="0" smtClean="0">
                          <a:latin typeface="Arial"/>
                        </a:rPr>
                        <a:t> por parte de la auditoría de control interno  a las acciones correctivas y preventivas que implementan los procesos; igualmente se evidencia reducción en la recurrencia de observaciones y recomendaciones enviadas por auditoría ya que los titulares se han ido concientizando de la importancia de no ser recurrentes en los hallazgos detectados por la auditoría</a:t>
                      </a:r>
                      <a:endParaRPr lang="es-ES" sz="1400" b="0" i="0" u="none" strike="noStrike" dirty="0">
                        <a:latin typeface="Arial"/>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0" name="9 Tabla"/>
          <p:cNvGraphicFramePr>
            <a:graphicFrameLocks noGrp="1"/>
          </p:cNvGraphicFramePr>
          <p:nvPr>
            <p:extLst>
              <p:ext uri="{D42A27DB-BD31-4B8C-83A1-F6EECF244321}">
                <p14:modId xmlns:p14="http://schemas.microsoft.com/office/powerpoint/2010/main" val="2607256547"/>
              </p:ext>
            </p:extLst>
          </p:nvPr>
        </p:nvGraphicFramePr>
        <p:xfrm>
          <a:off x="349511" y="404664"/>
          <a:ext cx="8398955" cy="1380121"/>
        </p:xfrm>
        <a:graphic>
          <a:graphicData uri="http://schemas.openxmlformats.org/drawingml/2006/table">
            <a:tbl>
              <a:tblPr/>
              <a:tblGrid>
                <a:gridCol w="1637085"/>
                <a:gridCol w="1352374"/>
                <a:gridCol w="1352374"/>
                <a:gridCol w="1352374"/>
                <a:gridCol w="1352374"/>
                <a:gridCol w="1352374"/>
              </a:tblGrid>
              <a:tr h="365792">
                <a:tc>
                  <a:txBody>
                    <a:bodyPr/>
                    <a:lstStyle/>
                    <a:p>
                      <a:pPr algn="just" fontAlgn="ctr"/>
                      <a:r>
                        <a:rPr lang="es-ES" sz="1000" b="1" i="0" u="none" strike="noStrike" dirty="0">
                          <a:latin typeface="Arial"/>
                        </a:rPr>
                        <a:t>ACCIONES PREVENTIVAS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EN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dirty="0">
                          <a:latin typeface="Arial"/>
                        </a:rPr>
                        <a:t>CERRADAS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TOTAL RIESGOS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EFICAZ</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200" b="1" i="0" u="none" strike="noStrike">
                          <a:latin typeface="Aria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0">
                <a:tc>
                  <a:txBody>
                    <a:bodyPr/>
                    <a:lstStyle/>
                    <a:p>
                      <a:pPr algn="ctr" fontAlgn="ctr"/>
                      <a:r>
                        <a:rPr lang="es-CO" sz="2000" b="0" i="0" u="none" strike="noStrike" dirty="0">
                          <a:solidFill>
                            <a:srgbClr val="000000"/>
                          </a:solidFill>
                          <a:effectLst/>
                          <a:latin typeface="Arial"/>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dirty="0">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2000" b="0" i="0" u="none" strike="noStrike" dirty="0">
                          <a:solidFill>
                            <a:srgbClr val="000000"/>
                          </a:solidFill>
                          <a:effectLst/>
                          <a:latin typeface="Arial"/>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2400" b="0" i="0" u="none" strike="noStrike" dirty="0">
                          <a:solidFill>
                            <a:srgbClr val="000000"/>
                          </a:solidFill>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400" b="0" i="0" u="none" strike="noStrike" dirty="0">
                          <a:solidFill>
                            <a:srgbClr val="000000"/>
                          </a:solidFill>
                          <a:effectLst/>
                          <a:latin typeface="Arial"/>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dirty="0">
                          <a:solidFill>
                            <a:srgbClr val="000000"/>
                          </a:solidFill>
                          <a:effectLst/>
                          <a:latin typeface="Arial"/>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48569">
                <a:tc gridSpan="6">
                  <a:txBody>
                    <a:bodyPr/>
                    <a:lstStyle/>
                    <a:p>
                      <a:pPr marL="0" marR="0" lvl="0" indent="0" algn="just" defTabSz="457200" rtl="0" eaLnBrk="1" fontAlgn="ctr" latinLnBrk="0" hangingPunct="1">
                        <a:lnSpc>
                          <a:spcPct val="100000"/>
                        </a:lnSpc>
                        <a:spcBef>
                          <a:spcPts val="0"/>
                        </a:spcBef>
                        <a:spcAft>
                          <a:spcPts val="0"/>
                        </a:spcAft>
                        <a:buClrTx/>
                        <a:buSzTx/>
                        <a:buFontTx/>
                        <a:buNone/>
                        <a:tabLst/>
                        <a:defRPr/>
                      </a:pPr>
                      <a:r>
                        <a:rPr kumimoji="0" lang="es-MX" sz="2000" b="0" i="0" u="none" strike="noStrike" cap="none" normalizeH="0" baseline="0" dirty="0" smtClean="0">
                          <a:ln>
                            <a:noFill/>
                          </a:ln>
                          <a:solidFill>
                            <a:schemeClr val="tx1"/>
                          </a:solidFill>
                          <a:effectLst/>
                          <a:latin typeface="Arial" charset="0"/>
                          <a:ea typeface="MS PGothic" pitchFamily="34" charset="-128"/>
                        </a:rPr>
                        <a:t>De 1 riesgo identificado en el año 2013, se formularon e implementaron 2 acciones preventivas </a:t>
                      </a:r>
                      <a:r>
                        <a:rPr kumimoji="0" lang="es-MX" sz="2000" b="0" i="0" u="none" strike="noStrike" cap="none" normalizeH="0" baseline="0" dirty="0" smtClean="0">
                          <a:ln>
                            <a:noFill/>
                          </a:ln>
                          <a:solidFill>
                            <a:schemeClr val="tx1"/>
                          </a:solidFill>
                          <a:effectLst/>
                          <a:latin typeface="Arial" charset="0"/>
                          <a:ea typeface="MS PGothic" pitchFamily="34" charset="-128"/>
                        </a:rPr>
                        <a:t>las cuales ya se encuentran cerradas</a:t>
                      </a:r>
                      <a:endParaRPr kumimoji="0" lang="es-ES" sz="2000" b="0" i="0" u="none" strike="noStrike" cap="none" normalizeH="0" baseline="0" dirty="0" smtClean="0">
                        <a:ln>
                          <a:noFill/>
                        </a:ln>
                        <a:solidFill>
                          <a:schemeClr val="tx1"/>
                        </a:solidFill>
                        <a:effectLst/>
                        <a:latin typeface="Arial" charset="0"/>
                        <a:ea typeface="MS PGothic" pitchFamily="34"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50890658"/>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24153</TotalTime>
  <Words>1049</Words>
  <Application>Microsoft Office PowerPoint</Application>
  <PresentationFormat>Presentación en pantalla (4:3)</PresentationFormat>
  <Paragraphs>175</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Tema de Office</vt:lpstr>
      <vt:lpstr>Presentación de PowerPoint</vt:lpstr>
      <vt:lpstr>Seguimiento a tareas de la Revisión Gerencial anterior</vt:lpstr>
      <vt:lpstr> Acciones de mejoramiento </vt:lpstr>
      <vt:lpstr>OBJETIVO “E”  Indicadores de Proceso  medidos y con análisis de datos</vt:lpstr>
      <vt:lpstr>2. Resultados de auditorias internas 2013</vt:lpstr>
      <vt:lpstr>2.1 Resultado de auditoria Externa</vt:lpstr>
      <vt:lpstr>3. Resumen de No Conformidades y estado de las Acciones Correctivas</vt:lpstr>
      <vt:lpstr>4. Acciones Preventivas </vt:lpstr>
    </vt:vector>
  </TitlesOfParts>
  <Company>Universidad Libre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carlos.valero</dc:creator>
  <cp:lastModifiedBy>Calidad Gloria Amparo Sanchez</cp:lastModifiedBy>
  <cp:revision>813</cp:revision>
  <cp:lastPrinted>2011-09-21T16:28:44Z</cp:lastPrinted>
  <dcterms:created xsi:type="dcterms:W3CDTF">2008-11-07T15:09:08Z</dcterms:created>
  <dcterms:modified xsi:type="dcterms:W3CDTF">2014-03-13T01:56:44Z</dcterms:modified>
</cp:coreProperties>
</file>