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36" r:id="rId1"/>
  </p:sldMasterIdLst>
  <p:notesMasterIdLst>
    <p:notesMasterId r:id="rId16"/>
  </p:notesMasterIdLst>
  <p:handoutMasterIdLst>
    <p:handoutMasterId r:id="rId17"/>
  </p:handoutMasterIdLst>
  <p:sldIdLst>
    <p:sldId id="267" r:id="rId2"/>
    <p:sldId id="268" r:id="rId3"/>
    <p:sldId id="269" r:id="rId4"/>
    <p:sldId id="270" r:id="rId5"/>
    <p:sldId id="281" r:id="rId6"/>
    <p:sldId id="272" r:id="rId7"/>
    <p:sldId id="273" r:id="rId8"/>
    <p:sldId id="274" r:id="rId9"/>
    <p:sldId id="275" r:id="rId10"/>
    <p:sldId id="284" r:id="rId11"/>
    <p:sldId id="276" r:id="rId12"/>
    <p:sldId id="277" r:id="rId13"/>
    <p:sldId id="278" r:id="rId14"/>
    <p:sldId id="279" r:id="rId15"/>
  </p:sldIdLst>
  <p:sldSz cx="9144000" cy="6858000" type="screen4x3"/>
  <p:notesSz cx="7010400" cy="92964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AA00"/>
    <a:srgbClr val="CCCC00"/>
    <a:srgbClr val="FFCC00"/>
    <a:srgbClr val="6DFF6D"/>
    <a:srgbClr val="D76007"/>
    <a:srgbClr val="C83F08"/>
    <a:srgbClr val="CC3300"/>
    <a:srgbClr val="B65E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55" autoAdjust="0"/>
    <p:restoredTop sz="94660"/>
  </p:normalViewPr>
  <p:slideViewPr>
    <p:cSldViewPr>
      <p:cViewPr>
        <p:scale>
          <a:sx n="70" d="100"/>
          <a:sy n="70" d="100"/>
        </p:scale>
        <p:origin x="-630" y="-1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D:\COPIA%20MEMORIA%20(Nov%2016.2013)\INFOR_ADICIONAL\SEGUIMIENTO_QUEJAS\2013\Satisfacci&#243;n%20del%20cliente%202013.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C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b="1" i="0" u="none" strike="noStrike" baseline="0">
                <a:solidFill>
                  <a:srgbClr val="000000"/>
                </a:solidFill>
                <a:latin typeface="Calibri"/>
                <a:ea typeface="Calibri"/>
                <a:cs typeface="Calibri"/>
              </a:defRPr>
            </a:pPr>
            <a:r>
              <a:rPr lang="es-CO"/>
              <a:t>COMPARATIVO  CALIFICACIONES DEL SERVICIO 2006 - 2013</a:t>
            </a:r>
          </a:p>
        </c:rich>
      </c:tx>
      <c:layout/>
      <c:overlay val="0"/>
      <c:spPr>
        <a:noFill/>
        <a:ln w="25400">
          <a:noFill/>
        </a:ln>
      </c:spPr>
    </c:title>
    <c:autoTitleDeleted val="0"/>
    <c:view3D>
      <c:rotX val="15"/>
      <c:rotY val="20"/>
      <c:depthPercent val="100"/>
      <c:rAngAx val="1"/>
    </c:view3D>
    <c:floor>
      <c:thickness val="0"/>
    </c:floor>
    <c:sideWall>
      <c:thickness val="0"/>
    </c:sideWall>
    <c:backWall>
      <c:thickness val="0"/>
    </c:backWall>
    <c:plotArea>
      <c:layout/>
      <c:bar3DChart>
        <c:barDir val="col"/>
        <c:grouping val="percentStacked"/>
        <c:varyColors val="0"/>
        <c:ser>
          <c:idx val="0"/>
          <c:order val="0"/>
          <c:tx>
            <c:v>Años</c:v>
          </c:tx>
          <c:invertIfNegative val="0"/>
          <c:val>
            <c:numRef>
              <c:f>GH!$K$2:$R$2</c:f>
              <c:numCache>
                <c:formatCode>General</c:formatCode>
                <c:ptCount val="8"/>
                <c:pt idx="0">
                  <c:v>2006</c:v>
                </c:pt>
                <c:pt idx="1">
                  <c:v>2007</c:v>
                </c:pt>
                <c:pt idx="2">
                  <c:v>2008</c:v>
                </c:pt>
                <c:pt idx="3">
                  <c:v>2009</c:v>
                </c:pt>
                <c:pt idx="4">
                  <c:v>2010</c:v>
                </c:pt>
                <c:pt idx="5">
                  <c:v>2011</c:v>
                </c:pt>
                <c:pt idx="6">
                  <c:v>2012</c:v>
                </c:pt>
                <c:pt idx="7">
                  <c:v>2013</c:v>
                </c:pt>
              </c:numCache>
            </c:numRef>
          </c:val>
        </c:ser>
        <c:ser>
          <c:idx val="2"/>
          <c:order val="1"/>
          <c:tx>
            <c:v>% cumplimiento</c:v>
          </c:tx>
          <c:invertIfNegative val="0"/>
          <c:val>
            <c:numRef>
              <c:f>GH!$K$4:$R$4</c:f>
              <c:numCache>
                <c:formatCode>0%</c:formatCode>
                <c:ptCount val="8"/>
                <c:pt idx="0">
                  <c:v>0.88</c:v>
                </c:pt>
                <c:pt idx="1">
                  <c:v>0.97</c:v>
                </c:pt>
                <c:pt idx="2">
                  <c:v>0.97</c:v>
                </c:pt>
                <c:pt idx="3">
                  <c:v>0.99</c:v>
                </c:pt>
                <c:pt idx="4">
                  <c:v>0.99</c:v>
                </c:pt>
                <c:pt idx="5">
                  <c:v>0</c:v>
                </c:pt>
                <c:pt idx="6">
                  <c:v>0.99</c:v>
                </c:pt>
                <c:pt idx="7">
                  <c:v>1</c:v>
                </c:pt>
              </c:numCache>
            </c:numRef>
          </c:val>
        </c:ser>
        <c:dLbls>
          <c:showLegendKey val="0"/>
          <c:showVal val="0"/>
          <c:showCatName val="0"/>
          <c:showSerName val="0"/>
          <c:showPercent val="0"/>
          <c:showBubbleSize val="0"/>
        </c:dLbls>
        <c:gapWidth val="95"/>
        <c:gapDepth val="95"/>
        <c:shape val="box"/>
        <c:axId val="52360320"/>
        <c:axId val="52361856"/>
        <c:axId val="0"/>
      </c:bar3DChart>
      <c:catAx>
        <c:axId val="52360320"/>
        <c:scaling>
          <c:orientation val="minMax"/>
        </c:scaling>
        <c:delete val="0"/>
        <c:axPos val="b"/>
        <c:numFmt formatCode="General" sourceLinked="1"/>
        <c:majorTickMark val="none"/>
        <c:minorTickMark val="none"/>
        <c:tickLblPos val="nextTo"/>
        <c:txPr>
          <a:bodyPr rot="0" vert="horz"/>
          <a:lstStyle/>
          <a:p>
            <a:pPr>
              <a:defRPr sz="1000" b="0" i="0" u="none" strike="noStrike" baseline="0">
                <a:solidFill>
                  <a:srgbClr val="000000"/>
                </a:solidFill>
                <a:latin typeface="Calibri"/>
                <a:ea typeface="Calibri"/>
                <a:cs typeface="Calibri"/>
              </a:defRPr>
            </a:pPr>
            <a:endParaRPr lang="es-CO"/>
          </a:p>
        </c:txPr>
        <c:crossAx val="52361856"/>
        <c:crosses val="autoZero"/>
        <c:auto val="1"/>
        <c:lblAlgn val="ctr"/>
        <c:lblOffset val="100"/>
        <c:noMultiLvlLbl val="0"/>
      </c:catAx>
      <c:valAx>
        <c:axId val="52361856"/>
        <c:scaling>
          <c:orientation val="minMax"/>
        </c:scaling>
        <c:delete val="0"/>
        <c:axPos val="l"/>
        <c:majorGridlines/>
        <c:title>
          <c:layout/>
          <c:overlay val="0"/>
          <c:spPr>
            <a:noFill/>
            <a:ln w="25400">
              <a:noFill/>
            </a:ln>
          </c:spPr>
          <c:txPr>
            <a:bodyPr/>
            <a:lstStyle/>
            <a:p>
              <a:pPr>
                <a:defRPr sz="1000" b="1" i="0" u="none" strike="noStrike" baseline="0">
                  <a:solidFill>
                    <a:srgbClr val="000000"/>
                  </a:solidFill>
                  <a:latin typeface="Calibri"/>
                  <a:ea typeface="Calibri"/>
                  <a:cs typeface="Calibri"/>
                </a:defRPr>
              </a:pPr>
              <a:endParaRPr lang="es-CO"/>
            </a:p>
          </c:txPr>
        </c:title>
        <c:numFmt formatCode="0%" sourceLinked="1"/>
        <c:majorTickMark val="none"/>
        <c:minorTickMark val="none"/>
        <c:tickLblPos val="nextTo"/>
        <c:txPr>
          <a:bodyPr rot="0" vert="horz"/>
          <a:lstStyle/>
          <a:p>
            <a:pPr>
              <a:defRPr sz="1000" b="0" i="0" u="none" strike="noStrike" baseline="0">
                <a:solidFill>
                  <a:srgbClr val="000000"/>
                </a:solidFill>
                <a:latin typeface="Calibri"/>
                <a:ea typeface="Calibri"/>
                <a:cs typeface="Calibri"/>
              </a:defRPr>
            </a:pPr>
            <a:endParaRPr lang="es-CO"/>
          </a:p>
        </c:txPr>
        <c:crossAx val="52360320"/>
        <c:crosses val="autoZero"/>
        <c:crossBetween val="between"/>
      </c:valAx>
      <c:dTable>
        <c:showHorzBorder val="1"/>
        <c:showVertBorder val="1"/>
        <c:showOutline val="1"/>
        <c:showKeys val="1"/>
        <c:txPr>
          <a:bodyPr/>
          <a:lstStyle/>
          <a:p>
            <a:pPr rtl="0">
              <a:defRPr sz="1000" b="0" i="0" u="none" strike="noStrike" baseline="0">
                <a:solidFill>
                  <a:srgbClr val="000000"/>
                </a:solidFill>
                <a:latin typeface="Calibri"/>
                <a:ea typeface="Calibri"/>
                <a:cs typeface="Calibri"/>
              </a:defRPr>
            </a:pPr>
            <a:endParaRPr lang="es-CO"/>
          </a:p>
        </c:txPr>
      </c:dTable>
      <c:spPr>
        <a:noFill/>
        <a:ln w="25400">
          <a:noFill/>
        </a:ln>
      </c:spPr>
    </c:plotArea>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O"/>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907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0" hangingPunct="0">
              <a:defRPr sz="1200">
                <a:latin typeface="Arial" charset="0"/>
              </a:defRPr>
            </a:lvl1pPr>
          </a:lstStyle>
          <a:p>
            <a:pPr>
              <a:defRPr/>
            </a:pPr>
            <a:endParaRPr lang="es-ES"/>
          </a:p>
        </p:txBody>
      </p:sp>
      <p:sp>
        <p:nvSpPr>
          <p:cNvPr id="259075"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0" hangingPunct="0">
              <a:defRPr sz="1200">
                <a:latin typeface="Arial" charset="0"/>
              </a:defRPr>
            </a:lvl1pPr>
          </a:lstStyle>
          <a:p>
            <a:pPr>
              <a:defRPr/>
            </a:pPr>
            <a:fld id="{8385EA59-6BF7-4570-8B3C-D8F8A3066BB6}" type="datetimeFigureOut">
              <a:rPr lang="es-ES"/>
              <a:pPr>
                <a:defRPr/>
              </a:pPr>
              <a:t>08/05/2014</a:t>
            </a:fld>
            <a:endParaRPr lang="es-ES" dirty="0"/>
          </a:p>
        </p:txBody>
      </p:sp>
      <p:sp>
        <p:nvSpPr>
          <p:cNvPr id="259076"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0" hangingPunct="0">
              <a:defRPr sz="1200">
                <a:latin typeface="Arial" charset="0"/>
              </a:defRPr>
            </a:lvl1pPr>
          </a:lstStyle>
          <a:p>
            <a:pPr>
              <a:defRPr/>
            </a:pPr>
            <a:endParaRPr lang="es-ES"/>
          </a:p>
        </p:txBody>
      </p:sp>
      <p:sp>
        <p:nvSpPr>
          <p:cNvPr id="259077"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0" hangingPunct="0">
              <a:defRPr sz="1200">
                <a:latin typeface="Arial" charset="0"/>
              </a:defRPr>
            </a:lvl1pPr>
          </a:lstStyle>
          <a:p>
            <a:pPr>
              <a:defRPr/>
            </a:pPr>
            <a:fld id="{50207B00-64B9-4B90-A372-C0880A1E7E68}" type="slidenum">
              <a:rPr lang="es-ES"/>
              <a:pPr>
                <a:defRPr/>
              </a:pPr>
              <a:t>‹Nº›</a:t>
            </a:fld>
            <a:endParaRPr lang="es-ES" dirty="0"/>
          </a:p>
        </p:txBody>
      </p:sp>
    </p:spTree>
    <p:extLst>
      <p:ext uri="{BB962C8B-B14F-4D97-AF65-F5344CB8AC3E}">
        <p14:creationId xmlns:p14="http://schemas.microsoft.com/office/powerpoint/2010/main" val="16463013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s-ES"/>
          </a:p>
        </p:txBody>
      </p:sp>
      <p:sp>
        <p:nvSpPr>
          <p:cNvPr id="25603"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s-ES"/>
          </a:p>
        </p:txBody>
      </p:sp>
      <p:sp>
        <p:nvSpPr>
          <p:cNvPr id="922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5605"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25606"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s-ES"/>
          </a:p>
        </p:txBody>
      </p:sp>
      <p:sp>
        <p:nvSpPr>
          <p:cNvPr id="25607"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5CC98AFC-F8A6-4130-9AA7-623B0141412E}" type="slidenum">
              <a:rPr lang="es-ES"/>
              <a:pPr>
                <a:defRPr/>
              </a:pPr>
              <a:t>‹Nº›</a:t>
            </a:fld>
            <a:endParaRPr lang="es-ES" dirty="0"/>
          </a:p>
        </p:txBody>
      </p:sp>
    </p:spTree>
    <p:extLst>
      <p:ext uri="{BB962C8B-B14F-4D97-AF65-F5344CB8AC3E}">
        <p14:creationId xmlns:p14="http://schemas.microsoft.com/office/powerpoint/2010/main" val="11625245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pPr>
              <a:defRPr/>
            </a:pPr>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26791B37-C844-4E7A-AA84-888AA074CE9A}" type="slidenum">
              <a:rPr lang="es-ES" smtClean="0"/>
              <a:pPr>
                <a:defRPr/>
              </a:pPr>
              <a:t>‹Nº›</a:t>
            </a:fld>
            <a:endParaRPr lang="es-ES" dirty="0"/>
          </a:p>
        </p:txBody>
      </p:sp>
    </p:spTree>
    <p:extLst>
      <p:ext uri="{BB962C8B-B14F-4D97-AF65-F5344CB8AC3E}">
        <p14:creationId xmlns:p14="http://schemas.microsoft.com/office/powerpoint/2010/main" val="3339267990"/>
      </p:ext>
    </p:extLst>
  </p:cSld>
  <p:clrMapOvr>
    <a:masterClrMapping/>
  </p:clrMapOvr>
  <p:transition spd="slow">
    <p:wip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pPr>
              <a:defRPr/>
            </a:pPr>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B3BC7FB7-E910-484D-922C-21F305FAA9A9}" type="slidenum">
              <a:rPr lang="es-ES" smtClean="0"/>
              <a:pPr>
                <a:defRPr/>
              </a:pPr>
              <a:t>‹Nº›</a:t>
            </a:fld>
            <a:endParaRPr lang="es-ES" dirty="0"/>
          </a:p>
        </p:txBody>
      </p:sp>
    </p:spTree>
    <p:extLst>
      <p:ext uri="{BB962C8B-B14F-4D97-AF65-F5344CB8AC3E}">
        <p14:creationId xmlns:p14="http://schemas.microsoft.com/office/powerpoint/2010/main" val="3380794258"/>
      </p:ext>
    </p:extLst>
  </p:cSld>
  <p:clrMapOvr>
    <a:masterClrMapping/>
  </p:clrMapOvr>
  <p:transition spd="slow">
    <p:wip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pPr>
              <a:defRPr/>
            </a:pPr>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9A3C48FF-BBDB-4A44-8A07-4A338CBD351D}" type="slidenum">
              <a:rPr lang="es-ES" smtClean="0"/>
              <a:pPr>
                <a:defRPr/>
              </a:pPr>
              <a:t>‹Nº›</a:t>
            </a:fld>
            <a:endParaRPr lang="es-ES" dirty="0"/>
          </a:p>
        </p:txBody>
      </p:sp>
    </p:spTree>
    <p:extLst>
      <p:ext uri="{BB962C8B-B14F-4D97-AF65-F5344CB8AC3E}">
        <p14:creationId xmlns:p14="http://schemas.microsoft.com/office/powerpoint/2010/main" val="3478365906"/>
      </p:ext>
    </p:extLst>
  </p:cSld>
  <p:clrMapOvr>
    <a:masterClrMapping/>
  </p:clrMapOvr>
  <p:transition spd="slow">
    <p:wip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pPr>
              <a:defRPr/>
            </a:pPr>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4C277B02-1C3D-4A03-A08A-95379DC4F850}" type="slidenum">
              <a:rPr lang="es-ES" smtClean="0"/>
              <a:pPr>
                <a:defRPr/>
              </a:pPr>
              <a:t>‹Nº›</a:t>
            </a:fld>
            <a:endParaRPr lang="es-ES" dirty="0"/>
          </a:p>
        </p:txBody>
      </p:sp>
    </p:spTree>
    <p:extLst>
      <p:ext uri="{BB962C8B-B14F-4D97-AF65-F5344CB8AC3E}">
        <p14:creationId xmlns:p14="http://schemas.microsoft.com/office/powerpoint/2010/main" val="708083173"/>
      </p:ext>
    </p:extLst>
  </p:cSld>
  <p:clrMapOvr>
    <a:masterClrMapping/>
  </p:clrMapOvr>
  <p:transition spd="slow">
    <p:wip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pPr>
              <a:defRPr/>
            </a:pPr>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C4E5BCF2-213E-43A9-B3F0-5C46D1E9C2BB}" type="slidenum">
              <a:rPr lang="es-ES" smtClean="0"/>
              <a:pPr>
                <a:defRPr/>
              </a:pPr>
              <a:t>‹Nº›</a:t>
            </a:fld>
            <a:endParaRPr lang="es-ES" dirty="0"/>
          </a:p>
        </p:txBody>
      </p:sp>
    </p:spTree>
    <p:extLst>
      <p:ext uri="{BB962C8B-B14F-4D97-AF65-F5344CB8AC3E}">
        <p14:creationId xmlns:p14="http://schemas.microsoft.com/office/powerpoint/2010/main" val="2862663756"/>
      </p:ext>
    </p:extLst>
  </p:cSld>
  <p:clrMapOvr>
    <a:masterClrMapping/>
  </p:clrMapOvr>
  <p:transition spd="slow">
    <p:wip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pPr>
              <a:defRPr/>
            </a:pPr>
            <a:endParaRPr lang="es-ES"/>
          </a:p>
        </p:txBody>
      </p:sp>
      <p:sp>
        <p:nvSpPr>
          <p:cNvPr id="6" name="Marcador de pie de página 5"/>
          <p:cNvSpPr>
            <a:spLocks noGrp="1"/>
          </p:cNvSpPr>
          <p:nvPr>
            <p:ph type="ftr" sz="quarter" idx="11"/>
          </p:nvPr>
        </p:nvSpPr>
        <p:spPr/>
        <p:txBody>
          <a:bodyPr/>
          <a:lstStyle/>
          <a:p>
            <a:pPr>
              <a:defRPr/>
            </a:pPr>
            <a:endParaRPr lang="es-ES"/>
          </a:p>
        </p:txBody>
      </p:sp>
      <p:sp>
        <p:nvSpPr>
          <p:cNvPr id="7" name="Marcador de número de diapositiva 6"/>
          <p:cNvSpPr>
            <a:spLocks noGrp="1"/>
          </p:cNvSpPr>
          <p:nvPr>
            <p:ph type="sldNum" sz="quarter" idx="12"/>
          </p:nvPr>
        </p:nvSpPr>
        <p:spPr/>
        <p:txBody>
          <a:bodyPr/>
          <a:lstStyle/>
          <a:p>
            <a:pPr>
              <a:defRPr/>
            </a:pPr>
            <a:fld id="{CBFFAED9-64AC-429E-A7CC-177944207C72}" type="slidenum">
              <a:rPr lang="es-ES" smtClean="0"/>
              <a:pPr>
                <a:defRPr/>
              </a:pPr>
              <a:t>‹Nº›</a:t>
            </a:fld>
            <a:endParaRPr lang="es-ES" dirty="0"/>
          </a:p>
        </p:txBody>
      </p:sp>
    </p:spTree>
    <p:extLst>
      <p:ext uri="{BB962C8B-B14F-4D97-AF65-F5344CB8AC3E}">
        <p14:creationId xmlns:p14="http://schemas.microsoft.com/office/powerpoint/2010/main" val="3309000306"/>
      </p:ext>
    </p:extLst>
  </p:cSld>
  <p:clrMapOvr>
    <a:masterClrMapping/>
  </p:clrMapOvr>
  <p:transition spd="slow">
    <p:wip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pPr>
              <a:defRPr/>
            </a:pPr>
            <a:endParaRPr lang="es-ES"/>
          </a:p>
        </p:txBody>
      </p:sp>
      <p:sp>
        <p:nvSpPr>
          <p:cNvPr id="8" name="Marcador de pie de página 7"/>
          <p:cNvSpPr>
            <a:spLocks noGrp="1"/>
          </p:cNvSpPr>
          <p:nvPr>
            <p:ph type="ftr" sz="quarter" idx="11"/>
          </p:nvPr>
        </p:nvSpPr>
        <p:spPr/>
        <p:txBody>
          <a:bodyPr/>
          <a:lstStyle/>
          <a:p>
            <a:pPr>
              <a:defRPr/>
            </a:pPr>
            <a:endParaRPr lang="es-ES"/>
          </a:p>
        </p:txBody>
      </p:sp>
      <p:sp>
        <p:nvSpPr>
          <p:cNvPr id="9" name="Marcador de número de diapositiva 8"/>
          <p:cNvSpPr>
            <a:spLocks noGrp="1"/>
          </p:cNvSpPr>
          <p:nvPr>
            <p:ph type="sldNum" sz="quarter" idx="12"/>
          </p:nvPr>
        </p:nvSpPr>
        <p:spPr/>
        <p:txBody>
          <a:bodyPr/>
          <a:lstStyle/>
          <a:p>
            <a:pPr>
              <a:defRPr/>
            </a:pPr>
            <a:fld id="{148E4EE5-3892-474C-940C-DAD9ECAECD4C}" type="slidenum">
              <a:rPr lang="es-ES" smtClean="0"/>
              <a:pPr>
                <a:defRPr/>
              </a:pPr>
              <a:t>‹Nº›</a:t>
            </a:fld>
            <a:endParaRPr lang="es-ES" dirty="0"/>
          </a:p>
        </p:txBody>
      </p:sp>
    </p:spTree>
    <p:extLst>
      <p:ext uri="{BB962C8B-B14F-4D97-AF65-F5344CB8AC3E}">
        <p14:creationId xmlns:p14="http://schemas.microsoft.com/office/powerpoint/2010/main" val="3637609051"/>
      </p:ext>
    </p:extLst>
  </p:cSld>
  <p:clrMapOvr>
    <a:masterClrMapping/>
  </p:clrMapOvr>
  <p:transition spd="slow">
    <p:wip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pPr>
              <a:defRPr/>
            </a:pPr>
            <a:endParaRPr lang="es-ES"/>
          </a:p>
        </p:txBody>
      </p:sp>
      <p:sp>
        <p:nvSpPr>
          <p:cNvPr id="4" name="Marcador de pie de página 3"/>
          <p:cNvSpPr>
            <a:spLocks noGrp="1"/>
          </p:cNvSpPr>
          <p:nvPr>
            <p:ph type="ftr" sz="quarter" idx="11"/>
          </p:nvPr>
        </p:nvSpPr>
        <p:spPr/>
        <p:txBody>
          <a:bodyPr/>
          <a:lstStyle/>
          <a:p>
            <a:pPr>
              <a:defRPr/>
            </a:pPr>
            <a:endParaRPr lang="es-ES"/>
          </a:p>
        </p:txBody>
      </p:sp>
      <p:sp>
        <p:nvSpPr>
          <p:cNvPr id="5" name="Marcador de número de diapositiva 4"/>
          <p:cNvSpPr>
            <a:spLocks noGrp="1"/>
          </p:cNvSpPr>
          <p:nvPr>
            <p:ph type="sldNum" sz="quarter" idx="12"/>
          </p:nvPr>
        </p:nvSpPr>
        <p:spPr/>
        <p:txBody>
          <a:bodyPr/>
          <a:lstStyle/>
          <a:p>
            <a:pPr>
              <a:defRPr/>
            </a:pPr>
            <a:fld id="{91AFF3BA-2866-484B-B32C-0B48CBA4D251}" type="slidenum">
              <a:rPr lang="es-ES" smtClean="0"/>
              <a:pPr>
                <a:defRPr/>
              </a:pPr>
              <a:t>‹Nº›</a:t>
            </a:fld>
            <a:endParaRPr lang="es-ES" dirty="0"/>
          </a:p>
        </p:txBody>
      </p:sp>
    </p:spTree>
    <p:extLst>
      <p:ext uri="{BB962C8B-B14F-4D97-AF65-F5344CB8AC3E}">
        <p14:creationId xmlns:p14="http://schemas.microsoft.com/office/powerpoint/2010/main" val="3572005646"/>
      </p:ext>
    </p:extLst>
  </p:cSld>
  <p:clrMapOvr>
    <a:masterClrMapping/>
  </p:clrMapOvr>
  <p:transition spd="slow">
    <p:wip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pPr>
              <a:defRPr/>
            </a:pPr>
            <a:endParaRPr lang="es-ES"/>
          </a:p>
        </p:txBody>
      </p:sp>
      <p:sp>
        <p:nvSpPr>
          <p:cNvPr id="3" name="Marcador de pie de página 2"/>
          <p:cNvSpPr>
            <a:spLocks noGrp="1"/>
          </p:cNvSpPr>
          <p:nvPr>
            <p:ph type="ftr" sz="quarter" idx="11"/>
          </p:nvPr>
        </p:nvSpPr>
        <p:spPr/>
        <p:txBody>
          <a:bodyPr/>
          <a:lstStyle/>
          <a:p>
            <a:pPr>
              <a:defRPr/>
            </a:pPr>
            <a:endParaRPr lang="es-ES"/>
          </a:p>
        </p:txBody>
      </p:sp>
      <p:sp>
        <p:nvSpPr>
          <p:cNvPr id="4" name="Marcador de número de diapositiva 3"/>
          <p:cNvSpPr>
            <a:spLocks noGrp="1"/>
          </p:cNvSpPr>
          <p:nvPr>
            <p:ph type="sldNum" sz="quarter" idx="12"/>
          </p:nvPr>
        </p:nvSpPr>
        <p:spPr/>
        <p:txBody>
          <a:bodyPr/>
          <a:lstStyle/>
          <a:p>
            <a:pPr>
              <a:defRPr/>
            </a:pPr>
            <a:fld id="{54CDC19B-3564-40D8-B6C4-83A2D2062661}" type="slidenum">
              <a:rPr lang="es-ES" smtClean="0"/>
              <a:pPr>
                <a:defRPr/>
              </a:pPr>
              <a:t>‹Nº›</a:t>
            </a:fld>
            <a:endParaRPr lang="es-ES" dirty="0"/>
          </a:p>
        </p:txBody>
      </p:sp>
    </p:spTree>
    <p:extLst>
      <p:ext uri="{BB962C8B-B14F-4D97-AF65-F5344CB8AC3E}">
        <p14:creationId xmlns:p14="http://schemas.microsoft.com/office/powerpoint/2010/main" val="1341461831"/>
      </p:ext>
    </p:extLst>
  </p:cSld>
  <p:clrMapOvr>
    <a:masterClrMapping/>
  </p:clrMapOvr>
  <p:transition spd="slow">
    <p:wip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pPr>
              <a:defRPr/>
            </a:pPr>
            <a:endParaRPr lang="es-ES"/>
          </a:p>
        </p:txBody>
      </p:sp>
      <p:sp>
        <p:nvSpPr>
          <p:cNvPr id="6" name="Marcador de pie de página 5"/>
          <p:cNvSpPr>
            <a:spLocks noGrp="1"/>
          </p:cNvSpPr>
          <p:nvPr>
            <p:ph type="ftr" sz="quarter" idx="11"/>
          </p:nvPr>
        </p:nvSpPr>
        <p:spPr/>
        <p:txBody>
          <a:bodyPr/>
          <a:lstStyle/>
          <a:p>
            <a:pPr>
              <a:defRPr/>
            </a:pPr>
            <a:endParaRPr lang="es-ES"/>
          </a:p>
        </p:txBody>
      </p:sp>
      <p:sp>
        <p:nvSpPr>
          <p:cNvPr id="7" name="Marcador de número de diapositiva 6"/>
          <p:cNvSpPr>
            <a:spLocks noGrp="1"/>
          </p:cNvSpPr>
          <p:nvPr>
            <p:ph type="sldNum" sz="quarter" idx="12"/>
          </p:nvPr>
        </p:nvSpPr>
        <p:spPr/>
        <p:txBody>
          <a:bodyPr/>
          <a:lstStyle/>
          <a:p>
            <a:pPr>
              <a:defRPr/>
            </a:pPr>
            <a:fld id="{9749DBD1-A993-4D30-A3D7-1081124FC18C}" type="slidenum">
              <a:rPr lang="es-ES" smtClean="0"/>
              <a:pPr>
                <a:defRPr/>
              </a:pPr>
              <a:t>‹Nº›</a:t>
            </a:fld>
            <a:endParaRPr lang="es-ES" dirty="0"/>
          </a:p>
        </p:txBody>
      </p:sp>
    </p:spTree>
    <p:extLst>
      <p:ext uri="{BB962C8B-B14F-4D97-AF65-F5344CB8AC3E}">
        <p14:creationId xmlns:p14="http://schemas.microsoft.com/office/powerpoint/2010/main" val="1104414490"/>
      </p:ext>
    </p:extLst>
  </p:cSld>
  <p:clrMapOvr>
    <a:masterClrMapping/>
  </p:clrMapOvr>
  <p:transition spd="slow">
    <p:wip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pPr>
              <a:defRPr/>
            </a:pPr>
            <a:endParaRPr lang="es-ES"/>
          </a:p>
        </p:txBody>
      </p:sp>
      <p:sp>
        <p:nvSpPr>
          <p:cNvPr id="6" name="Marcador de pie de página 5"/>
          <p:cNvSpPr>
            <a:spLocks noGrp="1"/>
          </p:cNvSpPr>
          <p:nvPr>
            <p:ph type="ftr" sz="quarter" idx="11"/>
          </p:nvPr>
        </p:nvSpPr>
        <p:spPr/>
        <p:txBody>
          <a:bodyPr/>
          <a:lstStyle/>
          <a:p>
            <a:pPr>
              <a:defRPr/>
            </a:pPr>
            <a:endParaRPr lang="es-ES"/>
          </a:p>
        </p:txBody>
      </p:sp>
      <p:sp>
        <p:nvSpPr>
          <p:cNvPr id="7" name="Marcador de número de diapositiva 6"/>
          <p:cNvSpPr>
            <a:spLocks noGrp="1"/>
          </p:cNvSpPr>
          <p:nvPr>
            <p:ph type="sldNum" sz="quarter" idx="12"/>
          </p:nvPr>
        </p:nvSpPr>
        <p:spPr/>
        <p:txBody>
          <a:bodyPr/>
          <a:lstStyle/>
          <a:p>
            <a:pPr>
              <a:defRPr/>
            </a:pPr>
            <a:fld id="{10D3BCDC-8CE6-4399-AEFD-75AA49BF857E}" type="slidenum">
              <a:rPr lang="es-ES" smtClean="0"/>
              <a:pPr>
                <a:defRPr/>
              </a:pPr>
              <a:t>‹Nº›</a:t>
            </a:fld>
            <a:endParaRPr lang="es-ES" dirty="0"/>
          </a:p>
        </p:txBody>
      </p:sp>
    </p:spTree>
    <p:extLst>
      <p:ext uri="{BB962C8B-B14F-4D97-AF65-F5344CB8AC3E}">
        <p14:creationId xmlns:p14="http://schemas.microsoft.com/office/powerpoint/2010/main" val="3692216750"/>
      </p:ext>
    </p:extLst>
  </p:cSld>
  <p:clrMapOvr>
    <a:masterClrMapping/>
  </p:clrMapOvr>
  <p:transition spd="slow">
    <p:wip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A0ACE03-F08B-44AC-AE44-8F011E6316CF}" type="slidenum">
              <a:rPr lang="es-ES" smtClean="0"/>
              <a:pPr>
                <a:defRPr/>
              </a:pPr>
              <a:t>‹Nº›</a:t>
            </a:fld>
            <a:endParaRPr lang="es-ES" dirty="0"/>
          </a:p>
        </p:txBody>
      </p:sp>
    </p:spTree>
    <p:extLst>
      <p:ext uri="{BB962C8B-B14F-4D97-AF65-F5344CB8AC3E}">
        <p14:creationId xmlns:p14="http://schemas.microsoft.com/office/powerpoint/2010/main" val="2322469943"/>
      </p:ext>
    </p:extLst>
  </p:cSld>
  <p:clrMap bg1="lt1" tx1="dk1" bg2="lt2" tx2="dk2" accent1="accent1" accent2="accent2" accent3="accent3" accent4="accent4" accent5="accent5" accent6="accent6" hlink="hlink" folHlink="folHlink"/>
  <p:sldLayoutIdLst>
    <p:sldLayoutId id="2147484137" r:id="rId1"/>
    <p:sldLayoutId id="2147484138" r:id="rId2"/>
    <p:sldLayoutId id="2147484139" r:id="rId3"/>
    <p:sldLayoutId id="2147484140" r:id="rId4"/>
    <p:sldLayoutId id="2147484141" r:id="rId5"/>
    <p:sldLayoutId id="2147484142" r:id="rId6"/>
    <p:sldLayoutId id="2147484143" r:id="rId7"/>
    <p:sldLayoutId id="2147484144" r:id="rId8"/>
    <p:sldLayoutId id="2147484145" r:id="rId9"/>
    <p:sldLayoutId id="2147484146" r:id="rId10"/>
    <p:sldLayoutId id="2147484147" r:id="rId11"/>
  </p:sldLayoutIdLst>
  <p:transition spd="slow">
    <p:wipe/>
  </p:transition>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Resumen%20AC.xls"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Resumen%20AC.xls"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6"/>
          <p:cNvSpPr txBox="1">
            <a:spLocks noChangeArrowheads="1"/>
          </p:cNvSpPr>
          <p:nvPr/>
        </p:nvSpPr>
        <p:spPr bwMode="auto">
          <a:xfrm>
            <a:off x="589521" y="3064892"/>
            <a:ext cx="7604918" cy="2308324"/>
          </a:xfrm>
          <a:prstGeom prst="rect">
            <a:avLst/>
          </a:prstGeom>
          <a:noFill/>
          <a:ln w="9525">
            <a:noFill/>
            <a:miter lim="800000"/>
            <a:headEnd/>
            <a:tailEnd/>
          </a:ln>
        </p:spPr>
        <p:txBody>
          <a:bodyPr wrap="square">
            <a:spAutoFit/>
          </a:bodyPr>
          <a:lstStyle/>
          <a:p>
            <a:pPr algn="ctr"/>
            <a:r>
              <a:rPr lang="es-MX" b="1" dirty="0" smtClean="0"/>
              <a:t>SISTEMA DE GESTIÒN DE CALIDAD – ISO9001:2008</a:t>
            </a:r>
            <a:br>
              <a:rPr lang="es-MX" b="1" dirty="0" smtClean="0"/>
            </a:br>
            <a:r>
              <a:rPr lang="es-MX" b="1" dirty="0" smtClean="0"/>
              <a:t/>
            </a:r>
            <a:br>
              <a:rPr lang="es-MX" b="1" dirty="0" smtClean="0"/>
            </a:br>
            <a:r>
              <a:rPr lang="es-MX" dirty="0" smtClean="0"/>
              <a:t>REVISIÓN </a:t>
            </a:r>
            <a:r>
              <a:rPr lang="es-MX" dirty="0"/>
              <a:t>GERENCIAL SECCIONAL</a:t>
            </a:r>
            <a:br>
              <a:rPr lang="es-MX" dirty="0"/>
            </a:br>
            <a:r>
              <a:rPr lang="es-MX" dirty="0">
                <a:solidFill>
                  <a:srgbClr val="FF3300"/>
                </a:solidFill>
              </a:rPr>
              <a:t/>
            </a:r>
            <a:br>
              <a:rPr lang="es-MX" dirty="0">
                <a:solidFill>
                  <a:srgbClr val="FF3300"/>
                </a:solidFill>
              </a:rPr>
            </a:br>
            <a:r>
              <a:rPr lang="es-MX" dirty="0">
                <a:solidFill>
                  <a:srgbClr val="FF3300"/>
                </a:solidFill>
              </a:rPr>
              <a:t>PROCESO: </a:t>
            </a:r>
          </a:p>
          <a:p>
            <a:pPr algn="ctr"/>
            <a:r>
              <a:rPr lang="es-MX" dirty="0" smtClean="0">
                <a:solidFill>
                  <a:srgbClr val="FF3300"/>
                </a:solidFill>
              </a:rPr>
              <a:t>GESTIÓN HUMANA</a:t>
            </a:r>
          </a:p>
          <a:p>
            <a:pPr algn="ctr"/>
            <a:endParaRPr lang="es-MX" dirty="0">
              <a:solidFill>
                <a:srgbClr val="FF3300"/>
              </a:solidFill>
            </a:endParaRPr>
          </a:p>
          <a:p>
            <a:pPr algn="ctr"/>
            <a:r>
              <a:rPr lang="es-MX" dirty="0" smtClean="0"/>
              <a:t>MARZO 13 DE 2014</a:t>
            </a:r>
            <a:endParaRPr lang="es-ES" dirty="0"/>
          </a:p>
        </p:txBody>
      </p:sp>
      <p:pic>
        <p:nvPicPr>
          <p:cNvPr id="4" name="Imagen 3" descr="ESCUDO.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59832" y="548680"/>
            <a:ext cx="2448272" cy="2448272"/>
          </a:xfrm>
          <a:prstGeom prst="rect">
            <a:avLst/>
          </a:prstGeom>
        </p:spPr>
      </p:pic>
      <p:pic>
        <p:nvPicPr>
          <p:cNvPr id="7" name="Imagen 6" descr="Banner_Width.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Tree>
    <p:extLst>
      <p:ext uri="{BB962C8B-B14F-4D97-AF65-F5344CB8AC3E}">
        <p14:creationId xmlns:p14="http://schemas.microsoft.com/office/powerpoint/2010/main" val="351680680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6" name="Rectangle 2"/>
          <p:cNvSpPr>
            <a:spLocks noGrp="1" noChangeArrowheads="1"/>
          </p:cNvSpPr>
          <p:nvPr>
            <p:ph type="title"/>
          </p:nvPr>
        </p:nvSpPr>
        <p:spPr>
          <a:xfrm>
            <a:off x="457200" y="44624"/>
            <a:ext cx="8229600" cy="325859"/>
          </a:xfrm>
        </p:spPr>
        <p:txBody>
          <a:bodyPr>
            <a:normAutofit fontScale="90000"/>
          </a:bodyPr>
          <a:lstStyle/>
          <a:p>
            <a:pPr eaLnBrk="1" hangingPunct="1"/>
            <a:r>
              <a:rPr lang="es-ES" sz="2800" dirty="0" smtClean="0">
                <a:solidFill>
                  <a:srgbClr val="FF3300"/>
                </a:solidFill>
              </a:rPr>
              <a:t>2. Resultados de auditorias internas 2013</a:t>
            </a:r>
          </a:p>
        </p:txBody>
      </p:sp>
      <p:graphicFrame>
        <p:nvGraphicFramePr>
          <p:cNvPr id="8" name="7 Tabla"/>
          <p:cNvGraphicFramePr>
            <a:graphicFrameLocks noGrp="1"/>
          </p:cNvGraphicFramePr>
          <p:nvPr>
            <p:extLst>
              <p:ext uri="{D42A27DB-BD31-4B8C-83A1-F6EECF244321}">
                <p14:modId xmlns:p14="http://schemas.microsoft.com/office/powerpoint/2010/main" val="3671143295"/>
              </p:ext>
            </p:extLst>
          </p:nvPr>
        </p:nvGraphicFramePr>
        <p:xfrm>
          <a:off x="35496" y="530381"/>
          <a:ext cx="9001127" cy="5257307"/>
        </p:xfrm>
        <a:graphic>
          <a:graphicData uri="http://schemas.openxmlformats.org/drawingml/2006/table">
            <a:tbl>
              <a:tblPr/>
              <a:tblGrid>
                <a:gridCol w="658497"/>
                <a:gridCol w="658497"/>
                <a:gridCol w="658497"/>
                <a:gridCol w="658497"/>
                <a:gridCol w="658497"/>
                <a:gridCol w="658497"/>
                <a:gridCol w="651845"/>
                <a:gridCol w="731665"/>
                <a:gridCol w="733327"/>
                <a:gridCol w="733327"/>
                <a:gridCol w="733327"/>
                <a:gridCol w="733327"/>
                <a:gridCol w="733327"/>
              </a:tblGrid>
              <a:tr h="304307">
                <a:tc>
                  <a:txBody>
                    <a:bodyPr/>
                    <a:lstStyle/>
                    <a:p>
                      <a:pPr algn="ctr" fontAlgn="ctr"/>
                      <a:r>
                        <a:rPr lang="es-ES" sz="1000" b="1" i="0" u="none" strike="noStrike" dirty="0" smtClean="0">
                          <a:latin typeface="Arial"/>
                        </a:rPr>
                        <a:t>NC</a:t>
                      </a:r>
                      <a:endParaRPr lang="es-ES" sz="1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000" b="1" i="0" u="none" strike="noStrike" smtClean="0">
                          <a:latin typeface="Arial"/>
                        </a:rPr>
                        <a:t>NC</a:t>
                      </a:r>
                      <a:endParaRPr lang="es-ES" sz="1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000" b="1" i="0" u="none" strike="noStrike" smtClean="0">
                          <a:latin typeface="Arial"/>
                        </a:rPr>
                        <a:t>NC</a:t>
                      </a:r>
                      <a:endParaRPr lang="es-ES" sz="1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000" b="1" i="0" u="none" strike="noStrike" smtClean="0">
                          <a:latin typeface="Arial"/>
                        </a:rPr>
                        <a:t>NC</a:t>
                      </a:r>
                      <a:endParaRPr lang="es-ES" sz="1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000" b="1" i="0" u="none" strike="noStrike" smtClean="0">
                          <a:latin typeface="Arial"/>
                        </a:rPr>
                        <a:t>NC</a:t>
                      </a:r>
                      <a:endParaRPr lang="es-ES" sz="1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000" b="1" i="0" u="none" strike="noStrike" smtClean="0">
                          <a:latin typeface="Arial"/>
                        </a:rPr>
                        <a:t>NC</a:t>
                      </a:r>
                      <a:endParaRPr lang="es-ES" sz="1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000" b="1" i="0" u="none" strike="noStrike" dirty="0" smtClean="0">
                          <a:latin typeface="Arial"/>
                        </a:rPr>
                        <a:t>NC</a:t>
                      </a:r>
                      <a:endParaRPr lang="es-ES" sz="1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000" b="1" i="0" u="none" strike="noStrike" dirty="0">
                          <a:latin typeface="Arial"/>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000" b="1" i="0" u="none" strike="noStrike" dirty="0">
                          <a:latin typeface="Arial"/>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1000" b="1" i="0" u="none" strike="noStrike" dirty="0" smtClean="0">
                          <a:latin typeface="Arial"/>
                        </a:rPr>
                        <a:t>NC</a:t>
                      </a:r>
                      <a:endParaRPr lang="es-ES" sz="1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1000" b="1" i="0" u="none" strike="noStrike" dirty="0" smtClean="0">
                          <a:latin typeface="Arial"/>
                        </a:rPr>
                        <a:t>NC</a:t>
                      </a:r>
                      <a:endParaRPr lang="es-ES" sz="1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1000" b="1" i="0" u="none" strike="noStrike" dirty="0" smtClean="0">
                          <a:latin typeface="Arial"/>
                        </a:rPr>
                        <a:t>NC</a:t>
                      </a:r>
                      <a:endParaRPr lang="es-ES" sz="1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1000" b="1" i="0" u="none" strike="noStrike" dirty="0" smtClean="0">
                          <a:latin typeface="Arial"/>
                        </a:rPr>
                        <a:t>NC</a:t>
                      </a:r>
                      <a:endParaRPr lang="es-ES" sz="1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172894">
                <a:tc>
                  <a:txBody>
                    <a:bodyPr/>
                    <a:lstStyle/>
                    <a:p>
                      <a:pPr algn="ctr" fontAlgn="b"/>
                      <a:r>
                        <a:rPr lang="es-ES" sz="1200" b="1" i="0" u="none" strike="noStrike" dirty="0">
                          <a:latin typeface="Arial"/>
                        </a:rPr>
                        <a:t>II-2006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200" b="1" i="0" u="none" strike="noStrike">
                          <a:latin typeface="Arial"/>
                        </a:rPr>
                        <a:t>I-2007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200" b="1" i="0" u="none" strike="noStrike" dirty="0">
                          <a:latin typeface="Arial"/>
                        </a:rPr>
                        <a:t>II-2007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200" b="1" i="0" u="none" strike="noStrike" dirty="0">
                          <a:latin typeface="Arial"/>
                        </a:rPr>
                        <a:t>I-2008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200" b="1" i="0" u="none" strike="noStrike" dirty="0">
                          <a:latin typeface="Arial"/>
                        </a:rPr>
                        <a:t>II-2008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200" b="1" i="0" u="none" strike="noStrike" dirty="0">
                          <a:latin typeface="Arial"/>
                        </a:rPr>
                        <a:t>I -2009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200" b="1" i="0" u="none" strike="noStrike" dirty="0">
                          <a:latin typeface="Arial"/>
                        </a:rPr>
                        <a:t>II -2009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200" b="1" i="0" u="none" strike="noStrike" dirty="0">
                          <a:latin typeface="Arial"/>
                        </a:rPr>
                        <a:t>I -2010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200" b="1" i="0" u="none" strike="noStrike" dirty="0">
                          <a:latin typeface="Arial"/>
                        </a:rPr>
                        <a:t>2011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200" b="1" i="0" u="none" strike="noStrike" smtClean="0">
                          <a:latin typeface="Arial"/>
                        </a:rPr>
                        <a:t>2012-1</a:t>
                      </a:r>
                      <a:endParaRPr lang="es-ES" sz="12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200" b="1" i="0" u="none" strike="noStrike" dirty="0" smtClean="0">
                          <a:latin typeface="Arial"/>
                        </a:rPr>
                        <a:t>2012-2</a:t>
                      </a:r>
                      <a:endParaRPr lang="es-ES" sz="12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200" b="1" i="0" u="none" strike="noStrike" dirty="0" smtClean="0">
                          <a:latin typeface="Arial"/>
                        </a:rPr>
                        <a:t>2013-2</a:t>
                      </a:r>
                      <a:endParaRPr lang="es-ES" sz="12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200" b="1" i="0" u="none" strike="noStrike" dirty="0" smtClean="0">
                          <a:latin typeface="Arial"/>
                        </a:rPr>
                        <a:t>2013-2</a:t>
                      </a:r>
                      <a:endParaRPr lang="es-ES" sz="12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288157">
                <a:tc>
                  <a:txBody>
                    <a:bodyPr/>
                    <a:lstStyle/>
                    <a:p>
                      <a:pPr algn="ctr" fontAlgn="ctr"/>
                      <a:r>
                        <a:rPr lang="es-CO" sz="2000" b="0" i="0" u="none" strike="noStrike" dirty="0">
                          <a:solidFill>
                            <a:srgbClr val="000000"/>
                          </a:solidFill>
                          <a:effectLst/>
                          <a:latin typeface="Arial"/>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000" b="0" i="0" u="none" strike="noStrike" dirty="0">
                          <a:solidFill>
                            <a:srgbClr val="000000"/>
                          </a:solidFill>
                          <a:effectLst/>
                          <a:latin typeface="Arial"/>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00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000" b="0" i="0" u="none" strike="noStrike" dirty="0">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0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0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000" b="0" i="0" u="none" strike="noStrike">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00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00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0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00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000" b="0" i="0" u="none" strike="noStrike" dirty="0">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000" b="0" i="0" u="none" strike="noStrike" dirty="0">
                          <a:solidFill>
                            <a:srgbClr val="000000"/>
                          </a:solidFill>
                          <a:effectLst/>
                          <a:latin typeface="Arial"/>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4221494">
                <a:tc gridSpan="13">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r>
                        <a:rPr kumimoji="0" lang="es-MX" sz="1400" b="1" i="0" u="none" strike="noStrike" cap="none" normalizeH="0" baseline="0" dirty="0" smtClean="0">
                          <a:ln>
                            <a:noFill/>
                          </a:ln>
                          <a:solidFill>
                            <a:srgbClr val="FF3300"/>
                          </a:solidFill>
                          <a:effectLst/>
                          <a:latin typeface="Arial" charset="0"/>
                        </a:rPr>
                        <a:t> </a:t>
                      </a:r>
                      <a:r>
                        <a:rPr kumimoji="0" lang="es-MX" sz="1200" b="1" i="0" u="none" strike="noStrike" kern="1200" cap="none" normalizeH="0" baseline="0" dirty="0" smtClean="0">
                          <a:ln>
                            <a:noFill/>
                          </a:ln>
                          <a:solidFill>
                            <a:schemeClr val="tx1"/>
                          </a:solidFill>
                          <a:effectLst/>
                          <a:latin typeface="Arial" charset="0"/>
                          <a:ea typeface="+mn-ea"/>
                          <a:cs typeface="+mn-cs"/>
                        </a:rPr>
                        <a:t>AUDITORÍAS INTERNAS  2013</a:t>
                      </a:r>
                    </a:p>
                    <a:p>
                      <a:pPr marL="628650" marR="0" lvl="0" indent="-628650" algn="just" defTabSz="914400" rtl="0" eaLnBrk="1" fontAlgn="base" latinLnBrk="0" hangingPunct="1">
                        <a:lnSpc>
                          <a:spcPct val="100000"/>
                        </a:lnSpc>
                        <a:spcBef>
                          <a:spcPct val="20000"/>
                        </a:spcBef>
                        <a:spcAft>
                          <a:spcPct val="0"/>
                        </a:spcAft>
                        <a:buClrTx/>
                        <a:buSzTx/>
                        <a:buFontTx/>
                        <a:buNone/>
                        <a:tabLst/>
                        <a:defRPr/>
                      </a:pPr>
                      <a:r>
                        <a:rPr kumimoji="0" lang="es-MX" sz="1200" b="1" i="0" u="none" strike="noStrike" kern="1200" cap="none" normalizeH="0" baseline="0" dirty="0" smtClean="0">
                          <a:ln>
                            <a:noFill/>
                          </a:ln>
                          <a:solidFill>
                            <a:schemeClr val="tx1"/>
                          </a:solidFill>
                          <a:effectLst/>
                          <a:latin typeface="Arial" charset="0"/>
                          <a:ea typeface="+mn-ea"/>
                          <a:cs typeface="+mn-cs"/>
                        </a:rPr>
                        <a:t>AUDITORÍA 2013 -2</a:t>
                      </a:r>
                    </a:p>
                    <a:p>
                      <a:pPr algn="l"/>
                      <a:r>
                        <a:rPr lang="es-CO" sz="1200" b="1" kern="1200" dirty="0" smtClean="0">
                          <a:solidFill>
                            <a:schemeClr val="tx1"/>
                          </a:solidFill>
                          <a:effectLst/>
                          <a:latin typeface="+mn-lt"/>
                          <a:ea typeface="+mn-ea"/>
                          <a:cs typeface="+mn-cs"/>
                        </a:rPr>
                        <a:t>NC1:</a:t>
                      </a:r>
                      <a:r>
                        <a:rPr lang="es-CO" sz="1200" kern="1200" dirty="0" smtClean="0">
                          <a:solidFill>
                            <a:schemeClr val="tx1"/>
                          </a:solidFill>
                          <a:effectLst/>
                          <a:latin typeface="+mn-lt"/>
                          <a:ea typeface="+mn-ea"/>
                          <a:cs typeface="+mn-cs"/>
                        </a:rPr>
                        <a:t> Se   revisó la hoja de vida de la empleada LINDELIA AGUDELO FRANCO, encontrándose incumplimiento en el diligenciamiento total del formato ST-GH-01-I-01-F03 Inducción Personal administrativo (Versión 2 de mayo 13 de 2010):   -No tiene la firma del jefe inmediato ni del trabajador</a:t>
                      </a:r>
                      <a:br>
                        <a:rPr lang="es-CO" sz="1200" kern="1200" dirty="0" smtClean="0">
                          <a:solidFill>
                            <a:schemeClr val="tx1"/>
                          </a:solidFill>
                          <a:effectLst/>
                          <a:latin typeface="+mn-lt"/>
                          <a:ea typeface="+mn-ea"/>
                          <a:cs typeface="+mn-cs"/>
                        </a:rPr>
                      </a:br>
                      <a:r>
                        <a:rPr lang="es-CO" sz="1200" kern="1200" dirty="0" smtClean="0">
                          <a:solidFill>
                            <a:schemeClr val="tx1"/>
                          </a:solidFill>
                          <a:effectLst/>
                          <a:latin typeface="+mn-lt"/>
                          <a:ea typeface="+mn-ea"/>
                          <a:cs typeface="+mn-cs"/>
                        </a:rPr>
                        <a:t> - Faltó diligenciar los ítems de:  horario,  acta de recibo de inventario,   acta de entrega de la información que maneja. Lo que incumple el numeral 4.2.4  de la norma ISO9001:2008 Control de los registros: "Los registros establecidos para proporcionar evidencia de la conformidad con los requisitos así como de la operación eficaz del sistema de gestión de la calidad deben controlarse. </a:t>
                      </a:r>
                    </a:p>
                    <a:p>
                      <a:pPr algn="just"/>
                      <a:endParaRPr lang="es-CO" sz="1200" b="1" kern="1200" dirty="0" smtClean="0">
                        <a:solidFill>
                          <a:schemeClr val="tx1"/>
                        </a:solidFill>
                        <a:effectLst/>
                        <a:latin typeface="+mn-lt"/>
                        <a:ea typeface="+mn-ea"/>
                        <a:cs typeface="+mn-cs"/>
                      </a:endParaRPr>
                    </a:p>
                    <a:p>
                      <a:pPr algn="just"/>
                      <a:r>
                        <a:rPr lang="es-CO" sz="1200" b="1" kern="1200" dirty="0" smtClean="0">
                          <a:solidFill>
                            <a:schemeClr val="tx1"/>
                          </a:solidFill>
                          <a:effectLst/>
                          <a:latin typeface="+mn-lt"/>
                          <a:ea typeface="+mn-ea"/>
                          <a:cs typeface="+mn-cs"/>
                        </a:rPr>
                        <a:t>NC2:</a:t>
                      </a:r>
                      <a:r>
                        <a:rPr lang="es-CO" sz="1200" kern="1200" dirty="0" smtClean="0">
                          <a:solidFill>
                            <a:schemeClr val="tx1"/>
                          </a:solidFill>
                          <a:effectLst/>
                          <a:latin typeface="+mn-lt"/>
                          <a:ea typeface="+mn-ea"/>
                          <a:cs typeface="+mn-cs"/>
                        </a:rPr>
                        <a:t>  Se revisaron aleatoriamente las solicitudes de certificados y se encontró que los siguientes solicitudes no tienen fecha de entrega, por lo tanto no se puede evidenciar el cumplimiento oportuno del servicio: Sandra </a:t>
                      </a:r>
                      <a:r>
                        <a:rPr lang="es-CO" sz="1200" kern="1200" dirty="0" err="1" smtClean="0">
                          <a:solidFill>
                            <a:schemeClr val="tx1"/>
                          </a:solidFill>
                          <a:effectLst/>
                          <a:latin typeface="+mn-lt"/>
                          <a:ea typeface="+mn-ea"/>
                          <a:cs typeface="+mn-cs"/>
                        </a:rPr>
                        <a:t>Noreña</a:t>
                      </a:r>
                      <a:r>
                        <a:rPr lang="es-CO" sz="1200" kern="1200" dirty="0" smtClean="0">
                          <a:solidFill>
                            <a:schemeClr val="tx1"/>
                          </a:solidFill>
                          <a:effectLst/>
                          <a:latin typeface="+mn-lt"/>
                          <a:ea typeface="+mn-ea"/>
                          <a:cs typeface="+mn-cs"/>
                        </a:rPr>
                        <a:t> </a:t>
                      </a:r>
                      <a:r>
                        <a:rPr lang="es-CO" sz="1200" kern="1200" dirty="0" err="1" smtClean="0">
                          <a:solidFill>
                            <a:schemeClr val="tx1"/>
                          </a:solidFill>
                          <a:effectLst/>
                          <a:latin typeface="+mn-lt"/>
                          <a:ea typeface="+mn-ea"/>
                          <a:cs typeface="+mn-cs"/>
                        </a:rPr>
                        <a:t>Cardenas</a:t>
                      </a:r>
                      <a:r>
                        <a:rPr lang="es-CO" sz="1200" kern="1200" dirty="0" smtClean="0">
                          <a:solidFill>
                            <a:schemeClr val="tx1"/>
                          </a:solidFill>
                          <a:effectLst/>
                          <a:latin typeface="+mn-lt"/>
                          <a:ea typeface="+mn-ea"/>
                          <a:cs typeface="+mn-cs"/>
                        </a:rPr>
                        <a:t>, Jaime </a:t>
                      </a:r>
                      <a:r>
                        <a:rPr lang="es-CO" sz="1200" kern="1200" dirty="0" err="1" smtClean="0">
                          <a:solidFill>
                            <a:schemeClr val="tx1"/>
                          </a:solidFill>
                          <a:effectLst/>
                          <a:latin typeface="+mn-lt"/>
                          <a:ea typeface="+mn-ea"/>
                          <a:cs typeface="+mn-cs"/>
                        </a:rPr>
                        <a:t>Alvarez</a:t>
                      </a:r>
                      <a:r>
                        <a:rPr lang="es-CO" sz="1200" kern="1200" dirty="0" smtClean="0">
                          <a:solidFill>
                            <a:schemeClr val="tx1"/>
                          </a:solidFill>
                          <a:effectLst/>
                          <a:latin typeface="+mn-lt"/>
                          <a:ea typeface="+mn-ea"/>
                          <a:cs typeface="+mn-cs"/>
                        </a:rPr>
                        <a:t> Chica, Alex </a:t>
                      </a:r>
                      <a:r>
                        <a:rPr lang="es-CO" sz="1200" kern="1200" dirty="0" err="1" smtClean="0">
                          <a:solidFill>
                            <a:schemeClr val="tx1"/>
                          </a:solidFill>
                          <a:effectLst/>
                          <a:latin typeface="+mn-lt"/>
                          <a:ea typeface="+mn-ea"/>
                          <a:cs typeface="+mn-cs"/>
                        </a:rPr>
                        <a:t>antonio</a:t>
                      </a:r>
                      <a:r>
                        <a:rPr lang="es-CO" sz="1200" kern="1200" dirty="0" smtClean="0">
                          <a:solidFill>
                            <a:schemeClr val="tx1"/>
                          </a:solidFill>
                          <a:effectLst/>
                          <a:latin typeface="+mn-lt"/>
                          <a:ea typeface="+mn-ea"/>
                          <a:cs typeface="+mn-cs"/>
                        </a:rPr>
                        <a:t> </a:t>
                      </a:r>
                      <a:r>
                        <a:rPr lang="es-CO" sz="1200" kern="1200" dirty="0" err="1" smtClean="0">
                          <a:solidFill>
                            <a:schemeClr val="tx1"/>
                          </a:solidFill>
                          <a:effectLst/>
                          <a:latin typeface="+mn-lt"/>
                          <a:ea typeface="+mn-ea"/>
                          <a:cs typeface="+mn-cs"/>
                        </a:rPr>
                        <a:t>vanderbit</a:t>
                      </a:r>
                      <a:r>
                        <a:rPr lang="es-CO" sz="1200" kern="1200" dirty="0" smtClean="0">
                          <a:solidFill>
                            <a:schemeClr val="tx1"/>
                          </a:solidFill>
                          <a:effectLst/>
                          <a:latin typeface="+mn-lt"/>
                          <a:ea typeface="+mn-ea"/>
                          <a:cs typeface="+mn-cs"/>
                        </a:rPr>
                        <a:t> Martinez, Javier </a:t>
                      </a:r>
                      <a:r>
                        <a:rPr lang="es-CO" sz="1200" kern="1200" dirty="0" err="1" smtClean="0">
                          <a:solidFill>
                            <a:schemeClr val="tx1"/>
                          </a:solidFill>
                          <a:effectLst/>
                          <a:latin typeface="+mn-lt"/>
                          <a:ea typeface="+mn-ea"/>
                          <a:cs typeface="+mn-cs"/>
                        </a:rPr>
                        <a:t>alexander</a:t>
                      </a:r>
                      <a:r>
                        <a:rPr lang="es-CO" sz="1200" kern="1200" dirty="0" smtClean="0">
                          <a:solidFill>
                            <a:schemeClr val="tx1"/>
                          </a:solidFill>
                          <a:effectLst/>
                          <a:latin typeface="+mn-lt"/>
                          <a:ea typeface="+mn-ea"/>
                          <a:cs typeface="+mn-cs"/>
                        </a:rPr>
                        <a:t> luna Lo que incumple: </a:t>
                      </a:r>
                      <a:br>
                        <a:rPr lang="es-CO" sz="1200" kern="1200" dirty="0" smtClean="0">
                          <a:solidFill>
                            <a:schemeClr val="tx1"/>
                          </a:solidFill>
                          <a:effectLst/>
                          <a:latin typeface="+mn-lt"/>
                          <a:ea typeface="+mn-ea"/>
                          <a:cs typeface="+mn-cs"/>
                        </a:rPr>
                      </a:br>
                      <a:r>
                        <a:rPr lang="es-CO" sz="1200" kern="1200" dirty="0" smtClean="0">
                          <a:solidFill>
                            <a:schemeClr val="tx1"/>
                          </a:solidFill>
                          <a:effectLst/>
                          <a:latin typeface="+mn-lt"/>
                          <a:ea typeface="+mn-ea"/>
                          <a:cs typeface="+mn-cs"/>
                        </a:rPr>
                        <a:t>a.   El numeral 7.5.3 de la norma ISO9001:2008  Identificación y trazabilidad: Cuando sea apropiado, la organización debe identificar el producto por medios adecuados, a través de toda la realización del producto. </a:t>
                      </a:r>
                      <a:br>
                        <a:rPr lang="es-CO" sz="1200" kern="1200" dirty="0" smtClean="0">
                          <a:solidFill>
                            <a:schemeClr val="tx1"/>
                          </a:solidFill>
                          <a:effectLst/>
                          <a:latin typeface="+mn-lt"/>
                          <a:ea typeface="+mn-ea"/>
                          <a:cs typeface="+mn-cs"/>
                        </a:rPr>
                      </a:br>
                      <a:r>
                        <a:rPr lang="es-CO" sz="1200" kern="1200" dirty="0" smtClean="0">
                          <a:solidFill>
                            <a:schemeClr val="tx1"/>
                          </a:solidFill>
                          <a:effectLst/>
                          <a:latin typeface="+mn-lt"/>
                          <a:ea typeface="+mn-ea"/>
                          <a:cs typeface="+mn-cs"/>
                        </a:rPr>
                        <a:t>La organización debe identificar el estado del producto con respecto a los requisitos de seguimiento y medición a través de toda la realización del producto. Cuando la trazabilidad sea un requisito, la organización debe controlar la identificación única del producto y mantener registros </a:t>
                      </a:r>
                    </a:p>
                    <a:p>
                      <a:pPr algn="just"/>
                      <a:endParaRPr lang="es-CO" sz="1200" b="1" kern="1200" dirty="0" smtClean="0">
                        <a:solidFill>
                          <a:schemeClr val="tx1"/>
                        </a:solidFill>
                        <a:effectLst/>
                        <a:latin typeface="+mn-lt"/>
                        <a:ea typeface="+mn-ea"/>
                        <a:cs typeface="+mn-cs"/>
                      </a:endParaRPr>
                    </a:p>
                    <a:p>
                      <a:pPr algn="just"/>
                      <a:r>
                        <a:rPr lang="es-CO" sz="1200" b="1" kern="1200" dirty="0" smtClean="0">
                          <a:solidFill>
                            <a:schemeClr val="tx1"/>
                          </a:solidFill>
                          <a:effectLst/>
                          <a:latin typeface="+mn-lt"/>
                          <a:ea typeface="+mn-ea"/>
                          <a:cs typeface="+mn-cs"/>
                        </a:rPr>
                        <a:t>NC3:</a:t>
                      </a:r>
                      <a:r>
                        <a:rPr lang="es-CO" sz="1200" kern="1200" dirty="0" smtClean="0">
                          <a:solidFill>
                            <a:schemeClr val="tx1"/>
                          </a:solidFill>
                          <a:effectLst/>
                          <a:latin typeface="+mn-lt"/>
                          <a:ea typeface="+mn-ea"/>
                          <a:cs typeface="+mn-cs"/>
                        </a:rPr>
                        <a:t> Se tiene cronograma de plan de capacitación administrativo 2013, pero no se evidenció  desarrollo y seguimiento del mismo, solo se verificó las  capacitaciones correspondientes al área de salud ocupacional, lo que incumple el numeral  8,2,4 Seguimiento y medición del producto</a:t>
                      </a:r>
                    </a:p>
                    <a:p>
                      <a:pPr algn="just"/>
                      <a:endParaRPr lang="es-CO" sz="1200" b="1" kern="1200" dirty="0" smtClean="0">
                        <a:solidFill>
                          <a:schemeClr val="tx1"/>
                        </a:solidFill>
                        <a:effectLst/>
                        <a:latin typeface="+mn-lt"/>
                        <a:ea typeface="+mn-ea"/>
                        <a:cs typeface="+mn-cs"/>
                      </a:endParaRPr>
                    </a:p>
                    <a:p>
                      <a:pPr algn="just"/>
                      <a:r>
                        <a:rPr lang="es-CO" sz="1200" b="1" kern="1200" dirty="0" smtClean="0">
                          <a:solidFill>
                            <a:schemeClr val="tx1"/>
                          </a:solidFill>
                          <a:effectLst/>
                          <a:latin typeface="+mn-lt"/>
                          <a:ea typeface="+mn-ea"/>
                          <a:cs typeface="+mn-cs"/>
                        </a:rPr>
                        <a:t>OBS1:</a:t>
                      </a:r>
                      <a:r>
                        <a:rPr lang="es-CO" sz="1200" kern="1200" dirty="0" smtClean="0">
                          <a:solidFill>
                            <a:schemeClr val="tx1"/>
                          </a:solidFill>
                          <a:effectLst/>
                          <a:latin typeface="+mn-lt"/>
                          <a:ea typeface="+mn-ea"/>
                          <a:cs typeface="+mn-cs"/>
                        </a:rPr>
                        <a:t> Durante el desarrollo de la auditoría se detectó  goteras sobre el archivo de las hojas de vida administrativas y docentes ,  lo que pone en riesgo la propiedad del cliente, por lo cual es necesario implementar acciones preventivas con el fin de  evitar daños y deterioro en las mismas .(numeral de la norma ISO9001:2008 8,5,3 Acciones Preventivas).</a:t>
                      </a:r>
                      <a:endParaRPr lang="es-CO" sz="1050" kern="1200" dirty="0" smtClean="0">
                        <a:solidFill>
                          <a:schemeClr val="tx1"/>
                        </a:solidFill>
                        <a:effectLst/>
                        <a:latin typeface="+mn-lt"/>
                        <a:ea typeface="+mn-ea"/>
                        <a:cs typeface="+mn-cs"/>
                      </a:endParaRPr>
                    </a:p>
                    <a:p>
                      <a:pPr marL="628650" marR="0" lvl="0" indent="-628650" algn="just" defTabSz="914400" rtl="0" eaLnBrk="1" fontAlgn="base" latinLnBrk="0" hangingPunct="1">
                        <a:lnSpc>
                          <a:spcPct val="100000"/>
                        </a:lnSpc>
                        <a:spcBef>
                          <a:spcPct val="20000"/>
                        </a:spcBef>
                        <a:spcAft>
                          <a:spcPct val="0"/>
                        </a:spcAft>
                        <a:buClrTx/>
                        <a:buSzTx/>
                        <a:buFontTx/>
                        <a:buNone/>
                        <a:tabLst/>
                        <a:defRPr/>
                      </a:pPr>
                      <a:endParaRPr lang="es-MX" sz="1050" kern="1200" dirty="0" smtClean="0">
                        <a:solidFill>
                          <a:schemeClr val="tx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endParaRPr lang="es-ES"/>
                    </a:p>
                  </a:txBody>
                  <a:tcPr/>
                </a:tc>
                <a:tc hMerge="1">
                  <a:txBody>
                    <a:bodyPr/>
                    <a:lstStyle/>
                    <a:p>
                      <a:pPr marL="628650" marR="0" lvl="0" indent="-628650" algn="just" defTabSz="914400" rtl="0" eaLnBrk="1" fontAlgn="base" latinLnBrk="0" hangingPunct="1">
                        <a:lnSpc>
                          <a:spcPct val="100000"/>
                        </a:lnSpc>
                        <a:spcBef>
                          <a:spcPct val="20000"/>
                        </a:spcBef>
                        <a:spcAft>
                          <a:spcPct val="0"/>
                        </a:spcAft>
                        <a:buClrTx/>
                        <a:buSzTx/>
                        <a:buFontTx/>
                        <a:buNone/>
                        <a:tabLst/>
                      </a:pPr>
                      <a:endParaRPr kumimoji="0" lang="es-ES" sz="1400" b="0" i="0" u="none" strike="noStrike" cap="none" normalizeH="0" baseline="0" dirty="0" smtClean="0">
                        <a:ln>
                          <a:noFill/>
                        </a:ln>
                        <a:solidFill>
                          <a:schemeClr val="tx1"/>
                        </a:solidFill>
                        <a:effectLst/>
                        <a:latin typeface="Arial"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endParaRPr kumimoji="0" lang="es-ES" sz="3200" b="0" i="0" u="none" strike="noStrike" cap="none" normalizeH="0" baseline="0" dirty="0" smtClean="0">
                        <a:ln>
                          <a:noFill/>
                        </a:ln>
                        <a:solidFill>
                          <a:schemeClr val="tx1"/>
                        </a:solidFill>
                        <a:effectLst/>
                        <a:latin typeface="Arial"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endParaRPr kumimoji="0" lang="es-ES" sz="3200" b="0" i="0" u="none" strike="noStrike" cap="none" normalizeH="0" baseline="0" dirty="0" smtClean="0">
                        <a:ln>
                          <a:noFill/>
                        </a:ln>
                        <a:solidFill>
                          <a:schemeClr val="tx1"/>
                        </a:solidFill>
                        <a:effectLst/>
                        <a:latin typeface="Arial"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bl>
          </a:graphicData>
        </a:graphic>
      </p:graphicFrame>
    </p:spTree>
    <p:extLst>
      <p:ext uri="{BB962C8B-B14F-4D97-AF65-F5344CB8AC3E}">
        <p14:creationId xmlns:p14="http://schemas.microsoft.com/office/powerpoint/2010/main" val="3567027463"/>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7" name="Rectangle 2"/>
          <p:cNvSpPr>
            <a:spLocks noGrp="1" noChangeArrowheads="1"/>
          </p:cNvSpPr>
          <p:nvPr>
            <p:ph type="title"/>
          </p:nvPr>
        </p:nvSpPr>
        <p:spPr>
          <a:xfrm>
            <a:off x="457200" y="142875"/>
            <a:ext cx="8229600" cy="1143000"/>
          </a:xfrm>
        </p:spPr>
        <p:txBody>
          <a:bodyPr/>
          <a:lstStyle/>
          <a:p>
            <a:pPr eaLnBrk="1" hangingPunct="1"/>
            <a:r>
              <a:rPr lang="es-ES" sz="4000" smtClean="0">
                <a:solidFill>
                  <a:srgbClr val="FF3300"/>
                </a:solidFill>
              </a:rPr>
              <a:t>2.1 Resultado de auditoria Externa</a:t>
            </a:r>
          </a:p>
        </p:txBody>
      </p:sp>
      <p:graphicFrame>
        <p:nvGraphicFramePr>
          <p:cNvPr id="10" name="Group 428"/>
          <p:cNvGraphicFramePr>
            <a:graphicFrameLocks noGrp="1"/>
          </p:cNvGraphicFramePr>
          <p:nvPr>
            <p:ph sz="half" idx="1"/>
            <p:extLst>
              <p:ext uri="{D42A27DB-BD31-4B8C-83A1-F6EECF244321}">
                <p14:modId xmlns:p14="http://schemas.microsoft.com/office/powerpoint/2010/main" val="1924828260"/>
              </p:ext>
            </p:extLst>
          </p:nvPr>
        </p:nvGraphicFramePr>
        <p:xfrm>
          <a:off x="0" y="1214438"/>
          <a:ext cx="8640762" cy="3836987"/>
        </p:xfrm>
        <a:graphic>
          <a:graphicData uri="http://schemas.openxmlformats.org/drawingml/2006/table">
            <a:tbl>
              <a:tblPr/>
              <a:tblGrid>
                <a:gridCol w="1477962"/>
                <a:gridCol w="2879725"/>
                <a:gridCol w="4283075"/>
              </a:tblGrid>
              <a:tr h="422905">
                <a:tc row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2400" b="0" i="0" u="none" strike="noStrike" cap="none" normalizeH="0" baseline="0" dirty="0" smtClean="0">
                          <a:ln>
                            <a:noFill/>
                          </a:ln>
                          <a:solidFill>
                            <a:schemeClr val="tx1"/>
                          </a:solidFill>
                          <a:effectLst/>
                          <a:latin typeface="Arial" charset="0"/>
                        </a:rPr>
                        <a:t>proceso</a:t>
                      </a:r>
                      <a:endParaRPr kumimoji="0" lang="es-ES" sz="2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grid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1400" b="1" i="0" u="none" strike="noStrike" cap="none" normalizeH="0" baseline="0" dirty="0" smtClean="0">
                          <a:ln>
                            <a:noFill/>
                          </a:ln>
                          <a:solidFill>
                            <a:schemeClr val="tx1"/>
                          </a:solidFill>
                          <a:effectLst/>
                          <a:latin typeface="Arial" charset="0"/>
                          <a:cs typeface="Arial" charset="0"/>
                        </a:rPr>
                        <a:t>Auditoria externa</a:t>
                      </a:r>
                      <a:endParaRPr kumimoji="0" lang="es-ES" sz="2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CCFF"/>
                    </a:solidFill>
                  </a:tcPr>
                </a:tc>
                <a:tc hMerge="1">
                  <a:txBody>
                    <a:bodyPr/>
                    <a:lstStyle/>
                    <a:p>
                      <a:endParaRPr lang="es-ES"/>
                    </a:p>
                  </a:txBody>
                  <a:tcPr/>
                </a:tc>
              </a:tr>
              <a:tr h="876648">
                <a:tc vMerge="1">
                  <a:txBody>
                    <a:bodyPr/>
                    <a:lstStyle/>
                    <a:p>
                      <a:endParaRPr lang="es-ES"/>
                    </a:p>
                  </a:txBody>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600" b="1" i="0" u="none" strike="noStrike" cap="none" normalizeH="0" baseline="0" dirty="0" smtClean="0">
                          <a:ln>
                            <a:noFill/>
                          </a:ln>
                          <a:solidFill>
                            <a:srgbClr val="FFFFFF"/>
                          </a:solidFill>
                          <a:effectLst/>
                          <a:latin typeface="Arial" charset="0"/>
                          <a:cs typeface="Arial" charset="0"/>
                        </a:rPr>
                        <a:t>NC</a:t>
                      </a:r>
                      <a:endParaRPr kumimoji="0" lang="es-ES" sz="36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2000" b="1" i="0" u="none" strike="noStrike" cap="none" normalizeH="0" baseline="0" dirty="0" smtClean="0">
                          <a:ln>
                            <a:noFill/>
                          </a:ln>
                          <a:solidFill>
                            <a:srgbClr val="FFFFFF"/>
                          </a:solidFill>
                          <a:effectLst/>
                          <a:latin typeface="Arial" charset="0"/>
                          <a:cs typeface="Arial" charset="0"/>
                        </a:rPr>
                        <a:t>OBS</a:t>
                      </a:r>
                      <a:endParaRPr kumimoji="0" lang="es-ES" sz="44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r>
              <a:tr h="888102">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2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2800" b="1" i="0" u="none" strike="noStrike" cap="none" normalizeH="0" baseline="0" dirty="0" smtClean="0">
                          <a:ln>
                            <a:noFill/>
                          </a:ln>
                          <a:solidFill>
                            <a:schemeClr val="tx1"/>
                          </a:solidFill>
                          <a:effectLst/>
                          <a:latin typeface="Arial" charset="0"/>
                        </a:rPr>
                        <a:t>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3600" b="1" i="0" u="none" strike="noStrike" cap="none" normalizeH="0" baseline="0" dirty="0" smtClean="0">
                          <a:ln>
                            <a:noFill/>
                          </a:ln>
                          <a:solidFill>
                            <a:schemeClr val="tx1"/>
                          </a:solidFill>
                          <a:effectLst/>
                          <a:latin typeface="Arial" charset="0"/>
                        </a:rPr>
                        <a:t>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649332">
                <a:tc gridSpan="3">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2400" b="0" i="0" u="none" strike="noStrike" cap="none" normalizeH="0" baseline="0" dirty="0" smtClean="0">
                          <a:ln>
                            <a:noFill/>
                          </a:ln>
                          <a:solidFill>
                            <a:schemeClr val="tx1"/>
                          </a:solidFill>
                          <a:effectLst/>
                          <a:latin typeface="Arial" charset="0"/>
                        </a:rPr>
                        <a:t>En la   auditoria externa de Recertificación realizada en Bogotá, Barranquilla y Pereira,   no se encontraron hallazgos</a:t>
                      </a:r>
                      <a:endParaRPr kumimoji="0" lang="es-ES" sz="2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28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36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499071124"/>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8" name="Rectangle 2"/>
          <p:cNvSpPr>
            <a:spLocks noGrp="1" noChangeArrowheads="1"/>
          </p:cNvSpPr>
          <p:nvPr>
            <p:ph type="title"/>
          </p:nvPr>
        </p:nvSpPr>
        <p:spPr>
          <a:xfrm>
            <a:off x="457200" y="-99392"/>
            <a:ext cx="8229600" cy="576064"/>
          </a:xfrm>
        </p:spPr>
        <p:txBody>
          <a:bodyPr>
            <a:normAutofit/>
          </a:bodyPr>
          <a:lstStyle/>
          <a:p>
            <a:pPr eaLnBrk="1" hangingPunct="1"/>
            <a:r>
              <a:rPr lang="es-MX" sz="2000" b="1" dirty="0" smtClean="0">
                <a:solidFill>
                  <a:srgbClr val="FF3300"/>
                </a:solidFill>
                <a:hlinkClick r:id="rId3" action="ppaction://hlinkfile"/>
              </a:rPr>
              <a:t>3. Resumen de No Conformidades y estado de las Acciones Correctivas</a:t>
            </a:r>
            <a:endParaRPr lang="es-ES" sz="2000" b="1" dirty="0" smtClean="0">
              <a:solidFill>
                <a:srgbClr val="FF3300"/>
              </a:solidFill>
            </a:endParaRPr>
          </a:p>
        </p:txBody>
      </p:sp>
      <p:graphicFrame>
        <p:nvGraphicFramePr>
          <p:cNvPr id="9" name="8 Tabla"/>
          <p:cNvGraphicFramePr>
            <a:graphicFrameLocks noGrp="1"/>
          </p:cNvGraphicFramePr>
          <p:nvPr>
            <p:extLst>
              <p:ext uri="{D42A27DB-BD31-4B8C-83A1-F6EECF244321}">
                <p14:modId xmlns:p14="http://schemas.microsoft.com/office/powerpoint/2010/main" val="2192511726"/>
              </p:ext>
            </p:extLst>
          </p:nvPr>
        </p:nvGraphicFramePr>
        <p:xfrm>
          <a:off x="287013" y="548680"/>
          <a:ext cx="8856987" cy="1657588"/>
        </p:xfrm>
        <a:graphic>
          <a:graphicData uri="http://schemas.openxmlformats.org/drawingml/2006/table">
            <a:tbl>
              <a:tblPr/>
              <a:tblGrid>
                <a:gridCol w="2108807"/>
                <a:gridCol w="2283682"/>
                <a:gridCol w="1944216"/>
                <a:gridCol w="1152128"/>
                <a:gridCol w="1368154"/>
              </a:tblGrid>
              <a:tr h="360040">
                <a:tc>
                  <a:txBody>
                    <a:bodyPr/>
                    <a:lstStyle/>
                    <a:p>
                      <a:pPr algn="just" fontAlgn="ctr"/>
                      <a:r>
                        <a:rPr lang="es-ES" sz="1050" b="0" i="0" u="none" strike="noStrike" dirty="0" smtClean="0">
                          <a:latin typeface="Arial"/>
                        </a:rPr>
                        <a:t>  ACCIONES    CORRECTIVAS</a:t>
                      </a:r>
                      <a:endParaRPr lang="es-ES" sz="105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0" i="0" u="none" strike="noStrike" dirty="0">
                          <a:latin typeface="Arial"/>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0" i="0" u="none" strike="noStrike" dirty="0">
                          <a:latin typeface="Arial"/>
                        </a:rPr>
                        <a:t>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0" i="0" u="none" strike="noStrike" dirty="0" smtClean="0">
                          <a:latin typeface="Arial"/>
                        </a:rPr>
                        <a:t>EFICACIA</a:t>
                      </a:r>
                      <a:r>
                        <a:rPr lang="es-ES" sz="1050" b="0" i="0" u="none" strike="noStrike" baseline="0" dirty="0" smtClean="0">
                          <a:latin typeface="Arial"/>
                        </a:rPr>
                        <a:t> ACCIONES CERRADAS</a:t>
                      </a:r>
                      <a:endParaRPr lang="es-ES" sz="105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050" b="0" i="0" u="none" strike="noStrike" dirty="0">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96004">
                <a:tc>
                  <a:txBody>
                    <a:bodyPr/>
                    <a:lstStyle/>
                    <a:p>
                      <a:pPr algn="ctr" fontAlgn="ctr"/>
                      <a:r>
                        <a:rPr lang="es-CO" sz="2000" b="0" i="0" u="none" strike="noStrike">
                          <a:solidFill>
                            <a:srgbClr val="000000"/>
                          </a:solidFill>
                          <a:effectLst/>
                          <a:latin typeface="Arial"/>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a:solidFill>
                            <a:srgbClr val="000000"/>
                          </a:solidFill>
                          <a:effectLst/>
                          <a:latin typeface="Arial"/>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a:solidFill>
                            <a:srgbClr val="000000"/>
                          </a:solidFill>
                          <a:effectLst/>
                          <a:latin typeface="Arial"/>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2000" b="0" i="0" u="none" strike="noStrike" dirty="0">
                          <a:solidFill>
                            <a:srgbClr val="000000"/>
                          </a:solidFill>
                          <a:effectLst/>
                          <a:latin typeface="Arial"/>
                        </a:rPr>
                        <a:t>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36364">
                <a:tc gridSpan="2">
                  <a:txBody>
                    <a:bodyPr/>
                    <a:lstStyle/>
                    <a:p>
                      <a:pPr algn="ctr" fontAlgn="ctr"/>
                      <a:r>
                        <a:rPr lang="es-CO" sz="2400" b="0" i="0" u="none" strike="noStrike" dirty="0" smtClean="0">
                          <a:solidFill>
                            <a:srgbClr val="000000"/>
                          </a:solidFill>
                          <a:effectLst/>
                          <a:latin typeface="Arial"/>
                        </a:rPr>
                        <a:t>Acciones correctivas</a:t>
                      </a:r>
                      <a:endParaRPr lang="es-CO" sz="24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CO" sz="32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s-CO" sz="2400" b="0" i="0" u="none" strike="noStrike" dirty="0" smtClean="0">
                          <a:solidFill>
                            <a:srgbClr val="000000"/>
                          </a:solidFill>
                          <a:effectLst/>
                          <a:latin typeface="Arial"/>
                        </a:rPr>
                        <a:t>seguimiento</a:t>
                      </a:r>
                      <a:endParaRPr lang="es-CO" sz="24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algn="ctr" fontAlgn="ctr"/>
                      <a:endParaRPr lang="es-CO" sz="32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b"/>
                      <a:endParaRPr lang="es-CO" sz="3200" b="0" i="0" u="none" strike="noStrike" dirty="0">
                        <a:solidFill>
                          <a:srgbClr val="000000"/>
                        </a:solidFill>
                        <a:effectLst/>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36364">
                <a:tc gridSpan="5">
                  <a:txBody>
                    <a:bodyPr/>
                    <a:lstStyle/>
                    <a:p>
                      <a:pPr algn="just">
                        <a:lnSpc>
                          <a:spcPct val="115000"/>
                        </a:lnSpc>
                        <a:spcAft>
                          <a:spcPts val="0"/>
                        </a:spcAft>
                      </a:pPr>
                      <a:r>
                        <a:rPr lang="es-CO" sz="1800" b="0" i="0" u="none" strike="noStrike" dirty="0" smtClean="0">
                          <a:effectLst/>
                          <a:latin typeface="Arial"/>
                        </a:rPr>
                        <a:t>Se formularon</a:t>
                      </a:r>
                      <a:r>
                        <a:rPr lang="es-CO" sz="1800" b="0" i="0" u="none" strike="noStrike" baseline="0" dirty="0" smtClean="0">
                          <a:effectLst/>
                          <a:latin typeface="Arial"/>
                        </a:rPr>
                        <a:t> e implementaron las acciones correctivas </a:t>
                      </a:r>
                      <a:endParaRPr lang="es-CO" sz="1800" b="0" i="0" u="none" strike="noStrike" dirty="0">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algn="just" fontAlgn="ctr"/>
                      <a:endParaRPr lang="es-CO" sz="900" b="0" i="0" u="none" strike="noStrike" dirty="0">
                        <a:effectLst/>
                        <a:latin typeface="Arial"/>
                      </a:endParaRPr>
                    </a:p>
                  </a:txBody>
                  <a:tcPr marL="0" marR="0" marT="0" marB="0" anchor="ctr"/>
                </a:tc>
                <a:tc hMerge="1">
                  <a:txBody>
                    <a:bodyPr/>
                    <a:lstStyle/>
                    <a:p>
                      <a:pPr algn="just" fontAlgn="ctr"/>
                      <a:endParaRPr lang="es-CO" sz="900" b="0" i="0" u="none" strike="noStrike" kern="1200" dirty="0">
                        <a:solidFill>
                          <a:schemeClr val="tx1"/>
                        </a:solidFill>
                        <a:effectLst/>
                        <a:latin typeface="Arial"/>
                        <a:ea typeface="+mn-ea"/>
                        <a:cs typeface="+mn-cs"/>
                      </a:endParaRPr>
                    </a:p>
                  </a:txBody>
                  <a:tcPr marL="0" marR="0" marT="0"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s-CO"/>
                    </a:p>
                  </a:txBody>
                  <a:tcPr/>
                </a:tc>
                <a:tc hMerge="1">
                  <a:txBody>
                    <a:bodyPr/>
                    <a:lstStyle/>
                    <a:p>
                      <a:endParaRPr lang="es-CO"/>
                    </a:p>
                  </a:txBody>
                  <a:tcPr/>
                </a:tc>
              </a:tr>
            </a:tbl>
          </a:graphicData>
        </a:graphic>
      </p:graphicFrame>
      <p:graphicFrame>
        <p:nvGraphicFramePr>
          <p:cNvPr id="6" name="5 Tabla"/>
          <p:cNvGraphicFramePr>
            <a:graphicFrameLocks noGrp="1"/>
          </p:cNvGraphicFramePr>
          <p:nvPr>
            <p:extLst>
              <p:ext uri="{D42A27DB-BD31-4B8C-83A1-F6EECF244321}">
                <p14:modId xmlns:p14="http://schemas.microsoft.com/office/powerpoint/2010/main" val="3298145291"/>
              </p:ext>
            </p:extLst>
          </p:nvPr>
        </p:nvGraphicFramePr>
        <p:xfrm>
          <a:off x="323528" y="2276872"/>
          <a:ext cx="8640961" cy="3596967"/>
        </p:xfrm>
        <a:graphic>
          <a:graphicData uri="http://schemas.openxmlformats.org/drawingml/2006/table">
            <a:tbl>
              <a:tblPr>
                <a:tableStyleId>{5C22544A-7EE6-4342-B048-85BDC9FD1C3A}</a:tableStyleId>
              </a:tblPr>
              <a:tblGrid>
                <a:gridCol w="3327881"/>
                <a:gridCol w="5313080"/>
              </a:tblGrid>
              <a:tr h="344706">
                <a:tc rowSpan="3">
                  <a:txBody>
                    <a:bodyPr/>
                    <a:lstStyle/>
                    <a:p>
                      <a:pPr algn="just" fontAlgn="ctr"/>
                      <a:r>
                        <a:rPr lang="es-CO" sz="1100" u="none" strike="noStrike" dirty="0">
                          <a:effectLst/>
                        </a:rPr>
                        <a:t> No se había hecho barrido al 100% de las hojas de vida de administrativos para el cumplimiento de requisitos</a:t>
                      </a:r>
                      <a:endParaRPr lang="es-CO" sz="1100" b="0"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050" u="none" strike="noStrike" dirty="0">
                          <a:effectLst/>
                        </a:rPr>
                        <a:t>1. Con la asesoría y supervisión  de  un contratista externo, se revisará el 100% de las hojas de vida para verificar cumplimiento de requisitos</a:t>
                      </a:r>
                      <a:endParaRPr lang="es-CO" sz="1050" b="0"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9099">
                <a:tc vMerge="1">
                  <a:txBody>
                    <a:bodyPr/>
                    <a:lstStyle/>
                    <a:p>
                      <a:endParaRPr lang="es-CO"/>
                    </a:p>
                  </a:txBody>
                  <a:tcPr/>
                </a:tc>
                <a:tc>
                  <a:txBody>
                    <a:bodyPr/>
                    <a:lstStyle/>
                    <a:p>
                      <a:pPr algn="just" fontAlgn="ctr"/>
                      <a:r>
                        <a:rPr lang="es-CO" sz="1050" u="none" strike="noStrike">
                          <a:effectLst/>
                        </a:rPr>
                        <a:t>2. En caso de faltar documentos, firmas o lleno total de formatos se solicitarán los faltantes, se diligenciarán los formatos correctamente y se recogerán las firmas respectivas</a:t>
                      </a:r>
                      <a:endParaRPr lang="es-CO" sz="1050" b="0" i="0" u="none" strike="noStrike">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4665">
                <a:tc vMerge="1">
                  <a:txBody>
                    <a:bodyPr/>
                    <a:lstStyle/>
                    <a:p>
                      <a:endParaRPr lang="es-CO"/>
                    </a:p>
                  </a:txBody>
                  <a:tcPr/>
                </a:tc>
                <a:tc>
                  <a:txBody>
                    <a:bodyPr/>
                    <a:lstStyle/>
                    <a:p>
                      <a:pPr algn="just" fontAlgn="ctr"/>
                      <a:r>
                        <a:rPr lang="es-CO" sz="1050" u="none" strike="noStrike">
                          <a:effectLst/>
                        </a:rPr>
                        <a:t>3. Seguimiento y control a la actualización permanente de hojas de vida</a:t>
                      </a:r>
                      <a:endParaRPr lang="es-CO" sz="1050" b="0" i="0" u="none" strike="noStrike">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9099">
                <a:tc rowSpan="3">
                  <a:txBody>
                    <a:bodyPr/>
                    <a:lstStyle/>
                    <a:p>
                      <a:pPr algn="just" fontAlgn="ctr"/>
                      <a:r>
                        <a:rPr lang="es-CO" sz="1050" u="none" strike="noStrike" dirty="0">
                          <a:effectLst/>
                        </a:rPr>
                        <a:t>2. El funcionario responsable no se aseguraba de diligenciar la fecha de entrega afectando esto la trazabilidad de certificados</a:t>
                      </a:r>
                      <a:endParaRPr lang="es-CO" sz="1050" b="0"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050" u="none" strike="noStrike">
                          <a:effectLst/>
                        </a:rPr>
                        <a:t>1. El Jefe de Personal debe dar instrucción  al funcionario responsable de asegurarse que las solicitudes que los usuarios hagan en forma física, tengan la fecha de solicitud y fecha de entrega.</a:t>
                      </a:r>
                      <a:endParaRPr lang="es-CO" sz="1050" b="0" i="0" u="none" strike="noStrike">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3013">
                <a:tc vMerge="1">
                  <a:txBody>
                    <a:bodyPr/>
                    <a:lstStyle/>
                    <a:p>
                      <a:endParaRPr lang="es-CO"/>
                    </a:p>
                  </a:txBody>
                  <a:tcPr/>
                </a:tc>
                <a:tc>
                  <a:txBody>
                    <a:bodyPr/>
                    <a:lstStyle/>
                    <a:p>
                      <a:pPr algn="just" fontAlgn="ctr"/>
                      <a:r>
                        <a:rPr lang="es-CO" sz="1050" u="none" strike="noStrike">
                          <a:effectLst/>
                        </a:rPr>
                        <a:t>2. Registrar la  trazabilidad de certificados en la herramienta correspondiente con el fin de consolidar datos para establecer el tiempo promedio de entrega de certificados para determinar si se cumple o no el acuerdo de servcios</a:t>
                      </a:r>
                      <a:endParaRPr lang="es-CO" sz="1050" b="0" i="0" u="none" strike="noStrike">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7947">
                <a:tc vMerge="1">
                  <a:txBody>
                    <a:bodyPr/>
                    <a:lstStyle/>
                    <a:p>
                      <a:endParaRPr lang="es-CO"/>
                    </a:p>
                  </a:txBody>
                  <a:tcPr/>
                </a:tc>
                <a:tc>
                  <a:txBody>
                    <a:bodyPr/>
                    <a:lstStyle/>
                    <a:p>
                      <a:pPr algn="just" fontAlgn="ctr"/>
                      <a:r>
                        <a:rPr lang="es-CO" sz="1050" u="none" strike="noStrike">
                          <a:effectLst/>
                        </a:rPr>
                        <a:t>3.  Medir el indicador semestralmente</a:t>
                      </a:r>
                      <a:endParaRPr lang="es-CO" sz="1050" b="0" i="0" u="none" strike="noStrike">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715">
                <a:tc rowSpan="4">
                  <a:txBody>
                    <a:bodyPr/>
                    <a:lstStyle/>
                    <a:p>
                      <a:pPr algn="just" fontAlgn="ctr"/>
                      <a:r>
                        <a:rPr lang="es-CO" sz="1050" u="none" strike="noStrike" dirty="0">
                          <a:effectLst/>
                        </a:rPr>
                        <a:t>3. No fue posible realizar las capacitaciones generales por múltiples visitas del MEN y actividades simultáneas del personal administrativo</a:t>
                      </a:r>
                      <a:br>
                        <a:rPr lang="es-CO" sz="1050" u="none" strike="noStrike" dirty="0">
                          <a:effectLst/>
                        </a:rPr>
                      </a:br>
                      <a:r>
                        <a:rPr lang="es-CO" sz="1050" u="none" strike="noStrike" dirty="0">
                          <a:effectLst/>
                        </a:rPr>
                        <a:t/>
                      </a:r>
                      <a:br>
                        <a:rPr lang="es-CO" sz="1050" u="none" strike="noStrike" dirty="0">
                          <a:effectLst/>
                        </a:rPr>
                      </a:br>
                      <a:r>
                        <a:rPr lang="es-CO" sz="1050" u="none" strike="noStrike" dirty="0">
                          <a:effectLst/>
                        </a:rPr>
                        <a:t>4. No se han registrado en el plan de capacitación las capacitaciones específicas realizadas por el personal administrativo</a:t>
                      </a:r>
                      <a:endParaRPr lang="es-CO" sz="1050" b="0"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050" u="none" strike="noStrike">
                          <a:effectLst/>
                        </a:rPr>
                        <a:t>1. Registrar en el plan de capacitación las capacitaciones específicas realizadas por los funcionarios de cada área, y archivando los soportes en cada hoja de vida</a:t>
                      </a:r>
                      <a:endParaRPr lang="es-CO" sz="1050" b="0" i="0" u="none" strike="noStrike">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5342">
                <a:tc vMerge="1">
                  <a:txBody>
                    <a:bodyPr/>
                    <a:lstStyle/>
                    <a:p>
                      <a:endParaRPr lang="es-CO"/>
                    </a:p>
                  </a:txBody>
                  <a:tcPr/>
                </a:tc>
                <a:tc>
                  <a:txBody>
                    <a:bodyPr/>
                    <a:lstStyle/>
                    <a:p>
                      <a:pPr algn="just" fontAlgn="ctr"/>
                      <a:r>
                        <a:rPr lang="es-CO" sz="1050" u="none" strike="noStrike">
                          <a:effectLst/>
                        </a:rPr>
                        <a:t>2. Elaborar un plan de capacitación para el 2014 conjuntamente con la Oficina de Planeación para generar impacto en el personal, de acuerdo a necesidades </a:t>
                      </a:r>
                      <a:endParaRPr lang="es-CO" sz="1050" b="0" i="0" u="none" strike="noStrike">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5342">
                <a:tc vMerge="1">
                  <a:txBody>
                    <a:bodyPr/>
                    <a:lstStyle/>
                    <a:p>
                      <a:endParaRPr lang="es-CO"/>
                    </a:p>
                  </a:txBody>
                  <a:tcPr/>
                </a:tc>
                <a:tc>
                  <a:txBody>
                    <a:bodyPr/>
                    <a:lstStyle/>
                    <a:p>
                      <a:pPr algn="just" fontAlgn="ctr"/>
                      <a:r>
                        <a:rPr lang="es-CO" sz="1050" u="none" strike="noStrike">
                          <a:effectLst/>
                        </a:rPr>
                        <a:t>3. Incluir en el plan de capacitación 2014 las resultantes de la aplicación de la evaluación del desarrollo y las solicitadas por las áreas en el plan de acción.</a:t>
                      </a:r>
                      <a:endParaRPr lang="es-CO" sz="1050" b="0" i="0" u="none" strike="noStrike">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7671">
                <a:tc vMerge="1">
                  <a:txBody>
                    <a:bodyPr/>
                    <a:lstStyle/>
                    <a:p>
                      <a:endParaRPr lang="es-CO"/>
                    </a:p>
                  </a:txBody>
                  <a:tcPr/>
                </a:tc>
                <a:tc>
                  <a:txBody>
                    <a:bodyPr/>
                    <a:lstStyle/>
                    <a:p>
                      <a:pPr algn="just" fontAlgn="ctr"/>
                      <a:r>
                        <a:rPr lang="es-CO" sz="1050" u="none" strike="noStrike">
                          <a:effectLst/>
                        </a:rPr>
                        <a:t>4. Desarrollar el plan de capacitación y evaluarlo de acuerdo al procedimiento</a:t>
                      </a:r>
                      <a:endParaRPr lang="es-CO" sz="1050" b="0" i="0" u="none" strike="noStrike">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33">
                <a:tc rowSpan="2">
                  <a:txBody>
                    <a:bodyPr/>
                    <a:lstStyle/>
                    <a:p>
                      <a:pPr algn="just" fontAlgn="ctr"/>
                      <a:r>
                        <a:rPr lang="es-CO" sz="1100" u="none" strike="noStrike" dirty="0">
                          <a:effectLst/>
                        </a:rPr>
                        <a:t>5. No se había detectado las goteras sobre el archivo de historias administrativas y docentes, por cuanto no se había presentado un invierno tan fuerte</a:t>
                      </a:r>
                      <a:endParaRPr lang="es-CO" sz="1100" b="0"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050" u="none" strike="noStrike">
                          <a:effectLst/>
                        </a:rPr>
                        <a:t>1. Solicitar al Jefe de Servicios Generales el arreglo del techo para evitar deterioro de las hojas de vida</a:t>
                      </a:r>
                      <a:endParaRPr lang="es-CO" sz="1050" b="0" i="0" u="none" strike="noStrike">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9329">
                <a:tc vMerge="1">
                  <a:txBody>
                    <a:bodyPr/>
                    <a:lstStyle/>
                    <a:p>
                      <a:endParaRPr lang="es-CO"/>
                    </a:p>
                  </a:txBody>
                  <a:tcPr/>
                </a:tc>
                <a:tc>
                  <a:txBody>
                    <a:bodyPr/>
                    <a:lstStyle/>
                    <a:p>
                      <a:pPr algn="just" fontAlgn="ctr"/>
                      <a:r>
                        <a:rPr lang="es-CO" sz="1050" u="none" strike="noStrike" dirty="0">
                          <a:effectLst/>
                        </a:rPr>
                        <a:t>2. Verificar el arreglo del techo y revisar que las hojas de vida no se hayan dañado, en caso afirmativo, restaurar o solicita de nuevo los soportes a los afectados en sus hojas de vida</a:t>
                      </a:r>
                      <a:endParaRPr lang="es-CO" sz="1050" b="0"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13032161"/>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6" name="Rectangle 2"/>
          <p:cNvSpPr>
            <a:spLocks noGrp="1" noChangeArrowheads="1"/>
          </p:cNvSpPr>
          <p:nvPr>
            <p:ph type="title"/>
          </p:nvPr>
        </p:nvSpPr>
        <p:spPr>
          <a:xfrm>
            <a:off x="449523" y="-387424"/>
            <a:ext cx="8229600" cy="1143000"/>
          </a:xfrm>
        </p:spPr>
        <p:txBody>
          <a:bodyPr/>
          <a:lstStyle/>
          <a:p>
            <a:pPr eaLnBrk="1" hangingPunct="1"/>
            <a:r>
              <a:rPr lang="es-MX" sz="2800" b="1" dirty="0" smtClean="0">
                <a:solidFill>
                  <a:srgbClr val="FF3300"/>
                </a:solidFill>
                <a:hlinkClick r:id="rId3" action="ppaction://hlinkfile"/>
              </a:rPr>
              <a:t>4. Acciones Preventivas </a:t>
            </a:r>
            <a:endParaRPr lang="es-ES" sz="2800" b="1" dirty="0" smtClean="0">
              <a:solidFill>
                <a:srgbClr val="FF3300"/>
              </a:solidFill>
              <a:hlinkClick r:id="rId3" action="ppaction://hlinkfile"/>
            </a:endParaRPr>
          </a:p>
        </p:txBody>
      </p:sp>
      <p:graphicFrame>
        <p:nvGraphicFramePr>
          <p:cNvPr id="10" name="9 Tabla"/>
          <p:cNvGraphicFramePr>
            <a:graphicFrameLocks noGrp="1"/>
          </p:cNvGraphicFramePr>
          <p:nvPr>
            <p:extLst>
              <p:ext uri="{D42A27DB-BD31-4B8C-83A1-F6EECF244321}">
                <p14:modId xmlns:p14="http://schemas.microsoft.com/office/powerpoint/2010/main" val="1134156899"/>
              </p:ext>
            </p:extLst>
          </p:nvPr>
        </p:nvGraphicFramePr>
        <p:xfrm>
          <a:off x="349511" y="404664"/>
          <a:ext cx="8614976" cy="1457425"/>
        </p:xfrm>
        <a:graphic>
          <a:graphicData uri="http://schemas.openxmlformats.org/drawingml/2006/table">
            <a:tbl>
              <a:tblPr/>
              <a:tblGrid>
                <a:gridCol w="1679191"/>
                <a:gridCol w="1387157"/>
                <a:gridCol w="1387157"/>
                <a:gridCol w="1387157"/>
                <a:gridCol w="1387157"/>
                <a:gridCol w="1387157"/>
              </a:tblGrid>
              <a:tr h="504056">
                <a:tc>
                  <a:txBody>
                    <a:bodyPr/>
                    <a:lstStyle/>
                    <a:p>
                      <a:pPr algn="just" fontAlgn="ctr"/>
                      <a:r>
                        <a:rPr lang="es-ES" sz="1000" b="1" i="0" u="none" strike="noStrike" dirty="0">
                          <a:latin typeface="Arial"/>
                        </a:rPr>
                        <a:t>ACCIONES PREVENTIVAS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dirty="0">
                          <a:latin typeface="Arial"/>
                        </a:rPr>
                        <a:t>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TOTAL RIESGOS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EFICAZ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200" b="1" i="0" u="none" strike="noStrike">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0">
                <a:tc>
                  <a:txBody>
                    <a:bodyPr/>
                    <a:lstStyle/>
                    <a:p>
                      <a:pPr algn="ctr" fontAlgn="ctr"/>
                      <a:r>
                        <a:rPr lang="es-CO" sz="1800" b="0" i="0" u="none" strike="noStrike">
                          <a:solidFill>
                            <a:srgbClr val="000000"/>
                          </a:solidFill>
                          <a:effectLst/>
                          <a:latin typeface="Arial"/>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800" b="0" i="0" u="none" strike="noStrike">
                          <a:solidFill>
                            <a:srgbClr val="000000"/>
                          </a:solidFill>
                          <a:effectLst/>
                          <a:latin typeface="Arial"/>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800" b="0" i="0" u="none" strike="noStrike">
                          <a:solidFill>
                            <a:srgbClr val="000000"/>
                          </a:solidFill>
                          <a:effectLst/>
                          <a:latin typeface="Arial"/>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2000" b="0" i="0" u="none" strike="noStrike">
                          <a:solidFill>
                            <a:srgbClr val="000000"/>
                          </a:solidFill>
                          <a:effectLst/>
                          <a:latin typeface="Arial"/>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a:solidFill>
                            <a:srgbClr val="000000"/>
                          </a:solidFill>
                          <a:effectLst/>
                          <a:latin typeface="Arial"/>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800" b="0" i="0" u="none" strike="noStrike" dirty="0">
                          <a:solidFill>
                            <a:srgbClr val="000000"/>
                          </a:solidFill>
                          <a:effectLst/>
                          <a:latin typeface="Arial"/>
                        </a:rPr>
                        <a:t>67%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48569">
                <a:tc gridSpan="6">
                  <a:txBody>
                    <a:bodyPr/>
                    <a:lstStyle/>
                    <a:p>
                      <a:pPr marL="0" marR="0" lvl="0" indent="0" algn="just" defTabSz="457200" rtl="0" eaLnBrk="1" fontAlgn="ctr" latinLnBrk="0" hangingPunct="1">
                        <a:lnSpc>
                          <a:spcPct val="100000"/>
                        </a:lnSpc>
                        <a:spcBef>
                          <a:spcPts val="0"/>
                        </a:spcBef>
                        <a:spcAft>
                          <a:spcPts val="0"/>
                        </a:spcAft>
                        <a:buClrTx/>
                        <a:buSzTx/>
                        <a:buFontTx/>
                        <a:buNone/>
                        <a:tabLst/>
                        <a:defRPr/>
                      </a:pPr>
                      <a:r>
                        <a:rPr kumimoji="0" lang="es-MX" sz="1600" b="0" i="0" u="none" strike="noStrike" cap="none" normalizeH="0" baseline="0" dirty="0" smtClean="0">
                          <a:ln>
                            <a:noFill/>
                          </a:ln>
                          <a:solidFill>
                            <a:schemeClr val="tx1"/>
                          </a:solidFill>
                          <a:effectLst/>
                          <a:latin typeface="Arial" charset="0"/>
                          <a:ea typeface="MS PGothic" pitchFamily="34" charset="-128"/>
                        </a:rPr>
                        <a:t>De dos riesgos identificados en el año 2013, se formularon 6 acciones y se implementaron 4  acciones  preventivas  y 2 está en proceso</a:t>
                      </a:r>
                      <a:endParaRPr kumimoji="0" lang="es-ES" sz="1600" b="0" i="0" u="none" strike="noStrike" cap="none" normalizeH="0" baseline="0" dirty="0" smtClean="0">
                        <a:ln>
                          <a:noFill/>
                        </a:ln>
                        <a:solidFill>
                          <a:schemeClr val="tx1"/>
                        </a:solidFill>
                        <a:effectLst/>
                        <a:latin typeface="Arial" charset="0"/>
                        <a:ea typeface="MS PGothic" pitchFamily="34"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9" name="8 Tabla"/>
          <p:cNvGraphicFramePr>
            <a:graphicFrameLocks noGrp="1"/>
          </p:cNvGraphicFramePr>
          <p:nvPr>
            <p:extLst>
              <p:ext uri="{D42A27DB-BD31-4B8C-83A1-F6EECF244321}">
                <p14:modId xmlns:p14="http://schemas.microsoft.com/office/powerpoint/2010/main" val="3141328727"/>
              </p:ext>
            </p:extLst>
          </p:nvPr>
        </p:nvGraphicFramePr>
        <p:xfrm>
          <a:off x="179388" y="2078038"/>
          <a:ext cx="8769350" cy="3870972"/>
        </p:xfrm>
        <a:graphic>
          <a:graphicData uri="http://schemas.openxmlformats.org/drawingml/2006/table">
            <a:tbl>
              <a:tblPr/>
              <a:tblGrid>
                <a:gridCol w="4507265"/>
                <a:gridCol w="4262085"/>
              </a:tblGrid>
              <a:tr h="243838">
                <a:tc gridSpan="2">
                  <a:txBody>
                    <a:bodyPr/>
                    <a:lstStyle/>
                    <a:p>
                      <a:pPr algn="ctr" fontAlgn="ctr"/>
                      <a:r>
                        <a:rPr lang="es-MX" sz="1600" b="1" i="0" u="none" strike="noStrike" dirty="0" smtClean="0">
                          <a:solidFill>
                            <a:schemeClr val="tx1"/>
                          </a:solidFill>
                          <a:latin typeface="Century Gothic"/>
                        </a:rPr>
                        <a:t>ACTUALIZACION </a:t>
                      </a:r>
                      <a:r>
                        <a:rPr lang="es-MX" sz="1600" b="1" i="0" u="none" strike="noStrike" baseline="0" dirty="0" smtClean="0">
                          <a:solidFill>
                            <a:schemeClr val="tx1"/>
                          </a:solidFill>
                          <a:latin typeface="Century Gothic"/>
                        </a:rPr>
                        <a:t> MAPA DE RIESGO 2013</a:t>
                      </a:r>
                      <a:endParaRPr lang="es-ES" sz="1600" b="1" i="0" u="none" strike="noStrike" dirty="0">
                        <a:solidFill>
                          <a:schemeClr val="tx1"/>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ctr"/>
                      <a:endParaRPr lang="es-ES" sz="10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243841">
                <a:tc>
                  <a:txBody>
                    <a:bodyPr/>
                    <a:lstStyle/>
                    <a:p>
                      <a:pPr algn="ctr" fontAlgn="ctr"/>
                      <a:r>
                        <a:rPr lang="es-ES" sz="1600" b="1" i="0" u="none" strike="noStrike" dirty="0">
                          <a:solidFill>
                            <a:schemeClr val="tx1"/>
                          </a:solidFill>
                          <a:latin typeface="Century Gothic"/>
                        </a:rPr>
                        <a:t>RESUMEN </a:t>
                      </a:r>
                      <a:r>
                        <a:rPr lang="es-ES" sz="1600" b="1" i="0" u="none" strike="noStrike" dirty="0" smtClean="0">
                          <a:solidFill>
                            <a:schemeClr val="tx1"/>
                          </a:solidFill>
                          <a:latin typeface="Century Gothic"/>
                        </a:rPr>
                        <a:t>RIESGO y</a:t>
                      </a:r>
                      <a:r>
                        <a:rPr lang="es-ES" sz="1600" b="1" i="0" u="none" strike="noStrike" baseline="0" dirty="0" smtClean="0">
                          <a:solidFill>
                            <a:schemeClr val="tx1"/>
                          </a:solidFill>
                          <a:latin typeface="Century Gothic"/>
                        </a:rPr>
                        <a:t> CAUSA A ELIMINAR</a:t>
                      </a:r>
                      <a:endParaRPr lang="es-ES" sz="1600" b="1" i="0" u="none" strike="noStrike" dirty="0">
                        <a:solidFill>
                          <a:schemeClr val="tx1"/>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 sz="1600" b="1" i="0" u="none" strike="noStrike" dirty="0" smtClean="0">
                          <a:solidFill>
                            <a:schemeClr val="tx1"/>
                          </a:solidFill>
                          <a:latin typeface="Century Gothic"/>
                        </a:rPr>
                        <a:t>ACCIONES PREVENTIVAS</a:t>
                      </a:r>
                      <a:endParaRPr lang="es-ES" sz="1600" b="1" i="0" u="none" strike="noStrike" dirty="0">
                        <a:solidFill>
                          <a:schemeClr val="tx1"/>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463051">
                <a:tc>
                  <a:txBody>
                    <a:bodyPr/>
                    <a:lstStyle/>
                    <a:p>
                      <a:pPr algn="l" fontAlgn="ctr"/>
                      <a:r>
                        <a:rPr lang="es-ES" sz="1200" b="1" i="0" u="none" strike="noStrike" dirty="0">
                          <a:solidFill>
                            <a:schemeClr val="tx1"/>
                          </a:solidFill>
                          <a:latin typeface="Arial"/>
                        </a:rPr>
                        <a:t>Riesgo </a:t>
                      </a:r>
                      <a:r>
                        <a:rPr lang="es-ES" sz="1200" b="1" i="0" u="none" strike="noStrike" baseline="0" dirty="0" smtClean="0">
                          <a:solidFill>
                            <a:schemeClr val="tx1"/>
                          </a:solidFill>
                          <a:latin typeface="Arial"/>
                        </a:rPr>
                        <a:t> Operativ</a:t>
                      </a:r>
                      <a:r>
                        <a:rPr lang="es-ES" sz="1200" b="1" i="0" u="none" strike="noStrike" dirty="0" smtClean="0">
                          <a:solidFill>
                            <a:schemeClr val="tx1"/>
                          </a:solidFill>
                          <a:latin typeface="Arial"/>
                        </a:rPr>
                        <a:t>o</a:t>
                      </a:r>
                      <a:r>
                        <a:rPr lang="es-ES" sz="1200" b="0" i="0" u="none" strike="noStrike" dirty="0" smtClean="0">
                          <a:solidFill>
                            <a:schemeClr val="tx1"/>
                          </a:solidFill>
                          <a:latin typeface="Arial"/>
                        </a:rPr>
                        <a:t>: Difícil  acceso a la información sobre seguridad social del archivo inactivo  a partir del año 1992 hacia atrás</a:t>
                      </a:r>
                    </a:p>
                    <a:p>
                      <a:pPr algn="l" fontAlgn="ctr"/>
                      <a:endParaRPr lang="es-ES" sz="1200" b="0" i="0" u="none" strike="noStrike" dirty="0" smtClean="0">
                        <a:solidFill>
                          <a:schemeClr val="tx1"/>
                        </a:solidFill>
                        <a:latin typeface="Arial"/>
                      </a:endParaRPr>
                    </a:p>
                    <a:p>
                      <a:pPr algn="l" fontAlgn="ctr"/>
                      <a:r>
                        <a:rPr lang="es-ES" sz="1200" b="1" i="0" u="none" strike="noStrike" dirty="0" smtClean="0">
                          <a:solidFill>
                            <a:schemeClr val="tx1"/>
                          </a:solidFill>
                          <a:latin typeface="Arial"/>
                        </a:rPr>
                        <a:t>Causas </a:t>
                      </a:r>
                      <a:r>
                        <a:rPr lang="es-ES" sz="1200" b="1" i="0" u="none" strike="noStrike" dirty="0">
                          <a:solidFill>
                            <a:schemeClr val="tx1"/>
                          </a:solidFill>
                          <a:latin typeface="Arial"/>
                        </a:rPr>
                        <a:t>a eliminar</a:t>
                      </a:r>
                      <a:r>
                        <a:rPr lang="es-ES" sz="1200" b="0" i="0" u="none" strike="noStrike" dirty="0" smtClean="0">
                          <a:solidFill>
                            <a:schemeClr val="tx1"/>
                          </a:solidFill>
                          <a:latin typeface="Arial"/>
                        </a:rPr>
                        <a:t>:</a:t>
                      </a:r>
                    </a:p>
                    <a:p>
                      <a:pPr algn="l" fontAlgn="ctr"/>
                      <a:r>
                        <a:rPr lang="es-ES" sz="1200" b="0" i="0" u="none" strike="noStrike" dirty="0" smtClean="0">
                          <a:solidFill>
                            <a:schemeClr val="tx1"/>
                          </a:solidFill>
                          <a:latin typeface="Arial"/>
                        </a:rPr>
                        <a:t> 1. Que no se tenga  un archivo organizado en el punto fijo</a:t>
                      </a:r>
                    </a:p>
                    <a:p>
                      <a:pPr algn="l" fontAlgn="ctr"/>
                      <a:r>
                        <a:rPr lang="es-ES" sz="1200" b="0" i="0" u="none" strike="noStrike" dirty="0" smtClean="0">
                          <a:solidFill>
                            <a:schemeClr val="tx1"/>
                          </a:solidFill>
                          <a:latin typeface="Arial"/>
                        </a:rPr>
                        <a:t>2. Anteriormente toda la información de seguridad social era manual </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just"/>
                      <a:r>
                        <a:rPr lang="es-CO" sz="1400" kern="1200" dirty="0" smtClean="0">
                          <a:solidFill>
                            <a:schemeClr val="tx1"/>
                          </a:solidFill>
                          <a:effectLst/>
                          <a:latin typeface="+mn-lt"/>
                          <a:ea typeface="+mn-ea"/>
                          <a:cs typeface="+mn-cs"/>
                        </a:rPr>
                        <a:t>1. Organizar e identificar al 100% las carpetas existentes en punto fijo de acuerdo a normatividad del Archivo General de la Nación</a:t>
                      </a:r>
                    </a:p>
                    <a:p>
                      <a:pPr algn="just"/>
                      <a:r>
                        <a:rPr lang="es-CO" sz="1400" kern="1200" dirty="0" smtClean="0">
                          <a:solidFill>
                            <a:srgbClr val="FF0000"/>
                          </a:solidFill>
                          <a:effectLst/>
                          <a:latin typeface="+mn-lt"/>
                          <a:ea typeface="+mn-ea"/>
                          <a:cs typeface="+mn-cs"/>
                        </a:rPr>
                        <a:t>2. Reubicación y adecuación del sitio actual del archivo (implementación del archivo central)</a:t>
                      </a:r>
                      <a:endParaRPr lang="es-ES" sz="800" dirty="0" smtClean="0">
                        <a:solidFill>
                          <a:srgbClr val="FF0000"/>
                        </a:solidFill>
                        <a:latin typeface="Arial"/>
                        <a:ea typeface="Times New Roman"/>
                        <a:cs typeface="Times New Roman"/>
                      </a:endParaRPr>
                    </a:p>
                  </a:txBody>
                  <a:tcPr marL="44448" marR="44448"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554469">
                <a:tc>
                  <a:txBody>
                    <a:bodyPr/>
                    <a:lstStyle/>
                    <a:p>
                      <a:pPr algn="l" fontAlgn="ctr"/>
                      <a:r>
                        <a:rPr lang="es-ES" sz="1200" b="0" i="0" u="none" strike="noStrike" dirty="0">
                          <a:solidFill>
                            <a:schemeClr val="tx1"/>
                          </a:solidFill>
                          <a:latin typeface="Arial"/>
                        </a:rPr>
                        <a:t>Riesgo </a:t>
                      </a:r>
                      <a:r>
                        <a:rPr lang="es-ES" sz="1200" b="0" i="0" u="none" strike="noStrike" baseline="0" dirty="0" smtClean="0">
                          <a:solidFill>
                            <a:schemeClr val="tx1"/>
                          </a:solidFill>
                          <a:latin typeface="Arial"/>
                        </a:rPr>
                        <a:t> Operativo:  Reportes inexacto e inoportuno de novedades por parte de las Decanaturas</a:t>
                      </a:r>
                    </a:p>
                    <a:p>
                      <a:pPr algn="l" fontAlgn="ctr"/>
                      <a:r>
                        <a:rPr lang="es-ES" sz="1200" b="0" i="0" u="none" strike="noStrike" dirty="0">
                          <a:solidFill>
                            <a:schemeClr val="tx1"/>
                          </a:solidFill>
                          <a:latin typeface="Arial"/>
                        </a:rPr>
                        <a:t/>
                      </a:r>
                      <a:br>
                        <a:rPr lang="es-ES" sz="1200" b="0" i="0" u="none" strike="noStrike" dirty="0">
                          <a:solidFill>
                            <a:schemeClr val="tx1"/>
                          </a:solidFill>
                          <a:latin typeface="Arial"/>
                        </a:rPr>
                      </a:br>
                      <a:r>
                        <a:rPr lang="es-ES" sz="1200" b="1" i="0" u="none" strike="noStrike" dirty="0" smtClean="0">
                          <a:solidFill>
                            <a:schemeClr val="tx1"/>
                          </a:solidFill>
                          <a:latin typeface="Arial"/>
                        </a:rPr>
                        <a:t>Causas  </a:t>
                      </a:r>
                      <a:r>
                        <a:rPr lang="es-ES" sz="1200" b="1" i="0" u="none" strike="noStrike" dirty="0">
                          <a:solidFill>
                            <a:schemeClr val="tx1"/>
                          </a:solidFill>
                          <a:latin typeface="Arial"/>
                        </a:rPr>
                        <a:t>a eliminar: </a:t>
                      </a:r>
                      <a:r>
                        <a:rPr lang="es-ES" sz="1200" b="1" i="0" u="none" strike="noStrike" dirty="0" smtClean="0">
                          <a:solidFill>
                            <a:schemeClr val="tx1"/>
                          </a:solidFill>
                          <a:latin typeface="Arial"/>
                        </a:rPr>
                        <a:t> </a:t>
                      </a:r>
                    </a:p>
                    <a:p>
                      <a:pPr algn="l" fontAlgn="ctr"/>
                      <a:r>
                        <a:rPr lang="es-ES" sz="1200" b="0" i="0" u="none" strike="noStrike" dirty="0" smtClean="0">
                          <a:solidFill>
                            <a:schemeClr val="tx1"/>
                          </a:solidFill>
                          <a:latin typeface="Arial"/>
                        </a:rPr>
                        <a:t>1.Por inoportunidad en reporte de novedades</a:t>
                      </a:r>
                    </a:p>
                    <a:p>
                      <a:pPr algn="l" fontAlgn="ctr"/>
                      <a:r>
                        <a:rPr lang="es-ES" sz="1200" b="0" i="0" u="none" strike="noStrike" dirty="0" smtClean="0">
                          <a:solidFill>
                            <a:schemeClr val="tx1"/>
                          </a:solidFill>
                          <a:latin typeface="Arial"/>
                        </a:rPr>
                        <a:t>2. Por no utilizar los formatos y  no cumplir el procedimiento establecido</a:t>
                      </a:r>
                      <a:endParaRPr lang="es-ES" sz="1200" b="0" i="0" u="none" strike="noStrike" dirty="0">
                        <a:solidFill>
                          <a:schemeClr val="tx1"/>
                        </a:solidFill>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just"/>
                      <a:r>
                        <a:rPr lang="es-CO" sz="1400" kern="1200" dirty="0" smtClean="0">
                          <a:solidFill>
                            <a:schemeClr val="tx1"/>
                          </a:solidFill>
                          <a:effectLst/>
                          <a:latin typeface="+mn-lt"/>
                          <a:ea typeface="+mn-ea"/>
                          <a:cs typeface="+mn-cs"/>
                        </a:rPr>
                        <a:t>1. Presentar oportunamente las novedades de nómina ante el Comité de Carrera Docente</a:t>
                      </a:r>
                    </a:p>
                    <a:p>
                      <a:pPr algn="just"/>
                      <a:r>
                        <a:rPr lang="es-CO" sz="1400" kern="1200" dirty="0" smtClean="0">
                          <a:solidFill>
                            <a:schemeClr val="tx1"/>
                          </a:solidFill>
                          <a:effectLst/>
                          <a:latin typeface="+mn-lt"/>
                          <a:ea typeface="+mn-ea"/>
                          <a:cs typeface="+mn-cs"/>
                        </a:rPr>
                        <a:t>2. Establecer fechas de cierre de recepción de novedades de nómina  </a:t>
                      </a:r>
                    </a:p>
                    <a:p>
                      <a:pPr algn="just"/>
                      <a:r>
                        <a:rPr lang="es-CO" sz="1400" kern="1200" dirty="0" smtClean="0">
                          <a:solidFill>
                            <a:schemeClr val="tx1"/>
                          </a:solidFill>
                          <a:effectLst/>
                          <a:latin typeface="+mn-lt"/>
                          <a:ea typeface="+mn-ea"/>
                          <a:cs typeface="+mn-cs"/>
                        </a:rPr>
                        <a:t>3. Control y seguimiento al cumplimiento de fechas de cierre</a:t>
                      </a:r>
                    </a:p>
                    <a:p>
                      <a:pPr algn="just"/>
                      <a:r>
                        <a:rPr lang="es-CO" sz="1400" kern="1200" dirty="0" smtClean="0">
                          <a:solidFill>
                            <a:schemeClr val="tx1"/>
                          </a:solidFill>
                          <a:effectLst/>
                          <a:latin typeface="+mn-lt"/>
                          <a:ea typeface="+mn-ea"/>
                          <a:cs typeface="+mn-cs"/>
                        </a:rPr>
                        <a:t>4. Enviar circular semestral a los Decanos recordando el cumplimiento al procedimiento y utilización de formatos actualizados.</a:t>
                      </a:r>
                      <a:endParaRPr lang="es-ES" sz="700" dirty="0">
                        <a:solidFill>
                          <a:schemeClr val="tx1"/>
                        </a:solidFill>
                        <a:latin typeface="Calibri"/>
                        <a:ea typeface="Calibri"/>
                        <a:cs typeface="Times New Roman"/>
                      </a:endParaRPr>
                    </a:p>
                  </a:txBody>
                  <a:tcPr marL="44448" marR="44448"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950890658"/>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8" name="Rectangle 2"/>
          <p:cNvSpPr>
            <a:spLocks noGrp="1" noChangeArrowheads="1"/>
          </p:cNvSpPr>
          <p:nvPr>
            <p:ph type="title"/>
          </p:nvPr>
        </p:nvSpPr>
        <p:spPr>
          <a:xfrm>
            <a:off x="457200" y="0"/>
            <a:ext cx="8229600" cy="1143000"/>
          </a:xfrm>
        </p:spPr>
        <p:txBody>
          <a:bodyPr/>
          <a:lstStyle/>
          <a:p>
            <a:pPr eaLnBrk="1" hangingPunct="1"/>
            <a:r>
              <a:rPr lang="es-ES" sz="2800" b="1" dirty="0" smtClean="0">
                <a:solidFill>
                  <a:srgbClr val="FF3300"/>
                </a:solidFill>
              </a:rPr>
              <a:t>5.  Revisión del Servicio No conforme</a:t>
            </a:r>
          </a:p>
        </p:txBody>
      </p:sp>
      <p:graphicFrame>
        <p:nvGraphicFramePr>
          <p:cNvPr id="6" name="5 Tabla"/>
          <p:cNvGraphicFramePr>
            <a:graphicFrameLocks noGrp="1"/>
          </p:cNvGraphicFramePr>
          <p:nvPr>
            <p:extLst>
              <p:ext uri="{D42A27DB-BD31-4B8C-83A1-F6EECF244321}">
                <p14:modId xmlns:p14="http://schemas.microsoft.com/office/powerpoint/2010/main" val="2671662001"/>
              </p:ext>
            </p:extLst>
          </p:nvPr>
        </p:nvGraphicFramePr>
        <p:xfrm>
          <a:off x="214313" y="1527408"/>
          <a:ext cx="8501062" cy="1737889"/>
        </p:xfrm>
        <a:graphic>
          <a:graphicData uri="http://schemas.openxmlformats.org/drawingml/2006/table">
            <a:tbl>
              <a:tblPr/>
              <a:tblGrid>
                <a:gridCol w="2285193"/>
                <a:gridCol w="5118958"/>
                <a:gridCol w="1096911"/>
              </a:tblGrid>
              <a:tr h="426720">
                <a:tc>
                  <a:txBody>
                    <a:bodyPr/>
                    <a:lstStyle/>
                    <a:p>
                      <a:pPr algn="just" fontAlgn="ctr"/>
                      <a:r>
                        <a:rPr lang="es-ES" sz="1400" b="1" i="0" u="none" strike="noStrike" dirty="0">
                          <a:solidFill>
                            <a:schemeClr val="bg1"/>
                          </a:solidFill>
                          <a:latin typeface="Century Gothic"/>
                        </a:rPr>
                        <a:t>RESUMEN DE LA NO CONFORMIDAD</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just" fontAlgn="ctr"/>
                      <a:r>
                        <a:rPr lang="es-ES" sz="2000" b="1" i="0" u="none" strike="noStrike" dirty="0">
                          <a:solidFill>
                            <a:schemeClr val="bg1"/>
                          </a:solidFill>
                          <a:latin typeface="Century Gothic"/>
                        </a:rPr>
                        <a:t>Acción/Acciones implantadas </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just" fontAlgn="ctr"/>
                      <a:r>
                        <a:rPr lang="es-ES" sz="2000" b="1" i="0" u="none" strike="noStrike" dirty="0">
                          <a:solidFill>
                            <a:schemeClr val="bg1"/>
                          </a:solidFill>
                          <a:latin typeface="Century Gothic"/>
                        </a:rPr>
                        <a:t>Estado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r>
              <a:tr h="243840">
                <a:tc gridSpan="3">
                  <a:txBody>
                    <a:bodyPr/>
                    <a:lstStyle/>
                    <a:p>
                      <a:pPr algn="l" fontAlgn="b"/>
                      <a:endParaRPr lang="es-ES" sz="16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a:p>
                  </a:txBody>
                  <a:tcPr/>
                </a:tc>
                <a:tc hMerge="1">
                  <a:txBody>
                    <a:bodyPr/>
                    <a:lstStyle/>
                    <a:p>
                      <a:endParaRPr lang="es-ES"/>
                    </a:p>
                  </a:txBody>
                  <a:tcPr/>
                </a:tc>
              </a:tr>
              <a:tr h="1067329">
                <a:tc gridSpan="3">
                  <a:txBody>
                    <a:bodyPr/>
                    <a:lstStyle/>
                    <a:p>
                      <a:pPr algn="just" fontAlgn="ctr"/>
                      <a:r>
                        <a:rPr lang="es-ES" sz="2000" b="0" i="0" u="none" strike="noStrike" dirty="0" smtClean="0">
                          <a:solidFill>
                            <a:srgbClr val="000000"/>
                          </a:solidFill>
                          <a:latin typeface="+mn-lt"/>
                        </a:rPr>
                        <a:t>No</a:t>
                      </a:r>
                      <a:r>
                        <a:rPr lang="es-ES" sz="2000" b="0" i="0" u="none" strike="noStrike" baseline="0" dirty="0" smtClean="0">
                          <a:solidFill>
                            <a:srgbClr val="000000"/>
                          </a:solidFill>
                          <a:latin typeface="+mn-lt"/>
                        </a:rPr>
                        <a:t> se presentaron servicios no conformes</a:t>
                      </a:r>
                      <a:endParaRPr lang="es-ES" sz="2000" b="0" i="0" u="none" strike="noStrike" dirty="0" smtClean="0">
                        <a:solidFill>
                          <a:srgbClr val="000000"/>
                        </a:solidFill>
                        <a:latin typeface="+mn-lt"/>
                      </a:endParaRP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just" fontAlgn="ctr"/>
                      <a:endParaRPr lang="es-ES" sz="2000" b="0" i="0" u="none" strike="noStrike" dirty="0">
                        <a:latin typeface="Century Gothic"/>
                      </a:endParaRP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just" fontAlgn="ctr"/>
                      <a:endParaRPr lang="es-ES" sz="24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172055650"/>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8" name="Rectangle 2"/>
          <p:cNvSpPr>
            <a:spLocks noGrp="1" noChangeArrowheads="1"/>
          </p:cNvSpPr>
          <p:nvPr>
            <p:ph type="title"/>
          </p:nvPr>
        </p:nvSpPr>
        <p:spPr>
          <a:xfrm>
            <a:off x="457200" y="158849"/>
            <a:ext cx="8229600" cy="677863"/>
          </a:xfrm>
        </p:spPr>
        <p:txBody>
          <a:bodyPr>
            <a:noAutofit/>
          </a:bodyPr>
          <a:lstStyle/>
          <a:p>
            <a:pPr eaLnBrk="1" hangingPunct="1"/>
            <a:r>
              <a:rPr lang="es-ES" sz="2800" b="1" dirty="0" smtClean="0">
                <a:solidFill>
                  <a:srgbClr val="FF3300"/>
                </a:solidFill>
              </a:rPr>
              <a:t>Seguimiento a tareas de la Revisión Gerencial anterior</a:t>
            </a:r>
          </a:p>
        </p:txBody>
      </p:sp>
      <p:graphicFrame>
        <p:nvGraphicFramePr>
          <p:cNvPr id="10" name="9 Tabla"/>
          <p:cNvGraphicFramePr>
            <a:graphicFrameLocks noGrp="1"/>
          </p:cNvGraphicFramePr>
          <p:nvPr>
            <p:extLst>
              <p:ext uri="{D42A27DB-BD31-4B8C-83A1-F6EECF244321}">
                <p14:modId xmlns:p14="http://schemas.microsoft.com/office/powerpoint/2010/main" val="1664088658"/>
              </p:ext>
            </p:extLst>
          </p:nvPr>
        </p:nvGraphicFramePr>
        <p:xfrm>
          <a:off x="251520" y="2420888"/>
          <a:ext cx="8784976" cy="1722120"/>
        </p:xfrm>
        <a:graphic>
          <a:graphicData uri="http://schemas.openxmlformats.org/drawingml/2006/table">
            <a:tbl>
              <a:tblPr/>
              <a:tblGrid>
                <a:gridCol w="3384376"/>
                <a:gridCol w="5400600"/>
              </a:tblGrid>
              <a:tr h="216023">
                <a:tc>
                  <a:txBody>
                    <a:bodyPr/>
                    <a:lstStyle/>
                    <a:p>
                      <a:pPr algn="ctr">
                        <a:lnSpc>
                          <a:spcPct val="115000"/>
                        </a:lnSpc>
                        <a:spcAft>
                          <a:spcPts val="0"/>
                        </a:spcAft>
                      </a:pPr>
                      <a:r>
                        <a:rPr lang="es-ES" sz="2000" b="1" dirty="0">
                          <a:solidFill>
                            <a:srgbClr val="000000"/>
                          </a:solidFill>
                          <a:latin typeface="Arial"/>
                          <a:ea typeface="Times New Roman"/>
                          <a:cs typeface="Times New Roman"/>
                        </a:rPr>
                        <a:t>Acción</a:t>
                      </a:r>
                      <a:endParaRPr lang="es-ES" sz="2000" dirty="0">
                        <a:latin typeface="Calibri"/>
                        <a:ea typeface="Calibri"/>
                        <a:cs typeface="Times New Roman"/>
                      </a:endParaRPr>
                    </a:p>
                  </a:txBody>
                  <a:tcPr marL="33756" marR="337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2000" b="1" dirty="0">
                          <a:solidFill>
                            <a:srgbClr val="000000"/>
                          </a:solidFill>
                          <a:latin typeface="Arial"/>
                          <a:ea typeface="Times New Roman"/>
                          <a:cs typeface="Times New Roman"/>
                        </a:rPr>
                        <a:t>  Estado (en proceso, cerrada, no fue eficaz)</a:t>
                      </a:r>
                      <a:endParaRPr lang="es-ES" sz="2000" dirty="0">
                        <a:latin typeface="Calibri"/>
                        <a:ea typeface="Calibri"/>
                        <a:cs typeface="Times New Roman"/>
                      </a:endParaRPr>
                    </a:p>
                  </a:txBody>
                  <a:tcPr marL="33756" marR="337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3535">
                <a:tc>
                  <a:txBody>
                    <a:bodyPr/>
                    <a:lstStyle/>
                    <a:p>
                      <a:pPr algn="just" fontAlgn="ctr"/>
                      <a:r>
                        <a:rPr lang="es-CO" sz="1800" b="0" i="0" u="none" strike="noStrike" dirty="0" smtClean="0">
                          <a:solidFill>
                            <a:srgbClr val="000000"/>
                          </a:solidFill>
                          <a:effectLst/>
                          <a:latin typeface="Arial"/>
                        </a:rPr>
                        <a:t>Definir y socializar las fechas para entrega de novedades de nómina, lo que permitirá mayor organización,  agilidad y efectividad en los pagos</a:t>
                      </a:r>
                      <a:endParaRPr lang="es-CO" sz="1800" b="0" i="0" u="none" strike="noStrike" dirty="0">
                        <a:solidFill>
                          <a:srgbClr val="000000"/>
                        </a:solidFill>
                        <a:effectLst/>
                        <a:latin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fontAlgn="ctr"/>
                      <a:r>
                        <a:rPr lang="es-CO" sz="1800" b="0" i="0" u="none" strike="noStrike" dirty="0" smtClean="0">
                          <a:effectLst/>
                          <a:latin typeface="Arial"/>
                        </a:rPr>
                        <a:t>Se envió circular</a:t>
                      </a:r>
                      <a:r>
                        <a:rPr lang="es-CO" sz="1800" b="0" i="0" u="none" strike="noStrike" baseline="0" dirty="0" smtClean="0">
                          <a:effectLst/>
                          <a:latin typeface="Arial"/>
                        </a:rPr>
                        <a:t> para </a:t>
                      </a:r>
                      <a:r>
                        <a:rPr lang="es-CO" sz="1800" b="0" i="0" u="none" strike="noStrike" dirty="0" smtClean="0">
                          <a:effectLst/>
                          <a:latin typeface="Arial"/>
                        </a:rPr>
                        <a:t>socializar las fechas para entrega de novedades de nómina, lo que ha  permitido mayor organización,  agilidad y efectividad en los pagos</a:t>
                      </a:r>
                      <a:endParaRPr lang="es-CO" sz="1800" b="0" i="0" u="none" strike="noStrike" dirty="0">
                        <a:effectLst/>
                        <a:latin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graphicFrame>
        <p:nvGraphicFramePr>
          <p:cNvPr id="2" name="1 Tabla"/>
          <p:cNvGraphicFramePr>
            <a:graphicFrameLocks noGrp="1"/>
          </p:cNvGraphicFramePr>
          <p:nvPr>
            <p:extLst>
              <p:ext uri="{D42A27DB-BD31-4B8C-83A1-F6EECF244321}">
                <p14:modId xmlns:p14="http://schemas.microsoft.com/office/powerpoint/2010/main" val="4231442485"/>
              </p:ext>
            </p:extLst>
          </p:nvPr>
        </p:nvGraphicFramePr>
        <p:xfrm>
          <a:off x="323528" y="1130479"/>
          <a:ext cx="8568949" cy="1002377"/>
        </p:xfrm>
        <a:graphic>
          <a:graphicData uri="http://schemas.openxmlformats.org/drawingml/2006/table">
            <a:tbl>
              <a:tblPr>
                <a:tableStyleId>{5C22544A-7EE6-4342-B048-85BDC9FD1C3A}</a:tableStyleId>
              </a:tblPr>
              <a:tblGrid>
                <a:gridCol w="536408"/>
                <a:gridCol w="536408"/>
                <a:gridCol w="536408"/>
                <a:gridCol w="536408"/>
                <a:gridCol w="536408"/>
                <a:gridCol w="536408"/>
                <a:gridCol w="536408"/>
                <a:gridCol w="536408"/>
                <a:gridCol w="536408"/>
                <a:gridCol w="536408"/>
                <a:gridCol w="536408"/>
                <a:gridCol w="536408"/>
                <a:gridCol w="536408"/>
                <a:gridCol w="536408"/>
                <a:gridCol w="633731"/>
                <a:gridCol w="425506"/>
              </a:tblGrid>
              <a:tr h="266703">
                <a:tc gridSpan="16">
                  <a:txBody>
                    <a:bodyPr/>
                    <a:lstStyle/>
                    <a:p>
                      <a:pPr algn="ctr" rtl="0" fontAlgn="ctr"/>
                      <a:r>
                        <a:rPr lang="es-CO" sz="1200" b="1" u="none" strike="noStrike" dirty="0">
                          <a:effectLst/>
                        </a:rPr>
                        <a:t>CONSOLIDADO DE TAREAS DE REVISIONES GERENCIALES  2007-1 AL 2013-2</a:t>
                      </a:r>
                      <a:endParaRPr lang="es-CO" sz="1200" b="1" i="0" u="none" strike="noStrike" dirty="0">
                        <a:solidFill>
                          <a:srgbClr val="000000"/>
                        </a:solidFill>
                        <a:effectLst/>
                        <a:latin typeface="Arial"/>
                      </a:endParaRPr>
                    </a:p>
                  </a:txBody>
                  <a:tcPr marL="0" marR="0" marT="0" marB="0" anchor="ct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r>
              <a:tr h="360446">
                <a:tc>
                  <a:txBody>
                    <a:bodyPr/>
                    <a:lstStyle/>
                    <a:p>
                      <a:pPr algn="just" rtl="0" fontAlgn="ctr"/>
                      <a:r>
                        <a:rPr lang="es-CO" sz="1200" u="none" strike="noStrike" dirty="0">
                          <a:effectLst/>
                        </a:rPr>
                        <a:t>2007-1</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u="none" strike="noStrike" dirty="0">
                          <a:effectLst/>
                        </a:rPr>
                        <a:t>2007-II</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2008-I</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2008-2</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2009-1</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2009-2</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2010-1</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2010-2</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2011-1</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2011-2</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2012-1</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2012-2</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2013 -1</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2013-2</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100" b="1" u="none" strike="noStrike" dirty="0">
                          <a:effectLst/>
                        </a:rPr>
                        <a:t>En proceso</a:t>
                      </a:r>
                      <a:endParaRPr lang="es-CO" sz="1100" b="1" i="0" u="none" strike="noStrike" dirty="0">
                        <a:solidFill>
                          <a:srgbClr val="000000"/>
                        </a:solidFill>
                        <a:effectLst/>
                        <a:latin typeface="Arial"/>
                      </a:endParaRPr>
                    </a:p>
                  </a:txBody>
                  <a:tcPr marL="0" marR="0" marT="0" marB="0" anchor="ctr">
                    <a:solidFill>
                      <a:srgbClr val="92D050"/>
                    </a:solidFill>
                  </a:tcPr>
                </a:tc>
                <a:tc>
                  <a:txBody>
                    <a:bodyPr/>
                    <a:lstStyle/>
                    <a:p>
                      <a:pPr algn="just" rtl="0" fontAlgn="ctr"/>
                      <a:r>
                        <a:rPr lang="es-CO" sz="1400" b="1" u="none" strike="noStrike" dirty="0">
                          <a:effectLst/>
                        </a:rPr>
                        <a:t>TOTAL </a:t>
                      </a:r>
                      <a:endParaRPr lang="es-CO" sz="1400" b="1" i="0" u="none" strike="noStrike" dirty="0">
                        <a:solidFill>
                          <a:srgbClr val="000000"/>
                        </a:solidFill>
                        <a:effectLst/>
                        <a:latin typeface="Arial"/>
                      </a:endParaRPr>
                    </a:p>
                  </a:txBody>
                  <a:tcPr marL="0" marR="0" marT="0" marB="0" anchor="ctr"/>
                </a:tc>
              </a:tr>
              <a:tr h="308954">
                <a:tc>
                  <a:txBody>
                    <a:bodyPr/>
                    <a:lstStyle/>
                    <a:p>
                      <a:pPr algn="ctr" rtl="0" fontAlgn="b"/>
                      <a:r>
                        <a:rPr lang="es-CO" sz="2000" b="0" i="0" u="none" strike="noStrike">
                          <a:solidFill>
                            <a:srgbClr val="000000"/>
                          </a:solidFill>
                          <a:effectLst/>
                          <a:latin typeface="Arial"/>
                        </a:rPr>
                        <a:t>8</a:t>
                      </a:r>
                    </a:p>
                  </a:txBody>
                  <a:tcPr marL="0" marR="0" marT="0" marB="0" anchor="b"/>
                </a:tc>
                <a:tc>
                  <a:txBody>
                    <a:bodyPr/>
                    <a:lstStyle/>
                    <a:p>
                      <a:pPr algn="ctr" rtl="0" fontAlgn="b"/>
                      <a:r>
                        <a:rPr lang="es-CO" sz="2000" b="0" i="0" u="none" strike="noStrike">
                          <a:solidFill>
                            <a:srgbClr val="000000"/>
                          </a:solidFill>
                          <a:effectLst/>
                          <a:latin typeface="Arial"/>
                        </a:rPr>
                        <a:t>5</a:t>
                      </a:r>
                    </a:p>
                  </a:txBody>
                  <a:tcPr marL="0" marR="0" marT="0" marB="0" anchor="b"/>
                </a:tc>
                <a:tc>
                  <a:txBody>
                    <a:bodyPr/>
                    <a:lstStyle/>
                    <a:p>
                      <a:pPr algn="ctr" rtl="0" fontAlgn="b"/>
                      <a:r>
                        <a:rPr lang="es-CO" sz="2000" b="0" i="0" u="none" strike="noStrike">
                          <a:solidFill>
                            <a:srgbClr val="000000"/>
                          </a:solidFill>
                          <a:effectLst/>
                          <a:latin typeface="Arial"/>
                        </a:rPr>
                        <a:t>9</a:t>
                      </a:r>
                    </a:p>
                  </a:txBody>
                  <a:tcPr marL="0" marR="0" marT="0" marB="0" anchor="b"/>
                </a:tc>
                <a:tc>
                  <a:txBody>
                    <a:bodyPr/>
                    <a:lstStyle/>
                    <a:p>
                      <a:pPr algn="ctr" rtl="0" fontAlgn="b"/>
                      <a:r>
                        <a:rPr lang="es-CO" sz="2000" b="0" i="0" u="none" strike="noStrike">
                          <a:solidFill>
                            <a:srgbClr val="000000"/>
                          </a:solidFill>
                          <a:effectLst/>
                          <a:latin typeface="Arial"/>
                        </a:rPr>
                        <a:t>1</a:t>
                      </a:r>
                    </a:p>
                  </a:txBody>
                  <a:tcPr marL="0" marR="0" marT="0" marB="0" anchor="b"/>
                </a:tc>
                <a:tc>
                  <a:txBody>
                    <a:bodyPr/>
                    <a:lstStyle/>
                    <a:p>
                      <a:pPr algn="ctr" rtl="0" fontAlgn="b"/>
                      <a:r>
                        <a:rPr lang="es-CO" sz="2000" b="0" i="0" u="none" strike="noStrike">
                          <a:solidFill>
                            <a:srgbClr val="000000"/>
                          </a:solidFill>
                          <a:effectLst/>
                          <a:latin typeface="Arial"/>
                        </a:rPr>
                        <a:t>10</a:t>
                      </a:r>
                    </a:p>
                  </a:txBody>
                  <a:tcPr marL="0" marR="0" marT="0" marB="0" anchor="b"/>
                </a:tc>
                <a:tc>
                  <a:txBody>
                    <a:bodyPr/>
                    <a:lstStyle/>
                    <a:p>
                      <a:pPr algn="ctr" rtl="0" fontAlgn="ctr"/>
                      <a:r>
                        <a:rPr lang="es-CO" sz="2000" b="1" i="0" u="none" strike="noStrike">
                          <a:solidFill>
                            <a:srgbClr val="000000"/>
                          </a:solidFill>
                          <a:effectLst/>
                          <a:latin typeface="Arial"/>
                        </a:rPr>
                        <a:t>1</a:t>
                      </a:r>
                    </a:p>
                  </a:txBody>
                  <a:tcPr marL="0" marR="0" marT="0" marB="0" anchor="ctr"/>
                </a:tc>
                <a:tc>
                  <a:txBody>
                    <a:bodyPr/>
                    <a:lstStyle/>
                    <a:p>
                      <a:pPr algn="ctr" rtl="0" fontAlgn="ctr"/>
                      <a:r>
                        <a:rPr lang="es-CO" sz="2000" b="0" i="0" u="none" strike="noStrike">
                          <a:solidFill>
                            <a:srgbClr val="000000"/>
                          </a:solidFill>
                          <a:effectLst/>
                          <a:latin typeface="Arial"/>
                        </a:rPr>
                        <a:t>1</a:t>
                      </a:r>
                    </a:p>
                  </a:txBody>
                  <a:tcPr marL="0" marR="0" marT="0" marB="0" anchor="ctr"/>
                </a:tc>
                <a:tc>
                  <a:txBody>
                    <a:bodyPr/>
                    <a:lstStyle/>
                    <a:p>
                      <a:pPr algn="ctr" rtl="0" fontAlgn="ctr"/>
                      <a:r>
                        <a:rPr lang="es-CO" sz="2000" b="0" i="0" u="none" strike="noStrike">
                          <a:solidFill>
                            <a:srgbClr val="000000"/>
                          </a:solidFill>
                          <a:effectLst/>
                          <a:latin typeface="Arial"/>
                        </a:rPr>
                        <a:t>3</a:t>
                      </a:r>
                    </a:p>
                  </a:txBody>
                  <a:tcPr marL="0" marR="0" marT="0" marB="0" anchor="ctr"/>
                </a:tc>
                <a:tc>
                  <a:txBody>
                    <a:bodyPr/>
                    <a:lstStyle/>
                    <a:p>
                      <a:pPr algn="ctr" rtl="0" fontAlgn="ctr"/>
                      <a:r>
                        <a:rPr lang="es-CO" sz="2000" b="0" i="0" u="none" strike="noStrike">
                          <a:solidFill>
                            <a:srgbClr val="000000"/>
                          </a:solidFill>
                          <a:effectLst/>
                          <a:latin typeface="Arial"/>
                        </a:rPr>
                        <a:t>0</a:t>
                      </a:r>
                    </a:p>
                  </a:txBody>
                  <a:tcPr marL="0" marR="0" marT="0" marB="0" anchor="ctr"/>
                </a:tc>
                <a:tc>
                  <a:txBody>
                    <a:bodyPr/>
                    <a:lstStyle/>
                    <a:p>
                      <a:pPr algn="ctr" rtl="0" fontAlgn="ctr"/>
                      <a:r>
                        <a:rPr lang="es-CO" sz="2000" b="0" i="0" u="none" strike="noStrike">
                          <a:solidFill>
                            <a:srgbClr val="000000"/>
                          </a:solidFill>
                          <a:effectLst/>
                          <a:latin typeface="Arial"/>
                        </a:rPr>
                        <a:t>3</a:t>
                      </a:r>
                    </a:p>
                  </a:txBody>
                  <a:tcPr marL="0" marR="0" marT="0" marB="0" anchor="ctr"/>
                </a:tc>
                <a:tc>
                  <a:txBody>
                    <a:bodyPr/>
                    <a:lstStyle/>
                    <a:p>
                      <a:pPr algn="ctr" rtl="0" fontAlgn="ctr"/>
                      <a:r>
                        <a:rPr lang="es-CO" sz="2000" b="0" i="0" u="none" strike="noStrike">
                          <a:solidFill>
                            <a:srgbClr val="000000"/>
                          </a:solidFill>
                          <a:effectLst/>
                          <a:latin typeface="Arial"/>
                        </a:rPr>
                        <a:t>2</a:t>
                      </a:r>
                    </a:p>
                  </a:txBody>
                  <a:tcPr marL="0" marR="0" marT="0" marB="0" anchor="ctr"/>
                </a:tc>
                <a:tc>
                  <a:txBody>
                    <a:bodyPr/>
                    <a:lstStyle/>
                    <a:p>
                      <a:pPr algn="ctr" rtl="0" fontAlgn="ctr"/>
                      <a:r>
                        <a:rPr lang="es-CO" sz="2000" b="0" i="0" u="none" strike="noStrike">
                          <a:solidFill>
                            <a:srgbClr val="000000"/>
                          </a:solidFill>
                          <a:effectLst/>
                          <a:latin typeface="Arial"/>
                        </a:rPr>
                        <a:t>1</a:t>
                      </a:r>
                    </a:p>
                  </a:txBody>
                  <a:tcPr marL="0" marR="0" marT="0" marB="0" anchor="ctr"/>
                </a:tc>
                <a:tc>
                  <a:txBody>
                    <a:bodyPr/>
                    <a:lstStyle/>
                    <a:p>
                      <a:pPr algn="ctr" rtl="0" fontAlgn="ctr"/>
                      <a:r>
                        <a:rPr lang="es-CO" sz="2000" b="0" i="0" u="none" strike="noStrike">
                          <a:solidFill>
                            <a:srgbClr val="000000"/>
                          </a:solidFill>
                          <a:effectLst/>
                          <a:latin typeface="Arial"/>
                        </a:rPr>
                        <a:t>1</a:t>
                      </a:r>
                    </a:p>
                  </a:txBody>
                  <a:tcPr marL="0" marR="0" marT="0" marB="0" anchor="ctr"/>
                </a:tc>
                <a:tc>
                  <a:txBody>
                    <a:bodyPr/>
                    <a:lstStyle/>
                    <a:p>
                      <a:pPr algn="ctr" rtl="0" fontAlgn="ctr"/>
                      <a:r>
                        <a:rPr lang="es-CO" sz="2000" b="0" i="0" u="none" strike="noStrike">
                          <a:solidFill>
                            <a:srgbClr val="000000"/>
                          </a:solidFill>
                          <a:effectLst/>
                          <a:latin typeface="Arial"/>
                        </a:rPr>
                        <a:t>1</a:t>
                      </a:r>
                    </a:p>
                  </a:txBody>
                  <a:tcPr marL="0" marR="0" marT="0" marB="0" anchor="ctr"/>
                </a:tc>
                <a:tc>
                  <a:txBody>
                    <a:bodyPr/>
                    <a:lstStyle/>
                    <a:p>
                      <a:pPr algn="ctr" rtl="0" fontAlgn="b"/>
                      <a:r>
                        <a:rPr lang="es-CO" sz="2000" b="0" i="0" u="none" strike="noStrike">
                          <a:solidFill>
                            <a:srgbClr val="000000"/>
                          </a:solidFill>
                          <a:effectLst/>
                          <a:latin typeface="Arial"/>
                        </a:rPr>
                        <a:t>0</a:t>
                      </a:r>
                    </a:p>
                  </a:txBody>
                  <a:tcPr marL="0" marR="0" marT="0" marB="0" anchor="b">
                    <a:solidFill>
                      <a:srgbClr val="92D050"/>
                    </a:solidFill>
                  </a:tcPr>
                </a:tc>
                <a:tc>
                  <a:txBody>
                    <a:bodyPr/>
                    <a:lstStyle/>
                    <a:p>
                      <a:pPr algn="ctr" rtl="0" fontAlgn="b"/>
                      <a:r>
                        <a:rPr lang="es-CO" sz="2000" b="0" i="0" u="none" strike="noStrike" dirty="0">
                          <a:solidFill>
                            <a:srgbClr val="000000"/>
                          </a:solidFill>
                          <a:effectLst/>
                          <a:latin typeface="Arial"/>
                        </a:rPr>
                        <a:t>46</a:t>
                      </a:r>
                    </a:p>
                  </a:txBody>
                  <a:tcPr marL="0" marR="0" marT="0" marB="0" anchor="b"/>
                </a:tc>
              </a:tr>
            </a:tbl>
          </a:graphicData>
        </a:graphic>
      </p:graphicFrame>
    </p:spTree>
    <p:extLst>
      <p:ext uri="{BB962C8B-B14F-4D97-AF65-F5344CB8AC3E}">
        <p14:creationId xmlns:p14="http://schemas.microsoft.com/office/powerpoint/2010/main" val="3516806808"/>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8" name="Rectangle 2"/>
          <p:cNvSpPr>
            <a:spLocks noGrp="1" noChangeArrowheads="1"/>
          </p:cNvSpPr>
          <p:nvPr>
            <p:ph type="title"/>
          </p:nvPr>
        </p:nvSpPr>
        <p:spPr>
          <a:xfrm>
            <a:off x="457200" y="130622"/>
            <a:ext cx="8229600" cy="634082"/>
          </a:xfrm>
        </p:spPr>
        <p:txBody>
          <a:bodyPr>
            <a:normAutofit fontScale="90000"/>
          </a:bodyPr>
          <a:lstStyle/>
          <a:p>
            <a:pPr eaLnBrk="1" hangingPunct="1"/>
            <a:r>
              <a:rPr lang="es-ES" sz="2800" b="1" dirty="0" smtClean="0">
                <a:solidFill>
                  <a:srgbClr val="FF3300"/>
                </a:solidFill>
              </a:rPr>
              <a:t> </a:t>
            </a:r>
            <a:r>
              <a:rPr lang="es-ES" b="1" dirty="0" smtClean="0">
                <a:solidFill>
                  <a:srgbClr val="FF3300"/>
                </a:solidFill>
              </a:rPr>
              <a:t>Acciones de mejoramiento </a:t>
            </a:r>
            <a:endParaRPr lang="es-ES" sz="2800" b="1" dirty="0" smtClean="0">
              <a:solidFill>
                <a:srgbClr val="FF3300"/>
              </a:solidFill>
            </a:endParaRPr>
          </a:p>
        </p:txBody>
      </p:sp>
      <p:graphicFrame>
        <p:nvGraphicFramePr>
          <p:cNvPr id="3" name="2 Tabla"/>
          <p:cNvGraphicFramePr>
            <a:graphicFrameLocks noGrp="1"/>
          </p:cNvGraphicFramePr>
          <p:nvPr>
            <p:extLst>
              <p:ext uri="{D42A27DB-BD31-4B8C-83A1-F6EECF244321}">
                <p14:modId xmlns:p14="http://schemas.microsoft.com/office/powerpoint/2010/main" val="2816129683"/>
              </p:ext>
            </p:extLst>
          </p:nvPr>
        </p:nvGraphicFramePr>
        <p:xfrm>
          <a:off x="251520" y="836712"/>
          <a:ext cx="8280919" cy="4795701"/>
        </p:xfrm>
        <a:graphic>
          <a:graphicData uri="http://schemas.openxmlformats.org/drawingml/2006/table">
            <a:tbl>
              <a:tblPr>
                <a:tableStyleId>{5C22544A-7EE6-4342-B048-85BDC9FD1C3A}</a:tableStyleId>
              </a:tblPr>
              <a:tblGrid>
                <a:gridCol w="574156"/>
                <a:gridCol w="4682428"/>
                <a:gridCol w="1728192"/>
                <a:gridCol w="1296143"/>
              </a:tblGrid>
              <a:tr h="207233">
                <a:tc gridSpan="4">
                  <a:txBody>
                    <a:bodyPr/>
                    <a:lstStyle/>
                    <a:p>
                      <a:pPr algn="ctr" fontAlgn="b"/>
                      <a:r>
                        <a:rPr lang="es-CO" sz="2000" b="1" u="none" strike="noStrike" dirty="0">
                          <a:effectLst/>
                        </a:rPr>
                        <a:t>GESTION HUMANA </a:t>
                      </a:r>
                      <a:endParaRPr lang="es-CO" sz="2000" b="1" i="0" u="none" strike="noStrike" dirty="0">
                        <a:effectLst/>
                        <a:latin typeface="Arial"/>
                      </a:endParaRPr>
                    </a:p>
                  </a:txBody>
                  <a:tcPr marL="8289" marR="8289" marT="828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tc hMerge="1">
                  <a:txBody>
                    <a:bodyPr/>
                    <a:lstStyle/>
                    <a:p>
                      <a:endParaRPr lang="es-CO"/>
                    </a:p>
                  </a:txBody>
                  <a:tcPr/>
                </a:tc>
              </a:tr>
              <a:tr h="149208">
                <a:tc>
                  <a:txBody>
                    <a:bodyPr/>
                    <a:lstStyle/>
                    <a:p>
                      <a:pPr algn="just" fontAlgn="ctr"/>
                      <a:r>
                        <a:rPr lang="es-CO" sz="1600" u="none" strike="noStrike">
                          <a:effectLst/>
                        </a:rPr>
                        <a:t>No.</a:t>
                      </a:r>
                      <a:endParaRPr lang="es-CO" sz="1600" b="1" i="0" u="none" strike="noStrike">
                        <a:effectLst/>
                        <a:latin typeface="Arial"/>
                      </a:endParaRPr>
                    </a:p>
                  </a:txBody>
                  <a:tcPr marL="8289" marR="8289" marT="828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000" b="1" u="none" strike="noStrike">
                          <a:effectLst/>
                        </a:rPr>
                        <a:t>ACCIONES DE MEJORAMIENTO </a:t>
                      </a:r>
                      <a:endParaRPr lang="es-CO" sz="2000" b="1" i="0" u="none" strike="noStrike">
                        <a:effectLst/>
                        <a:latin typeface="Arial"/>
                      </a:endParaRPr>
                    </a:p>
                  </a:txBody>
                  <a:tcPr marL="8289" marR="8289" marT="828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000" b="1" u="none" strike="noStrike" dirty="0">
                          <a:effectLst/>
                        </a:rPr>
                        <a:t>RESPONSABLE</a:t>
                      </a:r>
                      <a:endParaRPr lang="es-CO" sz="2000" b="1" i="0" u="none" strike="noStrike" dirty="0">
                        <a:effectLst/>
                        <a:latin typeface="Arial"/>
                      </a:endParaRPr>
                    </a:p>
                  </a:txBody>
                  <a:tcPr marL="8289" marR="8289" marT="828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000" b="1" u="none" strike="noStrike" dirty="0">
                          <a:effectLst/>
                        </a:rPr>
                        <a:t>FECHA</a:t>
                      </a:r>
                      <a:endParaRPr lang="es-CO" sz="2000" b="1" i="0" u="none" strike="noStrike" dirty="0">
                        <a:effectLst/>
                        <a:latin typeface="Arial"/>
                      </a:endParaRPr>
                    </a:p>
                  </a:txBody>
                  <a:tcPr marL="8289" marR="8289" marT="828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86428">
                <a:tc>
                  <a:txBody>
                    <a:bodyPr/>
                    <a:lstStyle/>
                    <a:p>
                      <a:pPr algn="ctr" fontAlgn="ctr"/>
                      <a:r>
                        <a:rPr lang="es-CO" sz="1600" u="none" strike="noStrike">
                          <a:effectLst/>
                        </a:rPr>
                        <a:t>1</a:t>
                      </a:r>
                      <a:endParaRPr lang="es-CO" sz="1600" b="0" i="0" u="none" strike="noStrike">
                        <a:effectLst/>
                        <a:latin typeface="Arial"/>
                      </a:endParaRPr>
                    </a:p>
                  </a:txBody>
                  <a:tcPr marL="8289" marR="8289" marT="828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u="none" strike="noStrike">
                          <a:effectLst/>
                        </a:rPr>
                        <a:t>CALCULO RTE FTE EN NOMINA</a:t>
                      </a:r>
                      <a:br>
                        <a:rPr lang="es-CO" sz="1200" u="none" strike="noStrike">
                          <a:effectLst/>
                        </a:rPr>
                      </a:br>
                      <a:r>
                        <a:rPr lang="es-CO" sz="1200" u="none" strike="noStrike">
                          <a:effectLst/>
                        </a:rPr>
                        <a:t>Implementar en el programa administrativo KACTUS, la parametrización de la Retención en la Fuente con el objetivo de que no se haga manual. Con esto se garantiza eficiencia en el proceso e integridad en la información.</a:t>
                      </a:r>
                      <a:endParaRPr lang="es-CO" sz="1200" b="0" i="0" u="none" strike="noStrike">
                        <a:effectLst/>
                        <a:latin typeface="Arial"/>
                      </a:endParaRPr>
                    </a:p>
                  </a:txBody>
                  <a:tcPr marL="8289" marR="8289" marT="828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600" u="none" strike="noStrike">
                          <a:effectLst/>
                        </a:rPr>
                        <a:t>Jefatura de Personal</a:t>
                      </a:r>
                      <a:endParaRPr lang="es-CO" sz="1600" b="0" i="0" u="none" strike="noStrike">
                        <a:effectLst/>
                        <a:latin typeface="Arial"/>
                      </a:endParaRPr>
                    </a:p>
                  </a:txBody>
                  <a:tcPr marL="8289" marR="8289" marT="828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600" u="none" strike="noStrike">
                          <a:effectLst/>
                        </a:rPr>
                        <a:t>A partir de abril de 2014</a:t>
                      </a:r>
                      <a:endParaRPr lang="es-CO" sz="1600" b="0" i="0" u="none" strike="noStrike">
                        <a:effectLst/>
                        <a:latin typeface="Arial"/>
                      </a:endParaRPr>
                    </a:p>
                  </a:txBody>
                  <a:tcPr marL="8289" marR="8289" marT="828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86428">
                <a:tc>
                  <a:txBody>
                    <a:bodyPr/>
                    <a:lstStyle/>
                    <a:p>
                      <a:pPr algn="ctr" fontAlgn="ctr"/>
                      <a:r>
                        <a:rPr lang="es-CO" sz="1600" u="none" strike="noStrike">
                          <a:effectLst/>
                        </a:rPr>
                        <a:t>2</a:t>
                      </a:r>
                      <a:endParaRPr lang="es-CO" sz="1600" b="0" i="0" u="none" strike="noStrike">
                        <a:effectLst/>
                        <a:latin typeface="Arial"/>
                      </a:endParaRPr>
                    </a:p>
                  </a:txBody>
                  <a:tcPr marL="8289" marR="8289" marT="828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u="none" strike="noStrike" dirty="0" err="1">
                          <a:effectLst/>
                        </a:rPr>
                        <a:t>Ingrso</a:t>
                      </a:r>
                      <a:r>
                        <a:rPr lang="es-CO" sz="1200" u="none" strike="noStrike" dirty="0">
                          <a:effectLst/>
                        </a:rPr>
                        <a:t> de las hojas de vida del personal docente al sistema KACTUS lo cual permite mantener actualizada la base de datos del personal docente, generación de reportes y mayor agilidad en la búsqueda de la información</a:t>
                      </a:r>
                      <a:endParaRPr lang="es-CO" sz="1200" b="0" i="0" u="none" strike="noStrike" dirty="0">
                        <a:effectLst/>
                        <a:latin typeface="Arial"/>
                      </a:endParaRPr>
                    </a:p>
                  </a:txBody>
                  <a:tcPr marL="8289" marR="8289" marT="828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600" u="none" strike="noStrike">
                          <a:effectLst/>
                        </a:rPr>
                        <a:t>Jefatura de Personal</a:t>
                      </a:r>
                      <a:endParaRPr lang="es-CO" sz="1600" b="0" i="0" u="none" strike="noStrike">
                        <a:effectLst/>
                        <a:latin typeface="Arial"/>
                      </a:endParaRPr>
                    </a:p>
                  </a:txBody>
                  <a:tcPr marL="8289" marR="8289" marT="828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600" u="none" strike="noStrike">
                          <a:effectLst/>
                        </a:rPr>
                        <a:t>2014-1</a:t>
                      </a:r>
                      <a:endParaRPr lang="es-CO" sz="1600" b="0" i="0" u="none" strike="noStrike">
                        <a:effectLst/>
                        <a:latin typeface="Arial"/>
                      </a:endParaRPr>
                    </a:p>
                  </a:txBody>
                  <a:tcPr marL="8289" marR="8289" marT="828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6566">
                <a:tc>
                  <a:txBody>
                    <a:bodyPr/>
                    <a:lstStyle/>
                    <a:p>
                      <a:pPr algn="ctr" fontAlgn="ctr"/>
                      <a:r>
                        <a:rPr lang="es-CO" sz="1600" u="none" strike="noStrike">
                          <a:effectLst/>
                        </a:rPr>
                        <a:t>3</a:t>
                      </a:r>
                      <a:endParaRPr lang="es-CO" sz="1600" b="0" i="0" u="none" strike="noStrike">
                        <a:effectLst/>
                        <a:latin typeface="Arial"/>
                      </a:endParaRPr>
                    </a:p>
                  </a:txBody>
                  <a:tcPr marL="8289" marR="8289" marT="828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u="none" strike="noStrike">
                          <a:effectLst/>
                        </a:rPr>
                        <a:t>Incluir las novedades de nómina por archivo plano, lo cual brinda mayor agilidad y control en el proceso de liquidación de nómina</a:t>
                      </a:r>
                      <a:endParaRPr lang="es-CO" sz="1200" b="0" i="0" u="none" strike="noStrike">
                        <a:effectLst/>
                        <a:latin typeface="Arial"/>
                      </a:endParaRPr>
                    </a:p>
                  </a:txBody>
                  <a:tcPr marL="8289" marR="8289" marT="828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600" u="none" strike="noStrike">
                          <a:effectLst/>
                        </a:rPr>
                        <a:t>Jefatura de Personal</a:t>
                      </a:r>
                      <a:endParaRPr lang="es-CO" sz="1600" b="0" i="0" u="none" strike="noStrike">
                        <a:effectLst/>
                        <a:latin typeface="Arial"/>
                      </a:endParaRPr>
                    </a:p>
                  </a:txBody>
                  <a:tcPr marL="8289" marR="8289" marT="828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600" u="none" strike="noStrike">
                          <a:effectLst/>
                        </a:rPr>
                        <a:t>Marzo de 2014</a:t>
                      </a:r>
                      <a:endParaRPr lang="es-CO" sz="1600" b="0" i="0" u="none" strike="noStrike">
                        <a:effectLst/>
                        <a:latin typeface="Arial"/>
                      </a:endParaRPr>
                    </a:p>
                  </a:txBody>
                  <a:tcPr marL="8289" marR="8289" marT="828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05120">
                <a:tc>
                  <a:txBody>
                    <a:bodyPr/>
                    <a:lstStyle/>
                    <a:p>
                      <a:pPr algn="ctr" fontAlgn="ctr"/>
                      <a:r>
                        <a:rPr lang="es-CO" sz="1600" u="none" strike="noStrike">
                          <a:effectLst/>
                        </a:rPr>
                        <a:t>4</a:t>
                      </a:r>
                      <a:endParaRPr lang="es-CO" sz="1600" b="0" i="0" u="none" strike="noStrike">
                        <a:effectLst/>
                        <a:latin typeface="Arial"/>
                      </a:endParaRPr>
                    </a:p>
                  </a:txBody>
                  <a:tcPr marL="8289" marR="8289" marT="828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u="none" strike="noStrike" dirty="0">
                          <a:effectLst/>
                        </a:rPr>
                        <a:t>Terminar la actualización del blog de la Jefatura de personal en la página de la Universidad lo brindará información actualizada al usuario.</a:t>
                      </a:r>
                      <a:endParaRPr lang="es-CO" sz="1200" b="0" i="0" u="none" strike="noStrike" dirty="0">
                        <a:effectLst/>
                        <a:latin typeface="Arial"/>
                      </a:endParaRPr>
                    </a:p>
                  </a:txBody>
                  <a:tcPr marL="8289" marR="8289" marT="828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600" u="none" strike="noStrike">
                          <a:effectLst/>
                        </a:rPr>
                        <a:t>Jefatura de Personal</a:t>
                      </a:r>
                      <a:endParaRPr lang="es-CO" sz="1600" b="0" i="0" u="none" strike="noStrike">
                        <a:effectLst/>
                        <a:latin typeface="Arial"/>
                      </a:endParaRPr>
                    </a:p>
                  </a:txBody>
                  <a:tcPr marL="8289" marR="8289" marT="828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600" u="none" strike="noStrike">
                          <a:effectLst/>
                        </a:rPr>
                        <a:t>2014-1</a:t>
                      </a:r>
                      <a:endParaRPr lang="es-CO" sz="1600" b="0" i="0" u="none" strike="noStrike">
                        <a:effectLst/>
                        <a:latin typeface="Arial"/>
                      </a:endParaRPr>
                    </a:p>
                  </a:txBody>
                  <a:tcPr marL="8289" marR="8289" marT="828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0126">
                <a:tc>
                  <a:txBody>
                    <a:bodyPr/>
                    <a:lstStyle/>
                    <a:p>
                      <a:pPr algn="ctr" fontAlgn="ctr"/>
                      <a:r>
                        <a:rPr lang="es-CO" sz="1600" u="none" strike="noStrike">
                          <a:effectLst/>
                        </a:rPr>
                        <a:t>5</a:t>
                      </a:r>
                      <a:endParaRPr lang="es-CO" sz="1600" b="0" i="0" u="none" strike="noStrike">
                        <a:effectLst/>
                        <a:latin typeface="Arial"/>
                      </a:endParaRPr>
                    </a:p>
                  </a:txBody>
                  <a:tcPr marL="8289" marR="8289" marT="828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u="none" strike="noStrike" kern="1200" dirty="0">
                          <a:solidFill>
                            <a:schemeClr val="dk1"/>
                          </a:solidFill>
                          <a:effectLst/>
                          <a:latin typeface="+mn-lt"/>
                          <a:ea typeface="+mn-ea"/>
                          <a:cs typeface="+mn-cs"/>
                        </a:rPr>
                        <a:t>Respuesta oportuna a los usuario sobre los permisos solicitados</a:t>
                      </a:r>
                    </a:p>
                  </a:txBody>
                  <a:tcPr marL="8289" marR="8289" marT="828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600" u="none" strike="noStrike">
                          <a:effectLst/>
                        </a:rPr>
                        <a:t>Jefatura de Personal</a:t>
                      </a:r>
                      <a:endParaRPr lang="es-CO" sz="1600" b="0" i="0" u="none" strike="noStrike">
                        <a:effectLst/>
                        <a:latin typeface="Arial"/>
                      </a:endParaRPr>
                    </a:p>
                  </a:txBody>
                  <a:tcPr marL="8289" marR="8289" marT="828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600" u="none" strike="noStrike">
                          <a:effectLst/>
                        </a:rPr>
                        <a:t>2013-2</a:t>
                      </a:r>
                      <a:endParaRPr lang="es-CO" sz="1600" b="0" i="0" u="none" strike="noStrike">
                        <a:effectLst/>
                        <a:latin typeface="Arial"/>
                      </a:endParaRPr>
                    </a:p>
                  </a:txBody>
                  <a:tcPr marL="8289" marR="8289" marT="828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54855">
                <a:tc>
                  <a:txBody>
                    <a:bodyPr/>
                    <a:lstStyle/>
                    <a:p>
                      <a:pPr algn="ctr" fontAlgn="ctr"/>
                      <a:r>
                        <a:rPr lang="es-CO" sz="1600" u="none" strike="noStrike">
                          <a:effectLst/>
                        </a:rPr>
                        <a:t>6</a:t>
                      </a:r>
                      <a:endParaRPr lang="es-CO" sz="1600" b="0" i="0" u="none" strike="noStrike">
                        <a:effectLst/>
                        <a:latin typeface="Arial"/>
                      </a:endParaRPr>
                    </a:p>
                  </a:txBody>
                  <a:tcPr marL="8289" marR="8289" marT="828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u="none" strike="noStrike" kern="1200" dirty="0">
                          <a:solidFill>
                            <a:schemeClr val="dk1"/>
                          </a:solidFill>
                          <a:effectLst/>
                          <a:latin typeface="+mn-lt"/>
                          <a:ea typeface="+mn-ea"/>
                          <a:cs typeface="+mn-cs"/>
                        </a:rPr>
                        <a:t>Notificación y atención  oportuna al usuario en las diferentes solicitudes realizadas a la jefatura de Personal</a:t>
                      </a:r>
                    </a:p>
                  </a:txBody>
                  <a:tcPr marL="8289" marR="8289" marT="828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600" u="none" strike="noStrike">
                          <a:effectLst/>
                        </a:rPr>
                        <a:t>Jefatura de Personal</a:t>
                      </a:r>
                      <a:endParaRPr lang="es-CO" sz="1600" b="0" i="0" u="none" strike="noStrike">
                        <a:effectLst/>
                        <a:latin typeface="Arial"/>
                      </a:endParaRPr>
                    </a:p>
                  </a:txBody>
                  <a:tcPr marL="8289" marR="8289" marT="828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600" u="none" strike="noStrike" dirty="0">
                          <a:effectLst/>
                        </a:rPr>
                        <a:t>2013-2</a:t>
                      </a:r>
                      <a:endParaRPr lang="es-CO" sz="1600" b="0" i="0" u="none" strike="noStrike" dirty="0">
                        <a:effectLst/>
                        <a:latin typeface="Arial"/>
                      </a:endParaRPr>
                    </a:p>
                  </a:txBody>
                  <a:tcPr marL="8289" marR="8289" marT="828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16806808"/>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8" name="Rectangle 2"/>
          <p:cNvSpPr>
            <a:spLocks noGrp="1" noChangeArrowheads="1"/>
          </p:cNvSpPr>
          <p:nvPr>
            <p:ph type="title"/>
          </p:nvPr>
        </p:nvSpPr>
        <p:spPr>
          <a:xfrm>
            <a:off x="457200" y="-27384"/>
            <a:ext cx="8229600" cy="634082"/>
          </a:xfrm>
        </p:spPr>
        <p:txBody>
          <a:bodyPr/>
          <a:lstStyle/>
          <a:p>
            <a:pPr eaLnBrk="0" hangingPunct="0">
              <a:defRPr/>
            </a:pPr>
            <a:r>
              <a:rPr lang="es-ES" sz="2800" b="1" dirty="0" smtClean="0">
                <a:solidFill>
                  <a:srgbClr val="FF3300"/>
                </a:solidFill>
              </a:rPr>
              <a:t> </a:t>
            </a:r>
            <a:r>
              <a:rPr lang="es-MX" sz="2800" b="1" kern="0" dirty="0">
                <a:solidFill>
                  <a:srgbClr val="FF3300"/>
                </a:solidFill>
              </a:rPr>
              <a:t>ANÁLISIS OBJETIVO “A” </a:t>
            </a:r>
            <a:endParaRPr lang="es-ES" sz="2800" b="1" kern="0" dirty="0">
              <a:solidFill>
                <a:srgbClr val="FF3300"/>
              </a:solidFill>
            </a:endParaRPr>
          </a:p>
        </p:txBody>
      </p:sp>
      <p:graphicFrame>
        <p:nvGraphicFramePr>
          <p:cNvPr id="7" name="Group 79"/>
          <p:cNvGraphicFramePr>
            <a:graphicFrameLocks noGrp="1"/>
          </p:cNvGraphicFramePr>
          <p:nvPr>
            <p:ph sz="half" idx="1"/>
            <p:extLst>
              <p:ext uri="{D42A27DB-BD31-4B8C-83A1-F6EECF244321}">
                <p14:modId xmlns:p14="http://schemas.microsoft.com/office/powerpoint/2010/main" val="2490100738"/>
              </p:ext>
            </p:extLst>
          </p:nvPr>
        </p:nvGraphicFramePr>
        <p:xfrm>
          <a:off x="784485" y="1196752"/>
          <a:ext cx="7559675" cy="3779838"/>
        </p:xfrm>
        <a:graphic>
          <a:graphicData uri="http://schemas.openxmlformats.org/drawingml/2006/table">
            <a:tbl>
              <a:tblPr/>
              <a:tblGrid>
                <a:gridCol w="1739391"/>
                <a:gridCol w="1357821"/>
                <a:gridCol w="2157413"/>
                <a:gridCol w="2305050"/>
              </a:tblGrid>
              <a:tr h="1151426">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chemeClr val="tx1"/>
                          </a:solidFill>
                          <a:effectLst/>
                          <a:latin typeface="Arial" charset="0"/>
                          <a:cs typeface="Arial" charset="0"/>
                        </a:rPr>
                        <a:t>TAMAÑO </a:t>
                      </a:r>
                    </a:p>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chemeClr val="tx1"/>
                          </a:solidFill>
                          <a:effectLst/>
                          <a:latin typeface="Arial" charset="0"/>
                          <a:cs typeface="Arial" charset="0"/>
                        </a:rPr>
                        <a:t>DE LA MUESTRA</a:t>
                      </a:r>
                      <a:endParaRPr kumimoji="0" lang="es-ES" sz="1800" b="0" i="0" u="none" strike="noStrike" cap="none" normalizeH="0" baseline="0" dirty="0" smtClean="0">
                        <a:ln>
                          <a:noFill/>
                        </a:ln>
                        <a:solidFill>
                          <a:schemeClr val="tx1"/>
                        </a:solidFill>
                        <a:effectLst/>
                        <a:latin typeface="Arial" charset="0"/>
                      </a:endParaRPr>
                    </a:p>
                  </a:txBody>
                  <a:tcPr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chemeClr val="tx1"/>
                          </a:solidFill>
                          <a:effectLst/>
                          <a:latin typeface="Arial" charset="0"/>
                          <a:cs typeface="Arial" charset="0"/>
                        </a:rPr>
                        <a:t>NOMBRE </a:t>
                      </a:r>
                    </a:p>
                    <a:p>
                      <a:pPr marL="342900" marR="0" lvl="0" indent="-342900" algn="l" defTabSz="914400" rtl="0" eaLnBrk="1" fontAlgn="ctr"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chemeClr val="tx1"/>
                          </a:solidFill>
                          <a:effectLst/>
                          <a:latin typeface="Arial" charset="0"/>
                          <a:cs typeface="Arial" charset="0"/>
                        </a:rPr>
                        <a:t>DEL </a:t>
                      </a:r>
                    </a:p>
                    <a:p>
                      <a:pPr marL="342900" marR="0" lvl="0" indent="-342900" algn="l" defTabSz="914400" rtl="0" eaLnBrk="1" fontAlgn="ctr"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chemeClr val="tx1"/>
                          </a:solidFill>
                          <a:effectLst/>
                          <a:latin typeface="Arial" charset="0"/>
                          <a:cs typeface="Arial" charset="0"/>
                        </a:rPr>
                        <a:t>PROCESO</a:t>
                      </a:r>
                      <a:endParaRPr kumimoji="0" lang="es-ES" sz="1800" b="0" i="0" u="none" strike="noStrike" cap="none" normalizeH="0" baseline="0" dirty="0" smtClean="0">
                        <a:ln>
                          <a:noFill/>
                        </a:ln>
                        <a:solidFill>
                          <a:schemeClr val="tx1"/>
                        </a:solidFill>
                        <a:effectLst/>
                        <a:latin typeface="Arial" charset="0"/>
                      </a:endParaRPr>
                    </a:p>
                  </a:txBody>
                  <a:tcPr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chemeClr val="tx1"/>
                          </a:solidFill>
                          <a:effectLst/>
                          <a:latin typeface="Arial" charset="0"/>
                          <a:cs typeface="Arial" charset="0"/>
                        </a:rPr>
                        <a:t>     Tipo de Usuario</a:t>
                      </a:r>
                      <a:endParaRPr kumimoji="0" lang="es-ES" sz="1800" b="0" i="0" u="none" strike="noStrike" cap="none" normalizeH="0" baseline="0" dirty="0" smtClean="0">
                        <a:ln>
                          <a:noFill/>
                        </a:ln>
                        <a:solidFill>
                          <a:schemeClr val="tx1"/>
                        </a:solidFill>
                        <a:effectLst/>
                        <a:latin typeface="Arial" charset="0"/>
                      </a:endParaRPr>
                    </a:p>
                  </a:txBody>
                  <a:tcPr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chemeClr val="tx1"/>
                          </a:solidFill>
                          <a:effectLst/>
                          <a:latin typeface="Arial" charset="0"/>
                          <a:cs typeface="Arial" charset="0"/>
                        </a:rPr>
                        <a:t>% DE SATISFACCIÓN 2012</a:t>
                      </a:r>
                      <a:endParaRPr kumimoji="0" lang="es-ES" sz="1800" b="1" i="0" u="none" strike="noStrike" cap="none" normalizeH="0" baseline="0" dirty="0" smtClean="0">
                        <a:ln>
                          <a:noFill/>
                        </a:ln>
                        <a:solidFill>
                          <a:schemeClr val="tx1"/>
                        </a:solidFill>
                        <a:effectLst/>
                        <a:latin typeface="Arial" charset="0"/>
                      </a:endParaRPr>
                    </a:p>
                  </a:txBody>
                  <a:tcPr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14206">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chemeClr val="tx1"/>
                          </a:solidFill>
                          <a:effectLst/>
                          <a:latin typeface="Arial" charset="0"/>
                          <a:cs typeface="Arial" charset="0"/>
                        </a:rPr>
                        <a:t>Docentes:44</a:t>
                      </a:r>
                    </a:p>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1800" b="1" i="0" u="none" strike="noStrike" cap="none" normalizeH="0" baseline="0" dirty="0" smtClean="0">
                          <a:ln>
                            <a:noFill/>
                          </a:ln>
                          <a:solidFill>
                            <a:schemeClr val="tx1"/>
                          </a:solidFill>
                          <a:effectLst/>
                          <a:latin typeface="Arial" charset="0"/>
                          <a:cs typeface="Arial" charset="0"/>
                        </a:rPr>
                        <a:t>Administrativos: 30</a:t>
                      </a:r>
                      <a:endParaRPr kumimoji="0" lang="es-ES" sz="1800" b="1" i="0" u="none" strike="noStrike" cap="none" normalizeH="0" baseline="0" dirty="0" smtClean="0">
                        <a:ln>
                          <a:noFill/>
                        </a:ln>
                        <a:solidFill>
                          <a:schemeClr val="tx1"/>
                        </a:solidFill>
                        <a:effectLst/>
                        <a:latin typeface="Arial" charset="0"/>
                      </a:endParaRPr>
                    </a:p>
                  </a:txBody>
                  <a:tcPr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chemeClr val="tx1"/>
                          </a:solidFill>
                          <a:effectLst/>
                          <a:latin typeface="Arial" charset="0"/>
                          <a:cs typeface="Arial" charset="0"/>
                        </a:rPr>
                        <a:t>GESTIÓN </a:t>
                      </a:r>
                    </a:p>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chemeClr val="tx1"/>
                          </a:solidFill>
                          <a:effectLst/>
                          <a:latin typeface="Arial" charset="0"/>
                          <a:cs typeface="Arial" charset="0"/>
                        </a:rPr>
                        <a:t>HUMANA</a:t>
                      </a:r>
                      <a:endParaRPr kumimoji="0" lang="es-ES" sz="1800" b="1" i="0" u="none" strike="noStrike" cap="none" normalizeH="0" baseline="0" dirty="0" smtClean="0">
                        <a:ln>
                          <a:noFill/>
                        </a:ln>
                        <a:solidFill>
                          <a:schemeClr val="tx1"/>
                        </a:solidFill>
                        <a:effectLst/>
                        <a:latin typeface="Arial" charset="0"/>
                      </a:endParaRPr>
                    </a:p>
                  </a:txBody>
                  <a:tcPr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chemeClr val="tx1"/>
                          </a:solidFill>
                          <a:effectLst/>
                          <a:latin typeface="Arial" charset="0"/>
                          <a:cs typeface="Arial" charset="0"/>
                        </a:rPr>
                        <a:t>Administrativos y </a:t>
                      </a:r>
                    </a:p>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chemeClr val="tx1"/>
                          </a:solidFill>
                          <a:effectLst/>
                          <a:latin typeface="Arial" charset="0"/>
                          <a:cs typeface="Arial" charset="0"/>
                        </a:rPr>
                        <a:t>docentes</a:t>
                      </a:r>
                      <a:endParaRPr kumimoji="0" lang="es-ES" sz="1800" b="1" i="0" u="none" strike="noStrike" cap="none" normalizeH="0" baseline="0" dirty="0" smtClean="0">
                        <a:ln>
                          <a:noFill/>
                        </a:ln>
                        <a:solidFill>
                          <a:schemeClr val="tx1"/>
                        </a:solidFill>
                        <a:effectLst/>
                        <a:latin typeface="Arial" charset="0"/>
                      </a:endParaRPr>
                    </a:p>
                  </a:txBody>
                  <a:tcPr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3200" b="1" i="0" u="none" strike="noStrike" cap="none" normalizeH="0" baseline="0" dirty="0" smtClean="0">
                          <a:ln>
                            <a:noFill/>
                          </a:ln>
                          <a:solidFill>
                            <a:schemeClr val="tx1"/>
                          </a:solidFill>
                          <a:effectLst/>
                          <a:latin typeface="Arial" charset="0"/>
                          <a:cs typeface="Arial" charset="0"/>
                        </a:rPr>
                        <a:t>87,36%</a:t>
                      </a:r>
                      <a:endParaRPr kumimoji="0" lang="es-ES" sz="3200" b="1" i="0" u="none" strike="noStrike" cap="none" normalizeH="0" baseline="0" dirty="0" smtClean="0">
                        <a:ln>
                          <a:noFill/>
                        </a:ln>
                        <a:solidFill>
                          <a:schemeClr val="tx1"/>
                        </a:solidFill>
                        <a:effectLst/>
                        <a:latin typeface="Arial" charset="0"/>
                      </a:endParaRPr>
                    </a:p>
                  </a:txBody>
                  <a:tcPr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14206">
                <a:tc gridSpan="4">
                  <a:txBody>
                    <a:bodyPr/>
                    <a:lstStyle/>
                    <a:p>
                      <a:pPr marL="342900" marR="0" lvl="0" indent="-342900" algn="ctr" defTabSz="914400" rtl="0" eaLnBrk="1" fontAlgn="ctr" latinLnBrk="0" hangingPunct="1">
                        <a:lnSpc>
                          <a:spcPct val="100000"/>
                        </a:lnSpc>
                        <a:spcBef>
                          <a:spcPct val="0"/>
                        </a:spcBef>
                        <a:spcAft>
                          <a:spcPct val="0"/>
                        </a:spcAft>
                        <a:buClrTx/>
                        <a:buSzTx/>
                        <a:buFontTx/>
                        <a:buNone/>
                        <a:tabLst/>
                        <a:defRPr/>
                      </a:pPr>
                      <a:r>
                        <a:rPr kumimoji="0" lang="es-MX" sz="1800" b="0" i="0" u="none" strike="noStrike" kern="1200" cap="none" normalizeH="0" baseline="0" dirty="0" smtClean="0">
                          <a:ln>
                            <a:noFill/>
                          </a:ln>
                          <a:solidFill>
                            <a:schemeClr val="tx1"/>
                          </a:solidFill>
                          <a:effectLst/>
                          <a:latin typeface="Arial" charset="0"/>
                          <a:ea typeface="+mn-ea"/>
                          <a:cs typeface="Arial" charset="0"/>
                        </a:rPr>
                        <a:t>Se formularon e implementaron  las acciones correctivas  de usuarios que quedaron insatisfechos </a:t>
                      </a:r>
                      <a:endParaRPr kumimoji="0" lang="es-ES" sz="1800" b="0" i="0" u="none" strike="noStrike" kern="1200" cap="none" normalizeH="0" baseline="0" dirty="0" smtClean="0">
                        <a:ln>
                          <a:noFill/>
                        </a:ln>
                        <a:solidFill>
                          <a:schemeClr val="tx1"/>
                        </a:solidFill>
                        <a:effectLst/>
                        <a:latin typeface="Arial" charset="0"/>
                        <a:ea typeface="+mn-ea"/>
                        <a:cs typeface="Arial" charset="0"/>
                      </a:endParaRPr>
                    </a:p>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1800" b="1" i="0" u="none" strike="noStrike" cap="none" normalizeH="0" baseline="0" dirty="0" smtClean="0">
                        <a:ln>
                          <a:noFill/>
                        </a:ln>
                        <a:solidFill>
                          <a:schemeClr val="tx1"/>
                        </a:solidFill>
                        <a:effectLst/>
                        <a:latin typeface="Arial" charset="0"/>
                      </a:endParaRPr>
                    </a:p>
                  </a:txBody>
                  <a:tcPr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just" defTabSz="914400" rtl="0" eaLnBrk="1" fontAlgn="ctr" latinLnBrk="0" hangingPunct="1">
                        <a:lnSpc>
                          <a:spcPct val="100000"/>
                        </a:lnSpc>
                        <a:spcBef>
                          <a:spcPct val="0"/>
                        </a:spcBef>
                        <a:spcAft>
                          <a:spcPct val="0"/>
                        </a:spcAft>
                        <a:buClrTx/>
                        <a:buSzTx/>
                        <a:buFontTx/>
                        <a:buNone/>
                        <a:tabLst/>
                      </a:pPr>
                      <a:endParaRPr kumimoji="0" lang="es-ES" sz="1800" b="1" i="0" u="none" strike="noStrike" cap="none" normalizeH="0" baseline="0" dirty="0" smtClean="0">
                        <a:ln>
                          <a:noFill/>
                        </a:ln>
                        <a:solidFill>
                          <a:schemeClr val="tx1"/>
                        </a:solidFill>
                        <a:effectLst/>
                        <a:latin typeface="Arial" charset="0"/>
                      </a:endParaRPr>
                    </a:p>
                  </a:txBody>
                  <a:tcPr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just" defTabSz="914400" rtl="0" eaLnBrk="1" fontAlgn="ctr" latinLnBrk="0" hangingPunct="1">
                        <a:lnSpc>
                          <a:spcPct val="100000"/>
                        </a:lnSpc>
                        <a:spcBef>
                          <a:spcPct val="0"/>
                        </a:spcBef>
                        <a:spcAft>
                          <a:spcPct val="0"/>
                        </a:spcAft>
                        <a:buClrTx/>
                        <a:buSzTx/>
                        <a:buFontTx/>
                        <a:buNone/>
                        <a:tabLst/>
                      </a:pPr>
                      <a:endParaRPr kumimoji="0" lang="es-ES" sz="1800" b="1" i="0" u="none" strike="noStrike" cap="none" normalizeH="0" baseline="0" dirty="0" smtClean="0">
                        <a:ln>
                          <a:noFill/>
                        </a:ln>
                        <a:solidFill>
                          <a:schemeClr val="tx1"/>
                        </a:solidFill>
                        <a:effectLst/>
                        <a:latin typeface="Arial" charset="0"/>
                      </a:endParaRPr>
                    </a:p>
                  </a:txBody>
                  <a:tcPr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3200" b="1" i="0" u="none" strike="noStrike" cap="none" normalizeH="0" baseline="0" dirty="0" smtClean="0">
                        <a:ln>
                          <a:noFill/>
                        </a:ln>
                        <a:solidFill>
                          <a:schemeClr val="tx1"/>
                        </a:solidFill>
                        <a:effectLst/>
                        <a:latin typeface="Arial" charset="0"/>
                      </a:endParaRPr>
                    </a:p>
                  </a:txBody>
                  <a:tcPr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318488931"/>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560" y="5750351"/>
            <a:ext cx="9159354" cy="1495073"/>
          </a:xfrm>
          <a:prstGeom prst="rect">
            <a:avLst/>
          </a:prstGeom>
        </p:spPr>
      </p:pic>
      <p:sp>
        <p:nvSpPr>
          <p:cNvPr id="8" name="Rectangle 2"/>
          <p:cNvSpPr>
            <a:spLocks noGrp="1" noChangeArrowheads="1"/>
          </p:cNvSpPr>
          <p:nvPr>
            <p:ph type="title"/>
          </p:nvPr>
        </p:nvSpPr>
        <p:spPr>
          <a:xfrm>
            <a:off x="457200" y="-27384"/>
            <a:ext cx="8229600" cy="634082"/>
          </a:xfrm>
        </p:spPr>
        <p:txBody>
          <a:bodyPr/>
          <a:lstStyle/>
          <a:p>
            <a:pPr eaLnBrk="0" hangingPunct="0">
              <a:defRPr/>
            </a:pPr>
            <a:r>
              <a:rPr lang="es-ES" sz="2800" b="1" dirty="0" smtClean="0">
                <a:solidFill>
                  <a:srgbClr val="FF3300"/>
                </a:solidFill>
              </a:rPr>
              <a:t> </a:t>
            </a:r>
            <a:r>
              <a:rPr lang="es-MX" sz="2800" b="1" kern="0" dirty="0">
                <a:solidFill>
                  <a:srgbClr val="FF3300"/>
                </a:solidFill>
              </a:rPr>
              <a:t>ANÁLISIS OBJETIVO “A” </a:t>
            </a:r>
            <a:endParaRPr lang="es-ES" sz="2800" b="1" kern="0" dirty="0">
              <a:solidFill>
                <a:srgbClr val="FF3300"/>
              </a:solidFill>
            </a:endParaRPr>
          </a:p>
        </p:txBody>
      </p:sp>
      <p:graphicFrame>
        <p:nvGraphicFramePr>
          <p:cNvPr id="3" name="2 Tabla"/>
          <p:cNvGraphicFramePr>
            <a:graphicFrameLocks noGrp="1"/>
          </p:cNvGraphicFramePr>
          <p:nvPr>
            <p:extLst>
              <p:ext uri="{D42A27DB-BD31-4B8C-83A1-F6EECF244321}">
                <p14:modId xmlns:p14="http://schemas.microsoft.com/office/powerpoint/2010/main" val="3457556119"/>
              </p:ext>
            </p:extLst>
          </p:nvPr>
        </p:nvGraphicFramePr>
        <p:xfrm>
          <a:off x="539552" y="548680"/>
          <a:ext cx="8389674" cy="1647056"/>
        </p:xfrm>
        <a:graphic>
          <a:graphicData uri="http://schemas.openxmlformats.org/drawingml/2006/table">
            <a:tbl>
              <a:tblPr>
                <a:tableStyleId>{5C22544A-7EE6-4342-B048-85BDC9FD1C3A}</a:tableStyleId>
              </a:tblPr>
              <a:tblGrid>
                <a:gridCol w="932186"/>
                <a:gridCol w="932186"/>
                <a:gridCol w="932186"/>
                <a:gridCol w="932186"/>
                <a:gridCol w="932186"/>
                <a:gridCol w="932186"/>
                <a:gridCol w="932186"/>
                <a:gridCol w="932186"/>
                <a:gridCol w="932186"/>
              </a:tblGrid>
              <a:tr h="549019">
                <a:tc gridSpan="9">
                  <a:txBody>
                    <a:bodyPr/>
                    <a:lstStyle/>
                    <a:p>
                      <a:pPr algn="ctr" fontAlgn="ctr"/>
                      <a:r>
                        <a:rPr lang="es-CO" sz="1400" u="none" strike="noStrike" dirty="0">
                          <a:effectLst/>
                        </a:rPr>
                        <a:t>COMPARATIVO DE LA CALIFICACIÓN DEL SERVICIO 2006 - 2013</a:t>
                      </a:r>
                      <a:endParaRPr lang="es-CO" sz="1400" b="1" i="0" u="none" strike="noStrike" dirty="0">
                        <a:effectLst/>
                        <a:latin typeface="Arial"/>
                      </a:endParaRPr>
                    </a:p>
                  </a:txBody>
                  <a:tcPr marL="0" marR="0" marT="0" marB="0" anchor="ct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r>
              <a:tr h="307450">
                <a:tc>
                  <a:txBody>
                    <a:bodyPr/>
                    <a:lstStyle/>
                    <a:p>
                      <a:pPr algn="ctr" fontAlgn="ctr"/>
                      <a:r>
                        <a:rPr lang="es-CO" sz="1400" u="none" strike="noStrike">
                          <a:effectLst/>
                        </a:rPr>
                        <a:t>AÑO</a:t>
                      </a:r>
                      <a:endParaRPr lang="es-CO" sz="1400" b="0" i="0" u="none" strike="noStrike">
                        <a:effectLst/>
                        <a:latin typeface="Arial"/>
                      </a:endParaRPr>
                    </a:p>
                  </a:txBody>
                  <a:tcPr marL="0" marR="0" marT="0" marB="0" anchor="ctr"/>
                </a:tc>
                <a:tc>
                  <a:txBody>
                    <a:bodyPr/>
                    <a:lstStyle/>
                    <a:p>
                      <a:pPr algn="ctr" fontAlgn="ctr"/>
                      <a:r>
                        <a:rPr lang="es-CO" sz="1400" u="none" strike="noStrike">
                          <a:effectLst/>
                        </a:rPr>
                        <a:t>2006</a:t>
                      </a:r>
                      <a:endParaRPr lang="es-CO" sz="1400" b="1" i="0" u="none" strike="noStrike">
                        <a:effectLst/>
                        <a:latin typeface="Arial"/>
                      </a:endParaRPr>
                    </a:p>
                  </a:txBody>
                  <a:tcPr marL="0" marR="0" marT="0" marB="0" anchor="ctr"/>
                </a:tc>
                <a:tc>
                  <a:txBody>
                    <a:bodyPr/>
                    <a:lstStyle/>
                    <a:p>
                      <a:pPr algn="ctr" fontAlgn="ctr"/>
                      <a:r>
                        <a:rPr lang="es-CO" sz="1400" u="none" strike="noStrike">
                          <a:effectLst/>
                        </a:rPr>
                        <a:t>2007</a:t>
                      </a:r>
                      <a:endParaRPr lang="es-CO" sz="1400" b="1" i="0" u="none" strike="noStrike">
                        <a:effectLst/>
                        <a:latin typeface="Arial"/>
                      </a:endParaRPr>
                    </a:p>
                  </a:txBody>
                  <a:tcPr marL="0" marR="0" marT="0" marB="0" anchor="ctr"/>
                </a:tc>
                <a:tc>
                  <a:txBody>
                    <a:bodyPr/>
                    <a:lstStyle/>
                    <a:p>
                      <a:pPr algn="ctr" fontAlgn="ctr"/>
                      <a:r>
                        <a:rPr lang="es-CO" sz="1400" u="none" strike="noStrike">
                          <a:effectLst/>
                        </a:rPr>
                        <a:t>2008</a:t>
                      </a:r>
                      <a:endParaRPr lang="es-CO" sz="1400" b="1" i="0" u="none" strike="noStrike">
                        <a:effectLst/>
                        <a:latin typeface="Arial"/>
                      </a:endParaRPr>
                    </a:p>
                  </a:txBody>
                  <a:tcPr marL="0" marR="0" marT="0" marB="0" anchor="ctr"/>
                </a:tc>
                <a:tc>
                  <a:txBody>
                    <a:bodyPr/>
                    <a:lstStyle/>
                    <a:p>
                      <a:pPr algn="ctr" fontAlgn="ctr"/>
                      <a:r>
                        <a:rPr lang="es-CO" sz="1400" u="none" strike="noStrike">
                          <a:effectLst/>
                        </a:rPr>
                        <a:t>2009</a:t>
                      </a:r>
                      <a:endParaRPr lang="es-CO" sz="1400" b="1" i="0" u="none" strike="noStrike">
                        <a:effectLst/>
                        <a:latin typeface="Arial"/>
                      </a:endParaRPr>
                    </a:p>
                  </a:txBody>
                  <a:tcPr marL="0" marR="0" marT="0" marB="0" anchor="ctr"/>
                </a:tc>
                <a:tc>
                  <a:txBody>
                    <a:bodyPr/>
                    <a:lstStyle/>
                    <a:p>
                      <a:pPr algn="ctr" fontAlgn="ctr"/>
                      <a:r>
                        <a:rPr lang="es-CO" sz="1400" u="none" strike="noStrike">
                          <a:effectLst/>
                        </a:rPr>
                        <a:t>2010</a:t>
                      </a:r>
                      <a:endParaRPr lang="es-CO" sz="1400" b="1" i="0" u="none" strike="noStrike">
                        <a:effectLst/>
                        <a:latin typeface="Arial"/>
                      </a:endParaRPr>
                    </a:p>
                  </a:txBody>
                  <a:tcPr marL="0" marR="0" marT="0" marB="0" anchor="ctr"/>
                </a:tc>
                <a:tc>
                  <a:txBody>
                    <a:bodyPr/>
                    <a:lstStyle/>
                    <a:p>
                      <a:pPr algn="ctr" fontAlgn="ctr"/>
                      <a:r>
                        <a:rPr lang="es-CO" sz="1400" u="none" strike="noStrike">
                          <a:effectLst/>
                        </a:rPr>
                        <a:t>2011</a:t>
                      </a:r>
                      <a:endParaRPr lang="es-CO" sz="1400" b="1" i="0" u="none" strike="noStrike">
                        <a:effectLst/>
                        <a:latin typeface="Arial"/>
                      </a:endParaRPr>
                    </a:p>
                  </a:txBody>
                  <a:tcPr marL="0" marR="0" marT="0" marB="0" anchor="ctr"/>
                </a:tc>
                <a:tc>
                  <a:txBody>
                    <a:bodyPr/>
                    <a:lstStyle/>
                    <a:p>
                      <a:pPr algn="ctr" fontAlgn="ctr"/>
                      <a:r>
                        <a:rPr lang="es-CO" sz="1400" u="none" strike="noStrike">
                          <a:effectLst/>
                        </a:rPr>
                        <a:t>2012</a:t>
                      </a:r>
                      <a:endParaRPr lang="es-CO" sz="1400" b="1" i="0" u="none" strike="noStrike">
                        <a:effectLst/>
                        <a:latin typeface="Arial"/>
                      </a:endParaRPr>
                    </a:p>
                  </a:txBody>
                  <a:tcPr marL="0" marR="0" marT="0" marB="0" anchor="ctr"/>
                </a:tc>
                <a:tc>
                  <a:txBody>
                    <a:bodyPr/>
                    <a:lstStyle/>
                    <a:p>
                      <a:pPr algn="ctr" fontAlgn="ctr"/>
                      <a:r>
                        <a:rPr lang="es-CO" sz="1400" u="none" strike="noStrike">
                          <a:effectLst/>
                        </a:rPr>
                        <a:t>2013</a:t>
                      </a:r>
                      <a:endParaRPr lang="es-CO" sz="1400" b="1" i="0" u="none" strike="noStrike">
                        <a:effectLst/>
                        <a:latin typeface="Arial"/>
                      </a:endParaRPr>
                    </a:p>
                  </a:txBody>
                  <a:tcPr marL="0" marR="0" marT="0" marB="0" anchor="ctr"/>
                </a:tc>
              </a:tr>
              <a:tr h="439215">
                <a:tc>
                  <a:txBody>
                    <a:bodyPr/>
                    <a:lstStyle/>
                    <a:p>
                      <a:pPr algn="ctr" fontAlgn="ctr"/>
                      <a:r>
                        <a:rPr lang="es-CO" sz="1600" u="none" strike="noStrike">
                          <a:effectLst/>
                        </a:rPr>
                        <a:t>%</a:t>
                      </a:r>
                      <a:endParaRPr lang="es-CO" sz="1600" b="1" i="0" u="none" strike="noStrike">
                        <a:effectLst/>
                        <a:latin typeface="Arial"/>
                      </a:endParaRPr>
                    </a:p>
                  </a:txBody>
                  <a:tcPr marL="0" marR="0" marT="0" marB="0" anchor="ctr"/>
                </a:tc>
                <a:tc>
                  <a:txBody>
                    <a:bodyPr/>
                    <a:lstStyle/>
                    <a:p>
                      <a:pPr algn="ctr" fontAlgn="ctr"/>
                      <a:r>
                        <a:rPr lang="es-CO" sz="1800" b="0" i="0" u="none" strike="noStrike">
                          <a:effectLst/>
                          <a:latin typeface="Arial"/>
                        </a:rPr>
                        <a:t>88%</a:t>
                      </a:r>
                    </a:p>
                  </a:txBody>
                  <a:tcPr marL="0" marR="0" marT="0" marB="0" anchor="ctr"/>
                </a:tc>
                <a:tc>
                  <a:txBody>
                    <a:bodyPr/>
                    <a:lstStyle/>
                    <a:p>
                      <a:pPr algn="ctr" fontAlgn="ctr"/>
                      <a:r>
                        <a:rPr lang="es-CO" sz="1800" b="0" i="0" u="none" strike="noStrike">
                          <a:effectLst/>
                          <a:latin typeface="Arial"/>
                        </a:rPr>
                        <a:t>97%</a:t>
                      </a:r>
                    </a:p>
                  </a:txBody>
                  <a:tcPr marL="0" marR="0" marT="0" marB="0" anchor="ctr"/>
                </a:tc>
                <a:tc>
                  <a:txBody>
                    <a:bodyPr/>
                    <a:lstStyle/>
                    <a:p>
                      <a:pPr algn="ctr" fontAlgn="ctr"/>
                      <a:r>
                        <a:rPr lang="es-CO" sz="1800" b="0" i="0" u="none" strike="noStrike">
                          <a:effectLst/>
                          <a:latin typeface="Arial"/>
                        </a:rPr>
                        <a:t>97%</a:t>
                      </a:r>
                    </a:p>
                  </a:txBody>
                  <a:tcPr marL="0" marR="0" marT="0" marB="0" anchor="ctr"/>
                </a:tc>
                <a:tc>
                  <a:txBody>
                    <a:bodyPr/>
                    <a:lstStyle/>
                    <a:p>
                      <a:pPr algn="ctr" fontAlgn="ctr"/>
                      <a:r>
                        <a:rPr lang="es-CO" sz="1800" b="0" i="0" u="none" strike="noStrike">
                          <a:effectLst/>
                          <a:latin typeface="Arial"/>
                        </a:rPr>
                        <a:t>99%</a:t>
                      </a:r>
                    </a:p>
                  </a:txBody>
                  <a:tcPr marL="0" marR="0" marT="0" marB="0" anchor="ctr"/>
                </a:tc>
                <a:tc>
                  <a:txBody>
                    <a:bodyPr/>
                    <a:lstStyle/>
                    <a:p>
                      <a:pPr algn="ctr" fontAlgn="ctr"/>
                      <a:r>
                        <a:rPr lang="es-CO" sz="1800" b="0" i="0" u="none" strike="noStrike">
                          <a:effectLst/>
                          <a:latin typeface="Arial"/>
                        </a:rPr>
                        <a:t>99%</a:t>
                      </a:r>
                    </a:p>
                  </a:txBody>
                  <a:tcPr marL="0" marR="0" marT="0" marB="0" anchor="ctr"/>
                </a:tc>
                <a:tc>
                  <a:txBody>
                    <a:bodyPr/>
                    <a:lstStyle/>
                    <a:p>
                      <a:pPr algn="ctr" fontAlgn="ctr"/>
                      <a:r>
                        <a:rPr lang="es-CO" sz="1800" b="0" i="0" u="none" strike="noStrike">
                          <a:effectLst/>
                          <a:latin typeface="Arial"/>
                        </a:rPr>
                        <a:t>0%</a:t>
                      </a:r>
                    </a:p>
                  </a:txBody>
                  <a:tcPr marL="0" marR="0" marT="0" marB="0" anchor="ctr"/>
                </a:tc>
                <a:tc>
                  <a:txBody>
                    <a:bodyPr/>
                    <a:lstStyle/>
                    <a:p>
                      <a:pPr algn="ctr" fontAlgn="ctr"/>
                      <a:r>
                        <a:rPr lang="es-CO" sz="1800" b="0" i="0" u="none" strike="noStrike">
                          <a:effectLst/>
                          <a:latin typeface="Arial"/>
                        </a:rPr>
                        <a:t>99%</a:t>
                      </a:r>
                    </a:p>
                  </a:txBody>
                  <a:tcPr marL="0" marR="0" marT="0" marB="0" anchor="ctr"/>
                </a:tc>
                <a:tc>
                  <a:txBody>
                    <a:bodyPr/>
                    <a:lstStyle/>
                    <a:p>
                      <a:pPr algn="ctr" fontAlgn="ctr"/>
                      <a:r>
                        <a:rPr lang="es-CO" sz="1800" b="0" i="0" u="none" strike="noStrike">
                          <a:effectLst/>
                          <a:latin typeface="Arial"/>
                        </a:rPr>
                        <a:t>100%</a:t>
                      </a:r>
                    </a:p>
                  </a:txBody>
                  <a:tcPr marL="0" marR="0" marT="0" marB="0" anchor="ctr"/>
                </a:tc>
              </a:tr>
              <a:tr h="351372">
                <a:tc>
                  <a:txBody>
                    <a:bodyPr/>
                    <a:lstStyle/>
                    <a:p>
                      <a:pPr algn="ctr" fontAlgn="ctr"/>
                      <a:r>
                        <a:rPr lang="es-CO" sz="1600" u="none" strike="noStrike">
                          <a:effectLst/>
                        </a:rPr>
                        <a:t>Muestra </a:t>
                      </a:r>
                      <a:endParaRPr lang="es-CO" sz="1600" b="1" i="0" u="none" strike="noStrike">
                        <a:effectLst/>
                        <a:latin typeface="Arial"/>
                      </a:endParaRPr>
                    </a:p>
                  </a:txBody>
                  <a:tcPr marL="0" marR="0" marT="0" marB="0" anchor="ctr"/>
                </a:tc>
                <a:tc>
                  <a:txBody>
                    <a:bodyPr/>
                    <a:lstStyle/>
                    <a:p>
                      <a:pPr algn="ctr" fontAlgn="ctr"/>
                      <a:r>
                        <a:rPr lang="es-CO" sz="1800" b="0" i="0" u="none" strike="noStrike">
                          <a:effectLst/>
                          <a:latin typeface="Arial"/>
                        </a:rPr>
                        <a:t>3</a:t>
                      </a:r>
                    </a:p>
                  </a:txBody>
                  <a:tcPr marL="0" marR="0" marT="0" marB="0" anchor="ctr"/>
                </a:tc>
                <a:tc>
                  <a:txBody>
                    <a:bodyPr/>
                    <a:lstStyle/>
                    <a:p>
                      <a:pPr algn="ctr" fontAlgn="ctr"/>
                      <a:r>
                        <a:rPr lang="es-CO" sz="1800" b="0" i="0" u="none" strike="noStrike">
                          <a:effectLst/>
                          <a:latin typeface="Arial"/>
                        </a:rPr>
                        <a:t>129</a:t>
                      </a:r>
                    </a:p>
                  </a:txBody>
                  <a:tcPr marL="0" marR="0" marT="0" marB="0" anchor="ctr"/>
                </a:tc>
                <a:tc>
                  <a:txBody>
                    <a:bodyPr/>
                    <a:lstStyle/>
                    <a:p>
                      <a:pPr algn="ctr" fontAlgn="ctr"/>
                      <a:r>
                        <a:rPr lang="es-CO" sz="1800" b="0" i="0" u="none" strike="noStrike">
                          <a:effectLst/>
                          <a:latin typeface="Arial"/>
                        </a:rPr>
                        <a:t>216</a:t>
                      </a:r>
                    </a:p>
                  </a:txBody>
                  <a:tcPr marL="0" marR="0" marT="0" marB="0" anchor="ctr"/>
                </a:tc>
                <a:tc>
                  <a:txBody>
                    <a:bodyPr/>
                    <a:lstStyle/>
                    <a:p>
                      <a:pPr algn="ctr" fontAlgn="ctr"/>
                      <a:r>
                        <a:rPr lang="es-CO" sz="1800" b="0" i="0" u="none" strike="noStrike">
                          <a:effectLst/>
                          <a:latin typeface="Arial"/>
                        </a:rPr>
                        <a:t>104</a:t>
                      </a:r>
                    </a:p>
                  </a:txBody>
                  <a:tcPr marL="0" marR="0" marT="0" marB="0" anchor="ctr"/>
                </a:tc>
                <a:tc>
                  <a:txBody>
                    <a:bodyPr/>
                    <a:lstStyle/>
                    <a:p>
                      <a:pPr algn="ctr" fontAlgn="ctr"/>
                      <a:r>
                        <a:rPr lang="es-CO" sz="1800" b="0" i="0" u="none" strike="noStrike">
                          <a:effectLst/>
                          <a:latin typeface="Arial"/>
                        </a:rPr>
                        <a:t>160</a:t>
                      </a:r>
                    </a:p>
                  </a:txBody>
                  <a:tcPr marL="0" marR="0" marT="0" marB="0" anchor="ctr"/>
                </a:tc>
                <a:tc>
                  <a:txBody>
                    <a:bodyPr/>
                    <a:lstStyle/>
                    <a:p>
                      <a:pPr algn="ctr" fontAlgn="ctr"/>
                      <a:r>
                        <a:rPr lang="es-CO" sz="1800" b="0" i="0" u="none" strike="noStrike">
                          <a:effectLst/>
                          <a:latin typeface="Arial"/>
                        </a:rPr>
                        <a:t>0</a:t>
                      </a:r>
                    </a:p>
                  </a:txBody>
                  <a:tcPr marL="0" marR="0" marT="0" marB="0" anchor="ctr"/>
                </a:tc>
                <a:tc>
                  <a:txBody>
                    <a:bodyPr/>
                    <a:lstStyle/>
                    <a:p>
                      <a:pPr algn="ctr" fontAlgn="ctr"/>
                      <a:r>
                        <a:rPr lang="es-CO" sz="1800" b="0" i="0" u="none" strike="noStrike">
                          <a:effectLst/>
                          <a:latin typeface="Arial"/>
                        </a:rPr>
                        <a:t>33</a:t>
                      </a:r>
                    </a:p>
                  </a:txBody>
                  <a:tcPr marL="0" marR="0" marT="0" marB="0" anchor="ctr"/>
                </a:tc>
                <a:tc>
                  <a:txBody>
                    <a:bodyPr/>
                    <a:lstStyle/>
                    <a:p>
                      <a:pPr algn="ctr" fontAlgn="ctr"/>
                      <a:r>
                        <a:rPr lang="es-CO" sz="1800" b="0" i="0" u="none" strike="noStrike" dirty="0">
                          <a:effectLst/>
                          <a:latin typeface="Arial"/>
                        </a:rPr>
                        <a:t>4</a:t>
                      </a:r>
                    </a:p>
                  </a:txBody>
                  <a:tcPr marL="0" marR="0" marT="0" marB="0" anchor="ctr"/>
                </a:tc>
              </a:tr>
            </a:tbl>
          </a:graphicData>
        </a:graphic>
      </p:graphicFrame>
      <p:graphicFrame>
        <p:nvGraphicFramePr>
          <p:cNvPr id="6" name="3 Gráfico"/>
          <p:cNvGraphicFramePr>
            <a:graphicFrameLocks/>
          </p:cNvGraphicFramePr>
          <p:nvPr>
            <p:extLst>
              <p:ext uri="{D42A27DB-BD31-4B8C-83A1-F6EECF244321}">
                <p14:modId xmlns:p14="http://schemas.microsoft.com/office/powerpoint/2010/main" val="1204072914"/>
              </p:ext>
            </p:extLst>
          </p:nvPr>
        </p:nvGraphicFramePr>
        <p:xfrm>
          <a:off x="611560" y="2492896"/>
          <a:ext cx="8280919"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28220422"/>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8" name="Rectangle 2"/>
          <p:cNvSpPr>
            <a:spLocks noGrp="1" noChangeArrowheads="1"/>
          </p:cNvSpPr>
          <p:nvPr>
            <p:ph type="title"/>
          </p:nvPr>
        </p:nvSpPr>
        <p:spPr>
          <a:xfrm>
            <a:off x="457200" y="404664"/>
            <a:ext cx="8229600" cy="634082"/>
          </a:xfrm>
        </p:spPr>
        <p:txBody>
          <a:bodyPr>
            <a:normAutofit fontScale="90000"/>
          </a:bodyPr>
          <a:lstStyle/>
          <a:p>
            <a:pPr eaLnBrk="0" hangingPunct="0">
              <a:defRPr/>
            </a:pPr>
            <a:r>
              <a:rPr lang="es-ES" sz="2800" b="1" dirty="0" smtClean="0">
                <a:solidFill>
                  <a:srgbClr val="FF3300"/>
                </a:solidFill>
              </a:rPr>
              <a:t> </a:t>
            </a:r>
            <a:r>
              <a:rPr lang="es-MX" sz="2800" b="1" kern="0" dirty="0">
                <a:solidFill>
                  <a:srgbClr val="FF3300"/>
                </a:solidFill>
              </a:rPr>
              <a:t>ANÁLISIS OBJETIVO </a:t>
            </a:r>
            <a:r>
              <a:rPr lang="es-MX" sz="2800" b="1" kern="0" dirty="0" smtClean="0">
                <a:solidFill>
                  <a:srgbClr val="FF3300"/>
                </a:solidFill>
              </a:rPr>
              <a:t>“B” </a:t>
            </a:r>
            <a:br>
              <a:rPr lang="es-MX" sz="2800" b="1" kern="0" dirty="0" smtClean="0">
                <a:solidFill>
                  <a:srgbClr val="FF3300"/>
                </a:solidFill>
              </a:rPr>
            </a:br>
            <a:r>
              <a:rPr lang="es-ES" sz="3100" b="1" dirty="0"/>
              <a:t>Resultado de indicadores Acuerdos de Servicio </a:t>
            </a:r>
            <a:r>
              <a:rPr lang="es-CO" sz="3100" dirty="0"/>
              <a:t/>
            </a:r>
            <a:br>
              <a:rPr lang="es-CO" sz="3100" dirty="0"/>
            </a:br>
            <a:endParaRPr lang="es-ES" sz="3600" b="1" kern="0" dirty="0">
              <a:solidFill>
                <a:srgbClr val="FF3300"/>
              </a:solidFill>
            </a:endParaRPr>
          </a:p>
        </p:txBody>
      </p:sp>
      <p:graphicFrame>
        <p:nvGraphicFramePr>
          <p:cNvPr id="7" name="6 Tabla"/>
          <p:cNvGraphicFramePr>
            <a:graphicFrameLocks noGrp="1"/>
          </p:cNvGraphicFramePr>
          <p:nvPr>
            <p:extLst>
              <p:ext uri="{D42A27DB-BD31-4B8C-83A1-F6EECF244321}">
                <p14:modId xmlns:p14="http://schemas.microsoft.com/office/powerpoint/2010/main" val="3166528623"/>
              </p:ext>
            </p:extLst>
          </p:nvPr>
        </p:nvGraphicFramePr>
        <p:xfrm>
          <a:off x="251520" y="980728"/>
          <a:ext cx="8496944" cy="2848980"/>
        </p:xfrm>
        <a:graphic>
          <a:graphicData uri="http://schemas.openxmlformats.org/drawingml/2006/table">
            <a:tbl>
              <a:tblPr/>
              <a:tblGrid>
                <a:gridCol w="4169589"/>
                <a:gridCol w="1093918"/>
                <a:gridCol w="1249769"/>
                <a:gridCol w="1983668"/>
              </a:tblGrid>
              <a:tr h="615334">
                <a:tc rowSpan="2">
                  <a:txBody>
                    <a:bodyPr/>
                    <a:lstStyle/>
                    <a:p>
                      <a:pPr algn="l" fontAlgn="ctr"/>
                      <a:r>
                        <a:rPr lang="es-MX" sz="1600" b="1" i="0" u="none" strike="noStrike" dirty="0" smtClean="0">
                          <a:solidFill>
                            <a:schemeClr val="bg1">
                              <a:lumMod val="95000"/>
                            </a:schemeClr>
                          </a:solidFill>
                          <a:latin typeface="Arial"/>
                        </a:rPr>
                        <a:t>INDICADOR</a:t>
                      </a: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ctr" fontAlgn="ctr"/>
                      <a:r>
                        <a:rPr lang="es-MX" sz="1600" b="1" i="0" u="none" strike="noStrike" dirty="0" smtClean="0">
                          <a:solidFill>
                            <a:schemeClr val="bg1">
                              <a:lumMod val="95000"/>
                            </a:schemeClr>
                          </a:solidFill>
                          <a:latin typeface="Arial"/>
                        </a:rPr>
                        <a:t>2013</a:t>
                      </a: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pPr algn="ctr" fontAlgn="ct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rowSpan="2">
                  <a:txBody>
                    <a:bodyPr/>
                    <a:lstStyle/>
                    <a:p>
                      <a:pPr algn="ctr" fontAlgn="ctr"/>
                      <a:r>
                        <a:rPr lang="es-MX" sz="1600" b="1" i="0" u="none" strike="noStrike" dirty="0" smtClean="0">
                          <a:solidFill>
                            <a:schemeClr val="bg1">
                              <a:lumMod val="95000"/>
                            </a:schemeClr>
                          </a:solidFill>
                          <a:latin typeface="Arial"/>
                        </a:rPr>
                        <a:t>PROMEDIO</a:t>
                      </a: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266736">
                <a:tc vMerge="1">
                  <a:txBody>
                    <a:bodyPr/>
                    <a:lstStyle/>
                    <a:p>
                      <a:pPr algn="just" fontAlgn="ct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MX" sz="1600" b="1" i="0" u="none" strike="noStrike" dirty="0" smtClean="0">
                          <a:solidFill>
                            <a:schemeClr val="tx1"/>
                          </a:solidFill>
                          <a:latin typeface="Arial"/>
                        </a:rPr>
                        <a:t>2013-1</a:t>
                      </a:r>
                      <a:endParaRPr lang="es-ES" sz="1600" b="1" i="0" u="none" strike="noStrike" dirty="0">
                        <a:solidFill>
                          <a:schemeClr val="tx1"/>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MX" sz="1600" b="1" i="0" u="none" strike="noStrike" dirty="0" smtClean="0">
                          <a:solidFill>
                            <a:schemeClr val="tx1"/>
                          </a:solidFill>
                          <a:latin typeface="Arial"/>
                        </a:rPr>
                        <a:t>2013-2</a:t>
                      </a:r>
                      <a:endParaRPr lang="es-ES" sz="1600" b="1" i="0" u="none" strike="noStrike" dirty="0">
                        <a:solidFill>
                          <a:schemeClr val="tx1"/>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vMerge="1">
                  <a:txBody>
                    <a:bodyPr/>
                    <a:lstStyle/>
                    <a:p>
                      <a:pPr algn="ctr" fontAlgn="ctr"/>
                      <a:endParaRPr lang="es-CO" sz="2800" b="1"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551611">
                <a:tc>
                  <a:txBody>
                    <a:bodyPr/>
                    <a:lstStyle/>
                    <a:p>
                      <a:pPr algn="just" fontAlgn="ctr"/>
                      <a:r>
                        <a:rPr lang="es-CO" sz="2000" b="0" i="0" u="none" strike="noStrike" dirty="0">
                          <a:solidFill>
                            <a:srgbClr val="000000"/>
                          </a:solidFill>
                          <a:effectLst/>
                          <a:latin typeface="Arial"/>
                        </a:rPr>
                        <a:t>Cumplimiento en el tiempo de entrega de las Certificaciones laborales (AS)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1" i="0" u="none" strike="noStrike" dirty="0">
                          <a:solidFill>
                            <a:srgbClr val="000000"/>
                          </a:solidFill>
                          <a:effectLst/>
                          <a:latin typeface="Arial"/>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1" i="0" u="none" strike="noStrike" dirty="0">
                          <a:solidFill>
                            <a:srgbClr val="000000"/>
                          </a:solidFill>
                          <a:effectLst/>
                          <a:latin typeface="Arial"/>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1" i="0" u="none" strike="noStrike" dirty="0">
                          <a:solidFill>
                            <a:srgbClr val="000000"/>
                          </a:solidFill>
                          <a:effectLst/>
                          <a:latin typeface="Arial"/>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052510">
                <a:tc gridSpan="4">
                  <a:txBody>
                    <a:bodyPr/>
                    <a:lstStyle/>
                    <a:p>
                      <a:pPr algn="ctr" fontAlgn="ctr"/>
                      <a:r>
                        <a:rPr lang="es-MX" sz="2400" b="1" i="0" u="none" strike="noStrike" baseline="0" dirty="0" smtClean="0">
                          <a:latin typeface="Arial"/>
                        </a:rPr>
                        <a:t>Se cumplió con la meta estándar  del indicador del 80%</a:t>
                      </a:r>
                      <a:endParaRPr lang="es-ES" sz="2400" b="1" i="0" u="none" strike="noStrike" dirty="0">
                        <a:latin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s-CO"/>
                    </a:p>
                  </a:txBody>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bl>
          </a:graphicData>
        </a:graphic>
      </p:graphicFrame>
    </p:spTree>
    <p:extLst>
      <p:ext uri="{BB962C8B-B14F-4D97-AF65-F5344CB8AC3E}">
        <p14:creationId xmlns:p14="http://schemas.microsoft.com/office/powerpoint/2010/main" val="1381032985"/>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6" name="Rectangle 2"/>
          <p:cNvSpPr>
            <a:spLocks noGrp="1" noChangeArrowheads="1"/>
          </p:cNvSpPr>
          <p:nvPr>
            <p:ph type="title"/>
          </p:nvPr>
        </p:nvSpPr>
        <p:spPr>
          <a:xfrm>
            <a:off x="500063" y="214313"/>
            <a:ext cx="8229600" cy="550391"/>
          </a:xfrm>
        </p:spPr>
        <p:txBody>
          <a:bodyPr>
            <a:normAutofit fontScale="90000"/>
          </a:bodyPr>
          <a:lstStyle/>
          <a:p>
            <a:pPr eaLnBrk="1" hangingPunct="1"/>
            <a:r>
              <a:rPr lang="es-ES" sz="2800" b="1" dirty="0" smtClean="0">
                <a:solidFill>
                  <a:srgbClr val="FF3300"/>
                </a:solidFill>
              </a:rPr>
              <a:t>OBJETIVO “C”</a:t>
            </a:r>
            <a:r>
              <a:rPr lang="es-ES" sz="2000" b="1" dirty="0" smtClean="0">
                <a:solidFill>
                  <a:srgbClr val="FF3300"/>
                </a:solidFill>
              </a:rPr>
              <a:t/>
            </a:r>
            <a:br>
              <a:rPr lang="es-ES" sz="2000" b="1" dirty="0" smtClean="0">
                <a:solidFill>
                  <a:srgbClr val="FF3300"/>
                </a:solidFill>
              </a:rPr>
            </a:br>
            <a:r>
              <a:rPr lang="es-ES" sz="3200" b="1" dirty="0" smtClean="0">
                <a:solidFill>
                  <a:srgbClr val="FF3300"/>
                </a:solidFill>
              </a:rPr>
              <a:t>Respuesta  a Quejas y Seguimiento </a:t>
            </a:r>
            <a:endParaRPr lang="es-ES" sz="2800" b="1" dirty="0" smtClean="0">
              <a:solidFill>
                <a:srgbClr val="FF3300"/>
              </a:solidFill>
            </a:endParaRPr>
          </a:p>
        </p:txBody>
      </p:sp>
      <p:graphicFrame>
        <p:nvGraphicFramePr>
          <p:cNvPr id="9" name="8 Tabla"/>
          <p:cNvGraphicFramePr>
            <a:graphicFrameLocks noGrp="1"/>
          </p:cNvGraphicFramePr>
          <p:nvPr>
            <p:extLst>
              <p:ext uri="{D42A27DB-BD31-4B8C-83A1-F6EECF244321}">
                <p14:modId xmlns:p14="http://schemas.microsoft.com/office/powerpoint/2010/main" val="4217613019"/>
              </p:ext>
            </p:extLst>
          </p:nvPr>
        </p:nvGraphicFramePr>
        <p:xfrm>
          <a:off x="357188" y="1384769"/>
          <a:ext cx="8607299" cy="2600592"/>
        </p:xfrm>
        <a:graphic>
          <a:graphicData uri="http://schemas.openxmlformats.org/drawingml/2006/table">
            <a:tbl>
              <a:tblPr/>
              <a:tblGrid>
                <a:gridCol w="896018"/>
                <a:gridCol w="982701"/>
                <a:gridCol w="1223378"/>
                <a:gridCol w="988113"/>
                <a:gridCol w="964587"/>
                <a:gridCol w="1117509"/>
                <a:gridCol w="1093982"/>
                <a:gridCol w="1341011"/>
              </a:tblGrid>
              <a:tr h="486941">
                <a:tc gridSpan="2">
                  <a:txBody>
                    <a:bodyPr/>
                    <a:lstStyle/>
                    <a:p>
                      <a:pPr algn="just" fontAlgn="ctr"/>
                      <a:r>
                        <a:rPr lang="es-ES" sz="1000" b="1" i="0" u="none" strike="noStrike" dirty="0">
                          <a:solidFill>
                            <a:srgbClr val="FFFFFF"/>
                          </a:solidFill>
                          <a:latin typeface="Arial"/>
                        </a:rPr>
                        <a:t>QUEJAS POR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tc gridSpan="2">
                  <a:txBody>
                    <a:bodyPr/>
                    <a:lstStyle/>
                    <a:p>
                      <a:pPr algn="just" fontAlgn="ctr"/>
                      <a:r>
                        <a:rPr lang="es-ES" sz="1000" b="1" i="0" u="none" strike="noStrike" dirty="0">
                          <a:solidFill>
                            <a:srgbClr val="FFFFFF"/>
                          </a:solidFill>
                          <a:latin typeface="Arial"/>
                        </a:rPr>
                        <a:t>QUEJAS </a:t>
                      </a:r>
                      <a:r>
                        <a:rPr lang="es-ES" sz="1000" b="1" i="0" u="none" strike="noStrike" dirty="0" smtClean="0">
                          <a:solidFill>
                            <a:srgbClr val="FFFFFF"/>
                          </a:solidFill>
                          <a:latin typeface="Arial"/>
                        </a:rPr>
                        <a:t>CERRADAS</a:t>
                      </a:r>
                    </a:p>
                    <a:p>
                      <a:pPr algn="just" fontAlgn="ctr"/>
                      <a:r>
                        <a:rPr lang="es-ES" sz="1000" b="1" i="0" u="none" strike="noStrike" dirty="0" smtClean="0">
                          <a:solidFill>
                            <a:srgbClr val="FFFFFF"/>
                          </a:solidFill>
                          <a:latin typeface="Arial"/>
                        </a:rPr>
                        <a:t> POR     </a:t>
                      </a:r>
                      <a:r>
                        <a:rPr lang="es-ES" sz="1000" b="1" i="0" u="none" strike="noStrike" dirty="0">
                          <a:solidFill>
                            <a:srgbClr val="FFFFFF"/>
                          </a:solidFill>
                          <a:latin typeface="Arial"/>
                        </a:rPr>
                        <a:t>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tc gridSpan="2">
                  <a:txBody>
                    <a:bodyPr/>
                    <a:lstStyle/>
                    <a:p>
                      <a:pPr algn="just" fontAlgn="ctr"/>
                      <a:r>
                        <a:rPr lang="es-ES" sz="1000" b="1" i="0" u="none" strike="noStrike" dirty="0">
                          <a:solidFill>
                            <a:srgbClr val="FFFFFF"/>
                          </a:solidFill>
                          <a:latin typeface="Arial"/>
                        </a:rPr>
                        <a:t>QUEJAS </a:t>
                      </a:r>
                      <a:endParaRPr lang="es-ES" sz="1000" b="1" i="0" u="none" strike="noStrike" dirty="0" smtClean="0">
                        <a:solidFill>
                          <a:srgbClr val="FFFFFF"/>
                        </a:solidFill>
                        <a:latin typeface="Arial"/>
                      </a:endParaRPr>
                    </a:p>
                    <a:p>
                      <a:pPr algn="just" fontAlgn="ctr"/>
                      <a:r>
                        <a:rPr lang="es-ES" sz="1000" b="1" i="0" u="none" strike="noStrike" dirty="0" smtClean="0">
                          <a:solidFill>
                            <a:srgbClr val="FFFFFF"/>
                          </a:solidFill>
                          <a:latin typeface="Arial"/>
                        </a:rPr>
                        <a:t>RECURRENTES  </a:t>
                      </a:r>
                    </a:p>
                    <a:p>
                      <a:pPr algn="just" fontAlgn="ctr"/>
                      <a:r>
                        <a:rPr lang="es-ES" sz="1000" b="1" i="0" u="none" strike="noStrike" dirty="0" smtClean="0">
                          <a:solidFill>
                            <a:srgbClr val="FFFFFF"/>
                          </a:solidFill>
                          <a:latin typeface="Arial"/>
                        </a:rPr>
                        <a:t>POR </a:t>
                      </a:r>
                      <a:r>
                        <a:rPr lang="es-ES" sz="1000" b="1" i="0" u="none" strike="noStrike" dirty="0">
                          <a:solidFill>
                            <a:srgbClr val="FFFFFF"/>
                          </a:solidFill>
                          <a:latin typeface="Arial"/>
                        </a:rPr>
                        <a:t>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tc gridSpan="2">
                  <a:txBody>
                    <a:bodyPr/>
                    <a:lstStyle/>
                    <a:p>
                      <a:pPr algn="just" fontAlgn="ctr"/>
                      <a:r>
                        <a:rPr lang="es-ES" sz="1000" b="1" i="0" u="none" strike="noStrike" dirty="0">
                          <a:solidFill>
                            <a:srgbClr val="FFFFFF"/>
                          </a:solidFill>
                          <a:latin typeface="Arial"/>
                        </a:rPr>
                        <a:t>RESPUESTA DE LAS </a:t>
                      </a:r>
                      <a:endParaRPr lang="es-ES" sz="1000" b="1" i="0" u="none" strike="noStrike" dirty="0" smtClean="0">
                        <a:solidFill>
                          <a:srgbClr val="FFFFFF"/>
                        </a:solidFill>
                        <a:latin typeface="Arial"/>
                      </a:endParaRPr>
                    </a:p>
                    <a:p>
                      <a:pPr algn="just" fontAlgn="ctr"/>
                      <a:r>
                        <a:rPr lang="es-ES" sz="1000" b="1" i="0" u="none" strike="noStrike" dirty="0" smtClean="0">
                          <a:solidFill>
                            <a:srgbClr val="FFFFFF"/>
                          </a:solidFill>
                          <a:latin typeface="Arial"/>
                        </a:rPr>
                        <a:t>QUEJAS </a:t>
                      </a:r>
                      <a:r>
                        <a:rPr lang="es-ES" sz="1000" b="1" i="0" u="none" strike="noStrike" dirty="0">
                          <a:solidFill>
                            <a:srgbClr val="FFFFFF"/>
                          </a:solidFill>
                          <a:latin typeface="Arial"/>
                        </a:rPr>
                        <a:t>DENTRO DEL TIEMPO </a:t>
                      </a:r>
                      <a:r>
                        <a:rPr lang="es-ES" sz="900" b="1" i="0" u="none" strike="noStrike" dirty="0">
                          <a:solidFill>
                            <a:srgbClr val="FFFFFF"/>
                          </a:solidFill>
                          <a:latin typeface="Arial"/>
                        </a:rPr>
                        <a:t>ESTABLECIDO</a:t>
                      </a:r>
                      <a:endParaRPr lang="es-ES" sz="1000" b="1" i="0" u="none" strike="noStrike" dirty="0">
                        <a:solidFill>
                          <a:srgbClr val="FFFFFF"/>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tr>
              <a:tr h="593179">
                <a:tc>
                  <a:txBody>
                    <a:bodyPr/>
                    <a:lstStyle/>
                    <a:p>
                      <a:pPr algn="ctr" fontAlgn="ctr"/>
                      <a:r>
                        <a:rPr lang="es-ES" sz="1600" b="1" i="0" u="none" strike="noStrike" dirty="0" smtClean="0">
                          <a:solidFill>
                            <a:srgbClr val="FFFFFF"/>
                          </a:solidFill>
                          <a:effectLst/>
                          <a:latin typeface="Arial"/>
                        </a:rPr>
                        <a:t>2013-2</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ES" sz="1600" b="1" i="0" u="none" strike="noStrike" dirty="0" smtClean="0">
                          <a:solidFill>
                            <a:srgbClr val="FFFFFF"/>
                          </a:solidFill>
                          <a:effectLst/>
                          <a:latin typeface="Arial"/>
                        </a:rPr>
                        <a:t>2013-1</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ES" sz="1600" b="1" i="0" u="none" strike="noStrike" dirty="0" smtClean="0">
                          <a:solidFill>
                            <a:srgbClr val="FFFFFF"/>
                          </a:solidFill>
                          <a:effectLst/>
                          <a:latin typeface="Arial"/>
                        </a:rPr>
                        <a:t>2013-2</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ES" sz="1600" b="1" i="0" u="none" strike="noStrike" dirty="0" smtClean="0">
                          <a:solidFill>
                            <a:srgbClr val="FFFFFF"/>
                          </a:solidFill>
                          <a:effectLst/>
                          <a:latin typeface="Arial"/>
                        </a:rPr>
                        <a:t>2013-1</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ES" sz="1600" b="1" i="0" u="none" strike="noStrike" dirty="0" smtClean="0">
                          <a:solidFill>
                            <a:srgbClr val="FFFFFF"/>
                          </a:solidFill>
                          <a:effectLst/>
                          <a:latin typeface="Arial"/>
                        </a:rPr>
                        <a:t>2013-2</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ES" sz="1600" b="1" i="0" u="none" strike="noStrike" dirty="0" smtClean="0">
                          <a:solidFill>
                            <a:srgbClr val="FFFFFF"/>
                          </a:solidFill>
                          <a:effectLst/>
                          <a:latin typeface="Arial"/>
                        </a:rPr>
                        <a:t>2013-1</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ES" sz="1600" b="1" i="0" u="none" strike="noStrike" dirty="0" smtClean="0">
                          <a:solidFill>
                            <a:srgbClr val="FFFFFF"/>
                          </a:solidFill>
                          <a:effectLst/>
                          <a:latin typeface="Arial"/>
                        </a:rPr>
                        <a:t>2013-2</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ES" sz="1600" b="1" i="0" u="none" strike="noStrike" dirty="0" smtClean="0">
                          <a:solidFill>
                            <a:srgbClr val="FFFFFF"/>
                          </a:solidFill>
                          <a:effectLst/>
                          <a:latin typeface="Arial"/>
                        </a:rPr>
                        <a:t>2013-1</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r>
              <a:tr h="314863">
                <a:tc>
                  <a:txBody>
                    <a:bodyPr/>
                    <a:lstStyle/>
                    <a:p>
                      <a:pPr algn="ctr" fontAlgn="ctr"/>
                      <a:r>
                        <a:rPr lang="es-CO" sz="16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5609">
                <a:tc gridSpan="8">
                  <a:txBody>
                    <a:bodyPr/>
                    <a:lstStyle/>
                    <a:p>
                      <a:pPr marL="0" indent="0" algn="just" fontAlgn="ctr">
                        <a:buNone/>
                      </a:pPr>
                      <a:r>
                        <a:rPr lang="es-CO" sz="2400" b="0" i="0" u="none" strike="noStrike" baseline="0" dirty="0" smtClean="0">
                          <a:latin typeface="Arial"/>
                        </a:rPr>
                        <a:t>No se presentaron quejas en el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95513853"/>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7" name="Rectangle 2"/>
          <p:cNvSpPr>
            <a:spLocks noGrp="1" noChangeArrowheads="1"/>
          </p:cNvSpPr>
          <p:nvPr>
            <p:ph type="title"/>
          </p:nvPr>
        </p:nvSpPr>
        <p:spPr>
          <a:xfrm>
            <a:off x="457200" y="-27384"/>
            <a:ext cx="8229600" cy="720725"/>
          </a:xfrm>
        </p:spPr>
        <p:txBody>
          <a:bodyPr>
            <a:noAutofit/>
          </a:bodyPr>
          <a:lstStyle/>
          <a:p>
            <a:pPr eaLnBrk="1" hangingPunct="1"/>
            <a:r>
              <a:rPr lang="es-ES" sz="3200" b="1" dirty="0" smtClean="0">
                <a:solidFill>
                  <a:srgbClr val="FF3300"/>
                </a:solidFill>
              </a:rPr>
              <a:t>OBJETIVO “E” </a:t>
            </a:r>
            <a:r>
              <a:rPr lang="es-ES" sz="2400" b="1" dirty="0" smtClean="0">
                <a:solidFill>
                  <a:srgbClr val="FF3300"/>
                </a:solidFill>
              </a:rPr>
              <a:t/>
            </a:r>
            <a:br>
              <a:rPr lang="es-ES" sz="2400" b="1" dirty="0" smtClean="0">
                <a:solidFill>
                  <a:srgbClr val="FF3300"/>
                </a:solidFill>
              </a:rPr>
            </a:br>
            <a:r>
              <a:rPr lang="es-ES" sz="2400" b="1" dirty="0" smtClean="0">
                <a:solidFill>
                  <a:srgbClr val="FF3300"/>
                </a:solidFill>
              </a:rPr>
              <a:t>Indicadores de Proceso  medidos y con análisis de datos</a:t>
            </a:r>
          </a:p>
        </p:txBody>
      </p:sp>
      <p:graphicFrame>
        <p:nvGraphicFramePr>
          <p:cNvPr id="6" name="5 Tabla"/>
          <p:cNvGraphicFramePr>
            <a:graphicFrameLocks noGrp="1"/>
          </p:cNvGraphicFramePr>
          <p:nvPr>
            <p:extLst>
              <p:ext uri="{D42A27DB-BD31-4B8C-83A1-F6EECF244321}">
                <p14:modId xmlns:p14="http://schemas.microsoft.com/office/powerpoint/2010/main" val="1201482105"/>
              </p:ext>
            </p:extLst>
          </p:nvPr>
        </p:nvGraphicFramePr>
        <p:xfrm>
          <a:off x="500063" y="1054554"/>
          <a:ext cx="8176393" cy="4321109"/>
        </p:xfrm>
        <a:graphic>
          <a:graphicData uri="http://schemas.openxmlformats.org/drawingml/2006/table">
            <a:tbl>
              <a:tblPr/>
              <a:tblGrid>
                <a:gridCol w="2691111"/>
                <a:gridCol w="706030"/>
                <a:gridCol w="706030"/>
                <a:gridCol w="706030"/>
                <a:gridCol w="806618"/>
                <a:gridCol w="1280287"/>
                <a:gridCol w="1280287"/>
              </a:tblGrid>
              <a:tr h="187559">
                <a:tc rowSpan="2">
                  <a:txBody>
                    <a:bodyPr/>
                    <a:lstStyle/>
                    <a:p>
                      <a:pPr algn="l" fontAlgn="ctr"/>
                      <a:r>
                        <a:rPr lang="es-MX" sz="1600" b="1" i="0" u="none" strike="noStrike" dirty="0" smtClean="0">
                          <a:solidFill>
                            <a:schemeClr val="bg1">
                              <a:lumMod val="95000"/>
                            </a:schemeClr>
                          </a:solidFill>
                          <a:latin typeface="Arial"/>
                        </a:rPr>
                        <a:t>INDICADOR</a:t>
                      </a: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ctr" fontAlgn="ctr"/>
                      <a:r>
                        <a:rPr lang="es-MX" sz="1600" b="1" i="0" u="none" strike="noStrike" dirty="0" smtClean="0">
                          <a:solidFill>
                            <a:schemeClr val="bg1">
                              <a:lumMod val="95000"/>
                            </a:schemeClr>
                          </a:solidFill>
                          <a:latin typeface="Arial"/>
                        </a:rPr>
                        <a:t>2012</a:t>
                      </a: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pPr algn="ctr" fontAlgn="ct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ctr" fontAlgn="ctr"/>
                      <a:r>
                        <a:rPr lang="es-MX" sz="1600" b="1" i="0" u="none" strike="noStrike" dirty="0" smtClean="0">
                          <a:solidFill>
                            <a:schemeClr val="bg1">
                              <a:lumMod val="95000"/>
                            </a:schemeClr>
                          </a:solidFill>
                          <a:latin typeface="Arial"/>
                        </a:rPr>
                        <a:t>2013</a:t>
                      </a: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pPr algn="ctr" fontAlgn="ct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rowSpan="2">
                  <a:txBody>
                    <a:bodyPr/>
                    <a:lstStyle/>
                    <a:p>
                      <a:pPr algn="ctr" fontAlgn="ctr"/>
                      <a:r>
                        <a:rPr lang="es-MX" sz="1600" b="1" i="0" u="none" strike="noStrike" dirty="0" smtClean="0">
                          <a:solidFill>
                            <a:schemeClr val="bg1">
                              <a:lumMod val="95000"/>
                            </a:schemeClr>
                          </a:solidFill>
                          <a:latin typeface="Arial"/>
                        </a:rPr>
                        <a:t>PROMEDIO</a:t>
                      </a: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rowSpan="2">
                  <a:txBody>
                    <a:bodyPr/>
                    <a:lstStyle/>
                    <a:p>
                      <a:pPr algn="ctr" fontAlgn="ctr"/>
                      <a:r>
                        <a:rPr lang="es-ES" sz="1600" b="1" i="0" u="none" strike="noStrike" dirty="0" smtClean="0">
                          <a:solidFill>
                            <a:schemeClr val="bg1">
                              <a:lumMod val="95000"/>
                            </a:schemeClr>
                          </a:solidFill>
                          <a:latin typeface="Arial"/>
                        </a:rPr>
                        <a:t>% DE</a:t>
                      </a:r>
                      <a:r>
                        <a:rPr lang="es-ES" sz="1600" b="1" i="0" u="none" strike="noStrike" baseline="0" dirty="0" smtClean="0">
                          <a:solidFill>
                            <a:schemeClr val="bg1">
                              <a:lumMod val="95000"/>
                            </a:schemeClr>
                          </a:solidFill>
                          <a:latin typeface="Arial"/>
                        </a:rPr>
                        <a:t> MEJORA</a:t>
                      </a: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205171">
                <a:tc vMerge="1">
                  <a:txBody>
                    <a:bodyPr/>
                    <a:lstStyle/>
                    <a:p>
                      <a:pPr algn="just" fontAlgn="ct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MX" sz="1600" b="1" i="0" u="none" strike="noStrike" dirty="0" smtClean="0">
                          <a:solidFill>
                            <a:schemeClr val="tx1"/>
                          </a:solidFill>
                          <a:latin typeface="Arial"/>
                        </a:rPr>
                        <a:t>2012-1</a:t>
                      </a:r>
                      <a:endParaRPr lang="es-ES" sz="1600" b="1" i="0" u="none" strike="noStrike" dirty="0">
                        <a:solidFill>
                          <a:schemeClr val="tx1"/>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MX" sz="1600" b="1" i="0" u="none" strike="noStrike" dirty="0" smtClean="0">
                          <a:solidFill>
                            <a:schemeClr val="tx1"/>
                          </a:solidFill>
                          <a:latin typeface="Arial"/>
                        </a:rPr>
                        <a:t>2012-2</a:t>
                      </a:r>
                      <a:endParaRPr lang="es-ES" sz="1600" b="1" i="0" u="none" strike="noStrike" dirty="0">
                        <a:solidFill>
                          <a:schemeClr val="tx1"/>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MX" sz="1600" b="1" i="0" u="none" strike="noStrike" dirty="0" smtClean="0">
                          <a:solidFill>
                            <a:schemeClr val="tx1"/>
                          </a:solidFill>
                          <a:latin typeface="Arial"/>
                        </a:rPr>
                        <a:t>2013-1</a:t>
                      </a:r>
                      <a:endParaRPr lang="es-ES" sz="1600" b="1" i="0" u="none" strike="noStrike" dirty="0">
                        <a:solidFill>
                          <a:schemeClr val="tx1"/>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MX" sz="1600" b="1" i="0" u="none" strike="noStrike" dirty="0" smtClean="0">
                          <a:solidFill>
                            <a:schemeClr val="tx1"/>
                          </a:solidFill>
                          <a:latin typeface="Arial"/>
                        </a:rPr>
                        <a:t>2013-2</a:t>
                      </a:r>
                      <a:endParaRPr lang="es-ES" sz="1600" b="1" i="0" u="none" strike="noStrike" dirty="0">
                        <a:solidFill>
                          <a:schemeClr val="tx1"/>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vMerge="1">
                  <a:txBody>
                    <a:bodyPr/>
                    <a:lstStyle/>
                    <a:p>
                      <a:pPr algn="ctr" fontAlgn="ctr"/>
                      <a:endParaRPr lang="es-CO" sz="2800" b="1"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vMerge="1">
                  <a:txBody>
                    <a:bodyPr/>
                    <a:lstStyle/>
                    <a:p>
                      <a:endParaRPr lang="es-CO"/>
                    </a:p>
                  </a:txBody>
                  <a:tcPr/>
                </a:tc>
              </a:tr>
              <a:tr h="328229">
                <a:tc>
                  <a:txBody>
                    <a:bodyPr/>
                    <a:lstStyle/>
                    <a:p>
                      <a:pPr algn="l" fontAlgn="ctr"/>
                      <a:r>
                        <a:rPr lang="es-CO" sz="1600" b="0" i="0" u="none" strike="noStrike" dirty="0">
                          <a:solidFill>
                            <a:srgbClr val="000000"/>
                          </a:solidFill>
                          <a:effectLst/>
                          <a:latin typeface="Arial"/>
                        </a:rPr>
                        <a:t>Evaluación de desempeño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AA00"/>
                    </a:solidFill>
                  </a:tcPr>
                </a:tc>
                <a:tc gridSpan="2">
                  <a:txBody>
                    <a:bodyPr/>
                    <a:lstStyle/>
                    <a:p>
                      <a:pPr algn="ctr" fontAlgn="ctr"/>
                      <a:r>
                        <a:rPr lang="es-CO" sz="1600" b="0" i="0" u="none" strike="noStrike" dirty="0">
                          <a:solidFill>
                            <a:srgbClr val="000000"/>
                          </a:solidFill>
                          <a:effectLst/>
                          <a:latin typeface="Arial"/>
                        </a:rPr>
                        <a:t>88,0%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AA00"/>
                    </a:solidFill>
                  </a:tcPr>
                </a:tc>
                <a:tc hMerge="1">
                  <a:txBody>
                    <a:bodyPr/>
                    <a:lstStyle/>
                    <a:p>
                      <a:endParaRPr lang="es-CO"/>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s-CO" sz="1600" b="0" i="0" u="none" strike="noStrike" dirty="0">
                          <a:solidFill>
                            <a:srgbClr val="000000"/>
                          </a:solidFill>
                          <a:effectLst/>
                          <a:latin typeface="Arial"/>
                        </a:rPr>
                        <a:t>86,0%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AA00"/>
                    </a:solidFill>
                  </a:tcPr>
                </a:tc>
                <a:tc hMerge="1">
                  <a:txBody>
                    <a:bodyPr/>
                    <a:lstStyle/>
                    <a:p>
                      <a:endParaRPr lang="es-CO"/>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600" b="0" i="0" u="none" strike="noStrike" dirty="0">
                          <a:solidFill>
                            <a:srgbClr val="000000"/>
                          </a:solidFill>
                          <a:effectLst/>
                          <a:latin typeface="Arial"/>
                        </a:rPr>
                        <a:t>86,0%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AA00"/>
                    </a:solidFill>
                  </a:tcPr>
                </a:tc>
                <a:tc>
                  <a:txBody>
                    <a:bodyPr/>
                    <a:lstStyle/>
                    <a:p>
                      <a:pPr algn="ctr" fontAlgn="ctr"/>
                      <a:r>
                        <a:rPr lang="es-CO" sz="1600" b="0" i="0" u="none" strike="noStrike" dirty="0">
                          <a:solidFill>
                            <a:srgbClr val="000000"/>
                          </a:solidFill>
                          <a:effectLst/>
                          <a:latin typeface="Arial"/>
                        </a:rPr>
                        <a:t>-86,0%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AA00"/>
                    </a:solidFill>
                  </a:tcPr>
                </a:tc>
              </a:tr>
              <a:tr h="328229">
                <a:tc>
                  <a:txBody>
                    <a:bodyPr/>
                    <a:lstStyle/>
                    <a:p>
                      <a:pPr algn="l" fontAlgn="ctr"/>
                      <a:r>
                        <a:rPr lang="es-CO" sz="1600" b="0" i="0" u="none" strike="noStrike" dirty="0">
                          <a:solidFill>
                            <a:schemeClr val="tx1"/>
                          </a:solidFill>
                          <a:effectLst/>
                          <a:latin typeface="Arial"/>
                        </a:rPr>
                        <a:t>Cumplimiento plan de formación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AA00"/>
                    </a:solidFill>
                  </a:tcPr>
                </a:tc>
                <a:tc gridSpan="2">
                  <a:txBody>
                    <a:bodyPr/>
                    <a:lstStyle/>
                    <a:p>
                      <a:pPr algn="ctr" fontAlgn="ctr"/>
                      <a:r>
                        <a:rPr lang="es-CO" sz="1600" b="0" i="0" u="none" strike="noStrike" dirty="0">
                          <a:solidFill>
                            <a:schemeClr val="tx1"/>
                          </a:solidFill>
                          <a:effectLst/>
                          <a:latin typeface="Arial"/>
                        </a:rPr>
                        <a:t>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endParaRPr lang="es-CO"/>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marL="0" algn="ctr" defTabSz="457200" rtl="0" eaLnBrk="1" fontAlgn="ctr" latinLnBrk="0" hangingPunct="1"/>
                      <a:r>
                        <a:rPr lang="es-CO" sz="1600" b="0" i="0" u="none" strike="noStrike" kern="1200" dirty="0">
                          <a:solidFill>
                            <a:schemeClr val="tx1"/>
                          </a:solidFill>
                          <a:effectLst/>
                          <a:latin typeface="Arial"/>
                          <a:ea typeface="+mn-ea"/>
                          <a:cs typeface="+mn-cs"/>
                        </a:rPr>
                        <a:t> </a:t>
                      </a:r>
                      <a:r>
                        <a:rPr lang="es-CO" sz="1600" b="0" i="0" u="none" strike="noStrike" kern="1200" dirty="0" smtClean="0">
                          <a:solidFill>
                            <a:schemeClr val="tx1"/>
                          </a:solidFill>
                          <a:effectLst/>
                          <a:latin typeface="Arial"/>
                          <a:ea typeface="+mn-ea"/>
                          <a:cs typeface="+mn-cs"/>
                        </a:rPr>
                        <a:t>80%</a:t>
                      </a:r>
                      <a:endParaRPr lang="es-CO" sz="1600" b="0" i="0" u="none" strike="noStrike" kern="1200" dirty="0">
                        <a:solidFill>
                          <a:schemeClr val="tx1"/>
                        </a:solidFill>
                        <a:effectLst/>
                        <a:latin typeface="Arial"/>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endParaRPr lang="es-CO"/>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600" b="0" i="0" u="none" strike="noStrike" dirty="0">
                          <a:solidFill>
                            <a:srgbClr val="000000"/>
                          </a:solidFill>
                          <a:effectLst/>
                          <a:latin typeface="Arial"/>
                        </a:rPr>
                        <a:t>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AA00"/>
                    </a:solidFill>
                  </a:tcPr>
                </a:tc>
                <a:tc>
                  <a:txBody>
                    <a:bodyPr/>
                    <a:lstStyle/>
                    <a:p>
                      <a:pPr algn="ctr" fontAlgn="ctr"/>
                      <a:r>
                        <a:rPr lang="es-CO" sz="1600" b="0" i="0" u="none" strike="noStrike" dirty="0">
                          <a:solidFill>
                            <a:srgbClr val="000000"/>
                          </a:solidFill>
                          <a:effectLst/>
                          <a:latin typeface="Arial"/>
                        </a:rPr>
                        <a:t>-90%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AA00"/>
                    </a:solidFill>
                  </a:tcPr>
                </a:tc>
              </a:tr>
              <a:tr h="328229">
                <a:tc>
                  <a:txBody>
                    <a:bodyPr/>
                    <a:lstStyle/>
                    <a:p>
                      <a:pPr algn="l" fontAlgn="ctr"/>
                      <a:r>
                        <a:rPr lang="es-CO" sz="1600" b="0" i="0" u="none" strike="noStrike" dirty="0">
                          <a:solidFill>
                            <a:srgbClr val="000000"/>
                          </a:solidFill>
                          <a:effectLst/>
                          <a:latin typeface="Arial"/>
                        </a:rPr>
                        <a:t>Vinculación (Cumplimiento del perfil de las requisiciones de Personal)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600" b="0" i="0" u="none" strike="noStrike" dirty="0">
                          <a:solidFill>
                            <a:srgbClr val="000000"/>
                          </a:solidFill>
                          <a:effectLst/>
                          <a:latin typeface="Arial"/>
                        </a:rPr>
                        <a:t>100,0%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600" b="0" i="0" u="none" strike="noStrike">
                          <a:solidFill>
                            <a:srgbClr val="000000"/>
                          </a:solidFill>
                          <a:effectLst/>
                          <a:latin typeface="Arial"/>
                        </a:rPr>
                        <a:t>100,0%</a:t>
                      </a:r>
                    </a:p>
                  </a:txBody>
                  <a:tcPr marL="0" marR="0" marT="0" marB="0" anchor="ctr">
                    <a:lnL w="6350" cap="flat" cmpd="sng" algn="ctr">
                      <a:solidFill>
                        <a:srgbClr val="000000"/>
                      </a:solidFill>
                      <a:prstDash val="solid"/>
                      <a:round/>
                      <a:headEnd type="none" w="med" len="med"/>
                      <a:tailEnd type="none" w="med" len="med"/>
                    </a:lnL>
                  </a:tcPr>
                </a:tc>
                <a:tc>
                  <a:txBody>
                    <a:bodyPr/>
                    <a:lstStyle/>
                    <a:p>
                      <a:pPr algn="ctr" fontAlgn="ctr"/>
                      <a:r>
                        <a:rPr lang="es-CO" sz="1600" b="0" i="0" u="none" strike="noStrike" dirty="0">
                          <a:solidFill>
                            <a:srgbClr val="000000"/>
                          </a:solidFill>
                          <a:effectLst/>
                          <a:latin typeface="Arial"/>
                        </a:rPr>
                        <a:t>100,0%</a:t>
                      </a:r>
                    </a:p>
                  </a:txBody>
                  <a:tcPr marL="0" marR="0" marT="0"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600" b="0" i="0" u="none" strike="noStrike" dirty="0">
                          <a:solidFill>
                            <a:srgbClr val="000000"/>
                          </a:solidFill>
                          <a:effectLst/>
                          <a:latin typeface="Arial"/>
                        </a:rPr>
                        <a:t>100,0%</a:t>
                      </a:r>
                    </a:p>
                  </a:txBody>
                  <a:tcPr marL="0" marR="0" marT="0" marB="0" anchor="ctr">
                    <a:lnL w="6350" cap="flat" cmpd="sng" algn="ctr">
                      <a:solidFill>
                        <a:srgbClr val="000000"/>
                      </a:solidFill>
                      <a:prstDash val="solid"/>
                      <a:round/>
                      <a:headEnd type="none" w="med" len="med"/>
                      <a:tailEnd type="none" w="med" len="med"/>
                    </a:lnL>
                  </a:tcPr>
                </a:tc>
                <a:tc>
                  <a:txBody>
                    <a:bodyPr/>
                    <a:lstStyle/>
                    <a:p>
                      <a:pPr algn="ctr" fontAlgn="ctr"/>
                      <a:r>
                        <a:rPr lang="es-CO" sz="1600" b="0" i="0" u="none" strike="noStrike" dirty="0">
                          <a:solidFill>
                            <a:srgbClr val="000000"/>
                          </a:solidFill>
                          <a:effectLst/>
                          <a:latin typeface="Arial"/>
                        </a:rPr>
                        <a:t>100,0%</a:t>
                      </a:r>
                    </a:p>
                  </a:txBody>
                  <a:tcPr marL="0" marR="0" marT="0"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600" b="0" i="0" u="none" strike="noStrike" dirty="0">
                          <a:solidFill>
                            <a:srgbClr val="000000"/>
                          </a:solidFill>
                          <a:effectLst/>
                          <a:latin typeface="Arial"/>
                        </a:rPr>
                        <a:t>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28229">
                <a:tc>
                  <a:txBody>
                    <a:bodyPr/>
                    <a:lstStyle/>
                    <a:p>
                      <a:pPr algn="l" fontAlgn="ctr"/>
                      <a:r>
                        <a:rPr lang="es-CO" sz="1600" b="0" i="0" u="none" strike="noStrike" dirty="0">
                          <a:solidFill>
                            <a:srgbClr val="000000"/>
                          </a:solidFill>
                          <a:effectLst/>
                          <a:latin typeface="Arial"/>
                        </a:rPr>
                        <a:t>Evaluación del periodo de prueba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AA00"/>
                    </a:solidFill>
                  </a:tcPr>
                </a:tc>
                <a:tc>
                  <a:txBody>
                    <a:bodyPr/>
                    <a:lstStyle/>
                    <a:p>
                      <a:pPr algn="ctr" fontAlgn="ctr"/>
                      <a:r>
                        <a:rPr lang="es-CO" sz="1600" b="0" i="0" u="none" strike="noStrike" dirty="0">
                          <a:solidFill>
                            <a:srgbClr val="000000"/>
                          </a:solidFill>
                          <a:effectLst/>
                          <a:latin typeface="Arial"/>
                        </a:rPr>
                        <a:t>100,0%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AA00"/>
                    </a:solidFill>
                  </a:tcPr>
                </a:tc>
                <a:tc>
                  <a:txBody>
                    <a:bodyPr/>
                    <a:lstStyle/>
                    <a:p>
                      <a:pPr algn="ctr" fontAlgn="ctr"/>
                      <a:r>
                        <a:rPr lang="es-CO" sz="1600" b="0" i="0" u="none" strike="noStrike" dirty="0">
                          <a:solidFill>
                            <a:srgbClr val="000000"/>
                          </a:solidFill>
                          <a:effectLst/>
                          <a:latin typeface="Arial"/>
                        </a:rPr>
                        <a:t>100,0%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solidFill>
                      <a:srgbClr val="E6AA00"/>
                    </a:solidFill>
                  </a:tcPr>
                </a:tc>
                <a:tc>
                  <a:txBody>
                    <a:bodyPr/>
                    <a:lstStyle/>
                    <a:p>
                      <a:pPr algn="ctr" fontAlgn="ctr"/>
                      <a:r>
                        <a:rPr lang="es-CO" sz="1600" b="0" i="0" u="none" strike="noStrike" dirty="0">
                          <a:solidFill>
                            <a:srgbClr val="000000"/>
                          </a:solidFill>
                          <a:effectLst/>
                          <a:latin typeface="Arial"/>
                        </a:rPr>
                        <a:t>100,0%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AA00"/>
                    </a:solidFill>
                  </a:tcPr>
                </a:tc>
                <a:tc>
                  <a:txBody>
                    <a:bodyPr/>
                    <a:lstStyle/>
                    <a:p>
                      <a:pPr algn="ctr" fontAlgn="ctr"/>
                      <a:r>
                        <a:rPr lang="es-CO" sz="1600" b="0" i="0" u="none" strike="noStrike" dirty="0">
                          <a:solidFill>
                            <a:srgbClr val="000000"/>
                          </a:solidFill>
                          <a:effectLst/>
                          <a:latin typeface="Arial"/>
                        </a:rPr>
                        <a:t>92,0%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solidFill>
                      <a:srgbClr val="E6AA00"/>
                    </a:solidFill>
                  </a:tcPr>
                </a:tc>
                <a:tc>
                  <a:txBody>
                    <a:bodyPr/>
                    <a:lstStyle/>
                    <a:p>
                      <a:pPr algn="ctr" fontAlgn="ctr"/>
                      <a:r>
                        <a:rPr lang="es-CO" sz="1600" b="0" i="0" u="none" strike="noStrike" dirty="0">
                          <a:solidFill>
                            <a:srgbClr val="000000"/>
                          </a:solidFill>
                          <a:effectLst/>
                          <a:latin typeface="Arial"/>
                        </a:rPr>
                        <a:t>96,0%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AA00"/>
                    </a:solidFill>
                  </a:tcPr>
                </a:tc>
                <a:tc>
                  <a:txBody>
                    <a:bodyPr/>
                    <a:lstStyle/>
                    <a:p>
                      <a:pPr algn="ctr" fontAlgn="ctr"/>
                      <a:r>
                        <a:rPr lang="es-CO" sz="1600" b="0" i="0" u="none" strike="noStrike" dirty="0">
                          <a:solidFill>
                            <a:srgbClr val="000000"/>
                          </a:solidFill>
                          <a:effectLst/>
                          <a:latin typeface="Arial"/>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AA00"/>
                    </a:solidFill>
                  </a:tcPr>
                </a:tc>
              </a:tr>
              <a:tr h="820571">
                <a:tc>
                  <a:txBody>
                    <a:bodyPr/>
                    <a:lstStyle/>
                    <a:p>
                      <a:pPr algn="l" fontAlgn="ctr"/>
                      <a:r>
                        <a:rPr lang="es-CO" sz="1600" b="0" i="0" u="none" strike="noStrike">
                          <a:solidFill>
                            <a:srgbClr val="000000"/>
                          </a:solidFill>
                          <a:effectLst/>
                          <a:latin typeface="Arial"/>
                        </a:rPr>
                        <a:t>Cumplimiento en el tiempo de entrega de la liquidación parcial del auxilio de Cesantías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600" b="0" i="0" u="none" strike="noStrike" dirty="0">
                          <a:solidFill>
                            <a:srgbClr val="000000"/>
                          </a:solidFill>
                          <a:effectLst/>
                          <a:latin typeface="Arial"/>
                        </a:rPr>
                        <a:t>93,0%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600" b="0" i="0" u="none" strike="noStrike" dirty="0">
                          <a:solidFill>
                            <a:srgbClr val="000000"/>
                          </a:solidFill>
                          <a:effectLst/>
                          <a:latin typeface="Arial"/>
                        </a:rPr>
                        <a:t>96,0%</a:t>
                      </a:r>
                    </a:p>
                  </a:txBody>
                  <a:tcPr marL="0" marR="0" marT="0" marB="0" anchor="ct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a:txBody>
                    <a:bodyPr/>
                    <a:lstStyle/>
                    <a:p>
                      <a:pPr algn="ctr" fontAlgn="ctr"/>
                      <a:r>
                        <a:rPr lang="es-CO" sz="1600" b="0" i="0" u="none" strike="noStrike" dirty="0">
                          <a:solidFill>
                            <a:srgbClr val="000000"/>
                          </a:solidFill>
                          <a:effectLst/>
                          <a:latin typeface="Arial"/>
                        </a:rPr>
                        <a:t>95,0%</a:t>
                      </a:r>
                    </a:p>
                  </a:txBody>
                  <a:tcPr marL="0" marR="0" marT="0"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600" b="0" i="0" u="none" strike="noStrike" dirty="0">
                          <a:solidFill>
                            <a:srgbClr val="000000"/>
                          </a:solidFill>
                          <a:effectLst/>
                          <a:latin typeface="Arial"/>
                        </a:rPr>
                        <a:t>100,0%</a:t>
                      </a:r>
                    </a:p>
                  </a:txBody>
                  <a:tcPr marL="0" marR="0" marT="0" marB="0" anchor="ct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solidFill>
                      <a:schemeClr val="bg1"/>
                    </a:solidFill>
                  </a:tcPr>
                </a:tc>
                <a:tc>
                  <a:txBody>
                    <a:bodyPr/>
                    <a:lstStyle/>
                    <a:p>
                      <a:pPr algn="ctr" fontAlgn="ctr"/>
                      <a:r>
                        <a:rPr lang="es-CO" sz="1600" b="0" i="0" u="none" strike="noStrike" dirty="0">
                          <a:solidFill>
                            <a:srgbClr val="000000"/>
                          </a:solidFill>
                          <a:effectLst/>
                          <a:latin typeface="Arial"/>
                        </a:rPr>
                        <a:t>97,5%</a:t>
                      </a:r>
                    </a:p>
                  </a:txBody>
                  <a:tcPr marL="0" marR="0" marT="0"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600" b="0" i="0" u="none" strike="noStrike" dirty="0">
                          <a:solidFill>
                            <a:srgbClr val="000000"/>
                          </a:solidFill>
                          <a:effectLst/>
                          <a:latin typeface="Arial"/>
                        </a:rPr>
                        <a:t>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809580">
                <a:tc gridSpan="7">
                  <a:txBody>
                    <a:bodyPr/>
                    <a:lstStyle/>
                    <a:p>
                      <a:pPr algn="just" fontAlgn="ctr"/>
                      <a:r>
                        <a:rPr lang="es-MX" sz="1800" b="1" i="0" u="none" strike="noStrike" baseline="0" dirty="0" smtClean="0">
                          <a:latin typeface="Arial"/>
                        </a:rPr>
                        <a:t>Se cumplió la meta de eficacia del 3% en dos indicadores con respecto al período anterior, los otros tres cumplieron la meta del indicador  más no la eficacia</a:t>
                      </a:r>
                      <a:endParaRPr lang="es-ES" sz="1800" b="1" i="0" u="none" strike="noStrike" dirty="0">
                        <a:latin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endParaRPr lang="es-CO"/>
                    </a:p>
                  </a:txBody>
                  <a:tcPr/>
                </a:tc>
                <a:tc hMerge="1">
                  <a:txBody>
                    <a:bodyPr/>
                    <a:lstStyle/>
                    <a:p>
                      <a:endParaRPr lang="es-CO"/>
                    </a:p>
                  </a:txBody>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pPr algn="ctr" fontAlgn="ctr"/>
                      <a:endParaRPr lang="es-ES" sz="2400" b="1" i="0" u="none" strike="noStrike" dirty="0">
                        <a:latin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896232481"/>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6" name="Rectangle 2"/>
          <p:cNvSpPr>
            <a:spLocks noGrp="1" noChangeArrowheads="1"/>
          </p:cNvSpPr>
          <p:nvPr>
            <p:ph type="title"/>
          </p:nvPr>
        </p:nvSpPr>
        <p:spPr>
          <a:xfrm>
            <a:off x="457200" y="150813"/>
            <a:ext cx="8229600" cy="325859"/>
          </a:xfrm>
        </p:spPr>
        <p:txBody>
          <a:bodyPr>
            <a:normAutofit fontScale="90000"/>
          </a:bodyPr>
          <a:lstStyle/>
          <a:p>
            <a:pPr eaLnBrk="1" hangingPunct="1"/>
            <a:r>
              <a:rPr lang="es-ES" sz="2800" dirty="0" smtClean="0">
                <a:solidFill>
                  <a:srgbClr val="FF3300"/>
                </a:solidFill>
              </a:rPr>
              <a:t>2. Resultados de auditorias internas 2013</a:t>
            </a:r>
          </a:p>
        </p:txBody>
      </p:sp>
      <p:graphicFrame>
        <p:nvGraphicFramePr>
          <p:cNvPr id="8" name="7 Tabla"/>
          <p:cNvGraphicFramePr>
            <a:graphicFrameLocks noGrp="1"/>
          </p:cNvGraphicFramePr>
          <p:nvPr>
            <p:extLst>
              <p:ext uri="{D42A27DB-BD31-4B8C-83A1-F6EECF244321}">
                <p14:modId xmlns:p14="http://schemas.microsoft.com/office/powerpoint/2010/main" val="2818820689"/>
              </p:ext>
            </p:extLst>
          </p:nvPr>
        </p:nvGraphicFramePr>
        <p:xfrm>
          <a:off x="142874" y="547597"/>
          <a:ext cx="8821612" cy="4960483"/>
        </p:xfrm>
        <a:graphic>
          <a:graphicData uri="http://schemas.openxmlformats.org/drawingml/2006/table">
            <a:tbl>
              <a:tblPr/>
              <a:tblGrid>
                <a:gridCol w="645364"/>
                <a:gridCol w="645364"/>
                <a:gridCol w="645364"/>
                <a:gridCol w="645364"/>
                <a:gridCol w="645364"/>
                <a:gridCol w="645364"/>
                <a:gridCol w="638845"/>
                <a:gridCol w="717073"/>
                <a:gridCol w="718702"/>
                <a:gridCol w="718702"/>
                <a:gridCol w="718702"/>
                <a:gridCol w="718702"/>
                <a:gridCol w="718702"/>
              </a:tblGrid>
              <a:tr h="352669">
                <a:tc>
                  <a:txBody>
                    <a:bodyPr/>
                    <a:lstStyle/>
                    <a:p>
                      <a:pPr algn="ctr" fontAlgn="ctr"/>
                      <a:r>
                        <a:rPr lang="es-ES" sz="900" b="1" i="0" u="none" strike="noStrike" dirty="0"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dirty="0"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dirty="0">
                          <a:latin typeface="Arial"/>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dirty="0">
                          <a:latin typeface="Arial"/>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900" b="1" i="0" u="none" strike="noStrike" dirty="0"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900" b="1" i="0" u="none" strike="noStrike" dirty="0"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900" b="1" i="0" u="none" strike="noStrike" dirty="0"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900" b="1" i="0" u="none" strike="noStrike" dirty="0"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176022">
                <a:tc>
                  <a:txBody>
                    <a:bodyPr/>
                    <a:lstStyle/>
                    <a:p>
                      <a:pPr algn="ctr" fontAlgn="b"/>
                      <a:r>
                        <a:rPr lang="es-ES" sz="1100" b="1" i="0" u="none" strike="noStrike" dirty="0">
                          <a:latin typeface="Arial"/>
                        </a:rPr>
                        <a:t>II-2006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a:latin typeface="Arial"/>
                        </a:rPr>
                        <a:t>I-2007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dirty="0">
                          <a:latin typeface="Arial"/>
                        </a:rPr>
                        <a:t>II-2007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dirty="0">
                          <a:latin typeface="Arial"/>
                        </a:rPr>
                        <a:t>I-2008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dirty="0">
                          <a:latin typeface="Arial"/>
                        </a:rPr>
                        <a:t>II-2008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dirty="0">
                          <a:latin typeface="Arial"/>
                        </a:rPr>
                        <a:t>I -2009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dirty="0">
                          <a:latin typeface="Arial"/>
                        </a:rPr>
                        <a:t>II -2009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dirty="0">
                          <a:latin typeface="Arial"/>
                        </a:rPr>
                        <a:t>I -2010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dirty="0">
                          <a:latin typeface="Arial"/>
                        </a:rPr>
                        <a:t>2011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100" b="1" i="0" u="none" strike="noStrike" smtClean="0">
                          <a:latin typeface="Arial"/>
                        </a:rPr>
                        <a:t>2012-1</a:t>
                      </a:r>
                      <a:endParaRPr lang="es-ES" sz="11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100" b="1" i="0" u="none" strike="noStrike" dirty="0" smtClean="0">
                          <a:latin typeface="Arial"/>
                        </a:rPr>
                        <a:t>2012-2</a:t>
                      </a:r>
                      <a:endParaRPr lang="es-ES" sz="11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100" b="1" i="0" u="none" strike="noStrike" dirty="0" smtClean="0">
                          <a:latin typeface="Arial"/>
                        </a:rPr>
                        <a:t>2013-1</a:t>
                      </a:r>
                      <a:endParaRPr lang="es-ES" sz="11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100" b="1" i="0" u="none" strike="noStrike" dirty="0" smtClean="0">
                          <a:latin typeface="Arial"/>
                        </a:rPr>
                        <a:t>2013-2</a:t>
                      </a:r>
                      <a:endParaRPr lang="es-ES" sz="11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258009">
                <a:tc>
                  <a:txBody>
                    <a:bodyPr/>
                    <a:lstStyle/>
                    <a:p>
                      <a:pPr algn="ctr" fontAlgn="ctr"/>
                      <a:r>
                        <a:rPr lang="es-CO" sz="2400" b="0" i="0" u="none" strike="noStrike">
                          <a:solidFill>
                            <a:srgbClr val="000000"/>
                          </a:solidFill>
                          <a:effectLst/>
                          <a:latin typeface="Arial"/>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dirty="0">
                          <a:solidFill>
                            <a:srgbClr val="000000"/>
                          </a:solidFill>
                          <a:effectLst/>
                          <a:latin typeface="Arial"/>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3725644">
                <a:tc gridSpan="13">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rgbClr val="FF3300"/>
                          </a:solidFill>
                          <a:effectLst/>
                          <a:latin typeface="Arial" charset="0"/>
                        </a:rPr>
                        <a:t> </a:t>
                      </a:r>
                      <a:r>
                        <a:rPr kumimoji="0" lang="es-MX" sz="1400" b="1" i="0" u="none" strike="noStrike" kern="1200" cap="none" normalizeH="0" baseline="0" dirty="0" smtClean="0">
                          <a:ln>
                            <a:noFill/>
                          </a:ln>
                          <a:solidFill>
                            <a:schemeClr val="tx1"/>
                          </a:solidFill>
                          <a:effectLst/>
                          <a:latin typeface="Arial" charset="0"/>
                          <a:ea typeface="+mn-ea"/>
                          <a:cs typeface="+mn-cs"/>
                        </a:rPr>
                        <a:t>AUDITORÍAS INTERNAS  2013</a:t>
                      </a:r>
                    </a:p>
                    <a:p>
                      <a:pPr marL="628650" marR="0" lvl="0" indent="-628650" algn="just" defTabSz="914400" rtl="0" eaLnBrk="1" fontAlgn="base" latinLnBrk="0" hangingPunct="1">
                        <a:lnSpc>
                          <a:spcPct val="100000"/>
                        </a:lnSpc>
                        <a:spcBef>
                          <a:spcPct val="20000"/>
                        </a:spcBef>
                        <a:spcAft>
                          <a:spcPct val="0"/>
                        </a:spcAft>
                        <a:buClrTx/>
                        <a:buSzTx/>
                        <a:buFontTx/>
                        <a:buNone/>
                        <a:tabLst/>
                      </a:pPr>
                      <a:r>
                        <a:rPr kumimoji="0" lang="es-MX" sz="1400" b="1" i="0" u="none" strike="noStrike" kern="1200" cap="none" normalizeH="0" baseline="0" dirty="0" smtClean="0">
                          <a:ln>
                            <a:noFill/>
                          </a:ln>
                          <a:solidFill>
                            <a:schemeClr val="tx1"/>
                          </a:solidFill>
                          <a:effectLst/>
                          <a:latin typeface="Arial" charset="0"/>
                          <a:ea typeface="+mn-ea"/>
                          <a:cs typeface="+mn-cs"/>
                        </a:rPr>
                        <a:t>AUDITORÍA 2013 -1</a:t>
                      </a:r>
                    </a:p>
                    <a:p>
                      <a:pPr algn="just"/>
                      <a:endParaRPr lang="es-CO" sz="1200" b="1" kern="1200" dirty="0" smtClean="0">
                        <a:solidFill>
                          <a:schemeClr val="tx1"/>
                        </a:solidFill>
                        <a:effectLst/>
                        <a:latin typeface="+mn-lt"/>
                        <a:ea typeface="+mn-ea"/>
                        <a:cs typeface="+mn-cs"/>
                      </a:endParaRPr>
                    </a:p>
                    <a:p>
                      <a:pPr algn="just"/>
                      <a:r>
                        <a:rPr lang="es-CO" sz="1600" b="1" kern="1200" dirty="0" smtClean="0">
                          <a:solidFill>
                            <a:schemeClr val="tx1"/>
                          </a:solidFill>
                          <a:effectLst/>
                          <a:latin typeface="+mn-lt"/>
                          <a:ea typeface="+mn-ea"/>
                          <a:cs typeface="+mn-cs"/>
                        </a:rPr>
                        <a:t>NC1: </a:t>
                      </a:r>
                      <a:r>
                        <a:rPr lang="es-CO" sz="1600" kern="1200" dirty="0" smtClean="0">
                          <a:solidFill>
                            <a:schemeClr val="tx1"/>
                          </a:solidFill>
                          <a:effectLst/>
                          <a:latin typeface="+mn-lt"/>
                          <a:ea typeface="+mn-ea"/>
                          <a:cs typeface="+mn-cs"/>
                        </a:rPr>
                        <a:t>Se evidencia realización de evaluación de desempeño en el  mes de enero  de 2013 al personal involucrado en el Sistema de Gestión de Calidad (David Montoya Gomes, Yaneth Muñoz </a:t>
                      </a:r>
                      <a:r>
                        <a:rPr lang="es-CO" sz="1600" kern="1200" dirty="0" err="1" smtClean="0">
                          <a:solidFill>
                            <a:schemeClr val="tx1"/>
                          </a:solidFill>
                          <a:effectLst/>
                          <a:latin typeface="+mn-lt"/>
                          <a:ea typeface="+mn-ea"/>
                          <a:cs typeface="+mn-cs"/>
                        </a:rPr>
                        <a:t>Alzate</a:t>
                      </a:r>
                      <a:r>
                        <a:rPr lang="es-CO" sz="1600" kern="1200" dirty="0" smtClean="0">
                          <a:solidFill>
                            <a:schemeClr val="tx1"/>
                          </a:solidFill>
                          <a:effectLst/>
                          <a:latin typeface="+mn-lt"/>
                          <a:ea typeface="+mn-ea"/>
                          <a:cs typeface="+mn-cs"/>
                        </a:rPr>
                        <a:t> y </a:t>
                      </a:r>
                      <a:r>
                        <a:rPr lang="es-CO" sz="1600" kern="1200" dirty="0" err="1" smtClean="0">
                          <a:solidFill>
                            <a:schemeClr val="tx1"/>
                          </a:solidFill>
                          <a:effectLst/>
                          <a:latin typeface="+mn-lt"/>
                          <a:ea typeface="+mn-ea"/>
                          <a:cs typeface="+mn-cs"/>
                        </a:rPr>
                        <a:t>Yolima</a:t>
                      </a:r>
                      <a:r>
                        <a:rPr lang="es-CO" sz="1600" kern="1200" dirty="0" smtClean="0">
                          <a:solidFill>
                            <a:schemeClr val="tx1"/>
                          </a:solidFill>
                          <a:effectLst/>
                          <a:latin typeface="+mn-lt"/>
                          <a:ea typeface="+mn-ea"/>
                          <a:cs typeface="+mn-cs"/>
                        </a:rPr>
                        <a:t> Gaviria Bedoya.), pero en el procedimiento de Gestión de Talento Humano ST-GH-02-P-01 (versión 11 del 28 de agosto</a:t>
                      </a:r>
                      <a:r>
                        <a:rPr lang="es-CO" sz="1600" kern="1200" baseline="0" dirty="0" smtClean="0">
                          <a:solidFill>
                            <a:schemeClr val="tx1"/>
                          </a:solidFill>
                          <a:effectLst/>
                          <a:latin typeface="+mn-lt"/>
                          <a:ea typeface="+mn-ea"/>
                          <a:cs typeface="+mn-cs"/>
                        </a:rPr>
                        <a:t> </a:t>
                      </a:r>
                      <a:r>
                        <a:rPr lang="es-CO" sz="1600" kern="1200" dirty="0" smtClean="0">
                          <a:solidFill>
                            <a:schemeClr val="tx1"/>
                          </a:solidFill>
                          <a:effectLst/>
                          <a:latin typeface="+mn-lt"/>
                          <a:ea typeface="+mn-ea"/>
                          <a:cs typeface="+mn-cs"/>
                        </a:rPr>
                        <a:t>de 2012, numeral 7.1.5  la fecha establecida para su realización es en noviembre de cada año,   lo que genera incumplimiento al numeral 7.5.2 Validación de los procesos de la producción y de la prestación del servicio)</a:t>
                      </a:r>
                    </a:p>
                    <a:p>
                      <a:pPr algn="just"/>
                      <a:endParaRPr lang="es-CO" sz="1600" b="1" kern="1200" dirty="0" smtClean="0">
                        <a:solidFill>
                          <a:schemeClr val="tx1"/>
                        </a:solidFill>
                        <a:effectLst/>
                        <a:latin typeface="+mn-lt"/>
                        <a:ea typeface="+mn-ea"/>
                        <a:cs typeface="+mn-cs"/>
                      </a:endParaRPr>
                    </a:p>
                    <a:p>
                      <a:pPr algn="just"/>
                      <a:r>
                        <a:rPr lang="es-CO" sz="1600" b="1" kern="1200" dirty="0" smtClean="0">
                          <a:solidFill>
                            <a:schemeClr val="tx1"/>
                          </a:solidFill>
                          <a:effectLst/>
                          <a:latin typeface="+mn-lt"/>
                          <a:ea typeface="+mn-ea"/>
                          <a:cs typeface="+mn-cs"/>
                        </a:rPr>
                        <a:t>OBS1</a:t>
                      </a:r>
                      <a:r>
                        <a:rPr lang="es-CO" sz="1600" kern="1200" dirty="0" smtClean="0">
                          <a:solidFill>
                            <a:schemeClr val="tx1"/>
                          </a:solidFill>
                          <a:effectLst/>
                          <a:latin typeface="+mn-lt"/>
                          <a:ea typeface="+mn-ea"/>
                          <a:cs typeface="+mn-cs"/>
                        </a:rPr>
                        <a:t>:  Se evidencia que en forma  general y aleatoria que se  cumple con los </a:t>
                      </a:r>
                      <a:r>
                        <a:rPr lang="es-CO" sz="1600" kern="1200" dirty="0" err="1" smtClean="0">
                          <a:solidFill>
                            <a:schemeClr val="tx1"/>
                          </a:solidFill>
                          <a:effectLst/>
                          <a:latin typeface="+mn-lt"/>
                          <a:ea typeface="+mn-ea"/>
                          <a:cs typeface="+mn-cs"/>
                        </a:rPr>
                        <a:t>requisítos</a:t>
                      </a:r>
                      <a:r>
                        <a:rPr lang="es-CO" sz="1600" kern="1200" dirty="0" smtClean="0">
                          <a:solidFill>
                            <a:schemeClr val="tx1"/>
                          </a:solidFill>
                          <a:effectLst/>
                          <a:latin typeface="+mn-lt"/>
                          <a:ea typeface="+mn-ea"/>
                          <a:cs typeface="+mn-cs"/>
                        </a:rPr>
                        <a:t> de documentación en las  hojas de vida descritos en el procedimiento, excepto en dos de las hojas de vida revisadas, así:  </a:t>
                      </a:r>
                      <a:br>
                        <a:rPr lang="es-CO" sz="1600" kern="1200" dirty="0" smtClean="0">
                          <a:solidFill>
                            <a:schemeClr val="tx1"/>
                          </a:solidFill>
                          <a:effectLst/>
                          <a:latin typeface="+mn-lt"/>
                          <a:ea typeface="+mn-ea"/>
                          <a:cs typeface="+mn-cs"/>
                        </a:rPr>
                      </a:br>
                      <a:r>
                        <a:rPr lang="es-CO" sz="1600" kern="1200" dirty="0" smtClean="0">
                          <a:solidFill>
                            <a:schemeClr val="tx1"/>
                          </a:solidFill>
                          <a:effectLst/>
                          <a:latin typeface="+mn-lt"/>
                          <a:ea typeface="+mn-ea"/>
                          <a:cs typeface="+mn-cs"/>
                        </a:rPr>
                        <a:t>JORGE IVAN ARISTIZABAL: Presenta   certificación de experiencia laboral, en el perfil de cargo se solicita Bachiller con experiencia en Sistemas y en la hoja de vida no aparece certificación en sistemas.</a:t>
                      </a:r>
                      <a:br>
                        <a:rPr lang="es-CO" sz="1600" kern="1200" dirty="0" smtClean="0">
                          <a:solidFill>
                            <a:schemeClr val="tx1"/>
                          </a:solidFill>
                          <a:effectLst/>
                          <a:latin typeface="+mn-lt"/>
                          <a:ea typeface="+mn-ea"/>
                          <a:cs typeface="+mn-cs"/>
                        </a:rPr>
                      </a:br>
                      <a:r>
                        <a:rPr lang="es-CO" sz="1600" kern="1200" dirty="0" smtClean="0">
                          <a:solidFill>
                            <a:schemeClr val="tx1"/>
                          </a:solidFill>
                          <a:effectLst/>
                          <a:latin typeface="+mn-lt"/>
                          <a:ea typeface="+mn-ea"/>
                          <a:cs typeface="+mn-cs"/>
                        </a:rPr>
                        <a:t>ALVARO ALEJANDRO VELASQUEZ: Se evidencia hoja de vida sin foto, ni copia de la libreta militar o constancia en trámite, no anexa pasado judicial.(numeral de norma 7.2.2 - Revisión de los requisitos relacionados con el producto)</a:t>
                      </a:r>
                      <a:endParaRPr kumimoji="0" lang="es-MX" sz="1800" b="1" i="0" u="none" strike="noStrike" kern="1200" cap="none" normalizeH="0" baseline="0" dirty="0" smtClean="0">
                        <a:ln>
                          <a:noFill/>
                        </a:ln>
                        <a:solidFill>
                          <a:schemeClr val="tx1"/>
                        </a:solidFill>
                        <a:effectLst/>
                        <a:latin typeface="Arial" charset="0"/>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endParaRPr lang="es-ES"/>
                    </a:p>
                  </a:txBody>
                  <a:tcPr/>
                </a:tc>
                <a:tc hMerge="1">
                  <a:txBody>
                    <a:bodyPr/>
                    <a:lstStyle/>
                    <a:p>
                      <a:pPr marL="628650" marR="0" lvl="0" indent="-628650" algn="just" defTabSz="914400" rtl="0" eaLnBrk="1" fontAlgn="base" latinLnBrk="0" hangingPunct="1">
                        <a:lnSpc>
                          <a:spcPct val="100000"/>
                        </a:lnSpc>
                        <a:spcBef>
                          <a:spcPct val="20000"/>
                        </a:spcBef>
                        <a:spcAft>
                          <a:spcPct val="0"/>
                        </a:spcAft>
                        <a:buClrTx/>
                        <a:buSzTx/>
                        <a:buFontTx/>
                        <a:buNone/>
                        <a:tabLst/>
                      </a:pPr>
                      <a:endParaRPr kumimoji="0" lang="es-ES" sz="1400" b="0" i="0" u="none" strike="noStrike" cap="none" normalizeH="0" baseline="0" dirty="0" smtClean="0">
                        <a:ln>
                          <a:noFill/>
                        </a:ln>
                        <a:solidFill>
                          <a:schemeClr val="tx1"/>
                        </a:solidFill>
                        <a:effectLst/>
                        <a:latin typeface="Arial"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endParaRPr kumimoji="0" lang="es-ES" sz="3200" b="0" i="0" u="none" strike="noStrike" cap="none" normalizeH="0" baseline="0" dirty="0" smtClean="0">
                        <a:ln>
                          <a:noFill/>
                        </a:ln>
                        <a:solidFill>
                          <a:schemeClr val="tx1"/>
                        </a:solidFill>
                        <a:effectLst/>
                        <a:latin typeface="Arial"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endParaRPr kumimoji="0" lang="es-ES" sz="3200" b="0" i="0" u="none" strike="noStrike" cap="none" normalizeH="0" baseline="0" dirty="0" smtClean="0">
                        <a:ln>
                          <a:noFill/>
                        </a:ln>
                        <a:solidFill>
                          <a:schemeClr val="tx1"/>
                        </a:solidFill>
                        <a:effectLst/>
                        <a:latin typeface="Arial"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bl>
          </a:graphicData>
        </a:graphic>
      </p:graphicFrame>
    </p:spTree>
    <p:extLst>
      <p:ext uri="{BB962C8B-B14F-4D97-AF65-F5344CB8AC3E}">
        <p14:creationId xmlns:p14="http://schemas.microsoft.com/office/powerpoint/2010/main" val="3979089843"/>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24800</TotalTime>
  <Words>1602</Words>
  <Application>Microsoft Office PowerPoint</Application>
  <PresentationFormat>Presentación en pantalla (4:3)</PresentationFormat>
  <Paragraphs>368</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Tema de Office</vt:lpstr>
      <vt:lpstr>Presentación de PowerPoint</vt:lpstr>
      <vt:lpstr>Seguimiento a tareas de la Revisión Gerencial anterior</vt:lpstr>
      <vt:lpstr> Acciones de mejoramiento </vt:lpstr>
      <vt:lpstr> ANÁLISIS OBJETIVO “A” </vt:lpstr>
      <vt:lpstr> ANÁLISIS OBJETIVO “A” </vt:lpstr>
      <vt:lpstr> ANÁLISIS OBJETIVO “B”  Resultado de indicadores Acuerdos de Servicio  </vt:lpstr>
      <vt:lpstr>OBJETIVO “C” Respuesta  a Quejas y Seguimiento </vt:lpstr>
      <vt:lpstr>OBJETIVO “E”  Indicadores de Proceso  medidos y con análisis de datos</vt:lpstr>
      <vt:lpstr>2. Resultados de auditorias internas 2013</vt:lpstr>
      <vt:lpstr>2. Resultados de auditorias internas 2013</vt:lpstr>
      <vt:lpstr>2.1 Resultado de auditoria Externa</vt:lpstr>
      <vt:lpstr>3. Resumen de No Conformidades y estado de las Acciones Correctivas</vt:lpstr>
      <vt:lpstr>4. Acciones Preventivas </vt:lpstr>
      <vt:lpstr>5.  Revisión del Servicio No conforme</vt:lpstr>
    </vt:vector>
  </TitlesOfParts>
  <Company>Universidad Libre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carlos.valero</dc:creator>
  <cp:lastModifiedBy>Calidad Gloria Amparo Sanchez</cp:lastModifiedBy>
  <cp:revision>877</cp:revision>
  <cp:lastPrinted>2011-09-21T16:28:44Z</cp:lastPrinted>
  <dcterms:created xsi:type="dcterms:W3CDTF">2008-11-07T15:09:08Z</dcterms:created>
  <dcterms:modified xsi:type="dcterms:W3CDTF">2014-05-08T23:00:21Z</dcterms:modified>
</cp:coreProperties>
</file>