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FF6D"/>
    <a:srgbClr val="D76007"/>
    <a:srgbClr val="C83F08"/>
    <a:srgbClr val="CC3300"/>
    <a:srgbClr val="B65E1C"/>
    <a:srgbClr val="CCCC00"/>
    <a:srgbClr val="E6AA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55" autoAdjust="0"/>
    <p:restoredTop sz="94660"/>
  </p:normalViewPr>
  <p:slideViewPr>
    <p:cSldViewPr>
      <p:cViewPr>
        <p:scale>
          <a:sx n="70" d="100"/>
          <a:sy n="70" d="100"/>
        </p:scale>
        <p:origin x="-63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Nov%2016.2013)\INFOR_ADICIONAL\SEGUIMIENTO_QUEJAS\2013\Satisfacci&#243;n%20del%20cliente%20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COMPARATIVO  CALIFICACIONES DEL SERVICIO 2006 - 2013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6.0790273556231003E-3"/>
                  <c:y val="0.37962962962962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1053698074974676E-3"/>
                  <c:y val="0.388888888888888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263424518743669E-3"/>
                  <c:y val="0.40277777777777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0790273556231003E-3"/>
                  <c:y val="0.384259259259259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1053698074974676E-3"/>
                  <c:y val="0.40277777777777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0526849037488075E-3"/>
                  <c:y val="0.3935185185185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0263424518743669E-3"/>
                  <c:y val="0.3935185185185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92D05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GI!$L$2:$S$2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val>
        </c:ser>
        <c:ser>
          <c:idx val="3"/>
          <c:order val="1"/>
          <c:invertIfNegative val="0"/>
          <c:val>
            <c:numRef>
              <c:f>GI!$L$3:$S$3</c:f>
              <c:numCache>
                <c:formatCode>General</c:formatCode>
                <c:ptCount val="8"/>
              </c:numCache>
            </c:numRef>
          </c:val>
        </c:ser>
        <c:ser>
          <c:idx val="1"/>
          <c:order val="2"/>
          <c:invertIfNegative val="0"/>
          <c:val>
            <c:numRef>
              <c:f>GI!$L$4:$S$4</c:f>
              <c:numCache>
                <c:formatCode>General</c:formatCode>
                <c:ptCount val="8"/>
              </c:numCache>
            </c:numRef>
          </c:val>
        </c:ser>
        <c:ser>
          <c:idx val="2"/>
          <c:order val="3"/>
          <c:invertIfNegative val="0"/>
          <c:dLbls>
            <c:spPr>
              <a:solidFill>
                <a:schemeClr val="accent2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GI!$L$5:$S$5</c:f>
              <c:numCache>
                <c:formatCode>0%</c:formatCode>
                <c:ptCount val="8"/>
                <c:pt idx="0">
                  <c:v>0.86</c:v>
                </c:pt>
                <c:pt idx="1">
                  <c:v>0.94</c:v>
                </c:pt>
                <c:pt idx="2">
                  <c:v>0.95</c:v>
                </c:pt>
                <c:pt idx="3">
                  <c:v>0.96</c:v>
                </c:pt>
                <c:pt idx="4">
                  <c:v>0.95</c:v>
                </c:pt>
                <c:pt idx="5">
                  <c:v>0.93</c:v>
                </c:pt>
                <c:pt idx="6">
                  <c:v>0.94</c:v>
                </c:pt>
                <c:pt idx="7">
                  <c:v>0.93500000000000005</c:v>
                </c:pt>
              </c:numCache>
            </c:numRef>
          </c:val>
        </c:ser>
        <c:ser>
          <c:idx val="4"/>
          <c:order val="4"/>
          <c:invertIfNegative val="0"/>
          <c:dLbls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GI!$L$6:$S$6</c:f>
              <c:numCache>
                <c:formatCode>General</c:formatCode>
                <c:ptCount val="8"/>
                <c:pt idx="0">
                  <c:v>54</c:v>
                </c:pt>
                <c:pt idx="1">
                  <c:v>135</c:v>
                </c:pt>
                <c:pt idx="2">
                  <c:v>178</c:v>
                </c:pt>
                <c:pt idx="3">
                  <c:v>300</c:v>
                </c:pt>
                <c:pt idx="4">
                  <c:v>484</c:v>
                </c:pt>
                <c:pt idx="5">
                  <c:v>264</c:v>
                </c:pt>
                <c:pt idx="6">
                  <c:v>117</c:v>
                </c:pt>
                <c:pt idx="7">
                  <c:v>296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1207936"/>
        <c:axId val="111209472"/>
        <c:axId val="117640704"/>
      </c:bar3DChart>
      <c:catAx>
        <c:axId val="11120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s-CO"/>
          </a:p>
        </c:txPr>
        <c:crossAx val="111209472"/>
        <c:crosses val="autoZero"/>
        <c:auto val="1"/>
        <c:lblAlgn val="ctr"/>
        <c:lblOffset val="100"/>
        <c:noMultiLvlLbl val="0"/>
      </c:catAx>
      <c:valAx>
        <c:axId val="111209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1207936"/>
        <c:crosses val="autoZero"/>
        <c:crossBetween val="between"/>
      </c:valAx>
      <c:serAx>
        <c:axId val="117640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1209472"/>
        <c:crosses val="autoZero"/>
        <c:tickLblSkip val="2"/>
        <c:tickMarkSkip val="1"/>
      </c:ser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385EA59-6BF7-4570-8B3C-D8F8A3066BB6}" type="datetimeFigureOut">
              <a:rPr lang="es-ES"/>
              <a:pPr>
                <a:defRPr/>
              </a:pPr>
              <a:t>18/03/2014</a:t>
            </a:fld>
            <a:endParaRPr lang="es-ES" dirty="0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0207B00-64B9-4B90-A372-C0880A1E7E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C98AFC-F8A6-4130-9AA7-623B014141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91B37-C844-4E7A-AA84-888AA074CE9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9267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C7FB7-E910-484D-922C-21F305FAA9A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0794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C48FF-BBDB-4A44-8A07-4A338CBD351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36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77B02-1C3D-4A03-A08A-95379DC4F8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083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BCF2-213E-43A9-B3F0-5C46D1E9C2B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663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FAED9-64AC-429E-A7CC-177944207C7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9000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E4EE5-3892-474C-940C-DAD9ECAECD4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609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FF3BA-2866-484B-B32C-0B48CBA4D25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005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DC19B-3564-40D8-B6C4-83A2D206266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461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DBD1-A993-4D30-A3D7-1081124FC1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41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BCDC-8CE6-4399-AEFD-75AA49BF857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2216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ACE03-F08B-44AC-AE44-8F011E6316C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24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Resumen%20AC.xl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Resumen%20AC.xl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89521" y="3064892"/>
            <a:ext cx="760491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SISTEMA DE GESTIÒN DE CALIDAD – ISO9001:2008</a:t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dirty="0" smtClean="0"/>
              <a:t>REVISIÓN </a:t>
            </a:r>
            <a:r>
              <a:rPr lang="es-MX" dirty="0"/>
              <a:t>GERENCIAL SECCIONAL</a:t>
            </a:r>
            <a:br>
              <a:rPr lang="es-MX" dirty="0"/>
            </a:br>
            <a:r>
              <a:rPr lang="es-MX" dirty="0">
                <a:solidFill>
                  <a:srgbClr val="FF3300"/>
                </a:solidFill>
              </a:rPr>
              <a:t/>
            </a:r>
            <a:br>
              <a:rPr lang="es-MX" dirty="0">
                <a:solidFill>
                  <a:srgbClr val="FF3300"/>
                </a:solidFill>
              </a:rPr>
            </a:br>
            <a:r>
              <a:rPr lang="es-MX" dirty="0">
                <a:solidFill>
                  <a:srgbClr val="FF3300"/>
                </a:solidFill>
              </a:rPr>
              <a:t>PROCESO: </a:t>
            </a:r>
          </a:p>
          <a:p>
            <a:pPr algn="ctr"/>
            <a:r>
              <a:rPr lang="es-MX" dirty="0">
                <a:solidFill>
                  <a:srgbClr val="FF3300"/>
                </a:solidFill>
              </a:rPr>
              <a:t>GESTION DE </a:t>
            </a:r>
            <a:r>
              <a:rPr lang="es-MX" dirty="0" smtClean="0">
                <a:solidFill>
                  <a:srgbClr val="FF3300"/>
                </a:solidFill>
              </a:rPr>
              <a:t>INFORMÁTICA</a:t>
            </a:r>
          </a:p>
          <a:p>
            <a:pPr algn="ctr"/>
            <a:endParaRPr lang="es-MX" dirty="0">
              <a:solidFill>
                <a:srgbClr val="FF3300"/>
              </a:solidFill>
            </a:endParaRPr>
          </a:p>
          <a:p>
            <a:pPr algn="ctr"/>
            <a:r>
              <a:rPr lang="es-MX" dirty="0" smtClean="0"/>
              <a:t>MARZO 13 DE 2014</a:t>
            </a:r>
            <a:endParaRPr lang="es-ES" dirty="0"/>
          </a:p>
        </p:txBody>
      </p:sp>
      <p:pic>
        <p:nvPicPr>
          <p:cNvPr id="4" name="Imagen 3" descr="ESCU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48680"/>
            <a:ext cx="2448272" cy="2448272"/>
          </a:xfrm>
          <a:prstGeom prst="rect">
            <a:avLst/>
          </a:prstGeom>
        </p:spPr>
      </p:pic>
      <p:pic>
        <p:nvPicPr>
          <p:cNvPr id="7" name="Imagen 6" descr="Banner_Widt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smtClean="0">
                <a:solidFill>
                  <a:srgbClr val="FF3300"/>
                </a:solidFill>
              </a:rPr>
              <a:t>2.1 Resultado de auditoria Externa</a:t>
            </a:r>
          </a:p>
        </p:txBody>
      </p:sp>
      <p:graphicFrame>
        <p:nvGraphicFramePr>
          <p:cNvPr id="10" name="Group 42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1757247"/>
              </p:ext>
            </p:extLst>
          </p:nvPr>
        </p:nvGraphicFramePr>
        <p:xfrm>
          <a:off x="0" y="1214438"/>
          <a:ext cx="8640762" cy="3836987"/>
        </p:xfrm>
        <a:graphic>
          <a:graphicData uri="http://schemas.openxmlformats.org/drawingml/2006/table">
            <a:tbl>
              <a:tblPr/>
              <a:tblGrid>
                <a:gridCol w="1477962"/>
                <a:gridCol w="2879725"/>
                <a:gridCol w="4283075"/>
              </a:tblGrid>
              <a:tr h="422905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Auditoria externa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7664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NC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endParaRPr kumimoji="0" lang="es-E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8881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9332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la   auditoria externa de Recertificación realizada en Bogotá, Barranquilla y Pereira,   no se encontraron hallazgos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071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40398"/>
          </a:xfrm>
        </p:spPr>
        <p:txBody>
          <a:bodyPr/>
          <a:lstStyle/>
          <a:p>
            <a:pPr eaLnBrk="1" hangingPunct="1"/>
            <a:r>
              <a:rPr lang="es-MX" sz="2800" b="1" dirty="0" smtClean="0">
                <a:solidFill>
                  <a:srgbClr val="FF3300"/>
                </a:solidFill>
                <a:hlinkClick r:id="rId3" action="ppaction://hlinkfile"/>
              </a:rPr>
              <a:t>3. Resumen de No Conformidades y estado de las Acciones Correctivas</a:t>
            </a:r>
            <a:endParaRPr lang="es-ES" sz="2800" b="1" dirty="0" smtClean="0">
              <a:solidFill>
                <a:srgbClr val="FF3300"/>
              </a:solidFill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77501"/>
              </p:ext>
            </p:extLst>
          </p:nvPr>
        </p:nvGraphicFramePr>
        <p:xfrm>
          <a:off x="571500" y="1714500"/>
          <a:ext cx="8104956" cy="3226668"/>
        </p:xfrm>
        <a:graphic>
          <a:graphicData uri="http://schemas.openxmlformats.org/drawingml/2006/table">
            <a:tbl>
              <a:tblPr/>
              <a:tblGrid>
                <a:gridCol w="1929752"/>
                <a:gridCol w="1543801"/>
                <a:gridCol w="1543801"/>
                <a:gridCol w="1543801"/>
                <a:gridCol w="1543801"/>
              </a:tblGrid>
              <a:tr h="177621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 smtClean="0">
                          <a:latin typeface="Arial"/>
                        </a:rPr>
                        <a:t>  ACCIONES    CORRECTIVAS</a:t>
                      </a:r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latin typeface="Arial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latin typeface="Arial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 smtClean="0">
                          <a:latin typeface="Arial"/>
                        </a:rPr>
                        <a:t>EFICACIA</a:t>
                      </a:r>
                      <a:r>
                        <a:rPr lang="es-ES" sz="1400" b="0" i="0" u="none" strike="noStrike" baseline="0" dirty="0" smtClean="0">
                          <a:latin typeface="Arial"/>
                        </a:rPr>
                        <a:t> ACCIONES CERRADAS</a:t>
                      </a:r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504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smtClean="0">
                          <a:latin typeface="Arial"/>
                        </a:rPr>
                        <a:t>0</a:t>
                      </a:r>
                      <a:endParaRPr lang="es-E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smtClean="0">
                          <a:latin typeface="Arial"/>
                        </a:rPr>
                        <a:t>0</a:t>
                      </a:r>
                      <a:endParaRPr lang="es-E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smtClean="0">
                          <a:latin typeface="Arial"/>
                        </a:rPr>
                        <a:t>0</a:t>
                      </a:r>
                      <a:endParaRPr lang="es-E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latin typeface="Arial"/>
                        </a:rPr>
                        <a:t>0</a:t>
                      </a:r>
                      <a:endParaRPr lang="es-E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latin typeface="Arial"/>
                        </a:rPr>
                        <a:t>%</a:t>
                      </a:r>
                      <a:endParaRPr lang="es-E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032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49523" y="-387424"/>
            <a:ext cx="8229600" cy="1143000"/>
          </a:xfrm>
        </p:spPr>
        <p:txBody>
          <a:bodyPr/>
          <a:lstStyle/>
          <a:p>
            <a:pPr eaLnBrk="1" hangingPunct="1"/>
            <a:r>
              <a:rPr lang="es-MX" sz="2800" b="1" dirty="0" smtClean="0">
                <a:solidFill>
                  <a:srgbClr val="FF3300"/>
                </a:solidFill>
                <a:hlinkClick r:id="rId3" action="ppaction://hlinkfile"/>
              </a:rPr>
              <a:t>4. Acciones Preventivas </a:t>
            </a:r>
            <a:endParaRPr lang="es-ES" sz="2800" b="1" dirty="0" smtClean="0">
              <a:solidFill>
                <a:srgbClr val="FF3300"/>
              </a:solidFill>
              <a:hlinkClick r:id="rId3" action="ppaction://hlinkfile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274967"/>
              </p:ext>
            </p:extLst>
          </p:nvPr>
        </p:nvGraphicFramePr>
        <p:xfrm>
          <a:off x="311411" y="1916832"/>
          <a:ext cx="8501062" cy="3997171"/>
        </p:xfrm>
        <a:graphic>
          <a:graphicData uri="http://schemas.openxmlformats.org/drawingml/2006/table">
            <a:tbl>
              <a:tblPr/>
              <a:tblGrid>
                <a:gridCol w="3396493"/>
                <a:gridCol w="3888432"/>
                <a:gridCol w="1216137"/>
              </a:tblGrid>
              <a:tr h="2940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rgbClr val="FF0000"/>
                          </a:solidFill>
                          <a:latin typeface="Century Gothic"/>
                        </a:rPr>
                        <a:t>ACTUALIZACION </a:t>
                      </a:r>
                      <a:r>
                        <a:rPr lang="es-MX" sz="1600" b="1" i="0" u="none" strike="noStrike" baseline="0" dirty="0" smtClean="0">
                          <a:solidFill>
                            <a:srgbClr val="FF0000"/>
                          </a:solidFill>
                          <a:latin typeface="Century Gothic"/>
                        </a:rPr>
                        <a:t> MAPA DE RIESGO 2013</a:t>
                      </a:r>
                      <a:endParaRPr lang="es-ES" sz="1600" b="1" i="0" u="none" strike="noStrike" dirty="0">
                        <a:solidFill>
                          <a:srgbClr val="FF0000"/>
                        </a:solidFill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1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FF0000"/>
                        </a:solidFill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Century Gothic"/>
                        </a:rPr>
                        <a:t>RESUMEN </a:t>
                      </a:r>
                      <a:r>
                        <a:rPr lang="es-ES" sz="1600" b="1" i="0" u="none" strike="noStrike" dirty="0" smtClean="0">
                          <a:latin typeface="Century Gothic"/>
                        </a:rPr>
                        <a:t>RIESGO y</a:t>
                      </a:r>
                      <a:r>
                        <a:rPr lang="es-ES" sz="1600" b="1" i="0" u="none" strike="noStrike" baseline="0" dirty="0" smtClean="0">
                          <a:latin typeface="Century Gothic"/>
                        </a:rPr>
                        <a:t> CAUSA A ELIMINAR</a:t>
                      </a:r>
                      <a:endParaRPr lang="es-ES" sz="1600" b="1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latin typeface="Century Gothic"/>
                        </a:rPr>
                        <a:t>ACCIONES PREVENTIVAS</a:t>
                      </a:r>
                      <a:endParaRPr lang="es-ES" sz="1600" b="1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latin typeface="Century Gothic"/>
                        </a:rPr>
                        <a:t>SEGUIMIENTO</a:t>
                      </a:r>
                      <a:endParaRPr lang="es-ES" sz="1400" b="1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62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 smtClean="0">
                          <a:latin typeface="Century Gothic"/>
                        </a:rPr>
                        <a:t>s</a:t>
                      </a:r>
                      <a:r>
                        <a:rPr lang="es-ES" sz="1100" b="1" i="0" u="none" strike="noStrike" dirty="0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 dirty="0">
                        <a:latin typeface="Century Gothic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1493354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RIESGO TECNOLOGICO: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Falta de disponibilidad de las conexiones a internet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Causa a eliminar: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1.Fallas externas con proveedores de servicios de internet (ISP)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CO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Monitoreo constante de la disponibilidad del servicio</a:t>
                      </a:r>
                    </a:p>
                    <a:p>
                      <a:pPr algn="just"/>
                      <a:r>
                        <a:rPr lang="es-CO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Contacto directo con los proveedores (ISP).</a:t>
                      </a:r>
                    </a:p>
                    <a:p>
                      <a:pPr algn="just"/>
                      <a:r>
                        <a:rPr lang="es-CO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Revisar que los protocolos de tiempos de respuesta por parte del proveedor están ajustados a las necesidades de la Institución</a:t>
                      </a:r>
                      <a:endParaRPr lang="es-ES" sz="1100" b="0" i="0" u="none" strike="noStrike" dirty="0" smtClean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None/>
                      </a:pPr>
                      <a:r>
                        <a:rPr lang="es-ES" sz="1400" b="0" i="0" u="none" strike="noStrike" dirty="0" smtClean="0">
                          <a:latin typeface="+mn-lt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682">
                <a:tc>
                  <a:txBody>
                    <a:bodyPr/>
                    <a:lstStyle/>
                    <a:p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RIESGO OPERATIVO: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Deterioro y pérdida de elementos y/o equipos de audiovisuales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Causa a eliminar:  </a:t>
                      </a:r>
                    </a:p>
                    <a:p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CO" sz="14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Descuido del usuario</a:t>
                      </a:r>
                    </a:p>
                    <a:p>
                      <a:r>
                        <a:rPr lang="es-CO" sz="14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2. Mal utilización de los equipos de audiovisuales</a:t>
                      </a:r>
                      <a:endParaRPr lang="es-ES" sz="140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algn="just" fontAlgn="ctr"/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0" i="0" u="none" strike="noStrike" dirty="0" smtClean="0">
                          <a:latin typeface="Arial"/>
                        </a:rPr>
                        <a:t>Culturización  a usuarios en  el cuidado y manejo de equipos audiovisuales.</a:t>
                      </a:r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 smtClean="0">
                          <a:latin typeface="+mn-lt"/>
                        </a:rPr>
                        <a:t>Cerradas</a:t>
                      </a:r>
                    </a:p>
                    <a:p>
                      <a:pPr algn="just" fontAlgn="ctr"/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616535"/>
              </p:ext>
            </p:extLst>
          </p:nvPr>
        </p:nvGraphicFramePr>
        <p:xfrm>
          <a:off x="349511" y="404664"/>
          <a:ext cx="8398955" cy="1441081"/>
        </p:xfrm>
        <a:graphic>
          <a:graphicData uri="http://schemas.openxmlformats.org/drawingml/2006/table">
            <a:tbl>
              <a:tblPr/>
              <a:tblGrid>
                <a:gridCol w="1637085"/>
                <a:gridCol w="1352374"/>
                <a:gridCol w="1352374"/>
                <a:gridCol w="1352374"/>
                <a:gridCol w="1352374"/>
                <a:gridCol w="1352374"/>
              </a:tblGrid>
              <a:tr h="365792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latin typeface="Arial"/>
                        </a:rPr>
                        <a:t>ACCIONES PREVENTIVAS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>
                          <a:latin typeface="Arial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 dirty="0">
                          <a:latin typeface="Arial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>
                          <a:latin typeface="Arial"/>
                        </a:rPr>
                        <a:t>TOTAL RIESGOS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>
                          <a:latin typeface="Arial"/>
                        </a:rPr>
                        <a:t>EFICAZ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569">
                <a:tc gridSpan="6">
                  <a:txBody>
                    <a:bodyPr/>
                    <a:lstStyle/>
                    <a:p>
                      <a:pPr marL="0" marR="0" lvl="0" indent="0" algn="just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Se cerraron  las 4   acciones preventivas de 2 riesgos identificados en el año 2013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890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s-ES" sz="2800" b="1" dirty="0" smtClean="0">
                <a:solidFill>
                  <a:srgbClr val="FF3300"/>
                </a:solidFill>
              </a:rPr>
              <a:t>5.  Revisión del Servicio No conforme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67412"/>
              </p:ext>
            </p:extLst>
          </p:nvPr>
        </p:nvGraphicFramePr>
        <p:xfrm>
          <a:off x="603250" y="1071562"/>
          <a:ext cx="8112125" cy="4517677"/>
        </p:xfrm>
        <a:graphic>
          <a:graphicData uri="http://schemas.openxmlformats.org/drawingml/2006/table">
            <a:tbl>
              <a:tblPr/>
              <a:tblGrid>
                <a:gridCol w="2099395"/>
                <a:gridCol w="4951667"/>
                <a:gridCol w="1061063"/>
              </a:tblGrid>
              <a:tr h="84223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RESUMEN DE LA NO CONFORMIDAD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Acción/Acciones implantadas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Estado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3079">
                <a:tc gridSpan="3">
                  <a:txBody>
                    <a:bodyPr/>
                    <a:lstStyle/>
                    <a:p>
                      <a:pPr algn="l" fontAlgn="b"/>
                      <a:endParaRPr lang="es-E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3123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Servicios no conformes (9):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por calificaciones del servicio entre regulares y malas por servicio en salas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 smtClean="0">
                          <a:latin typeface="Century Gothic"/>
                        </a:rPr>
                        <a:t>Como acción correctiva para este año se  hizo actualización de salas con equipos de nueva tecnología,</a:t>
                      </a:r>
                      <a:r>
                        <a:rPr lang="es-ES" sz="1400" b="0" i="0" u="none" strike="noStrike" baseline="0" dirty="0" smtClean="0">
                          <a:latin typeface="Century Gothic"/>
                        </a:rPr>
                        <a:t> </a:t>
                      </a:r>
                      <a:r>
                        <a:rPr lang="es-CO" sz="1400" b="0" i="0" u="none" strike="noStrike" dirty="0" smtClean="0">
                          <a:latin typeface="Century Gothic"/>
                        </a:rPr>
                        <a:t>para mejorar la disponibilidad de las salas se realiza y verifica la reserva respectiva, se realiza actualización de equipos, se realiza mantenimiento a equipos.- para el aseo, se verifica que las personas de servicios generales si realicen la respectiva limpieza de la sala.</a:t>
                      </a:r>
                      <a:endParaRPr lang="es-ES" sz="1400" b="0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1" i="0" u="none" strike="noStrike" dirty="0">
                          <a:latin typeface="Century Gothic"/>
                        </a:rPr>
                        <a:t>Cerrada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0556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36525"/>
            <a:ext cx="8229600" cy="677863"/>
          </a:xfrm>
        </p:spPr>
        <p:txBody>
          <a:bodyPr/>
          <a:lstStyle/>
          <a:p>
            <a:pPr eaLnBrk="1" hangingPunct="1"/>
            <a:r>
              <a:rPr lang="es-ES" sz="2400" b="1" dirty="0" smtClean="0">
                <a:solidFill>
                  <a:srgbClr val="FF3300"/>
                </a:solidFill>
              </a:rPr>
              <a:t>Seguimiento a tareas de la Revisión Gerencial anterior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183273"/>
              </p:ext>
            </p:extLst>
          </p:nvPr>
        </p:nvGraphicFramePr>
        <p:xfrm>
          <a:off x="326330" y="1340769"/>
          <a:ext cx="8710166" cy="4342906"/>
        </p:xfrm>
        <a:graphic>
          <a:graphicData uri="http://schemas.openxmlformats.org/drawingml/2006/table">
            <a:tbl>
              <a:tblPr/>
              <a:tblGrid>
                <a:gridCol w="3291989"/>
                <a:gridCol w="5418177"/>
              </a:tblGrid>
              <a:tr h="376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Acción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6" marR="33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Estado (en proceso, cerrada, no fue eficaz)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6" marR="33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338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latin typeface="Arial"/>
                          <a:ea typeface="Times New Roman"/>
                          <a:cs typeface="Times New Roman"/>
                        </a:rPr>
                        <a:t>Realizar la  </a:t>
                      </a:r>
                      <a:r>
                        <a:rPr lang="es-ES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parametrización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  <a:cs typeface="Times New Roman"/>
                        </a:rPr>
                        <a:t>   para implementar las solicitudes de servicio por el software </a:t>
                      </a:r>
                      <a:r>
                        <a:rPr lang="es-ES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Helppeople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  <a:cs typeface="Times New Roman"/>
                        </a:rPr>
                        <a:t>  tal como se tiene implementado para las solicitudes de servicios de sistemas</a:t>
                      </a:r>
                      <a:endParaRPr lang="es-ES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756" marR="33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En Proceso</a:t>
                      </a:r>
                      <a:r>
                        <a:rPr lang="es-CO" sz="14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:   Se encuentra en </a:t>
                      </a:r>
                      <a:r>
                        <a:rPr lang="es-CO" sz="1400" dirty="0" err="1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parametrización</a:t>
                      </a:r>
                      <a:r>
                        <a:rPr lang="es-CO" sz="14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en el software</a:t>
                      </a:r>
                      <a:endParaRPr lang="es-E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6" marR="33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86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Mejoramiento  en la  infraestructura de la Oficina  y  salas de cómputo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fontAlgn="ctr" latinLnBrk="0" hangingPunct="1"/>
                      <a:r>
                        <a:rPr lang="es-CO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Cerrada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: Se mejoró la  infraestructura física de la Oficina  de sistemas y  salas de cómputo, lo cual impacta en mejor imagen ante la comunidad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88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Implementación mantenimiento servidores.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fontAlgn="ctr" latinLnBrk="0" hangingPunct="1"/>
                      <a:r>
                        <a:rPr lang="es-CO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Cerrada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: Se hace mantenimiento y soporte a servidores, lo cual impacta en el mejor servicio a los usuarios y  mejora el  tiempo de respuesta a las solicitudes.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86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Mantenimiento del cableado estructurado.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fontAlgn="ctr" latinLnBrk="0" hangingPunct="1"/>
                      <a:r>
                        <a:rPr lang="es-CO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Cerrada: 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 realiza organización del cableado de </a:t>
                      </a:r>
                      <a:r>
                        <a:rPr lang="es-CO" sz="1200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swiches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y servidores en el cuarto </a:t>
                      </a:r>
                      <a:r>
                        <a:rPr lang="es-CO" sz="1200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Rack,lo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que  permite una mejor organización.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0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mplementación Sistema de video conferencia.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fontAlgn="ctr" latinLnBrk="0" hangingPunct="1"/>
                      <a:r>
                        <a:rPr lang="es-CO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Cerrada: </a:t>
                      </a:r>
                      <a:r>
                        <a:rPr lang="es-CO" sz="1200" b="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 implementó el Sistema de video conferencia en algunas oficinas y sitios de reunión, lo que permite mejorar la comunicación interna y externa.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88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Implementación vía Web  de encuesta para evaluar el servicio en salas de cómputo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fontAlgn="ctr" latinLnBrk="0" hangingPunct="1"/>
                      <a:r>
                        <a:rPr lang="es-CO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Cerrada: </a:t>
                      </a:r>
                      <a:r>
                        <a:rPr lang="es-CO" sz="12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 implementó vía Web  de encuesta para evaluar el servicio en salas de cómputo, eliminando el formato físico estándar y mejorando las herramientas virtuales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51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Sensibilizar a  la comunidad sobre la importancia del cuidado de las salas de cómputo.</a:t>
                      </a:r>
                      <a:endParaRPr lang="es-CO" sz="120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Cerrada: </a:t>
                      </a:r>
                      <a:r>
                        <a:rPr lang="es-CO" sz="120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Permanentemente se les recuerda  a los estudiantes verbalmente, se colocan avisos en las salas y se verifica el estado de los equipos cada vez que el docente entrega la sala</a:t>
                      </a:r>
                      <a:endParaRPr lang="es-ES" sz="120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756" marR="33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32128"/>
              </p:ext>
            </p:extLst>
          </p:nvPr>
        </p:nvGraphicFramePr>
        <p:xfrm>
          <a:off x="323528" y="332656"/>
          <a:ext cx="8568946" cy="929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7819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494603"/>
                <a:gridCol w="584341"/>
                <a:gridCol w="392344"/>
              </a:tblGrid>
              <a:tr h="289605">
                <a:tc gridSpan="17">
                  <a:txBody>
                    <a:bodyPr/>
                    <a:lstStyle/>
                    <a:p>
                      <a:pPr algn="ctr" rtl="0" fontAlgn="ctr"/>
                      <a:r>
                        <a:rPr lang="es-CO" sz="1200" b="1" u="none" strike="noStrike" dirty="0">
                          <a:effectLst/>
                        </a:rPr>
                        <a:t>CONSOLIDADO DE TAREAS DE REVISIONES GERENCIALES  2007-1 AL 2013-2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8960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 dirty="0">
                          <a:effectLst/>
                        </a:rPr>
                        <a:t>PROCESO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 dirty="0">
                          <a:effectLst/>
                        </a:rPr>
                        <a:t>2007-1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 dirty="0">
                          <a:effectLst/>
                        </a:rPr>
                        <a:t>2007-II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2008-I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2008-2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2009-1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2009-2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2010-1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2010-2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2011-1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2011-2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2012-1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2012-2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2013 -1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b="1" u="none" strike="noStrike" dirty="0">
                          <a:effectLst/>
                        </a:rPr>
                        <a:t>2013-2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050" b="1" u="none" strike="noStrike" dirty="0">
                          <a:effectLst/>
                        </a:rPr>
                        <a:t>En proceso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>
                          <a:effectLst/>
                        </a:rPr>
                        <a:t>TOTAL 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513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>
                          <a:effectLst/>
                        </a:rPr>
                        <a:t>GI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u="none" strike="noStrike" dirty="0">
                          <a:effectLst/>
                        </a:rPr>
                        <a:t>5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u="none" strike="noStrike" dirty="0">
                          <a:effectLst/>
                        </a:rPr>
                        <a:t>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u="none" strike="noStrike" dirty="0">
                          <a:effectLst/>
                        </a:rPr>
                        <a:t>9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u="none" strike="noStrike" dirty="0">
                          <a:effectLst/>
                        </a:rPr>
                        <a:t>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u="none" strike="noStrike" dirty="0">
                          <a:effectLst/>
                        </a:rPr>
                        <a:t>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u="none" strike="noStrike" dirty="0">
                          <a:effectLst/>
                        </a:rPr>
                        <a:t>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2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2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3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4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7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7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u="none" strike="noStrike" dirty="0">
                          <a:effectLst/>
                        </a:rPr>
                        <a:t>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634082"/>
          </a:xfrm>
        </p:spPr>
        <p:txBody>
          <a:bodyPr/>
          <a:lstStyle/>
          <a:p>
            <a:pPr eaLnBrk="1" hangingPunct="1"/>
            <a:r>
              <a:rPr lang="es-ES" sz="2800" b="1" dirty="0" smtClean="0">
                <a:solidFill>
                  <a:srgbClr val="FF3300"/>
                </a:solidFill>
              </a:rPr>
              <a:t> Acciones de mejoramiento 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57396"/>
              </p:ext>
            </p:extLst>
          </p:nvPr>
        </p:nvGraphicFramePr>
        <p:xfrm>
          <a:off x="179512" y="692696"/>
          <a:ext cx="8784975" cy="4993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5073"/>
                <a:gridCol w="5631631"/>
                <a:gridCol w="1800200"/>
                <a:gridCol w="648071"/>
              </a:tblGrid>
              <a:tr h="7963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GESTION DE INFORMATICA </a:t>
                      </a:r>
                      <a:endParaRPr lang="es-CO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4424" marR="4424" marT="442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1236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No.</a:t>
                      </a:r>
                      <a:endParaRPr lang="es-CO" sz="1050" b="1" i="0" u="none" strike="noStrike"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ACCIONES DE MEJORAMIENTO 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RESPONSABLE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FECHA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7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Traslado del portal web a la nube , permitiendo más disponibilidad y continuidad en el servicio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2013-2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0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Depuración Políticas Seguridad en el UTM y el directorio Activo lo cual permitirá mejorar la seguridad en la plataforma tecnológica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0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 smtClean="0">
                          <a:effectLst/>
                        </a:rPr>
                        <a:t>Ampliación </a:t>
                      </a:r>
                      <a:r>
                        <a:rPr lang="es-CO" sz="1200" u="none" strike="noStrike" dirty="0">
                          <a:effectLst/>
                        </a:rPr>
                        <a:t>del Canal de Internet a 32 M generará mayor agilidad en el servicio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2013-1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69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Independización de la Zona </a:t>
                      </a:r>
                      <a:r>
                        <a:rPr lang="es-CO" sz="1200" u="none" strike="noStrike" dirty="0" err="1">
                          <a:effectLst/>
                        </a:rPr>
                        <a:t>Wifi</a:t>
                      </a:r>
                      <a:r>
                        <a:rPr lang="es-CO" sz="1200" u="none" strike="noStrike" dirty="0">
                          <a:effectLst/>
                        </a:rPr>
                        <a:t> de Posgrados, sede centro, consultorio jurídico, Belmonte, auditorios y biblioteca, lo cual optimiza el tiempo de respuesta y mayor velocidad en cada sede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93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Cambio de diseño Portal Web lo cual mejora la imagen </a:t>
                      </a:r>
                      <a:r>
                        <a:rPr lang="es-CO" sz="1200" u="none" strike="noStrike" dirty="0" smtClean="0">
                          <a:effectLst/>
                        </a:rPr>
                        <a:t>institucional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3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6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Actualización del aplicativo </a:t>
                      </a:r>
                      <a:r>
                        <a:rPr lang="es-CO" sz="1200" u="none" strike="noStrike" dirty="0" err="1">
                          <a:effectLst/>
                        </a:rPr>
                        <a:t>Kactus</a:t>
                      </a:r>
                      <a:r>
                        <a:rPr lang="es-CO" sz="1200" u="none" strike="noStrike" dirty="0">
                          <a:effectLst/>
                        </a:rPr>
                        <a:t> a última versión nos brinda mayor seguridad y actualización en normatividad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Ingeniera de Soporte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02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Actualización del Servidor de Pruebas para implementación de </a:t>
                      </a:r>
                      <a:r>
                        <a:rPr lang="es-CO" sz="1200" u="none" strike="noStrike" dirty="0" err="1">
                          <a:effectLst/>
                        </a:rPr>
                        <a:t>siul</a:t>
                      </a:r>
                      <a:r>
                        <a:rPr lang="es-CO" sz="1200" u="none" strike="noStrike" dirty="0">
                          <a:effectLst/>
                        </a:rPr>
                        <a:t>-web última versión, lo cual brindará mejor servicio a los usuarios ya que todo se podrá realizar vía SIUL/WEB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Ingeniera de soporte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1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8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Implementar las solicitudes de mantenimiento para servicios Generales por </a:t>
                      </a:r>
                      <a:r>
                        <a:rPr lang="es-CO" sz="1200" u="none" strike="noStrike" dirty="0" err="1">
                          <a:effectLst/>
                        </a:rPr>
                        <a:t>HelpPeople</a:t>
                      </a:r>
                      <a:r>
                        <a:rPr lang="es-CO" sz="1200" u="none" strike="noStrike" dirty="0">
                          <a:effectLst/>
                        </a:rPr>
                        <a:t>, lo cual brindará mayor oportunidad y control en la prestación del servicio al igual obtención automática de datos estadísticos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Ingeniera de Soporte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2014-2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0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9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Renovación de equipos audiovisuales sede Centro (video proyectores), mejora la prestación del servicio con tecnología de punta.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30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10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Adecuación mobiliario salas sede Centro, lo cual brinda mayor comodidad a los usuarios y buena imagen en la prestación del servicio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93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11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Integración a las VLAN de   nuevos auditorios y biblioteca,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Director de Sistemas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69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12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Actualización a la versión 14 del aplicativo </a:t>
                      </a:r>
                      <a:r>
                        <a:rPr lang="es-CO" sz="1200" u="none" strike="noStrike" dirty="0" err="1">
                          <a:effectLst/>
                        </a:rPr>
                        <a:t>Seven</a:t>
                      </a:r>
                      <a:r>
                        <a:rPr lang="es-CO" sz="1200" u="none" strike="noStrike" dirty="0">
                          <a:effectLst/>
                        </a:rPr>
                        <a:t> lo cual facilitará la implementación de la interfaz y actualización de los parámetros de la actual normatividad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Ingeniera de Soporte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u="none" strike="noStrike" dirty="0">
                          <a:effectLst/>
                        </a:rPr>
                        <a:t>2014-1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24" marR="4424" marT="44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634082"/>
          </a:xfrm>
        </p:spPr>
        <p:txBody>
          <a:bodyPr/>
          <a:lstStyle/>
          <a:p>
            <a:pPr eaLnBrk="0" hangingPunct="0">
              <a:defRPr/>
            </a:pPr>
            <a:r>
              <a:rPr lang="es-ES" sz="2800" b="1" dirty="0" smtClean="0">
                <a:solidFill>
                  <a:srgbClr val="FF3300"/>
                </a:solidFill>
              </a:rPr>
              <a:t> </a:t>
            </a:r>
            <a:r>
              <a:rPr lang="es-MX" sz="2800" b="1" kern="0" dirty="0">
                <a:solidFill>
                  <a:srgbClr val="FF3300"/>
                </a:solidFill>
              </a:rPr>
              <a:t>ANÁLISIS OBJETIVO “A” </a:t>
            </a:r>
            <a:endParaRPr lang="es-ES" sz="2800" b="1" kern="0" dirty="0">
              <a:solidFill>
                <a:srgbClr val="FF3300"/>
              </a:solidFill>
            </a:endParaRPr>
          </a:p>
        </p:txBody>
      </p:sp>
      <p:graphicFrame>
        <p:nvGraphicFramePr>
          <p:cNvPr id="6" name="Group 30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4280112"/>
              </p:ext>
            </p:extLst>
          </p:nvPr>
        </p:nvGraphicFramePr>
        <p:xfrm>
          <a:off x="107504" y="620688"/>
          <a:ext cx="8856984" cy="4752528"/>
        </p:xfrm>
        <a:graphic>
          <a:graphicData uri="http://schemas.openxmlformats.org/drawingml/2006/table">
            <a:tbl>
              <a:tblPr/>
              <a:tblGrid>
                <a:gridCol w="1669685"/>
                <a:gridCol w="5306090"/>
                <a:gridCol w="1881209"/>
              </a:tblGrid>
              <a:tr h="127219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tamaño de 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 Muestra 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TIPO DE USUARIO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DE 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SATISFACCIÓN </a:t>
                      </a: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41388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370</a:t>
                      </a:r>
                      <a:endParaRPr kumimoji="0" lang="es-E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Estudiantes de Pregrado (222), Postgrado  (44), egresados (30), Administrativos (30) y Docentes (44). 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91,12%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6446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 formularon e implementaron  las acciones correctivas al 8,88% de usuarios que no quedaron  satisfechos con los servicios que brinda el proceso</a:t>
                      </a:r>
                      <a:endParaRPr kumimoji="0" lang="es-ES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4889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634082"/>
          </a:xfrm>
        </p:spPr>
        <p:txBody>
          <a:bodyPr/>
          <a:lstStyle/>
          <a:p>
            <a:pPr eaLnBrk="0" hangingPunct="0">
              <a:defRPr/>
            </a:pPr>
            <a:r>
              <a:rPr lang="es-ES" sz="2800" b="1" dirty="0" smtClean="0">
                <a:solidFill>
                  <a:srgbClr val="FF3300"/>
                </a:solidFill>
              </a:rPr>
              <a:t> </a:t>
            </a:r>
            <a:r>
              <a:rPr lang="es-MX" sz="2800" b="1" kern="0" dirty="0">
                <a:solidFill>
                  <a:srgbClr val="FF3300"/>
                </a:solidFill>
              </a:rPr>
              <a:t>ANÁLISIS OBJETIVO “A” </a:t>
            </a:r>
            <a:endParaRPr lang="es-ES" sz="2800" b="1" kern="0" dirty="0">
              <a:solidFill>
                <a:srgbClr val="FF3300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47769"/>
              </p:ext>
            </p:extLst>
          </p:nvPr>
        </p:nvGraphicFramePr>
        <p:xfrm>
          <a:off x="539552" y="548680"/>
          <a:ext cx="8389674" cy="1647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2186"/>
                <a:gridCol w="932186"/>
                <a:gridCol w="932186"/>
                <a:gridCol w="932186"/>
                <a:gridCol w="932186"/>
                <a:gridCol w="932186"/>
                <a:gridCol w="932186"/>
                <a:gridCol w="932186"/>
                <a:gridCol w="932186"/>
              </a:tblGrid>
              <a:tr h="54901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COMPARATIVO DE LA CALIFICACIÓN DEL SERVICIO 2006 - 2013</a:t>
                      </a:r>
                      <a:endParaRPr lang="es-CO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074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AÑO</a:t>
                      </a:r>
                      <a:endParaRPr lang="es-CO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2006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2007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2008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2009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2010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2011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2012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2013</a:t>
                      </a:r>
                      <a:endParaRPr lang="es-CO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392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%</a:t>
                      </a:r>
                      <a:endParaRPr lang="es-CO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86%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94%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95%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96%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95%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effectLst/>
                        </a:rPr>
                        <a:t>93%</a:t>
                      </a:r>
                      <a:endParaRPr lang="es-C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94%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94%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5137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Muestra </a:t>
                      </a:r>
                      <a:endParaRPr lang="es-CO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54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135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178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300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484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264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117</a:t>
                      </a:r>
                      <a:endParaRPr lang="es-CO" sz="1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effectLst/>
                        </a:rPr>
                        <a:t>296</a:t>
                      </a:r>
                      <a:endParaRPr lang="es-C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028488"/>
              </p:ext>
            </p:extLst>
          </p:nvPr>
        </p:nvGraphicFramePr>
        <p:xfrm>
          <a:off x="755576" y="2564904"/>
          <a:ext cx="76328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12590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634082"/>
          </a:xfrm>
        </p:spPr>
        <p:txBody>
          <a:bodyPr>
            <a:normAutofit fontScale="90000"/>
          </a:bodyPr>
          <a:lstStyle/>
          <a:p>
            <a:pPr eaLnBrk="0" hangingPunct="0">
              <a:defRPr/>
            </a:pPr>
            <a:r>
              <a:rPr lang="es-ES" sz="2800" b="1" dirty="0" smtClean="0">
                <a:solidFill>
                  <a:srgbClr val="FF3300"/>
                </a:solidFill>
              </a:rPr>
              <a:t> </a:t>
            </a:r>
            <a:r>
              <a:rPr lang="es-MX" sz="2800" b="1" kern="0" dirty="0">
                <a:solidFill>
                  <a:srgbClr val="FF3300"/>
                </a:solidFill>
              </a:rPr>
              <a:t>ANÁLISIS OBJETIVO </a:t>
            </a:r>
            <a:r>
              <a:rPr lang="es-MX" sz="2800" b="1" kern="0" dirty="0" smtClean="0">
                <a:solidFill>
                  <a:srgbClr val="FF3300"/>
                </a:solidFill>
              </a:rPr>
              <a:t>“B” </a:t>
            </a:r>
            <a:br>
              <a:rPr lang="es-MX" sz="2800" b="1" kern="0" dirty="0" smtClean="0">
                <a:solidFill>
                  <a:srgbClr val="FF3300"/>
                </a:solidFill>
              </a:rPr>
            </a:br>
            <a:r>
              <a:rPr lang="es-ES" sz="2400" b="1" dirty="0"/>
              <a:t>Resultado de indicadores Acuerdos de Servicio </a:t>
            </a:r>
            <a:r>
              <a:rPr lang="es-CO" sz="2400" dirty="0"/>
              <a:t/>
            </a:r>
            <a:br>
              <a:rPr lang="es-CO" sz="2400" dirty="0"/>
            </a:br>
            <a:endParaRPr lang="es-ES" sz="2800" b="1" kern="0" dirty="0">
              <a:solidFill>
                <a:srgbClr val="FF3300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24953"/>
              </p:ext>
            </p:extLst>
          </p:nvPr>
        </p:nvGraphicFramePr>
        <p:xfrm>
          <a:off x="500063" y="1178778"/>
          <a:ext cx="8176393" cy="4394244"/>
        </p:xfrm>
        <a:graphic>
          <a:graphicData uri="http://schemas.openxmlformats.org/drawingml/2006/table">
            <a:tbl>
              <a:tblPr/>
              <a:tblGrid>
                <a:gridCol w="4012289"/>
                <a:gridCol w="1052650"/>
                <a:gridCol w="1202620"/>
                <a:gridCol w="1908834"/>
              </a:tblGrid>
              <a:tr h="55639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INDICADOR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2013-1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2013-2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PROMEDIO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8879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Disponibilidad de Equipos en Salas.(AS)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534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Rendimiento de los equipos en las salas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Soporte técnico en las salas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Soporte Técnico Gestión Administrativa 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préstamo de equipos audiovisuales 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169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baseline="0" dirty="0" smtClean="0">
                          <a:latin typeface="Arial"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MX" sz="1600" b="1" i="0" u="none" strike="noStrike" baseline="0" dirty="0" smtClean="0">
                          <a:latin typeface="Arial"/>
                        </a:rPr>
                        <a:t>Los  5 indicadores de acuerdo de servicio cumplieron con la meta estándar nacional del 80%</a:t>
                      </a:r>
                      <a:endParaRPr lang="es-E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032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z="2800" b="1" dirty="0" smtClean="0">
                <a:solidFill>
                  <a:srgbClr val="FF3300"/>
                </a:solidFill>
              </a:rPr>
              <a:t>OBJETIVO “C”</a:t>
            </a:r>
            <a:r>
              <a:rPr lang="es-ES" sz="2000" b="1" dirty="0" smtClean="0">
                <a:solidFill>
                  <a:srgbClr val="FF3300"/>
                </a:solidFill>
              </a:rPr>
              <a:t/>
            </a:r>
            <a:br>
              <a:rPr lang="es-ES" sz="2000" b="1" dirty="0" smtClean="0">
                <a:solidFill>
                  <a:srgbClr val="FF3300"/>
                </a:solidFill>
              </a:rPr>
            </a:br>
            <a:r>
              <a:rPr lang="es-ES" sz="3200" b="1" dirty="0" smtClean="0">
                <a:solidFill>
                  <a:srgbClr val="FF3300"/>
                </a:solidFill>
              </a:rPr>
              <a:t>Respuesta  a Quejas y Seguimiento </a:t>
            </a:r>
            <a:endParaRPr lang="es-ES" sz="2800" b="1" dirty="0" smtClean="0">
              <a:solidFill>
                <a:srgbClr val="FF3300"/>
              </a:solidFill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799"/>
              </p:ext>
            </p:extLst>
          </p:nvPr>
        </p:nvGraphicFramePr>
        <p:xfrm>
          <a:off x="357188" y="1285875"/>
          <a:ext cx="8463284" cy="4467225"/>
        </p:xfrm>
        <a:graphic>
          <a:graphicData uri="http://schemas.openxmlformats.org/drawingml/2006/table">
            <a:tbl>
              <a:tblPr/>
              <a:tblGrid>
                <a:gridCol w="881026"/>
                <a:gridCol w="966259"/>
                <a:gridCol w="1202909"/>
                <a:gridCol w="971580"/>
                <a:gridCol w="948448"/>
                <a:gridCol w="1098811"/>
                <a:gridCol w="1075678"/>
                <a:gridCol w="1318573"/>
              </a:tblGrid>
              <a:tr h="1171650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QUEJAS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QUEJAS </a:t>
                      </a:r>
                      <a:r>
                        <a:rPr lang="es-ES" sz="10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CERRADAS</a:t>
                      </a:r>
                    </a:p>
                    <a:p>
                      <a:pPr algn="just" fontAlgn="ctr"/>
                      <a:r>
                        <a:rPr lang="es-ES" sz="10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 POR     </a:t>
                      </a:r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QUEJAS </a:t>
                      </a:r>
                      <a:endParaRPr lang="es-ES" sz="1000" b="1" i="0" u="none" strike="noStrike" dirty="0" smtClean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just" fontAlgn="ctr"/>
                      <a:r>
                        <a:rPr lang="es-ES" sz="10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RECURRENTES  </a:t>
                      </a:r>
                    </a:p>
                    <a:p>
                      <a:pPr algn="just" fontAlgn="ctr"/>
                      <a:r>
                        <a:rPr lang="es-ES" sz="10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POR </a:t>
                      </a:r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RESPUESTA DE LAS </a:t>
                      </a:r>
                      <a:endParaRPr lang="es-ES" sz="1000" b="1" i="0" u="none" strike="noStrike" dirty="0" smtClean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just" fontAlgn="ctr"/>
                      <a:r>
                        <a:rPr lang="es-ES" sz="10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QUEJAS </a:t>
                      </a:r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DENTRO DEL TIEMPO </a:t>
                      </a:r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ESTABLECIDO</a:t>
                      </a:r>
                      <a:endParaRPr lang="es-ES" sz="10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584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7315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s-E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609">
                <a:tc gridSpan="8">
                  <a:txBody>
                    <a:bodyPr/>
                    <a:lstStyle/>
                    <a:p>
                      <a:pPr algn="just" fontAlgn="ctr"/>
                      <a:r>
                        <a:rPr lang="es-MX" sz="1800" b="0" i="0" u="none" strike="noStrike" dirty="0" smtClean="0">
                          <a:latin typeface="Arial"/>
                        </a:rPr>
                        <a:t>Durante el 2013</a:t>
                      </a:r>
                      <a:r>
                        <a:rPr lang="es-MX" sz="1800" b="0" i="0" u="none" strike="noStrike" baseline="0" dirty="0" smtClean="0">
                          <a:latin typeface="Arial"/>
                        </a:rPr>
                        <a:t> no se presentaron quejas, solo una sugerencia sobre volver a incluir dentro de las imágenes de la página Web a estudiantes de la Universidad, sugerencia que fue atendida.</a:t>
                      </a:r>
                      <a:endParaRPr lang="es-ES" sz="1800" b="0" i="0" u="none" strike="noStrike" kern="1200" baseline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5138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9400"/>
            <a:ext cx="8229600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z="2800" b="1" dirty="0" smtClean="0">
                <a:solidFill>
                  <a:srgbClr val="FF3300"/>
                </a:solidFill>
              </a:rPr>
              <a:t>OBJETIVO “E” </a:t>
            </a:r>
            <a:r>
              <a:rPr lang="es-ES" sz="2000" b="1" dirty="0" smtClean="0">
                <a:solidFill>
                  <a:srgbClr val="FF3300"/>
                </a:solidFill>
              </a:rPr>
              <a:t/>
            </a:r>
            <a:br>
              <a:rPr lang="es-ES" sz="2000" b="1" dirty="0" smtClean="0">
                <a:solidFill>
                  <a:srgbClr val="FF3300"/>
                </a:solidFill>
              </a:rPr>
            </a:br>
            <a:r>
              <a:rPr lang="es-ES" sz="2000" b="1" dirty="0" smtClean="0">
                <a:solidFill>
                  <a:srgbClr val="FF3300"/>
                </a:solidFill>
              </a:rPr>
              <a:t>Indicadores de Proceso  medidos y con análisis de datos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47170"/>
              </p:ext>
            </p:extLst>
          </p:nvPr>
        </p:nvGraphicFramePr>
        <p:xfrm>
          <a:off x="500063" y="1052736"/>
          <a:ext cx="8248400" cy="5014534"/>
        </p:xfrm>
        <a:graphic>
          <a:graphicData uri="http://schemas.openxmlformats.org/drawingml/2006/table">
            <a:tbl>
              <a:tblPr/>
              <a:tblGrid>
                <a:gridCol w="3365505"/>
                <a:gridCol w="882962"/>
                <a:gridCol w="1008757"/>
                <a:gridCol w="1601129"/>
                <a:gridCol w="1390047"/>
              </a:tblGrid>
              <a:tr h="556391"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META: 80%</a:t>
                      </a:r>
                    </a:p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PROMEDIO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DE MEJORA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5639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INDICADOR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2013-1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2013-2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PROMEDIO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</a:rPr>
                        <a:t>% DE MEJORA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8879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Disponibilidad de Equipos en Salas.(AS)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534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Rendimiento de los equipos en las salas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Soporte técnico en las salas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Soporte Técnico Gestión Administrativa 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préstamo de equipos audiovisuales 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</a:tr>
              <a:tr h="95169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latin typeface="Arial"/>
                        </a:rPr>
                        <a:t>Tres</a:t>
                      </a:r>
                      <a:r>
                        <a:rPr lang="es-MX" sz="1600" b="1" i="0" u="none" strike="noStrike" baseline="0" dirty="0" smtClean="0">
                          <a:latin typeface="Arial"/>
                        </a:rPr>
                        <a:t> indicadores cumplieron con la meta de eficacia del 3% y dos cumplieron con la meta estándar  del 80%, más no con la eficacia del 3%</a:t>
                      </a:r>
                      <a:endParaRPr lang="es-E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2324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229600" cy="777875"/>
          </a:xfrm>
        </p:spPr>
        <p:txBody>
          <a:bodyPr/>
          <a:lstStyle/>
          <a:p>
            <a:pPr eaLnBrk="1" hangingPunct="1"/>
            <a:r>
              <a:rPr lang="es-ES" sz="3600" dirty="0" smtClean="0">
                <a:solidFill>
                  <a:srgbClr val="FF3300"/>
                </a:solidFill>
              </a:rPr>
              <a:t>2. Resultados de auditorias internas 2013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999165"/>
              </p:ext>
            </p:extLst>
          </p:nvPr>
        </p:nvGraphicFramePr>
        <p:xfrm>
          <a:off x="142874" y="1004889"/>
          <a:ext cx="8821612" cy="4617946"/>
        </p:xfrm>
        <a:graphic>
          <a:graphicData uri="http://schemas.openxmlformats.org/drawingml/2006/table">
            <a:tbl>
              <a:tblPr/>
              <a:tblGrid>
                <a:gridCol w="645364"/>
                <a:gridCol w="645364"/>
                <a:gridCol w="645364"/>
                <a:gridCol w="645364"/>
                <a:gridCol w="645364"/>
                <a:gridCol w="645364"/>
                <a:gridCol w="638845"/>
                <a:gridCol w="717073"/>
                <a:gridCol w="718702"/>
                <a:gridCol w="718702"/>
                <a:gridCol w="718702"/>
                <a:gridCol w="718702"/>
                <a:gridCol w="718702"/>
              </a:tblGrid>
              <a:tr h="3526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NO CONFORMIDADES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 smtClean="0">
                          <a:latin typeface="Arial"/>
                        </a:rPr>
                        <a:t>NC</a:t>
                      </a:r>
                      <a:endParaRPr lang="es-ES" sz="9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 smtClean="0">
                          <a:latin typeface="Arial"/>
                        </a:rPr>
                        <a:t>NC</a:t>
                      </a:r>
                      <a:endParaRPr lang="es-ES" sz="9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 smtClean="0">
                          <a:latin typeface="Arial"/>
                        </a:rPr>
                        <a:t>NC</a:t>
                      </a:r>
                      <a:endParaRPr lang="es-ES" sz="9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 smtClean="0">
                          <a:latin typeface="Arial"/>
                        </a:rPr>
                        <a:t>NC</a:t>
                      </a:r>
                      <a:endParaRPr lang="es-ES" sz="9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II-2006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latin typeface="Arial"/>
                        </a:rPr>
                        <a:t>I-2007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II-2007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I-2008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II-2008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 -2009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II -2009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I -2010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smtClean="0">
                          <a:latin typeface="Arial"/>
                        </a:rPr>
                        <a:t>2012-1</a:t>
                      </a:r>
                      <a:endParaRPr lang="es-ES" sz="11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latin typeface="Arial"/>
                        </a:rPr>
                        <a:t>2012-2</a:t>
                      </a:r>
                      <a:endParaRPr lang="es-ES" sz="11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latin typeface="Arial"/>
                        </a:rPr>
                        <a:t>2013-2</a:t>
                      </a:r>
                      <a:endParaRPr lang="es-ES" sz="11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latin typeface="Arial"/>
                        </a:rPr>
                        <a:t>2013-2</a:t>
                      </a:r>
                      <a:endParaRPr lang="es-ES" sz="11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5800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latin typeface="Arial"/>
                        </a:rPr>
                        <a:t>4</a:t>
                      </a:r>
                      <a:endParaRPr lang="es-ES" sz="2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 smtClean="0">
                          <a:latin typeface="Arial"/>
                        </a:rPr>
                        <a:t>0</a:t>
                      </a:r>
                      <a:endParaRPr lang="es-ES" sz="2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 smtClean="0">
                          <a:latin typeface="Arial"/>
                        </a:rPr>
                        <a:t>0</a:t>
                      </a:r>
                      <a:endParaRPr lang="es-ES" sz="2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 smtClean="0">
                          <a:latin typeface="Arial"/>
                        </a:rPr>
                        <a:t>0</a:t>
                      </a:r>
                      <a:endParaRPr lang="es-ES" sz="2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 smtClean="0">
                          <a:latin typeface="Arial"/>
                        </a:rPr>
                        <a:t>0</a:t>
                      </a:r>
                      <a:endParaRPr lang="es-ES" sz="2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725644">
                <a:tc gridSpan="13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             </a:t>
                      </a:r>
                      <a:r>
                        <a:rPr kumimoji="0" lang="es-MX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AUDITORÍAS INTERNAS  2013 </a:t>
                      </a:r>
                    </a:p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No se presentaron  hallazgos  ni observaciones en las auditorías internas  de calidad</a:t>
                      </a:r>
                      <a:endParaRPr kumimoji="0" lang="es-E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28650" marR="0" lvl="0" indent="-6286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0898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24075</TotalTime>
  <Words>1427</Words>
  <Application>Microsoft Office PowerPoint</Application>
  <PresentationFormat>Presentación en pantalla (4:3)</PresentationFormat>
  <Paragraphs>346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Seguimiento a tareas de la Revisión Gerencial anterior</vt:lpstr>
      <vt:lpstr> Acciones de mejoramiento </vt:lpstr>
      <vt:lpstr> ANÁLISIS OBJETIVO “A” </vt:lpstr>
      <vt:lpstr> ANÁLISIS OBJETIVO “A” </vt:lpstr>
      <vt:lpstr> ANÁLISIS OBJETIVO “B”  Resultado de indicadores Acuerdos de Servicio  </vt:lpstr>
      <vt:lpstr>OBJETIVO “C” Respuesta  a Quejas y Seguimiento </vt:lpstr>
      <vt:lpstr>OBJETIVO “E”  Indicadores de Proceso  medidos y con análisis de datos</vt:lpstr>
      <vt:lpstr>2. Resultados de auditorias internas 2013</vt:lpstr>
      <vt:lpstr>2.1 Resultado de auditoria Externa</vt:lpstr>
      <vt:lpstr>3. Resumen de No Conformidades y estado de las Acciones Correctivas</vt:lpstr>
      <vt:lpstr>4. Acciones Preventivas </vt:lpstr>
      <vt:lpstr>5.  Revisión del Servicio No conforme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carlos.valero</dc:creator>
  <cp:lastModifiedBy>Calidad Gloria Amparo Sanchez</cp:lastModifiedBy>
  <cp:revision>796</cp:revision>
  <cp:lastPrinted>2011-09-21T16:28:44Z</cp:lastPrinted>
  <dcterms:created xsi:type="dcterms:W3CDTF">2008-11-07T15:09:08Z</dcterms:created>
  <dcterms:modified xsi:type="dcterms:W3CDTF">2014-03-18T20:58:55Z</dcterms:modified>
</cp:coreProperties>
</file>