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6" r:id="rId1"/>
  </p:sldMasterIdLst>
  <p:notesMasterIdLst>
    <p:notesMasterId r:id="rId16"/>
  </p:notesMasterIdLst>
  <p:handoutMasterIdLst>
    <p:handoutMasterId r:id="rId17"/>
  </p:handoutMasterIdLst>
  <p:sldIdLst>
    <p:sldId id="267" r:id="rId2"/>
    <p:sldId id="268" r:id="rId3"/>
    <p:sldId id="269" r:id="rId4"/>
    <p:sldId id="270" r:id="rId5"/>
    <p:sldId id="281" r:id="rId6"/>
    <p:sldId id="272" r:id="rId7"/>
    <p:sldId id="273" r:id="rId8"/>
    <p:sldId id="274" r:id="rId9"/>
    <p:sldId id="275" r:id="rId10"/>
    <p:sldId id="276" r:id="rId11"/>
    <p:sldId id="277" r:id="rId12"/>
    <p:sldId id="278" r:id="rId13"/>
    <p:sldId id="282" r:id="rId14"/>
    <p:sldId id="279" r:id="rId15"/>
  </p:sldIdLst>
  <p:sldSz cx="9144000" cy="6858000" type="screen4x3"/>
  <p:notesSz cx="7010400" cy="92964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FFCC00"/>
    <a:srgbClr val="6DFF6D"/>
    <a:srgbClr val="D76007"/>
    <a:srgbClr val="C83F08"/>
    <a:srgbClr val="CC3300"/>
    <a:srgbClr val="B65E1C"/>
    <a:srgbClr val="E6A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55" autoAdjust="0"/>
    <p:restoredTop sz="94660"/>
  </p:normalViewPr>
  <p:slideViewPr>
    <p:cSldViewPr>
      <p:cViewPr>
        <p:scale>
          <a:sx n="70" d="100"/>
          <a:sy n="70" d="100"/>
        </p:scale>
        <p:origin x="-630"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COPIA%20MEMORIA%20(Nov%2016.2013)\INFOR_ADICIONAL\SEGUIMIENTO_QUEJAS\2013\Satisfacci&#243;n%20del%20cliente%202013.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C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CO"/>
              <a:t>COMPARATIVO  CALIFICACIONES DEL SERVICIO 2006 - 2013</a:t>
            </a:r>
          </a:p>
        </c:rich>
      </c:tx>
      <c:layout/>
      <c:overlay val="0"/>
      <c:spPr>
        <a:noFill/>
        <a:ln w="25400">
          <a:noFill/>
        </a:ln>
      </c:spPr>
    </c:title>
    <c:autoTitleDeleted val="0"/>
    <c:view3D>
      <c:rotX val="15"/>
      <c:rotY val="20"/>
      <c:depthPercent val="100"/>
      <c:rAngAx val="1"/>
    </c:view3D>
    <c:floor>
      <c:thickness val="0"/>
    </c:floor>
    <c:sideWall>
      <c:thickness val="0"/>
    </c:sideWall>
    <c:backWall>
      <c:thickness val="0"/>
    </c:backWall>
    <c:plotArea>
      <c:layout/>
      <c:bar3DChart>
        <c:barDir val="col"/>
        <c:grouping val="standard"/>
        <c:varyColors val="0"/>
        <c:ser>
          <c:idx val="0"/>
          <c:order val="0"/>
          <c:tx>
            <c:v>Años</c:v>
          </c:tx>
          <c:invertIfNegative val="0"/>
          <c:dLbls>
            <c:dLbl>
              <c:idx val="0"/>
              <c:layout>
                <c:manualLayout>
                  <c:x val="1.1111111111111112E-2"/>
                  <c:y val="0.40277777777777779"/>
                </c:manualLayout>
              </c:layout>
              <c:showLegendKey val="0"/>
              <c:showVal val="1"/>
              <c:showCatName val="0"/>
              <c:showSerName val="0"/>
              <c:showPercent val="0"/>
              <c:showBubbleSize val="0"/>
            </c:dLbl>
            <c:dLbl>
              <c:idx val="1"/>
              <c:layout>
                <c:manualLayout>
                  <c:x val="-5.5555555555555558E-3"/>
                  <c:y val="0.42129629629629628"/>
                </c:manualLayout>
              </c:layout>
              <c:showLegendKey val="0"/>
              <c:showVal val="1"/>
              <c:showCatName val="0"/>
              <c:showSerName val="0"/>
              <c:showPercent val="0"/>
              <c:showBubbleSize val="0"/>
            </c:dLbl>
            <c:dLbl>
              <c:idx val="2"/>
              <c:layout>
                <c:manualLayout>
                  <c:x val="0"/>
                  <c:y val="0.41666666666666669"/>
                </c:manualLayout>
              </c:layout>
              <c:showLegendKey val="0"/>
              <c:showVal val="1"/>
              <c:showCatName val="0"/>
              <c:showSerName val="0"/>
              <c:showPercent val="0"/>
              <c:showBubbleSize val="0"/>
            </c:dLbl>
            <c:dLbl>
              <c:idx val="3"/>
              <c:layout>
                <c:manualLayout>
                  <c:x val="5.5555555555555558E-3"/>
                  <c:y val="0.42592592592592593"/>
                </c:manualLayout>
              </c:layout>
              <c:showLegendKey val="0"/>
              <c:showVal val="1"/>
              <c:showCatName val="0"/>
              <c:showSerName val="0"/>
              <c:showPercent val="0"/>
              <c:showBubbleSize val="0"/>
            </c:dLbl>
            <c:dLbl>
              <c:idx val="4"/>
              <c:layout>
                <c:manualLayout>
                  <c:x val="8.3333333333333332E-3"/>
                  <c:y val="0.41203703703703703"/>
                </c:manualLayout>
              </c:layout>
              <c:showLegendKey val="0"/>
              <c:showVal val="1"/>
              <c:showCatName val="0"/>
              <c:showSerName val="0"/>
              <c:showPercent val="0"/>
              <c:showBubbleSize val="0"/>
            </c:dLbl>
            <c:dLbl>
              <c:idx val="5"/>
              <c:layout>
                <c:manualLayout>
                  <c:x val="-2.7777777777777779E-3"/>
                  <c:y val="0.40277777777777796"/>
                </c:manualLayout>
              </c:layout>
              <c:showLegendKey val="0"/>
              <c:showVal val="1"/>
              <c:showCatName val="0"/>
              <c:showSerName val="0"/>
              <c:showPercent val="0"/>
              <c:showBubbleSize val="0"/>
            </c:dLbl>
            <c:dLbl>
              <c:idx val="6"/>
              <c:layout>
                <c:manualLayout>
                  <c:x val="-8.3333333333333332E-3"/>
                  <c:y val="0.40740740740740738"/>
                </c:manualLayout>
              </c:layout>
              <c:showLegendKey val="0"/>
              <c:showVal val="1"/>
              <c:showCatName val="0"/>
              <c:showSerName val="0"/>
              <c:showPercent val="0"/>
              <c:showBubbleSize val="0"/>
            </c:dLbl>
            <c:dLbl>
              <c:idx val="7"/>
              <c:layout>
                <c:manualLayout>
                  <c:x val="0"/>
                  <c:y val="0.39351851851851855"/>
                </c:manualLayout>
              </c:layout>
              <c:showLegendKey val="0"/>
              <c:showVal val="1"/>
              <c:showCatName val="0"/>
              <c:showSerName val="0"/>
              <c:showPercent val="0"/>
              <c:showBubbleSize val="0"/>
            </c:dLbl>
            <c:spPr>
              <a:solidFill>
                <a:schemeClr val="accent6">
                  <a:lumMod val="60000"/>
                  <a:lumOff val="40000"/>
                </a:schemeClr>
              </a:solidFill>
            </c:spPr>
            <c:showLegendKey val="0"/>
            <c:showVal val="1"/>
            <c:showCatName val="0"/>
            <c:showSerName val="0"/>
            <c:showPercent val="0"/>
            <c:showBubbleSize val="0"/>
            <c:showLeaderLines val="0"/>
          </c:dLbls>
          <c:val>
            <c:numRef>
              <c:f>GR!$K$2:$R$2</c:f>
              <c:numCache>
                <c:formatCode>General</c:formatCode>
                <c:ptCount val="8"/>
                <c:pt idx="0">
                  <c:v>2006</c:v>
                </c:pt>
                <c:pt idx="1">
                  <c:v>2007</c:v>
                </c:pt>
                <c:pt idx="2">
                  <c:v>2008</c:v>
                </c:pt>
                <c:pt idx="3">
                  <c:v>2009</c:v>
                </c:pt>
                <c:pt idx="4">
                  <c:v>2010</c:v>
                </c:pt>
                <c:pt idx="5">
                  <c:v>2011</c:v>
                </c:pt>
                <c:pt idx="6">
                  <c:v>2012</c:v>
                </c:pt>
                <c:pt idx="7">
                  <c:v>2013</c:v>
                </c:pt>
              </c:numCache>
            </c:numRef>
          </c:val>
        </c:ser>
        <c:ser>
          <c:idx val="2"/>
          <c:order val="1"/>
          <c:tx>
            <c:v>% Cumplimiento</c:v>
          </c:tx>
          <c:invertIfNegative val="0"/>
          <c:dLbls>
            <c:spPr>
              <a:solidFill>
                <a:srgbClr val="FFFF00"/>
              </a:solidFill>
            </c:spPr>
            <c:showLegendKey val="0"/>
            <c:showVal val="1"/>
            <c:showCatName val="0"/>
            <c:showSerName val="0"/>
            <c:showPercent val="0"/>
            <c:showBubbleSize val="0"/>
            <c:showLeaderLines val="0"/>
          </c:dLbls>
          <c:val>
            <c:numRef>
              <c:f>GR!$K$4:$R$4</c:f>
              <c:numCache>
                <c:formatCode>0%</c:formatCode>
                <c:ptCount val="8"/>
                <c:pt idx="0">
                  <c:v>0.75</c:v>
                </c:pt>
                <c:pt idx="1">
                  <c:v>0.96</c:v>
                </c:pt>
                <c:pt idx="2">
                  <c:v>0.99</c:v>
                </c:pt>
                <c:pt idx="3">
                  <c:v>0.98</c:v>
                </c:pt>
                <c:pt idx="4">
                  <c:v>0.87</c:v>
                </c:pt>
                <c:pt idx="5">
                  <c:v>0.99</c:v>
                </c:pt>
                <c:pt idx="6">
                  <c:v>0.995</c:v>
                </c:pt>
                <c:pt idx="7">
                  <c:v>0.79499999999999993</c:v>
                </c:pt>
              </c:numCache>
            </c:numRef>
          </c:val>
        </c:ser>
        <c:dLbls>
          <c:showLegendKey val="0"/>
          <c:showVal val="1"/>
          <c:showCatName val="0"/>
          <c:showSerName val="0"/>
          <c:showPercent val="0"/>
          <c:showBubbleSize val="0"/>
        </c:dLbls>
        <c:gapWidth val="150"/>
        <c:shape val="cylinder"/>
        <c:axId val="82466688"/>
        <c:axId val="82468224"/>
        <c:axId val="79671744"/>
      </c:bar3DChart>
      <c:catAx>
        <c:axId val="82466688"/>
        <c:scaling>
          <c:orientation val="minMax"/>
        </c:scaling>
        <c:delete val="0"/>
        <c:axPos val="b"/>
        <c:numFmt formatCode="General" sourceLinked="1"/>
        <c:majorTickMark val="none"/>
        <c:minorTickMark val="none"/>
        <c:tickLblPos val="nextTo"/>
        <c:txPr>
          <a:bodyPr rot="0" vert="horz"/>
          <a:lstStyle/>
          <a:p>
            <a:pPr>
              <a:defRPr/>
            </a:pPr>
            <a:endParaRPr lang="es-CO"/>
          </a:p>
        </c:txPr>
        <c:crossAx val="82468224"/>
        <c:crosses val="autoZero"/>
        <c:auto val="1"/>
        <c:lblAlgn val="ctr"/>
        <c:lblOffset val="100"/>
        <c:noMultiLvlLbl val="0"/>
      </c:catAx>
      <c:valAx>
        <c:axId val="82468224"/>
        <c:scaling>
          <c:orientation val="minMax"/>
        </c:scaling>
        <c:delete val="1"/>
        <c:axPos val="l"/>
        <c:numFmt formatCode="General" sourceLinked="1"/>
        <c:majorTickMark val="none"/>
        <c:minorTickMark val="none"/>
        <c:tickLblPos val="nextTo"/>
        <c:crossAx val="82466688"/>
        <c:crosses val="autoZero"/>
        <c:crossBetween val="between"/>
      </c:valAx>
      <c:serAx>
        <c:axId val="79671744"/>
        <c:scaling>
          <c:orientation val="minMax"/>
        </c:scaling>
        <c:delete val="1"/>
        <c:axPos val="b"/>
        <c:numFmt formatCode="General" sourceLinked="1"/>
        <c:majorTickMark val="none"/>
        <c:minorTickMark val="none"/>
        <c:tickLblPos val="nextTo"/>
        <c:crossAx val="82468224"/>
        <c:crosses val="autoZero"/>
        <c:tickLblSkip val="3"/>
        <c:tickMarkSkip val="1"/>
      </c:serAx>
      <c:spPr>
        <a:noFill/>
        <a:ln w="25400">
          <a:noFill/>
        </a:ln>
      </c:spPr>
    </c:plotArea>
    <c:legend>
      <c:legendPos val="t"/>
      <c:layout/>
      <c:overlay val="0"/>
    </c:legend>
    <c:plotVisOnly val="1"/>
    <c:dispBlanksAs val="gap"/>
    <c:showDLblsOverMax val="0"/>
  </c:chart>
  <c:txPr>
    <a:bodyPr/>
    <a:lstStyle/>
    <a:p>
      <a:pPr>
        <a:defRPr sz="1400" b="0" i="0" u="none" strike="noStrike" baseline="0">
          <a:solidFill>
            <a:srgbClr val="000000"/>
          </a:solidFill>
          <a:latin typeface="Calibri"/>
          <a:ea typeface="Calibri"/>
          <a:cs typeface="Calibri"/>
        </a:defRPr>
      </a:pPr>
      <a:endParaRPr lang="es-CO"/>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9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defRPr>
            </a:lvl1pPr>
          </a:lstStyle>
          <a:p>
            <a:pPr>
              <a:defRPr/>
            </a:pPr>
            <a:endParaRPr lang="es-ES"/>
          </a:p>
        </p:txBody>
      </p:sp>
      <p:sp>
        <p:nvSpPr>
          <p:cNvPr id="259075"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defRPr>
            </a:lvl1pPr>
          </a:lstStyle>
          <a:p>
            <a:pPr>
              <a:defRPr/>
            </a:pPr>
            <a:fld id="{8385EA59-6BF7-4570-8B3C-D8F8A3066BB6}" type="datetimeFigureOut">
              <a:rPr lang="es-ES"/>
              <a:pPr>
                <a:defRPr/>
              </a:pPr>
              <a:t>12/03/2014</a:t>
            </a:fld>
            <a:endParaRPr lang="es-ES" dirty="0"/>
          </a:p>
        </p:txBody>
      </p:sp>
      <p:sp>
        <p:nvSpPr>
          <p:cNvPr id="259076"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defRPr>
            </a:lvl1pPr>
          </a:lstStyle>
          <a:p>
            <a:pPr>
              <a:defRPr/>
            </a:pPr>
            <a:endParaRPr lang="es-ES"/>
          </a:p>
        </p:txBody>
      </p:sp>
      <p:sp>
        <p:nvSpPr>
          <p:cNvPr id="259077"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0" hangingPunct="0">
              <a:defRPr sz="1200">
                <a:latin typeface="Arial" charset="0"/>
              </a:defRPr>
            </a:lvl1pPr>
          </a:lstStyle>
          <a:p>
            <a:pPr>
              <a:defRPr/>
            </a:pPr>
            <a:fld id="{50207B00-64B9-4B90-A372-C0880A1E7E68}" type="slidenum">
              <a:rPr lang="es-ES"/>
              <a:pPr>
                <a:defRPr/>
              </a:pPr>
              <a:t>‹Nº›</a:t>
            </a:fld>
            <a:endParaRPr lang="es-ES" dirty="0"/>
          </a:p>
        </p:txBody>
      </p:sp>
    </p:spTree>
    <p:extLst>
      <p:ext uri="{BB962C8B-B14F-4D97-AF65-F5344CB8AC3E}">
        <p14:creationId xmlns:p14="http://schemas.microsoft.com/office/powerpoint/2010/main" val="1646301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s-ES"/>
          </a:p>
        </p:txBody>
      </p:sp>
      <p:sp>
        <p:nvSpPr>
          <p:cNvPr id="25603"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s-E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25606"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s-ES"/>
          </a:p>
        </p:txBody>
      </p:sp>
      <p:sp>
        <p:nvSpPr>
          <p:cNvPr id="25607"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5CC98AFC-F8A6-4130-9AA7-623B0141412E}" type="slidenum">
              <a:rPr lang="es-ES"/>
              <a:pPr>
                <a:defRPr/>
              </a:pPr>
              <a:t>‹Nº›</a:t>
            </a:fld>
            <a:endParaRPr lang="es-ES" dirty="0"/>
          </a:p>
        </p:txBody>
      </p:sp>
    </p:spTree>
    <p:extLst>
      <p:ext uri="{BB962C8B-B14F-4D97-AF65-F5344CB8AC3E}">
        <p14:creationId xmlns:p14="http://schemas.microsoft.com/office/powerpoint/2010/main" val="11625245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26791B37-C844-4E7A-AA84-888AA074CE9A}" type="slidenum">
              <a:rPr lang="es-ES" smtClean="0"/>
              <a:pPr>
                <a:defRPr/>
              </a:pPr>
              <a:t>‹Nº›</a:t>
            </a:fld>
            <a:endParaRPr lang="es-ES" dirty="0"/>
          </a:p>
        </p:txBody>
      </p:sp>
    </p:spTree>
    <p:extLst>
      <p:ext uri="{BB962C8B-B14F-4D97-AF65-F5344CB8AC3E}">
        <p14:creationId xmlns:p14="http://schemas.microsoft.com/office/powerpoint/2010/main" val="3339267990"/>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B3BC7FB7-E910-484D-922C-21F305FAA9A9}" type="slidenum">
              <a:rPr lang="es-ES" smtClean="0"/>
              <a:pPr>
                <a:defRPr/>
              </a:pPr>
              <a:t>‹Nº›</a:t>
            </a:fld>
            <a:endParaRPr lang="es-ES" dirty="0"/>
          </a:p>
        </p:txBody>
      </p:sp>
    </p:spTree>
    <p:extLst>
      <p:ext uri="{BB962C8B-B14F-4D97-AF65-F5344CB8AC3E}">
        <p14:creationId xmlns:p14="http://schemas.microsoft.com/office/powerpoint/2010/main" val="3380794258"/>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9A3C48FF-BBDB-4A44-8A07-4A338CBD351D}" type="slidenum">
              <a:rPr lang="es-ES" smtClean="0"/>
              <a:pPr>
                <a:defRPr/>
              </a:pPr>
              <a:t>‹Nº›</a:t>
            </a:fld>
            <a:endParaRPr lang="es-ES" dirty="0"/>
          </a:p>
        </p:txBody>
      </p:sp>
    </p:spTree>
    <p:extLst>
      <p:ext uri="{BB962C8B-B14F-4D97-AF65-F5344CB8AC3E}">
        <p14:creationId xmlns:p14="http://schemas.microsoft.com/office/powerpoint/2010/main" val="3478365906"/>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4C277B02-1C3D-4A03-A08A-95379DC4F850}" type="slidenum">
              <a:rPr lang="es-ES" smtClean="0"/>
              <a:pPr>
                <a:defRPr/>
              </a:pPr>
              <a:t>‹Nº›</a:t>
            </a:fld>
            <a:endParaRPr lang="es-ES" dirty="0"/>
          </a:p>
        </p:txBody>
      </p:sp>
    </p:spTree>
    <p:extLst>
      <p:ext uri="{BB962C8B-B14F-4D97-AF65-F5344CB8AC3E}">
        <p14:creationId xmlns:p14="http://schemas.microsoft.com/office/powerpoint/2010/main" val="708083173"/>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pPr>
              <a:defRPr/>
            </a:pPr>
            <a:endParaRPr lang="es-ES"/>
          </a:p>
        </p:txBody>
      </p:sp>
      <p:sp>
        <p:nvSpPr>
          <p:cNvPr id="5" name="Marcador de pie de página 4"/>
          <p:cNvSpPr>
            <a:spLocks noGrp="1"/>
          </p:cNvSpPr>
          <p:nvPr>
            <p:ph type="ftr" sz="quarter" idx="11"/>
          </p:nvPr>
        </p:nvSpPr>
        <p:spPr/>
        <p:txBody>
          <a:bodyPr/>
          <a:lstStyle/>
          <a:p>
            <a:pPr>
              <a:defRPr/>
            </a:pPr>
            <a:endParaRPr lang="es-ES"/>
          </a:p>
        </p:txBody>
      </p:sp>
      <p:sp>
        <p:nvSpPr>
          <p:cNvPr id="6" name="Marcador de número de diapositiva 5"/>
          <p:cNvSpPr>
            <a:spLocks noGrp="1"/>
          </p:cNvSpPr>
          <p:nvPr>
            <p:ph type="sldNum" sz="quarter" idx="12"/>
          </p:nvPr>
        </p:nvSpPr>
        <p:spPr/>
        <p:txBody>
          <a:bodyPr/>
          <a:lstStyle/>
          <a:p>
            <a:pPr>
              <a:defRPr/>
            </a:pPr>
            <a:fld id="{C4E5BCF2-213E-43A9-B3F0-5C46D1E9C2BB}" type="slidenum">
              <a:rPr lang="es-ES" smtClean="0"/>
              <a:pPr>
                <a:defRPr/>
              </a:pPr>
              <a:t>‹Nº›</a:t>
            </a:fld>
            <a:endParaRPr lang="es-ES" dirty="0"/>
          </a:p>
        </p:txBody>
      </p:sp>
    </p:spTree>
    <p:extLst>
      <p:ext uri="{BB962C8B-B14F-4D97-AF65-F5344CB8AC3E}">
        <p14:creationId xmlns:p14="http://schemas.microsoft.com/office/powerpoint/2010/main" val="2862663756"/>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CBFFAED9-64AC-429E-A7CC-177944207C72}" type="slidenum">
              <a:rPr lang="es-ES" smtClean="0"/>
              <a:pPr>
                <a:defRPr/>
              </a:pPr>
              <a:t>‹Nº›</a:t>
            </a:fld>
            <a:endParaRPr lang="es-ES" dirty="0"/>
          </a:p>
        </p:txBody>
      </p:sp>
    </p:spTree>
    <p:extLst>
      <p:ext uri="{BB962C8B-B14F-4D97-AF65-F5344CB8AC3E}">
        <p14:creationId xmlns:p14="http://schemas.microsoft.com/office/powerpoint/2010/main" val="3309000306"/>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pPr>
              <a:defRPr/>
            </a:pPr>
            <a:endParaRPr lang="es-ES"/>
          </a:p>
        </p:txBody>
      </p:sp>
      <p:sp>
        <p:nvSpPr>
          <p:cNvPr id="8" name="Marcador de pie de página 7"/>
          <p:cNvSpPr>
            <a:spLocks noGrp="1"/>
          </p:cNvSpPr>
          <p:nvPr>
            <p:ph type="ftr" sz="quarter" idx="11"/>
          </p:nvPr>
        </p:nvSpPr>
        <p:spPr/>
        <p:txBody>
          <a:bodyPr/>
          <a:lstStyle/>
          <a:p>
            <a:pPr>
              <a:defRPr/>
            </a:pPr>
            <a:endParaRPr lang="es-ES"/>
          </a:p>
        </p:txBody>
      </p:sp>
      <p:sp>
        <p:nvSpPr>
          <p:cNvPr id="9" name="Marcador de número de diapositiva 8"/>
          <p:cNvSpPr>
            <a:spLocks noGrp="1"/>
          </p:cNvSpPr>
          <p:nvPr>
            <p:ph type="sldNum" sz="quarter" idx="12"/>
          </p:nvPr>
        </p:nvSpPr>
        <p:spPr/>
        <p:txBody>
          <a:bodyPr/>
          <a:lstStyle/>
          <a:p>
            <a:pPr>
              <a:defRPr/>
            </a:pPr>
            <a:fld id="{148E4EE5-3892-474C-940C-DAD9ECAECD4C}" type="slidenum">
              <a:rPr lang="es-ES" smtClean="0"/>
              <a:pPr>
                <a:defRPr/>
              </a:pPr>
              <a:t>‹Nº›</a:t>
            </a:fld>
            <a:endParaRPr lang="es-ES" dirty="0"/>
          </a:p>
        </p:txBody>
      </p:sp>
    </p:spTree>
    <p:extLst>
      <p:ext uri="{BB962C8B-B14F-4D97-AF65-F5344CB8AC3E}">
        <p14:creationId xmlns:p14="http://schemas.microsoft.com/office/powerpoint/2010/main" val="3637609051"/>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pPr>
              <a:defRPr/>
            </a:pPr>
            <a:endParaRPr lang="es-ES"/>
          </a:p>
        </p:txBody>
      </p:sp>
      <p:sp>
        <p:nvSpPr>
          <p:cNvPr id="4" name="Marcador de pie de página 3"/>
          <p:cNvSpPr>
            <a:spLocks noGrp="1"/>
          </p:cNvSpPr>
          <p:nvPr>
            <p:ph type="ftr" sz="quarter" idx="11"/>
          </p:nvPr>
        </p:nvSpPr>
        <p:spPr/>
        <p:txBody>
          <a:bodyPr/>
          <a:lstStyle/>
          <a:p>
            <a:pPr>
              <a:defRPr/>
            </a:pPr>
            <a:endParaRPr lang="es-ES"/>
          </a:p>
        </p:txBody>
      </p:sp>
      <p:sp>
        <p:nvSpPr>
          <p:cNvPr id="5" name="Marcador de número de diapositiva 4"/>
          <p:cNvSpPr>
            <a:spLocks noGrp="1"/>
          </p:cNvSpPr>
          <p:nvPr>
            <p:ph type="sldNum" sz="quarter" idx="12"/>
          </p:nvPr>
        </p:nvSpPr>
        <p:spPr/>
        <p:txBody>
          <a:bodyPr/>
          <a:lstStyle/>
          <a:p>
            <a:pPr>
              <a:defRPr/>
            </a:pPr>
            <a:fld id="{91AFF3BA-2866-484B-B32C-0B48CBA4D251}" type="slidenum">
              <a:rPr lang="es-ES" smtClean="0"/>
              <a:pPr>
                <a:defRPr/>
              </a:pPr>
              <a:t>‹Nº›</a:t>
            </a:fld>
            <a:endParaRPr lang="es-ES" dirty="0"/>
          </a:p>
        </p:txBody>
      </p:sp>
    </p:spTree>
    <p:extLst>
      <p:ext uri="{BB962C8B-B14F-4D97-AF65-F5344CB8AC3E}">
        <p14:creationId xmlns:p14="http://schemas.microsoft.com/office/powerpoint/2010/main" val="3572005646"/>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endParaRPr lang="es-ES"/>
          </a:p>
        </p:txBody>
      </p:sp>
      <p:sp>
        <p:nvSpPr>
          <p:cNvPr id="3" name="Marcador de pie de página 2"/>
          <p:cNvSpPr>
            <a:spLocks noGrp="1"/>
          </p:cNvSpPr>
          <p:nvPr>
            <p:ph type="ftr" sz="quarter" idx="11"/>
          </p:nvPr>
        </p:nvSpPr>
        <p:spPr/>
        <p:txBody>
          <a:bodyPr/>
          <a:lstStyle/>
          <a:p>
            <a:pPr>
              <a:defRPr/>
            </a:pPr>
            <a:endParaRPr lang="es-ES"/>
          </a:p>
        </p:txBody>
      </p:sp>
      <p:sp>
        <p:nvSpPr>
          <p:cNvPr id="4" name="Marcador de número de diapositiva 3"/>
          <p:cNvSpPr>
            <a:spLocks noGrp="1"/>
          </p:cNvSpPr>
          <p:nvPr>
            <p:ph type="sldNum" sz="quarter" idx="12"/>
          </p:nvPr>
        </p:nvSpPr>
        <p:spPr/>
        <p:txBody>
          <a:bodyPr/>
          <a:lstStyle/>
          <a:p>
            <a:pPr>
              <a:defRPr/>
            </a:pPr>
            <a:fld id="{54CDC19B-3564-40D8-B6C4-83A2D2062661}" type="slidenum">
              <a:rPr lang="es-ES" smtClean="0"/>
              <a:pPr>
                <a:defRPr/>
              </a:pPr>
              <a:t>‹Nº›</a:t>
            </a:fld>
            <a:endParaRPr lang="es-ES" dirty="0"/>
          </a:p>
        </p:txBody>
      </p:sp>
    </p:spTree>
    <p:extLst>
      <p:ext uri="{BB962C8B-B14F-4D97-AF65-F5344CB8AC3E}">
        <p14:creationId xmlns:p14="http://schemas.microsoft.com/office/powerpoint/2010/main" val="1341461831"/>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9749DBD1-A993-4D30-A3D7-1081124FC18C}" type="slidenum">
              <a:rPr lang="es-ES" smtClean="0"/>
              <a:pPr>
                <a:defRPr/>
              </a:pPr>
              <a:t>‹Nº›</a:t>
            </a:fld>
            <a:endParaRPr lang="es-ES" dirty="0"/>
          </a:p>
        </p:txBody>
      </p:sp>
    </p:spTree>
    <p:extLst>
      <p:ext uri="{BB962C8B-B14F-4D97-AF65-F5344CB8AC3E}">
        <p14:creationId xmlns:p14="http://schemas.microsoft.com/office/powerpoint/2010/main" val="1104414490"/>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pPr>
              <a:defRPr/>
            </a:pPr>
            <a:endParaRPr lang="es-ES"/>
          </a:p>
        </p:txBody>
      </p:sp>
      <p:sp>
        <p:nvSpPr>
          <p:cNvPr id="6" name="Marcador de pie de página 5"/>
          <p:cNvSpPr>
            <a:spLocks noGrp="1"/>
          </p:cNvSpPr>
          <p:nvPr>
            <p:ph type="ftr" sz="quarter" idx="11"/>
          </p:nvPr>
        </p:nvSpPr>
        <p:spPr/>
        <p:txBody>
          <a:bodyPr/>
          <a:lstStyle/>
          <a:p>
            <a:pPr>
              <a:defRPr/>
            </a:pPr>
            <a:endParaRPr lang="es-ES"/>
          </a:p>
        </p:txBody>
      </p:sp>
      <p:sp>
        <p:nvSpPr>
          <p:cNvPr id="7" name="Marcador de número de diapositiva 6"/>
          <p:cNvSpPr>
            <a:spLocks noGrp="1"/>
          </p:cNvSpPr>
          <p:nvPr>
            <p:ph type="sldNum" sz="quarter" idx="12"/>
          </p:nvPr>
        </p:nvSpPr>
        <p:spPr/>
        <p:txBody>
          <a:bodyPr/>
          <a:lstStyle/>
          <a:p>
            <a:pPr>
              <a:defRPr/>
            </a:pPr>
            <a:fld id="{10D3BCDC-8CE6-4399-AEFD-75AA49BF857E}" type="slidenum">
              <a:rPr lang="es-ES" smtClean="0"/>
              <a:pPr>
                <a:defRPr/>
              </a:pPr>
              <a:t>‹Nº›</a:t>
            </a:fld>
            <a:endParaRPr lang="es-ES" dirty="0"/>
          </a:p>
        </p:txBody>
      </p:sp>
    </p:spTree>
    <p:extLst>
      <p:ext uri="{BB962C8B-B14F-4D97-AF65-F5344CB8AC3E}">
        <p14:creationId xmlns:p14="http://schemas.microsoft.com/office/powerpoint/2010/main" val="3692216750"/>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A0ACE03-F08B-44AC-AE44-8F011E6316CF}" type="slidenum">
              <a:rPr lang="es-ES" smtClean="0"/>
              <a:pPr>
                <a:defRPr/>
              </a:pPr>
              <a:t>‹Nº›</a:t>
            </a:fld>
            <a:endParaRPr lang="es-ES" dirty="0"/>
          </a:p>
        </p:txBody>
      </p:sp>
    </p:spTree>
    <p:extLst>
      <p:ext uri="{BB962C8B-B14F-4D97-AF65-F5344CB8AC3E}">
        <p14:creationId xmlns:p14="http://schemas.microsoft.com/office/powerpoint/2010/main" val="2322469943"/>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transition spd="slow">
    <p:wipe/>
  </p:transition>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Resumen%20AC.xls"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6"/>
          <p:cNvSpPr txBox="1">
            <a:spLocks noChangeArrowheads="1"/>
          </p:cNvSpPr>
          <p:nvPr/>
        </p:nvSpPr>
        <p:spPr bwMode="auto">
          <a:xfrm>
            <a:off x="589521" y="3064892"/>
            <a:ext cx="7604918" cy="2308324"/>
          </a:xfrm>
          <a:prstGeom prst="rect">
            <a:avLst/>
          </a:prstGeom>
          <a:noFill/>
          <a:ln w="9525">
            <a:noFill/>
            <a:miter lim="800000"/>
            <a:headEnd/>
            <a:tailEnd/>
          </a:ln>
        </p:spPr>
        <p:txBody>
          <a:bodyPr wrap="square">
            <a:spAutoFit/>
          </a:bodyPr>
          <a:lstStyle/>
          <a:p>
            <a:pPr algn="ctr"/>
            <a:r>
              <a:rPr lang="es-MX" b="1" dirty="0" smtClean="0"/>
              <a:t>SISTEMA DE GESTIÒN DE CALIDAD – ISO9001:2008</a:t>
            </a:r>
            <a:br>
              <a:rPr lang="es-MX" b="1" dirty="0" smtClean="0"/>
            </a:br>
            <a:r>
              <a:rPr lang="es-MX" b="1" dirty="0" smtClean="0"/>
              <a:t/>
            </a:r>
            <a:br>
              <a:rPr lang="es-MX" b="1" dirty="0" smtClean="0"/>
            </a:br>
            <a:r>
              <a:rPr lang="es-MX" dirty="0" smtClean="0"/>
              <a:t>REVISIÓN </a:t>
            </a:r>
            <a:r>
              <a:rPr lang="es-MX" dirty="0"/>
              <a:t>GERENCIAL SECCIONAL</a:t>
            </a:r>
            <a:br>
              <a:rPr lang="es-MX" dirty="0"/>
            </a:br>
            <a:r>
              <a:rPr lang="es-MX" dirty="0">
                <a:solidFill>
                  <a:srgbClr val="FF3300"/>
                </a:solidFill>
              </a:rPr>
              <a:t/>
            </a:r>
            <a:br>
              <a:rPr lang="es-MX" dirty="0">
                <a:solidFill>
                  <a:srgbClr val="FF3300"/>
                </a:solidFill>
              </a:rPr>
            </a:br>
            <a:r>
              <a:rPr lang="es-MX" dirty="0">
                <a:solidFill>
                  <a:srgbClr val="FF3300"/>
                </a:solidFill>
              </a:rPr>
              <a:t>PROCESO: </a:t>
            </a:r>
          </a:p>
          <a:p>
            <a:pPr algn="ctr"/>
            <a:r>
              <a:rPr lang="es-MX" dirty="0" smtClean="0">
                <a:solidFill>
                  <a:srgbClr val="FF3300"/>
                </a:solidFill>
              </a:rPr>
              <a:t>GESTIÓN DE SERVICIOS GENERALES</a:t>
            </a:r>
          </a:p>
          <a:p>
            <a:pPr algn="ctr"/>
            <a:endParaRPr lang="es-MX" dirty="0">
              <a:solidFill>
                <a:srgbClr val="FF3300"/>
              </a:solidFill>
            </a:endParaRPr>
          </a:p>
          <a:p>
            <a:pPr algn="ctr"/>
            <a:r>
              <a:rPr lang="es-MX" dirty="0" smtClean="0"/>
              <a:t>MARZO 13 DE 2014</a:t>
            </a:r>
            <a:endParaRPr lang="es-ES" dirty="0"/>
          </a:p>
        </p:txBody>
      </p:sp>
      <p:pic>
        <p:nvPicPr>
          <p:cNvPr id="4" name="Imagen 3" descr="ESCUDO.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548680"/>
            <a:ext cx="2448272" cy="2448272"/>
          </a:xfrm>
          <a:prstGeom prst="rect">
            <a:avLst/>
          </a:prstGeom>
        </p:spPr>
      </p:pic>
      <p:pic>
        <p:nvPicPr>
          <p:cNvPr id="7" name="Imagen 6" descr="Banner_Width.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142875"/>
            <a:ext cx="8229600" cy="1143000"/>
          </a:xfrm>
        </p:spPr>
        <p:txBody>
          <a:bodyPr/>
          <a:lstStyle/>
          <a:p>
            <a:pPr eaLnBrk="1" hangingPunct="1"/>
            <a:r>
              <a:rPr lang="es-ES" sz="4000" smtClean="0">
                <a:solidFill>
                  <a:srgbClr val="FF3300"/>
                </a:solidFill>
              </a:rPr>
              <a:t>2.1 Resultado de auditoria Externa</a:t>
            </a:r>
          </a:p>
        </p:txBody>
      </p:sp>
      <p:graphicFrame>
        <p:nvGraphicFramePr>
          <p:cNvPr id="10" name="Group 428"/>
          <p:cNvGraphicFramePr>
            <a:graphicFrameLocks noGrp="1"/>
          </p:cNvGraphicFramePr>
          <p:nvPr>
            <p:ph sz="half" idx="1"/>
            <p:extLst>
              <p:ext uri="{D42A27DB-BD31-4B8C-83A1-F6EECF244321}">
                <p14:modId xmlns:p14="http://schemas.microsoft.com/office/powerpoint/2010/main" val="1924828260"/>
              </p:ext>
            </p:extLst>
          </p:nvPr>
        </p:nvGraphicFramePr>
        <p:xfrm>
          <a:off x="0" y="1214438"/>
          <a:ext cx="8640762" cy="3836987"/>
        </p:xfrm>
        <a:graphic>
          <a:graphicData uri="http://schemas.openxmlformats.org/drawingml/2006/table">
            <a:tbl>
              <a:tblPr/>
              <a:tblGrid>
                <a:gridCol w="1477962"/>
                <a:gridCol w="2879725"/>
                <a:gridCol w="4283075"/>
              </a:tblGrid>
              <a:tr h="42290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proceso</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Arial" charset="0"/>
                          <a:cs typeface="Arial" charset="0"/>
                        </a:rPr>
                        <a:t>Auditoria externa</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tr>
              <a:tr h="876648">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rgbClr val="FFFFFF"/>
                          </a:solidFill>
                          <a:effectLst/>
                          <a:latin typeface="Arial" charset="0"/>
                          <a:cs typeface="Arial" charset="0"/>
                        </a:rPr>
                        <a:t>NC</a:t>
                      </a: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FFFFFF"/>
                          </a:solidFill>
                          <a:effectLst/>
                          <a:latin typeface="Arial" charset="0"/>
                          <a:cs typeface="Arial" charset="0"/>
                        </a:rPr>
                        <a:t>OBS</a:t>
                      </a:r>
                      <a:endParaRPr kumimoji="0" lang="es-ES" sz="44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r>
              <a:tr h="888102">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8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3600" b="1" i="0" u="none" strike="noStrike" cap="none" normalizeH="0" baseline="0" dirty="0" smtClean="0">
                          <a:ln>
                            <a:noFill/>
                          </a:ln>
                          <a:solidFill>
                            <a:schemeClr val="tx1"/>
                          </a:solidFill>
                          <a:effectLst/>
                          <a:latin typeface="Arial" charset="0"/>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49332">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400" b="0" i="0" u="none" strike="noStrike" cap="none" normalizeH="0" baseline="0" dirty="0" smtClean="0">
                          <a:ln>
                            <a:noFill/>
                          </a:ln>
                          <a:solidFill>
                            <a:schemeClr val="tx1"/>
                          </a:solidFill>
                          <a:effectLst/>
                          <a:latin typeface="Arial" charset="0"/>
                        </a:rPr>
                        <a:t>En la   auditoria externa de Recertificación realizada en Bogotá, Barranquilla y Pereira,   no se encontraron hallazgos</a:t>
                      </a:r>
                      <a:endParaRPr kumimoji="0" lang="es-ES" sz="24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99071124"/>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99392"/>
            <a:ext cx="8229600" cy="576064"/>
          </a:xfrm>
        </p:spPr>
        <p:txBody>
          <a:bodyPr>
            <a:normAutofit/>
          </a:bodyPr>
          <a:lstStyle/>
          <a:p>
            <a:pPr eaLnBrk="1" hangingPunct="1"/>
            <a:r>
              <a:rPr lang="es-MX" sz="2000" b="1" dirty="0" smtClean="0">
                <a:solidFill>
                  <a:srgbClr val="FF3300"/>
                </a:solidFill>
                <a:hlinkClick r:id="rId3" action="ppaction://hlinkfile"/>
              </a:rPr>
              <a:t>3. Resumen de No Conformidades y estado de las Acciones Correctivas</a:t>
            </a:r>
            <a:endParaRPr lang="es-ES" sz="20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1040229456"/>
              </p:ext>
            </p:extLst>
          </p:nvPr>
        </p:nvGraphicFramePr>
        <p:xfrm>
          <a:off x="179511" y="476672"/>
          <a:ext cx="8856987" cy="5388292"/>
        </p:xfrm>
        <a:graphic>
          <a:graphicData uri="http://schemas.openxmlformats.org/drawingml/2006/table">
            <a:tbl>
              <a:tblPr/>
              <a:tblGrid>
                <a:gridCol w="2108807"/>
                <a:gridCol w="2283682"/>
                <a:gridCol w="1944216"/>
                <a:gridCol w="1152128"/>
                <a:gridCol w="1368154"/>
              </a:tblGrid>
              <a:tr h="360040">
                <a:tc>
                  <a:txBody>
                    <a:bodyPr/>
                    <a:lstStyle/>
                    <a:p>
                      <a:pPr algn="just" fontAlgn="ctr"/>
                      <a:r>
                        <a:rPr lang="es-ES" sz="1050" b="0" i="0" u="none" strike="noStrike" dirty="0" smtClean="0">
                          <a:latin typeface="Arial"/>
                        </a:rPr>
                        <a:t>  ACCIONES    CORRECTIVAS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050" b="0" i="0" u="none" strike="noStrike" dirty="0" smtClean="0">
                          <a:latin typeface="Arial"/>
                        </a:rPr>
                        <a:t>EFICACIA</a:t>
                      </a:r>
                      <a:r>
                        <a:rPr lang="es-ES" sz="1050" b="0" i="0" u="none" strike="noStrike" baseline="0" dirty="0" smtClean="0">
                          <a:latin typeface="Arial"/>
                        </a:rPr>
                        <a:t> ACCIONES CERRADAS</a:t>
                      </a:r>
                      <a:endParaRPr lang="es-ES" sz="105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050" b="0" i="0" u="none" strike="noStrike" dirty="0">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96004">
                <a:tc>
                  <a:txBody>
                    <a:bodyPr/>
                    <a:lstStyle/>
                    <a:p>
                      <a:pPr algn="ctr" fontAlgn="ctr"/>
                      <a:r>
                        <a:rPr lang="es-CO" sz="2000" b="0" i="0" u="none" strike="noStrike" dirty="0">
                          <a:solidFill>
                            <a:srgbClr val="000000"/>
                          </a:solidFill>
                          <a:effectLst/>
                          <a:latin typeface="Arial"/>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dirty="0">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2000" b="0" i="0" u="none" strike="noStrike" dirty="0">
                          <a:solidFill>
                            <a:srgbClr val="000000"/>
                          </a:solidFill>
                          <a:effectLst/>
                          <a:latin typeface="Arial"/>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s-CO" sz="2000" b="0" i="0" u="none" strike="noStrike" dirty="0">
                          <a:solidFill>
                            <a:srgbClr val="000000"/>
                          </a:solidFill>
                          <a:effectLst/>
                          <a:latin typeface="Arial"/>
                        </a:rPr>
                        <a:t>67%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364">
                <a:tc gridSpan="2">
                  <a:txBody>
                    <a:bodyPr/>
                    <a:lstStyle/>
                    <a:p>
                      <a:pPr algn="ctr" fontAlgn="ctr"/>
                      <a:r>
                        <a:rPr lang="es-CO" sz="2400" b="0" i="0" u="none" strike="noStrike" dirty="0" smtClean="0">
                          <a:solidFill>
                            <a:srgbClr val="000000"/>
                          </a:solidFill>
                          <a:effectLst/>
                          <a:latin typeface="Arial"/>
                        </a:rPr>
                        <a:t>Acciones correctivas</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CO" sz="3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3">
                  <a:txBody>
                    <a:bodyPr/>
                    <a:lstStyle/>
                    <a:p>
                      <a:pPr algn="ctr" fontAlgn="ctr"/>
                      <a:r>
                        <a:rPr lang="es-CO" sz="2400" b="0" i="0" u="none" strike="noStrike" dirty="0" smtClean="0">
                          <a:solidFill>
                            <a:srgbClr val="000000"/>
                          </a:solidFill>
                          <a:effectLst/>
                          <a:latin typeface="Arial"/>
                        </a:rPr>
                        <a:t>seguimiento</a:t>
                      </a:r>
                      <a:endParaRPr lang="es-CO" sz="24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algn="ctr" fontAlgn="ctr"/>
                      <a:endParaRPr lang="es-CO" sz="3200" b="0" i="0" u="none" strike="noStrike" dirty="0">
                        <a:solidFill>
                          <a:srgbClr val="000000"/>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es-CO" sz="3200" b="0" i="0" u="none" strike="noStrike" dirty="0">
                        <a:solidFill>
                          <a:srgbClr val="000000"/>
                        </a:solidFill>
                        <a:effectLst/>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6364">
                <a:tc gridSpan="2">
                  <a:txBody>
                    <a:bodyPr/>
                    <a:lstStyle/>
                    <a:p>
                      <a:pPr algn="just" fontAlgn="ctr"/>
                      <a:r>
                        <a:rPr lang="es-CO" sz="1100" b="0" i="0" u="none" strike="noStrike" dirty="0">
                          <a:effectLst/>
                          <a:latin typeface="Arial"/>
                        </a:rPr>
                        <a:t>1. Elaborar un instructivo o procedimiento el  cual indique cómo manipular las hojas de vida de los estudiantes</a:t>
                      </a: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9525" marR="9525" marT="9525" marB="0" anchor="ctr"/>
                </a:tc>
                <a:tc gridSpan="3">
                  <a:txBody>
                    <a:bodyPr/>
                    <a:lstStyle/>
                    <a:p>
                      <a:pPr algn="just" fontAlgn="ctr"/>
                      <a:r>
                        <a:rPr lang="es-CO" sz="1000" b="1" i="0" u="none" strike="noStrike" dirty="0">
                          <a:effectLst/>
                          <a:latin typeface="Arial"/>
                        </a:rPr>
                        <a:t>En proceso</a:t>
                      </a:r>
                      <a:r>
                        <a:rPr lang="es-CO" sz="1000" b="0" i="0" u="none" strike="noStrike" dirty="0">
                          <a:effectLst/>
                          <a:latin typeface="Arial"/>
                        </a:rPr>
                        <a:t>, En espera de directriz nacional  ya que los procedimientos  de archivo serán estándar  cumpliendo con las normatividad del archivo General de la Nación</a:t>
                      </a: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100" b="0" i="0" u="none" strike="noStrike" dirty="0">
                          <a:effectLst/>
                          <a:latin typeface="Arial"/>
                        </a:rPr>
                        <a:t>2. Realizar capacitación al personal sobre el manejo básico del almacenamiento de la información </a:t>
                      </a: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9525" marR="9525" marT="9525" marB="0" anchor="ctr"/>
                </a:tc>
                <a:tc gridSpan="3">
                  <a:txBody>
                    <a:bodyPr/>
                    <a:lstStyle/>
                    <a:p>
                      <a:pPr algn="just" fontAlgn="ctr"/>
                      <a:r>
                        <a:rPr lang="es-CO" sz="1000" b="1" i="0" u="none" strike="noStrike" dirty="0">
                          <a:effectLst/>
                          <a:latin typeface="Arial"/>
                        </a:rPr>
                        <a:t>Cerrada</a:t>
                      </a: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100" b="0" i="0" u="none" strike="noStrike" dirty="0" smtClean="0">
                          <a:effectLst/>
                          <a:latin typeface="Arial"/>
                        </a:rPr>
                        <a:t>3. </a:t>
                      </a:r>
                      <a:r>
                        <a:rPr lang="es-CO" sz="1100" b="0" i="0" u="none" strike="noStrike" dirty="0">
                          <a:effectLst/>
                          <a:latin typeface="Arial"/>
                        </a:rPr>
                        <a:t>Enviar correo a cada uno del equipo de trabajo como un medio de socialización</a:t>
                      </a: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9525" marR="9525" marT="9525" marB="0" anchor="ctr"/>
                </a:tc>
                <a:tc gridSpan="3">
                  <a:txBody>
                    <a:bodyPr/>
                    <a:lstStyle/>
                    <a:p>
                      <a:pPr marL="0" algn="just" defTabSz="457200" rtl="0" eaLnBrk="1" fontAlgn="ctr" latinLnBrk="0" hangingPunct="1"/>
                      <a:r>
                        <a:rPr lang="es-CO" sz="1000" b="1" i="0" u="none" strike="noStrike" kern="1200" dirty="0" smtClean="0">
                          <a:solidFill>
                            <a:schemeClr val="tx1"/>
                          </a:solidFill>
                          <a:effectLst/>
                          <a:latin typeface="Arial"/>
                          <a:ea typeface="+mn-ea"/>
                          <a:cs typeface="+mn-cs"/>
                        </a:rPr>
                        <a:t>Cerrada</a:t>
                      </a:r>
                      <a:endParaRPr lang="es-CO" sz="1000" b="1" i="0" u="none" strike="noStrike" kern="1200" dirty="0">
                        <a:solidFill>
                          <a:schemeClr val="tx1"/>
                        </a:solidFill>
                        <a:effectLst/>
                        <a:latin typeface="Arial"/>
                        <a:ea typeface="+mn-ea"/>
                        <a:cs typeface="+mn-cs"/>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100" b="0" i="0" u="none" strike="noStrike" dirty="0" smtClean="0">
                          <a:effectLst/>
                          <a:latin typeface="Arial"/>
                        </a:rPr>
                        <a:t>4. </a:t>
                      </a:r>
                      <a:r>
                        <a:rPr lang="es-CO" sz="1100" b="0" i="0" u="none" strike="noStrike" dirty="0">
                          <a:effectLst/>
                          <a:latin typeface="Arial"/>
                        </a:rPr>
                        <a:t>Realizar reunión con el equipo de trabajo para dar a conocer todos los documentos actualizados del SGC y documentos en general (Mapa de riesgos, acciones preventivas y correctivas, entre otros)</a:t>
                      </a: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9525" marR="9525" marT="9525" marB="0" anchor="ctr"/>
                </a:tc>
                <a:tc gridSpan="3">
                  <a:txBody>
                    <a:bodyPr/>
                    <a:lstStyle/>
                    <a:p>
                      <a:pPr algn="just" fontAlgn="ctr"/>
                      <a:r>
                        <a:rPr lang="es-CO" sz="1100" b="0" i="0" u="none" strike="noStrike" dirty="0" smtClean="0">
                          <a:solidFill>
                            <a:srgbClr val="000000"/>
                          </a:solidFill>
                          <a:effectLst/>
                          <a:latin typeface="Arial"/>
                        </a:rPr>
                        <a:t>Cerrada: </a:t>
                      </a:r>
                      <a:r>
                        <a:rPr lang="es-CO" sz="800" b="0" i="0" u="none" strike="noStrike" kern="1200" dirty="0" smtClean="0">
                          <a:solidFill>
                            <a:schemeClr val="tx1"/>
                          </a:solidFill>
                          <a:effectLst/>
                          <a:latin typeface="Arial"/>
                          <a:ea typeface="+mn-ea"/>
                          <a:cs typeface="+mn-cs"/>
                        </a:rPr>
                        <a:t>Se evidenció listado de asistencia a socialización de documentos del sistema de gestión de calidad, igualmente se tienen listados de acompañamiento y retroalimentación del SGC  realizado  con el Personal por el auditor interno enviado por la Seccional de Cali en mayo 22 de 2013 y listados de asistencia a  taller de aspectos generales del SGC y del proceso, al igual que el manejo de la intranet nacional en el mes de junio de 2013</a:t>
                      </a:r>
                      <a:endParaRPr lang="es-CO" sz="800" b="0" i="0" u="none" strike="noStrike" kern="1200" dirty="0">
                        <a:solidFill>
                          <a:schemeClr val="tx1"/>
                        </a:solidFill>
                        <a:effectLst/>
                        <a:latin typeface="Arial"/>
                        <a:ea typeface="+mn-ea"/>
                        <a:cs typeface="+mn-cs"/>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1100" b="0" i="0" u="none" strike="noStrike" dirty="0" smtClean="0">
                          <a:effectLst/>
                          <a:latin typeface="Arial"/>
                        </a:rPr>
                        <a:t>5.Realizar </a:t>
                      </a:r>
                      <a:r>
                        <a:rPr lang="es-CO" sz="1100" b="0" i="0" u="none" strike="noStrike" dirty="0">
                          <a:effectLst/>
                          <a:latin typeface="Arial"/>
                        </a:rPr>
                        <a:t>capacitación a los usuarios responsables del Centro de Conciliación </a:t>
                      </a: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9525" marR="9525" marT="9525" marB="0" anchor="ctr"/>
                </a:tc>
                <a:tc rowSpan="2" gridSpan="3">
                  <a:txBody>
                    <a:bodyPr/>
                    <a:lstStyle/>
                    <a:p>
                      <a:pPr algn="just" fontAlgn="ctr"/>
                      <a:r>
                        <a:rPr lang="es-CO" sz="800" b="0" i="0" u="none" strike="noStrike" kern="1200" dirty="0" smtClean="0">
                          <a:solidFill>
                            <a:schemeClr val="tx1"/>
                          </a:solidFill>
                          <a:effectLst/>
                          <a:latin typeface="Arial"/>
                          <a:ea typeface="+mn-ea"/>
                          <a:cs typeface="+mn-cs"/>
                        </a:rPr>
                        <a:t>Cerrada:  Se observó listado de asistencia a capacitación en Centro de Conciliación del Consultorio Jurídico a cargo de la Dra. Mabel Bonilla, Directora Consultorio jurídico Seccional Bogotá, así mismo la respectiva </a:t>
                      </a:r>
                      <a:r>
                        <a:rPr lang="es-CO" sz="800" b="0" i="0" u="none" strike="noStrike" kern="1200" dirty="0" err="1" smtClean="0">
                          <a:solidFill>
                            <a:schemeClr val="tx1"/>
                          </a:solidFill>
                          <a:effectLst/>
                          <a:latin typeface="Arial"/>
                          <a:ea typeface="+mn-ea"/>
                          <a:cs typeface="+mn-cs"/>
                        </a:rPr>
                        <a:t>parametrización</a:t>
                      </a:r>
                      <a:r>
                        <a:rPr lang="es-CO" sz="800" b="0" i="0" u="none" strike="noStrike" kern="1200" dirty="0" smtClean="0">
                          <a:solidFill>
                            <a:schemeClr val="tx1"/>
                          </a:solidFill>
                          <a:effectLst/>
                          <a:latin typeface="Arial"/>
                          <a:ea typeface="+mn-ea"/>
                          <a:cs typeface="+mn-cs"/>
                        </a:rPr>
                        <a:t> del modulo</a:t>
                      </a:r>
                      <a:endParaRPr lang="es-CO" sz="800" b="0" i="0" u="none" strike="noStrike" kern="1200" dirty="0">
                        <a:solidFill>
                          <a:schemeClr val="tx1"/>
                        </a:solidFill>
                        <a:effectLst/>
                        <a:latin typeface="Arial"/>
                        <a:ea typeface="+mn-ea"/>
                        <a:cs typeface="+mn-cs"/>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rowSpan="2" hMerge="1">
                  <a:txBody>
                    <a:bodyPr/>
                    <a:lstStyle/>
                    <a:p>
                      <a:endParaRPr lang="es-CO"/>
                    </a:p>
                  </a:txBody>
                  <a:tcPr/>
                </a:tc>
                <a:tc rowSpan="2" hMerge="1">
                  <a:txBody>
                    <a:bodyPr/>
                    <a:lstStyle/>
                    <a:p>
                      <a:endParaRPr lang="es-CO"/>
                    </a:p>
                  </a:txBody>
                  <a:tcPr/>
                </a:tc>
              </a:tr>
              <a:tr h="436364">
                <a:tc gridSpan="2">
                  <a:txBody>
                    <a:bodyPr/>
                    <a:lstStyle/>
                    <a:p>
                      <a:pPr algn="just" fontAlgn="ctr"/>
                      <a:r>
                        <a:rPr lang="es-CO" sz="1100" b="0" i="0" u="none" strike="noStrike" dirty="0" smtClean="0">
                          <a:effectLst/>
                          <a:latin typeface="Arial"/>
                        </a:rPr>
                        <a:t>6. </a:t>
                      </a:r>
                      <a:r>
                        <a:rPr lang="es-CO" sz="1100" b="0" i="0" u="none" strike="noStrike" dirty="0">
                          <a:effectLst/>
                          <a:latin typeface="Arial"/>
                        </a:rPr>
                        <a:t>Realizar la </a:t>
                      </a:r>
                      <a:r>
                        <a:rPr lang="es-CO" sz="1100" b="0" i="0" u="none" strike="noStrike" dirty="0" err="1" smtClean="0">
                          <a:effectLst/>
                          <a:latin typeface="Arial"/>
                        </a:rPr>
                        <a:t>parametrización</a:t>
                      </a:r>
                      <a:r>
                        <a:rPr lang="es-CO" sz="1100" b="0" i="0" u="none" strike="noStrike" dirty="0" smtClean="0">
                          <a:effectLst/>
                          <a:latin typeface="Arial"/>
                        </a:rPr>
                        <a:t> </a:t>
                      </a:r>
                      <a:r>
                        <a:rPr lang="es-CO" sz="1100" b="0" i="0" u="none" strike="noStrike" dirty="0">
                          <a:effectLst/>
                          <a:latin typeface="Arial"/>
                        </a:rPr>
                        <a:t>del módulo del centro de conciliación </a:t>
                      </a: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just" fontAlgn="ctr"/>
                      <a:endParaRPr lang="es-CO" sz="900" b="0" i="0" u="none" strike="noStrike" dirty="0">
                        <a:effectLst/>
                        <a:latin typeface="Arial"/>
                      </a:endParaRPr>
                    </a:p>
                  </a:txBody>
                  <a:tcPr marL="9525" marR="9525" marT="9525" marB="0" anchor="ctr"/>
                </a:tc>
                <a:tc gridSpan="3" vMerge="1">
                  <a:txBody>
                    <a:bodyPr/>
                    <a:lstStyle/>
                    <a:p>
                      <a:pPr algn="ctr" fontAlgn="ctr"/>
                      <a:endParaRPr lang="es-CO" sz="2400" b="0" i="0" u="none" strike="noStrike" dirty="0">
                        <a:solidFill>
                          <a:srgbClr val="000000"/>
                        </a:solidFill>
                        <a:effectLst/>
                        <a:latin typeface="Arial"/>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vMerge="1">
                  <a:txBody>
                    <a:bodyPr/>
                    <a:lstStyle/>
                    <a:p>
                      <a:endParaRPr lang="es-CO"/>
                    </a:p>
                  </a:txBody>
                  <a:tcPr/>
                </a:tc>
                <a:tc hMerge="1" vMerge="1">
                  <a:txBody>
                    <a:bodyPr/>
                    <a:lstStyle/>
                    <a:p>
                      <a:endParaRPr lang="es-CO"/>
                    </a:p>
                  </a:txBody>
                  <a:tcPr/>
                </a:tc>
              </a:tr>
              <a:tr h="436364">
                <a:tc gridSpan="2">
                  <a:txBody>
                    <a:bodyPr/>
                    <a:lstStyle/>
                    <a:p>
                      <a:pPr algn="just" fontAlgn="ctr"/>
                      <a:r>
                        <a:rPr lang="es-CO" sz="1100" b="0" i="0" u="none" strike="noStrike" dirty="0" smtClean="0">
                          <a:effectLst/>
                          <a:latin typeface="Arial"/>
                        </a:rPr>
                        <a:t>7. </a:t>
                      </a:r>
                      <a:r>
                        <a:rPr lang="es-CO" sz="1100" b="0" i="0" u="none" strike="noStrike" dirty="0">
                          <a:effectLst/>
                          <a:latin typeface="Arial"/>
                        </a:rPr>
                        <a:t>Elaborar un instructivo o procedimiento el  cual indique cómo manipular las hojas de vida de los estudiantes</a:t>
                      </a:r>
                    </a:p>
                  </a:txBody>
                  <a:tcPr marL="9525" marR="9525" marT="9525"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just" fontAlgn="ctr"/>
                      <a:endParaRPr lang="es-CO" sz="900" b="0" i="0" u="none" strike="noStrike" dirty="0">
                        <a:effectLst/>
                        <a:latin typeface="Arial"/>
                      </a:endParaRPr>
                    </a:p>
                  </a:txBody>
                  <a:tcPr marL="9525" marR="9525" marT="9525" marB="0" anchor="ctr"/>
                </a:tc>
                <a:tc gridSpan="3">
                  <a:txBody>
                    <a:bodyPr/>
                    <a:lstStyle/>
                    <a:p>
                      <a:pPr algn="just" fontAlgn="ctr"/>
                      <a:r>
                        <a:rPr lang="es-CO" sz="800" b="0" i="0" u="none" strike="noStrike" kern="1200" dirty="0" smtClean="0">
                          <a:solidFill>
                            <a:schemeClr val="tx1"/>
                          </a:solidFill>
                          <a:effectLst/>
                          <a:latin typeface="Arial"/>
                          <a:ea typeface="+mn-ea"/>
                          <a:cs typeface="+mn-cs"/>
                        </a:rPr>
                        <a:t>En Proceso:   En espera de directriz nacional  ya que los procedimientos  de archivo serán estándar  cumpliendo con las normatividad del archivo General de la Nación, a la fecha se hizo una propuesta conjunta entre Cali y Pereira para ser enviada a la sede principal</a:t>
                      </a:r>
                      <a:endParaRPr lang="es-CO" sz="800" b="0" i="0" u="none" strike="noStrike" kern="1200" dirty="0">
                        <a:solidFill>
                          <a:schemeClr val="tx1"/>
                        </a:solidFill>
                        <a:effectLst/>
                        <a:latin typeface="Arial"/>
                        <a:ea typeface="+mn-ea"/>
                        <a:cs typeface="+mn-cs"/>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s-CO"/>
                    </a:p>
                  </a:txBody>
                  <a:tcPr/>
                </a:tc>
                <a:tc hMerge="1">
                  <a:txBody>
                    <a:bodyPr/>
                    <a:lstStyle/>
                    <a:p>
                      <a:endParaRPr lang="es-CO" dirty="0"/>
                    </a:p>
                  </a:txBody>
                  <a:tcPr/>
                </a:tc>
              </a:tr>
              <a:tr h="436364">
                <a:tc gridSpan="2">
                  <a:txBody>
                    <a:bodyPr/>
                    <a:lstStyle/>
                    <a:p>
                      <a:pPr algn="just" fontAlgn="ctr"/>
                      <a:r>
                        <a:rPr lang="es-CO" sz="900" b="0" i="0" u="none" strike="noStrike" dirty="0" smtClean="0">
                          <a:effectLst/>
                          <a:latin typeface="Arial"/>
                        </a:rPr>
                        <a:t>8.</a:t>
                      </a:r>
                      <a:r>
                        <a:rPr lang="es-CO" sz="900" b="0" i="0" u="none" strike="noStrike" baseline="0" dirty="0" smtClean="0">
                          <a:effectLst/>
                          <a:latin typeface="Arial"/>
                        </a:rPr>
                        <a:t> </a:t>
                      </a:r>
                      <a:r>
                        <a:rPr lang="es-CO" sz="900" b="0" i="0" u="none" strike="noStrike" dirty="0" smtClean="0">
                          <a:effectLst/>
                          <a:latin typeface="Arial"/>
                        </a:rPr>
                        <a:t>Realización </a:t>
                      </a:r>
                      <a:r>
                        <a:rPr lang="es-CO" sz="900" b="0" i="0" u="none" strike="noStrike" dirty="0">
                          <a:effectLst/>
                          <a:latin typeface="Arial"/>
                        </a:rPr>
                        <a:t>de la capacitación  </a:t>
                      </a:r>
                      <a:r>
                        <a:rPr lang="es-CO" sz="900" b="0" i="0" u="none" strike="noStrike" dirty="0" smtClean="0">
                          <a:effectLst/>
                          <a:latin typeface="Arial"/>
                        </a:rPr>
                        <a:t>en archivo al personal de registro y control</a:t>
                      </a:r>
                      <a:endParaRPr lang="es-CO" sz="900" b="0" i="0" u="none" strike="noStrike" dirty="0">
                        <a:effectLst/>
                        <a:latin typeface="Arial"/>
                      </a:endParaRP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just" fontAlgn="ctr"/>
                      <a:endParaRPr lang="es-CO" sz="900" b="0" i="0" u="none" strike="noStrike" dirty="0">
                        <a:effectLst/>
                        <a:latin typeface="Arial"/>
                      </a:endParaRPr>
                    </a:p>
                  </a:txBody>
                  <a:tcPr marL="0" marR="0" marT="0" marB="0" anchor="ctr"/>
                </a:tc>
                <a:tc gridSpan="3">
                  <a:txBody>
                    <a:bodyPr/>
                    <a:lstStyle/>
                    <a:p>
                      <a:pPr algn="just" fontAlgn="ctr"/>
                      <a:r>
                        <a:rPr lang="es-CO" sz="800" b="0" i="0" u="none" strike="noStrike" kern="1200" dirty="0" smtClean="0">
                          <a:solidFill>
                            <a:schemeClr val="tx1"/>
                          </a:solidFill>
                          <a:effectLst/>
                          <a:latin typeface="Arial"/>
                          <a:ea typeface="+mn-ea"/>
                          <a:cs typeface="+mn-cs"/>
                        </a:rPr>
                        <a:t>En proceso</a:t>
                      </a:r>
                      <a:endParaRPr lang="es-CO" sz="800" b="0" i="0" u="none" strike="noStrike" kern="1200" dirty="0">
                        <a:solidFill>
                          <a:schemeClr val="tx1"/>
                        </a:solidFill>
                        <a:effectLst/>
                        <a:latin typeface="Arial"/>
                        <a:ea typeface="+mn-ea"/>
                        <a:cs typeface="+mn-cs"/>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s-CO"/>
                    </a:p>
                  </a:txBody>
                  <a:tcPr/>
                </a:tc>
                <a:tc hMerge="1">
                  <a:txBody>
                    <a:bodyPr/>
                    <a:lstStyle/>
                    <a:p>
                      <a:endParaRPr lang="es-CO"/>
                    </a:p>
                  </a:txBody>
                  <a:tcPr/>
                </a:tc>
              </a:tr>
              <a:tr h="436364">
                <a:tc gridSpan="2">
                  <a:txBody>
                    <a:bodyPr/>
                    <a:lstStyle/>
                    <a:p>
                      <a:pPr algn="just" fontAlgn="ctr"/>
                      <a:r>
                        <a:rPr lang="es-CO" sz="900" b="0" i="0" u="none" strike="noStrike" dirty="0" smtClean="0">
                          <a:effectLst/>
                          <a:latin typeface="Arial"/>
                        </a:rPr>
                        <a:t>9.</a:t>
                      </a:r>
                      <a:r>
                        <a:rPr lang="es-CO" sz="900" b="0" i="0" u="none" strike="noStrike" baseline="0" dirty="0" smtClean="0">
                          <a:effectLst/>
                          <a:latin typeface="Arial"/>
                        </a:rPr>
                        <a:t> </a:t>
                      </a:r>
                      <a:r>
                        <a:rPr lang="es-CO" sz="900" b="0" i="0" u="none" strike="noStrike" dirty="0" smtClean="0">
                          <a:effectLst/>
                          <a:latin typeface="Arial"/>
                        </a:rPr>
                        <a:t> </a:t>
                      </a:r>
                      <a:r>
                        <a:rPr lang="es-CO" sz="900" b="0" i="0" u="none" strike="noStrike" dirty="0">
                          <a:effectLst/>
                          <a:latin typeface="Arial"/>
                        </a:rPr>
                        <a:t>Aplicación de los conocimientos en el área de archivo con seguimiento y control por parte del titular.</a:t>
                      </a:r>
                    </a:p>
                  </a:txBody>
                  <a:tcPr marL="0" marR="0" marT="0" marB="0" anchor="ct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just" fontAlgn="ctr"/>
                      <a:endParaRPr lang="es-CO" sz="900" b="0" i="0" u="none" strike="noStrike" dirty="0">
                        <a:effectLst/>
                        <a:latin typeface="Arial"/>
                      </a:endParaRPr>
                    </a:p>
                  </a:txBody>
                  <a:tcPr marL="0" marR="0" marT="0" marB="0" anchor="ctr"/>
                </a:tc>
                <a:tc gridSpan="3">
                  <a:txBody>
                    <a:bodyPr/>
                    <a:lstStyle/>
                    <a:p>
                      <a:pPr algn="just" fontAlgn="ctr"/>
                      <a:r>
                        <a:rPr lang="es-CO" sz="800" b="0" i="0" u="none" strike="noStrike" kern="1200" dirty="0" smtClean="0">
                          <a:solidFill>
                            <a:schemeClr val="tx1"/>
                          </a:solidFill>
                          <a:effectLst/>
                          <a:latin typeface="Arial"/>
                          <a:ea typeface="+mn-ea"/>
                          <a:cs typeface="+mn-cs"/>
                        </a:rPr>
                        <a:t>En proceso</a:t>
                      </a:r>
                      <a:endParaRPr lang="es-CO" sz="800" b="0" i="0" u="none" strike="noStrike" kern="1200" dirty="0">
                        <a:solidFill>
                          <a:schemeClr val="tx1"/>
                        </a:solidFill>
                        <a:effectLst/>
                        <a:latin typeface="Arial"/>
                        <a:ea typeface="+mn-ea"/>
                        <a:cs typeface="+mn-cs"/>
                      </a:endParaRPr>
                    </a:p>
                  </a:txBody>
                  <a:tcPr marL="0" marR="0" marT="0"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s-CO"/>
                    </a:p>
                  </a:txBody>
                  <a:tcPr/>
                </a:tc>
                <a:tc hMerge="1">
                  <a:txBody>
                    <a:bodyPr/>
                    <a:lstStyle/>
                    <a:p>
                      <a:endParaRPr lang="es-CO"/>
                    </a:p>
                  </a:txBody>
                  <a:tcPr/>
                </a:tc>
              </a:tr>
            </a:tbl>
          </a:graphicData>
        </a:graphic>
      </p:graphicFrame>
    </p:spTree>
    <p:extLst>
      <p:ext uri="{BB962C8B-B14F-4D97-AF65-F5344CB8AC3E}">
        <p14:creationId xmlns:p14="http://schemas.microsoft.com/office/powerpoint/2010/main" val="101303216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10" name="9 Tabla"/>
          <p:cNvGraphicFramePr>
            <a:graphicFrameLocks noGrp="1"/>
          </p:cNvGraphicFramePr>
          <p:nvPr>
            <p:extLst>
              <p:ext uri="{D42A27DB-BD31-4B8C-83A1-F6EECF244321}">
                <p14:modId xmlns:p14="http://schemas.microsoft.com/office/powerpoint/2010/main" val="4058505036"/>
              </p:ext>
            </p:extLst>
          </p:nvPr>
        </p:nvGraphicFramePr>
        <p:xfrm>
          <a:off x="349511" y="404664"/>
          <a:ext cx="8398955" cy="1584992"/>
        </p:xfrm>
        <a:graphic>
          <a:graphicData uri="http://schemas.openxmlformats.org/drawingml/2006/table">
            <a:tbl>
              <a:tblPr/>
              <a:tblGrid>
                <a:gridCol w="1637085"/>
                <a:gridCol w="1352374"/>
                <a:gridCol w="1352374"/>
                <a:gridCol w="1352374"/>
                <a:gridCol w="1352374"/>
                <a:gridCol w="1352374"/>
              </a:tblGrid>
              <a:tr h="365792">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18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8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0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2000" b="0" i="0" u="none" strike="noStrike" cap="none" normalizeH="0" baseline="0" dirty="0" smtClean="0">
                          <a:ln>
                            <a:noFill/>
                          </a:ln>
                          <a:solidFill>
                            <a:schemeClr val="tx1"/>
                          </a:solidFill>
                          <a:effectLst/>
                          <a:latin typeface="Arial" charset="0"/>
                          <a:ea typeface="MS PGothic" pitchFamily="34" charset="-128"/>
                        </a:rPr>
                        <a:t>De dos riesgos identificados en el año 2013, se formularon e implementaron 7  acciones  preventivas las cuales se encuentran cerradas.</a:t>
                      </a:r>
                      <a:endParaRPr kumimoji="0" lang="es-ES" sz="20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val="4003441227"/>
              </p:ext>
            </p:extLst>
          </p:nvPr>
        </p:nvGraphicFramePr>
        <p:xfrm>
          <a:off x="285750" y="1706563"/>
          <a:ext cx="8682038" cy="3867660"/>
        </p:xfrm>
        <a:graphic>
          <a:graphicData uri="http://schemas.openxmlformats.org/drawingml/2006/table">
            <a:tbl>
              <a:tblPr/>
              <a:tblGrid>
                <a:gridCol w="3917888"/>
                <a:gridCol w="4764150"/>
              </a:tblGrid>
              <a:tr h="423514">
                <a:tc gridSpan="2">
                  <a:txBody>
                    <a:bodyPr/>
                    <a:lstStyle/>
                    <a:p>
                      <a:pPr algn="ctr" fontAlgn="ctr"/>
                      <a:r>
                        <a:rPr lang="es-MX" sz="1400" b="1" i="0" u="none" strike="noStrike" dirty="0" smtClean="0">
                          <a:solidFill>
                            <a:srgbClr val="FF0000"/>
                          </a:solidFill>
                          <a:latin typeface="Century Gothic"/>
                        </a:rPr>
                        <a:t>ACTUALIZACION </a:t>
                      </a:r>
                      <a:r>
                        <a:rPr lang="es-MX" sz="1400" b="1" i="0" u="none" strike="noStrike" baseline="0" dirty="0" smtClean="0">
                          <a:solidFill>
                            <a:srgbClr val="FF0000"/>
                          </a:solidFill>
                          <a:latin typeface="Century Gothic"/>
                        </a:rPr>
                        <a:t> MAPA DE RIESGO 2013</a:t>
                      </a:r>
                      <a:endParaRPr lang="es-ES" sz="14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43746">
                <a:tc>
                  <a:txBody>
                    <a:bodyPr/>
                    <a:lstStyle/>
                    <a:p>
                      <a:pPr algn="ctr" fontAlgn="ctr"/>
                      <a:r>
                        <a:rPr lang="es-ES" sz="1400" b="1" i="0" u="none" strike="noStrike" dirty="0">
                          <a:latin typeface="Century Gothic"/>
                        </a:rPr>
                        <a:t>RESUMEN </a:t>
                      </a:r>
                      <a:r>
                        <a:rPr lang="es-ES" sz="1400" b="1" i="0" u="none" strike="noStrike" dirty="0" smtClean="0">
                          <a:latin typeface="Century Gothic"/>
                        </a:rPr>
                        <a:t>RIESGO y</a:t>
                      </a:r>
                      <a:r>
                        <a:rPr lang="es-ES" sz="1400" b="1" i="0" u="none" strike="noStrike" baseline="0" dirty="0" smtClean="0">
                          <a:latin typeface="Century Gothic"/>
                        </a:rPr>
                        <a:t> CAUSA A ELIMINAR</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400" b="1" i="0" u="none" strike="noStrike" dirty="0" smtClean="0">
                          <a:latin typeface="Century Gothic"/>
                        </a:rPr>
                        <a:t>ACCIONES PREVENTIVAS</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r>
              <a:tr h="213326">
                <a:tc>
                  <a:txBody>
                    <a:bodyPr/>
                    <a:lstStyle/>
                    <a:p>
                      <a:pPr algn="l" fontAlgn="b"/>
                      <a:r>
                        <a:rPr lang="es-ES" sz="1400" b="1" i="0" u="none" strike="noStrike" dirty="0" smtClean="0">
                          <a:latin typeface="Century Gothic"/>
                        </a:rPr>
                        <a:t>s</a:t>
                      </a:r>
                      <a:r>
                        <a:rPr lang="es-ES" sz="14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400" b="1" i="0" u="none" strike="noStrike">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r>
              <a:tr h="2986563">
                <a:tc>
                  <a:txBody>
                    <a:bodyPr/>
                    <a:lstStyle/>
                    <a:p>
                      <a:pPr algn="just" fontAlgn="ctr"/>
                      <a:r>
                        <a:rPr lang="es-ES" sz="1400" b="1" i="0" u="none" strike="noStrike" dirty="0" smtClean="0">
                          <a:solidFill>
                            <a:srgbClr val="000000"/>
                          </a:solidFill>
                          <a:latin typeface="Arial"/>
                        </a:rPr>
                        <a:t>RIESGO OPERATIVO</a:t>
                      </a:r>
                      <a:r>
                        <a:rPr lang="es-ES" sz="1400" b="0" i="0" u="none" strike="noStrike" dirty="0" smtClean="0">
                          <a:solidFill>
                            <a:srgbClr val="000000"/>
                          </a:solidFill>
                          <a:latin typeface="Arial"/>
                        </a:rPr>
                        <a:t>: Inoportunidad en la </a:t>
                      </a:r>
                      <a:r>
                        <a:rPr lang="es-ES" sz="1400" b="0" i="0" u="none" strike="noStrike" dirty="0" err="1" smtClean="0">
                          <a:solidFill>
                            <a:srgbClr val="000000"/>
                          </a:solidFill>
                          <a:latin typeface="Arial"/>
                        </a:rPr>
                        <a:t>parametrización</a:t>
                      </a:r>
                      <a:r>
                        <a:rPr lang="es-ES" sz="1400" b="0" i="0" u="none" strike="noStrike" dirty="0" smtClean="0">
                          <a:solidFill>
                            <a:srgbClr val="000000"/>
                          </a:solidFill>
                          <a:latin typeface="Arial"/>
                        </a:rPr>
                        <a:t> del sistema en el proceso de admisiones</a:t>
                      </a:r>
                      <a:r>
                        <a:rPr lang="es-ES" sz="1400" b="0" i="0" u="none" strike="noStrike" dirty="0">
                          <a:solidFill>
                            <a:srgbClr val="000000"/>
                          </a:solidFill>
                          <a:latin typeface="Arial"/>
                        </a:rPr>
                        <a:t/>
                      </a:r>
                      <a:br>
                        <a:rPr lang="es-ES" sz="1400" b="0" i="0" u="none" strike="noStrike" dirty="0">
                          <a:solidFill>
                            <a:srgbClr val="000000"/>
                          </a:solidFill>
                          <a:latin typeface="Arial"/>
                        </a:rPr>
                      </a:br>
                      <a:r>
                        <a:rPr lang="es-ES" sz="1400" b="1" i="0" u="none" strike="noStrike" dirty="0">
                          <a:solidFill>
                            <a:srgbClr val="000000"/>
                          </a:solidFill>
                          <a:latin typeface="Arial"/>
                        </a:rPr>
                        <a:t>Causa a </a:t>
                      </a:r>
                      <a:r>
                        <a:rPr lang="es-ES" sz="1400" b="1" i="0" u="none" strike="noStrike" dirty="0" smtClean="0">
                          <a:solidFill>
                            <a:srgbClr val="000000"/>
                          </a:solidFill>
                          <a:latin typeface="Arial"/>
                        </a:rPr>
                        <a:t>eliminar</a:t>
                      </a:r>
                    </a:p>
                    <a:p>
                      <a:pPr algn="just" fontAlgn="ctr"/>
                      <a:r>
                        <a:rPr lang="es-ES" sz="1400" b="0" i="0" u="none" strike="noStrike" dirty="0" smtClean="0">
                          <a:solidFill>
                            <a:srgbClr val="000000"/>
                          </a:solidFill>
                          <a:latin typeface="Arial"/>
                        </a:rPr>
                        <a:t>1. La información recibida por parte de las </a:t>
                      </a:r>
                      <a:r>
                        <a:rPr lang="es-ES" sz="1400" b="0" i="0" u="none" strike="noStrike" dirty="0" err="1" smtClean="0">
                          <a:solidFill>
                            <a:srgbClr val="000000"/>
                          </a:solidFill>
                          <a:latin typeface="Arial"/>
                        </a:rPr>
                        <a:t>Decanaturas</a:t>
                      </a:r>
                      <a:r>
                        <a:rPr lang="es-ES" sz="1400" b="0" i="0" u="none" strike="noStrike" dirty="0" smtClean="0">
                          <a:solidFill>
                            <a:srgbClr val="000000"/>
                          </a:solidFill>
                          <a:latin typeface="Arial"/>
                        </a:rPr>
                        <a:t> no haya sido enviada con oportunidad</a:t>
                      </a:r>
                    </a:p>
                    <a:p>
                      <a:pPr algn="just" fontAlgn="ctr"/>
                      <a:r>
                        <a:rPr lang="es-ES" sz="1400" b="0" i="0" u="none" strike="noStrike" dirty="0" smtClean="0">
                          <a:solidFill>
                            <a:srgbClr val="000000"/>
                          </a:solidFill>
                          <a:latin typeface="Arial"/>
                        </a:rPr>
                        <a:t>2.La elaboración del calendario académico se retrase o realicen cambios mediante resolución rectoral y no se realicen las modificaciones en el sistema.</a:t>
                      </a:r>
                    </a:p>
                    <a:p>
                      <a:pPr algn="just" fontAlgn="ctr"/>
                      <a:r>
                        <a:rPr lang="es-ES" sz="1400" b="0" i="0" u="none" strike="noStrike" dirty="0" smtClean="0">
                          <a:solidFill>
                            <a:srgbClr val="000000"/>
                          </a:solidFill>
                          <a:latin typeface="Arial"/>
                        </a:rPr>
                        <a:t>3. La información registrada por </a:t>
                      </a:r>
                      <a:r>
                        <a:rPr lang="es-ES" sz="1400" b="0" i="0" u="none" strike="noStrike" dirty="0" err="1" smtClean="0">
                          <a:solidFill>
                            <a:srgbClr val="000000"/>
                          </a:solidFill>
                          <a:latin typeface="Arial"/>
                        </a:rPr>
                        <a:t>Decanaturas</a:t>
                      </a:r>
                      <a:r>
                        <a:rPr lang="es-ES" sz="1400" b="0" i="0" u="none" strike="noStrike" dirty="0" smtClean="0">
                          <a:solidFill>
                            <a:srgbClr val="000000"/>
                          </a:solidFill>
                          <a:latin typeface="Arial"/>
                        </a:rPr>
                        <a:t> de fechas, docentes, aulas, entre otros  para las entrevistas no sea oportuna.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r>
                        <a:rPr lang="es-ES" sz="1800" kern="1200" dirty="0" smtClean="0">
                          <a:solidFill>
                            <a:schemeClr val="tx1"/>
                          </a:solidFill>
                          <a:latin typeface="+mn-lt"/>
                          <a:ea typeface="+mn-ea"/>
                          <a:cs typeface="+mn-cs"/>
                        </a:rPr>
                        <a:t>1</a:t>
                      </a:r>
                      <a:r>
                        <a:rPr lang="es-ES" sz="1600" kern="1200" dirty="0" smtClean="0">
                          <a:solidFill>
                            <a:schemeClr val="tx1"/>
                          </a:solidFill>
                          <a:latin typeface="+mn-lt"/>
                          <a:ea typeface="+mn-ea"/>
                          <a:cs typeface="+mn-cs"/>
                        </a:rPr>
                        <a:t>. Velar por la entrega oportuna del Calendario académico y verificar que se publique en la página Web de la Universidad</a:t>
                      </a:r>
                    </a:p>
                    <a:p>
                      <a:pPr algn="just"/>
                      <a:r>
                        <a:rPr lang="es-ES" sz="1600" kern="1200" dirty="0" smtClean="0">
                          <a:solidFill>
                            <a:schemeClr val="tx1"/>
                          </a:solidFill>
                          <a:latin typeface="+mn-lt"/>
                          <a:ea typeface="+mn-ea"/>
                          <a:cs typeface="+mn-cs"/>
                        </a:rPr>
                        <a:t>2. Enviar previamente correos de alertas a las </a:t>
                      </a:r>
                      <a:r>
                        <a:rPr lang="es-ES" sz="1600" kern="1200" dirty="0" err="1" smtClean="0">
                          <a:solidFill>
                            <a:schemeClr val="tx1"/>
                          </a:solidFill>
                          <a:latin typeface="+mn-lt"/>
                          <a:ea typeface="+mn-ea"/>
                          <a:cs typeface="+mn-cs"/>
                        </a:rPr>
                        <a:t>Decanaturas</a:t>
                      </a:r>
                      <a:r>
                        <a:rPr lang="es-ES" sz="1600" kern="1200" dirty="0" smtClean="0">
                          <a:solidFill>
                            <a:schemeClr val="tx1"/>
                          </a:solidFill>
                          <a:latin typeface="+mn-lt"/>
                          <a:ea typeface="+mn-ea"/>
                          <a:cs typeface="+mn-cs"/>
                        </a:rPr>
                        <a:t> para que se realice la </a:t>
                      </a:r>
                      <a:r>
                        <a:rPr lang="es-ES" sz="1600" kern="1200" dirty="0" err="1" smtClean="0">
                          <a:solidFill>
                            <a:schemeClr val="tx1"/>
                          </a:solidFill>
                          <a:latin typeface="+mn-lt"/>
                          <a:ea typeface="+mn-ea"/>
                          <a:cs typeface="+mn-cs"/>
                        </a:rPr>
                        <a:t>parametrización</a:t>
                      </a:r>
                      <a:r>
                        <a:rPr lang="es-ES" sz="1600" kern="1200" dirty="0" smtClean="0">
                          <a:solidFill>
                            <a:schemeClr val="tx1"/>
                          </a:solidFill>
                          <a:latin typeface="+mn-lt"/>
                          <a:ea typeface="+mn-ea"/>
                          <a:cs typeface="+mn-cs"/>
                        </a:rPr>
                        <a:t> oportunamente</a:t>
                      </a:r>
                    </a:p>
                    <a:p>
                      <a:pPr algn="just"/>
                      <a:r>
                        <a:rPr lang="es-ES" sz="1600" kern="1200" dirty="0" smtClean="0">
                          <a:solidFill>
                            <a:schemeClr val="tx1"/>
                          </a:solidFill>
                          <a:latin typeface="+mn-lt"/>
                          <a:ea typeface="+mn-ea"/>
                          <a:cs typeface="+mn-cs"/>
                        </a:rPr>
                        <a:t>3.  Realizar auditorías por parte del Director del Registro y Control de la correcta </a:t>
                      </a:r>
                      <a:r>
                        <a:rPr lang="es-ES" sz="1600" kern="1200" dirty="0" err="1" smtClean="0">
                          <a:solidFill>
                            <a:schemeClr val="tx1"/>
                          </a:solidFill>
                          <a:latin typeface="+mn-lt"/>
                          <a:ea typeface="+mn-ea"/>
                          <a:cs typeface="+mn-cs"/>
                        </a:rPr>
                        <a:t>parametrización</a:t>
                      </a:r>
                      <a:r>
                        <a:rPr lang="es-ES" sz="1600" kern="1200" dirty="0" smtClean="0">
                          <a:solidFill>
                            <a:schemeClr val="tx1"/>
                          </a:solidFill>
                          <a:latin typeface="+mn-lt"/>
                          <a:ea typeface="+mn-ea"/>
                          <a:cs typeface="+mn-cs"/>
                        </a:rPr>
                        <a:t> del sistema y la oportunidad en los tiempos definidos para cada proceso.</a:t>
                      </a:r>
                    </a:p>
                    <a:p>
                      <a:pPr algn="just"/>
                      <a:r>
                        <a:rPr lang="es-ES" sz="1600" kern="1200" dirty="0" smtClean="0">
                          <a:solidFill>
                            <a:schemeClr val="tx1"/>
                          </a:solidFill>
                          <a:latin typeface="+mn-lt"/>
                          <a:ea typeface="+mn-ea"/>
                          <a:cs typeface="+mn-cs"/>
                        </a:rPr>
                        <a:t>4. Velar por la entrega oportuna de los resultados de entrevistas por parte de los Decanos para el ingreso al Sistema por parte de Registro y Control</a:t>
                      </a:r>
                      <a:r>
                        <a:rPr lang="es-ES" sz="1800" kern="1200" dirty="0" smtClean="0">
                          <a:solidFill>
                            <a:schemeClr val="tx1"/>
                          </a:solidFill>
                          <a:latin typeface="+mn-lt"/>
                          <a:ea typeface="+mn-ea"/>
                          <a:cs typeface="+mn-cs"/>
                        </a:rPr>
                        <a:t>.</a:t>
                      </a:r>
                      <a:endParaRPr lang="es-ES" sz="1400" kern="1200" dirty="0" smtClean="0">
                        <a:solidFill>
                          <a:schemeClr val="tx1"/>
                        </a:solidFill>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0890658"/>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49523" y="-387424"/>
            <a:ext cx="8229600" cy="1143000"/>
          </a:xfrm>
        </p:spPr>
        <p:txBody>
          <a:bodyPr/>
          <a:lstStyle/>
          <a:p>
            <a:pPr eaLnBrk="1" hangingPunct="1"/>
            <a:r>
              <a:rPr lang="es-MX" sz="2800" b="1" dirty="0" smtClean="0">
                <a:solidFill>
                  <a:srgbClr val="FF3300"/>
                </a:solidFill>
                <a:hlinkClick r:id="rId3" action="ppaction://hlinkfile"/>
              </a:rPr>
              <a:t>4. Acciones Preventivas </a:t>
            </a:r>
            <a:endParaRPr lang="es-ES" sz="2800" b="1" dirty="0" smtClean="0">
              <a:solidFill>
                <a:srgbClr val="FF3300"/>
              </a:solidFill>
              <a:hlinkClick r:id="rId3" action="ppaction://hlinkfile"/>
            </a:endParaRPr>
          </a:p>
        </p:txBody>
      </p:sp>
      <p:graphicFrame>
        <p:nvGraphicFramePr>
          <p:cNvPr id="10" name="9 Tabla"/>
          <p:cNvGraphicFramePr>
            <a:graphicFrameLocks noGrp="1"/>
          </p:cNvGraphicFramePr>
          <p:nvPr>
            <p:extLst>
              <p:ext uri="{D42A27DB-BD31-4B8C-83A1-F6EECF244321}">
                <p14:modId xmlns:p14="http://schemas.microsoft.com/office/powerpoint/2010/main" val="3431213038"/>
              </p:ext>
            </p:extLst>
          </p:nvPr>
        </p:nvGraphicFramePr>
        <p:xfrm>
          <a:off x="349511" y="404664"/>
          <a:ext cx="8398955" cy="1584992"/>
        </p:xfrm>
        <a:graphic>
          <a:graphicData uri="http://schemas.openxmlformats.org/drawingml/2006/table">
            <a:tbl>
              <a:tblPr/>
              <a:tblGrid>
                <a:gridCol w="1637085"/>
                <a:gridCol w="1352374"/>
                <a:gridCol w="1352374"/>
                <a:gridCol w="1352374"/>
                <a:gridCol w="1352374"/>
                <a:gridCol w="1352374"/>
              </a:tblGrid>
              <a:tr h="365792">
                <a:tc>
                  <a:txBody>
                    <a:bodyPr/>
                    <a:lstStyle/>
                    <a:p>
                      <a:pPr algn="just" fontAlgn="ctr"/>
                      <a:r>
                        <a:rPr lang="es-ES" sz="1000" b="1" i="0" u="none" strike="noStrike" dirty="0">
                          <a:latin typeface="Arial"/>
                        </a:rPr>
                        <a:t>ACCIONES PREVENTIVAS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EN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dirty="0">
                          <a:latin typeface="Arial"/>
                        </a:rPr>
                        <a:t>CERRADAS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TOTAL RIESGOS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just" fontAlgn="ctr"/>
                      <a:r>
                        <a:rPr lang="es-ES" sz="1200" b="1" i="0" u="none" strike="noStrike">
                          <a:latin typeface="Arial"/>
                        </a:rPr>
                        <a:t>EFICAZ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a:latin typeface="Arial"/>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0">
                <a:tc>
                  <a:txBody>
                    <a:bodyPr/>
                    <a:lstStyle/>
                    <a:p>
                      <a:pPr algn="ctr" fontAlgn="ctr"/>
                      <a:r>
                        <a:rPr lang="es-CO" sz="18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8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20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000" b="0" i="0" u="none" strike="noStrike">
                          <a:solidFill>
                            <a:srgbClr val="000000"/>
                          </a:solidFill>
                          <a:effectLst/>
                          <a:latin typeface="Arial"/>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800" b="0"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569">
                <a:tc gridSpan="6">
                  <a:txBody>
                    <a:bodyPr/>
                    <a:lstStyle/>
                    <a:p>
                      <a:pPr marL="0" marR="0" lvl="0" indent="0" algn="just" defTabSz="457200" rtl="0" eaLnBrk="1" fontAlgn="ctr" latinLnBrk="0" hangingPunct="1">
                        <a:lnSpc>
                          <a:spcPct val="100000"/>
                        </a:lnSpc>
                        <a:spcBef>
                          <a:spcPts val="0"/>
                        </a:spcBef>
                        <a:spcAft>
                          <a:spcPts val="0"/>
                        </a:spcAft>
                        <a:buClrTx/>
                        <a:buSzTx/>
                        <a:buFontTx/>
                        <a:buNone/>
                        <a:tabLst/>
                        <a:defRPr/>
                      </a:pPr>
                      <a:r>
                        <a:rPr kumimoji="0" lang="es-MX" sz="2000" b="0" i="0" u="none" strike="noStrike" cap="none" normalizeH="0" baseline="0" dirty="0" smtClean="0">
                          <a:ln>
                            <a:noFill/>
                          </a:ln>
                          <a:solidFill>
                            <a:schemeClr val="tx1"/>
                          </a:solidFill>
                          <a:effectLst/>
                          <a:latin typeface="Arial" charset="0"/>
                          <a:ea typeface="MS PGothic" pitchFamily="34" charset="-128"/>
                        </a:rPr>
                        <a:t>De dos riesgos identificados en el año 2013, se formularon e implementaron 7  acciones  preventivas las cuales se encuentran cerradas.</a:t>
                      </a:r>
                      <a:endParaRPr kumimoji="0" lang="es-ES" sz="2000" b="0" i="0" u="none" strike="noStrike" cap="none" normalizeH="0" baseline="0" dirty="0" smtClean="0">
                        <a:ln>
                          <a:noFill/>
                        </a:ln>
                        <a:solidFill>
                          <a:schemeClr val="tx1"/>
                        </a:solidFill>
                        <a:effectLst/>
                        <a:latin typeface="Arial" charset="0"/>
                        <a:ea typeface="MS PGothic" pitchFamily="34"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2415857704"/>
              </p:ext>
            </p:extLst>
          </p:nvPr>
        </p:nvGraphicFramePr>
        <p:xfrm>
          <a:off x="323528" y="2060848"/>
          <a:ext cx="8682038" cy="3920595"/>
        </p:xfrm>
        <a:graphic>
          <a:graphicData uri="http://schemas.openxmlformats.org/drawingml/2006/table">
            <a:tbl>
              <a:tblPr/>
              <a:tblGrid>
                <a:gridCol w="3917888"/>
                <a:gridCol w="4764150"/>
              </a:tblGrid>
              <a:tr h="109189">
                <a:tc gridSpan="2">
                  <a:txBody>
                    <a:bodyPr/>
                    <a:lstStyle/>
                    <a:p>
                      <a:pPr algn="ctr" fontAlgn="ctr"/>
                      <a:r>
                        <a:rPr lang="es-MX" sz="1400" b="1" i="0" u="none" strike="noStrike" dirty="0" smtClean="0">
                          <a:solidFill>
                            <a:srgbClr val="FF0000"/>
                          </a:solidFill>
                          <a:latin typeface="Century Gothic"/>
                        </a:rPr>
                        <a:t>ACTUALIZACION </a:t>
                      </a:r>
                      <a:r>
                        <a:rPr lang="es-MX" sz="1400" b="1" i="0" u="none" strike="noStrike" baseline="0" dirty="0" smtClean="0">
                          <a:solidFill>
                            <a:srgbClr val="FF0000"/>
                          </a:solidFill>
                          <a:latin typeface="Century Gothic"/>
                        </a:rPr>
                        <a:t> MAPA DE RIESGO 2013</a:t>
                      </a:r>
                      <a:endParaRPr lang="es-ES" sz="14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pPr algn="ctr" fontAlgn="ctr"/>
                      <a:endParaRPr lang="es-ES" sz="10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60149">
                <a:tc>
                  <a:txBody>
                    <a:bodyPr/>
                    <a:lstStyle/>
                    <a:p>
                      <a:pPr algn="ctr" fontAlgn="ctr"/>
                      <a:r>
                        <a:rPr lang="es-ES" sz="1400" b="1" i="0" u="none" strike="noStrike" dirty="0">
                          <a:latin typeface="Century Gothic"/>
                        </a:rPr>
                        <a:t>RESUMEN </a:t>
                      </a:r>
                      <a:r>
                        <a:rPr lang="es-ES" sz="1400" b="1" i="0" u="none" strike="noStrike" dirty="0" smtClean="0">
                          <a:latin typeface="Century Gothic"/>
                        </a:rPr>
                        <a:t>RIESGO y</a:t>
                      </a:r>
                      <a:r>
                        <a:rPr lang="es-ES" sz="1400" b="1" i="0" u="none" strike="noStrike" baseline="0" dirty="0" smtClean="0">
                          <a:latin typeface="Century Gothic"/>
                        </a:rPr>
                        <a:t> CAUSA A ELIMINAR</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c>
                  <a:txBody>
                    <a:bodyPr/>
                    <a:lstStyle/>
                    <a:p>
                      <a:pPr algn="ctr" fontAlgn="ctr"/>
                      <a:r>
                        <a:rPr lang="es-ES" sz="1400" b="1" i="0" u="none" strike="noStrike" dirty="0" smtClean="0">
                          <a:latin typeface="Century Gothic"/>
                        </a:rPr>
                        <a:t>ACCIONES PREVENTIVAS</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FFFFF"/>
                    </a:solidFill>
                  </a:tcPr>
                </a:tc>
              </a:tr>
              <a:tr h="227638">
                <a:tc>
                  <a:txBody>
                    <a:bodyPr/>
                    <a:lstStyle/>
                    <a:p>
                      <a:pPr algn="l" fontAlgn="b"/>
                      <a:r>
                        <a:rPr lang="es-ES" sz="1400" b="1" i="0" u="none" strike="noStrike" dirty="0" smtClean="0">
                          <a:latin typeface="Century Gothic"/>
                        </a:rPr>
                        <a:t>s</a:t>
                      </a:r>
                      <a:r>
                        <a:rPr lang="es-ES" sz="1400" b="1" i="0" u="none" strike="noStrike" dirty="0">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c>
                  <a:txBody>
                    <a:bodyPr/>
                    <a:lstStyle/>
                    <a:p>
                      <a:pPr algn="l" fontAlgn="b"/>
                      <a:r>
                        <a:rPr lang="es-ES" sz="1400" b="1" i="0" u="none" strike="noStrike">
                          <a:latin typeface="Century Gothic"/>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9900"/>
                    </a:solidFill>
                  </a:tcPr>
                </a:tc>
              </a:tr>
              <a:tr h="3219448">
                <a:tc>
                  <a:txBody>
                    <a:bodyPr/>
                    <a:lstStyle/>
                    <a:p>
                      <a:pPr algn="just"/>
                      <a:r>
                        <a:rPr lang="es-ES" sz="1600" b="1" kern="1200" dirty="0" smtClean="0">
                          <a:solidFill>
                            <a:schemeClr val="tx1"/>
                          </a:solidFill>
                          <a:latin typeface="+mn-lt"/>
                          <a:ea typeface="+mn-ea"/>
                          <a:cs typeface="+mn-cs"/>
                        </a:rPr>
                        <a:t>Riesg</a:t>
                      </a:r>
                      <a:r>
                        <a:rPr lang="es-ES" sz="1200" b="1" kern="1200" dirty="0" smtClean="0">
                          <a:solidFill>
                            <a:schemeClr val="tx1"/>
                          </a:solidFill>
                          <a:latin typeface="+mn-lt"/>
                          <a:ea typeface="+mn-ea"/>
                          <a:cs typeface="+mn-cs"/>
                        </a:rPr>
                        <a:t>o</a:t>
                      </a:r>
                      <a:r>
                        <a:rPr lang="es-ES" sz="1400" b="1" kern="1200" dirty="0" smtClean="0">
                          <a:solidFill>
                            <a:schemeClr val="tx1"/>
                          </a:solidFill>
                          <a:latin typeface="+mn-lt"/>
                          <a:ea typeface="+mn-ea"/>
                          <a:cs typeface="+mn-cs"/>
                        </a:rPr>
                        <a:t> Operativo: </a:t>
                      </a:r>
                      <a:r>
                        <a:rPr lang="es-ES" sz="1400" kern="1200" dirty="0" err="1" smtClean="0">
                          <a:solidFill>
                            <a:schemeClr val="tx1"/>
                          </a:solidFill>
                          <a:latin typeface="+mn-lt"/>
                          <a:ea typeface="+mn-ea"/>
                          <a:cs typeface="+mn-cs"/>
                        </a:rPr>
                        <a:t>Parametrización</a:t>
                      </a:r>
                      <a:r>
                        <a:rPr lang="es-ES" sz="1400" kern="1200" dirty="0" smtClean="0">
                          <a:solidFill>
                            <a:schemeClr val="tx1"/>
                          </a:solidFill>
                          <a:latin typeface="+mn-lt"/>
                          <a:ea typeface="+mn-ea"/>
                          <a:cs typeface="+mn-cs"/>
                        </a:rPr>
                        <a:t> de horarios y tarifas en el sistema en forma extemporánea</a:t>
                      </a:r>
                    </a:p>
                    <a:p>
                      <a:pPr algn="just"/>
                      <a:endParaRPr lang="es-ES" sz="1400" b="1" kern="1200" dirty="0" smtClean="0">
                        <a:solidFill>
                          <a:schemeClr val="tx1"/>
                        </a:solidFill>
                        <a:latin typeface="+mn-lt"/>
                        <a:ea typeface="+mn-ea"/>
                        <a:cs typeface="+mn-cs"/>
                      </a:endParaRPr>
                    </a:p>
                    <a:p>
                      <a:pPr algn="just"/>
                      <a:r>
                        <a:rPr lang="es-ES" sz="1400" b="1" kern="1200" dirty="0" smtClean="0">
                          <a:solidFill>
                            <a:schemeClr val="tx1"/>
                          </a:solidFill>
                          <a:latin typeface="+mn-lt"/>
                          <a:ea typeface="+mn-ea"/>
                          <a:cs typeface="+mn-cs"/>
                        </a:rPr>
                        <a:t>Causa a eliminar: </a:t>
                      </a:r>
                      <a:endParaRPr lang="es-ES" sz="1400" kern="1200" dirty="0" smtClean="0">
                        <a:solidFill>
                          <a:schemeClr val="tx1"/>
                        </a:solidFill>
                        <a:latin typeface="+mn-lt"/>
                        <a:ea typeface="+mn-ea"/>
                        <a:cs typeface="+mn-cs"/>
                      </a:endParaRPr>
                    </a:p>
                    <a:p>
                      <a:pPr algn="just"/>
                      <a:r>
                        <a:rPr lang="es-ES" sz="1400" kern="1200" dirty="0" smtClean="0">
                          <a:solidFill>
                            <a:schemeClr val="tx1"/>
                          </a:solidFill>
                          <a:latin typeface="+mn-lt"/>
                          <a:ea typeface="+mn-ea"/>
                          <a:cs typeface="+mn-cs"/>
                        </a:rPr>
                        <a:t>1. Los horarios  no se registren oportunamente  por parte de las </a:t>
                      </a:r>
                      <a:r>
                        <a:rPr lang="es-ES" sz="1400" kern="1200" dirty="0" err="1" smtClean="0">
                          <a:solidFill>
                            <a:schemeClr val="tx1"/>
                          </a:solidFill>
                          <a:latin typeface="+mn-lt"/>
                          <a:ea typeface="+mn-ea"/>
                          <a:cs typeface="+mn-cs"/>
                        </a:rPr>
                        <a:t>Decanaturas</a:t>
                      </a:r>
                      <a:r>
                        <a:rPr lang="es-ES" sz="1400" kern="1200" dirty="0" smtClean="0">
                          <a:solidFill>
                            <a:schemeClr val="tx1"/>
                          </a:solidFill>
                          <a:latin typeface="+mn-lt"/>
                          <a:ea typeface="+mn-ea"/>
                          <a:cs typeface="+mn-cs"/>
                        </a:rPr>
                        <a:t> </a:t>
                      </a:r>
                    </a:p>
                    <a:p>
                      <a:pPr algn="just"/>
                      <a:r>
                        <a:rPr lang="es-ES" sz="1400" kern="1200" dirty="0" smtClean="0">
                          <a:solidFill>
                            <a:schemeClr val="tx1"/>
                          </a:solidFill>
                          <a:latin typeface="+mn-lt"/>
                          <a:ea typeface="+mn-ea"/>
                          <a:cs typeface="+mn-cs"/>
                        </a:rPr>
                        <a:t>2. La elaboración del calendario académico se retrase o realicen cambios mediante resolución rectoral y no se realicen las modificaciones en el sistema.</a:t>
                      </a:r>
                    </a:p>
                    <a:p>
                      <a:pPr algn="just"/>
                      <a:r>
                        <a:rPr lang="es-ES" sz="1400" kern="1200" dirty="0" smtClean="0">
                          <a:solidFill>
                            <a:schemeClr val="tx1"/>
                          </a:solidFill>
                          <a:latin typeface="+mn-lt"/>
                          <a:ea typeface="+mn-ea"/>
                          <a:cs typeface="+mn-cs"/>
                        </a:rPr>
                        <a:t>3. Las tarifas no se registren oportunamente por parte de las Tesorerías.</a:t>
                      </a:r>
                    </a:p>
                    <a:p>
                      <a:pPr algn="just" fontAlgn="ctr"/>
                      <a:endParaRPr lang="es-ES" sz="1400" b="1" i="0" u="none" strike="noStrike" dirty="0" smtClean="0">
                        <a:solidFill>
                          <a:srgbClr val="000000"/>
                        </a:solidFill>
                        <a:latin typeface="Arial"/>
                      </a:endParaRPr>
                    </a:p>
                    <a:p>
                      <a:pPr algn="just" fontAlgn="ctr"/>
                      <a:endParaRPr lang="es-ES" sz="1400" b="1" i="0" u="none" strike="noStrike" dirty="0" smtClean="0">
                        <a:solidFill>
                          <a:srgbClr val="000000"/>
                        </a:solidFill>
                        <a:latin typeface="Arial"/>
                      </a:endParaRPr>
                    </a:p>
                    <a:p>
                      <a:pPr algn="just" fontAlgn="ctr"/>
                      <a:endParaRPr lang="es-ES" sz="1400" b="0" i="0" u="none" strike="noStrike" dirty="0">
                        <a:solidFill>
                          <a:srgbClr val="000000"/>
                        </a:solidFill>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r>
                        <a:rPr lang="es-ES" sz="1800" kern="1200" dirty="0" smtClean="0">
                          <a:solidFill>
                            <a:schemeClr val="tx1"/>
                          </a:solidFill>
                          <a:latin typeface="+mn-lt"/>
                          <a:ea typeface="+mn-ea"/>
                          <a:cs typeface="+mn-cs"/>
                        </a:rPr>
                        <a:t>1. Velar por la entrega oportuna del Calendario académico y verificar que se publique en la página Web de la Universidad</a:t>
                      </a:r>
                    </a:p>
                    <a:p>
                      <a:pPr algn="just"/>
                      <a:r>
                        <a:rPr lang="es-ES" sz="1800" kern="1200" dirty="0" smtClean="0">
                          <a:solidFill>
                            <a:schemeClr val="tx1"/>
                          </a:solidFill>
                          <a:latin typeface="+mn-lt"/>
                          <a:ea typeface="+mn-ea"/>
                          <a:cs typeface="+mn-cs"/>
                        </a:rPr>
                        <a:t>2. Enviar previamente correos de alertas a las </a:t>
                      </a:r>
                      <a:r>
                        <a:rPr lang="es-ES" sz="1800" kern="1200" dirty="0" err="1" smtClean="0">
                          <a:solidFill>
                            <a:schemeClr val="tx1"/>
                          </a:solidFill>
                          <a:latin typeface="+mn-lt"/>
                          <a:ea typeface="+mn-ea"/>
                          <a:cs typeface="+mn-cs"/>
                        </a:rPr>
                        <a:t>Decanaturas</a:t>
                      </a:r>
                      <a:r>
                        <a:rPr lang="es-ES" sz="1800" kern="1200" dirty="0" smtClean="0">
                          <a:solidFill>
                            <a:schemeClr val="tx1"/>
                          </a:solidFill>
                          <a:latin typeface="+mn-lt"/>
                          <a:ea typeface="+mn-ea"/>
                          <a:cs typeface="+mn-cs"/>
                        </a:rPr>
                        <a:t> para que  realicen la </a:t>
                      </a:r>
                      <a:r>
                        <a:rPr lang="es-ES" sz="1800" kern="1200" dirty="0" err="1" smtClean="0">
                          <a:solidFill>
                            <a:schemeClr val="tx1"/>
                          </a:solidFill>
                          <a:latin typeface="+mn-lt"/>
                          <a:ea typeface="+mn-ea"/>
                          <a:cs typeface="+mn-cs"/>
                        </a:rPr>
                        <a:t>parametrización</a:t>
                      </a:r>
                      <a:r>
                        <a:rPr lang="es-ES" sz="1800" kern="1200" dirty="0" smtClean="0">
                          <a:solidFill>
                            <a:schemeClr val="tx1"/>
                          </a:solidFill>
                          <a:latin typeface="+mn-lt"/>
                          <a:ea typeface="+mn-ea"/>
                          <a:cs typeface="+mn-cs"/>
                        </a:rPr>
                        <a:t> oportuna de los horarios</a:t>
                      </a:r>
                    </a:p>
                    <a:p>
                      <a:pPr algn="just"/>
                      <a:r>
                        <a:rPr lang="es-ES" sz="1800" kern="1200" dirty="0" smtClean="0">
                          <a:solidFill>
                            <a:schemeClr val="tx1"/>
                          </a:solidFill>
                          <a:latin typeface="+mn-lt"/>
                          <a:ea typeface="+mn-ea"/>
                          <a:cs typeface="+mn-cs"/>
                        </a:rPr>
                        <a:t>3.  Realizar auditorías por parte del Director del Registro y Control de la correcta </a:t>
                      </a:r>
                      <a:r>
                        <a:rPr lang="es-ES" sz="1800" kern="1200" dirty="0" err="1" smtClean="0">
                          <a:solidFill>
                            <a:schemeClr val="tx1"/>
                          </a:solidFill>
                          <a:latin typeface="+mn-lt"/>
                          <a:ea typeface="+mn-ea"/>
                          <a:cs typeface="+mn-cs"/>
                        </a:rPr>
                        <a:t>parametrización</a:t>
                      </a:r>
                      <a:r>
                        <a:rPr lang="es-ES" sz="1800" kern="1200" dirty="0" smtClean="0">
                          <a:solidFill>
                            <a:schemeClr val="tx1"/>
                          </a:solidFill>
                          <a:latin typeface="+mn-lt"/>
                          <a:ea typeface="+mn-ea"/>
                          <a:cs typeface="+mn-cs"/>
                        </a:rPr>
                        <a:t> del sistema tanto de horarios como de tarifas  y la oportunidad en los tiempos definidos para cada proceso.</a:t>
                      </a:r>
                      <a:endParaRPr lang="es-ES" sz="1400" b="0" i="0" u="none" strike="noStrike" dirty="0">
                        <a:latin typeface="Arial"/>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29149780"/>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0"/>
            <a:ext cx="8229600" cy="1143000"/>
          </a:xfrm>
        </p:spPr>
        <p:txBody>
          <a:bodyPr/>
          <a:lstStyle/>
          <a:p>
            <a:pPr eaLnBrk="1" hangingPunct="1"/>
            <a:r>
              <a:rPr lang="es-ES" sz="2800" b="1" dirty="0" smtClean="0">
                <a:solidFill>
                  <a:srgbClr val="FF3300"/>
                </a:solidFill>
              </a:rPr>
              <a:t>5.  Revisión del Servicio No conforme</a:t>
            </a:r>
          </a:p>
        </p:txBody>
      </p:sp>
      <p:graphicFrame>
        <p:nvGraphicFramePr>
          <p:cNvPr id="7" name="6 Tabla"/>
          <p:cNvGraphicFramePr>
            <a:graphicFrameLocks noGrp="1"/>
          </p:cNvGraphicFramePr>
          <p:nvPr>
            <p:extLst>
              <p:ext uri="{D42A27DB-BD31-4B8C-83A1-F6EECF244321}">
                <p14:modId xmlns:p14="http://schemas.microsoft.com/office/powerpoint/2010/main" val="400455331"/>
              </p:ext>
            </p:extLst>
          </p:nvPr>
        </p:nvGraphicFramePr>
        <p:xfrm>
          <a:off x="133350" y="1071563"/>
          <a:ext cx="8582025" cy="4908551"/>
        </p:xfrm>
        <a:graphic>
          <a:graphicData uri="http://schemas.openxmlformats.org/drawingml/2006/table">
            <a:tbl>
              <a:tblPr/>
              <a:tblGrid>
                <a:gridCol w="2366601"/>
                <a:gridCol w="5118591"/>
                <a:gridCol w="1096833"/>
              </a:tblGrid>
              <a:tr h="599817">
                <a:tc>
                  <a:txBody>
                    <a:bodyPr/>
                    <a:lstStyle/>
                    <a:p>
                      <a:pPr algn="just" fontAlgn="ctr"/>
                      <a:r>
                        <a:rPr lang="es-ES" sz="1400" b="1" i="0" u="none" strike="noStrike" dirty="0">
                          <a:solidFill>
                            <a:schemeClr val="bg1"/>
                          </a:solidFill>
                          <a:latin typeface="Century Gothic"/>
                        </a:rPr>
                        <a:t>RESUMEN DE LA NO CONFORMIDAD</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just" fontAlgn="ctr"/>
                      <a:r>
                        <a:rPr lang="es-ES" sz="2000" b="1" i="0" u="none" strike="noStrike" dirty="0">
                          <a:solidFill>
                            <a:schemeClr val="bg1"/>
                          </a:solidFill>
                          <a:latin typeface="Century Gothic"/>
                        </a:rPr>
                        <a:t>Acción/Acciones implantadas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just" fontAlgn="ctr"/>
                      <a:r>
                        <a:rPr lang="es-ES" sz="2000" b="1" i="0" u="none" strike="noStrike" dirty="0">
                          <a:solidFill>
                            <a:schemeClr val="bg1"/>
                          </a:solidFill>
                          <a:latin typeface="Century Gothic"/>
                        </a:rPr>
                        <a:t>Estado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43915">
                <a:tc gridSpan="3">
                  <a:txBody>
                    <a:bodyPr/>
                    <a:lstStyle/>
                    <a:p>
                      <a:pPr algn="l" fontAlgn="b"/>
                      <a:endParaRPr lang="es-ES" sz="1600" b="0" i="0" u="none" strike="noStrike" dirty="0">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s-ES"/>
                    </a:p>
                  </a:txBody>
                  <a:tcPr/>
                </a:tc>
                <a:tc hMerge="1">
                  <a:txBody>
                    <a:bodyPr/>
                    <a:lstStyle/>
                    <a:p>
                      <a:endParaRPr lang="es-ES"/>
                    </a:p>
                  </a:txBody>
                  <a:tcPr/>
                </a:tc>
              </a:tr>
              <a:tr h="1219571">
                <a:tc>
                  <a:txBody>
                    <a:bodyPr/>
                    <a:lstStyle/>
                    <a:p>
                      <a:pPr algn="l" fontAlgn="ctr"/>
                      <a:r>
                        <a:rPr lang="es-ES" sz="1600" b="0" i="0" u="none" strike="noStrike" dirty="0" smtClean="0">
                          <a:solidFill>
                            <a:srgbClr val="000000"/>
                          </a:solidFill>
                          <a:latin typeface="Arial"/>
                        </a:rPr>
                        <a:t>Errores en</a:t>
                      </a:r>
                      <a:r>
                        <a:rPr lang="es-ES" sz="1600" b="0" i="0" u="none" strike="noStrike" baseline="0" dirty="0" smtClean="0">
                          <a:solidFill>
                            <a:srgbClr val="000000"/>
                          </a:solidFill>
                          <a:latin typeface="Arial"/>
                        </a:rPr>
                        <a:t> la información de certificados</a:t>
                      </a:r>
                      <a:endParaRPr lang="es-ES" sz="16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00"/>
                    </a:solidFill>
                  </a:tcPr>
                </a:tc>
                <a:tc>
                  <a:txBody>
                    <a:bodyPr/>
                    <a:lstStyle/>
                    <a:p>
                      <a:pPr algn="just" fontAlgn="ctr"/>
                      <a:r>
                        <a:rPr lang="es-ES" sz="1400" b="0" i="0" u="none" strike="noStrike" dirty="0" smtClean="0">
                          <a:solidFill>
                            <a:srgbClr val="FF0000"/>
                          </a:solidFill>
                          <a:latin typeface="Century Gothic"/>
                        </a:rPr>
                        <a:t>Se hizo análisis</a:t>
                      </a:r>
                      <a:r>
                        <a:rPr lang="es-ES" sz="1400" b="0" i="0" u="none" strike="noStrike" baseline="0" dirty="0" smtClean="0">
                          <a:solidFill>
                            <a:srgbClr val="FF0000"/>
                          </a:solidFill>
                          <a:latin typeface="Century Gothic"/>
                        </a:rPr>
                        <a:t> de causas y acciones correctivas las cuales se han venido implementando</a:t>
                      </a:r>
                      <a:endParaRPr lang="es-ES" sz="1400" b="0"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00"/>
                    </a:solidFill>
                  </a:tcPr>
                </a:tc>
                <a:tc>
                  <a:txBody>
                    <a:bodyPr/>
                    <a:lstStyle/>
                    <a:p>
                      <a:pPr algn="just" fontAlgn="ctr"/>
                      <a:r>
                        <a:rPr lang="es-ES" sz="1400" b="1" i="0" u="none" strike="noStrike" dirty="0" smtClean="0">
                          <a:solidFill>
                            <a:srgbClr val="FF0000"/>
                          </a:solidFill>
                          <a:latin typeface="Century Gothic"/>
                        </a:rPr>
                        <a:t>En Proceso</a:t>
                      </a:r>
                      <a:endParaRPr lang="es-ES" sz="1400" b="1" i="0" u="none" strike="noStrike" dirty="0">
                        <a:solidFill>
                          <a:srgbClr val="FF0000"/>
                        </a:solidFill>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00"/>
                    </a:solidFill>
                  </a:tcPr>
                </a:tc>
              </a:tr>
              <a:tr h="1219393">
                <a:tc>
                  <a:txBody>
                    <a:bodyPr/>
                    <a:lstStyle/>
                    <a:p>
                      <a:pPr algn="l" fontAlgn="ctr"/>
                      <a:r>
                        <a:rPr lang="es-ES" sz="1600" b="1" i="0" u="none" strike="noStrike" dirty="0" smtClean="0">
                          <a:solidFill>
                            <a:srgbClr val="000000"/>
                          </a:solidFill>
                          <a:latin typeface="+mn-lt"/>
                        </a:rPr>
                        <a:t>Servicios</a:t>
                      </a:r>
                      <a:r>
                        <a:rPr lang="es-ES" sz="1600" b="1" i="0" u="none" strike="noStrike" baseline="0" dirty="0" smtClean="0">
                          <a:solidFill>
                            <a:srgbClr val="000000"/>
                          </a:solidFill>
                          <a:latin typeface="+mn-lt"/>
                        </a:rPr>
                        <a:t> no conformes  (3)</a:t>
                      </a:r>
                      <a:r>
                        <a:rPr lang="es-ES" sz="1600" b="0" i="0" u="none" strike="noStrike" baseline="0" dirty="0" smtClean="0">
                          <a:solidFill>
                            <a:srgbClr val="000000"/>
                          </a:solidFill>
                          <a:latin typeface="+mn-lt"/>
                        </a:rPr>
                        <a:t>presentados por estudiantes  directamente  a la Dirección de  Registro y control</a:t>
                      </a:r>
                      <a:endParaRPr lang="es-ES" sz="16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fontAlgn="ctr"/>
                      <a:r>
                        <a:rPr lang="es-MX" sz="1400" b="0" i="0" u="none" strike="noStrike" dirty="0" smtClean="0">
                          <a:latin typeface="Century Gothic"/>
                        </a:rPr>
                        <a:t>Se han solucionado los servicios no conformes </a:t>
                      </a:r>
                      <a:r>
                        <a:rPr lang="es-MX" sz="1400" b="0" i="0" u="none" strike="noStrike" baseline="0" dirty="0" smtClean="0">
                          <a:latin typeface="Century Gothic"/>
                        </a:rPr>
                        <a:t> manifestados por los estudiantes  que tienen que ver con el sistema en forma inmediata.</a:t>
                      </a: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just" fontAlgn="ctr"/>
                      <a:r>
                        <a:rPr lang="es-MX" sz="1400" b="1" i="0" u="none" strike="noStrike" dirty="0" smtClean="0">
                          <a:latin typeface="Century Gothic"/>
                        </a:rPr>
                        <a:t>Cerrada </a:t>
                      </a: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1625855">
                <a:tc>
                  <a:txBody>
                    <a:bodyPr/>
                    <a:lstStyle/>
                    <a:p>
                      <a:pPr algn="l" fontAlgn="ctr"/>
                      <a:r>
                        <a:rPr lang="es-MX" sz="1600" b="0" i="0" u="none" strike="noStrike" dirty="0" smtClean="0">
                          <a:solidFill>
                            <a:srgbClr val="000000"/>
                          </a:solidFill>
                          <a:latin typeface="Arial"/>
                        </a:rPr>
                        <a:t>Servicios no conformes comunicados verbalmente a la rectoría en el primer</a:t>
                      </a:r>
                      <a:r>
                        <a:rPr lang="es-MX" sz="1600" b="0" i="0" u="none" strike="noStrike" baseline="0" dirty="0" smtClean="0">
                          <a:solidFill>
                            <a:srgbClr val="000000"/>
                          </a:solidFill>
                          <a:latin typeface="Arial"/>
                        </a:rPr>
                        <a:t> semestre de </a:t>
                      </a:r>
                      <a:r>
                        <a:rPr lang="es-MX" sz="1600" b="0" i="0" u="none" strike="noStrike" dirty="0" smtClean="0">
                          <a:solidFill>
                            <a:srgbClr val="000000"/>
                          </a:solidFill>
                          <a:latin typeface="Arial"/>
                        </a:rPr>
                        <a:t>2013</a:t>
                      </a:r>
                      <a:endParaRPr lang="es-ES" sz="1600" b="0" i="0" u="none" strike="noStrike" dirty="0">
                        <a:solidFill>
                          <a:srgbClr val="000000"/>
                        </a:solidFill>
                        <a:latin typeface="Arial"/>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00"/>
                    </a:solidFill>
                  </a:tcPr>
                </a:tc>
                <a:tc>
                  <a:txBody>
                    <a:bodyPr/>
                    <a:lstStyle/>
                    <a:p>
                      <a:pPr algn="just" fontAlgn="ctr"/>
                      <a:r>
                        <a:rPr lang="es-MX" sz="1400" b="0" i="0" u="none" strike="noStrike" baseline="0" dirty="0" smtClean="0">
                          <a:solidFill>
                            <a:schemeClr val="tx1"/>
                          </a:solidFill>
                          <a:latin typeface="Arial"/>
                        </a:rPr>
                        <a:t>Fueron comunicados verbalmente 5 servicios no conformes a la Rectoría Seccional durante  el año 2013, por lo anterior</a:t>
                      </a:r>
                      <a:r>
                        <a:rPr lang="es-MX" sz="1400" b="0" i="0" u="none" strike="noStrike" kern="1200" baseline="0" dirty="0" smtClean="0">
                          <a:solidFill>
                            <a:schemeClr val="tx1"/>
                          </a:solidFill>
                          <a:latin typeface="Arial"/>
                          <a:ea typeface="+mn-ea"/>
                          <a:cs typeface="+mn-cs"/>
                        </a:rPr>
                        <a:t> se hizo análisis de causas y se formularon  las acciones correctivas las cuáles se han venido implementando</a:t>
                      </a: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00"/>
                    </a:solidFill>
                  </a:tcPr>
                </a:tc>
                <a:tc>
                  <a:txBody>
                    <a:bodyPr/>
                    <a:lstStyle/>
                    <a:p>
                      <a:pPr marL="0" marR="0" indent="0" algn="just" defTabSz="457200" rtl="0" eaLnBrk="1" fontAlgn="ctr" latinLnBrk="0" hangingPunct="1">
                        <a:lnSpc>
                          <a:spcPct val="100000"/>
                        </a:lnSpc>
                        <a:spcBef>
                          <a:spcPts val="0"/>
                        </a:spcBef>
                        <a:spcAft>
                          <a:spcPts val="0"/>
                        </a:spcAft>
                        <a:buClrTx/>
                        <a:buSzTx/>
                        <a:buFontTx/>
                        <a:buNone/>
                        <a:tabLst/>
                        <a:defRPr/>
                      </a:pPr>
                      <a:r>
                        <a:rPr lang="es-MX" sz="1400" b="1" i="0" u="none" strike="noStrike" dirty="0" smtClean="0">
                          <a:solidFill>
                            <a:srgbClr val="FF0000"/>
                          </a:solidFill>
                          <a:latin typeface="Century Gothic"/>
                        </a:rPr>
                        <a:t>En</a:t>
                      </a:r>
                      <a:r>
                        <a:rPr lang="es-MX" sz="1400" b="1" i="0" u="none" strike="noStrike" baseline="0" dirty="0" smtClean="0">
                          <a:solidFill>
                            <a:srgbClr val="FF0000"/>
                          </a:solidFill>
                          <a:latin typeface="Century Gothic"/>
                        </a:rPr>
                        <a:t> proceso</a:t>
                      </a:r>
                      <a:endParaRPr lang="es-ES" sz="1400" b="1" i="0" u="none" strike="noStrike" dirty="0" smtClean="0">
                        <a:solidFill>
                          <a:srgbClr val="FF0000"/>
                        </a:solidFill>
                        <a:latin typeface="Century Gothic"/>
                      </a:endParaRPr>
                    </a:p>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00"/>
                    </a:solidFill>
                  </a:tcPr>
                </a:tc>
              </a:tr>
            </a:tbl>
          </a:graphicData>
        </a:graphic>
      </p:graphicFrame>
    </p:spTree>
    <p:extLst>
      <p:ext uri="{BB962C8B-B14F-4D97-AF65-F5344CB8AC3E}">
        <p14:creationId xmlns:p14="http://schemas.microsoft.com/office/powerpoint/2010/main" val="117205565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6525"/>
            <a:ext cx="8229600" cy="677863"/>
          </a:xfrm>
        </p:spPr>
        <p:txBody>
          <a:bodyPr/>
          <a:lstStyle/>
          <a:p>
            <a:pPr eaLnBrk="1" hangingPunct="1"/>
            <a:r>
              <a:rPr lang="es-ES" sz="2400" b="1" dirty="0" smtClean="0">
                <a:solidFill>
                  <a:srgbClr val="FF3300"/>
                </a:solidFill>
              </a:rPr>
              <a:t>Seguimiento a tareas de la Revisión Gerencial anterior</a:t>
            </a:r>
          </a:p>
        </p:txBody>
      </p:sp>
      <p:graphicFrame>
        <p:nvGraphicFramePr>
          <p:cNvPr id="10" name="9 Tabla"/>
          <p:cNvGraphicFramePr>
            <a:graphicFrameLocks noGrp="1"/>
          </p:cNvGraphicFramePr>
          <p:nvPr>
            <p:extLst>
              <p:ext uri="{D42A27DB-BD31-4B8C-83A1-F6EECF244321}">
                <p14:modId xmlns:p14="http://schemas.microsoft.com/office/powerpoint/2010/main" val="2333677663"/>
              </p:ext>
            </p:extLst>
          </p:nvPr>
        </p:nvGraphicFramePr>
        <p:xfrm>
          <a:off x="251520" y="2675736"/>
          <a:ext cx="8784976" cy="2697480"/>
        </p:xfrm>
        <a:graphic>
          <a:graphicData uri="http://schemas.openxmlformats.org/drawingml/2006/table">
            <a:tbl>
              <a:tblPr/>
              <a:tblGrid>
                <a:gridCol w="3024336"/>
                <a:gridCol w="5760640"/>
              </a:tblGrid>
              <a:tr h="216023">
                <a:tc>
                  <a:txBody>
                    <a:bodyPr/>
                    <a:lstStyle/>
                    <a:p>
                      <a:pPr algn="ctr">
                        <a:lnSpc>
                          <a:spcPct val="115000"/>
                        </a:lnSpc>
                        <a:spcAft>
                          <a:spcPts val="0"/>
                        </a:spcAft>
                      </a:pPr>
                      <a:r>
                        <a:rPr lang="es-ES" sz="2000" b="1" dirty="0">
                          <a:solidFill>
                            <a:srgbClr val="000000"/>
                          </a:solidFill>
                          <a:latin typeface="Arial"/>
                          <a:ea typeface="Times New Roman"/>
                          <a:cs typeface="Times New Roman"/>
                        </a:rPr>
                        <a:t>Acción</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2000" b="1" dirty="0">
                          <a:solidFill>
                            <a:srgbClr val="000000"/>
                          </a:solidFill>
                          <a:latin typeface="Arial"/>
                          <a:ea typeface="Times New Roman"/>
                          <a:cs typeface="Times New Roman"/>
                        </a:rPr>
                        <a:t>  Estado (en proceso, cerrada, no fue eficaz)</a:t>
                      </a:r>
                      <a:endParaRPr lang="es-ES" sz="2000" dirty="0">
                        <a:latin typeface="Calibri"/>
                        <a:ea typeface="Calibri"/>
                        <a:cs typeface="Times New Roman"/>
                      </a:endParaRPr>
                    </a:p>
                  </a:txBody>
                  <a:tcPr marL="33756" marR="3375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3535">
                <a:tc>
                  <a:txBody>
                    <a:bodyPr/>
                    <a:lstStyle/>
                    <a:p>
                      <a:pPr algn="just" fontAlgn="ctr"/>
                      <a:r>
                        <a:rPr lang="es-CO" sz="1600" b="0" i="0" u="none" strike="noStrike" dirty="0">
                          <a:effectLst/>
                          <a:latin typeface="Arial"/>
                        </a:rPr>
                        <a:t>Horarios los sábados de 8: 00 am-12:00 m</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0" i="0" u="none" strike="noStrike" dirty="0">
                          <a:effectLst/>
                          <a:latin typeface="Arial"/>
                        </a:rPr>
                        <a:t>Se amplió el horario  los sábados de 8: 00 am-12:00 m, lo que ha generado mayor satisfacción en el usuario, sobre todo en estudiantes de posgrados.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algn="just" fontAlgn="ctr"/>
                      <a:r>
                        <a:rPr lang="es-CO" sz="1600" b="0" i="0" u="none" strike="noStrike" dirty="0">
                          <a:effectLst/>
                          <a:latin typeface="Arial"/>
                        </a:rPr>
                        <a:t>Nuevo sitio de archivo garantiza espacio para 15 años.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0" i="0" u="none" strike="noStrike" dirty="0">
                          <a:effectLst/>
                          <a:latin typeface="Arial"/>
                        </a:rPr>
                        <a:t>Se adecuó un nuevo sitio para archivo  de hojas de vida académica, lo cual garantiza espacio para 15 años.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algn="just" fontAlgn="ctr"/>
                      <a:r>
                        <a:rPr lang="es-CO" sz="1600" b="0" i="0" u="none" strike="noStrike" dirty="0">
                          <a:effectLst/>
                          <a:latin typeface="Arial"/>
                        </a:rPr>
                        <a:t>Facturación de todos los servicios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0" i="0" u="none" strike="noStrike">
                          <a:effectLst/>
                          <a:latin typeface="Arial"/>
                        </a:rPr>
                        <a:t>Se genera facturación de todos los servicios lo que brinda mayor agilidad al usuario</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403535">
                <a:tc>
                  <a:txBody>
                    <a:bodyPr/>
                    <a:lstStyle/>
                    <a:p>
                      <a:pPr algn="just" fontAlgn="ctr"/>
                      <a:r>
                        <a:rPr lang="es-CO" sz="1600" b="0" i="0" u="none" strike="noStrike" dirty="0">
                          <a:effectLst/>
                          <a:latin typeface="Arial"/>
                        </a:rPr>
                        <a:t>Implementación de solicitudes de Validaciones, habilitaciones y supletorios por la Web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fontAlgn="ctr"/>
                      <a:r>
                        <a:rPr lang="es-CO" sz="1400" b="0" i="0" u="none" strike="noStrike" dirty="0">
                          <a:effectLst/>
                          <a:latin typeface="Arial"/>
                        </a:rPr>
                        <a:t>Se implementó las solicitudes de; Corrección de notas, supletorios, validaciones, habilitaciones  y certificados con fin de eliminar los formatos físicos y optimizar el  aplicativo SIUL-WEB</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graphicFrame>
        <p:nvGraphicFramePr>
          <p:cNvPr id="2" name="1 Tabla"/>
          <p:cNvGraphicFramePr>
            <a:graphicFrameLocks noGrp="1"/>
          </p:cNvGraphicFramePr>
          <p:nvPr>
            <p:extLst>
              <p:ext uri="{D42A27DB-BD31-4B8C-83A1-F6EECF244321}">
                <p14:modId xmlns:p14="http://schemas.microsoft.com/office/powerpoint/2010/main" val="3643691976"/>
              </p:ext>
            </p:extLst>
          </p:nvPr>
        </p:nvGraphicFramePr>
        <p:xfrm>
          <a:off x="323528" y="1130479"/>
          <a:ext cx="8568949" cy="1002377"/>
        </p:xfrm>
        <a:graphic>
          <a:graphicData uri="http://schemas.openxmlformats.org/drawingml/2006/table">
            <a:tbl>
              <a:tblPr>
                <a:tableStyleId>{5C22544A-7EE6-4342-B048-85BDC9FD1C3A}</a:tableStyleId>
              </a:tblPr>
              <a:tblGrid>
                <a:gridCol w="536408"/>
                <a:gridCol w="536408"/>
                <a:gridCol w="536408"/>
                <a:gridCol w="536408"/>
                <a:gridCol w="536408"/>
                <a:gridCol w="536408"/>
                <a:gridCol w="536408"/>
                <a:gridCol w="536408"/>
                <a:gridCol w="536408"/>
                <a:gridCol w="536408"/>
                <a:gridCol w="536408"/>
                <a:gridCol w="536408"/>
                <a:gridCol w="536408"/>
                <a:gridCol w="536408"/>
                <a:gridCol w="633731"/>
                <a:gridCol w="425506"/>
              </a:tblGrid>
              <a:tr h="266703">
                <a:tc gridSpan="16">
                  <a:txBody>
                    <a:bodyPr/>
                    <a:lstStyle/>
                    <a:p>
                      <a:pPr algn="ctr" rtl="0" fontAlgn="ctr"/>
                      <a:r>
                        <a:rPr lang="es-CO" sz="1200" b="1" u="none" strike="noStrike" dirty="0">
                          <a:effectLst/>
                        </a:rPr>
                        <a:t>CONSOLIDADO DE TAREAS DE REVISIONES GERENCIALES  2007-1 AL 2013-2</a:t>
                      </a:r>
                      <a:endParaRPr lang="es-CO" sz="1200" b="1" i="0" u="none" strike="noStrike" dirty="0">
                        <a:solidFill>
                          <a:srgbClr val="000000"/>
                        </a:solidFill>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60446">
                <a:tc>
                  <a:txBody>
                    <a:bodyPr/>
                    <a:lstStyle/>
                    <a:p>
                      <a:pPr algn="just" rtl="0" fontAlgn="ctr"/>
                      <a:r>
                        <a:rPr lang="es-CO" sz="1200" u="none" strike="noStrike" dirty="0">
                          <a:effectLst/>
                        </a:rPr>
                        <a:t>2007-1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u="none" strike="noStrike" dirty="0">
                          <a:effectLst/>
                        </a:rPr>
                        <a:t>2007-II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2008-I</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2008-2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2009-2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2010-2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2011-2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2012-2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2013 -1</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200" b="1" u="none" strike="noStrike" dirty="0">
                          <a:effectLst/>
                        </a:rPr>
                        <a:t>2013-2</a:t>
                      </a:r>
                      <a:endParaRPr lang="es-CO" sz="1200" b="1" i="0" u="none" strike="noStrike" dirty="0">
                        <a:solidFill>
                          <a:srgbClr val="000000"/>
                        </a:solidFill>
                        <a:effectLst/>
                        <a:latin typeface="Arial"/>
                      </a:endParaRPr>
                    </a:p>
                  </a:txBody>
                  <a:tcPr marL="0" marR="0" marT="0" marB="0" anchor="ctr"/>
                </a:tc>
                <a:tc>
                  <a:txBody>
                    <a:bodyPr/>
                    <a:lstStyle/>
                    <a:p>
                      <a:pPr algn="just" rtl="0" fontAlgn="ctr"/>
                      <a:r>
                        <a:rPr lang="es-CO" sz="1100" b="1" u="none" strike="noStrike" dirty="0">
                          <a:effectLst/>
                        </a:rPr>
                        <a:t>En proceso</a:t>
                      </a:r>
                      <a:endParaRPr lang="es-CO" sz="1100" b="1" i="0" u="none" strike="noStrike" dirty="0">
                        <a:solidFill>
                          <a:srgbClr val="000000"/>
                        </a:solidFill>
                        <a:effectLst/>
                        <a:latin typeface="Arial"/>
                      </a:endParaRPr>
                    </a:p>
                  </a:txBody>
                  <a:tcPr marL="0" marR="0" marT="0" marB="0" anchor="ctr">
                    <a:solidFill>
                      <a:srgbClr val="92D050"/>
                    </a:solidFill>
                  </a:tcPr>
                </a:tc>
                <a:tc>
                  <a:txBody>
                    <a:bodyPr/>
                    <a:lstStyle/>
                    <a:p>
                      <a:pPr algn="just" rtl="0" fontAlgn="ctr"/>
                      <a:r>
                        <a:rPr lang="es-CO" sz="1400" b="1" u="none" strike="noStrike" dirty="0">
                          <a:effectLst/>
                        </a:rPr>
                        <a:t>TOTAL </a:t>
                      </a:r>
                      <a:endParaRPr lang="es-CO" sz="1400" b="1" i="0" u="none" strike="noStrike" dirty="0">
                        <a:solidFill>
                          <a:srgbClr val="000000"/>
                        </a:solidFill>
                        <a:effectLst/>
                        <a:latin typeface="Arial"/>
                      </a:endParaRPr>
                    </a:p>
                  </a:txBody>
                  <a:tcPr marL="0" marR="0" marT="0" marB="0" anchor="ctr"/>
                </a:tc>
              </a:tr>
              <a:tr h="308954">
                <a:tc>
                  <a:txBody>
                    <a:bodyPr/>
                    <a:lstStyle/>
                    <a:p>
                      <a:pPr algn="ctr" rtl="0" fontAlgn="b"/>
                      <a:r>
                        <a:rPr lang="es-CO" sz="2000" b="1" i="0" u="none" strike="noStrike">
                          <a:solidFill>
                            <a:srgbClr val="000000"/>
                          </a:solidFill>
                          <a:effectLst/>
                          <a:latin typeface="Arial"/>
                        </a:rPr>
                        <a:t>13</a:t>
                      </a:r>
                    </a:p>
                  </a:txBody>
                  <a:tcPr marL="0" marR="0" marT="0" marB="0" anchor="b"/>
                </a:tc>
                <a:tc>
                  <a:txBody>
                    <a:bodyPr/>
                    <a:lstStyle/>
                    <a:p>
                      <a:pPr algn="ctr" rtl="0" fontAlgn="b"/>
                      <a:r>
                        <a:rPr lang="es-CO" sz="2000" b="1" i="0" u="none" strike="noStrike">
                          <a:solidFill>
                            <a:srgbClr val="000000"/>
                          </a:solidFill>
                          <a:effectLst/>
                          <a:latin typeface="Arial"/>
                        </a:rPr>
                        <a:t>8</a:t>
                      </a:r>
                    </a:p>
                  </a:txBody>
                  <a:tcPr marL="0" marR="0" marT="0" marB="0" anchor="b"/>
                </a:tc>
                <a:tc>
                  <a:txBody>
                    <a:bodyPr/>
                    <a:lstStyle/>
                    <a:p>
                      <a:pPr algn="ctr" rtl="0" fontAlgn="b"/>
                      <a:r>
                        <a:rPr lang="es-CO" sz="2000" b="1" i="0" u="none" strike="noStrike">
                          <a:solidFill>
                            <a:srgbClr val="000000"/>
                          </a:solidFill>
                          <a:effectLst/>
                          <a:latin typeface="Arial"/>
                        </a:rPr>
                        <a:t>8</a:t>
                      </a:r>
                    </a:p>
                  </a:txBody>
                  <a:tcPr marL="0" marR="0" marT="0" marB="0" anchor="b"/>
                </a:tc>
                <a:tc>
                  <a:txBody>
                    <a:bodyPr/>
                    <a:lstStyle/>
                    <a:p>
                      <a:pPr algn="ctr" rtl="0" fontAlgn="b"/>
                      <a:r>
                        <a:rPr lang="es-CO" sz="2000" b="1" i="0" u="none" strike="noStrike">
                          <a:solidFill>
                            <a:srgbClr val="000000"/>
                          </a:solidFill>
                          <a:effectLst/>
                          <a:latin typeface="Arial"/>
                        </a:rPr>
                        <a:t>2</a:t>
                      </a:r>
                    </a:p>
                  </a:txBody>
                  <a:tcPr marL="0" marR="0" marT="0" marB="0" anchor="b"/>
                </a:tc>
                <a:tc>
                  <a:txBody>
                    <a:bodyPr/>
                    <a:lstStyle/>
                    <a:p>
                      <a:pPr algn="ctr" rtl="0" fontAlgn="b"/>
                      <a:r>
                        <a:rPr lang="es-CO" sz="2000" b="1" i="0" u="none" strike="noStrike">
                          <a:solidFill>
                            <a:srgbClr val="000000"/>
                          </a:solidFill>
                          <a:effectLst/>
                          <a:latin typeface="Arial"/>
                        </a:rPr>
                        <a:t>3</a:t>
                      </a:r>
                    </a:p>
                  </a:txBody>
                  <a:tcPr marL="0" marR="0" marT="0" marB="0" anchor="b"/>
                </a:tc>
                <a:tc>
                  <a:txBody>
                    <a:bodyPr/>
                    <a:lstStyle/>
                    <a:p>
                      <a:pPr algn="ctr" rtl="0" fontAlgn="ctr"/>
                      <a:r>
                        <a:rPr lang="es-CO" sz="2000" b="1" i="0" u="none" strike="noStrike">
                          <a:solidFill>
                            <a:srgbClr val="000000"/>
                          </a:solidFill>
                          <a:effectLst/>
                          <a:latin typeface="Arial"/>
                        </a:rPr>
                        <a:t>1</a:t>
                      </a:r>
                    </a:p>
                  </a:txBody>
                  <a:tcPr marL="0" marR="0" marT="0" marB="0" anchor="ctr"/>
                </a:tc>
                <a:tc>
                  <a:txBody>
                    <a:bodyPr/>
                    <a:lstStyle/>
                    <a:p>
                      <a:pPr algn="ctr" rtl="0" fontAlgn="ctr"/>
                      <a:r>
                        <a:rPr lang="es-CO" sz="2000" b="1" i="0" u="none" strike="noStrike">
                          <a:solidFill>
                            <a:srgbClr val="000000"/>
                          </a:solidFill>
                          <a:effectLst/>
                          <a:latin typeface="Arial"/>
                        </a:rPr>
                        <a:t>2</a:t>
                      </a:r>
                    </a:p>
                  </a:txBody>
                  <a:tcPr marL="0" marR="0" marT="0" marB="0" anchor="ctr"/>
                </a:tc>
                <a:tc>
                  <a:txBody>
                    <a:bodyPr/>
                    <a:lstStyle/>
                    <a:p>
                      <a:pPr algn="ctr" rtl="0" fontAlgn="ctr"/>
                      <a:r>
                        <a:rPr lang="es-CO" sz="2000" b="1" i="0" u="none" strike="noStrike">
                          <a:solidFill>
                            <a:srgbClr val="000000"/>
                          </a:solidFill>
                          <a:effectLst/>
                          <a:latin typeface="Arial"/>
                        </a:rPr>
                        <a:t>1</a:t>
                      </a:r>
                    </a:p>
                  </a:txBody>
                  <a:tcPr marL="0" marR="0" marT="0" marB="0" anchor="ctr"/>
                </a:tc>
                <a:tc>
                  <a:txBody>
                    <a:bodyPr/>
                    <a:lstStyle/>
                    <a:p>
                      <a:pPr algn="ctr" rtl="0" fontAlgn="ctr"/>
                      <a:r>
                        <a:rPr lang="es-CO" sz="2000" b="1" i="0" u="none" strike="noStrike">
                          <a:solidFill>
                            <a:srgbClr val="000000"/>
                          </a:solidFill>
                          <a:effectLst/>
                          <a:latin typeface="Arial"/>
                        </a:rPr>
                        <a:t>2</a:t>
                      </a:r>
                    </a:p>
                  </a:txBody>
                  <a:tcPr marL="0" marR="0" marT="0" marB="0" anchor="ctr"/>
                </a:tc>
                <a:tc>
                  <a:txBody>
                    <a:bodyPr/>
                    <a:lstStyle/>
                    <a:p>
                      <a:pPr algn="ctr" rtl="0" fontAlgn="ctr"/>
                      <a:r>
                        <a:rPr lang="es-CO" sz="2000" b="1" i="0" u="none" strike="noStrike" dirty="0">
                          <a:solidFill>
                            <a:srgbClr val="000000"/>
                          </a:solidFill>
                          <a:effectLst/>
                          <a:latin typeface="Arial"/>
                        </a:rPr>
                        <a:t>2</a:t>
                      </a:r>
                    </a:p>
                  </a:txBody>
                  <a:tcPr marL="0" marR="0" marT="0" marB="0" anchor="ctr"/>
                </a:tc>
                <a:tc>
                  <a:txBody>
                    <a:bodyPr/>
                    <a:lstStyle/>
                    <a:p>
                      <a:pPr algn="ctr" rtl="0" fontAlgn="ctr"/>
                      <a:r>
                        <a:rPr lang="es-CO" sz="2000" b="1" i="0" u="none" strike="noStrike">
                          <a:solidFill>
                            <a:srgbClr val="000000"/>
                          </a:solidFill>
                          <a:effectLst/>
                          <a:latin typeface="Arial"/>
                        </a:rPr>
                        <a:t>5</a:t>
                      </a:r>
                    </a:p>
                  </a:txBody>
                  <a:tcPr marL="0" marR="0" marT="0" marB="0" anchor="ctr"/>
                </a:tc>
                <a:tc>
                  <a:txBody>
                    <a:bodyPr/>
                    <a:lstStyle/>
                    <a:p>
                      <a:pPr algn="ctr" rtl="0" fontAlgn="ctr"/>
                      <a:r>
                        <a:rPr lang="es-CO" sz="2000" b="1" i="0" u="none" strike="noStrike">
                          <a:solidFill>
                            <a:srgbClr val="000000"/>
                          </a:solidFill>
                          <a:effectLst/>
                          <a:latin typeface="Arial"/>
                        </a:rPr>
                        <a:t>4</a:t>
                      </a:r>
                    </a:p>
                  </a:txBody>
                  <a:tcPr marL="0" marR="0" marT="0" marB="0" anchor="ctr"/>
                </a:tc>
                <a:tc>
                  <a:txBody>
                    <a:bodyPr/>
                    <a:lstStyle/>
                    <a:p>
                      <a:pPr algn="ctr" rtl="0" fontAlgn="ctr"/>
                      <a:r>
                        <a:rPr lang="es-CO" sz="2000" b="1" i="0" u="none" strike="noStrike">
                          <a:solidFill>
                            <a:srgbClr val="000000"/>
                          </a:solidFill>
                          <a:effectLst/>
                          <a:latin typeface="Arial"/>
                        </a:rPr>
                        <a:t>4</a:t>
                      </a:r>
                    </a:p>
                  </a:txBody>
                  <a:tcPr marL="0" marR="0" marT="0" marB="0" anchor="ctr"/>
                </a:tc>
                <a:tc>
                  <a:txBody>
                    <a:bodyPr/>
                    <a:lstStyle/>
                    <a:p>
                      <a:pPr algn="ctr" rtl="0" fontAlgn="ctr"/>
                      <a:r>
                        <a:rPr lang="es-CO" sz="2000" b="1" i="0" u="none" strike="noStrike">
                          <a:solidFill>
                            <a:srgbClr val="000000"/>
                          </a:solidFill>
                          <a:effectLst/>
                          <a:latin typeface="Arial"/>
                        </a:rPr>
                        <a:t>4</a:t>
                      </a:r>
                    </a:p>
                  </a:txBody>
                  <a:tcPr marL="0" marR="0" marT="0" marB="0" anchor="ctr"/>
                </a:tc>
                <a:tc>
                  <a:txBody>
                    <a:bodyPr/>
                    <a:lstStyle/>
                    <a:p>
                      <a:pPr algn="ctr" rtl="0" fontAlgn="b"/>
                      <a:r>
                        <a:rPr lang="es-CO" sz="2000" b="1" i="0" u="none" strike="noStrike">
                          <a:solidFill>
                            <a:srgbClr val="000000"/>
                          </a:solidFill>
                          <a:effectLst/>
                          <a:latin typeface="Arial"/>
                        </a:rPr>
                        <a:t>0</a:t>
                      </a:r>
                    </a:p>
                  </a:txBody>
                  <a:tcPr marL="0" marR="0" marT="0" marB="0" anchor="b">
                    <a:solidFill>
                      <a:srgbClr val="92D050"/>
                    </a:solidFill>
                  </a:tcPr>
                </a:tc>
                <a:tc>
                  <a:txBody>
                    <a:bodyPr/>
                    <a:lstStyle/>
                    <a:p>
                      <a:pPr algn="ctr" rtl="0" fontAlgn="b"/>
                      <a:r>
                        <a:rPr lang="es-CO" sz="2000" b="1" i="0" u="none" strike="noStrike" dirty="0">
                          <a:solidFill>
                            <a:srgbClr val="000000"/>
                          </a:solidFill>
                          <a:effectLst/>
                          <a:latin typeface="Arial"/>
                        </a:rPr>
                        <a:t>59</a:t>
                      </a:r>
                    </a:p>
                  </a:txBody>
                  <a:tcPr marL="0" marR="0" marT="0" marB="0" anchor="b"/>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130622"/>
            <a:ext cx="8229600" cy="634082"/>
          </a:xfrm>
        </p:spPr>
        <p:txBody>
          <a:bodyPr>
            <a:normAutofit fontScale="90000"/>
          </a:bodyPr>
          <a:lstStyle/>
          <a:p>
            <a:pPr eaLnBrk="1" hangingPunct="1"/>
            <a:r>
              <a:rPr lang="es-ES" sz="2800" b="1" dirty="0" smtClean="0">
                <a:solidFill>
                  <a:srgbClr val="FF3300"/>
                </a:solidFill>
              </a:rPr>
              <a:t> </a:t>
            </a:r>
            <a:r>
              <a:rPr lang="es-ES" b="1" dirty="0" smtClean="0">
                <a:solidFill>
                  <a:srgbClr val="FF3300"/>
                </a:solidFill>
              </a:rPr>
              <a:t>Acciones de mejoramiento </a:t>
            </a:r>
            <a:endParaRPr lang="es-ES" sz="2800" b="1" dirty="0" smtClean="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3517763791"/>
              </p:ext>
            </p:extLst>
          </p:nvPr>
        </p:nvGraphicFramePr>
        <p:xfrm>
          <a:off x="179513" y="980728"/>
          <a:ext cx="8640958" cy="4154827"/>
        </p:xfrm>
        <a:graphic>
          <a:graphicData uri="http://schemas.openxmlformats.org/drawingml/2006/table">
            <a:tbl>
              <a:tblPr>
                <a:tableStyleId>{5C22544A-7EE6-4342-B048-85BDC9FD1C3A}</a:tableStyleId>
              </a:tblPr>
              <a:tblGrid>
                <a:gridCol w="576063"/>
                <a:gridCol w="4020082"/>
                <a:gridCol w="2947303"/>
                <a:gridCol w="1097510"/>
              </a:tblGrid>
              <a:tr h="335061">
                <a:tc gridSpan="4">
                  <a:txBody>
                    <a:bodyPr/>
                    <a:lstStyle/>
                    <a:p>
                      <a:pPr algn="ctr" fontAlgn="b"/>
                      <a:r>
                        <a:rPr lang="es-CO" sz="2000" u="none" strike="noStrike" dirty="0">
                          <a:effectLst/>
                        </a:rPr>
                        <a:t>GESTION DE ADMISIONES Y REGISTROS </a:t>
                      </a:r>
                      <a:endParaRPr lang="es-CO" sz="2000" b="1" i="0" u="none" strike="noStrike" dirty="0">
                        <a:effectLst/>
                        <a:latin typeface="Arial"/>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s-CO"/>
                    </a:p>
                  </a:txBody>
                  <a:tcPr/>
                </a:tc>
                <a:tc hMerge="1">
                  <a:txBody>
                    <a:bodyPr/>
                    <a:lstStyle/>
                    <a:p>
                      <a:endParaRPr lang="es-CO"/>
                    </a:p>
                  </a:txBody>
                  <a:tcPr/>
                </a:tc>
                <a:tc hMerge="1">
                  <a:txBody>
                    <a:bodyPr/>
                    <a:lstStyle/>
                    <a:p>
                      <a:endParaRPr lang="es-CO"/>
                    </a:p>
                  </a:txBody>
                  <a:tcPr/>
                </a:tc>
              </a:tr>
              <a:tr h="335061">
                <a:tc>
                  <a:txBody>
                    <a:bodyPr/>
                    <a:lstStyle/>
                    <a:p>
                      <a:pPr algn="just" fontAlgn="ctr"/>
                      <a:r>
                        <a:rPr lang="es-CO" sz="2000" u="none" strike="noStrike">
                          <a:effectLst/>
                        </a:rPr>
                        <a:t>No.</a:t>
                      </a:r>
                      <a:endParaRPr lang="es-CO" sz="20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2000" u="none" strike="noStrike">
                          <a:effectLst/>
                        </a:rPr>
                        <a:t>ACCIONES DE MEJORAMIENTO </a:t>
                      </a:r>
                      <a:endParaRPr lang="es-CO" sz="20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2000" u="none" strike="noStrike">
                          <a:effectLst/>
                        </a:rPr>
                        <a:t>RESPONSABLE</a:t>
                      </a:r>
                      <a:endParaRPr lang="es-CO" sz="20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s-CO" sz="2000" u="none" strike="noStrike">
                          <a:effectLst/>
                        </a:rPr>
                        <a:t>FECHA</a:t>
                      </a:r>
                      <a:endParaRPr lang="es-CO" sz="2000" b="1" i="0" u="none" strike="noStrike">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310013">
                <a:tc>
                  <a:txBody>
                    <a:bodyPr/>
                    <a:lstStyle/>
                    <a:p>
                      <a:pPr algn="ctr" rtl="0" fontAlgn="ctr"/>
                      <a:r>
                        <a:rPr lang="es-CO" sz="3200" u="none" strike="noStrike">
                          <a:effectLst/>
                        </a:rPr>
                        <a:t>1</a:t>
                      </a:r>
                      <a:endParaRPr lang="es-CO" sz="32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800" u="none" strike="noStrike">
                          <a:effectLst/>
                        </a:rPr>
                        <a:t>Realizar inventario, clasificación y codificación de las historias académicas de estudiantes de pregrado y posgrado(activos, inactivos, egresado no graduado y graduado) </a:t>
                      </a:r>
                      <a:endParaRPr lang="es-CO" sz="18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800" u="none" strike="noStrike" dirty="0">
                          <a:effectLst/>
                        </a:rPr>
                        <a:t>Directora de Registro y Control - Secretario Seccional</a:t>
                      </a:r>
                      <a:endParaRPr lang="es-CO" sz="18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600" u="none" strike="noStrike" dirty="0">
                          <a:effectLst/>
                        </a:rPr>
                        <a:t>A partir de abril de 2014</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058088">
                <a:tc>
                  <a:txBody>
                    <a:bodyPr/>
                    <a:lstStyle/>
                    <a:p>
                      <a:pPr algn="ctr" rtl="0" fontAlgn="ctr"/>
                      <a:r>
                        <a:rPr lang="es-CO" sz="3200" u="none" strike="noStrike">
                          <a:effectLst/>
                        </a:rPr>
                        <a:t>2</a:t>
                      </a:r>
                      <a:endParaRPr lang="es-CO" sz="32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800" u="none" strike="noStrike">
                          <a:effectLst/>
                        </a:rPr>
                        <a:t>Notificaciones automáticas  por correo electrónico tanto a estudiantes como docentes sobre las aclaraciones de notas </a:t>
                      </a:r>
                      <a:endParaRPr lang="es-CO" sz="18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800" u="none" strike="noStrike" dirty="0">
                          <a:effectLst/>
                        </a:rPr>
                        <a:t>Directora de Registro y Control</a:t>
                      </a:r>
                      <a:endParaRPr lang="es-CO" sz="18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600" u="none" strike="noStrike" dirty="0">
                          <a:effectLst/>
                        </a:rPr>
                        <a:t>2013-2</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045492">
                <a:tc>
                  <a:txBody>
                    <a:bodyPr/>
                    <a:lstStyle/>
                    <a:p>
                      <a:pPr algn="ctr" rtl="0" fontAlgn="ctr"/>
                      <a:r>
                        <a:rPr lang="es-CO" sz="3200" u="none" strike="noStrike">
                          <a:effectLst/>
                        </a:rPr>
                        <a:t>3</a:t>
                      </a:r>
                      <a:endParaRPr lang="es-CO" sz="3200" b="0" i="0" u="none" strike="noStrike">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800" u="none" strike="noStrike" dirty="0">
                          <a:effectLst/>
                        </a:rPr>
                        <a:t>De acuerdo a solicitud, se generan claves y envíos  </a:t>
                      </a:r>
                      <a:r>
                        <a:rPr lang="es-CO" sz="1800" u="none" strike="noStrike" dirty="0" smtClean="0">
                          <a:effectLst/>
                        </a:rPr>
                        <a:t>automáticos </a:t>
                      </a:r>
                      <a:r>
                        <a:rPr lang="es-CO" sz="1800" u="none" strike="noStrike" dirty="0">
                          <a:effectLst/>
                        </a:rPr>
                        <a:t>los correos institucionales de estudiantes y docentes</a:t>
                      </a:r>
                      <a:endParaRPr lang="es-CO" sz="18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800" u="none" strike="noStrike" dirty="0">
                          <a:effectLst/>
                        </a:rPr>
                        <a:t>Directora de Registro y Control</a:t>
                      </a:r>
                      <a:endParaRPr lang="es-CO" sz="18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0" fontAlgn="ctr"/>
                      <a:r>
                        <a:rPr lang="es-CO" sz="1600" u="none" strike="noStrike" dirty="0">
                          <a:effectLst/>
                        </a:rPr>
                        <a:t>2013-2</a:t>
                      </a:r>
                      <a:endParaRPr lang="es-CO"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516806808"/>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7" name="Group 301"/>
          <p:cNvGraphicFramePr>
            <a:graphicFrameLocks noGrp="1"/>
          </p:cNvGraphicFramePr>
          <p:nvPr>
            <p:ph sz="half" idx="1"/>
            <p:extLst>
              <p:ext uri="{D42A27DB-BD31-4B8C-83A1-F6EECF244321}">
                <p14:modId xmlns:p14="http://schemas.microsoft.com/office/powerpoint/2010/main" val="1910293904"/>
              </p:ext>
            </p:extLst>
          </p:nvPr>
        </p:nvGraphicFramePr>
        <p:xfrm>
          <a:off x="346336" y="1052736"/>
          <a:ext cx="8435974" cy="3811587"/>
        </p:xfrm>
        <a:graphic>
          <a:graphicData uri="http://schemas.openxmlformats.org/drawingml/2006/table">
            <a:tbl>
              <a:tblPr/>
              <a:tblGrid>
                <a:gridCol w="1321404"/>
                <a:gridCol w="1426476"/>
                <a:gridCol w="4199288"/>
                <a:gridCol w="1488806"/>
              </a:tblGrid>
              <a:tr h="884039">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cs typeface="Arial" charset="0"/>
                        </a:rPr>
                        <a:t>tamaño de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cs typeface="Arial" charset="0"/>
                        </a:rPr>
                        <a:t>la Muestra </a:t>
                      </a:r>
                      <a:endParaRPr kumimoji="0" lang="es-ES" sz="2800" b="0"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cs typeface="Arial" charset="0"/>
                        </a:rPr>
                        <a:t>NOMBRE DEL</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600" b="1" i="0" u="none" strike="noStrike" cap="none" normalizeH="0" baseline="0" dirty="0" smtClean="0">
                          <a:ln>
                            <a:noFill/>
                          </a:ln>
                          <a:solidFill>
                            <a:schemeClr val="tx1"/>
                          </a:solidFill>
                          <a:effectLst/>
                          <a:latin typeface="Arial" charset="0"/>
                          <a:cs typeface="Arial" charset="0"/>
                        </a:rPr>
                        <a:t>PROCESO</a:t>
                      </a:r>
                      <a:endParaRPr kumimoji="0" lang="es-ES" sz="2800" b="0"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Arial" charset="0"/>
                          <a:cs typeface="Arial" charset="0"/>
                        </a:rPr>
                        <a:t>TIPO DE USUARIO</a:t>
                      </a:r>
                      <a:endParaRPr kumimoji="0" lang="es-ES" sz="2800" b="0"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charset="0"/>
                          <a:cs typeface="Arial" charset="0"/>
                        </a:rPr>
                        <a:t>% DE </a:t>
                      </a:r>
                    </a:p>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charset="0"/>
                          <a:cs typeface="Arial" charset="0"/>
                        </a:rPr>
                        <a:t>SATISFACCIÓN </a:t>
                      </a:r>
                      <a:r>
                        <a:rPr kumimoji="0" lang="es-ES" sz="2400" b="1" i="0" u="none" strike="noStrike" cap="none" normalizeH="0" baseline="0" dirty="0" smtClean="0">
                          <a:ln>
                            <a:noFill/>
                          </a:ln>
                          <a:solidFill>
                            <a:schemeClr val="tx1"/>
                          </a:solidFill>
                          <a:effectLst/>
                          <a:latin typeface="Arial" charset="0"/>
                          <a:cs typeface="Arial" charset="0"/>
                        </a:rPr>
                        <a:t>2012</a:t>
                      </a:r>
                      <a:endParaRPr kumimoji="0" lang="es-ES" sz="2400" b="1"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lumMod val="40000"/>
                        <a:lumOff val="60000"/>
                      </a:schemeClr>
                    </a:solidFill>
                  </a:tcPr>
                </a:tc>
              </a:tr>
              <a:tr h="1310813">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000" b="1" i="0" u="none" strike="noStrike" cap="none" normalizeH="0" baseline="0" dirty="0" smtClean="0">
                          <a:ln>
                            <a:noFill/>
                          </a:ln>
                          <a:solidFill>
                            <a:schemeClr val="tx1"/>
                          </a:solidFill>
                          <a:effectLst/>
                          <a:latin typeface="Arial" charset="0"/>
                          <a:cs typeface="Arial" charset="0"/>
                        </a:rPr>
                        <a:t>340</a:t>
                      </a:r>
                      <a:endParaRPr kumimoji="0" lang="es-ES" sz="3600" b="0"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000" b="1" i="0" u="none" strike="noStrike" cap="none" normalizeH="0" baseline="0" dirty="0" smtClean="0">
                          <a:ln>
                            <a:noFill/>
                          </a:ln>
                          <a:solidFill>
                            <a:srgbClr val="FF0000"/>
                          </a:solidFill>
                          <a:effectLst/>
                          <a:latin typeface="Arial" charset="0"/>
                          <a:cs typeface="Arial" charset="0"/>
                        </a:rPr>
                        <a:t>GR</a:t>
                      </a:r>
                      <a:endParaRPr kumimoji="0" lang="es-ES" sz="3200" b="1"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charset="0"/>
                        </a:rPr>
                        <a:t>     Estudiantes de Pregrado (222), Postgrado  (44), egresados (30), Administrativos (30) y Docentes (44). </a:t>
                      </a: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2400" b="1" i="0" u="none" strike="noStrike" cap="none" normalizeH="0" baseline="0" dirty="0" smtClean="0">
                          <a:ln>
                            <a:noFill/>
                          </a:ln>
                          <a:solidFill>
                            <a:schemeClr val="tx1"/>
                          </a:solidFill>
                          <a:effectLst/>
                          <a:latin typeface="Arial" charset="0"/>
                          <a:cs typeface="Arial" charset="0"/>
                        </a:rPr>
                        <a:t>90,40%</a:t>
                      </a:r>
                      <a:endParaRPr kumimoji="0" lang="es-ES" sz="2800" b="1" i="0" u="none" strike="noStrike" cap="none" normalizeH="0" baseline="0" dirty="0" smtClean="0">
                        <a:ln>
                          <a:noFill/>
                        </a:ln>
                        <a:solidFill>
                          <a:schemeClr val="tx1"/>
                        </a:solidFill>
                        <a:effectLst/>
                        <a:latin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6735">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defRPr/>
                      </a:pPr>
                      <a:r>
                        <a:rPr kumimoji="0" lang="es-MX" sz="2800" b="0" i="0" u="none" strike="noStrike" kern="1200" cap="none" normalizeH="0" baseline="0" dirty="0" smtClean="0">
                          <a:ln>
                            <a:noFill/>
                          </a:ln>
                          <a:solidFill>
                            <a:schemeClr val="tx1"/>
                          </a:solidFill>
                          <a:effectLst/>
                          <a:latin typeface="Arial" charset="0"/>
                          <a:ea typeface="+mn-ea"/>
                          <a:cs typeface="Arial" charset="0"/>
                        </a:rPr>
                        <a:t>Se formularon e implementaron  las acciones correctivas al 9,60% de usuarios que quedaron insatisfechos </a:t>
                      </a:r>
                      <a:endParaRPr kumimoji="0" lang="es-ES" sz="2800" b="0" i="0" u="none" strike="noStrike" kern="1200" cap="none" normalizeH="0" baseline="0" dirty="0" smtClean="0">
                        <a:ln>
                          <a:noFill/>
                        </a:ln>
                        <a:solidFill>
                          <a:schemeClr val="tx1"/>
                        </a:solidFill>
                        <a:effectLst/>
                        <a:latin typeface="Arial" charset="0"/>
                        <a:ea typeface="+mn-ea"/>
                        <a:cs typeface="Arial" charset="0"/>
                      </a:endParaRPr>
                    </a:p>
                  </a:txBody>
                  <a:tcPr marT="45729" marB="4572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200" b="1"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just" defTabSz="914400" rtl="0" eaLnBrk="1" fontAlgn="ctr" latinLnBrk="0" hangingPunct="1">
                        <a:lnSpc>
                          <a:spcPct val="100000"/>
                        </a:lnSpc>
                        <a:spcBef>
                          <a:spcPct val="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smtClean="0">
                        <a:ln>
                          <a:noFill/>
                        </a:ln>
                        <a:solidFill>
                          <a:schemeClr val="tx1"/>
                        </a:solidFill>
                        <a:effectLst/>
                        <a:latin typeface="Arial" charset="0"/>
                      </a:endParaRPr>
                    </a:p>
                  </a:txBody>
                  <a:tcPr marT="45723" marB="4572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31848893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27384"/>
            <a:ext cx="8229600" cy="634082"/>
          </a:xfrm>
        </p:spPr>
        <p:txBody>
          <a:bodyPr/>
          <a:lstStyle/>
          <a:p>
            <a:pPr eaLnBrk="0" hangingPunct="0">
              <a:defRPr/>
            </a:pPr>
            <a:r>
              <a:rPr lang="es-ES" sz="2800" b="1" dirty="0" smtClean="0">
                <a:solidFill>
                  <a:srgbClr val="FF3300"/>
                </a:solidFill>
              </a:rPr>
              <a:t> </a:t>
            </a:r>
            <a:r>
              <a:rPr lang="es-MX" sz="2800" b="1" kern="0" dirty="0">
                <a:solidFill>
                  <a:srgbClr val="FF3300"/>
                </a:solidFill>
              </a:rPr>
              <a:t>ANÁLISIS OBJETIVO “A” </a:t>
            </a:r>
            <a:endParaRPr lang="es-ES" sz="2800" b="1" kern="0" dirty="0">
              <a:solidFill>
                <a:srgbClr val="FF3300"/>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2750872888"/>
              </p:ext>
            </p:extLst>
          </p:nvPr>
        </p:nvGraphicFramePr>
        <p:xfrm>
          <a:off x="539552" y="548680"/>
          <a:ext cx="8389674" cy="1647056"/>
        </p:xfrm>
        <a:graphic>
          <a:graphicData uri="http://schemas.openxmlformats.org/drawingml/2006/table">
            <a:tbl>
              <a:tblPr>
                <a:tableStyleId>{5C22544A-7EE6-4342-B048-85BDC9FD1C3A}</a:tableStyleId>
              </a:tblPr>
              <a:tblGrid>
                <a:gridCol w="932186"/>
                <a:gridCol w="932186"/>
                <a:gridCol w="932186"/>
                <a:gridCol w="932186"/>
                <a:gridCol w="932186"/>
                <a:gridCol w="932186"/>
                <a:gridCol w="932186"/>
                <a:gridCol w="932186"/>
                <a:gridCol w="932186"/>
              </a:tblGrid>
              <a:tr h="549019">
                <a:tc gridSpan="9">
                  <a:txBody>
                    <a:bodyPr/>
                    <a:lstStyle/>
                    <a:p>
                      <a:pPr algn="ctr" fontAlgn="ctr"/>
                      <a:r>
                        <a:rPr lang="es-CO" sz="1400" u="none" strike="noStrike" dirty="0">
                          <a:effectLst/>
                        </a:rPr>
                        <a:t>COMPARATIVO DE LA CALIFICACIÓN DEL SERVICIO 2006 - 2013</a:t>
                      </a:r>
                      <a:endParaRPr lang="es-CO" sz="1400" b="1" i="0" u="none" strike="noStrike" dirty="0">
                        <a:effectLst/>
                        <a:latin typeface="Arial"/>
                      </a:endParaRPr>
                    </a:p>
                  </a:txBody>
                  <a:tcPr marL="0" marR="0" marT="0"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307450">
                <a:tc>
                  <a:txBody>
                    <a:bodyPr/>
                    <a:lstStyle/>
                    <a:p>
                      <a:pPr algn="ctr" fontAlgn="ctr"/>
                      <a:r>
                        <a:rPr lang="es-CO" sz="1400" u="none" strike="noStrike">
                          <a:effectLst/>
                        </a:rPr>
                        <a:t>AÑO</a:t>
                      </a:r>
                      <a:endParaRPr lang="es-CO" sz="1400" b="0" i="0" u="none" strike="noStrike">
                        <a:effectLst/>
                        <a:latin typeface="Arial"/>
                      </a:endParaRPr>
                    </a:p>
                  </a:txBody>
                  <a:tcPr marL="0" marR="0" marT="0" marB="0" anchor="ctr"/>
                </a:tc>
                <a:tc>
                  <a:txBody>
                    <a:bodyPr/>
                    <a:lstStyle/>
                    <a:p>
                      <a:pPr algn="ctr" fontAlgn="ctr"/>
                      <a:r>
                        <a:rPr lang="es-CO" sz="1400" u="none" strike="noStrike">
                          <a:effectLst/>
                        </a:rPr>
                        <a:t>2006</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2007</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2008</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2009</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2010</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2011</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2012</a:t>
                      </a:r>
                      <a:endParaRPr lang="es-CO" sz="1400" b="1" i="0" u="none" strike="noStrike">
                        <a:effectLst/>
                        <a:latin typeface="Arial"/>
                      </a:endParaRPr>
                    </a:p>
                  </a:txBody>
                  <a:tcPr marL="0" marR="0" marT="0" marB="0" anchor="ctr"/>
                </a:tc>
                <a:tc>
                  <a:txBody>
                    <a:bodyPr/>
                    <a:lstStyle/>
                    <a:p>
                      <a:pPr algn="ctr" fontAlgn="ctr"/>
                      <a:r>
                        <a:rPr lang="es-CO" sz="1400" u="none" strike="noStrike">
                          <a:effectLst/>
                        </a:rPr>
                        <a:t>2013</a:t>
                      </a:r>
                      <a:endParaRPr lang="es-CO" sz="1400" b="1" i="0" u="none" strike="noStrike">
                        <a:effectLst/>
                        <a:latin typeface="Arial"/>
                      </a:endParaRPr>
                    </a:p>
                  </a:txBody>
                  <a:tcPr marL="0" marR="0" marT="0" marB="0" anchor="ctr"/>
                </a:tc>
              </a:tr>
              <a:tr h="439215">
                <a:tc>
                  <a:txBody>
                    <a:bodyPr/>
                    <a:lstStyle/>
                    <a:p>
                      <a:pPr algn="ctr" fontAlgn="ctr"/>
                      <a:r>
                        <a:rPr lang="es-CO" sz="1600" u="none" strike="noStrike">
                          <a:effectLst/>
                        </a:rPr>
                        <a:t>%</a:t>
                      </a:r>
                      <a:endParaRPr lang="es-CO" sz="1600" b="1" i="0" u="none" strike="noStrike">
                        <a:effectLst/>
                        <a:latin typeface="Arial"/>
                      </a:endParaRPr>
                    </a:p>
                  </a:txBody>
                  <a:tcPr marL="0" marR="0" marT="0" marB="0" anchor="ctr"/>
                </a:tc>
                <a:tc>
                  <a:txBody>
                    <a:bodyPr/>
                    <a:lstStyle/>
                    <a:p>
                      <a:pPr algn="ctr" fontAlgn="ctr"/>
                      <a:r>
                        <a:rPr lang="es-CO" sz="2000" b="0" i="0" u="none" strike="noStrike">
                          <a:effectLst/>
                          <a:latin typeface="Arial"/>
                        </a:rPr>
                        <a:t>75%</a:t>
                      </a:r>
                    </a:p>
                  </a:txBody>
                  <a:tcPr marL="0" marR="0" marT="0" marB="0" anchor="ctr"/>
                </a:tc>
                <a:tc>
                  <a:txBody>
                    <a:bodyPr/>
                    <a:lstStyle/>
                    <a:p>
                      <a:pPr algn="ctr" fontAlgn="ctr"/>
                      <a:r>
                        <a:rPr lang="es-CO" sz="2000" b="0" i="0" u="none" strike="noStrike">
                          <a:effectLst/>
                          <a:latin typeface="Arial"/>
                        </a:rPr>
                        <a:t>96%</a:t>
                      </a:r>
                    </a:p>
                  </a:txBody>
                  <a:tcPr marL="0" marR="0" marT="0" marB="0" anchor="ctr"/>
                </a:tc>
                <a:tc>
                  <a:txBody>
                    <a:bodyPr/>
                    <a:lstStyle/>
                    <a:p>
                      <a:pPr algn="ctr" fontAlgn="ctr"/>
                      <a:r>
                        <a:rPr lang="es-CO" sz="2000" b="0" i="0" u="none" strike="noStrike">
                          <a:effectLst/>
                          <a:latin typeface="Arial"/>
                        </a:rPr>
                        <a:t>99%</a:t>
                      </a:r>
                    </a:p>
                  </a:txBody>
                  <a:tcPr marL="0" marR="0" marT="0" marB="0" anchor="ctr"/>
                </a:tc>
                <a:tc>
                  <a:txBody>
                    <a:bodyPr/>
                    <a:lstStyle/>
                    <a:p>
                      <a:pPr algn="ctr" fontAlgn="ctr"/>
                      <a:r>
                        <a:rPr lang="es-CO" sz="2000" b="0" i="0" u="none" strike="noStrike">
                          <a:effectLst/>
                          <a:latin typeface="Arial"/>
                        </a:rPr>
                        <a:t>98%</a:t>
                      </a:r>
                    </a:p>
                  </a:txBody>
                  <a:tcPr marL="0" marR="0" marT="0" marB="0" anchor="ctr"/>
                </a:tc>
                <a:tc>
                  <a:txBody>
                    <a:bodyPr/>
                    <a:lstStyle/>
                    <a:p>
                      <a:pPr algn="ctr" fontAlgn="ctr"/>
                      <a:r>
                        <a:rPr lang="es-CO" sz="2000" b="0" i="0" u="none" strike="noStrike">
                          <a:effectLst/>
                          <a:latin typeface="Arial"/>
                        </a:rPr>
                        <a:t>87%</a:t>
                      </a:r>
                    </a:p>
                  </a:txBody>
                  <a:tcPr marL="0" marR="0" marT="0" marB="0" anchor="ctr"/>
                </a:tc>
                <a:tc>
                  <a:txBody>
                    <a:bodyPr/>
                    <a:lstStyle/>
                    <a:p>
                      <a:pPr algn="ctr" fontAlgn="ctr"/>
                      <a:r>
                        <a:rPr lang="es-CO" sz="2000" b="0" i="0" u="none" strike="noStrike">
                          <a:effectLst/>
                          <a:latin typeface="Arial"/>
                        </a:rPr>
                        <a:t>99%</a:t>
                      </a:r>
                    </a:p>
                  </a:txBody>
                  <a:tcPr marL="0" marR="0" marT="0" marB="0" anchor="ctr"/>
                </a:tc>
                <a:tc>
                  <a:txBody>
                    <a:bodyPr/>
                    <a:lstStyle/>
                    <a:p>
                      <a:pPr algn="ctr" fontAlgn="ctr"/>
                      <a:r>
                        <a:rPr lang="es-CO" sz="2000" b="0" i="0" u="none" strike="noStrike">
                          <a:effectLst/>
                          <a:latin typeface="Arial"/>
                        </a:rPr>
                        <a:t>100%</a:t>
                      </a:r>
                    </a:p>
                  </a:txBody>
                  <a:tcPr marL="0" marR="0" marT="0" marB="0" anchor="ctr"/>
                </a:tc>
                <a:tc>
                  <a:txBody>
                    <a:bodyPr/>
                    <a:lstStyle/>
                    <a:p>
                      <a:pPr algn="ctr" fontAlgn="ctr"/>
                      <a:r>
                        <a:rPr lang="es-CO" sz="2000" b="0" i="0" u="none" strike="noStrike">
                          <a:effectLst/>
                          <a:latin typeface="Arial"/>
                        </a:rPr>
                        <a:t>80%</a:t>
                      </a:r>
                    </a:p>
                  </a:txBody>
                  <a:tcPr marL="0" marR="0" marT="0" marB="0" anchor="ctr"/>
                </a:tc>
              </a:tr>
              <a:tr h="351372">
                <a:tc>
                  <a:txBody>
                    <a:bodyPr/>
                    <a:lstStyle/>
                    <a:p>
                      <a:pPr algn="ctr" fontAlgn="ctr"/>
                      <a:r>
                        <a:rPr lang="es-CO" sz="1600" u="none" strike="noStrike">
                          <a:effectLst/>
                        </a:rPr>
                        <a:t>Muestra </a:t>
                      </a:r>
                      <a:endParaRPr lang="es-CO" sz="1600" b="1" i="0" u="none" strike="noStrike">
                        <a:effectLst/>
                        <a:latin typeface="Arial"/>
                      </a:endParaRPr>
                    </a:p>
                  </a:txBody>
                  <a:tcPr marL="0" marR="0" marT="0" marB="0" anchor="ctr"/>
                </a:tc>
                <a:tc>
                  <a:txBody>
                    <a:bodyPr/>
                    <a:lstStyle/>
                    <a:p>
                      <a:pPr algn="ctr" fontAlgn="ctr"/>
                      <a:r>
                        <a:rPr lang="es-CO" sz="2000" b="0" i="0" u="none" strike="noStrike">
                          <a:effectLst/>
                          <a:latin typeface="Arial"/>
                        </a:rPr>
                        <a:t>11</a:t>
                      </a:r>
                    </a:p>
                  </a:txBody>
                  <a:tcPr marL="0" marR="0" marT="0" marB="0" anchor="ctr"/>
                </a:tc>
                <a:tc>
                  <a:txBody>
                    <a:bodyPr/>
                    <a:lstStyle/>
                    <a:p>
                      <a:pPr algn="ctr" fontAlgn="ctr"/>
                      <a:r>
                        <a:rPr lang="es-CO" sz="2000" b="0" i="0" u="none" strike="noStrike">
                          <a:effectLst/>
                          <a:latin typeface="Arial"/>
                        </a:rPr>
                        <a:t>50</a:t>
                      </a:r>
                    </a:p>
                  </a:txBody>
                  <a:tcPr marL="0" marR="0" marT="0" marB="0" anchor="ctr"/>
                </a:tc>
                <a:tc>
                  <a:txBody>
                    <a:bodyPr/>
                    <a:lstStyle/>
                    <a:p>
                      <a:pPr algn="ctr" fontAlgn="ctr"/>
                      <a:r>
                        <a:rPr lang="es-CO" sz="2000" b="0" i="0" u="none" strike="noStrike">
                          <a:effectLst/>
                          <a:latin typeface="Arial"/>
                        </a:rPr>
                        <a:t>46</a:t>
                      </a:r>
                    </a:p>
                  </a:txBody>
                  <a:tcPr marL="0" marR="0" marT="0" marB="0" anchor="ctr"/>
                </a:tc>
                <a:tc>
                  <a:txBody>
                    <a:bodyPr/>
                    <a:lstStyle/>
                    <a:p>
                      <a:pPr algn="ctr" fontAlgn="ctr"/>
                      <a:r>
                        <a:rPr lang="es-CO" sz="2000" b="0" i="0" u="none" strike="noStrike">
                          <a:effectLst/>
                          <a:latin typeface="Arial"/>
                        </a:rPr>
                        <a:t>28</a:t>
                      </a:r>
                    </a:p>
                  </a:txBody>
                  <a:tcPr marL="0" marR="0" marT="0" marB="0" anchor="ctr"/>
                </a:tc>
                <a:tc>
                  <a:txBody>
                    <a:bodyPr/>
                    <a:lstStyle/>
                    <a:p>
                      <a:pPr algn="ctr" fontAlgn="ctr"/>
                      <a:r>
                        <a:rPr lang="es-CO" sz="2000" b="0" i="0" u="none" strike="noStrike">
                          <a:effectLst/>
                          <a:latin typeface="Arial"/>
                        </a:rPr>
                        <a:t>47</a:t>
                      </a:r>
                    </a:p>
                  </a:txBody>
                  <a:tcPr marL="0" marR="0" marT="0" marB="0" anchor="ctr"/>
                </a:tc>
                <a:tc>
                  <a:txBody>
                    <a:bodyPr/>
                    <a:lstStyle/>
                    <a:p>
                      <a:pPr algn="ctr" fontAlgn="ctr"/>
                      <a:r>
                        <a:rPr lang="es-CO" sz="2000" b="0" i="0" u="none" strike="noStrike">
                          <a:effectLst/>
                          <a:latin typeface="Arial"/>
                        </a:rPr>
                        <a:t>16</a:t>
                      </a:r>
                    </a:p>
                  </a:txBody>
                  <a:tcPr marL="0" marR="0" marT="0" marB="0" anchor="ctr"/>
                </a:tc>
                <a:tc>
                  <a:txBody>
                    <a:bodyPr/>
                    <a:lstStyle/>
                    <a:p>
                      <a:pPr algn="ctr" fontAlgn="ctr"/>
                      <a:r>
                        <a:rPr lang="es-CO" sz="2000" b="0" i="0" u="none" strike="noStrike">
                          <a:effectLst/>
                          <a:latin typeface="Arial"/>
                        </a:rPr>
                        <a:t>24</a:t>
                      </a:r>
                    </a:p>
                  </a:txBody>
                  <a:tcPr marL="0" marR="0" marT="0" marB="0" anchor="ctr"/>
                </a:tc>
                <a:tc>
                  <a:txBody>
                    <a:bodyPr/>
                    <a:lstStyle/>
                    <a:p>
                      <a:pPr algn="ctr" fontAlgn="ctr"/>
                      <a:r>
                        <a:rPr lang="es-CO" sz="2000" b="0" i="0" u="none" strike="noStrike" dirty="0">
                          <a:effectLst/>
                          <a:latin typeface="Arial"/>
                        </a:rPr>
                        <a:t>22</a:t>
                      </a:r>
                    </a:p>
                  </a:txBody>
                  <a:tcPr marL="0" marR="0" marT="0" marB="0" anchor="ctr"/>
                </a:tc>
              </a:tr>
            </a:tbl>
          </a:graphicData>
        </a:graphic>
      </p:graphicFrame>
      <p:graphicFrame>
        <p:nvGraphicFramePr>
          <p:cNvPr id="6" name="3 Gráfico"/>
          <p:cNvGraphicFramePr>
            <a:graphicFrameLocks/>
          </p:cNvGraphicFramePr>
          <p:nvPr>
            <p:extLst>
              <p:ext uri="{D42A27DB-BD31-4B8C-83A1-F6EECF244321}">
                <p14:modId xmlns:p14="http://schemas.microsoft.com/office/powerpoint/2010/main" val="411540231"/>
              </p:ext>
            </p:extLst>
          </p:nvPr>
        </p:nvGraphicFramePr>
        <p:xfrm>
          <a:off x="395536" y="2564904"/>
          <a:ext cx="8568952"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2822042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8" name="Rectangle 2"/>
          <p:cNvSpPr>
            <a:spLocks noGrp="1" noChangeArrowheads="1"/>
          </p:cNvSpPr>
          <p:nvPr>
            <p:ph type="title"/>
          </p:nvPr>
        </p:nvSpPr>
        <p:spPr>
          <a:xfrm>
            <a:off x="457200" y="404664"/>
            <a:ext cx="8229600" cy="634082"/>
          </a:xfrm>
        </p:spPr>
        <p:txBody>
          <a:bodyPr>
            <a:normAutofit fontScale="90000"/>
          </a:bodyPr>
          <a:lstStyle/>
          <a:p>
            <a:pPr eaLnBrk="0" hangingPunct="0">
              <a:defRPr/>
            </a:pPr>
            <a:r>
              <a:rPr lang="es-ES" sz="2800" b="1" dirty="0" smtClean="0">
                <a:solidFill>
                  <a:srgbClr val="FF3300"/>
                </a:solidFill>
              </a:rPr>
              <a:t> </a:t>
            </a:r>
            <a:r>
              <a:rPr lang="es-MX" sz="2800" b="1" kern="0" dirty="0">
                <a:solidFill>
                  <a:srgbClr val="FF3300"/>
                </a:solidFill>
              </a:rPr>
              <a:t>ANÁLISIS OBJETIVO </a:t>
            </a:r>
            <a:r>
              <a:rPr lang="es-MX" sz="2800" b="1" kern="0" dirty="0" smtClean="0">
                <a:solidFill>
                  <a:srgbClr val="FF3300"/>
                </a:solidFill>
              </a:rPr>
              <a:t>“B” </a:t>
            </a:r>
            <a:br>
              <a:rPr lang="es-MX" sz="2800" b="1" kern="0" dirty="0" smtClean="0">
                <a:solidFill>
                  <a:srgbClr val="FF3300"/>
                </a:solidFill>
              </a:rPr>
            </a:br>
            <a:r>
              <a:rPr lang="es-ES" sz="3100" b="1" dirty="0"/>
              <a:t>Resultado de indicadores Acuerdos de Servicio </a:t>
            </a:r>
            <a:r>
              <a:rPr lang="es-CO" sz="3100" dirty="0"/>
              <a:t/>
            </a:r>
            <a:br>
              <a:rPr lang="es-CO" sz="3100" dirty="0"/>
            </a:br>
            <a:endParaRPr lang="es-ES" sz="3600" b="1" kern="0" dirty="0">
              <a:solidFill>
                <a:srgbClr val="FF3300"/>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1144383134"/>
              </p:ext>
            </p:extLst>
          </p:nvPr>
        </p:nvGraphicFramePr>
        <p:xfrm>
          <a:off x="500063" y="1178778"/>
          <a:ext cx="8176393" cy="3762390"/>
        </p:xfrm>
        <a:graphic>
          <a:graphicData uri="http://schemas.openxmlformats.org/drawingml/2006/table">
            <a:tbl>
              <a:tblPr/>
              <a:tblGrid>
                <a:gridCol w="4012289"/>
                <a:gridCol w="1052650"/>
                <a:gridCol w="1202620"/>
                <a:gridCol w="1908834"/>
              </a:tblGrid>
              <a:tr h="744379">
                <a:tc>
                  <a:txBody>
                    <a:bodyPr/>
                    <a:lstStyle/>
                    <a:p>
                      <a:pPr algn="l" fontAlgn="ctr"/>
                      <a:r>
                        <a:rPr lang="es-MX" sz="1600" b="1" i="0" u="none" strike="noStrike" dirty="0" smtClean="0">
                          <a:solidFill>
                            <a:schemeClr val="bg1">
                              <a:lumMod val="95000"/>
                            </a:schemeClr>
                          </a:solidFill>
                          <a:latin typeface="Arial"/>
                        </a:rPr>
                        <a:t>INDICADOR</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2013-1</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2013-2</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600" b="1" i="0" u="none" strike="noStrike" dirty="0" smtClean="0">
                          <a:solidFill>
                            <a:schemeClr val="bg1">
                              <a:lumMod val="95000"/>
                            </a:schemeClr>
                          </a:solidFill>
                          <a:latin typeface="Arial"/>
                        </a:rPr>
                        <a:t>PROMEDIO</a:t>
                      </a:r>
                      <a:endParaRPr lang="es-ES" sz="16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921517">
                <a:tc>
                  <a:txBody>
                    <a:bodyPr/>
                    <a:lstStyle/>
                    <a:p>
                      <a:pPr algn="just" fontAlgn="ctr"/>
                      <a:r>
                        <a:rPr lang="es-CO" sz="1800" b="0" i="0" u="none" strike="noStrike" dirty="0">
                          <a:solidFill>
                            <a:srgbClr val="000000"/>
                          </a:solidFill>
                          <a:effectLst/>
                          <a:latin typeface="Arial"/>
                        </a:rPr>
                        <a:t>Tiempo de elaboración y entrega de los certificados y constancias- 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98,0%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97,0%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823255">
                <a:tc>
                  <a:txBody>
                    <a:bodyPr/>
                    <a:lstStyle/>
                    <a:p>
                      <a:pPr algn="just" fontAlgn="ctr"/>
                      <a:r>
                        <a:rPr lang="es-CO" sz="1800" b="0" i="0" u="none" strike="noStrike" dirty="0">
                          <a:solidFill>
                            <a:srgbClr val="000000"/>
                          </a:solidFill>
                          <a:effectLst/>
                          <a:latin typeface="Arial"/>
                        </a:rPr>
                        <a:t>Confiabilidad en la información de los certificados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a:solidFill>
                            <a:srgbClr val="000000"/>
                          </a:solidFill>
                          <a:effectLst/>
                          <a:latin typeface="Arial"/>
                        </a:rPr>
                        <a:t>99,5%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1273239">
                <a:tc gridSpan="4">
                  <a:txBody>
                    <a:bodyPr/>
                    <a:lstStyle/>
                    <a:p>
                      <a:pPr algn="ctr" fontAlgn="ctr"/>
                      <a:r>
                        <a:rPr lang="es-MX" sz="2000" b="1" i="0" u="none" strike="noStrike" dirty="0" smtClean="0">
                          <a:latin typeface="Arial"/>
                        </a:rPr>
                        <a:t>Todos</a:t>
                      </a:r>
                      <a:r>
                        <a:rPr lang="es-MX" sz="2000" b="1" i="0" u="none" strike="noStrike" baseline="0" dirty="0" smtClean="0">
                          <a:latin typeface="Arial"/>
                        </a:rPr>
                        <a:t> los indicadores de acuerdo de servicio cumplieron con la meta estándar nacional del 80%</a:t>
                      </a:r>
                      <a:endParaRPr lang="es-ES" sz="20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138103298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500063" y="214313"/>
            <a:ext cx="8229600" cy="550391"/>
          </a:xfrm>
        </p:spPr>
        <p:txBody>
          <a:bodyPr>
            <a:normAutofit fontScale="90000"/>
          </a:bodyPr>
          <a:lstStyle/>
          <a:p>
            <a:pPr eaLnBrk="1" hangingPunct="1"/>
            <a:r>
              <a:rPr lang="es-ES" sz="2800" b="1" dirty="0" smtClean="0">
                <a:solidFill>
                  <a:srgbClr val="FF3300"/>
                </a:solidFill>
              </a:rPr>
              <a:t>OBJETIVO “C”</a:t>
            </a:r>
            <a:r>
              <a:rPr lang="es-ES" sz="2000" b="1" dirty="0" smtClean="0">
                <a:solidFill>
                  <a:srgbClr val="FF3300"/>
                </a:solidFill>
              </a:rPr>
              <a:t/>
            </a:r>
            <a:br>
              <a:rPr lang="es-ES" sz="2000" b="1" dirty="0" smtClean="0">
                <a:solidFill>
                  <a:srgbClr val="FF3300"/>
                </a:solidFill>
              </a:rPr>
            </a:br>
            <a:r>
              <a:rPr lang="es-ES" sz="3200" b="1" dirty="0" smtClean="0">
                <a:solidFill>
                  <a:srgbClr val="FF3300"/>
                </a:solidFill>
              </a:rPr>
              <a:t>Respuesta  a Quejas y Seguimiento </a:t>
            </a:r>
            <a:endParaRPr lang="es-ES" sz="2800" b="1" dirty="0" smtClean="0">
              <a:solidFill>
                <a:srgbClr val="FF3300"/>
              </a:solidFill>
            </a:endParaRPr>
          </a:p>
        </p:txBody>
      </p:sp>
      <p:graphicFrame>
        <p:nvGraphicFramePr>
          <p:cNvPr id="9" name="8 Tabla"/>
          <p:cNvGraphicFramePr>
            <a:graphicFrameLocks noGrp="1"/>
          </p:cNvGraphicFramePr>
          <p:nvPr>
            <p:extLst>
              <p:ext uri="{D42A27DB-BD31-4B8C-83A1-F6EECF244321}">
                <p14:modId xmlns:p14="http://schemas.microsoft.com/office/powerpoint/2010/main" val="1208070496"/>
              </p:ext>
            </p:extLst>
          </p:nvPr>
        </p:nvGraphicFramePr>
        <p:xfrm>
          <a:off x="357188" y="980728"/>
          <a:ext cx="8607299" cy="4859640"/>
        </p:xfrm>
        <a:graphic>
          <a:graphicData uri="http://schemas.openxmlformats.org/drawingml/2006/table">
            <a:tbl>
              <a:tblPr/>
              <a:tblGrid>
                <a:gridCol w="896018"/>
                <a:gridCol w="982701"/>
                <a:gridCol w="1223378"/>
                <a:gridCol w="988113"/>
                <a:gridCol w="964587"/>
                <a:gridCol w="1117509"/>
                <a:gridCol w="1093982"/>
                <a:gridCol w="1341011"/>
              </a:tblGrid>
              <a:tr h="486941">
                <a:tc gridSpan="2">
                  <a:txBody>
                    <a:bodyPr/>
                    <a:lstStyle/>
                    <a:p>
                      <a:pPr algn="just" fontAlgn="ctr"/>
                      <a:r>
                        <a:rPr lang="es-ES" sz="1000" b="1" i="0" u="none" strike="noStrike" dirty="0">
                          <a:solidFill>
                            <a:srgbClr val="FFFFFF"/>
                          </a:solidFill>
                          <a:latin typeface="Arial"/>
                        </a:rPr>
                        <a:t>QUEJAS POR 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r>
                        <a:rPr lang="es-ES" sz="1000" b="1" i="0" u="none" strike="noStrike" dirty="0" smtClean="0">
                          <a:solidFill>
                            <a:srgbClr val="FFFFFF"/>
                          </a:solidFill>
                          <a:latin typeface="Arial"/>
                        </a:rPr>
                        <a:t>CERRADAS</a:t>
                      </a:r>
                    </a:p>
                    <a:p>
                      <a:pPr algn="just" fontAlgn="ctr"/>
                      <a:r>
                        <a:rPr lang="es-ES" sz="1000" b="1" i="0" u="none" strike="noStrike" dirty="0" smtClean="0">
                          <a:solidFill>
                            <a:srgbClr val="FFFFFF"/>
                          </a:solidFill>
                          <a:latin typeface="Arial"/>
                        </a:rPr>
                        <a:t> 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QUEJAS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RECURRENTES  </a:t>
                      </a:r>
                    </a:p>
                    <a:p>
                      <a:pPr algn="just" fontAlgn="ctr"/>
                      <a:r>
                        <a:rPr lang="es-ES" sz="1000" b="1" i="0" u="none" strike="noStrike" dirty="0" smtClean="0">
                          <a:solidFill>
                            <a:srgbClr val="FFFFFF"/>
                          </a:solidFill>
                          <a:latin typeface="Arial"/>
                        </a:rPr>
                        <a:t>POR </a:t>
                      </a:r>
                      <a:r>
                        <a:rPr lang="es-ES" sz="1000" b="1" i="0" u="none" strike="noStrike" dirty="0">
                          <a:solidFill>
                            <a:srgbClr val="FFFFFF"/>
                          </a:solidFill>
                          <a:latin typeface="Arial"/>
                        </a:rPr>
                        <a:t>PROCESO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just" fontAlgn="ctr"/>
                      <a:r>
                        <a:rPr lang="es-ES" sz="1000" b="1" i="0" u="none" strike="noStrike" dirty="0">
                          <a:solidFill>
                            <a:srgbClr val="FFFFFF"/>
                          </a:solidFill>
                          <a:latin typeface="Arial"/>
                        </a:rPr>
                        <a:t>RESPUESTA DE LAS </a:t>
                      </a:r>
                      <a:endParaRPr lang="es-ES" sz="1000" b="1" i="0" u="none" strike="noStrike" dirty="0" smtClean="0">
                        <a:solidFill>
                          <a:srgbClr val="FFFFFF"/>
                        </a:solidFill>
                        <a:latin typeface="Arial"/>
                      </a:endParaRPr>
                    </a:p>
                    <a:p>
                      <a:pPr algn="just" fontAlgn="ctr"/>
                      <a:r>
                        <a:rPr lang="es-ES" sz="1000" b="1" i="0" u="none" strike="noStrike" dirty="0" smtClean="0">
                          <a:solidFill>
                            <a:srgbClr val="FFFFFF"/>
                          </a:solidFill>
                          <a:latin typeface="Arial"/>
                        </a:rPr>
                        <a:t>QUEJAS </a:t>
                      </a:r>
                      <a:r>
                        <a:rPr lang="es-ES" sz="1000" b="1" i="0" u="none" strike="noStrike" dirty="0">
                          <a:solidFill>
                            <a:srgbClr val="FFFFFF"/>
                          </a:solidFill>
                          <a:latin typeface="Arial"/>
                        </a:rPr>
                        <a:t>DENTRO DEL TIEMPO </a:t>
                      </a:r>
                      <a:r>
                        <a:rPr lang="es-ES" sz="900" b="1" i="0" u="none" strike="noStrike" dirty="0">
                          <a:solidFill>
                            <a:srgbClr val="FFFFFF"/>
                          </a:solidFill>
                          <a:latin typeface="Arial"/>
                        </a:rPr>
                        <a:t>ESTABLECIDO</a:t>
                      </a:r>
                      <a:endParaRPr lang="es-ES" sz="1000" b="1" i="0" u="none" strike="noStrike" dirty="0">
                        <a:solidFill>
                          <a:srgbClr val="FFFFFF"/>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hMerge="1">
                  <a:txBody>
                    <a:bodyPr/>
                    <a:lstStyle/>
                    <a:p>
                      <a:endParaRPr lang="es-ES"/>
                    </a:p>
                  </a:txBody>
                  <a:tcPr/>
                </a:tc>
              </a:tr>
              <a:tr h="593179">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2013-2</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c>
                  <a:txBody>
                    <a:bodyPr/>
                    <a:lstStyle/>
                    <a:p>
                      <a:pPr algn="ctr" fontAlgn="ctr"/>
                      <a:r>
                        <a:rPr lang="es-ES" sz="1600" b="1" i="0" u="none" strike="noStrike" dirty="0" smtClean="0">
                          <a:solidFill>
                            <a:srgbClr val="FFFFFF"/>
                          </a:solidFill>
                          <a:effectLst/>
                          <a:latin typeface="Arial"/>
                        </a:rPr>
                        <a:t>2013-1</a:t>
                      </a:r>
                      <a:endParaRPr lang="es-ES" sz="1600" b="1" i="0" u="none" strike="noStrike" dirty="0">
                        <a:solidFill>
                          <a:srgbClr val="FFFFFF"/>
                        </a:solidFill>
                        <a:effectLst/>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366FF"/>
                    </a:solidFill>
                  </a:tcPr>
                </a:tc>
              </a:tr>
              <a:tr h="314863">
                <a:tc>
                  <a:txBody>
                    <a:bodyPr/>
                    <a:lstStyle/>
                    <a:p>
                      <a:pPr algn="ctr" fontAlgn="ctr"/>
                      <a:r>
                        <a:rPr lang="es-CO" sz="28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8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8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8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8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8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8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2800" b="0" i="0" u="none" strike="noStrike" dirty="0">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05609">
                <a:tc gridSpan="8">
                  <a:txBody>
                    <a:bodyPr/>
                    <a:lstStyle/>
                    <a:p>
                      <a:pPr algn="just" fontAlgn="ctr"/>
                      <a:r>
                        <a:rPr lang="es-MX" sz="1200" b="0" i="0" u="none" strike="noStrike" dirty="0" smtClean="0">
                          <a:latin typeface="Arial"/>
                        </a:rPr>
                        <a:t>Durante el 2013</a:t>
                      </a:r>
                      <a:r>
                        <a:rPr lang="es-MX" sz="1200" b="0" i="0" u="none" strike="noStrike" baseline="0" dirty="0" smtClean="0">
                          <a:latin typeface="Arial"/>
                        </a:rPr>
                        <a:t>  se presentaron 6 quejas por la web sobre: </a:t>
                      </a:r>
                    </a:p>
                    <a:p>
                      <a:pPr algn="just" fontAlgn="ctr"/>
                      <a:endParaRPr lang="es-MX" sz="1200" b="0" i="0" u="none" strike="noStrike" baseline="0" dirty="0" smtClean="0">
                        <a:latin typeface="Arial"/>
                      </a:endParaRPr>
                    </a:p>
                    <a:p>
                      <a:pPr marL="342900" indent="-342900" algn="just" fontAlgn="ctr">
                        <a:buAutoNum type="arabicPeriod"/>
                      </a:pPr>
                      <a:r>
                        <a:rPr lang="es-CO" sz="1400" b="0" i="0" u="none" strike="noStrike" kern="1200" baseline="0" dirty="0" smtClean="0">
                          <a:solidFill>
                            <a:schemeClr val="tx1"/>
                          </a:solidFill>
                          <a:latin typeface="Arial"/>
                          <a:ea typeface="+mn-ea"/>
                          <a:cs typeface="+mn-cs"/>
                        </a:rPr>
                        <a:t>La NO entrega de los diplomas firmados en el día de grado.</a:t>
                      </a:r>
                    </a:p>
                    <a:p>
                      <a:pPr marL="342900" indent="-342900" algn="just" fontAlgn="ctr">
                        <a:buAutoNum type="arabicPeriod"/>
                      </a:pPr>
                      <a:r>
                        <a:rPr lang="es-CO" sz="1400" b="0" i="0" u="none" strike="noStrike" kern="1200" baseline="0" dirty="0" smtClean="0">
                          <a:solidFill>
                            <a:schemeClr val="tx1"/>
                          </a:solidFill>
                          <a:latin typeface="Arial"/>
                          <a:ea typeface="+mn-ea"/>
                          <a:cs typeface="+mn-cs"/>
                        </a:rPr>
                        <a:t>Desde hace aproximadamente un mes, vengo solicitando respuesta sobre mis notas, ya que en la forma en que nos orientaron para verlas en línea no aparece nada</a:t>
                      </a:r>
                    </a:p>
                    <a:p>
                      <a:pPr marL="342900" indent="-342900" algn="just" fontAlgn="ctr">
                        <a:buAutoNum type="arabicPeriod"/>
                      </a:pPr>
                      <a:r>
                        <a:rPr lang="es-CO" sz="1400" b="0" i="0" u="none" strike="noStrike" kern="1200" baseline="0" dirty="0" smtClean="0">
                          <a:solidFill>
                            <a:schemeClr val="tx1"/>
                          </a:solidFill>
                          <a:latin typeface="Arial"/>
                          <a:ea typeface="+mn-ea"/>
                          <a:cs typeface="+mn-cs"/>
                        </a:rPr>
                        <a:t>Ruego de su oportuna gestión a fin certificar al  Municipio de La Virginia Risaralda NIT: 891.480.027-1 si los documentos que le remito son originales y certificar si las firmas que allí aparecen son las originales y las registradas para firmar estos documentos.</a:t>
                      </a:r>
                    </a:p>
                    <a:p>
                      <a:pPr marL="342900" indent="-342900" algn="just" fontAlgn="ctr">
                        <a:buAutoNum type="arabicPeriod"/>
                      </a:pPr>
                      <a:r>
                        <a:rPr lang="es-CO" sz="1400" b="0" i="0" u="none" strike="noStrike" kern="1200" baseline="0" dirty="0" smtClean="0">
                          <a:solidFill>
                            <a:schemeClr val="tx1"/>
                          </a:solidFill>
                          <a:latin typeface="Arial"/>
                          <a:ea typeface="+mn-ea"/>
                          <a:cs typeface="+mn-cs"/>
                        </a:rPr>
                        <a:t>Demora en entrega de certificado</a:t>
                      </a:r>
                    </a:p>
                    <a:p>
                      <a:pPr marL="342900" indent="-342900" algn="just" fontAlgn="ctr">
                        <a:buAutoNum type="arabicPeriod"/>
                      </a:pPr>
                      <a:r>
                        <a:rPr lang="es-CO" sz="1400" b="0" i="0" u="none" strike="noStrike" kern="1200" baseline="0" dirty="0" smtClean="0">
                          <a:solidFill>
                            <a:schemeClr val="tx1"/>
                          </a:solidFill>
                          <a:latin typeface="Arial"/>
                          <a:ea typeface="+mn-ea"/>
                          <a:cs typeface="+mn-cs"/>
                        </a:rPr>
                        <a:t>Me parece una falta de respeto que el sistema lo abrieran para matricular el día 9 de julio habiendo acordado previamente la abierta del sistema el día 10 de julio a las 12am ya que algunos esperábamos a esta hora para matricular y en cuanto entramos al sistema ya no habían opciones para matricular ya que lo habían abierto antes de lo previsto sin aviso alguno.</a:t>
                      </a:r>
                    </a:p>
                    <a:p>
                      <a:pPr marL="342900" indent="-342900" algn="just" fontAlgn="ctr">
                        <a:buAutoNum type="arabicPeriod"/>
                      </a:pPr>
                      <a:r>
                        <a:rPr lang="es-CO" sz="1400" b="0" i="0" u="none" strike="noStrike" kern="1200" baseline="0" dirty="0" smtClean="0">
                          <a:solidFill>
                            <a:schemeClr val="tx1"/>
                          </a:solidFill>
                          <a:latin typeface="Arial"/>
                          <a:ea typeface="+mn-ea"/>
                          <a:cs typeface="+mn-cs"/>
                        </a:rPr>
                        <a:t>La verdad no entiendo por que en el pensum de la carrera de Economía aparece la materia contabilidad financiera en 2do semestre y no me aparece para poderla matricular tengo este problema hace 15 días quisiera tener una ayuda para poder concretar mi matricula... muchas gracias</a:t>
                      </a:r>
                      <a:endParaRPr lang="es-ES" sz="1400" b="0" i="0" u="none" strike="noStrike" kern="1200" baseline="0" dirty="0">
                        <a:solidFill>
                          <a:schemeClr val="tx1"/>
                        </a:solidFill>
                        <a:latin typeface="Arial"/>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9551385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7" name="Rectangle 2"/>
          <p:cNvSpPr>
            <a:spLocks noGrp="1" noChangeArrowheads="1"/>
          </p:cNvSpPr>
          <p:nvPr>
            <p:ph type="title"/>
          </p:nvPr>
        </p:nvSpPr>
        <p:spPr>
          <a:xfrm>
            <a:off x="457200" y="279400"/>
            <a:ext cx="8229600" cy="720725"/>
          </a:xfrm>
        </p:spPr>
        <p:txBody>
          <a:bodyPr>
            <a:noAutofit/>
          </a:bodyPr>
          <a:lstStyle/>
          <a:p>
            <a:pPr eaLnBrk="1" hangingPunct="1"/>
            <a:r>
              <a:rPr lang="es-ES" sz="3200" b="1" dirty="0" smtClean="0">
                <a:solidFill>
                  <a:srgbClr val="FF3300"/>
                </a:solidFill>
              </a:rPr>
              <a:t>OBJETIVO “E” </a:t>
            </a:r>
            <a:r>
              <a:rPr lang="es-ES" sz="2400" b="1" dirty="0" smtClean="0">
                <a:solidFill>
                  <a:srgbClr val="FF3300"/>
                </a:solidFill>
              </a:rPr>
              <a:t/>
            </a:r>
            <a:br>
              <a:rPr lang="es-ES" sz="2400" b="1" dirty="0" smtClean="0">
                <a:solidFill>
                  <a:srgbClr val="FF3300"/>
                </a:solidFill>
              </a:rPr>
            </a:br>
            <a:r>
              <a:rPr lang="es-ES" sz="2400" b="1" dirty="0" smtClean="0">
                <a:solidFill>
                  <a:srgbClr val="FF3300"/>
                </a:solidFill>
              </a:rPr>
              <a:t>Indicadores de Proceso  medidos y con análisis de datos</a:t>
            </a:r>
          </a:p>
        </p:txBody>
      </p:sp>
      <p:graphicFrame>
        <p:nvGraphicFramePr>
          <p:cNvPr id="2" name="1 Tabla"/>
          <p:cNvGraphicFramePr>
            <a:graphicFrameLocks noGrp="1"/>
          </p:cNvGraphicFramePr>
          <p:nvPr>
            <p:extLst>
              <p:ext uri="{D42A27DB-BD31-4B8C-83A1-F6EECF244321}">
                <p14:modId xmlns:p14="http://schemas.microsoft.com/office/powerpoint/2010/main" val="2872300733"/>
              </p:ext>
            </p:extLst>
          </p:nvPr>
        </p:nvGraphicFramePr>
        <p:xfrm>
          <a:off x="492385" y="1196752"/>
          <a:ext cx="8256078" cy="4265754"/>
        </p:xfrm>
        <a:graphic>
          <a:graphicData uri="http://schemas.openxmlformats.org/drawingml/2006/table">
            <a:tbl>
              <a:tblPr/>
              <a:tblGrid>
                <a:gridCol w="3368637"/>
                <a:gridCol w="883784"/>
                <a:gridCol w="1009696"/>
                <a:gridCol w="1602620"/>
                <a:gridCol w="1391341"/>
              </a:tblGrid>
              <a:tr h="812108">
                <a:tc>
                  <a:txBody>
                    <a:bodyPr/>
                    <a:lstStyle/>
                    <a:p>
                      <a:pPr algn="l" fontAlgn="ctr"/>
                      <a:r>
                        <a:rPr lang="es-MX" sz="1400" b="1" i="0" u="none" strike="noStrike" dirty="0" smtClean="0">
                          <a:solidFill>
                            <a:schemeClr val="bg1"/>
                          </a:solidFill>
                          <a:latin typeface="Arial"/>
                        </a:rPr>
                        <a:t>INDICADOR</a:t>
                      </a:r>
                      <a:endParaRPr lang="es-ES" sz="1400" b="1" i="0" u="none" strike="noStrike" dirty="0">
                        <a:solidFill>
                          <a:schemeClr val="bg1"/>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400" b="1" i="0" u="none" strike="noStrike" dirty="0" smtClean="0">
                          <a:solidFill>
                            <a:schemeClr val="bg1">
                              <a:lumMod val="95000"/>
                            </a:schemeClr>
                          </a:solidFill>
                          <a:latin typeface="Arial"/>
                        </a:rPr>
                        <a:t>2013-1</a:t>
                      </a:r>
                      <a:endParaRPr lang="es-ES" sz="14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400" b="1" i="0" u="none" strike="noStrike" dirty="0" smtClean="0">
                          <a:solidFill>
                            <a:schemeClr val="bg1">
                              <a:lumMod val="95000"/>
                            </a:schemeClr>
                          </a:solidFill>
                          <a:latin typeface="Arial"/>
                        </a:rPr>
                        <a:t>2013-2</a:t>
                      </a:r>
                      <a:endParaRPr lang="es-ES" sz="14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400" b="1" i="0" u="none" strike="noStrike" dirty="0" smtClean="0">
                          <a:solidFill>
                            <a:schemeClr val="bg1">
                              <a:lumMod val="95000"/>
                            </a:schemeClr>
                          </a:solidFill>
                          <a:latin typeface="Arial"/>
                        </a:rPr>
                        <a:t>PROMEDIO</a:t>
                      </a:r>
                      <a:endParaRPr lang="es-ES" sz="14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s-MX" sz="1400" b="1" i="0" u="none" strike="noStrike" dirty="0" smtClean="0">
                          <a:solidFill>
                            <a:schemeClr val="bg1">
                              <a:lumMod val="95000"/>
                            </a:schemeClr>
                          </a:solidFill>
                          <a:latin typeface="Arial"/>
                        </a:rPr>
                        <a:t>% DE MEJORA</a:t>
                      </a:r>
                      <a:endParaRPr lang="es-ES" sz="1400" b="1" i="0" u="none" strike="noStrike" dirty="0">
                        <a:solidFill>
                          <a:schemeClr val="bg1">
                            <a:lumMod val="95000"/>
                          </a:schemeClr>
                        </a:solidFill>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881891">
                <a:tc>
                  <a:txBody>
                    <a:bodyPr/>
                    <a:lstStyle/>
                    <a:p>
                      <a:pPr algn="just" fontAlgn="ctr"/>
                      <a:r>
                        <a:rPr lang="es-ES" sz="2000" b="0" i="0" u="none" strike="noStrike" dirty="0">
                          <a:effectLst/>
                          <a:latin typeface="Arial"/>
                        </a:rPr>
                        <a:t>Tiempo de elaboración y entrega de los certificados y constancias- AS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80,0%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ctr"/>
                      <a:r>
                        <a:rPr lang="es-CO" sz="1800" b="1" i="0" u="none" strike="noStrike" dirty="0">
                          <a:solidFill>
                            <a:srgbClr val="000000"/>
                          </a:solidFill>
                          <a:effectLst/>
                          <a:latin typeface="Arial"/>
                        </a:rPr>
                        <a:t>0,0%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857619">
                <a:tc>
                  <a:txBody>
                    <a:bodyPr/>
                    <a:lstStyle/>
                    <a:p>
                      <a:pPr algn="just" fontAlgn="ctr"/>
                      <a:r>
                        <a:rPr lang="es-ES" sz="2000" b="0" i="0" u="none" strike="noStrike" dirty="0">
                          <a:effectLst/>
                          <a:latin typeface="Arial"/>
                        </a:rPr>
                        <a:t>Confiabilidad en la información de los certificados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800" b="1" i="0" u="none" strike="noStrike">
                          <a:solidFill>
                            <a:srgbClr val="000000"/>
                          </a:solidFill>
                          <a:effectLst/>
                          <a:latin typeface="Arial"/>
                        </a:rPr>
                        <a:t>92%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800" b="1" i="0" u="none" strike="noStrike" dirty="0">
                          <a:solidFill>
                            <a:srgbClr val="000000"/>
                          </a:solidFill>
                          <a:effectLst/>
                          <a:latin typeface="Arial"/>
                        </a:rPr>
                        <a:t>89%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800" b="1" i="0" u="none" strike="noStrike">
                          <a:solidFill>
                            <a:srgbClr val="000000"/>
                          </a:solidFill>
                          <a:effectLst/>
                          <a:latin typeface="Arial"/>
                        </a:rPr>
                        <a:t>90,5%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800" b="1" i="0" u="none" strike="noStrike" dirty="0">
                          <a:solidFill>
                            <a:srgbClr val="000000"/>
                          </a:solidFill>
                          <a:effectLst/>
                          <a:latin typeface="Arial"/>
                        </a:rPr>
                        <a:t>-3,0%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624846">
                <a:tc gridSpan="5">
                  <a:txBody>
                    <a:bodyPr/>
                    <a:lstStyle/>
                    <a:p>
                      <a:pPr algn="ctr" fontAlgn="ctr"/>
                      <a:r>
                        <a:rPr lang="es-MX" sz="1800" b="1" i="0" u="none" strike="noStrike" dirty="0" smtClean="0">
                          <a:latin typeface="Arial"/>
                        </a:rPr>
                        <a:t>El </a:t>
                      </a:r>
                      <a:r>
                        <a:rPr lang="es-MX" sz="1800" b="1" i="0" u="none" strike="noStrike" baseline="0" dirty="0" smtClean="0">
                          <a:latin typeface="Arial"/>
                        </a:rPr>
                        <a:t>indicador de acuerdo de servicio  de confiabilidad en la información de certificados no cumplió con  la meta de eficacia del 3%   con respecto al período anterior.  </a:t>
                      </a:r>
                      <a:endParaRPr lang="es-ES" sz="1800" b="1" i="0" u="none" strike="noStrike" dirty="0">
                        <a:latin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896232481"/>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Banner_Width.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354" y="5750351"/>
            <a:ext cx="9159354" cy="1495073"/>
          </a:xfrm>
          <a:prstGeom prst="rect">
            <a:avLst/>
          </a:prstGeom>
        </p:spPr>
      </p:pic>
      <p:sp>
        <p:nvSpPr>
          <p:cNvPr id="6" name="Rectangle 2"/>
          <p:cNvSpPr>
            <a:spLocks noGrp="1" noChangeArrowheads="1"/>
          </p:cNvSpPr>
          <p:nvPr>
            <p:ph type="title"/>
          </p:nvPr>
        </p:nvSpPr>
        <p:spPr>
          <a:xfrm>
            <a:off x="457200" y="150813"/>
            <a:ext cx="8229600" cy="325859"/>
          </a:xfrm>
        </p:spPr>
        <p:txBody>
          <a:bodyPr>
            <a:normAutofit fontScale="90000"/>
          </a:bodyPr>
          <a:lstStyle/>
          <a:p>
            <a:pPr eaLnBrk="1" hangingPunct="1"/>
            <a:r>
              <a:rPr lang="es-ES" sz="2800" dirty="0" smtClean="0">
                <a:solidFill>
                  <a:srgbClr val="FF3300"/>
                </a:solidFill>
              </a:rPr>
              <a:t>2. Resultados de auditorias internas 2013</a:t>
            </a:r>
          </a:p>
        </p:txBody>
      </p:sp>
      <p:graphicFrame>
        <p:nvGraphicFramePr>
          <p:cNvPr id="8" name="7 Tabla"/>
          <p:cNvGraphicFramePr>
            <a:graphicFrameLocks noGrp="1"/>
          </p:cNvGraphicFramePr>
          <p:nvPr>
            <p:extLst>
              <p:ext uri="{D42A27DB-BD31-4B8C-83A1-F6EECF244321}">
                <p14:modId xmlns:p14="http://schemas.microsoft.com/office/powerpoint/2010/main" val="1966269776"/>
              </p:ext>
            </p:extLst>
          </p:nvPr>
        </p:nvGraphicFramePr>
        <p:xfrm>
          <a:off x="142874" y="547597"/>
          <a:ext cx="8821612" cy="5771251"/>
        </p:xfrm>
        <a:graphic>
          <a:graphicData uri="http://schemas.openxmlformats.org/drawingml/2006/table">
            <a:tbl>
              <a:tblPr/>
              <a:tblGrid>
                <a:gridCol w="645364"/>
                <a:gridCol w="645364"/>
                <a:gridCol w="645364"/>
                <a:gridCol w="645364"/>
                <a:gridCol w="645364"/>
                <a:gridCol w="645364"/>
                <a:gridCol w="638845"/>
                <a:gridCol w="717073"/>
                <a:gridCol w="718702"/>
                <a:gridCol w="718702"/>
                <a:gridCol w="718702"/>
                <a:gridCol w="718702"/>
                <a:gridCol w="718702"/>
              </a:tblGrid>
              <a:tr h="352669">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900" b="1" i="0" u="none" strike="noStrike" dirty="0">
                          <a:latin typeface="Arial"/>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900" b="1" i="0" u="none" strike="noStrike" dirty="0" smtClean="0">
                          <a:latin typeface="Arial"/>
                        </a:rPr>
                        <a:t>NC</a:t>
                      </a:r>
                      <a:endParaRPr lang="es-ES" sz="9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176022">
                <a:tc>
                  <a:txBody>
                    <a:bodyPr/>
                    <a:lstStyle/>
                    <a:p>
                      <a:pPr algn="ctr" fontAlgn="b"/>
                      <a:r>
                        <a:rPr lang="es-ES" sz="1100" b="1" i="0" u="none" strike="noStrike" dirty="0">
                          <a:latin typeface="Arial"/>
                        </a:rPr>
                        <a:t>II-2006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a:latin typeface="Arial"/>
                        </a:rPr>
                        <a:t>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II-2008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II -2009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I -2010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100" b="1" i="0" u="none" strike="noStrike" dirty="0">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smtClean="0">
                          <a:latin typeface="Arial"/>
                        </a:rPr>
                        <a:t>2012-1</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2012-2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100" b="1" i="0" u="none" strike="noStrike" dirty="0" smtClean="0">
                          <a:latin typeface="Arial"/>
                        </a:rPr>
                        <a:t>2013-2</a:t>
                      </a:r>
                      <a:endParaRPr lang="es-ES" sz="1100" b="1" i="0" u="none" strike="noStrike" dirty="0">
                        <a:latin typeface="Arial"/>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258009">
                <a:tc>
                  <a:txBody>
                    <a:bodyPr/>
                    <a:lstStyle/>
                    <a:p>
                      <a:pPr algn="ctr" fontAlgn="ctr"/>
                      <a:r>
                        <a:rPr lang="es-CO" sz="2400" b="0" i="0" u="none" strike="noStrike">
                          <a:solidFill>
                            <a:srgbClr val="000000"/>
                          </a:solidFill>
                          <a:effectLst/>
                          <a:latin typeface="Arial"/>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a:solidFill>
                            <a:srgbClr val="000000"/>
                          </a:solidFill>
                          <a:effectLst/>
                          <a:latin typeface="Arial"/>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a:txBody>
                    <a:bodyPr/>
                    <a:lstStyle/>
                    <a:p>
                      <a:pPr algn="ctr" fontAlgn="ctr"/>
                      <a:r>
                        <a:rPr lang="es-CO" sz="2400" b="0" i="0" u="none" strike="noStrike" dirty="0">
                          <a:solidFill>
                            <a:srgbClr val="000000"/>
                          </a:solidFill>
                          <a:effectLst/>
                          <a:latin typeface="Arial"/>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r>
              <a:tr h="3725644">
                <a:tc gridSpan="13">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r>
                        <a:rPr kumimoji="0" lang="es-MX" sz="1200" b="1" i="0" u="none" strike="noStrike" cap="none" normalizeH="0" baseline="0" dirty="0" smtClean="0">
                          <a:ln>
                            <a:noFill/>
                          </a:ln>
                          <a:solidFill>
                            <a:srgbClr val="FF3300"/>
                          </a:solidFill>
                          <a:effectLst/>
                          <a:latin typeface="Arial" charset="0"/>
                        </a:rPr>
                        <a:t> </a:t>
                      </a:r>
                      <a:r>
                        <a:rPr kumimoji="0" lang="es-MX" sz="2000" b="1" i="0" u="none" strike="noStrike" kern="1200" cap="none" normalizeH="0" baseline="0" dirty="0" smtClean="0">
                          <a:ln>
                            <a:noFill/>
                          </a:ln>
                          <a:solidFill>
                            <a:schemeClr val="tx1"/>
                          </a:solidFill>
                          <a:effectLst/>
                          <a:latin typeface="Arial" charset="0"/>
                          <a:ea typeface="+mn-ea"/>
                          <a:cs typeface="+mn-cs"/>
                        </a:rPr>
                        <a:t>AUDITORÍAS INTERNAS  2013</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Arial" charset="0"/>
                          <a:ea typeface="+mn-ea"/>
                          <a:cs typeface="+mn-cs"/>
                        </a:rPr>
                        <a:t>    2013-1</a:t>
                      </a: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MX" sz="1600" b="1" i="0" u="none" strike="noStrike" kern="1200" cap="none" normalizeH="0" baseline="0" dirty="0" smtClean="0">
                          <a:ln>
                            <a:noFill/>
                          </a:ln>
                          <a:solidFill>
                            <a:schemeClr val="tx1"/>
                          </a:solidFill>
                          <a:effectLst/>
                          <a:latin typeface="Arial" charset="0"/>
                          <a:ea typeface="+mn-ea"/>
                          <a:cs typeface="+mn-cs"/>
                        </a:rPr>
                        <a:t>NC1: </a:t>
                      </a:r>
                      <a:r>
                        <a:rPr kumimoji="0" lang="es-CO" sz="1200" b="0" i="0" u="none" strike="noStrike" kern="1200" cap="none" normalizeH="0" baseline="0" dirty="0" smtClean="0">
                          <a:ln>
                            <a:noFill/>
                          </a:ln>
                          <a:solidFill>
                            <a:schemeClr val="tx1"/>
                          </a:solidFill>
                          <a:effectLst/>
                          <a:latin typeface="Arial" charset="0"/>
                          <a:ea typeface="+mn-ea"/>
                          <a:cs typeface="+mn-cs"/>
                        </a:rPr>
                        <a:t>En la  Seccional  se cuenta con una tabla de retención elaborada de acuerdo a la ley general de archivo , pero actualmente el archivo de las hojas de vida de los estudiantes  esta saturado, con poco espacio , es necesario hacer el traslado al nuevo sitio que se tiene destinado,  dado que no hay espacio para almacenar, además hay muchas personas dentro del archivo  y se pueden dañar y/o deteriorar las hojas de vida de los estudiantes que son propiedad del cliente.  lo que incumple el numeral 7.5.5 de la norma ISO9001:2008 numeral 7.5.5: Preservación del producto: La organización debe preservar el producto durante el proceso interno y la entrega al destino previsto para mantener la conformidad con los requisitos. Según sea aplicable, la preservación debe incluir la identificación, manipulación, embalaje, almacenamiento y protección . La preservación debe aplicarse también a las partes constitutivas de un producto. </a:t>
                      </a:r>
                    </a:p>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CO" sz="1200" b="0" i="0" u="none" strike="noStrike" kern="1200" cap="none" normalizeH="0" baseline="0" dirty="0" smtClean="0">
                        <a:ln>
                          <a:noFill/>
                        </a:ln>
                        <a:solidFill>
                          <a:schemeClr val="tx1"/>
                        </a:solidFill>
                        <a:effectLst/>
                        <a:latin typeface="Arial" charset="0"/>
                        <a:ea typeface="+mn-ea"/>
                        <a:cs typeface="+mn-cs"/>
                      </a:endParaRP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CO" sz="1200" b="0" i="0" u="none" strike="noStrike" kern="1200" cap="none" normalizeH="0" baseline="0" dirty="0" smtClean="0">
                          <a:ln>
                            <a:noFill/>
                          </a:ln>
                          <a:solidFill>
                            <a:schemeClr val="tx1"/>
                          </a:solidFill>
                          <a:effectLst/>
                          <a:latin typeface="Arial" charset="0"/>
                          <a:ea typeface="+mn-ea"/>
                          <a:cs typeface="+mn-cs"/>
                        </a:rPr>
                        <a:t>               La Secretaria Seccional  está  trabajando conjuntamente con la Secretaría General de la sede principal  en la elaboración de  unos instructivos para la adopción unificada de procedimientos, dado que es un proceso estándar</a:t>
                      </a:r>
                    </a:p>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CO" sz="1200" b="0" i="0" u="none" strike="noStrike" kern="1200" cap="none" normalizeH="0" baseline="0" dirty="0" smtClean="0">
                        <a:ln>
                          <a:noFill/>
                        </a:ln>
                        <a:solidFill>
                          <a:schemeClr val="tx1"/>
                        </a:solidFill>
                        <a:effectLst/>
                        <a:latin typeface="Arial" charset="0"/>
                        <a:ea typeface="+mn-ea"/>
                        <a:cs typeface="+mn-cs"/>
                      </a:endParaRP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CO" sz="1600" b="1" i="0" u="none" strike="noStrike" cap="none" normalizeH="0" baseline="0" dirty="0" smtClean="0">
                          <a:ln>
                            <a:noFill/>
                          </a:ln>
                          <a:solidFill>
                            <a:schemeClr val="tx1"/>
                          </a:solidFill>
                          <a:effectLst/>
                          <a:latin typeface="Arial" charset="0"/>
                        </a:rPr>
                        <a:t>OBS1:  </a:t>
                      </a:r>
                      <a:r>
                        <a:rPr kumimoji="0" lang="es-CO" sz="1200" b="0" i="0" u="none" strike="noStrike" kern="1200" cap="none" normalizeH="0" baseline="0" dirty="0" smtClean="0">
                          <a:ln>
                            <a:noFill/>
                          </a:ln>
                          <a:solidFill>
                            <a:schemeClr val="tx1"/>
                          </a:solidFill>
                          <a:effectLst/>
                          <a:latin typeface="Arial" charset="0"/>
                          <a:ea typeface="+mn-ea"/>
                          <a:cs typeface="+mn-cs"/>
                        </a:rPr>
                        <a:t>La Titular de proceso se comunica con todo su equipo de trabajo  por medio del chat interno, por correo interno y se evidencia acta  REG-056-2013,  para comunicar actividades, pero se verifica que no se socializó la actualización del mapa de riesgos  y las acciones preventivas a los integrantes del proceso (numeral de la norma ISO9001:2008 5.5.3 Comunicación interna )</a:t>
                      </a:r>
                    </a:p>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CO" sz="1600" b="0" i="0" u="none" strike="noStrike" cap="none" normalizeH="0" baseline="0" dirty="0" smtClean="0">
                        <a:ln>
                          <a:noFill/>
                        </a:ln>
                        <a:solidFill>
                          <a:schemeClr val="tx1"/>
                        </a:solidFill>
                        <a:effectLst/>
                        <a:latin typeface="Arial" charset="0"/>
                      </a:endParaRPr>
                    </a:p>
                    <a:p>
                      <a:pPr marL="628650" marR="0" lvl="0" indent="-628650" algn="just" defTabSz="914400" rtl="0" eaLnBrk="1" fontAlgn="base" latinLnBrk="0" hangingPunct="1">
                        <a:lnSpc>
                          <a:spcPct val="100000"/>
                        </a:lnSpc>
                        <a:spcBef>
                          <a:spcPct val="20000"/>
                        </a:spcBef>
                        <a:spcAft>
                          <a:spcPct val="0"/>
                        </a:spcAft>
                        <a:buClrTx/>
                        <a:buSzTx/>
                        <a:buFontTx/>
                        <a:buNone/>
                        <a:tabLst/>
                      </a:pPr>
                      <a:r>
                        <a:rPr kumimoji="0" lang="es-CO" sz="1600" b="1" i="0" u="none" strike="noStrike" cap="none" normalizeH="0" baseline="0" dirty="0" smtClean="0">
                          <a:ln>
                            <a:noFill/>
                          </a:ln>
                          <a:solidFill>
                            <a:schemeClr val="tx1"/>
                          </a:solidFill>
                          <a:effectLst/>
                          <a:latin typeface="Arial" charset="0"/>
                        </a:rPr>
                        <a:t>OBS2:  </a:t>
                      </a:r>
                      <a:r>
                        <a:rPr kumimoji="0" lang="es-CO" sz="1200" b="0" i="0" u="none" strike="noStrike" kern="1200" cap="none" normalizeH="0" baseline="0" dirty="0" smtClean="0">
                          <a:ln>
                            <a:noFill/>
                          </a:ln>
                          <a:solidFill>
                            <a:schemeClr val="tx1"/>
                          </a:solidFill>
                          <a:effectLst/>
                          <a:latin typeface="Arial" charset="0"/>
                          <a:ea typeface="+mn-ea"/>
                          <a:cs typeface="+mn-cs"/>
                        </a:rPr>
                        <a:t>A pesar de que el Centro de Conciliación Oneroso es  un servicio nuevo en la seccional, se hace  necesario terminar de parame trizar el modulo,  ya que esto brindará  mayor agilidad en el servicio y permitirá hacer un mayor control y seguimiento al mismo. (numeral de la norma ISO9001:2008 8,2,4 Seguimiento y medición del producto)</a:t>
                      </a:r>
                      <a:endParaRPr kumimoji="0" lang="es-MX" sz="1200" b="0" i="0" u="none" strike="noStrike" kern="1200" cap="none" normalizeH="0" baseline="0" dirty="0" smtClean="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smtClean="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r>
            </a:tbl>
          </a:graphicData>
        </a:graphic>
      </p:graphicFrame>
    </p:spTree>
    <p:extLst>
      <p:ext uri="{BB962C8B-B14F-4D97-AF65-F5344CB8AC3E}">
        <p14:creationId xmlns:p14="http://schemas.microsoft.com/office/powerpoint/2010/main" val="397908984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24424</TotalTime>
  <Words>2100</Words>
  <Application>Microsoft Office PowerPoint</Application>
  <PresentationFormat>Presentación en pantalla (4:3)</PresentationFormat>
  <Paragraphs>337</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Presentación de PowerPoint</vt:lpstr>
      <vt:lpstr>Seguimiento a tareas de la Revisión Gerencial anterior</vt:lpstr>
      <vt:lpstr> Acciones de mejoramiento </vt:lpstr>
      <vt:lpstr> ANÁLISIS OBJETIVO “A” </vt:lpstr>
      <vt:lpstr> ANÁLISIS OBJETIVO “A” </vt:lpstr>
      <vt:lpstr> ANÁLISIS OBJETIVO “B”  Resultado de indicadores Acuerdos de Servicio  </vt:lpstr>
      <vt:lpstr>OBJETIVO “C” Respuesta  a Quejas y Seguimiento </vt:lpstr>
      <vt:lpstr>OBJETIVO “E”  Indicadores de Proceso  medidos y con análisis de datos</vt:lpstr>
      <vt:lpstr>2. Resultados de auditorias internas 2013</vt:lpstr>
      <vt:lpstr>2.1 Resultado de auditoria Externa</vt:lpstr>
      <vt:lpstr>3. Resumen de No Conformidades y estado de las Acciones Correctivas</vt:lpstr>
      <vt:lpstr>4. Acciones Preventivas </vt:lpstr>
      <vt:lpstr>4. Acciones Preventivas </vt:lpstr>
      <vt:lpstr>5.  Revisión del Servicio No conforme</vt:lpstr>
    </vt:vector>
  </TitlesOfParts>
  <Company>Universidad Libre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carlos.valero</dc:creator>
  <cp:lastModifiedBy>Calidad Gloria Amparo Sanchez</cp:lastModifiedBy>
  <cp:revision>844</cp:revision>
  <cp:lastPrinted>2011-09-21T16:28:44Z</cp:lastPrinted>
  <dcterms:created xsi:type="dcterms:W3CDTF">2008-11-07T15:09:08Z</dcterms:created>
  <dcterms:modified xsi:type="dcterms:W3CDTF">2014-03-13T03:24:06Z</dcterms:modified>
</cp:coreProperties>
</file>