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6" r:id="rId1"/>
  </p:sldMasterIdLst>
  <p:notesMasterIdLst>
    <p:notesMasterId r:id="rId17"/>
  </p:notesMasterIdLst>
  <p:handoutMasterIdLst>
    <p:handoutMasterId r:id="rId18"/>
  </p:handoutMasterIdLst>
  <p:sldIdLst>
    <p:sldId id="267" r:id="rId2"/>
    <p:sldId id="268" r:id="rId3"/>
    <p:sldId id="269" r:id="rId4"/>
    <p:sldId id="270" r:id="rId5"/>
    <p:sldId id="281" r:id="rId6"/>
    <p:sldId id="272" r:id="rId7"/>
    <p:sldId id="273" r:id="rId8"/>
    <p:sldId id="283" r:id="rId9"/>
    <p:sldId id="274" r:id="rId10"/>
    <p:sldId id="275" r:id="rId11"/>
    <p:sldId id="276" r:id="rId12"/>
    <p:sldId id="277" r:id="rId13"/>
    <p:sldId id="278" r:id="rId14"/>
    <p:sldId id="284" r:id="rId15"/>
    <p:sldId id="279" r:id="rId16"/>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FFCC00"/>
    <a:srgbClr val="6DFF6D"/>
    <a:srgbClr val="D76007"/>
    <a:srgbClr val="C83F08"/>
    <a:srgbClr val="CC3300"/>
    <a:srgbClr val="B65E1C"/>
    <a:srgbClr val="E6A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5" autoAdjust="0"/>
    <p:restoredTop sz="94660"/>
  </p:normalViewPr>
  <p:slideViewPr>
    <p:cSldViewPr>
      <p:cViewPr>
        <p:scale>
          <a:sx n="70" d="100"/>
          <a:sy n="70" d="100"/>
        </p:scale>
        <p:origin x="-630"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COPIA%20MEMORIA%20(Nov%2016.2013)\INFOR_ADICIONAL\SEGUIMIENTO_QUEJAS\2013\Satisfacci&#243;n%20del%20cliente%2020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CO"/>
              <a:t>COMPARATIVO DE LA CALIFICACIÓN DEL SERVICIO 2006 - 2013</a:t>
            </a:r>
          </a:p>
        </c:rich>
      </c:tx>
      <c:layout/>
      <c:overlay val="0"/>
    </c:title>
    <c:autoTitleDeleted val="0"/>
    <c:view3D>
      <c:rotX val="15"/>
      <c:rotY val="20"/>
      <c:rAngAx val="1"/>
    </c:view3D>
    <c:floor>
      <c:thickness val="0"/>
    </c:floor>
    <c:sideWall>
      <c:thickness val="0"/>
    </c:sideWall>
    <c:backWall>
      <c:thickness val="0"/>
    </c:backWall>
    <c:plotArea>
      <c:layout/>
      <c:bar3DChart>
        <c:barDir val="col"/>
        <c:grouping val="stacked"/>
        <c:varyColors val="0"/>
        <c:ser>
          <c:idx val="0"/>
          <c:order val="0"/>
          <c:invertIfNegative val="0"/>
          <c:cat>
            <c:strRef>
              <c:f>GS!$M$2:$T$2</c:f>
              <c:strCache>
                <c:ptCount val="8"/>
                <c:pt idx="0">
                  <c:v>2006</c:v>
                </c:pt>
                <c:pt idx="1">
                  <c:v>2007</c:v>
                </c:pt>
                <c:pt idx="2">
                  <c:v>2008</c:v>
                </c:pt>
                <c:pt idx="3">
                  <c:v>2009</c:v>
                </c:pt>
                <c:pt idx="4">
                  <c:v>2010
</c:v>
                </c:pt>
                <c:pt idx="5">
                  <c:v>2011
</c:v>
                </c:pt>
                <c:pt idx="6">
                  <c:v>2012
</c:v>
                </c:pt>
                <c:pt idx="7">
                  <c:v>2013
</c:v>
                </c:pt>
              </c:strCache>
            </c:strRef>
          </c:cat>
          <c:val>
            <c:numRef>
              <c:f>GS!$M$3:$T$3</c:f>
              <c:numCache>
                <c:formatCode>General</c:formatCode>
                <c:ptCount val="8"/>
              </c:numCache>
            </c:numRef>
          </c:val>
        </c:ser>
        <c:ser>
          <c:idx val="1"/>
          <c:order val="1"/>
          <c:invertIfNegative val="0"/>
          <c:cat>
            <c:strRef>
              <c:f>GS!$M$2:$T$2</c:f>
              <c:strCache>
                <c:ptCount val="8"/>
                <c:pt idx="0">
                  <c:v>2006</c:v>
                </c:pt>
                <c:pt idx="1">
                  <c:v>2007</c:v>
                </c:pt>
                <c:pt idx="2">
                  <c:v>2008</c:v>
                </c:pt>
                <c:pt idx="3">
                  <c:v>2009</c:v>
                </c:pt>
                <c:pt idx="4">
                  <c:v>2010
</c:v>
                </c:pt>
                <c:pt idx="5">
                  <c:v>2011
</c:v>
                </c:pt>
                <c:pt idx="6">
                  <c:v>2012
</c:v>
                </c:pt>
                <c:pt idx="7">
                  <c:v>2013
</c:v>
                </c:pt>
              </c:strCache>
            </c:strRef>
          </c:cat>
          <c:val>
            <c:numRef>
              <c:f>GS!$M$4:$T$4</c:f>
              <c:numCache>
                <c:formatCode>General</c:formatCode>
                <c:ptCount val="8"/>
              </c:numCache>
            </c:numRef>
          </c:val>
        </c:ser>
        <c:ser>
          <c:idx val="2"/>
          <c:order val="2"/>
          <c:invertIfNegative val="0"/>
          <c:dLbls>
            <c:dLbl>
              <c:idx val="0"/>
              <c:layout>
                <c:manualLayout>
                  <c:x val="3.7950664136622218E-3"/>
                  <c:y val="-0.15277777777777779"/>
                </c:manualLayout>
              </c:layout>
              <c:showLegendKey val="0"/>
              <c:showVal val="1"/>
              <c:showCatName val="0"/>
              <c:showSerName val="0"/>
              <c:showPercent val="0"/>
              <c:showBubbleSize val="0"/>
            </c:dLbl>
            <c:dLbl>
              <c:idx val="1"/>
              <c:layout>
                <c:manualLayout>
                  <c:x val="3.7950664136622392E-3"/>
                  <c:y val="-0.13888888888888881"/>
                </c:manualLayout>
              </c:layout>
              <c:showLegendKey val="0"/>
              <c:showVal val="1"/>
              <c:showCatName val="0"/>
              <c:showSerName val="0"/>
              <c:showPercent val="0"/>
              <c:showBubbleSize val="0"/>
            </c:dLbl>
            <c:dLbl>
              <c:idx val="2"/>
              <c:layout>
                <c:manualLayout>
                  <c:x val="5.6925996204933585E-3"/>
                  <c:y val="-0.1435185185185186"/>
                </c:manualLayout>
              </c:layout>
              <c:showLegendKey val="0"/>
              <c:showVal val="1"/>
              <c:showCatName val="0"/>
              <c:showSerName val="0"/>
              <c:showPercent val="0"/>
              <c:showBubbleSize val="0"/>
            </c:dLbl>
            <c:dLbl>
              <c:idx val="3"/>
              <c:layout>
                <c:manualLayout>
                  <c:x val="1.3282732447817837E-2"/>
                  <c:y val="-0.28703703703703715"/>
                </c:manualLayout>
              </c:layout>
              <c:showLegendKey val="0"/>
              <c:showVal val="1"/>
              <c:showCatName val="0"/>
              <c:showSerName val="0"/>
              <c:showPercent val="0"/>
              <c:showBubbleSize val="0"/>
            </c:dLbl>
            <c:dLbl>
              <c:idx val="4"/>
              <c:layout>
                <c:manualLayout>
                  <c:x val="2.2770398481973434E-2"/>
                  <c:y val="-0.32407407407407407"/>
                </c:manualLayout>
              </c:layout>
              <c:showLegendKey val="0"/>
              <c:showVal val="1"/>
              <c:showCatName val="0"/>
              <c:showSerName val="0"/>
              <c:showPercent val="0"/>
              <c:showBubbleSize val="0"/>
            </c:dLbl>
            <c:dLbl>
              <c:idx val="5"/>
              <c:layout>
                <c:manualLayout>
                  <c:x val="1.89753320683105E-3"/>
                  <c:y val="-0.21296296296296297"/>
                </c:manualLayout>
              </c:layout>
              <c:showLegendKey val="0"/>
              <c:showVal val="1"/>
              <c:showCatName val="0"/>
              <c:showSerName val="0"/>
              <c:showPercent val="0"/>
              <c:showBubbleSize val="0"/>
            </c:dLbl>
            <c:dLbl>
              <c:idx val="6"/>
              <c:layout>
                <c:manualLayout>
                  <c:x val="5.6925996204933585E-3"/>
                  <c:y val="-0.24537037037037046"/>
                </c:manualLayout>
              </c:layout>
              <c:showLegendKey val="0"/>
              <c:showVal val="1"/>
              <c:showCatName val="0"/>
              <c:showSerName val="0"/>
              <c:showPercent val="0"/>
              <c:showBubbleSize val="0"/>
            </c:dLbl>
            <c:dLbl>
              <c:idx val="7"/>
              <c:layout>
                <c:manualLayout>
                  <c:x val="2.0872865275142316E-2"/>
                  <c:y val="-0.18518518518518517"/>
                </c:manualLayout>
              </c:layout>
              <c:showLegendKey val="0"/>
              <c:showVal val="1"/>
              <c:showCatName val="0"/>
              <c:showSerName val="0"/>
              <c:showPercent val="0"/>
              <c:showBubbleSize val="0"/>
            </c:dLbl>
            <c:spPr>
              <a:solidFill>
                <a:srgbClr val="FF0000"/>
              </a:solidFill>
            </c:spPr>
            <c:showLegendKey val="0"/>
            <c:showVal val="1"/>
            <c:showCatName val="0"/>
            <c:showSerName val="0"/>
            <c:showPercent val="0"/>
            <c:showBubbleSize val="0"/>
            <c:showLeaderLines val="0"/>
          </c:dLbls>
          <c:cat>
            <c:strRef>
              <c:f>GS!$M$2:$T$2</c:f>
              <c:strCache>
                <c:ptCount val="8"/>
                <c:pt idx="0">
                  <c:v>2006</c:v>
                </c:pt>
                <c:pt idx="1">
                  <c:v>2007</c:v>
                </c:pt>
                <c:pt idx="2">
                  <c:v>2008</c:v>
                </c:pt>
                <c:pt idx="3">
                  <c:v>2009</c:v>
                </c:pt>
                <c:pt idx="4">
                  <c:v>2010
</c:v>
                </c:pt>
                <c:pt idx="5">
                  <c:v>2011
</c:v>
                </c:pt>
                <c:pt idx="6">
                  <c:v>2012
</c:v>
                </c:pt>
                <c:pt idx="7">
                  <c:v>2013
</c:v>
                </c:pt>
              </c:strCache>
            </c:strRef>
          </c:cat>
          <c:val>
            <c:numRef>
              <c:f>GS!$M$5:$T$5</c:f>
              <c:numCache>
                <c:formatCode>0%</c:formatCode>
                <c:ptCount val="8"/>
                <c:pt idx="0">
                  <c:v>0.84</c:v>
                </c:pt>
                <c:pt idx="1">
                  <c:v>0.72</c:v>
                </c:pt>
                <c:pt idx="2">
                  <c:v>0.87</c:v>
                </c:pt>
                <c:pt idx="3">
                  <c:v>0.97</c:v>
                </c:pt>
                <c:pt idx="4">
                  <c:v>0.98</c:v>
                </c:pt>
                <c:pt idx="5">
                  <c:v>0.99</c:v>
                </c:pt>
                <c:pt idx="6">
                  <c:v>0.97</c:v>
                </c:pt>
                <c:pt idx="7">
                  <c:v>0.995</c:v>
                </c:pt>
              </c:numCache>
            </c:numRef>
          </c:val>
        </c:ser>
        <c:ser>
          <c:idx val="3"/>
          <c:order val="3"/>
          <c:invertIfNegative val="0"/>
          <c:dLbls>
            <c:spPr>
              <a:solidFill>
                <a:srgbClr val="FFFF00"/>
              </a:solidFill>
            </c:spPr>
            <c:showLegendKey val="0"/>
            <c:showVal val="1"/>
            <c:showCatName val="0"/>
            <c:showSerName val="0"/>
            <c:showPercent val="0"/>
            <c:showBubbleSize val="0"/>
            <c:showLeaderLines val="0"/>
          </c:dLbls>
          <c:cat>
            <c:strRef>
              <c:f>GS!$M$2:$T$2</c:f>
              <c:strCache>
                <c:ptCount val="8"/>
                <c:pt idx="0">
                  <c:v>2006</c:v>
                </c:pt>
                <c:pt idx="1">
                  <c:v>2007</c:v>
                </c:pt>
                <c:pt idx="2">
                  <c:v>2008</c:v>
                </c:pt>
                <c:pt idx="3">
                  <c:v>2009</c:v>
                </c:pt>
                <c:pt idx="4">
                  <c:v>2010
</c:v>
                </c:pt>
                <c:pt idx="5">
                  <c:v>2011
</c:v>
                </c:pt>
                <c:pt idx="6">
                  <c:v>2012
</c:v>
                </c:pt>
                <c:pt idx="7">
                  <c:v>2013
</c:v>
                </c:pt>
              </c:strCache>
            </c:strRef>
          </c:cat>
          <c:val>
            <c:numRef>
              <c:f>GS!$M$6:$T$6</c:f>
              <c:numCache>
                <c:formatCode>General</c:formatCode>
                <c:ptCount val="8"/>
                <c:pt idx="0">
                  <c:v>71</c:v>
                </c:pt>
                <c:pt idx="1">
                  <c:v>65</c:v>
                </c:pt>
                <c:pt idx="2">
                  <c:v>46</c:v>
                </c:pt>
                <c:pt idx="3">
                  <c:v>162</c:v>
                </c:pt>
                <c:pt idx="4">
                  <c:v>217</c:v>
                </c:pt>
                <c:pt idx="5">
                  <c:v>28</c:v>
                </c:pt>
                <c:pt idx="6">
                  <c:v>116</c:v>
                </c:pt>
                <c:pt idx="7">
                  <c:v>44</c:v>
                </c:pt>
              </c:numCache>
            </c:numRef>
          </c:val>
        </c:ser>
        <c:dLbls>
          <c:showLegendKey val="0"/>
          <c:showVal val="1"/>
          <c:showCatName val="0"/>
          <c:showSerName val="0"/>
          <c:showPercent val="0"/>
          <c:showBubbleSize val="0"/>
        </c:dLbls>
        <c:gapWidth val="95"/>
        <c:gapDepth val="95"/>
        <c:shape val="cylinder"/>
        <c:axId val="174888448"/>
        <c:axId val="174889600"/>
        <c:axId val="0"/>
      </c:bar3DChart>
      <c:catAx>
        <c:axId val="174888448"/>
        <c:scaling>
          <c:orientation val="minMax"/>
        </c:scaling>
        <c:delete val="0"/>
        <c:axPos val="b"/>
        <c:majorTickMark val="none"/>
        <c:minorTickMark val="none"/>
        <c:tickLblPos val="nextTo"/>
        <c:crossAx val="174889600"/>
        <c:crosses val="autoZero"/>
        <c:auto val="1"/>
        <c:lblAlgn val="ctr"/>
        <c:lblOffset val="100"/>
        <c:noMultiLvlLbl val="0"/>
      </c:catAx>
      <c:valAx>
        <c:axId val="174889600"/>
        <c:scaling>
          <c:orientation val="minMax"/>
        </c:scaling>
        <c:delete val="1"/>
        <c:axPos val="l"/>
        <c:numFmt formatCode="General" sourceLinked="1"/>
        <c:majorTickMark val="out"/>
        <c:minorTickMark val="none"/>
        <c:tickLblPos val="nextTo"/>
        <c:crossAx val="174888448"/>
        <c:crosses val="autoZero"/>
        <c:crossBetween val="between"/>
      </c:valAx>
    </c:plotArea>
    <c:legend>
      <c:legendPos val="t"/>
      <c:layout/>
      <c:overlay val="0"/>
    </c:legend>
    <c:plotVisOnly val="1"/>
    <c:dispBlanksAs val="gap"/>
    <c:showDLblsOverMax val="0"/>
  </c:chart>
  <c:txPr>
    <a:bodyPr/>
    <a:lstStyle/>
    <a:p>
      <a:pPr>
        <a:defRPr sz="1400"/>
      </a:pPr>
      <a:endParaRPr lang="es-CO"/>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defRPr>
            </a:lvl1pPr>
          </a:lstStyle>
          <a:p>
            <a:pPr>
              <a:defRPr/>
            </a:pPr>
            <a:endParaRPr lang="es-ES"/>
          </a:p>
        </p:txBody>
      </p:sp>
      <p:sp>
        <p:nvSpPr>
          <p:cNvPr id="25907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defRPr>
            </a:lvl1pPr>
          </a:lstStyle>
          <a:p>
            <a:pPr>
              <a:defRPr/>
            </a:pPr>
            <a:fld id="{8385EA59-6BF7-4570-8B3C-D8F8A3066BB6}" type="datetimeFigureOut">
              <a:rPr lang="es-ES"/>
              <a:pPr>
                <a:defRPr/>
              </a:pPr>
              <a:t>15/05/2014</a:t>
            </a:fld>
            <a:endParaRPr lang="es-ES" dirty="0"/>
          </a:p>
        </p:txBody>
      </p:sp>
      <p:sp>
        <p:nvSpPr>
          <p:cNvPr id="25907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defRPr>
            </a:lvl1pPr>
          </a:lstStyle>
          <a:p>
            <a:pPr>
              <a:defRPr/>
            </a:pPr>
            <a:endParaRPr lang="es-ES"/>
          </a:p>
        </p:txBody>
      </p:sp>
      <p:sp>
        <p:nvSpPr>
          <p:cNvPr id="25907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atin typeface="Arial" charset="0"/>
              </a:defRPr>
            </a:lvl1pPr>
          </a:lstStyle>
          <a:p>
            <a:pPr>
              <a:defRPr/>
            </a:pPr>
            <a:fld id="{50207B00-64B9-4B90-A372-C0880A1E7E68}" type="slidenum">
              <a:rPr lang="es-ES"/>
              <a:pPr>
                <a:defRPr/>
              </a:pPr>
              <a:t>‹Nº›</a:t>
            </a:fld>
            <a:endParaRPr lang="es-ES" dirty="0"/>
          </a:p>
        </p:txBody>
      </p:sp>
    </p:spTree>
    <p:extLst>
      <p:ext uri="{BB962C8B-B14F-4D97-AF65-F5344CB8AC3E}">
        <p14:creationId xmlns:p14="http://schemas.microsoft.com/office/powerpoint/2010/main" val="1646301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s-E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s-E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s-E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5CC98AFC-F8A6-4130-9AA7-623B0141412E}" type="slidenum">
              <a:rPr lang="es-ES"/>
              <a:pPr>
                <a:defRPr/>
              </a:pPr>
              <a:t>‹Nº›</a:t>
            </a:fld>
            <a:endParaRPr lang="es-ES" dirty="0"/>
          </a:p>
        </p:txBody>
      </p:sp>
    </p:spTree>
    <p:extLst>
      <p:ext uri="{BB962C8B-B14F-4D97-AF65-F5344CB8AC3E}">
        <p14:creationId xmlns:p14="http://schemas.microsoft.com/office/powerpoint/2010/main" val="1162524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6791B37-C844-4E7A-AA84-888AA074CE9A}" type="slidenum">
              <a:rPr lang="es-ES" smtClean="0"/>
              <a:pPr>
                <a:defRPr/>
              </a:pPr>
              <a:t>‹Nº›</a:t>
            </a:fld>
            <a:endParaRPr lang="es-ES" dirty="0"/>
          </a:p>
        </p:txBody>
      </p:sp>
    </p:spTree>
    <p:extLst>
      <p:ext uri="{BB962C8B-B14F-4D97-AF65-F5344CB8AC3E}">
        <p14:creationId xmlns:p14="http://schemas.microsoft.com/office/powerpoint/2010/main" val="3339267990"/>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B3BC7FB7-E910-484D-922C-21F305FAA9A9}" type="slidenum">
              <a:rPr lang="es-ES" smtClean="0"/>
              <a:pPr>
                <a:defRPr/>
              </a:pPr>
              <a:t>‹Nº›</a:t>
            </a:fld>
            <a:endParaRPr lang="es-ES" dirty="0"/>
          </a:p>
        </p:txBody>
      </p:sp>
    </p:spTree>
    <p:extLst>
      <p:ext uri="{BB962C8B-B14F-4D97-AF65-F5344CB8AC3E}">
        <p14:creationId xmlns:p14="http://schemas.microsoft.com/office/powerpoint/2010/main" val="3380794258"/>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9A3C48FF-BBDB-4A44-8A07-4A338CBD351D}" type="slidenum">
              <a:rPr lang="es-ES" smtClean="0"/>
              <a:pPr>
                <a:defRPr/>
              </a:pPr>
              <a:t>‹Nº›</a:t>
            </a:fld>
            <a:endParaRPr lang="es-ES" dirty="0"/>
          </a:p>
        </p:txBody>
      </p:sp>
    </p:spTree>
    <p:extLst>
      <p:ext uri="{BB962C8B-B14F-4D97-AF65-F5344CB8AC3E}">
        <p14:creationId xmlns:p14="http://schemas.microsoft.com/office/powerpoint/2010/main" val="3478365906"/>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4C277B02-1C3D-4A03-A08A-95379DC4F850}" type="slidenum">
              <a:rPr lang="es-ES" smtClean="0"/>
              <a:pPr>
                <a:defRPr/>
              </a:pPr>
              <a:t>‹Nº›</a:t>
            </a:fld>
            <a:endParaRPr lang="es-ES" dirty="0"/>
          </a:p>
        </p:txBody>
      </p:sp>
    </p:spTree>
    <p:extLst>
      <p:ext uri="{BB962C8B-B14F-4D97-AF65-F5344CB8AC3E}">
        <p14:creationId xmlns:p14="http://schemas.microsoft.com/office/powerpoint/2010/main" val="708083173"/>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C4E5BCF2-213E-43A9-B3F0-5C46D1E9C2BB}" type="slidenum">
              <a:rPr lang="es-ES" smtClean="0"/>
              <a:pPr>
                <a:defRPr/>
              </a:pPr>
              <a:t>‹Nº›</a:t>
            </a:fld>
            <a:endParaRPr lang="es-ES" dirty="0"/>
          </a:p>
        </p:txBody>
      </p:sp>
    </p:spTree>
    <p:extLst>
      <p:ext uri="{BB962C8B-B14F-4D97-AF65-F5344CB8AC3E}">
        <p14:creationId xmlns:p14="http://schemas.microsoft.com/office/powerpoint/2010/main" val="2862663756"/>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CBFFAED9-64AC-429E-A7CC-177944207C72}" type="slidenum">
              <a:rPr lang="es-ES" smtClean="0"/>
              <a:pPr>
                <a:defRPr/>
              </a:pPr>
              <a:t>‹Nº›</a:t>
            </a:fld>
            <a:endParaRPr lang="es-ES" dirty="0"/>
          </a:p>
        </p:txBody>
      </p:sp>
    </p:spTree>
    <p:extLst>
      <p:ext uri="{BB962C8B-B14F-4D97-AF65-F5344CB8AC3E}">
        <p14:creationId xmlns:p14="http://schemas.microsoft.com/office/powerpoint/2010/main" val="3309000306"/>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pPr>
              <a:defRPr/>
            </a:pPr>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148E4EE5-3892-474C-940C-DAD9ECAECD4C}" type="slidenum">
              <a:rPr lang="es-ES" smtClean="0"/>
              <a:pPr>
                <a:defRPr/>
              </a:pPr>
              <a:t>‹Nº›</a:t>
            </a:fld>
            <a:endParaRPr lang="es-ES" dirty="0"/>
          </a:p>
        </p:txBody>
      </p:sp>
    </p:spTree>
    <p:extLst>
      <p:ext uri="{BB962C8B-B14F-4D97-AF65-F5344CB8AC3E}">
        <p14:creationId xmlns:p14="http://schemas.microsoft.com/office/powerpoint/2010/main" val="3637609051"/>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pPr>
              <a:defRPr/>
            </a:pPr>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91AFF3BA-2866-484B-B32C-0B48CBA4D251}" type="slidenum">
              <a:rPr lang="es-ES" smtClean="0"/>
              <a:pPr>
                <a:defRPr/>
              </a:pPr>
              <a:t>‹Nº›</a:t>
            </a:fld>
            <a:endParaRPr lang="es-ES" dirty="0"/>
          </a:p>
        </p:txBody>
      </p:sp>
    </p:spTree>
    <p:extLst>
      <p:ext uri="{BB962C8B-B14F-4D97-AF65-F5344CB8AC3E}">
        <p14:creationId xmlns:p14="http://schemas.microsoft.com/office/powerpoint/2010/main" val="3572005646"/>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54CDC19B-3564-40D8-B6C4-83A2D2062661}" type="slidenum">
              <a:rPr lang="es-ES" smtClean="0"/>
              <a:pPr>
                <a:defRPr/>
              </a:pPr>
              <a:t>‹Nº›</a:t>
            </a:fld>
            <a:endParaRPr lang="es-ES" dirty="0"/>
          </a:p>
        </p:txBody>
      </p:sp>
    </p:spTree>
    <p:extLst>
      <p:ext uri="{BB962C8B-B14F-4D97-AF65-F5344CB8AC3E}">
        <p14:creationId xmlns:p14="http://schemas.microsoft.com/office/powerpoint/2010/main" val="1341461831"/>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9749DBD1-A993-4D30-A3D7-1081124FC18C}" type="slidenum">
              <a:rPr lang="es-ES" smtClean="0"/>
              <a:pPr>
                <a:defRPr/>
              </a:pPr>
              <a:t>‹Nº›</a:t>
            </a:fld>
            <a:endParaRPr lang="es-ES" dirty="0"/>
          </a:p>
        </p:txBody>
      </p:sp>
    </p:spTree>
    <p:extLst>
      <p:ext uri="{BB962C8B-B14F-4D97-AF65-F5344CB8AC3E}">
        <p14:creationId xmlns:p14="http://schemas.microsoft.com/office/powerpoint/2010/main" val="1104414490"/>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10D3BCDC-8CE6-4399-AEFD-75AA49BF857E}" type="slidenum">
              <a:rPr lang="es-ES" smtClean="0"/>
              <a:pPr>
                <a:defRPr/>
              </a:pPr>
              <a:t>‹Nº›</a:t>
            </a:fld>
            <a:endParaRPr lang="es-ES" dirty="0"/>
          </a:p>
        </p:txBody>
      </p:sp>
    </p:spTree>
    <p:extLst>
      <p:ext uri="{BB962C8B-B14F-4D97-AF65-F5344CB8AC3E}">
        <p14:creationId xmlns:p14="http://schemas.microsoft.com/office/powerpoint/2010/main" val="3692216750"/>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A0ACE03-F08B-44AC-AE44-8F011E6316CF}" type="slidenum">
              <a:rPr lang="es-ES" smtClean="0"/>
              <a:pPr>
                <a:defRPr/>
              </a:pPr>
              <a:t>‹Nº›</a:t>
            </a:fld>
            <a:endParaRPr lang="es-ES" dirty="0"/>
          </a:p>
        </p:txBody>
      </p:sp>
    </p:spTree>
    <p:extLst>
      <p:ext uri="{BB962C8B-B14F-4D97-AF65-F5344CB8AC3E}">
        <p14:creationId xmlns:p14="http://schemas.microsoft.com/office/powerpoint/2010/main" val="2322469943"/>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transition spd="slow">
    <p:wipe/>
  </p:transition>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589521" y="3064892"/>
            <a:ext cx="7604918" cy="2031325"/>
          </a:xfrm>
          <a:prstGeom prst="rect">
            <a:avLst/>
          </a:prstGeom>
          <a:noFill/>
          <a:ln w="9525">
            <a:noFill/>
            <a:miter lim="800000"/>
            <a:headEnd/>
            <a:tailEnd/>
          </a:ln>
        </p:spPr>
        <p:txBody>
          <a:bodyPr wrap="square">
            <a:spAutoFit/>
          </a:bodyPr>
          <a:lstStyle/>
          <a:p>
            <a:pPr algn="ctr"/>
            <a:r>
              <a:rPr lang="es-MX" b="1" dirty="0" smtClean="0"/>
              <a:t>SISTEMA DE GESTIÒN DE CALIDAD – ISO9001:2008</a:t>
            </a:r>
            <a:br>
              <a:rPr lang="es-MX" b="1" dirty="0" smtClean="0"/>
            </a:br>
            <a:r>
              <a:rPr lang="es-MX" b="1" dirty="0" smtClean="0"/>
              <a:t/>
            </a:r>
            <a:br>
              <a:rPr lang="es-MX" b="1" dirty="0" smtClean="0"/>
            </a:br>
            <a:r>
              <a:rPr lang="es-MX" dirty="0" smtClean="0"/>
              <a:t>REVISIÓN </a:t>
            </a:r>
            <a:r>
              <a:rPr lang="es-MX" dirty="0"/>
              <a:t>GERENCIAL SECCIONAL</a:t>
            </a:r>
            <a:br>
              <a:rPr lang="es-MX" dirty="0"/>
            </a:br>
            <a:r>
              <a:rPr lang="es-MX" dirty="0">
                <a:solidFill>
                  <a:srgbClr val="FF3300"/>
                </a:solidFill>
              </a:rPr>
              <a:t/>
            </a:r>
            <a:br>
              <a:rPr lang="es-MX" dirty="0">
                <a:solidFill>
                  <a:srgbClr val="FF3300"/>
                </a:solidFill>
              </a:rPr>
            </a:br>
            <a:r>
              <a:rPr lang="es-MX" dirty="0">
                <a:solidFill>
                  <a:srgbClr val="FF3300"/>
                </a:solidFill>
              </a:rPr>
              <a:t>PROCESO: </a:t>
            </a:r>
          </a:p>
          <a:p>
            <a:pPr algn="ctr"/>
            <a:r>
              <a:rPr lang="es-MX" dirty="0" smtClean="0">
                <a:solidFill>
                  <a:srgbClr val="FF3300"/>
                </a:solidFill>
              </a:rPr>
              <a:t>GESTIÓN DE SERVICIOS GENERALES</a:t>
            </a:r>
            <a:endParaRPr lang="es-MX" dirty="0">
              <a:solidFill>
                <a:srgbClr val="FF3300"/>
              </a:solidFill>
            </a:endParaRPr>
          </a:p>
          <a:p>
            <a:pPr algn="ctr"/>
            <a:r>
              <a:rPr lang="es-MX" dirty="0" smtClean="0"/>
              <a:t>MARZO 13 DE 2014</a:t>
            </a:r>
            <a:endParaRPr lang="es-ES" dirty="0"/>
          </a:p>
        </p:txBody>
      </p:sp>
      <p:pic>
        <p:nvPicPr>
          <p:cNvPr id="4" name="Imagen 3" descr="ESCUD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548680"/>
            <a:ext cx="2448272" cy="2448272"/>
          </a:xfrm>
          <a:prstGeom prst="rect">
            <a:avLst/>
          </a:prstGeom>
        </p:spPr>
      </p:pic>
      <p:pic>
        <p:nvPicPr>
          <p:cNvPr id="7" name="Imagen 6" descr="Banner_Width.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57200" y="150813"/>
            <a:ext cx="8229600" cy="325859"/>
          </a:xfrm>
        </p:spPr>
        <p:txBody>
          <a:bodyPr>
            <a:normAutofit fontScale="90000"/>
          </a:bodyPr>
          <a:lstStyle/>
          <a:p>
            <a:pPr eaLnBrk="1" hangingPunct="1"/>
            <a:r>
              <a:rPr lang="es-ES" sz="2800" dirty="0" smtClean="0">
                <a:solidFill>
                  <a:srgbClr val="FF3300"/>
                </a:solidFill>
              </a:rPr>
              <a:t>2. Resultados de auditorias internas 2013</a:t>
            </a:r>
          </a:p>
        </p:txBody>
      </p:sp>
      <p:graphicFrame>
        <p:nvGraphicFramePr>
          <p:cNvPr id="8" name="7 Tabla"/>
          <p:cNvGraphicFramePr>
            <a:graphicFrameLocks noGrp="1"/>
          </p:cNvGraphicFramePr>
          <p:nvPr>
            <p:extLst>
              <p:ext uri="{D42A27DB-BD31-4B8C-83A1-F6EECF244321}">
                <p14:modId xmlns:p14="http://schemas.microsoft.com/office/powerpoint/2010/main" val="2475136230"/>
              </p:ext>
            </p:extLst>
          </p:nvPr>
        </p:nvGraphicFramePr>
        <p:xfrm>
          <a:off x="142874" y="547597"/>
          <a:ext cx="8821612" cy="4620095"/>
        </p:xfrm>
        <a:graphic>
          <a:graphicData uri="http://schemas.openxmlformats.org/drawingml/2006/table">
            <a:tbl>
              <a:tblPr/>
              <a:tblGrid>
                <a:gridCol w="645364"/>
                <a:gridCol w="645364"/>
                <a:gridCol w="645364"/>
                <a:gridCol w="645364"/>
                <a:gridCol w="645364"/>
                <a:gridCol w="645364"/>
                <a:gridCol w="638845"/>
                <a:gridCol w="717073"/>
                <a:gridCol w="718702"/>
                <a:gridCol w="718702"/>
                <a:gridCol w="718702"/>
                <a:gridCol w="718702"/>
                <a:gridCol w="718702"/>
              </a:tblGrid>
              <a:tr h="352669">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176022">
                <a:tc>
                  <a:txBody>
                    <a:bodyPr/>
                    <a:lstStyle/>
                    <a:p>
                      <a:pPr algn="ctr" fontAlgn="b"/>
                      <a:r>
                        <a:rPr lang="es-ES" sz="1100" b="1" i="0" u="none" strike="noStrike" dirty="0">
                          <a:latin typeface="Arial"/>
                        </a:rPr>
                        <a:t>II-2006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latin typeface="Arial"/>
                        </a:rPr>
                        <a:t>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smtClean="0">
                          <a:latin typeface="Arial"/>
                        </a:rPr>
                        <a:t>2012-1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2012-2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58009">
                <a:tc>
                  <a:txBody>
                    <a:bodyPr/>
                    <a:lstStyle/>
                    <a:p>
                      <a:pPr algn="ctr" fontAlgn="ctr"/>
                      <a:r>
                        <a:rPr lang="es-CO" sz="24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725644">
                <a:tc gridSpan="13">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rgbClr val="FF3300"/>
                          </a:solidFill>
                          <a:effectLst/>
                          <a:latin typeface="Arial" charset="0"/>
                        </a:rPr>
                        <a:t>              </a:t>
                      </a:r>
                      <a:r>
                        <a:rPr kumimoji="0" lang="es-MX" sz="2000" b="1" i="0" u="none" strike="noStrike" kern="1200" cap="none" normalizeH="0" baseline="0" dirty="0" smtClean="0">
                          <a:ln>
                            <a:noFill/>
                          </a:ln>
                          <a:solidFill>
                            <a:schemeClr val="tx1"/>
                          </a:solidFill>
                          <a:effectLst/>
                          <a:latin typeface="Arial" charset="0"/>
                          <a:ea typeface="+mn-ea"/>
                          <a:cs typeface="+mn-cs"/>
                        </a:rPr>
                        <a:t>AUDITORÍAS INTERNAS  2013</a:t>
                      </a:r>
                    </a:p>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CO" sz="1200" b="0" i="0" u="none" strike="noStrike" kern="1200" cap="none" normalizeH="0" baseline="0" dirty="0" smtClean="0">
                        <a:ln>
                          <a:noFill/>
                        </a:ln>
                        <a:solidFill>
                          <a:schemeClr val="tx1"/>
                        </a:solidFill>
                        <a:effectLst/>
                        <a:latin typeface="Arial" charset="0"/>
                        <a:ea typeface="+mn-ea"/>
                        <a:cs typeface="+mn-cs"/>
                      </a:endParaRPr>
                    </a:p>
                    <a:p>
                      <a:pPr marL="628650" marR="0" lvl="0" indent="-628650" algn="just" defTabSz="914400" rtl="0" eaLnBrk="1" fontAlgn="base" latinLnBrk="0" hangingPunct="1">
                        <a:lnSpc>
                          <a:spcPct val="100000"/>
                        </a:lnSpc>
                        <a:spcBef>
                          <a:spcPct val="20000"/>
                        </a:spcBef>
                        <a:spcAft>
                          <a:spcPct val="0"/>
                        </a:spcAft>
                        <a:buClrTx/>
                        <a:buSzTx/>
                        <a:buFontTx/>
                        <a:buNone/>
                        <a:tabLst/>
                        <a:defRPr/>
                      </a:pPr>
                      <a:r>
                        <a:rPr kumimoji="0" lang="es-CO" sz="1800" b="1" i="0" u="none" strike="noStrike" cap="none" normalizeH="0" baseline="0" dirty="0" smtClean="0">
                          <a:ln>
                            <a:noFill/>
                          </a:ln>
                          <a:solidFill>
                            <a:schemeClr val="tx1"/>
                          </a:solidFill>
                          <a:effectLst/>
                          <a:latin typeface="Arial" charset="0"/>
                        </a:rPr>
                        <a:t>         OBS1:  </a:t>
                      </a:r>
                      <a:r>
                        <a:rPr kumimoji="0" lang="es-CO" sz="1800" b="0" i="0" u="none" strike="noStrike" cap="none" normalizeH="0" baseline="0" dirty="0" smtClean="0">
                          <a:ln>
                            <a:noFill/>
                          </a:ln>
                          <a:solidFill>
                            <a:schemeClr val="tx1"/>
                          </a:solidFill>
                          <a:effectLst/>
                          <a:latin typeface="Arial" charset="0"/>
                        </a:rPr>
                        <a:t>Se verifica  respuesta a quejas y acciones tendientes a la mejora, pero no se evidencia oportunidad en el tiempo de respuesta de algunas quejas, observaciones y/o sugerencias (Numeral 8,3 Control del producto no conforme,  de la norma ISO9001:2008)</a:t>
                      </a:r>
                      <a:endParaRPr kumimoji="0" lang="es-MX" sz="1050" b="0" i="0" u="none" strike="noStrike" kern="1200" cap="none" normalizeH="0" baseline="0" dirty="0" smtClean="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397908984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142875"/>
            <a:ext cx="8229600" cy="1143000"/>
          </a:xfrm>
        </p:spPr>
        <p:txBody>
          <a:bodyPr/>
          <a:lstStyle/>
          <a:p>
            <a:pPr eaLnBrk="1" hangingPunct="1"/>
            <a:r>
              <a:rPr lang="es-ES" sz="4000" smtClean="0">
                <a:solidFill>
                  <a:srgbClr val="FF3300"/>
                </a:solidFill>
              </a:rPr>
              <a:t>2.1 Resultado de auditoria Externa</a:t>
            </a:r>
          </a:p>
        </p:txBody>
      </p:sp>
      <p:graphicFrame>
        <p:nvGraphicFramePr>
          <p:cNvPr id="10" name="Group 428"/>
          <p:cNvGraphicFramePr>
            <a:graphicFrameLocks noGrp="1"/>
          </p:cNvGraphicFramePr>
          <p:nvPr>
            <p:ph sz="half" idx="1"/>
            <p:extLst>
              <p:ext uri="{D42A27DB-BD31-4B8C-83A1-F6EECF244321}">
                <p14:modId xmlns:p14="http://schemas.microsoft.com/office/powerpoint/2010/main" val="1924828260"/>
              </p:ext>
            </p:extLst>
          </p:nvPr>
        </p:nvGraphicFramePr>
        <p:xfrm>
          <a:off x="0" y="1214438"/>
          <a:ext cx="8640762" cy="3836987"/>
        </p:xfrm>
        <a:graphic>
          <a:graphicData uri="http://schemas.openxmlformats.org/drawingml/2006/table">
            <a:tbl>
              <a:tblPr/>
              <a:tblGrid>
                <a:gridCol w="1477962"/>
                <a:gridCol w="2879725"/>
                <a:gridCol w="4283075"/>
              </a:tblGrid>
              <a:tr h="42290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proceso</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Arial" charset="0"/>
                          <a:cs typeface="Arial" charset="0"/>
                        </a:rPr>
                        <a:t>Auditoria externa</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tr>
              <a:tr h="876648">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FFFFFF"/>
                          </a:solidFill>
                          <a:effectLst/>
                          <a:latin typeface="Arial" charset="0"/>
                          <a:cs typeface="Arial" charset="0"/>
                        </a:rPr>
                        <a:t>NC</a:t>
                      </a: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FFFFFF"/>
                          </a:solidFill>
                          <a:effectLst/>
                          <a:latin typeface="Arial" charset="0"/>
                          <a:cs typeface="Arial" charset="0"/>
                        </a:rPr>
                        <a:t>OBS</a:t>
                      </a:r>
                      <a:endParaRPr kumimoji="0" lang="es-ES" sz="44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r>
              <a:tr h="88810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49332">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En la   auditoria externa de Recertificación realizada en Bogotá, Barranquilla y Pereira,   no se encontraron hallazgos</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99071124"/>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99392"/>
            <a:ext cx="8229600" cy="576064"/>
          </a:xfrm>
        </p:spPr>
        <p:txBody>
          <a:bodyPr>
            <a:normAutofit/>
          </a:bodyPr>
          <a:lstStyle/>
          <a:p>
            <a:pPr eaLnBrk="1" hangingPunct="1"/>
            <a:r>
              <a:rPr lang="es-MX" sz="2000" b="1" dirty="0" smtClean="0">
                <a:solidFill>
                  <a:srgbClr val="FF3300"/>
                </a:solidFill>
                <a:hlinkClick r:id="rId3" action="ppaction://hlinkfile"/>
              </a:rPr>
              <a:t>3. Resumen de No Conformidades y estado de las Acciones Correctivas</a:t>
            </a:r>
            <a:endParaRPr lang="es-ES" sz="20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117961832"/>
              </p:ext>
            </p:extLst>
          </p:nvPr>
        </p:nvGraphicFramePr>
        <p:xfrm>
          <a:off x="179511" y="706656"/>
          <a:ext cx="8856987" cy="1282184"/>
        </p:xfrm>
        <a:graphic>
          <a:graphicData uri="http://schemas.openxmlformats.org/drawingml/2006/table">
            <a:tbl>
              <a:tblPr/>
              <a:tblGrid>
                <a:gridCol w="2108807"/>
                <a:gridCol w="2283682"/>
                <a:gridCol w="1944216"/>
                <a:gridCol w="1152128"/>
                <a:gridCol w="1368154"/>
              </a:tblGrid>
              <a:tr h="360040">
                <a:tc>
                  <a:txBody>
                    <a:bodyPr/>
                    <a:lstStyle/>
                    <a:p>
                      <a:pPr algn="just" fontAlgn="ctr"/>
                      <a:r>
                        <a:rPr lang="es-ES" sz="1050" b="0" i="0" u="none" strike="noStrike" dirty="0" smtClean="0">
                          <a:latin typeface="Arial"/>
                        </a:rPr>
                        <a:t>  ACCIONES    CORRECTIVAS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smtClean="0">
                          <a:latin typeface="Arial"/>
                        </a:rPr>
                        <a:t>EFICACIA</a:t>
                      </a:r>
                      <a:r>
                        <a:rPr lang="es-ES" sz="1050" b="0" i="0" u="none" strike="noStrike" baseline="0" dirty="0" smtClean="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96004">
                <a:tc>
                  <a:txBody>
                    <a:bodyPr/>
                    <a:lstStyle/>
                    <a:p>
                      <a:pPr algn="ctr" fontAlgn="ctr"/>
                      <a:r>
                        <a:rPr lang="es-CO" sz="24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400" b="0" i="0" u="none" strike="noStrike" dirty="0">
                          <a:solidFill>
                            <a:srgbClr val="000000"/>
                          </a:solidFill>
                          <a:effectLst/>
                          <a:latin typeface="Arial"/>
                        </a:rPr>
                        <a:t>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364">
                <a:tc gridSpan="5">
                  <a:txBody>
                    <a:bodyPr/>
                    <a:lstStyle/>
                    <a:p>
                      <a:pPr algn="ctr" fontAlgn="ctr"/>
                      <a:r>
                        <a:rPr lang="es-CO" sz="2800" b="0" i="0" u="none" strike="noStrike" dirty="0" smtClean="0">
                          <a:effectLst/>
                          <a:latin typeface="Arial"/>
                        </a:rPr>
                        <a:t>Se implementaron todas las acciones correctivas</a:t>
                      </a:r>
                      <a:endParaRPr lang="es-CO" sz="2800" b="0" i="0" u="none" strike="noStrike" dirty="0">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just" fontAlgn="ctr"/>
                      <a:endParaRPr lang="es-CO" sz="900" b="0" i="0" u="none" strike="noStrike" dirty="0">
                        <a:effectLst/>
                        <a:latin typeface="Arial"/>
                      </a:endParaRPr>
                    </a:p>
                  </a:txBody>
                  <a:tcPr marL="0" marR="0" marT="0" marB="0" anchor="ctr"/>
                </a:tc>
                <a:tc hMerge="1">
                  <a:txBody>
                    <a:bodyPr/>
                    <a:lstStyle/>
                    <a:p>
                      <a:pPr algn="just" fontAlgn="ctr"/>
                      <a:endParaRPr lang="es-CO" sz="800" b="0" i="0" u="none" strike="noStrike" kern="1200" dirty="0">
                        <a:solidFill>
                          <a:schemeClr val="tx1"/>
                        </a:solidFill>
                        <a:effectLst/>
                        <a:latin typeface="Arial"/>
                        <a:ea typeface="+mn-ea"/>
                        <a:cs typeface="+mn-cs"/>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bl>
          </a:graphicData>
        </a:graphic>
      </p:graphicFrame>
    </p:spTree>
    <p:extLst>
      <p:ext uri="{BB962C8B-B14F-4D97-AF65-F5344CB8AC3E}">
        <p14:creationId xmlns:p14="http://schemas.microsoft.com/office/powerpoint/2010/main" val="1013032161"/>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10" name="9 Tabla"/>
          <p:cNvGraphicFramePr>
            <a:graphicFrameLocks noGrp="1"/>
          </p:cNvGraphicFramePr>
          <p:nvPr>
            <p:extLst>
              <p:ext uri="{D42A27DB-BD31-4B8C-83A1-F6EECF244321}">
                <p14:modId xmlns:p14="http://schemas.microsoft.com/office/powerpoint/2010/main" val="3971404511"/>
              </p:ext>
            </p:extLst>
          </p:nvPr>
        </p:nvGraphicFramePr>
        <p:xfrm>
          <a:off x="349511" y="404664"/>
          <a:ext cx="8398955" cy="1645952"/>
        </p:xfrm>
        <a:graphic>
          <a:graphicData uri="http://schemas.openxmlformats.org/drawingml/2006/table">
            <a:tbl>
              <a:tblPr/>
              <a:tblGrid>
                <a:gridCol w="1637085"/>
                <a:gridCol w="1352374"/>
                <a:gridCol w="1352374"/>
                <a:gridCol w="1352374"/>
                <a:gridCol w="1352374"/>
                <a:gridCol w="1352374"/>
              </a:tblGrid>
              <a:tr h="365792">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20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0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4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2000" b="0" i="0" u="none" strike="noStrike" cap="none" normalizeH="0" baseline="0" dirty="0" smtClean="0">
                          <a:ln>
                            <a:noFill/>
                          </a:ln>
                          <a:solidFill>
                            <a:schemeClr val="tx1"/>
                          </a:solidFill>
                          <a:effectLst/>
                          <a:latin typeface="Arial" charset="0"/>
                          <a:ea typeface="MS PGothic" pitchFamily="34" charset="-128"/>
                        </a:rPr>
                        <a:t>De dos riesgos identificados en el año 2013, se formularon e implementaron 7  acciones  preventivas las cuales se encuentran cerradas.</a:t>
                      </a:r>
                      <a:endParaRPr kumimoji="0" lang="es-ES" sz="20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2403252780"/>
              </p:ext>
            </p:extLst>
          </p:nvPr>
        </p:nvGraphicFramePr>
        <p:xfrm>
          <a:off x="285750" y="2389188"/>
          <a:ext cx="8501063" cy="3228975"/>
        </p:xfrm>
        <a:graphic>
          <a:graphicData uri="http://schemas.openxmlformats.org/drawingml/2006/table">
            <a:tbl>
              <a:tblPr/>
              <a:tblGrid>
                <a:gridCol w="4699205"/>
                <a:gridCol w="3801858"/>
              </a:tblGrid>
              <a:tr h="276276">
                <a:tc gridSpan="2">
                  <a:txBody>
                    <a:bodyPr/>
                    <a:lstStyle/>
                    <a:p>
                      <a:pPr algn="ctr" fontAlgn="ctr"/>
                      <a:r>
                        <a:rPr lang="es-MX" sz="1600" b="1" i="0" u="none" strike="noStrike" dirty="0" smtClean="0">
                          <a:solidFill>
                            <a:srgbClr val="FF0000"/>
                          </a:solidFill>
                          <a:latin typeface="Century Gothic"/>
                        </a:rPr>
                        <a:t>ACTUALIZACION </a:t>
                      </a:r>
                      <a:r>
                        <a:rPr lang="es-MX" sz="1600" b="1" i="0" u="none" strike="noStrike" baseline="0" dirty="0" smtClean="0">
                          <a:solidFill>
                            <a:srgbClr val="FF0000"/>
                          </a:solidFill>
                          <a:latin typeface="Century Gothic"/>
                        </a:rPr>
                        <a:t> MAPA DE RIESGO 2013</a:t>
                      </a: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76276">
                <a:tc>
                  <a:txBody>
                    <a:bodyPr/>
                    <a:lstStyle/>
                    <a:p>
                      <a:pPr algn="ctr" fontAlgn="ctr"/>
                      <a:r>
                        <a:rPr lang="es-ES" sz="1600" b="1" i="0" u="none" strike="noStrike" dirty="0">
                          <a:latin typeface="Century Gothic"/>
                        </a:rPr>
                        <a:t>RESUMEN </a:t>
                      </a:r>
                      <a:r>
                        <a:rPr lang="es-ES" sz="1600" b="1" i="0" u="none" strike="noStrike" dirty="0" smtClean="0">
                          <a:latin typeface="Century Gothic"/>
                        </a:rPr>
                        <a:t>RIESGO y</a:t>
                      </a:r>
                      <a:r>
                        <a:rPr lang="es-ES" sz="1600" b="1" i="0" u="none" strike="noStrike" baseline="0" dirty="0" smtClean="0">
                          <a:latin typeface="Century Gothic"/>
                        </a:rPr>
                        <a:t> CAUSA A ELIMINAR</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600" b="1" i="0" u="none" strike="noStrike" dirty="0" smtClean="0">
                          <a:latin typeface="Century Gothic"/>
                        </a:rPr>
                        <a:t>ACCIONES PREVENTIVAS</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r>
              <a:tr h="189939">
                <a:tc>
                  <a:txBody>
                    <a:bodyPr/>
                    <a:lstStyle/>
                    <a:p>
                      <a:pPr algn="l" fontAlgn="b"/>
                      <a:r>
                        <a:rPr lang="es-ES" sz="1100" b="1" i="0" u="none" strike="noStrike" dirty="0" smtClean="0">
                          <a:latin typeface="Century Gothic"/>
                        </a:rPr>
                        <a:t>s</a:t>
                      </a:r>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r>
              <a:tr h="2486484">
                <a:tc>
                  <a:txBody>
                    <a:bodyPr/>
                    <a:lstStyle/>
                    <a:p>
                      <a:pPr algn="l" fontAlgn="ctr"/>
                      <a:r>
                        <a:rPr lang="es-ES" sz="1200" b="1" i="0" u="none" strike="noStrike" dirty="0" smtClean="0">
                          <a:solidFill>
                            <a:srgbClr val="000000"/>
                          </a:solidFill>
                          <a:latin typeface="Arial"/>
                        </a:rPr>
                        <a:t>Riesgo </a:t>
                      </a:r>
                      <a:r>
                        <a:rPr lang="es-ES" sz="1200" b="1" i="0" u="none" strike="noStrike" baseline="0" dirty="0" smtClean="0">
                          <a:solidFill>
                            <a:srgbClr val="000000"/>
                          </a:solidFill>
                          <a:latin typeface="Arial"/>
                        </a:rPr>
                        <a:t> Operativ</a:t>
                      </a:r>
                      <a:r>
                        <a:rPr lang="es-ES" sz="1200" b="1" i="0" u="none" strike="noStrike" dirty="0" smtClean="0">
                          <a:solidFill>
                            <a:srgbClr val="000000"/>
                          </a:solidFill>
                          <a:latin typeface="Arial"/>
                        </a:rPr>
                        <a:t>o: </a:t>
                      </a:r>
                      <a:r>
                        <a:rPr lang="es-ES" sz="1200" b="0" i="0" u="none" strike="noStrike" dirty="0" smtClean="0">
                          <a:solidFill>
                            <a:srgbClr val="000000"/>
                          </a:solidFill>
                          <a:latin typeface="Arial"/>
                        </a:rPr>
                        <a:t> Que no se tengan los suficientes controles y personal para atender los asuntos de seguridad en la Seccional</a:t>
                      </a:r>
                      <a:br>
                        <a:rPr lang="es-ES" sz="1200" b="0" i="0" u="none" strike="noStrike" dirty="0" smtClean="0">
                          <a:solidFill>
                            <a:srgbClr val="000000"/>
                          </a:solidFill>
                          <a:latin typeface="Arial"/>
                        </a:rPr>
                      </a:br>
                      <a:endParaRPr lang="es-ES" sz="1200" b="0" i="0" u="none" strike="noStrike" dirty="0" smtClean="0">
                        <a:solidFill>
                          <a:srgbClr val="000000"/>
                        </a:solidFill>
                        <a:latin typeface="Arial"/>
                      </a:endParaRPr>
                    </a:p>
                    <a:p>
                      <a:pPr algn="l" fontAlgn="ctr"/>
                      <a:r>
                        <a:rPr lang="es-ES" sz="1200" b="1" i="0" u="none" strike="noStrike" dirty="0" smtClean="0">
                          <a:solidFill>
                            <a:srgbClr val="000000"/>
                          </a:solidFill>
                          <a:latin typeface="Arial"/>
                        </a:rPr>
                        <a:t>Causas a eliminar: </a:t>
                      </a:r>
                    </a:p>
                    <a:p>
                      <a:pPr algn="l" fontAlgn="ctr"/>
                      <a:r>
                        <a:rPr lang="es-ES" sz="1200" b="0" i="0" u="none" strike="noStrike" dirty="0" smtClean="0">
                          <a:solidFill>
                            <a:srgbClr val="000000"/>
                          </a:solidFill>
                          <a:latin typeface="Arial"/>
                        </a:rPr>
                        <a:t>1. Por la colonización de áreas y construcción de nuevos espacios</a:t>
                      </a:r>
                    </a:p>
                    <a:p>
                      <a:pPr algn="l" fontAlgn="ctr"/>
                      <a:r>
                        <a:rPr lang="es-ES" sz="1200" b="0" i="0" u="none" strike="noStrike" dirty="0" smtClean="0">
                          <a:solidFill>
                            <a:srgbClr val="000000"/>
                          </a:solidFill>
                          <a:latin typeface="Arial"/>
                        </a:rPr>
                        <a:t>2.Control inadecuado en los accesos</a:t>
                      </a:r>
                    </a:p>
                    <a:p>
                      <a:pPr algn="l" fontAlgn="ctr"/>
                      <a:r>
                        <a:rPr lang="es-ES" sz="1200" b="0" i="0" u="none" strike="noStrike" dirty="0" smtClean="0">
                          <a:solidFill>
                            <a:srgbClr val="000000"/>
                          </a:solidFill>
                          <a:latin typeface="Arial"/>
                        </a:rPr>
                        <a:t>3. Deficiente plan de emergencia</a:t>
                      </a:r>
                    </a:p>
                    <a:p>
                      <a:pPr algn="l" fontAlgn="ctr"/>
                      <a:r>
                        <a:rPr lang="es-ES" sz="1200" b="0" i="0" u="none" strike="noStrike" dirty="0" smtClean="0">
                          <a:solidFill>
                            <a:srgbClr val="000000"/>
                          </a:solidFill>
                          <a:latin typeface="Arial"/>
                        </a:rPr>
                        <a:t>4. No se tiene un plan de señalización</a:t>
                      </a:r>
                    </a:p>
                    <a:p>
                      <a:pPr algn="l" fontAlgn="ctr"/>
                      <a:r>
                        <a:rPr lang="es-ES" sz="1200" b="0" i="0" u="none" strike="noStrike" dirty="0" smtClean="0">
                          <a:solidFill>
                            <a:srgbClr val="000000"/>
                          </a:solidFill>
                          <a:latin typeface="Arial"/>
                        </a:rPr>
                        <a:t>5. Debilidad en el plan de vigilancia</a:t>
                      </a:r>
                    </a:p>
                    <a:p>
                      <a:pPr algn="l" fontAlgn="ctr"/>
                      <a:r>
                        <a:rPr lang="es-ES" sz="1200" b="0" i="0" u="none" strike="noStrike" dirty="0" smtClean="0">
                          <a:solidFill>
                            <a:srgbClr val="000000"/>
                          </a:solidFill>
                          <a:latin typeface="Arial"/>
                        </a:rPr>
                        <a:t>6.Pocas zonas de estudio</a:t>
                      </a:r>
                    </a:p>
                    <a:p>
                      <a:pPr algn="l" fontAlgn="ctr"/>
                      <a:r>
                        <a:rPr lang="es-ES" sz="1200" b="0" i="0" u="none" strike="noStrike" dirty="0" smtClean="0">
                          <a:solidFill>
                            <a:srgbClr val="000000"/>
                          </a:solidFill>
                          <a:latin typeface="Arial"/>
                        </a:rPr>
                        <a:t>7. No se tienen mapas de ubicación de espacios entre edificios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s-ES" sz="1800" kern="1200" dirty="0" smtClean="0">
                          <a:solidFill>
                            <a:srgbClr val="FF0000"/>
                          </a:solidFill>
                          <a:latin typeface="+mn-lt"/>
                          <a:ea typeface="+mn-ea"/>
                          <a:cs typeface="+mn-cs"/>
                        </a:rPr>
                        <a:t>1. </a:t>
                      </a:r>
                      <a:r>
                        <a:rPr lang="es-ES" sz="1800" kern="1200" dirty="0" smtClean="0">
                          <a:solidFill>
                            <a:srgbClr val="FF0000"/>
                          </a:solidFill>
                          <a:latin typeface="+mn-lt"/>
                          <a:ea typeface="+mn-ea"/>
                          <a:cs typeface="+mn-cs"/>
                        </a:rPr>
                        <a:t>Elaboración e implementación del plan de emergencia</a:t>
                      </a:r>
                    </a:p>
                    <a:p>
                      <a:r>
                        <a:rPr lang="es-ES" sz="1800" kern="1200" dirty="0" smtClean="0">
                          <a:solidFill>
                            <a:schemeClr val="tx1"/>
                          </a:solidFill>
                          <a:latin typeface="+mn-lt"/>
                          <a:ea typeface="+mn-ea"/>
                          <a:cs typeface="+mn-cs"/>
                        </a:rPr>
                        <a:t>2.Implementación de la señalización en la Seccional</a:t>
                      </a:r>
                    </a:p>
                    <a:p>
                      <a:r>
                        <a:rPr lang="es-ES" sz="1800" kern="1200" dirty="0" smtClean="0">
                          <a:solidFill>
                            <a:srgbClr val="FF0000"/>
                          </a:solidFill>
                          <a:latin typeface="+mn-lt"/>
                          <a:ea typeface="+mn-ea"/>
                          <a:cs typeface="+mn-cs"/>
                        </a:rPr>
                        <a:t>3. Elaboración e implementación del plan de vigilancia</a:t>
                      </a:r>
                    </a:p>
                    <a:p>
                      <a:r>
                        <a:rPr lang="es-ES" sz="1800" kern="1200" dirty="0" smtClean="0">
                          <a:solidFill>
                            <a:srgbClr val="FF0000"/>
                          </a:solidFill>
                          <a:latin typeface="+mn-lt"/>
                          <a:ea typeface="+mn-ea"/>
                          <a:cs typeface="+mn-cs"/>
                        </a:rPr>
                        <a:t>4. Mapas de ubicación de espacios entre edificios</a:t>
                      </a:r>
                      <a:endParaRPr lang="es-ES" sz="1100" dirty="0">
                        <a:solidFill>
                          <a:srgbClr val="FF0000"/>
                        </a:solidFill>
                        <a:latin typeface="Calibri"/>
                        <a:ea typeface="Calibri"/>
                        <a:cs typeface="Times New Roman"/>
                      </a:endParaRPr>
                    </a:p>
                  </a:txBody>
                  <a:tcPr marL="44450" marR="4445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0890658"/>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10" name="9 Tabla"/>
          <p:cNvGraphicFramePr>
            <a:graphicFrameLocks noGrp="1"/>
          </p:cNvGraphicFramePr>
          <p:nvPr>
            <p:extLst>
              <p:ext uri="{D42A27DB-BD31-4B8C-83A1-F6EECF244321}">
                <p14:modId xmlns:p14="http://schemas.microsoft.com/office/powerpoint/2010/main" val="4084278366"/>
              </p:ext>
            </p:extLst>
          </p:nvPr>
        </p:nvGraphicFramePr>
        <p:xfrm>
          <a:off x="349511" y="404664"/>
          <a:ext cx="8398955" cy="1645952"/>
        </p:xfrm>
        <a:graphic>
          <a:graphicData uri="http://schemas.openxmlformats.org/drawingml/2006/table">
            <a:tbl>
              <a:tblPr/>
              <a:tblGrid>
                <a:gridCol w="1637085"/>
                <a:gridCol w="1352374"/>
                <a:gridCol w="1352374"/>
                <a:gridCol w="1352374"/>
                <a:gridCol w="1352374"/>
                <a:gridCol w="1352374"/>
              </a:tblGrid>
              <a:tr h="365792">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20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0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4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4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2000" b="0" i="0" u="none" strike="noStrike" cap="none" normalizeH="0" baseline="0" dirty="0" smtClean="0">
                          <a:ln>
                            <a:noFill/>
                          </a:ln>
                          <a:solidFill>
                            <a:schemeClr val="tx1"/>
                          </a:solidFill>
                          <a:effectLst/>
                          <a:latin typeface="Arial" charset="0"/>
                          <a:ea typeface="MS PGothic" pitchFamily="34" charset="-128"/>
                        </a:rPr>
                        <a:t>De dos riesgos identificados en el año 2013, se formularon e implementaron 7  acciones  preventivas las cuales se encuentran cerradas.</a:t>
                      </a:r>
                      <a:endParaRPr kumimoji="0" lang="es-ES" sz="20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1492159246"/>
              </p:ext>
            </p:extLst>
          </p:nvPr>
        </p:nvGraphicFramePr>
        <p:xfrm>
          <a:off x="391417" y="2399382"/>
          <a:ext cx="8501063" cy="3117850"/>
        </p:xfrm>
        <a:graphic>
          <a:graphicData uri="http://schemas.openxmlformats.org/drawingml/2006/table">
            <a:tbl>
              <a:tblPr/>
              <a:tblGrid>
                <a:gridCol w="4699205"/>
                <a:gridCol w="3801858"/>
              </a:tblGrid>
              <a:tr h="333574">
                <a:tc gridSpan="2">
                  <a:txBody>
                    <a:bodyPr/>
                    <a:lstStyle/>
                    <a:p>
                      <a:pPr algn="ctr" fontAlgn="ctr"/>
                      <a:r>
                        <a:rPr lang="es-MX" sz="1600" b="1" i="0" u="none" strike="noStrike" dirty="0" smtClean="0">
                          <a:solidFill>
                            <a:srgbClr val="FF0000"/>
                          </a:solidFill>
                          <a:latin typeface="Century Gothic"/>
                        </a:rPr>
                        <a:t>ACTUALIZACION </a:t>
                      </a:r>
                      <a:r>
                        <a:rPr lang="es-MX" sz="1600" b="1" i="0" u="none" strike="noStrike" baseline="0" dirty="0" smtClean="0">
                          <a:solidFill>
                            <a:srgbClr val="FF0000"/>
                          </a:solidFill>
                          <a:latin typeface="Century Gothic"/>
                        </a:rPr>
                        <a:t> MAPA DE RIESGO 2013</a:t>
                      </a:r>
                      <a:endParaRPr lang="es-ES" sz="16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354270">
                <a:tc>
                  <a:txBody>
                    <a:bodyPr/>
                    <a:lstStyle/>
                    <a:p>
                      <a:pPr algn="ctr" fontAlgn="ctr"/>
                      <a:r>
                        <a:rPr lang="es-ES" sz="1600" b="1" i="0" u="none" strike="noStrike" dirty="0">
                          <a:latin typeface="Century Gothic"/>
                        </a:rPr>
                        <a:t>RESUMEN </a:t>
                      </a:r>
                      <a:r>
                        <a:rPr lang="es-ES" sz="1600" b="1" i="0" u="none" strike="noStrike" dirty="0" smtClean="0">
                          <a:latin typeface="Century Gothic"/>
                        </a:rPr>
                        <a:t>RIESGO y</a:t>
                      </a:r>
                      <a:r>
                        <a:rPr lang="es-ES" sz="1600" b="1" i="0" u="none" strike="noStrike" baseline="0" dirty="0" smtClean="0">
                          <a:latin typeface="Century Gothic"/>
                        </a:rPr>
                        <a:t> CAUSA A ELIMINAR</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600" b="1" i="0" u="none" strike="noStrike" dirty="0" smtClean="0">
                          <a:latin typeface="Century Gothic"/>
                        </a:rPr>
                        <a:t>ACCIONES PREVENTIVAS</a:t>
                      </a:r>
                      <a:endParaRPr lang="es-ES" sz="16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r>
              <a:tr h="295882">
                <a:tc>
                  <a:txBody>
                    <a:bodyPr/>
                    <a:lstStyle/>
                    <a:p>
                      <a:pPr algn="l" fontAlgn="b"/>
                      <a:r>
                        <a:rPr lang="es-ES" sz="1100" b="1" i="0" u="none" strike="noStrike" dirty="0" smtClean="0">
                          <a:latin typeface="Century Gothic"/>
                        </a:rPr>
                        <a:t>s</a:t>
                      </a:r>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1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r>
              <a:tr h="2134124">
                <a:tc>
                  <a:txBody>
                    <a:bodyPr/>
                    <a:lstStyle/>
                    <a:p>
                      <a:pPr algn="l" fontAlgn="ctr"/>
                      <a:r>
                        <a:rPr lang="es-ES" sz="1600" b="1" i="0" u="none" strike="noStrike" dirty="0">
                          <a:solidFill>
                            <a:srgbClr val="000000"/>
                          </a:solidFill>
                          <a:latin typeface="Arial"/>
                        </a:rPr>
                        <a:t>Riesgo </a:t>
                      </a:r>
                      <a:r>
                        <a:rPr lang="es-ES" sz="1600" b="1" i="0" u="none" strike="noStrike" baseline="0" dirty="0" smtClean="0">
                          <a:solidFill>
                            <a:srgbClr val="000000"/>
                          </a:solidFill>
                          <a:latin typeface="Arial"/>
                        </a:rPr>
                        <a:t> Operativo: </a:t>
                      </a:r>
                      <a:r>
                        <a:rPr lang="es-ES" sz="1600" b="0" i="0" u="none" strike="noStrike" dirty="0" smtClean="0">
                          <a:solidFill>
                            <a:srgbClr val="000000"/>
                          </a:solidFill>
                          <a:latin typeface="Arial"/>
                        </a:rPr>
                        <a:t>No atender oportunamente las solicitudes de los usuarios por falta de materiales</a:t>
                      </a:r>
                    </a:p>
                    <a:p>
                      <a:pPr algn="l" fontAlgn="ctr"/>
                      <a:r>
                        <a:rPr lang="es-ES" sz="1600" b="0" i="0" u="none" strike="noStrike" dirty="0">
                          <a:solidFill>
                            <a:srgbClr val="000000"/>
                          </a:solidFill>
                          <a:latin typeface="Arial"/>
                        </a:rPr>
                        <a:t/>
                      </a:r>
                      <a:br>
                        <a:rPr lang="es-ES" sz="1600" b="0" i="0" u="none" strike="noStrike" dirty="0">
                          <a:solidFill>
                            <a:srgbClr val="000000"/>
                          </a:solidFill>
                          <a:latin typeface="Arial"/>
                        </a:rPr>
                      </a:br>
                      <a:r>
                        <a:rPr lang="es-ES" sz="1600" b="1" i="0" u="none" strike="noStrike" dirty="0">
                          <a:solidFill>
                            <a:srgbClr val="000000"/>
                          </a:solidFill>
                          <a:latin typeface="Arial"/>
                        </a:rPr>
                        <a:t>Causa a eliminar: </a:t>
                      </a:r>
                      <a:endParaRPr lang="es-ES" sz="1600" b="1" i="0" u="none" strike="noStrike" dirty="0" smtClean="0">
                        <a:solidFill>
                          <a:srgbClr val="000000"/>
                        </a:solidFill>
                        <a:latin typeface="Arial"/>
                      </a:endParaRPr>
                    </a:p>
                    <a:p>
                      <a:pPr algn="l" fontAlgn="ctr"/>
                      <a:r>
                        <a:rPr lang="es-ES" sz="1600" b="1" i="0" u="none" strike="noStrike" dirty="0" smtClean="0">
                          <a:solidFill>
                            <a:srgbClr val="000000"/>
                          </a:solidFill>
                          <a:latin typeface="Arial"/>
                        </a:rPr>
                        <a:t>1</a:t>
                      </a:r>
                      <a:r>
                        <a:rPr lang="es-ES" sz="1600" b="0" i="0" u="none" strike="noStrike" dirty="0" smtClean="0">
                          <a:solidFill>
                            <a:srgbClr val="000000"/>
                          </a:solidFill>
                          <a:latin typeface="Arial"/>
                        </a:rPr>
                        <a:t>. No tener la disponibilidad presupuestal  para la compra</a:t>
                      </a:r>
                    </a:p>
                    <a:p>
                      <a:pPr algn="l" fontAlgn="ctr"/>
                      <a:r>
                        <a:rPr lang="es-ES" sz="1600" b="0" i="0" u="none" strike="noStrike" dirty="0" smtClean="0">
                          <a:solidFill>
                            <a:srgbClr val="000000"/>
                          </a:solidFill>
                          <a:latin typeface="Arial"/>
                        </a:rPr>
                        <a:t>2. Por demora en la compra propiamente dicha</a:t>
                      </a:r>
                    </a:p>
                    <a:p>
                      <a:pPr algn="l" fontAlgn="ctr"/>
                      <a:r>
                        <a:rPr lang="es-ES" sz="1600" b="0" i="0" u="none" strike="noStrike" dirty="0" smtClean="0">
                          <a:solidFill>
                            <a:srgbClr val="000000"/>
                          </a:solidFill>
                          <a:latin typeface="Arial"/>
                        </a:rPr>
                        <a:t>3. Escasez de materiales</a:t>
                      </a:r>
                      <a:r>
                        <a:rPr lang="es-ES" sz="1200" b="1" i="0" u="none" strike="noStrike" dirty="0">
                          <a:solidFill>
                            <a:srgbClr val="000000"/>
                          </a:solidFill>
                          <a:latin typeface="Arial"/>
                        </a:rPr>
                        <a:t/>
                      </a:r>
                      <a:br>
                        <a:rPr lang="es-ES" sz="1200" b="1" i="0" u="none" strike="noStrike" dirty="0">
                          <a:solidFill>
                            <a:srgbClr val="000000"/>
                          </a:solidFill>
                          <a:latin typeface="Arial"/>
                        </a:rPr>
                      </a:br>
                      <a:endParaRPr lang="es-ES" sz="1200" b="1"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s-ES" sz="1800" kern="1200" dirty="0" smtClean="0">
                          <a:solidFill>
                            <a:schemeClr val="tx1"/>
                          </a:solidFill>
                          <a:latin typeface="+mn-lt"/>
                          <a:ea typeface="+mn-ea"/>
                          <a:cs typeface="+mn-cs"/>
                        </a:rPr>
                        <a:t>1. Atender oportunamente las solicitudes de mantenimiento</a:t>
                      </a:r>
                    </a:p>
                    <a:p>
                      <a:r>
                        <a:rPr lang="es-ES" sz="1800" kern="1200" dirty="0" smtClean="0">
                          <a:solidFill>
                            <a:schemeClr val="tx1"/>
                          </a:solidFill>
                          <a:latin typeface="+mn-lt"/>
                          <a:ea typeface="+mn-ea"/>
                          <a:cs typeface="+mn-cs"/>
                        </a:rPr>
                        <a:t>2.  En caso de requerir compras con proveedores informar al usuario la demora del mismo.</a:t>
                      </a:r>
                    </a:p>
                    <a:p>
                      <a:r>
                        <a:rPr lang="es-ES" sz="1800" kern="1200" dirty="0" smtClean="0">
                          <a:solidFill>
                            <a:schemeClr val="tx1"/>
                          </a:solidFill>
                          <a:latin typeface="+mn-lt"/>
                          <a:ea typeface="+mn-ea"/>
                          <a:cs typeface="+mn-cs"/>
                        </a:rPr>
                        <a:t>3. Presupuestar recursos suficientes para atender los servicios solicitados.</a:t>
                      </a:r>
                      <a:endParaRPr lang="es-ES" sz="1600" dirty="0">
                        <a:latin typeface="Calibri"/>
                        <a:ea typeface="Calibri"/>
                        <a:cs typeface="Times New Roman"/>
                      </a:endParaRPr>
                    </a:p>
                  </a:txBody>
                  <a:tcPr marL="44450" marR="4445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40636843"/>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0"/>
            <a:ext cx="8229600" cy="1143000"/>
          </a:xfrm>
        </p:spPr>
        <p:txBody>
          <a:bodyPr/>
          <a:lstStyle/>
          <a:p>
            <a:pPr eaLnBrk="1" hangingPunct="1"/>
            <a:r>
              <a:rPr lang="es-ES" sz="2800" b="1" dirty="0" smtClean="0">
                <a:solidFill>
                  <a:srgbClr val="FF3300"/>
                </a:solidFill>
              </a:rPr>
              <a:t>5.  Revisión del Servicio No conforme</a:t>
            </a:r>
          </a:p>
        </p:txBody>
      </p:sp>
      <p:graphicFrame>
        <p:nvGraphicFramePr>
          <p:cNvPr id="6" name="5 Tabla"/>
          <p:cNvGraphicFramePr>
            <a:graphicFrameLocks noGrp="1"/>
          </p:cNvGraphicFramePr>
          <p:nvPr>
            <p:extLst>
              <p:ext uri="{D42A27DB-BD31-4B8C-83A1-F6EECF244321}">
                <p14:modId xmlns:p14="http://schemas.microsoft.com/office/powerpoint/2010/main" val="1646169704"/>
              </p:ext>
            </p:extLst>
          </p:nvPr>
        </p:nvGraphicFramePr>
        <p:xfrm>
          <a:off x="179512" y="923925"/>
          <a:ext cx="8535863" cy="4205949"/>
        </p:xfrm>
        <a:graphic>
          <a:graphicData uri="http://schemas.openxmlformats.org/drawingml/2006/table">
            <a:tbl>
              <a:tblPr/>
              <a:tblGrid>
                <a:gridCol w="2319994"/>
                <a:gridCol w="5118958"/>
                <a:gridCol w="1096911"/>
              </a:tblGrid>
              <a:tr h="548329">
                <a:tc>
                  <a:txBody>
                    <a:bodyPr/>
                    <a:lstStyle/>
                    <a:p>
                      <a:pPr algn="just" fontAlgn="ctr"/>
                      <a:r>
                        <a:rPr lang="es-ES" sz="1400" b="1" i="0" u="none" strike="noStrike" dirty="0">
                          <a:solidFill>
                            <a:schemeClr val="bg1"/>
                          </a:solidFill>
                          <a:latin typeface="Century Gothic"/>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2000" b="1" i="0" u="none" strike="noStrike" dirty="0">
                          <a:solidFill>
                            <a:schemeClr val="bg1"/>
                          </a:solidFill>
                          <a:latin typeface="Century Gothic"/>
                        </a:rPr>
                        <a:t>Acción/Acciones implantadas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just" fontAlgn="ctr"/>
                      <a:r>
                        <a:rPr lang="es-ES" sz="2000" b="1" i="0" u="none" strike="noStrike" dirty="0">
                          <a:solidFill>
                            <a:schemeClr val="bg1"/>
                          </a:solidFill>
                          <a:latin typeface="Century Gothic"/>
                        </a:rPr>
                        <a:t>Estado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243860">
                <a:tc gridSpan="3">
                  <a:txBody>
                    <a:bodyPr/>
                    <a:lstStyle/>
                    <a:p>
                      <a:pPr algn="l" fontAlgn="b"/>
                      <a:endParaRPr lang="es-ES" sz="1600" b="0" i="0" u="none" strike="noStrike" dirty="0">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tr>
              <a:tr h="1463159">
                <a:tc>
                  <a:txBody>
                    <a:bodyPr/>
                    <a:lstStyle/>
                    <a:p>
                      <a:pPr algn="l" fontAlgn="ctr"/>
                      <a:r>
                        <a:rPr lang="es-CO" sz="1600" b="1" i="0" u="none" strike="noStrike" dirty="0" smtClean="0">
                          <a:solidFill>
                            <a:srgbClr val="000000"/>
                          </a:solidFill>
                          <a:latin typeface="+mn-lt"/>
                        </a:rPr>
                        <a:t>Queja Recurrente: </a:t>
                      </a:r>
                      <a:r>
                        <a:rPr lang="es-CO" sz="1600" b="0" i="0" u="none" strike="noStrike" dirty="0" smtClean="0">
                          <a:solidFill>
                            <a:srgbClr val="000000"/>
                          </a:solidFill>
                          <a:latin typeface="+mn-lt"/>
                        </a:rPr>
                        <a:t>Fumigación en aulas, oficinas y áreas comunes</a:t>
                      </a:r>
                      <a:endParaRPr lang="es-ES" sz="1600" b="0" i="0" u="none" strike="noStrike" dirty="0">
                        <a:solidFill>
                          <a:srgbClr val="000000"/>
                        </a:solidFill>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es-CO" sz="1400" b="0" i="0" u="none" strike="noStrike" dirty="0" smtClean="0">
                          <a:latin typeface="Century Gothic"/>
                        </a:rPr>
                        <a:t>Se han venido haciendo muchas actividades para acabar con la plaga en la universidad. El 23 de marzo de 2013 se hizo una contratación con la empresa EXFUMITEC donde fumigaron todos los bloques, cafetería, portería baños y posgrados también en ciencias de la salud hicieron una campaña para evitar enfermedades y dieron recomendaciones de que se podría hacer con los mosquitos que habitan en la universidad, se le entregaron insecticidas a los empleados de ASSERVI para que en las mañanas dieran una pasada por las oficinas y así disminuir los sancudos, por último se revisaron los focos de propagación haciéndoles la limpieza respectiva.                      Como todos estos medios que se han venido haciendo para acabar con la plaga no ha sido efectiva por las condiciones y características de la sede se traslado el tema a la Secretaria de Salud.</a:t>
                      </a:r>
                      <a:endParaRPr lang="es-ES" sz="1400" b="0"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ctr"/>
                      <a:r>
                        <a:rPr lang="es-ES" sz="1400" b="1" i="0" u="none" strike="noStrike" dirty="0" smtClean="0">
                          <a:latin typeface="Century Gothic"/>
                        </a:rPr>
                        <a:t>Cerrada</a:t>
                      </a:r>
                      <a:endParaRPr lang="es-ES" sz="1400" b="1" i="0" u="none" strike="noStrike" dirty="0">
                        <a:latin typeface="Century Gothic"/>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17205565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6525"/>
            <a:ext cx="8229600" cy="677863"/>
          </a:xfrm>
        </p:spPr>
        <p:txBody>
          <a:bodyPr/>
          <a:lstStyle/>
          <a:p>
            <a:pPr eaLnBrk="1" hangingPunct="1"/>
            <a:r>
              <a:rPr lang="es-ES" sz="2400" b="1" dirty="0" smtClean="0">
                <a:solidFill>
                  <a:srgbClr val="FF3300"/>
                </a:solidFill>
              </a:rPr>
              <a:t>Seguimiento a tareas de la Revisión Gerencial anterior</a:t>
            </a:r>
          </a:p>
        </p:txBody>
      </p:sp>
      <p:graphicFrame>
        <p:nvGraphicFramePr>
          <p:cNvPr id="10" name="9 Tabla"/>
          <p:cNvGraphicFramePr>
            <a:graphicFrameLocks noGrp="1"/>
          </p:cNvGraphicFramePr>
          <p:nvPr>
            <p:extLst>
              <p:ext uri="{D42A27DB-BD31-4B8C-83A1-F6EECF244321}">
                <p14:modId xmlns:p14="http://schemas.microsoft.com/office/powerpoint/2010/main" val="2875370643"/>
              </p:ext>
            </p:extLst>
          </p:nvPr>
        </p:nvGraphicFramePr>
        <p:xfrm>
          <a:off x="251520" y="2675736"/>
          <a:ext cx="8784976" cy="2545080"/>
        </p:xfrm>
        <a:graphic>
          <a:graphicData uri="http://schemas.openxmlformats.org/drawingml/2006/table">
            <a:tbl>
              <a:tblPr/>
              <a:tblGrid>
                <a:gridCol w="3024336"/>
                <a:gridCol w="5760640"/>
              </a:tblGrid>
              <a:tr h="216023">
                <a:tc>
                  <a:txBody>
                    <a:bodyPr/>
                    <a:lstStyle/>
                    <a:p>
                      <a:pPr algn="ctr">
                        <a:lnSpc>
                          <a:spcPct val="115000"/>
                        </a:lnSpc>
                        <a:spcAft>
                          <a:spcPts val="0"/>
                        </a:spcAft>
                      </a:pPr>
                      <a:r>
                        <a:rPr lang="es-ES" sz="2000" b="1" dirty="0">
                          <a:solidFill>
                            <a:srgbClr val="000000"/>
                          </a:solidFill>
                          <a:latin typeface="Arial"/>
                          <a:ea typeface="Times New Roman"/>
                          <a:cs typeface="Times New Roman"/>
                        </a:rPr>
                        <a:t>Acción</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2000" b="1" dirty="0">
                          <a:solidFill>
                            <a:srgbClr val="000000"/>
                          </a:solidFill>
                          <a:latin typeface="Arial"/>
                          <a:ea typeface="Times New Roman"/>
                          <a:cs typeface="Times New Roman"/>
                        </a:rPr>
                        <a:t>  Estado (en proceso, cerrada, no fue eficaz)</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fontAlgn="ctr"/>
                      <a:r>
                        <a:rPr lang="es-CO" sz="1600" b="0" i="0" u="none" strike="noStrike" dirty="0">
                          <a:solidFill>
                            <a:srgbClr val="000000"/>
                          </a:solidFill>
                          <a:effectLst/>
                          <a:latin typeface="Arial"/>
                        </a:rPr>
                        <a:t>Implementar las solicitudes de servicio de mantenimiento por la intranet y calificaciones del servicio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dirty="0">
                          <a:effectLst/>
                          <a:latin typeface="Arial"/>
                        </a:rPr>
                        <a:t>Cerrada</a:t>
                      </a:r>
                      <a:r>
                        <a:rPr lang="es-CO" sz="1600" b="0" i="0" u="none" strike="noStrike" dirty="0">
                          <a:effectLst/>
                          <a:latin typeface="Arial"/>
                        </a:rPr>
                        <a:t>: Se </a:t>
                      </a:r>
                      <a:r>
                        <a:rPr lang="es-CO" sz="1600" b="0" i="0" u="none" strike="noStrike" dirty="0" smtClean="0">
                          <a:effectLst/>
                          <a:latin typeface="Arial"/>
                        </a:rPr>
                        <a:t>verifica </a:t>
                      </a:r>
                      <a:r>
                        <a:rPr lang="es-CO" sz="1600" b="0" i="0" u="none" strike="noStrike" dirty="0">
                          <a:effectLst/>
                          <a:latin typeface="Arial"/>
                        </a:rPr>
                        <a:t>implementación de las solicitudes de servicio de mantenimiento por la intranet y calificaciones del servicio para mayor comodidad del usuario y facilidad para el proceso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algn="just" fontAlgn="ctr"/>
                      <a:r>
                        <a:rPr lang="es-CO" sz="1600" b="0" i="0" u="none" strike="noStrike" dirty="0">
                          <a:solidFill>
                            <a:srgbClr val="000000"/>
                          </a:solidFill>
                          <a:effectLst/>
                          <a:latin typeface="Arial"/>
                        </a:rPr>
                        <a:t>Reestructurar  la Oficina de Servicios Generales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dirty="0">
                          <a:effectLst/>
                          <a:latin typeface="Arial"/>
                        </a:rPr>
                        <a:t>Cerrada</a:t>
                      </a:r>
                      <a:r>
                        <a:rPr lang="es-CO" sz="1600" b="0" i="0" u="none" strike="noStrike" dirty="0">
                          <a:effectLst/>
                          <a:latin typeface="Arial"/>
                        </a:rPr>
                        <a:t>: Se realizó reestructuración física de la Oficina de Servicios Generales lo cual brinda mejor imagen al proceso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algn="just" fontAlgn="ctr"/>
                      <a:r>
                        <a:rPr lang="es-CO" sz="1600" b="0" i="0" u="none" strike="noStrike" dirty="0">
                          <a:solidFill>
                            <a:srgbClr val="000000"/>
                          </a:solidFill>
                          <a:effectLst/>
                          <a:latin typeface="Arial"/>
                        </a:rPr>
                        <a:t>Instalar lámparas adicionales en la parte exterior de la sede centro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600" b="1" i="0" u="none" strike="noStrike" dirty="0">
                          <a:effectLst/>
                          <a:latin typeface="Arial"/>
                        </a:rPr>
                        <a:t>Cerrada</a:t>
                      </a:r>
                      <a:r>
                        <a:rPr lang="es-CO" sz="1600" b="0" i="0" u="none" strike="noStrike" dirty="0">
                          <a:effectLst/>
                          <a:latin typeface="Arial"/>
                        </a:rPr>
                        <a:t>: Se instalaron tres cámaras de seguridad  adicionales en la parte exterior de la sede centro, lo cual permite mejorar las condiciones de seguridad y satisfacción del usuario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3436906008"/>
              </p:ext>
            </p:extLst>
          </p:nvPr>
        </p:nvGraphicFramePr>
        <p:xfrm>
          <a:off x="323528" y="1130479"/>
          <a:ext cx="8568949" cy="1059183"/>
        </p:xfrm>
        <a:graphic>
          <a:graphicData uri="http://schemas.openxmlformats.org/drawingml/2006/table">
            <a:tbl>
              <a:tblPr>
                <a:tableStyleId>{5C22544A-7EE6-4342-B048-85BDC9FD1C3A}</a:tableStyleId>
              </a:tblPr>
              <a:tblGrid>
                <a:gridCol w="536408"/>
                <a:gridCol w="536408"/>
                <a:gridCol w="536408"/>
                <a:gridCol w="536408"/>
                <a:gridCol w="536408"/>
                <a:gridCol w="536408"/>
                <a:gridCol w="536408"/>
                <a:gridCol w="536408"/>
                <a:gridCol w="536408"/>
                <a:gridCol w="536408"/>
                <a:gridCol w="536408"/>
                <a:gridCol w="536408"/>
                <a:gridCol w="536408"/>
                <a:gridCol w="536408"/>
                <a:gridCol w="633731"/>
                <a:gridCol w="425506"/>
              </a:tblGrid>
              <a:tr h="266703">
                <a:tc gridSpan="16">
                  <a:txBody>
                    <a:bodyPr/>
                    <a:lstStyle/>
                    <a:p>
                      <a:pPr algn="ctr" rtl="0" fontAlgn="ctr"/>
                      <a:r>
                        <a:rPr lang="es-CO" sz="1200" b="1" u="none" strike="noStrike" dirty="0">
                          <a:effectLst/>
                        </a:rPr>
                        <a:t>CONSOLIDADO DE TAREAS DE REVISIONES GERENCIALES  2007-1 AL 2013-2</a:t>
                      </a:r>
                      <a:endParaRPr lang="es-CO" sz="1200" b="1" i="0" u="none" strike="noStrike" dirty="0">
                        <a:solidFill>
                          <a:srgbClr val="00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60446">
                <a:tc>
                  <a:txBody>
                    <a:bodyPr/>
                    <a:lstStyle/>
                    <a:p>
                      <a:pPr algn="just" rtl="0" fontAlgn="ctr"/>
                      <a:r>
                        <a:rPr lang="es-CO" sz="1200" u="none" strike="noStrike" dirty="0">
                          <a:effectLst/>
                        </a:rPr>
                        <a:t>2007-1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u="none" strike="noStrike" dirty="0">
                          <a:effectLst/>
                        </a:rPr>
                        <a:t>2007-II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2013 -1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100" b="1" u="none" strike="noStrike" dirty="0">
                          <a:effectLst/>
                        </a:rPr>
                        <a:t>En proceso</a:t>
                      </a:r>
                      <a:endParaRPr lang="es-CO" sz="1100" b="1" i="0" u="none" strike="noStrike" dirty="0">
                        <a:solidFill>
                          <a:srgbClr val="000000"/>
                        </a:solidFill>
                        <a:effectLst/>
                        <a:latin typeface="Arial"/>
                      </a:endParaRPr>
                    </a:p>
                  </a:txBody>
                  <a:tcPr marL="0" marR="0" marT="0" marB="0" anchor="ctr">
                    <a:solidFill>
                      <a:srgbClr val="92D050"/>
                    </a:solidFill>
                  </a:tcPr>
                </a:tc>
                <a:tc>
                  <a:txBody>
                    <a:bodyPr/>
                    <a:lstStyle/>
                    <a:p>
                      <a:pPr algn="just" rtl="0" fontAlgn="ctr"/>
                      <a:r>
                        <a:rPr lang="es-CO" sz="1400" b="1" u="none" strike="noStrike" dirty="0">
                          <a:effectLst/>
                        </a:rPr>
                        <a:t>TOTAL </a:t>
                      </a:r>
                      <a:endParaRPr lang="es-CO" sz="1400" b="1" i="0" u="none" strike="noStrike" dirty="0">
                        <a:solidFill>
                          <a:srgbClr val="000000"/>
                        </a:solidFill>
                        <a:effectLst/>
                        <a:latin typeface="Arial"/>
                      </a:endParaRPr>
                    </a:p>
                  </a:txBody>
                  <a:tcPr marL="0" marR="0" marT="0" marB="0" anchor="ctr"/>
                </a:tc>
              </a:tr>
              <a:tr h="308954">
                <a:tc>
                  <a:txBody>
                    <a:bodyPr/>
                    <a:lstStyle/>
                    <a:p>
                      <a:pPr algn="ctr" rtl="0" fontAlgn="b"/>
                      <a:r>
                        <a:rPr lang="es-CO" sz="2400" b="0" i="0" u="none" strike="noStrike">
                          <a:solidFill>
                            <a:srgbClr val="000000"/>
                          </a:solidFill>
                          <a:effectLst/>
                          <a:latin typeface="Arial"/>
                        </a:rPr>
                        <a:t>2</a:t>
                      </a:r>
                    </a:p>
                  </a:txBody>
                  <a:tcPr marL="0" marR="0" marT="0" marB="0" anchor="b"/>
                </a:tc>
                <a:tc>
                  <a:txBody>
                    <a:bodyPr/>
                    <a:lstStyle/>
                    <a:p>
                      <a:pPr algn="ctr" rtl="0" fontAlgn="b"/>
                      <a:r>
                        <a:rPr lang="es-CO" sz="2400" b="0" i="0" u="none" strike="noStrike">
                          <a:solidFill>
                            <a:srgbClr val="000000"/>
                          </a:solidFill>
                          <a:effectLst/>
                          <a:latin typeface="Arial"/>
                        </a:rPr>
                        <a:t>3</a:t>
                      </a:r>
                    </a:p>
                  </a:txBody>
                  <a:tcPr marL="0" marR="0" marT="0" marB="0" anchor="b"/>
                </a:tc>
                <a:tc>
                  <a:txBody>
                    <a:bodyPr/>
                    <a:lstStyle/>
                    <a:p>
                      <a:pPr algn="ctr" rtl="0" fontAlgn="b"/>
                      <a:r>
                        <a:rPr lang="es-CO" sz="2400" b="0" i="0" u="none" strike="noStrike">
                          <a:solidFill>
                            <a:srgbClr val="000000"/>
                          </a:solidFill>
                          <a:effectLst/>
                          <a:latin typeface="Arial"/>
                        </a:rPr>
                        <a:t>13</a:t>
                      </a:r>
                    </a:p>
                  </a:txBody>
                  <a:tcPr marL="0" marR="0" marT="0" marB="0" anchor="b"/>
                </a:tc>
                <a:tc>
                  <a:txBody>
                    <a:bodyPr/>
                    <a:lstStyle/>
                    <a:p>
                      <a:pPr algn="ctr" rtl="0" fontAlgn="b"/>
                      <a:r>
                        <a:rPr lang="es-CO" sz="2400" b="0" i="0" u="none" strike="noStrike">
                          <a:solidFill>
                            <a:srgbClr val="000000"/>
                          </a:solidFill>
                          <a:effectLst/>
                          <a:latin typeface="Arial"/>
                        </a:rPr>
                        <a:t>3</a:t>
                      </a:r>
                    </a:p>
                  </a:txBody>
                  <a:tcPr marL="0" marR="0" marT="0" marB="0" anchor="b"/>
                </a:tc>
                <a:tc>
                  <a:txBody>
                    <a:bodyPr/>
                    <a:lstStyle/>
                    <a:p>
                      <a:pPr algn="ctr" rtl="0" fontAlgn="b"/>
                      <a:r>
                        <a:rPr lang="es-CO" sz="2400" b="0" i="0" u="none" strike="noStrike">
                          <a:solidFill>
                            <a:srgbClr val="000000"/>
                          </a:solidFill>
                          <a:effectLst/>
                          <a:latin typeface="Arial"/>
                        </a:rPr>
                        <a:t>1</a:t>
                      </a:r>
                    </a:p>
                  </a:txBody>
                  <a:tcPr marL="0" marR="0" marT="0" marB="0" anchor="b"/>
                </a:tc>
                <a:tc>
                  <a:txBody>
                    <a:bodyPr/>
                    <a:lstStyle/>
                    <a:p>
                      <a:pPr algn="ctr" rtl="0" fontAlgn="ctr"/>
                      <a:r>
                        <a:rPr lang="es-CO" sz="2400" b="0" i="0" u="none" strike="noStrike">
                          <a:solidFill>
                            <a:srgbClr val="000000"/>
                          </a:solidFill>
                          <a:effectLst/>
                          <a:latin typeface="Arial"/>
                        </a:rPr>
                        <a:t>3</a:t>
                      </a:r>
                    </a:p>
                  </a:txBody>
                  <a:tcPr marL="0" marR="0" marT="0" marB="0" anchor="ctr"/>
                </a:tc>
                <a:tc>
                  <a:txBody>
                    <a:bodyPr/>
                    <a:lstStyle/>
                    <a:p>
                      <a:pPr algn="ctr" rtl="0" fontAlgn="ctr"/>
                      <a:r>
                        <a:rPr lang="es-CO" sz="2400" b="0" i="0" u="none" strike="noStrike">
                          <a:solidFill>
                            <a:srgbClr val="000000"/>
                          </a:solidFill>
                          <a:effectLst/>
                          <a:latin typeface="Arial"/>
                        </a:rPr>
                        <a:t>2</a:t>
                      </a:r>
                    </a:p>
                  </a:txBody>
                  <a:tcPr marL="0" marR="0" marT="0" marB="0" anchor="ctr"/>
                </a:tc>
                <a:tc>
                  <a:txBody>
                    <a:bodyPr/>
                    <a:lstStyle/>
                    <a:p>
                      <a:pPr algn="ctr" rtl="0" fontAlgn="ctr"/>
                      <a:r>
                        <a:rPr lang="es-CO" sz="2400" b="1" i="0" u="none" strike="noStrike">
                          <a:solidFill>
                            <a:srgbClr val="000000"/>
                          </a:solidFill>
                          <a:effectLst/>
                          <a:latin typeface="Arial"/>
                        </a:rPr>
                        <a:t>6</a:t>
                      </a:r>
                    </a:p>
                  </a:txBody>
                  <a:tcPr marL="0" marR="0" marT="0" marB="0" anchor="ctr"/>
                </a:tc>
                <a:tc>
                  <a:txBody>
                    <a:bodyPr/>
                    <a:lstStyle/>
                    <a:p>
                      <a:pPr algn="ctr" rtl="0" fontAlgn="ctr"/>
                      <a:r>
                        <a:rPr lang="es-CO" sz="2400" b="0" i="0" u="none" strike="noStrike">
                          <a:solidFill>
                            <a:srgbClr val="000000"/>
                          </a:solidFill>
                          <a:effectLst/>
                          <a:latin typeface="Arial"/>
                        </a:rPr>
                        <a:t>1</a:t>
                      </a:r>
                    </a:p>
                  </a:txBody>
                  <a:tcPr marL="0" marR="0" marT="0" marB="0" anchor="ctr"/>
                </a:tc>
                <a:tc>
                  <a:txBody>
                    <a:bodyPr/>
                    <a:lstStyle/>
                    <a:p>
                      <a:pPr algn="ctr" rtl="0" fontAlgn="ctr"/>
                      <a:r>
                        <a:rPr lang="es-CO" sz="2400" b="0" i="0" u="none" strike="noStrike">
                          <a:solidFill>
                            <a:srgbClr val="000000"/>
                          </a:solidFill>
                          <a:effectLst/>
                          <a:latin typeface="Arial"/>
                        </a:rPr>
                        <a:t>3</a:t>
                      </a:r>
                    </a:p>
                  </a:txBody>
                  <a:tcPr marL="0" marR="0" marT="0" marB="0" anchor="ctr"/>
                </a:tc>
                <a:tc>
                  <a:txBody>
                    <a:bodyPr/>
                    <a:lstStyle/>
                    <a:p>
                      <a:pPr algn="ctr" rtl="0" fontAlgn="ctr"/>
                      <a:r>
                        <a:rPr lang="es-CO" sz="2400" b="0" i="0" u="none" strike="noStrike">
                          <a:solidFill>
                            <a:srgbClr val="000000"/>
                          </a:solidFill>
                          <a:effectLst/>
                          <a:latin typeface="Arial"/>
                        </a:rPr>
                        <a:t>5</a:t>
                      </a:r>
                    </a:p>
                  </a:txBody>
                  <a:tcPr marL="0" marR="0" marT="0" marB="0" anchor="ctr"/>
                </a:tc>
                <a:tc>
                  <a:txBody>
                    <a:bodyPr/>
                    <a:lstStyle/>
                    <a:p>
                      <a:pPr algn="ctr" rtl="0" fontAlgn="ctr"/>
                      <a:r>
                        <a:rPr lang="es-CO" sz="2400" b="0" i="0" u="none" strike="noStrike">
                          <a:solidFill>
                            <a:srgbClr val="000000"/>
                          </a:solidFill>
                          <a:effectLst/>
                          <a:latin typeface="Arial"/>
                        </a:rPr>
                        <a:t>3</a:t>
                      </a:r>
                    </a:p>
                  </a:txBody>
                  <a:tcPr marL="0" marR="0" marT="0" marB="0" anchor="ctr"/>
                </a:tc>
                <a:tc>
                  <a:txBody>
                    <a:bodyPr/>
                    <a:lstStyle/>
                    <a:p>
                      <a:pPr algn="ctr" rtl="0" fontAlgn="ctr"/>
                      <a:r>
                        <a:rPr lang="es-CO" sz="2400" b="0" i="0" u="none" strike="noStrike">
                          <a:solidFill>
                            <a:srgbClr val="000000"/>
                          </a:solidFill>
                          <a:effectLst/>
                          <a:latin typeface="Arial"/>
                        </a:rPr>
                        <a:t>4</a:t>
                      </a:r>
                    </a:p>
                  </a:txBody>
                  <a:tcPr marL="0" marR="0" marT="0" marB="0" anchor="ctr"/>
                </a:tc>
                <a:tc>
                  <a:txBody>
                    <a:bodyPr/>
                    <a:lstStyle/>
                    <a:p>
                      <a:pPr algn="ctr" rtl="0" fontAlgn="ctr"/>
                      <a:r>
                        <a:rPr lang="es-CO" sz="2400" b="0" i="0" u="none" strike="noStrike">
                          <a:solidFill>
                            <a:srgbClr val="000000"/>
                          </a:solidFill>
                          <a:effectLst/>
                          <a:latin typeface="Arial"/>
                        </a:rPr>
                        <a:t>3</a:t>
                      </a:r>
                    </a:p>
                  </a:txBody>
                  <a:tcPr marL="0" marR="0" marT="0" marB="0" anchor="ctr"/>
                </a:tc>
                <a:tc>
                  <a:txBody>
                    <a:bodyPr/>
                    <a:lstStyle/>
                    <a:p>
                      <a:pPr algn="ctr" rtl="0" fontAlgn="b"/>
                      <a:r>
                        <a:rPr lang="es-CO" sz="2400" b="0" i="0" u="none" strike="noStrike" dirty="0">
                          <a:solidFill>
                            <a:srgbClr val="000000"/>
                          </a:solidFill>
                          <a:effectLst/>
                          <a:latin typeface="Arial"/>
                        </a:rPr>
                        <a:t>0</a:t>
                      </a:r>
                    </a:p>
                  </a:txBody>
                  <a:tcPr marL="0" marR="0" marT="0" marB="0" anchor="b">
                    <a:solidFill>
                      <a:srgbClr val="92D050"/>
                    </a:solidFill>
                  </a:tcPr>
                </a:tc>
                <a:tc>
                  <a:txBody>
                    <a:bodyPr/>
                    <a:lstStyle/>
                    <a:p>
                      <a:pPr algn="ctr" rtl="0" fontAlgn="b"/>
                      <a:r>
                        <a:rPr lang="es-CO" sz="2400" b="0" i="0" u="none" strike="noStrike" dirty="0">
                          <a:solidFill>
                            <a:srgbClr val="000000"/>
                          </a:solidFill>
                          <a:effectLst/>
                          <a:latin typeface="Arial"/>
                        </a:rPr>
                        <a:t>52</a:t>
                      </a:r>
                    </a:p>
                  </a:txBody>
                  <a:tcPr marL="0" marR="0" marT="0" marB="0" anchor="b"/>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0622"/>
            <a:ext cx="8229600" cy="634082"/>
          </a:xfrm>
        </p:spPr>
        <p:txBody>
          <a:bodyPr>
            <a:normAutofit fontScale="90000"/>
          </a:bodyPr>
          <a:lstStyle/>
          <a:p>
            <a:pPr eaLnBrk="1" hangingPunct="1"/>
            <a:r>
              <a:rPr lang="es-ES" sz="2800" b="1" dirty="0" smtClean="0">
                <a:solidFill>
                  <a:srgbClr val="FF3300"/>
                </a:solidFill>
              </a:rPr>
              <a:t> </a:t>
            </a:r>
            <a:r>
              <a:rPr lang="es-ES" b="1" dirty="0" smtClean="0">
                <a:solidFill>
                  <a:srgbClr val="FF3300"/>
                </a:solidFill>
              </a:rPr>
              <a:t>Acciones de mejoramiento </a:t>
            </a:r>
            <a:endParaRPr lang="es-ES" sz="2800" b="1" dirty="0" smtClean="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805731717"/>
              </p:ext>
            </p:extLst>
          </p:nvPr>
        </p:nvGraphicFramePr>
        <p:xfrm>
          <a:off x="395535" y="764704"/>
          <a:ext cx="8496944" cy="5024130"/>
        </p:xfrm>
        <a:graphic>
          <a:graphicData uri="http://schemas.openxmlformats.org/drawingml/2006/table">
            <a:tbl>
              <a:tblPr>
                <a:tableStyleId>{5C22544A-7EE6-4342-B048-85BDC9FD1C3A}</a:tableStyleId>
              </a:tblPr>
              <a:tblGrid>
                <a:gridCol w="735770"/>
                <a:gridCol w="3844984"/>
                <a:gridCol w="2159838"/>
                <a:gridCol w="1756352"/>
              </a:tblGrid>
              <a:tr h="171150">
                <a:tc gridSpan="4">
                  <a:txBody>
                    <a:bodyPr/>
                    <a:lstStyle/>
                    <a:p>
                      <a:pPr algn="ctr" fontAlgn="b"/>
                      <a:r>
                        <a:rPr lang="es-CO" sz="2800" b="1" u="none" strike="noStrike" dirty="0">
                          <a:effectLst/>
                        </a:rPr>
                        <a:t>GESTION DE SERVICIOS GENERALES </a:t>
                      </a:r>
                      <a:endParaRPr lang="es-CO" sz="2800" b="1" i="0" u="none" strike="noStrike" dirty="0">
                        <a:effectLst/>
                        <a:latin typeface="Arial"/>
                      </a:endParaRPr>
                    </a:p>
                  </a:txBody>
                  <a:tcPr marL="9508" marR="9508" marT="950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r>
              <a:tr h="437383">
                <a:tc>
                  <a:txBody>
                    <a:bodyPr/>
                    <a:lstStyle/>
                    <a:p>
                      <a:pPr algn="just" fontAlgn="ctr"/>
                      <a:r>
                        <a:rPr lang="es-CO" sz="1600" u="none" strike="noStrike">
                          <a:effectLst/>
                        </a:rPr>
                        <a:t>No.</a:t>
                      </a:r>
                      <a:endParaRPr lang="es-CO" sz="1600" b="1"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ACCIONES DE MEJORAMIENTO </a:t>
                      </a:r>
                      <a:endParaRPr lang="es-CO" sz="1600" b="1"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RESPONSABLE</a:t>
                      </a:r>
                      <a:endParaRPr lang="es-CO" sz="1600" b="1"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FECHA</a:t>
                      </a:r>
                      <a:endParaRPr lang="es-CO" sz="1600" b="1"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08208">
                <a:tc>
                  <a:txBody>
                    <a:bodyPr/>
                    <a:lstStyle/>
                    <a:p>
                      <a:pPr algn="ctr" fontAlgn="ctr"/>
                      <a:r>
                        <a:rPr lang="es-CO" sz="1600" u="none" strike="noStrike">
                          <a:effectLst/>
                        </a:rPr>
                        <a:t>1</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Reemplazo del sistema de iluminacion zonas comunes, rampas bloque B y C. por bombillo ahorradores</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Jefe Servicios Generales</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2014-1</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8699">
                <a:tc>
                  <a:txBody>
                    <a:bodyPr/>
                    <a:lstStyle/>
                    <a:p>
                      <a:pPr algn="ctr" fontAlgn="ctr"/>
                      <a:r>
                        <a:rPr lang="es-CO" sz="1600" u="none" strike="noStrike">
                          <a:effectLst/>
                        </a:rPr>
                        <a:t>2</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Reforzamiento de labores de aseo en la sede Centro en horario de 1 pm a 9 pm  mejorando el servicio a los estudiantes.</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Jefe Servicios Generales</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2014-1</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17716">
                <a:tc>
                  <a:txBody>
                    <a:bodyPr/>
                    <a:lstStyle/>
                    <a:p>
                      <a:pPr algn="ctr" fontAlgn="ctr"/>
                      <a:r>
                        <a:rPr lang="es-CO" sz="1600" u="none" strike="noStrike">
                          <a:effectLst/>
                        </a:rPr>
                        <a:t>3</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dirty="0">
                          <a:effectLst/>
                        </a:rPr>
                        <a:t>Reforzamiento de labores de </a:t>
                      </a:r>
                      <a:r>
                        <a:rPr lang="es-CO" sz="1600" u="none" strike="noStrike" dirty="0" smtClean="0">
                          <a:effectLst/>
                        </a:rPr>
                        <a:t>jardinería,   </a:t>
                      </a:r>
                      <a:r>
                        <a:rPr lang="es-CO" sz="1600" u="none" strike="noStrike" dirty="0">
                          <a:effectLst/>
                        </a:rPr>
                        <a:t>mejorando el mantenimiento de zonas verdes y jardines.</a:t>
                      </a:r>
                      <a:endParaRPr lang="es-CO" sz="1600" b="0" i="0" u="none" strike="noStrike" dirty="0">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Jefe Servicios Generales</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2014-1</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65583">
                <a:tc>
                  <a:txBody>
                    <a:bodyPr/>
                    <a:lstStyle/>
                    <a:p>
                      <a:pPr algn="ctr" fontAlgn="ctr"/>
                      <a:r>
                        <a:rPr lang="es-CO" sz="1600" u="none" strike="noStrike">
                          <a:effectLst/>
                        </a:rPr>
                        <a:t>4</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Revision semanal a los salones, baños y zonas comunes en la sede Centro para mantenimientos preventivos.</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Jefe Servicios Generales</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Permanente</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27224">
                <a:tc>
                  <a:txBody>
                    <a:bodyPr/>
                    <a:lstStyle/>
                    <a:p>
                      <a:pPr algn="ctr" fontAlgn="ctr"/>
                      <a:r>
                        <a:rPr lang="es-CO" sz="1600" u="none" strike="noStrike">
                          <a:effectLst/>
                        </a:rPr>
                        <a:t>5</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600" u="none" strike="noStrike">
                          <a:effectLst/>
                        </a:rPr>
                        <a:t>Se implementó red de comunicaciones vía radio (6 radios), lo cual brinda mayor oportunidad en el servicio de mantenimiento y vigilancia</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a:effectLst/>
                        </a:rPr>
                        <a:t>Jefe Servicios Generales</a:t>
                      </a:r>
                      <a:endParaRPr lang="es-CO" sz="1600" b="0" i="0" u="none" strike="noStrike">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u="none" strike="noStrike" dirty="0">
                          <a:effectLst/>
                        </a:rPr>
                        <a:t>2014-1</a:t>
                      </a:r>
                      <a:endParaRPr lang="es-CO" sz="1600" b="0" i="0" u="none" strike="noStrike" dirty="0">
                        <a:effectLst/>
                        <a:latin typeface="Arial"/>
                      </a:endParaRPr>
                    </a:p>
                  </a:txBody>
                  <a:tcPr marL="9508" marR="9508" marT="950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6" name="Group 301"/>
          <p:cNvGraphicFramePr>
            <a:graphicFrameLocks noGrp="1"/>
          </p:cNvGraphicFramePr>
          <p:nvPr>
            <p:ph sz="half" idx="1"/>
          </p:nvPr>
        </p:nvGraphicFramePr>
        <p:xfrm>
          <a:off x="250825" y="1316038"/>
          <a:ext cx="8435974" cy="3995737"/>
        </p:xfrm>
        <a:graphic>
          <a:graphicData uri="http://schemas.openxmlformats.org/drawingml/2006/table">
            <a:tbl>
              <a:tblPr/>
              <a:tblGrid>
                <a:gridCol w="1321404"/>
                <a:gridCol w="1426476"/>
                <a:gridCol w="4199288"/>
                <a:gridCol w="1488806"/>
              </a:tblGrid>
              <a:tr h="762135">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charset="0"/>
                          <a:cs typeface="Arial" charset="0"/>
                        </a:rPr>
                        <a:t>tamaño de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charset="0"/>
                          <a:cs typeface="Arial" charset="0"/>
                        </a:rPr>
                        <a:t>la Muestra </a:t>
                      </a:r>
                      <a:endParaRPr kumimoji="0" lang="es-ES" sz="24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charset="0"/>
                          <a:cs typeface="Arial" charset="0"/>
                        </a:rPr>
                        <a:t>NOMBRE DEL</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Arial" charset="0"/>
                          <a:cs typeface="Arial" charset="0"/>
                        </a:rPr>
                        <a:t>PROCESO</a:t>
                      </a:r>
                      <a:endParaRPr kumimoji="0" lang="es-ES" sz="24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Arial" charset="0"/>
                          <a:cs typeface="Arial" charset="0"/>
                        </a:rPr>
                        <a:t>TIPO DE USUARIO</a:t>
                      </a:r>
                      <a:endParaRPr kumimoji="0" lang="es-ES" sz="24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charset="0"/>
                          <a:cs typeface="Arial" charset="0"/>
                        </a:rPr>
                        <a:t>% DE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200" b="0" i="0" u="none" strike="noStrike" cap="none" normalizeH="0" baseline="0" dirty="0" smtClean="0">
                          <a:ln>
                            <a:noFill/>
                          </a:ln>
                          <a:solidFill>
                            <a:schemeClr val="tx1"/>
                          </a:solidFill>
                          <a:effectLst/>
                          <a:latin typeface="Arial" charset="0"/>
                          <a:cs typeface="Arial" charset="0"/>
                        </a:rPr>
                        <a:t>SATISFACCIÓN </a:t>
                      </a:r>
                      <a:r>
                        <a:rPr kumimoji="0" lang="es-ES" sz="2000" b="1" i="0" u="none" strike="noStrike" cap="none" normalizeH="0" baseline="0" dirty="0" smtClean="0">
                          <a:ln>
                            <a:noFill/>
                          </a:ln>
                          <a:solidFill>
                            <a:schemeClr val="tx1"/>
                          </a:solidFill>
                          <a:effectLst/>
                          <a:latin typeface="Arial" charset="0"/>
                          <a:cs typeface="Arial" charset="0"/>
                        </a:rPr>
                        <a:t>2012</a:t>
                      </a:r>
                      <a:endParaRPr kumimoji="0" lang="es-ES" sz="20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r>
              <a:tr h="1616801">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charset="0"/>
                          <a:cs typeface="Arial" charset="0"/>
                        </a:rPr>
                        <a:t>370</a:t>
                      </a:r>
                      <a:endParaRPr kumimoji="0" lang="es-ES" sz="36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chemeClr val="tx1"/>
                          </a:solidFill>
                          <a:effectLst/>
                          <a:latin typeface="Arial" charset="0"/>
                          <a:cs typeface="Arial" charset="0"/>
                        </a:rPr>
                        <a:t>GS</a:t>
                      </a:r>
                      <a:endParaRPr kumimoji="0" lang="es-ES" sz="32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800" b="0" i="0" u="none" strike="noStrike" cap="none" normalizeH="0" baseline="0" dirty="0" smtClean="0">
                          <a:ln>
                            <a:noFill/>
                          </a:ln>
                          <a:solidFill>
                            <a:schemeClr val="tx1"/>
                          </a:solidFill>
                          <a:effectLst/>
                          <a:latin typeface="Arial" charset="0"/>
                        </a:rPr>
                        <a:t>      Estudiantes de Pregrado (222), Postgrado  (44),egresados (30), Administrativos (30) y Docentes (44). </a:t>
                      </a: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1" i="0" u="none" strike="noStrike" cap="none" normalizeH="0" baseline="0" dirty="0" smtClean="0">
                          <a:ln>
                            <a:noFill/>
                          </a:ln>
                          <a:solidFill>
                            <a:schemeClr val="tx1"/>
                          </a:solidFill>
                          <a:effectLst/>
                          <a:latin typeface="Arial" charset="0"/>
                          <a:cs typeface="Arial" charset="0"/>
                        </a:rPr>
                        <a:t>88,17%</a:t>
                      </a:r>
                      <a:endParaRPr kumimoji="0" lang="es-ES" sz="2800" b="1"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6801">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0" lang="es-MX" sz="2400" b="0" i="0" u="none" strike="noStrike" kern="1200" cap="none" normalizeH="0" baseline="0" dirty="0" smtClean="0">
                          <a:ln>
                            <a:noFill/>
                          </a:ln>
                          <a:solidFill>
                            <a:schemeClr val="tx1"/>
                          </a:solidFill>
                          <a:effectLst/>
                          <a:latin typeface="Arial" charset="0"/>
                          <a:ea typeface="+mn-ea"/>
                          <a:cs typeface="Arial" charset="0"/>
                        </a:rPr>
                        <a:t>Se formularon e implementaron  las acciones correctivas al 11,83% de usuarios que quedaron insatisfechos </a:t>
                      </a:r>
                      <a:endParaRPr kumimoji="0" lang="es-ES" sz="2400" b="0" i="0" u="none" strike="noStrike" kern="1200" cap="none" normalizeH="0" baseline="0" dirty="0" smtClean="0">
                        <a:ln>
                          <a:noFill/>
                        </a:ln>
                        <a:solidFill>
                          <a:schemeClr val="tx1"/>
                        </a:solidFill>
                        <a:effectLst/>
                        <a:latin typeface="Arial" charset="0"/>
                        <a:ea typeface="+mn-ea"/>
                        <a:cs typeface="Arial" charset="0"/>
                      </a:endParaRPr>
                    </a:p>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0" i="0" u="none" strike="noStrike" cap="none" normalizeH="0" baseline="0" dirty="0" smtClean="0">
                        <a:ln>
                          <a:noFill/>
                        </a:ln>
                        <a:solidFill>
                          <a:schemeClr val="tx1"/>
                        </a:solidFill>
                        <a:effectLst/>
                        <a:latin typeface="Arial" charset="0"/>
                      </a:endParaRPr>
                    </a:p>
                  </a:txBody>
                  <a:tcPr marT="45731" marB="45731"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200" b="1"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1848893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2750872888"/>
              </p:ext>
            </p:extLst>
          </p:nvPr>
        </p:nvGraphicFramePr>
        <p:xfrm>
          <a:off x="539552" y="548680"/>
          <a:ext cx="8389674" cy="1647056"/>
        </p:xfrm>
        <a:graphic>
          <a:graphicData uri="http://schemas.openxmlformats.org/drawingml/2006/table">
            <a:tbl>
              <a:tblPr>
                <a:tableStyleId>{5C22544A-7EE6-4342-B048-85BDC9FD1C3A}</a:tableStyleId>
              </a:tblPr>
              <a:tblGrid>
                <a:gridCol w="932186"/>
                <a:gridCol w="932186"/>
                <a:gridCol w="932186"/>
                <a:gridCol w="932186"/>
                <a:gridCol w="932186"/>
                <a:gridCol w="932186"/>
                <a:gridCol w="932186"/>
                <a:gridCol w="932186"/>
                <a:gridCol w="932186"/>
              </a:tblGrid>
              <a:tr h="549019">
                <a:tc gridSpan="9">
                  <a:txBody>
                    <a:bodyPr/>
                    <a:lstStyle/>
                    <a:p>
                      <a:pPr algn="ctr" fontAlgn="ctr"/>
                      <a:r>
                        <a:rPr lang="es-CO" sz="1400" u="none" strike="noStrike" dirty="0">
                          <a:effectLst/>
                        </a:rPr>
                        <a:t>COMPARATIVO DE LA CALIFICACIÓN DEL SERVICIO 2006 - 2013</a:t>
                      </a:r>
                      <a:endParaRPr lang="es-CO" sz="1400" b="1" i="0" u="none" strike="noStrike" dirty="0">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07450">
                <a:tc>
                  <a:txBody>
                    <a:bodyPr/>
                    <a:lstStyle/>
                    <a:p>
                      <a:pPr algn="ctr" fontAlgn="ctr"/>
                      <a:r>
                        <a:rPr lang="es-CO" sz="1400" u="none" strike="noStrike">
                          <a:effectLst/>
                        </a:rPr>
                        <a:t>AÑO</a:t>
                      </a:r>
                      <a:endParaRPr lang="es-CO" sz="1400" b="0" i="0" u="none" strike="noStrike">
                        <a:effectLst/>
                        <a:latin typeface="Arial"/>
                      </a:endParaRPr>
                    </a:p>
                  </a:txBody>
                  <a:tcPr marL="0" marR="0" marT="0" marB="0" anchor="ctr"/>
                </a:tc>
                <a:tc>
                  <a:txBody>
                    <a:bodyPr/>
                    <a:lstStyle/>
                    <a:p>
                      <a:pPr algn="ctr" fontAlgn="ctr"/>
                      <a:r>
                        <a:rPr lang="es-CO" sz="1400" u="none" strike="noStrike">
                          <a:effectLst/>
                        </a:rPr>
                        <a:t>2006</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2007</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2008</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2009</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2010</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2011</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2012</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2013</a:t>
                      </a:r>
                      <a:endParaRPr lang="es-CO" sz="1400" b="1" i="0" u="none" strike="noStrike">
                        <a:effectLst/>
                        <a:latin typeface="Arial"/>
                      </a:endParaRPr>
                    </a:p>
                  </a:txBody>
                  <a:tcPr marL="0" marR="0" marT="0" marB="0" anchor="ctr"/>
                </a:tc>
              </a:tr>
              <a:tr h="439215">
                <a:tc>
                  <a:txBody>
                    <a:bodyPr/>
                    <a:lstStyle/>
                    <a:p>
                      <a:pPr algn="ctr" fontAlgn="ctr"/>
                      <a:r>
                        <a:rPr lang="es-CO" sz="1600" u="none" strike="noStrike">
                          <a:effectLst/>
                        </a:rPr>
                        <a:t>%</a:t>
                      </a:r>
                      <a:endParaRPr lang="es-CO" sz="1600" b="1" i="0" u="none" strike="noStrike">
                        <a:effectLst/>
                        <a:latin typeface="Arial"/>
                      </a:endParaRPr>
                    </a:p>
                  </a:txBody>
                  <a:tcPr marL="0" marR="0" marT="0" marB="0" anchor="ctr"/>
                </a:tc>
                <a:tc>
                  <a:txBody>
                    <a:bodyPr/>
                    <a:lstStyle/>
                    <a:p>
                      <a:pPr algn="ctr" rtl="0" fontAlgn="b"/>
                      <a:r>
                        <a:rPr lang="es-CO" sz="1600" b="0" i="0" u="none" strike="noStrike">
                          <a:solidFill>
                            <a:srgbClr val="000000"/>
                          </a:solidFill>
                          <a:effectLst/>
                          <a:latin typeface="Arial"/>
                        </a:rPr>
                        <a:t>84%</a:t>
                      </a:r>
                    </a:p>
                  </a:txBody>
                  <a:tcPr marL="0" marR="0" marT="0" marB="0" anchor="b"/>
                </a:tc>
                <a:tc>
                  <a:txBody>
                    <a:bodyPr/>
                    <a:lstStyle/>
                    <a:p>
                      <a:pPr algn="ctr" rtl="0" fontAlgn="b"/>
                      <a:r>
                        <a:rPr lang="es-CO" sz="1600" b="0" i="0" u="none" strike="noStrike">
                          <a:solidFill>
                            <a:srgbClr val="000000"/>
                          </a:solidFill>
                          <a:effectLst/>
                          <a:latin typeface="Arial"/>
                        </a:rPr>
                        <a:t>72%</a:t>
                      </a:r>
                    </a:p>
                  </a:txBody>
                  <a:tcPr marL="0" marR="0" marT="0" marB="0" anchor="b"/>
                </a:tc>
                <a:tc>
                  <a:txBody>
                    <a:bodyPr/>
                    <a:lstStyle/>
                    <a:p>
                      <a:pPr algn="ctr" rtl="0" fontAlgn="b"/>
                      <a:r>
                        <a:rPr lang="es-CO" sz="1600" b="0" i="0" u="none" strike="noStrike">
                          <a:solidFill>
                            <a:srgbClr val="000000"/>
                          </a:solidFill>
                          <a:effectLst/>
                          <a:latin typeface="Arial"/>
                        </a:rPr>
                        <a:t>87%</a:t>
                      </a:r>
                    </a:p>
                  </a:txBody>
                  <a:tcPr marL="0" marR="0" marT="0" marB="0" anchor="b"/>
                </a:tc>
                <a:tc>
                  <a:txBody>
                    <a:bodyPr/>
                    <a:lstStyle/>
                    <a:p>
                      <a:pPr algn="ctr" rtl="0" fontAlgn="b"/>
                      <a:r>
                        <a:rPr lang="es-CO" sz="1600" b="0" i="0" u="none" strike="noStrike">
                          <a:solidFill>
                            <a:srgbClr val="000000"/>
                          </a:solidFill>
                          <a:effectLst/>
                          <a:latin typeface="Arial"/>
                        </a:rPr>
                        <a:t>97%</a:t>
                      </a:r>
                    </a:p>
                  </a:txBody>
                  <a:tcPr marL="0" marR="0" marT="0" marB="0" anchor="b"/>
                </a:tc>
                <a:tc>
                  <a:txBody>
                    <a:bodyPr/>
                    <a:lstStyle/>
                    <a:p>
                      <a:pPr algn="ctr" rtl="0" fontAlgn="b"/>
                      <a:r>
                        <a:rPr lang="es-CO" sz="1600" b="0" i="0" u="none" strike="noStrike">
                          <a:solidFill>
                            <a:srgbClr val="000000"/>
                          </a:solidFill>
                          <a:effectLst/>
                          <a:latin typeface="Arial"/>
                        </a:rPr>
                        <a:t>98%</a:t>
                      </a:r>
                    </a:p>
                  </a:txBody>
                  <a:tcPr marL="0" marR="0" marT="0" marB="0" anchor="b"/>
                </a:tc>
                <a:tc>
                  <a:txBody>
                    <a:bodyPr/>
                    <a:lstStyle/>
                    <a:p>
                      <a:pPr algn="ctr" rtl="0" fontAlgn="b"/>
                      <a:r>
                        <a:rPr lang="es-CO" sz="1600" b="0" i="0" u="none" strike="noStrike">
                          <a:solidFill>
                            <a:srgbClr val="000000"/>
                          </a:solidFill>
                          <a:effectLst/>
                          <a:latin typeface="Arial"/>
                        </a:rPr>
                        <a:t>99%</a:t>
                      </a:r>
                    </a:p>
                  </a:txBody>
                  <a:tcPr marL="0" marR="0" marT="0" marB="0" anchor="b"/>
                </a:tc>
                <a:tc>
                  <a:txBody>
                    <a:bodyPr/>
                    <a:lstStyle/>
                    <a:p>
                      <a:pPr algn="ctr" rtl="0" fontAlgn="b"/>
                      <a:r>
                        <a:rPr lang="es-CO" sz="1600" b="0" i="0" u="none" strike="noStrike">
                          <a:solidFill>
                            <a:srgbClr val="000000"/>
                          </a:solidFill>
                          <a:effectLst/>
                          <a:latin typeface="Arial"/>
                        </a:rPr>
                        <a:t>97%</a:t>
                      </a:r>
                    </a:p>
                  </a:txBody>
                  <a:tcPr marL="0" marR="0" marT="0" marB="0" anchor="b"/>
                </a:tc>
                <a:tc>
                  <a:txBody>
                    <a:bodyPr/>
                    <a:lstStyle/>
                    <a:p>
                      <a:pPr algn="ctr" rtl="0" fontAlgn="b"/>
                      <a:r>
                        <a:rPr lang="es-CO" sz="1600" b="0" i="0" u="none" strike="noStrike">
                          <a:solidFill>
                            <a:srgbClr val="000000"/>
                          </a:solidFill>
                          <a:effectLst/>
                          <a:latin typeface="Arial"/>
                        </a:rPr>
                        <a:t>100%</a:t>
                      </a:r>
                    </a:p>
                  </a:txBody>
                  <a:tcPr marL="0" marR="0" marT="0" marB="0" anchor="b"/>
                </a:tc>
              </a:tr>
              <a:tr h="351372">
                <a:tc>
                  <a:txBody>
                    <a:bodyPr/>
                    <a:lstStyle/>
                    <a:p>
                      <a:pPr algn="ctr" fontAlgn="ctr"/>
                      <a:r>
                        <a:rPr lang="es-CO" sz="1600" u="none" strike="noStrike">
                          <a:effectLst/>
                        </a:rPr>
                        <a:t>Muestra </a:t>
                      </a:r>
                      <a:endParaRPr lang="es-CO" sz="1600" b="1" i="0" u="none" strike="noStrike">
                        <a:effectLst/>
                        <a:latin typeface="Arial"/>
                      </a:endParaRPr>
                    </a:p>
                  </a:txBody>
                  <a:tcPr marL="0" marR="0" marT="0" marB="0" anchor="ctr"/>
                </a:tc>
                <a:tc>
                  <a:txBody>
                    <a:bodyPr/>
                    <a:lstStyle/>
                    <a:p>
                      <a:pPr algn="ctr" rtl="0" fontAlgn="b"/>
                      <a:r>
                        <a:rPr lang="es-CO" sz="1800" b="1" i="0" u="none" strike="noStrike">
                          <a:solidFill>
                            <a:srgbClr val="000000"/>
                          </a:solidFill>
                          <a:effectLst/>
                          <a:latin typeface="Arial"/>
                        </a:rPr>
                        <a:t>71</a:t>
                      </a:r>
                    </a:p>
                  </a:txBody>
                  <a:tcPr marL="0" marR="0" marT="0" marB="0" anchor="b"/>
                </a:tc>
                <a:tc>
                  <a:txBody>
                    <a:bodyPr/>
                    <a:lstStyle/>
                    <a:p>
                      <a:pPr algn="ctr" rtl="0" fontAlgn="b"/>
                      <a:r>
                        <a:rPr lang="es-CO" sz="1800" b="1" i="0" u="none" strike="noStrike">
                          <a:solidFill>
                            <a:srgbClr val="000000"/>
                          </a:solidFill>
                          <a:effectLst/>
                          <a:latin typeface="Arial"/>
                        </a:rPr>
                        <a:t>65</a:t>
                      </a:r>
                    </a:p>
                  </a:txBody>
                  <a:tcPr marL="0" marR="0" marT="0" marB="0" anchor="b"/>
                </a:tc>
                <a:tc>
                  <a:txBody>
                    <a:bodyPr/>
                    <a:lstStyle/>
                    <a:p>
                      <a:pPr algn="ctr" rtl="0" fontAlgn="b"/>
                      <a:r>
                        <a:rPr lang="es-CO" sz="1800" b="1" i="0" u="none" strike="noStrike">
                          <a:solidFill>
                            <a:srgbClr val="000000"/>
                          </a:solidFill>
                          <a:effectLst/>
                          <a:latin typeface="Arial"/>
                        </a:rPr>
                        <a:t>46</a:t>
                      </a:r>
                    </a:p>
                  </a:txBody>
                  <a:tcPr marL="0" marR="0" marT="0" marB="0" anchor="b"/>
                </a:tc>
                <a:tc>
                  <a:txBody>
                    <a:bodyPr/>
                    <a:lstStyle/>
                    <a:p>
                      <a:pPr algn="ctr" rtl="0" fontAlgn="b"/>
                      <a:r>
                        <a:rPr lang="es-CO" sz="1800" b="1" i="0" u="none" strike="noStrike">
                          <a:solidFill>
                            <a:srgbClr val="000000"/>
                          </a:solidFill>
                          <a:effectLst/>
                          <a:latin typeface="Arial"/>
                        </a:rPr>
                        <a:t>162</a:t>
                      </a:r>
                    </a:p>
                  </a:txBody>
                  <a:tcPr marL="0" marR="0" marT="0" marB="0" anchor="b"/>
                </a:tc>
                <a:tc>
                  <a:txBody>
                    <a:bodyPr/>
                    <a:lstStyle/>
                    <a:p>
                      <a:pPr algn="ctr" rtl="0" fontAlgn="b"/>
                      <a:r>
                        <a:rPr lang="es-CO" sz="1800" b="1" i="0" u="none" strike="noStrike">
                          <a:solidFill>
                            <a:srgbClr val="000000"/>
                          </a:solidFill>
                          <a:effectLst/>
                          <a:latin typeface="Arial"/>
                        </a:rPr>
                        <a:t>217</a:t>
                      </a:r>
                    </a:p>
                  </a:txBody>
                  <a:tcPr marL="0" marR="0" marT="0" marB="0" anchor="b"/>
                </a:tc>
                <a:tc>
                  <a:txBody>
                    <a:bodyPr/>
                    <a:lstStyle/>
                    <a:p>
                      <a:pPr algn="ctr" rtl="0" fontAlgn="b"/>
                      <a:r>
                        <a:rPr lang="es-CO" sz="1800" b="1" i="0" u="none" strike="noStrike">
                          <a:solidFill>
                            <a:srgbClr val="000000"/>
                          </a:solidFill>
                          <a:effectLst/>
                          <a:latin typeface="Arial"/>
                        </a:rPr>
                        <a:t>28</a:t>
                      </a:r>
                    </a:p>
                  </a:txBody>
                  <a:tcPr marL="0" marR="0" marT="0" marB="0" anchor="b"/>
                </a:tc>
                <a:tc>
                  <a:txBody>
                    <a:bodyPr/>
                    <a:lstStyle/>
                    <a:p>
                      <a:pPr algn="ctr" rtl="0" fontAlgn="b"/>
                      <a:r>
                        <a:rPr lang="es-CO" sz="1800" b="1" i="0" u="none" strike="noStrike">
                          <a:solidFill>
                            <a:srgbClr val="000000"/>
                          </a:solidFill>
                          <a:effectLst/>
                          <a:latin typeface="Arial"/>
                        </a:rPr>
                        <a:t>116</a:t>
                      </a:r>
                    </a:p>
                  </a:txBody>
                  <a:tcPr marL="0" marR="0" marT="0" marB="0" anchor="b"/>
                </a:tc>
                <a:tc>
                  <a:txBody>
                    <a:bodyPr/>
                    <a:lstStyle/>
                    <a:p>
                      <a:pPr algn="ctr" rtl="0" fontAlgn="b"/>
                      <a:r>
                        <a:rPr lang="es-CO" sz="1800" b="1" i="0" u="none" strike="noStrike" dirty="0">
                          <a:solidFill>
                            <a:srgbClr val="000000"/>
                          </a:solidFill>
                          <a:effectLst/>
                          <a:latin typeface="Arial"/>
                        </a:rPr>
                        <a:t>44</a:t>
                      </a:r>
                    </a:p>
                  </a:txBody>
                  <a:tcPr marL="0" marR="0" marT="0" marB="0" anchor="b"/>
                </a:tc>
              </a:tr>
            </a:tbl>
          </a:graphicData>
        </a:graphic>
      </p:graphicFrame>
      <p:graphicFrame>
        <p:nvGraphicFramePr>
          <p:cNvPr id="7" name="1 Gráfico"/>
          <p:cNvGraphicFramePr>
            <a:graphicFrameLocks/>
          </p:cNvGraphicFramePr>
          <p:nvPr>
            <p:extLst>
              <p:ext uri="{D42A27DB-BD31-4B8C-83A1-F6EECF244321}">
                <p14:modId xmlns:p14="http://schemas.microsoft.com/office/powerpoint/2010/main" val="510331061"/>
              </p:ext>
            </p:extLst>
          </p:nvPr>
        </p:nvGraphicFramePr>
        <p:xfrm>
          <a:off x="539552" y="2420888"/>
          <a:ext cx="8208912" cy="31032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822042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404664"/>
            <a:ext cx="8229600" cy="634082"/>
          </a:xfrm>
        </p:spPr>
        <p:txBody>
          <a:bodyPr>
            <a:normAutofit fontScale="90000"/>
          </a:bodyPr>
          <a:lstStyle/>
          <a:p>
            <a:pPr eaLnBrk="0" hangingPunct="0">
              <a:defRPr/>
            </a:pPr>
            <a:r>
              <a:rPr lang="es-ES" sz="2800" b="1" dirty="0" smtClean="0">
                <a:solidFill>
                  <a:srgbClr val="FF3300"/>
                </a:solidFill>
              </a:rPr>
              <a:t> </a:t>
            </a:r>
            <a:r>
              <a:rPr lang="es-MX" sz="2800" b="1" kern="0" dirty="0">
                <a:solidFill>
                  <a:srgbClr val="FF3300"/>
                </a:solidFill>
              </a:rPr>
              <a:t>ANÁLISIS OBJETIVO </a:t>
            </a:r>
            <a:r>
              <a:rPr lang="es-MX" sz="2800" b="1" kern="0" dirty="0" smtClean="0">
                <a:solidFill>
                  <a:srgbClr val="FF3300"/>
                </a:solidFill>
              </a:rPr>
              <a:t>“B” </a:t>
            </a:r>
            <a:br>
              <a:rPr lang="es-MX" sz="2800" b="1" kern="0" dirty="0" smtClean="0">
                <a:solidFill>
                  <a:srgbClr val="FF3300"/>
                </a:solidFill>
              </a:rPr>
            </a:br>
            <a:r>
              <a:rPr lang="es-ES" sz="3100" b="1" dirty="0"/>
              <a:t>Resultado de indicadores Acuerdos de Servicio </a:t>
            </a:r>
            <a:r>
              <a:rPr lang="es-CO" sz="3100" dirty="0"/>
              <a:t/>
            </a:r>
            <a:br>
              <a:rPr lang="es-CO" sz="3100" dirty="0"/>
            </a:br>
            <a:endParaRPr lang="es-ES" sz="3600" b="1" kern="0" dirty="0">
              <a:solidFill>
                <a:srgbClr val="FF3300"/>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2919836441"/>
              </p:ext>
            </p:extLst>
          </p:nvPr>
        </p:nvGraphicFramePr>
        <p:xfrm>
          <a:off x="500063" y="1178778"/>
          <a:ext cx="8176393" cy="3762390"/>
        </p:xfrm>
        <a:graphic>
          <a:graphicData uri="http://schemas.openxmlformats.org/drawingml/2006/table">
            <a:tbl>
              <a:tblPr/>
              <a:tblGrid>
                <a:gridCol w="4012289"/>
                <a:gridCol w="1052650"/>
                <a:gridCol w="1202620"/>
                <a:gridCol w="1908834"/>
              </a:tblGrid>
              <a:tr h="744379">
                <a:tc>
                  <a:txBody>
                    <a:bodyPr/>
                    <a:lstStyle/>
                    <a:p>
                      <a:pPr algn="l" fontAlgn="ctr"/>
                      <a:r>
                        <a:rPr lang="es-MX" sz="1600" b="1" i="0" u="none" strike="noStrike" dirty="0" smtClean="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2013-1</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2013-2</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PROMEDIO</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921517">
                <a:tc>
                  <a:txBody>
                    <a:bodyPr/>
                    <a:lstStyle/>
                    <a:p>
                      <a:pPr algn="l" fontAlgn="ctr"/>
                      <a:r>
                        <a:rPr lang="es-CO" sz="1800" b="1" i="0" u="none" strike="noStrike">
                          <a:solidFill>
                            <a:srgbClr val="000000"/>
                          </a:solidFill>
                          <a:effectLst/>
                          <a:latin typeface="Arial"/>
                        </a:rPr>
                        <a:t>Cumplimiento en atención de solicitudes de servicio (AS)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1" i="0" u="none" strike="noStrike">
                          <a:solidFill>
                            <a:srgbClr val="000000"/>
                          </a:solidFill>
                          <a:effectLst/>
                          <a:latin typeface="Arial"/>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1" i="0" u="none" strike="noStrike">
                          <a:solidFill>
                            <a:srgbClr val="000000"/>
                          </a:solidFill>
                          <a:effectLst/>
                          <a:latin typeface="Arial"/>
                        </a:rPr>
                        <a:t>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1" i="0" u="none" strike="noStrike">
                          <a:solidFill>
                            <a:srgbClr val="000000"/>
                          </a:solidFill>
                          <a:effectLst/>
                          <a:latin typeface="Arial"/>
                        </a:rPr>
                        <a:t>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823255">
                <a:tc>
                  <a:txBody>
                    <a:bodyPr/>
                    <a:lstStyle/>
                    <a:p>
                      <a:pPr algn="l" fontAlgn="ctr"/>
                      <a:r>
                        <a:rPr lang="es-CO" sz="1800" b="1" i="0" u="none" strike="noStrike" dirty="0">
                          <a:solidFill>
                            <a:srgbClr val="000000"/>
                          </a:solidFill>
                          <a:effectLst/>
                          <a:latin typeface="Arial"/>
                        </a:rPr>
                        <a:t>Cumplimiento en </a:t>
                      </a:r>
                      <a:r>
                        <a:rPr lang="es-CO" sz="1800" b="1" i="0" u="none" strike="noStrike" dirty="0" smtClean="0">
                          <a:solidFill>
                            <a:srgbClr val="000000"/>
                          </a:solidFill>
                          <a:effectLst/>
                          <a:latin typeface="Arial"/>
                        </a:rPr>
                        <a:t>atención </a:t>
                      </a:r>
                      <a:r>
                        <a:rPr lang="es-CO" sz="1800" b="1" i="0" u="none" strike="noStrike" dirty="0">
                          <a:solidFill>
                            <a:srgbClr val="000000"/>
                          </a:solidFill>
                          <a:effectLst/>
                          <a:latin typeface="Arial"/>
                        </a:rPr>
                        <a:t>a solicitudes de correspondencia(AS)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1" i="0" u="none" strike="noStrike">
                          <a:solidFill>
                            <a:srgbClr val="000000"/>
                          </a:solidFill>
                          <a:effectLst/>
                          <a:latin typeface="Arial"/>
                        </a:rPr>
                        <a:t>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1" i="0" u="none" strike="noStrike">
                          <a:solidFill>
                            <a:srgbClr val="000000"/>
                          </a:solidFill>
                          <a:effectLst/>
                          <a:latin typeface="Arial"/>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1" i="0" u="none" strike="noStrike" dirty="0">
                          <a:solidFill>
                            <a:srgbClr val="000000"/>
                          </a:solidFill>
                          <a:effectLst/>
                          <a:latin typeface="Arial"/>
                        </a:rPr>
                        <a:t>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73239">
                <a:tc gridSpan="4">
                  <a:txBody>
                    <a:bodyPr/>
                    <a:lstStyle/>
                    <a:p>
                      <a:pPr algn="ctr" fontAlgn="ctr"/>
                      <a:r>
                        <a:rPr lang="es-MX" sz="2000" b="1" i="0" u="none" strike="noStrike" dirty="0" smtClean="0">
                          <a:latin typeface="Arial"/>
                        </a:rPr>
                        <a:t>Todos</a:t>
                      </a:r>
                      <a:r>
                        <a:rPr lang="es-MX" sz="2000" b="1" i="0" u="none" strike="noStrike" baseline="0" dirty="0" smtClean="0">
                          <a:latin typeface="Arial"/>
                        </a:rPr>
                        <a:t> los indicadores de acuerdo de servicio cumplieron con la meta estándar nacional del 80%</a:t>
                      </a:r>
                      <a:endParaRPr lang="es-ES" sz="20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138103298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500063" y="44624"/>
            <a:ext cx="8229600" cy="550391"/>
          </a:xfrm>
        </p:spPr>
        <p:txBody>
          <a:bodyPr>
            <a:noAutofit/>
          </a:bodyPr>
          <a:lstStyle/>
          <a:p>
            <a:pPr eaLnBrk="1" hangingPunct="1"/>
            <a:r>
              <a:rPr lang="es-ES" sz="2000" b="1" dirty="0" smtClean="0">
                <a:solidFill>
                  <a:srgbClr val="FF3300"/>
                </a:solidFill>
              </a:rPr>
              <a:t>OBJETIVO “C”</a:t>
            </a:r>
            <a:r>
              <a:rPr lang="es-ES" sz="1400" b="1" dirty="0" smtClean="0">
                <a:solidFill>
                  <a:srgbClr val="FF3300"/>
                </a:solidFill>
              </a:rPr>
              <a:t/>
            </a:r>
            <a:br>
              <a:rPr lang="es-ES" sz="1400" b="1" dirty="0" smtClean="0">
                <a:solidFill>
                  <a:srgbClr val="FF3300"/>
                </a:solidFill>
              </a:rPr>
            </a:br>
            <a:r>
              <a:rPr lang="es-ES" sz="2400" b="1" dirty="0" smtClean="0">
                <a:solidFill>
                  <a:srgbClr val="FF3300"/>
                </a:solidFill>
              </a:rPr>
              <a:t>Respuesta  a Quejas y Seguimiento </a:t>
            </a:r>
            <a:endParaRPr lang="es-ES" sz="20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4179450770"/>
              </p:ext>
            </p:extLst>
          </p:nvPr>
        </p:nvGraphicFramePr>
        <p:xfrm>
          <a:off x="251520" y="764704"/>
          <a:ext cx="8712967" cy="4764551"/>
        </p:xfrm>
        <a:graphic>
          <a:graphicData uri="http://schemas.openxmlformats.org/drawingml/2006/table">
            <a:tbl>
              <a:tblPr/>
              <a:tblGrid>
                <a:gridCol w="1001686"/>
                <a:gridCol w="982701"/>
                <a:gridCol w="1223378"/>
                <a:gridCol w="988113"/>
                <a:gridCol w="964587"/>
                <a:gridCol w="1117509"/>
                <a:gridCol w="1093982"/>
                <a:gridCol w="1341011"/>
              </a:tblGrid>
              <a:tr h="486941">
                <a:tc gridSpan="2">
                  <a:txBody>
                    <a:bodyPr/>
                    <a:lstStyle/>
                    <a:p>
                      <a:pPr algn="just" fontAlgn="ctr"/>
                      <a:r>
                        <a:rPr lang="es-ES" sz="1000" b="1" i="0" u="none" strike="noStrike" dirty="0">
                          <a:solidFill>
                            <a:srgbClr val="FFFFFF"/>
                          </a:solidFill>
                          <a:latin typeface="Arial"/>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r>
                        <a:rPr lang="es-ES" sz="1000" b="1" i="0" u="none" strike="noStrike" dirty="0" smtClean="0">
                          <a:solidFill>
                            <a:srgbClr val="FFFFFF"/>
                          </a:solidFill>
                          <a:latin typeface="Arial"/>
                        </a:rPr>
                        <a:t>CERRADAS</a:t>
                      </a:r>
                    </a:p>
                    <a:p>
                      <a:pPr algn="just" fontAlgn="ctr"/>
                      <a:r>
                        <a:rPr lang="es-ES" sz="1000" b="1" i="0" u="none" strike="noStrike" dirty="0" smtClean="0">
                          <a:solidFill>
                            <a:srgbClr val="FFFFFF"/>
                          </a:solidFill>
                          <a:latin typeface="Arial"/>
                        </a:rPr>
                        <a:t> 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RECURRENTES  </a:t>
                      </a:r>
                    </a:p>
                    <a:p>
                      <a:pPr algn="just" fontAlgn="ctr"/>
                      <a:r>
                        <a:rPr lang="es-ES" sz="1000" b="1" i="0" u="none" strike="noStrike" dirty="0" smtClean="0">
                          <a:solidFill>
                            <a:srgbClr val="FFFFFF"/>
                          </a:solidFill>
                          <a:latin typeface="Arial"/>
                        </a:rPr>
                        <a:t>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RESPUESTA DE LAS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QUEJAS </a:t>
                      </a:r>
                      <a:r>
                        <a:rPr lang="es-ES" sz="1000" b="1" i="0" u="none" strike="noStrike" dirty="0">
                          <a:solidFill>
                            <a:srgbClr val="FFFFFF"/>
                          </a:solidFill>
                          <a:latin typeface="Arial"/>
                        </a:rPr>
                        <a:t>DENTRO DEL TIEMPO </a:t>
                      </a:r>
                      <a:r>
                        <a:rPr lang="es-ES" sz="900" b="1" i="0" u="none" strike="noStrike" dirty="0">
                          <a:solidFill>
                            <a:srgbClr val="FFFFFF"/>
                          </a:solidFill>
                          <a:latin typeface="Arial"/>
                        </a:rPr>
                        <a:t>ESTABLECIDO</a:t>
                      </a:r>
                      <a:endParaRPr lang="es-ES" sz="1000" b="1" i="0" u="none" strike="noStrike" dirty="0">
                        <a:solidFill>
                          <a:srgbClr val="FFFFFF"/>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r>
              <a:tr h="305147">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r>
              <a:tr h="314863">
                <a:tc>
                  <a:txBody>
                    <a:bodyPr/>
                    <a:lstStyle/>
                    <a:p>
                      <a:pPr algn="ctr" fontAlgn="ctr"/>
                      <a:r>
                        <a:rPr lang="es-CO" sz="2000" b="0" i="0" u="none" strike="noStrike">
                          <a:solidFill>
                            <a:srgbClr val="000000"/>
                          </a:solidFill>
                          <a:effectLst/>
                          <a:latin typeface="Arial"/>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5609">
                <a:tc gridSpan="8">
                  <a:txBody>
                    <a:bodyPr/>
                    <a:lstStyle/>
                    <a:p>
                      <a:pPr algn="just" fontAlgn="ctr"/>
                      <a:r>
                        <a:rPr lang="es-MX" sz="1600" b="0" i="0" u="none" strike="noStrike" dirty="0" smtClean="0">
                          <a:latin typeface="Arial"/>
                        </a:rPr>
                        <a:t>Durante el 2013</a:t>
                      </a:r>
                      <a:r>
                        <a:rPr lang="es-MX" sz="1600" b="0" i="0" u="none" strike="noStrike" baseline="0" dirty="0" smtClean="0">
                          <a:latin typeface="Arial"/>
                        </a:rPr>
                        <a:t>  se presentaron 17 quejas por la web sobre:</a:t>
                      </a:r>
                    </a:p>
                    <a:p>
                      <a:pPr marL="228600" lvl="0" indent="-228600" algn="just">
                        <a:buAutoNum type="arabicPeriod"/>
                      </a:pPr>
                      <a:r>
                        <a:rPr lang="es-MX" sz="1400" kern="1200" dirty="0" smtClean="0">
                          <a:solidFill>
                            <a:schemeClr val="tx1"/>
                          </a:solidFill>
                          <a:effectLst/>
                          <a:latin typeface="+mn-lt"/>
                          <a:ea typeface="+mn-ea"/>
                          <a:cs typeface="+mn-cs"/>
                        </a:rPr>
                        <a:t>Difícil acceso de personas discapacitadas al </a:t>
                      </a:r>
                      <a:r>
                        <a:rPr lang="es-CO" sz="1400" kern="1200" dirty="0" smtClean="0">
                          <a:solidFill>
                            <a:schemeClr val="tx1"/>
                          </a:solidFill>
                          <a:effectLst/>
                          <a:latin typeface="+mn-lt"/>
                          <a:ea typeface="+mn-ea"/>
                          <a:cs typeface="+mn-cs"/>
                        </a:rPr>
                        <a:t> Consultorio</a:t>
                      </a:r>
                      <a:r>
                        <a:rPr lang="es-CO" sz="1400" kern="1200" baseline="0" dirty="0" smtClean="0">
                          <a:solidFill>
                            <a:schemeClr val="tx1"/>
                          </a:solidFill>
                          <a:effectLst/>
                          <a:latin typeface="+mn-lt"/>
                          <a:ea typeface="+mn-ea"/>
                          <a:cs typeface="+mn-cs"/>
                        </a:rPr>
                        <a:t> empresarial (2)</a:t>
                      </a:r>
                    </a:p>
                    <a:p>
                      <a:pPr marL="228600" lvl="0" indent="-228600" algn="just">
                        <a:buAutoNum type="arabicPeriod"/>
                      </a:pPr>
                      <a:r>
                        <a:rPr lang="es-CO" sz="1400" kern="1200" dirty="0" smtClean="0">
                          <a:solidFill>
                            <a:schemeClr val="tx1"/>
                          </a:solidFill>
                          <a:effectLst/>
                          <a:latin typeface="+mn-lt"/>
                          <a:ea typeface="+mn-ea"/>
                          <a:cs typeface="+mn-cs"/>
                        </a:rPr>
                        <a:t>Por falta de</a:t>
                      </a:r>
                      <a:r>
                        <a:rPr lang="es-CO" sz="1400" kern="1200" baseline="0" dirty="0" smtClean="0">
                          <a:solidFill>
                            <a:schemeClr val="tx1"/>
                          </a:solidFill>
                          <a:effectLst/>
                          <a:latin typeface="+mn-lt"/>
                          <a:ea typeface="+mn-ea"/>
                          <a:cs typeface="+mn-cs"/>
                        </a:rPr>
                        <a:t> personal de aseo en</a:t>
                      </a:r>
                      <a:r>
                        <a:rPr lang="es-CO" sz="1400" kern="1200" dirty="0" smtClean="0">
                          <a:solidFill>
                            <a:schemeClr val="tx1"/>
                          </a:solidFill>
                          <a:effectLst/>
                          <a:latin typeface="+mn-lt"/>
                          <a:ea typeface="+mn-ea"/>
                          <a:cs typeface="+mn-cs"/>
                        </a:rPr>
                        <a:t> la oficina de gestión de correspondencia</a:t>
                      </a:r>
                    </a:p>
                    <a:p>
                      <a:pPr marL="228600" lvl="0" indent="-228600" algn="just">
                        <a:buAutoNum type="arabicPeriod"/>
                      </a:pPr>
                      <a:r>
                        <a:rPr lang="es-CO" sz="1400" kern="1200" dirty="0" smtClean="0">
                          <a:solidFill>
                            <a:schemeClr val="tx1"/>
                          </a:solidFill>
                          <a:effectLst/>
                          <a:latin typeface="+mn-lt"/>
                          <a:ea typeface="+mn-ea"/>
                          <a:cs typeface="+mn-cs"/>
                        </a:rPr>
                        <a:t>Las aulas de clases en las que vemos nuestra carrera está en mal estado, las sillas son incomodas no sirven el aire acondicionado. </a:t>
                      </a:r>
                    </a:p>
                    <a:p>
                      <a:pPr marL="228600" lvl="0" indent="-228600" algn="just">
                        <a:buAutoNum type="arabicPeriod"/>
                      </a:pPr>
                      <a:r>
                        <a:rPr lang="es-CO" sz="1400" kern="1200" dirty="0" smtClean="0">
                          <a:solidFill>
                            <a:schemeClr val="tx1"/>
                          </a:solidFill>
                          <a:effectLst/>
                          <a:latin typeface="+mn-lt"/>
                          <a:ea typeface="+mn-ea"/>
                          <a:cs typeface="+mn-cs"/>
                        </a:rPr>
                        <a:t>iniciamos clases en el salón 302 -b el cual se encontraba limpio y pintado sin embargo la iluminación no Esla adecuada faltan 4 tubos de las lámparas y tomas corrientes para los portátiles </a:t>
                      </a:r>
                    </a:p>
                    <a:p>
                      <a:pPr marL="228600" lvl="0" indent="-228600" algn="just">
                        <a:buAutoNum type="arabicPeriod"/>
                      </a:pPr>
                      <a:r>
                        <a:rPr lang="es-CO" sz="1400" kern="1200" dirty="0" smtClean="0">
                          <a:solidFill>
                            <a:schemeClr val="tx1"/>
                          </a:solidFill>
                          <a:effectLst/>
                          <a:latin typeface="+mn-lt"/>
                          <a:ea typeface="+mn-ea"/>
                          <a:cs typeface="+mn-cs"/>
                        </a:rPr>
                        <a:t>Solicitud de carácter urgente fumigar el aula ya que permanece con sancudos de varias especies del aula C-3, y esto nos está perjudicando en el área de salud. Mejorar el aire acondicionado</a:t>
                      </a:r>
                    </a:p>
                    <a:p>
                      <a:pPr marL="228600" lvl="0" indent="-228600" algn="just">
                        <a:buAutoNum type="arabicPeriod"/>
                      </a:pPr>
                      <a:r>
                        <a:rPr lang="es-CO" sz="1400" kern="1200" dirty="0" smtClean="0">
                          <a:solidFill>
                            <a:schemeClr val="tx1"/>
                          </a:solidFill>
                          <a:effectLst/>
                          <a:latin typeface="+mn-lt"/>
                          <a:ea typeface="+mn-ea"/>
                          <a:cs typeface="+mn-cs"/>
                        </a:rPr>
                        <a:t>El aire acondicionado al momento de ser prendido genera un ruido que interrumpe con el normal funcionamiento de la cátedra, además muchos insectos tanto en las paredes el techo y en el ambiente.</a:t>
                      </a:r>
                    </a:p>
                    <a:p>
                      <a:pPr marL="228600" lvl="0" indent="-228600" algn="just">
                        <a:buAutoNum type="arabicPeriod"/>
                      </a:pPr>
                      <a:r>
                        <a:rPr lang="es-CO" sz="1400" kern="1200" dirty="0" smtClean="0">
                          <a:solidFill>
                            <a:schemeClr val="tx1"/>
                          </a:solidFill>
                          <a:effectLst/>
                          <a:latin typeface="+mn-lt"/>
                          <a:ea typeface="+mn-ea"/>
                          <a:cs typeface="+mn-cs"/>
                        </a:rPr>
                        <a:t>Solicitud de la fumigación del salón C3 el cual está invadido de sancudos en el aire en el techo en las paredes. Además el aire acondicionado está en mal estado toca poner un taco de papel para sostenerlo. </a:t>
                      </a:r>
                    </a:p>
                    <a:p>
                      <a:pPr marL="228600" lvl="0" indent="-228600" algn="just">
                        <a:buAutoNum type="arabicPeriod"/>
                      </a:pPr>
                      <a:r>
                        <a:rPr lang="es-CO" sz="1400" kern="1200" dirty="0" smtClean="0">
                          <a:solidFill>
                            <a:schemeClr val="tx1"/>
                          </a:solidFill>
                          <a:effectLst/>
                          <a:latin typeface="+mn-lt"/>
                          <a:ea typeface="+mn-ea"/>
                          <a:cs typeface="+mn-cs"/>
                        </a:rPr>
                        <a:t>Mi inconformidad es con los mosaicos antiguos que hay en la universidad sin vidrio, causa por la cual los estudiantes rayan las fotos o las arrancan. En mi opinión es una falta de respeto con los estudiantes de esa época que merecen su recuerdo en buen estado como cualquier estudiante actual. Personalmente me importa porque en uno de esos mosaicos esta mi papá y no es justo y me parece una falta de respecto que destruyan los mosaicos.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9551385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500063" y="44624"/>
            <a:ext cx="8229600" cy="550391"/>
          </a:xfrm>
        </p:spPr>
        <p:txBody>
          <a:bodyPr>
            <a:noAutofit/>
          </a:bodyPr>
          <a:lstStyle/>
          <a:p>
            <a:pPr eaLnBrk="1" hangingPunct="1"/>
            <a:r>
              <a:rPr lang="es-ES" sz="2000" b="1" dirty="0" smtClean="0">
                <a:solidFill>
                  <a:srgbClr val="FF3300"/>
                </a:solidFill>
              </a:rPr>
              <a:t>OBJETIVO “C”</a:t>
            </a:r>
            <a:r>
              <a:rPr lang="es-ES" sz="1400" b="1" dirty="0" smtClean="0">
                <a:solidFill>
                  <a:srgbClr val="FF3300"/>
                </a:solidFill>
              </a:rPr>
              <a:t/>
            </a:r>
            <a:br>
              <a:rPr lang="es-ES" sz="1400" b="1" dirty="0" smtClean="0">
                <a:solidFill>
                  <a:srgbClr val="FF3300"/>
                </a:solidFill>
              </a:rPr>
            </a:br>
            <a:r>
              <a:rPr lang="es-ES" sz="2400" b="1" dirty="0" smtClean="0">
                <a:solidFill>
                  <a:srgbClr val="FF3300"/>
                </a:solidFill>
              </a:rPr>
              <a:t>Respuesta  a Quejas y Seguimiento </a:t>
            </a:r>
            <a:endParaRPr lang="es-ES" sz="20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3041065348"/>
              </p:ext>
            </p:extLst>
          </p:nvPr>
        </p:nvGraphicFramePr>
        <p:xfrm>
          <a:off x="251520" y="764705"/>
          <a:ext cx="8712967" cy="4894218"/>
        </p:xfrm>
        <a:graphic>
          <a:graphicData uri="http://schemas.openxmlformats.org/drawingml/2006/table">
            <a:tbl>
              <a:tblPr/>
              <a:tblGrid>
                <a:gridCol w="1001686"/>
                <a:gridCol w="982701"/>
                <a:gridCol w="1223378"/>
                <a:gridCol w="988113"/>
                <a:gridCol w="964587"/>
                <a:gridCol w="1117509"/>
                <a:gridCol w="1093982"/>
                <a:gridCol w="1341011"/>
              </a:tblGrid>
              <a:tr h="420449">
                <a:tc gridSpan="2">
                  <a:txBody>
                    <a:bodyPr/>
                    <a:lstStyle/>
                    <a:p>
                      <a:pPr algn="just" fontAlgn="ctr"/>
                      <a:r>
                        <a:rPr lang="es-ES" sz="1000" b="1" i="0" u="none" strike="noStrike" dirty="0">
                          <a:solidFill>
                            <a:srgbClr val="FFFFFF"/>
                          </a:solidFill>
                          <a:latin typeface="Arial"/>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r>
                        <a:rPr lang="es-ES" sz="1000" b="1" i="0" u="none" strike="noStrike" dirty="0" smtClean="0">
                          <a:solidFill>
                            <a:srgbClr val="FFFFFF"/>
                          </a:solidFill>
                          <a:latin typeface="Arial"/>
                        </a:rPr>
                        <a:t>CERRADAS</a:t>
                      </a:r>
                    </a:p>
                    <a:p>
                      <a:pPr algn="just" fontAlgn="ctr"/>
                      <a:r>
                        <a:rPr lang="es-ES" sz="1000" b="1" i="0" u="none" strike="noStrike" dirty="0" smtClean="0">
                          <a:solidFill>
                            <a:srgbClr val="FFFFFF"/>
                          </a:solidFill>
                          <a:latin typeface="Arial"/>
                        </a:rPr>
                        <a:t> 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RECURRENTES  </a:t>
                      </a:r>
                    </a:p>
                    <a:p>
                      <a:pPr algn="just" fontAlgn="ctr"/>
                      <a:r>
                        <a:rPr lang="es-ES" sz="1000" b="1" i="0" u="none" strike="noStrike" dirty="0" smtClean="0">
                          <a:solidFill>
                            <a:srgbClr val="FFFFFF"/>
                          </a:solidFill>
                          <a:latin typeface="Arial"/>
                        </a:rPr>
                        <a:t>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RESPUESTA DE LAS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QUEJAS </a:t>
                      </a:r>
                      <a:r>
                        <a:rPr lang="es-ES" sz="1000" b="1" i="0" u="none" strike="noStrike" dirty="0">
                          <a:solidFill>
                            <a:srgbClr val="FFFFFF"/>
                          </a:solidFill>
                          <a:latin typeface="Arial"/>
                        </a:rPr>
                        <a:t>DENTRO DEL TIEMPO </a:t>
                      </a:r>
                      <a:r>
                        <a:rPr lang="es-ES" sz="900" b="1" i="0" u="none" strike="noStrike" dirty="0">
                          <a:solidFill>
                            <a:srgbClr val="FFFFFF"/>
                          </a:solidFill>
                          <a:latin typeface="Arial"/>
                        </a:rPr>
                        <a:t>ESTABLECIDO</a:t>
                      </a:r>
                      <a:endParaRPr lang="es-ES" sz="1000" b="1" i="0" u="none" strike="noStrike" dirty="0">
                        <a:solidFill>
                          <a:srgbClr val="FFFFFF"/>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r>
              <a:tr h="263479">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r>
              <a:tr h="271868">
                <a:tc>
                  <a:txBody>
                    <a:bodyPr/>
                    <a:lstStyle/>
                    <a:p>
                      <a:pPr algn="ctr" fontAlgn="ctr"/>
                      <a:r>
                        <a:rPr lang="es-CO" sz="2000" b="0" i="0" u="none" strike="noStrike">
                          <a:solidFill>
                            <a:srgbClr val="000000"/>
                          </a:solidFill>
                          <a:effectLst/>
                          <a:latin typeface="Arial"/>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68739">
                <a:tc gridSpan="8">
                  <a:txBody>
                    <a:bodyPr/>
                    <a:lstStyle/>
                    <a:p>
                      <a:pPr marL="0" lvl="0" indent="0" algn="just">
                        <a:buNone/>
                      </a:pPr>
                      <a:r>
                        <a:rPr lang="es-CO" sz="1100" kern="1200" dirty="0" smtClean="0">
                          <a:solidFill>
                            <a:schemeClr val="tx1"/>
                          </a:solidFill>
                          <a:effectLst/>
                          <a:latin typeface="+mn-lt"/>
                          <a:ea typeface="+mn-ea"/>
                          <a:cs typeface="+mn-cs"/>
                        </a:rPr>
                        <a:t>9. </a:t>
                      </a:r>
                      <a:r>
                        <a:rPr lang="es-CO" sz="1200" kern="1200" dirty="0" smtClean="0">
                          <a:solidFill>
                            <a:schemeClr val="tx1"/>
                          </a:solidFill>
                          <a:effectLst/>
                          <a:latin typeface="+mn-lt"/>
                          <a:ea typeface="+mn-ea"/>
                          <a:cs typeface="+mn-cs"/>
                        </a:rPr>
                        <a:t>QUEJA POR LA WEB SECCIONAL: En el salón de 402B nocturno, hemos solicitado que se organice la parte eléctrica porque los cables están expuestos y su cercanía a la ventana puede ocasionar cortos circuitos y el daño de los elementos que allí se conecten (computadores, video-</a:t>
                      </a:r>
                      <a:r>
                        <a:rPr lang="es-CO" sz="1200" kern="1200" dirty="0" err="1" smtClean="0">
                          <a:solidFill>
                            <a:schemeClr val="tx1"/>
                          </a:solidFill>
                          <a:effectLst/>
                          <a:latin typeface="+mn-lt"/>
                          <a:ea typeface="+mn-ea"/>
                          <a:cs typeface="+mn-cs"/>
                        </a:rPr>
                        <a:t>beam</a:t>
                      </a:r>
                      <a:r>
                        <a:rPr lang="es-CO" sz="1200" kern="1200" dirty="0" smtClean="0">
                          <a:solidFill>
                            <a:schemeClr val="tx1"/>
                          </a:solidFill>
                          <a:effectLst/>
                          <a:latin typeface="+mn-lt"/>
                          <a:ea typeface="+mn-ea"/>
                          <a:cs typeface="+mn-cs"/>
                        </a:rPr>
                        <a:t>, celulares, </a:t>
                      </a:r>
                      <a:r>
                        <a:rPr lang="es-CO" sz="1200" kern="1200" dirty="0" err="1" smtClean="0">
                          <a:solidFill>
                            <a:schemeClr val="tx1"/>
                          </a:solidFill>
                          <a:effectLst/>
                          <a:latin typeface="+mn-lt"/>
                          <a:ea typeface="+mn-ea"/>
                          <a:cs typeface="+mn-cs"/>
                        </a:rPr>
                        <a:t>etc</a:t>
                      </a:r>
                      <a:r>
                        <a:rPr lang="es-CO" sz="1200" kern="1200" dirty="0" smtClean="0">
                          <a:solidFill>
                            <a:schemeClr val="tx1"/>
                          </a:solidFill>
                          <a:effectLst/>
                          <a:latin typeface="+mn-lt"/>
                          <a:ea typeface="+mn-ea"/>
                          <a:cs typeface="+mn-cs"/>
                        </a:rPr>
                        <a:t>). además los toma-corrientes dispuestos allí (4) son insuficientes para los estudiantes que hacemos parte del grupo. el sistema de aire acondicionado no funciona correctamente porque el aire no circula debido a la existencia de una viga que queda al frente del artefacto, de modo que el aire choca contra la estructura y mas del 70% del grupo no recibe el servicio. Estas consideraciones se han puesto en conocimiento de las directivas, pero aun no vemos resultados para 40 personas.</a:t>
                      </a:r>
                    </a:p>
                    <a:p>
                      <a:pPr marL="0" lvl="0" indent="0" algn="just">
                        <a:buNone/>
                      </a:pPr>
                      <a:r>
                        <a:rPr lang="es-CO" sz="1200" kern="1200" dirty="0" smtClean="0">
                          <a:solidFill>
                            <a:schemeClr val="tx1"/>
                          </a:solidFill>
                          <a:effectLst/>
                          <a:latin typeface="+mn-lt"/>
                          <a:ea typeface="+mn-ea"/>
                          <a:cs typeface="+mn-cs"/>
                        </a:rPr>
                        <a:t>10.</a:t>
                      </a:r>
                      <a:r>
                        <a:rPr lang="es-CO" sz="1200" kern="1200" baseline="0" dirty="0" smtClean="0">
                          <a:solidFill>
                            <a:schemeClr val="tx1"/>
                          </a:solidFill>
                          <a:effectLst/>
                          <a:latin typeface="+mn-lt"/>
                          <a:ea typeface="+mn-ea"/>
                          <a:cs typeface="+mn-cs"/>
                        </a:rPr>
                        <a:t> </a:t>
                      </a:r>
                      <a:r>
                        <a:rPr lang="es-CO" sz="1200" kern="1200" dirty="0" smtClean="0">
                          <a:solidFill>
                            <a:schemeClr val="tx1"/>
                          </a:solidFill>
                          <a:effectLst/>
                          <a:latin typeface="+mn-lt"/>
                          <a:ea typeface="+mn-ea"/>
                          <a:cs typeface="+mn-cs"/>
                        </a:rPr>
                        <a:t>Los baños de  las mujeres del bloque de ingeniería comercial nunca tienen energía </a:t>
                      </a:r>
                    </a:p>
                    <a:p>
                      <a:pPr marL="0" lvl="0" indent="0" algn="just">
                        <a:buNone/>
                      </a:pPr>
                      <a:r>
                        <a:rPr lang="es-CO" sz="1200" kern="1200" dirty="0" smtClean="0">
                          <a:solidFill>
                            <a:schemeClr val="tx1"/>
                          </a:solidFill>
                          <a:effectLst/>
                          <a:latin typeface="+mn-lt"/>
                          <a:ea typeface="+mn-ea"/>
                          <a:cs typeface="+mn-cs"/>
                        </a:rPr>
                        <a:t>11.</a:t>
                      </a:r>
                      <a:r>
                        <a:rPr lang="es-CO" sz="1200" kern="1200" baseline="0" dirty="0" smtClean="0">
                          <a:solidFill>
                            <a:schemeClr val="tx1"/>
                          </a:solidFill>
                          <a:effectLst/>
                          <a:latin typeface="+mn-lt"/>
                          <a:ea typeface="+mn-ea"/>
                          <a:cs typeface="+mn-cs"/>
                        </a:rPr>
                        <a:t> </a:t>
                      </a:r>
                      <a:r>
                        <a:rPr lang="es-CO" sz="1200" kern="1200" dirty="0" smtClean="0">
                          <a:solidFill>
                            <a:schemeClr val="tx1"/>
                          </a:solidFill>
                          <a:effectLst/>
                          <a:latin typeface="+mn-lt"/>
                          <a:ea typeface="+mn-ea"/>
                          <a:cs typeface="+mn-cs"/>
                        </a:rPr>
                        <a:t>Los baños públicos de la universidad 2 salones después de bienestar universitario no tienen papel higiénico en ninguno de sus 2 cubículos.</a:t>
                      </a:r>
                    </a:p>
                    <a:p>
                      <a:pPr lvl="0"/>
                      <a:r>
                        <a:rPr lang="es-CO" sz="1200" kern="1200" dirty="0" smtClean="0">
                          <a:solidFill>
                            <a:schemeClr val="tx1"/>
                          </a:solidFill>
                          <a:effectLst/>
                          <a:latin typeface="+mn-lt"/>
                          <a:ea typeface="+mn-ea"/>
                          <a:cs typeface="+mn-cs"/>
                        </a:rPr>
                        <a:t>12. Los baños del gimnasio no tienen 1 lámpara  en la entrada. </a:t>
                      </a:r>
                    </a:p>
                    <a:p>
                      <a:pPr lvl="0"/>
                      <a:r>
                        <a:rPr lang="es-CO" sz="1200" kern="1200" dirty="0" smtClean="0">
                          <a:solidFill>
                            <a:schemeClr val="tx1"/>
                          </a:solidFill>
                          <a:effectLst/>
                          <a:latin typeface="+mn-lt"/>
                          <a:ea typeface="+mn-ea"/>
                          <a:cs typeface="+mn-cs"/>
                        </a:rPr>
                        <a:t>13.</a:t>
                      </a:r>
                      <a:r>
                        <a:rPr lang="es-CO" sz="1200" kern="1200" baseline="0" dirty="0" smtClean="0">
                          <a:solidFill>
                            <a:schemeClr val="tx1"/>
                          </a:solidFill>
                          <a:effectLst/>
                          <a:latin typeface="+mn-lt"/>
                          <a:ea typeface="+mn-ea"/>
                          <a:cs typeface="+mn-cs"/>
                        </a:rPr>
                        <a:t> </a:t>
                      </a:r>
                      <a:r>
                        <a:rPr lang="es-CO" sz="1200" kern="1200" dirty="0" smtClean="0">
                          <a:solidFill>
                            <a:schemeClr val="tx1"/>
                          </a:solidFill>
                          <a:effectLst/>
                          <a:latin typeface="+mn-lt"/>
                          <a:ea typeface="+mn-ea"/>
                          <a:cs typeface="+mn-cs"/>
                        </a:rPr>
                        <a:t>Los baños del primer y segundo nivel de la torre "C" de ingenierías no tienen luz. Y no tienen luz hace mas de 2 meses. </a:t>
                      </a:r>
                    </a:p>
                    <a:p>
                      <a:pPr lvl="0"/>
                      <a:r>
                        <a:rPr lang="es-CO" sz="1200" kern="1200" dirty="0" smtClean="0">
                          <a:solidFill>
                            <a:schemeClr val="tx1"/>
                          </a:solidFill>
                          <a:effectLst/>
                          <a:latin typeface="+mn-lt"/>
                          <a:ea typeface="+mn-ea"/>
                          <a:cs typeface="+mn-cs"/>
                        </a:rPr>
                        <a:t>14. Los Locke dispuestos para todos los estudiantes en el área de parqueadero de motos han sido ocupados por unos pocos, quienes los dejan asegurados mediante candados incluso estando desocupados, por lo tanto solicito medidas para que estos sean liberados para quien en el momento los necesite.</a:t>
                      </a:r>
                    </a:p>
                    <a:p>
                      <a:pPr marL="0" algn="l" defTabSz="457200" rtl="0" eaLnBrk="1" latinLnBrk="0" hangingPunct="1"/>
                      <a:r>
                        <a:rPr lang="es-CO" sz="1200" kern="1200" dirty="0" smtClean="0">
                          <a:solidFill>
                            <a:schemeClr val="tx1"/>
                          </a:solidFill>
                          <a:effectLst/>
                          <a:latin typeface="+mn-lt"/>
                          <a:ea typeface="+mn-ea"/>
                          <a:cs typeface="+mn-cs"/>
                        </a:rPr>
                        <a:t>15. El vidrio de la ventana de la  primera sala de sistemas  se encuentra quebrado, esto es un peligro  para todas las personas que pasan por el andén de la carrera 8, debido que cuando pasa el mega bus este se mueve de manera exagerada.</a:t>
                      </a:r>
                    </a:p>
                    <a:p>
                      <a:pPr marL="0" algn="l" defTabSz="457200" rtl="0" eaLnBrk="1" latinLnBrk="0" hangingPunct="1"/>
                      <a:endParaRPr lang="es-CO" sz="1200" kern="1200" dirty="0" smtClean="0">
                        <a:solidFill>
                          <a:schemeClr val="tx1"/>
                        </a:solidFill>
                        <a:effectLst/>
                        <a:latin typeface="+mn-lt"/>
                        <a:ea typeface="+mn-ea"/>
                        <a:cs typeface="+mn-cs"/>
                      </a:endParaRPr>
                    </a:p>
                    <a:p>
                      <a:pPr marL="0" algn="l" defTabSz="457200" rtl="0" eaLnBrk="1" latinLnBrk="0" hangingPunct="1"/>
                      <a:r>
                        <a:rPr lang="es-CO" sz="1200" kern="1200" dirty="0" smtClean="0">
                          <a:solidFill>
                            <a:schemeClr val="tx1"/>
                          </a:solidFill>
                          <a:effectLst/>
                          <a:latin typeface="+mn-lt"/>
                          <a:ea typeface="+mn-ea"/>
                          <a:cs typeface="+mn-cs"/>
                        </a:rPr>
                        <a:t>Las anteriores quejas fueron atendidas y se</a:t>
                      </a:r>
                      <a:r>
                        <a:rPr lang="es-CO" sz="1200" kern="1200" baseline="0" dirty="0" smtClean="0">
                          <a:solidFill>
                            <a:schemeClr val="tx1"/>
                          </a:solidFill>
                          <a:effectLst/>
                          <a:latin typeface="+mn-lt"/>
                          <a:ea typeface="+mn-ea"/>
                          <a:cs typeface="+mn-cs"/>
                        </a:rPr>
                        <a:t>  implementaron las acciones correctivas correspondientes</a:t>
                      </a:r>
                      <a:r>
                        <a:rPr lang="es-CO" sz="1050" kern="1200" baseline="0" dirty="0" smtClean="0">
                          <a:solidFill>
                            <a:schemeClr val="tx1"/>
                          </a:solidFill>
                          <a:effectLst/>
                          <a:latin typeface="+mn-lt"/>
                          <a:ea typeface="+mn-ea"/>
                          <a:cs typeface="+mn-cs"/>
                        </a:rPr>
                        <a:t>.</a:t>
                      </a:r>
                      <a:endParaRPr lang="es-MX" sz="1100" kern="1200" dirty="0" smtClean="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04016918"/>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279400"/>
            <a:ext cx="8229600" cy="720725"/>
          </a:xfrm>
        </p:spPr>
        <p:txBody>
          <a:bodyPr>
            <a:noAutofit/>
          </a:bodyPr>
          <a:lstStyle/>
          <a:p>
            <a:pPr eaLnBrk="1" hangingPunct="1"/>
            <a:r>
              <a:rPr lang="es-ES" sz="3200" b="1" dirty="0" smtClean="0">
                <a:solidFill>
                  <a:srgbClr val="FF3300"/>
                </a:solidFill>
              </a:rPr>
              <a:t>OBJETIVO “E” </a:t>
            </a:r>
            <a:r>
              <a:rPr lang="es-ES" sz="2400" b="1" dirty="0" smtClean="0">
                <a:solidFill>
                  <a:srgbClr val="FF3300"/>
                </a:solidFill>
              </a:rPr>
              <a:t/>
            </a:r>
            <a:br>
              <a:rPr lang="es-ES" sz="2400" b="1" dirty="0" smtClean="0">
                <a:solidFill>
                  <a:srgbClr val="FF3300"/>
                </a:solidFill>
              </a:rPr>
            </a:br>
            <a:r>
              <a:rPr lang="es-ES" sz="2400" b="1" dirty="0" smtClean="0">
                <a:solidFill>
                  <a:srgbClr val="FF3300"/>
                </a:solidFill>
              </a:rPr>
              <a:t>Indicadores de Proceso  medidos y con análisis de datos</a:t>
            </a:r>
          </a:p>
        </p:txBody>
      </p:sp>
      <p:graphicFrame>
        <p:nvGraphicFramePr>
          <p:cNvPr id="2" name="1 Tabla"/>
          <p:cNvGraphicFramePr>
            <a:graphicFrameLocks noGrp="1"/>
          </p:cNvGraphicFramePr>
          <p:nvPr>
            <p:extLst>
              <p:ext uri="{D42A27DB-BD31-4B8C-83A1-F6EECF244321}">
                <p14:modId xmlns:p14="http://schemas.microsoft.com/office/powerpoint/2010/main" val="804118130"/>
              </p:ext>
            </p:extLst>
          </p:nvPr>
        </p:nvGraphicFramePr>
        <p:xfrm>
          <a:off x="492385" y="1350067"/>
          <a:ext cx="8256078" cy="3663109"/>
        </p:xfrm>
        <a:graphic>
          <a:graphicData uri="http://schemas.openxmlformats.org/drawingml/2006/table">
            <a:tbl>
              <a:tblPr/>
              <a:tblGrid>
                <a:gridCol w="3368637"/>
                <a:gridCol w="883784"/>
                <a:gridCol w="1009696"/>
                <a:gridCol w="1602620"/>
                <a:gridCol w="1391341"/>
              </a:tblGrid>
              <a:tr h="700093">
                <a:tc>
                  <a:txBody>
                    <a:bodyPr/>
                    <a:lstStyle/>
                    <a:p>
                      <a:pPr algn="l" fontAlgn="ctr"/>
                      <a:r>
                        <a:rPr lang="es-MX" sz="1400" b="1" i="0" u="none" strike="noStrike" dirty="0" smtClean="0">
                          <a:solidFill>
                            <a:schemeClr val="bg1"/>
                          </a:solidFill>
                          <a:latin typeface="Arial"/>
                        </a:rPr>
                        <a:t>INDICADOR</a:t>
                      </a:r>
                      <a:endParaRPr lang="es-ES" sz="14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400" b="1" i="0" u="none" strike="noStrike" dirty="0" smtClean="0">
                          <a:solidFill>
                            <a:schemeClr val="bg1">
                              <a:lumMod val="95000"/>
                            </a:schemeClr>
                          </a:solidFill>
                          <a:latin typeface="Arial"/>
                        </a:rPr>
                        <a:t>2013-1</a:t>
                      </a:r>
                      <a:endParaRPr lang="es-ES" sz="14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400" b="1" i="0" u="none" strike="noStrike" dirty="0" smtClean="0">
                          <a:solidFill>
                            <a:schemeClr val="bg1">
                              <a:lumMod val="95000"/>
                            </a:schemeClr>
                          </a:solidFill>
                          <a:latin typeface="Arial"/>
                        </a:rPr>
                        <a:t>2013-2</a:t>
                      </a:r>
                      <a:endParaRPr lang="es-ES" sz="14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400" b="1" i="0" u="none" strike="noStrike" dirty="0" smtClean="0">
                          <a:solidFill>
                            <a:schemeClr val="bg1">
                              <a:lumMod val="95000"/>
                            </a:schemeClr>
                          </a:solidFill>
                          <a:latin typeface="Arial"/>
                        </a:rPr>
                        <a:t>PROMEDIO</a:t>
                      </a:r>
                      <a:endParaRPr lang="es-ES" sz="14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400" b="1" i="0" u="none" strike="noStrike" dirty="0" smtClean="0">
                          <a:solidFill>
                            <a:schemeClr val="bg1">
                              <a:lumMod val="95000"/>
                            </a:schemeClr>
                          </a:solidFill>
                          <a:latin typeface="Arial"/>
                        </a:rPr>
                        <a:t>% DE MEJORA</a:t>
                      </a:r>
                      <a:endParaRPr lang="es-ES" sz="14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760251">
                <a:tc>
                  <a:txBody>
                    <a:bodyPr/>
                    <a:lstStyle/>
                    <a:p>
                      <a:pPr algn="l" fontAlgn="ctr"/>
                      <a:r>
                        <a:rPr lang="es-CO" sz="1800" b="0" i="0" u="none" strike="noStrike" dirty="0">
                          <a:solidFill>
                            <a:schemeClr val="bg1"/>
                          </a:solidFill>
                          <a:effectLst/>
                          <a:latin typeface="Arial"/>
                        </a:rPr>
                        <a:t>Nivel de satisfacción en los servicios prestados (calificación del servicio)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800" b="1" i="0" u="none" strike="noStrike" dirty="0">
                          <a:solidFill>
                            <a:schemeClr val="bg1"/>
                          </a:solidFill>
                          <a:effectLst/>
                          <a:latin typeface="Arial"/>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800" b="1" i="0" u="none" strike="noStrike" dirty="0">
                          <a:solidFill>
                            <a:schemeClr val="bg1"/>
                          </a:solidFill>
                          <a:effectLst/>
                          <a:latin typeface="Arial"/>
                        </a:rPr>
                        <a:t>99,0%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800" b="1" i="0" u="none" strike="noStrike" dirty="0">
                          <a:solidFill>
                            <a:schemeClr val="bg1"/>
                          </a:solidFill>
                          <a:effectLst/>
                          <a:latin typeface="Arial"/>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s-CO" sz="1800" b="1" i="0" u="none" strike="noStrike" dirty="0">
                          <a:solidFill>
                            <a:schemeClr val="bg1"/>
                          </a:solidFill>
                          <a:effectLst/>
                          <a:latin typeface="Arial"/>
                        </a:rPr>
                        <a:t>-1,0%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739327">
                <a:tc>
                  <a:txBody>
                    <a:bodyPr/>
                    <a:lstStyle/>
                    <a:p>
                      <a:pPr algn="l" fontAlgn="ctr"/>
                      <a:r>
                        <a:rPr lang="es-CO" sz="2400" b="0" i="0" u="none" strike="noStrike" dirty="0" smtClean="0">
                          <a:solidFill>
                            <a:srgbClr val="000000"/>
                          </a:solidFill>
                          <a:effectLst/>
                          <a:latin typeface="Arial"/>
                        </a:rPr>
                        <a:t>Ejecución </a:t>
                      </a:r>
                      <a:r>
                        <a:rPr lang="es-CO" sz="2400" b="0" i="0" u="none" strike="noStrike" dirty="0">
                          <a:solidFill>
                            <a:srgbClr val="000000"/>
                          </a:solidFill>
                          <a:effectLst/>
                          <a:latin typeface="Arial"/>
                        </a:rPr>
                        <a:t>del plan de </a:t>
                      </a:r>
                      <a:r>
                        <a:rPr lang="es-CO" sz="2400" b="0" i="0" u="none" strike="noStrike" dirty="0" smtClean="0">
                          <a:solidFill>
                            <a:srgbClr val="000000"/>
                          </a:solidFill>
                          <a:effectLst/>
                          <a:latin typeface="Arial"/>
                        </a:rPr>
                        <a:t>acción </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1" i="0" u="none" strike="noStrike" dirty="0">
                          <a:solidFill>
                            <a:srgbClr val="000000"/>
                          </a:solidFill>
                          <a:effectLst/>
                          <a:latin typeface="Arial"/>
                        </a:rPr>
                        <a:t>84,0%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1" i="0" u="none" strike="noStrike" dirty="0">
                          <a:solidFill>
                            <a:srgbClr val="000000"/>
                          </a:solidFill>
                          <a:effectLst/>
                          <a:latin typeface="Arial"/>
                        </a:rPr>
                        <a:t>94,0%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1" i="0" u="none" strike="noStrike" dirty="0">
                          <a:solidFill>
                            <a:srgbClr val="000000"/>
                          </a:solidFill>
                          <a:effectLst/>
                          <a:latin typeface="Arial"/>
                        </a:rPr>
                        <a:t>89,0%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400" b="1"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400729">
                <a:tc gridSpan="5">
                  <a:txBody>
                    <a:bodyPr/>
                    <a:lstStyle/>
                    <a:p>
                      <a:pPr algn="ctr" fontAlgn="ctr"/>
                      <a:r>
                        <a:rPr lang="es-MX" sz="1800" b="1" i="0" u="none" strike="noStrike" dirty="0" smtClean="0">
                          <a:latin typeface="Arial"/>
                        </a:rPr>
                        <a:t>Se </a:t>
                      </a:r>
                      <a:r>
                        <a:rPr lang="es-MX" sz="1800" b="1" i="0" u="none" strike="noStrike" baseline="0" dirty="0" smtClean="0">
                          <a:latin typeface="Arial"/>
                        </a:rPr>
                        <a:t>cumplió con  la meta de eficacia del 3%   con respecto al período anterior de uno de los indicadores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896232481"/>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24630</TotalTime>
  <Words>1829</Words>
  <Application>Microsoft Office PowerPoint</Application>
  <PresentationFormat>Presentación en pantalla (4:3)</PresentationFormat>
  <Paragraphs>350</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Tema de Office</vt:lpstr>
      <vt:lpstr>Presentación de PowerPoint</vt:lpstr>
      <vt:lpstr>Seguimiento a tareas de la Revisión Gerencial anterior</vt:lpstr>
      <vt:lpstr> Acciones de mejoramiento </vt:lpstr>
      <vt:lpstr> ANÁLISIS OBJETIVO “A” </vt:lpstr>
      <vt:lpstr> ANÁLISIS OBJETIVO “A” </vt:lpstr>
      <vt:lpstr> ANÁLISIS OBJETIVO “B”  Resultado de indicadores Acuerdos de Servicio  </vt:lpstr>
      <vt:lpstr>OBJETIVO “C” Respuesta  a Quejas y Seguimiento </vt:lpstr>
      <vt:lpstr>OBJETIVO “C” Respuesta  a Quejas y Seguimiento </vt:lpstr>
      <vt:lpstr>OBJETIVO “E”  Indicadores de Proceso  medidos y con análisis de datos</vt:lpstr>
      <vt:lpstr>2. Resultados de auditorias internas 2013</vt:lpstr>
      <vt:lpstr>2.1 Resultado de auditoria Externa</vt:lpstr>
      <vt:lpstr>3. Resumen de No Conformidades y estado de las Acciones Correctivas</vt:lpstr>
      <vt:lpstr>4. Acciones Preventivas </vt:lpstr>
      <vt:lpstr>4. Acciones Preventivas </vt:lpstr>
      <vt:lpstr>5.  Revisión del Servicio No conforme</vt:lpstr>
    </vt:vector>
  </TitlesOfParts>
  <Company>Universidad Libre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carlos.valero</dc:creator>
  <cp:lastModifiedBy>Calidad Gloria Amparo Sanchez</cp:lastModifiedBy>
  <cp:revision>859</cp:revision>
  <cp:lastPrinted>2011-09-21T16:28:44Z</cp:lastPrinted>
  <dcterms:created xsi:type="dcterms:W3CDTF">2008-11-07T15:09:08Z</dcterms:created>
  <dcterms:modified xsi:type="dcterms:W3CDTF">2014-05-16T02:31:54Z</dcterms:modified>
</cp:coreProperties>
</file>