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6" r:id="rId1"/>
  </p:sldMasterIdLst>
  <p:notesMasterIdLst>
    <p:notesMasterId r:id="rId37"/>
  </p:notesMasterIdLst>
  <p:handoutMasterIdLst>
    <p:handoutMasterId r:id="rId38"/>
  </p:handoutMasterIdLst>
  <p:sldIdLst>
    <p:sldId id="267" r:id="rId2"/>
    <p:sldId id="268" r:id="rId3"/>
    <p:sldId id="269" r:id="rId4"/>
    <p:sldId id="271" r:id="rId5"/>
    <p:sldId id="273" r:id="rId6"/>
    <p:sldId id="275" r:id="rId7"/>
    <p:sldId id="274" r:id="rId8"/>
    <p:sldId id="320" r:id="rId9"/>
    <p:sldId id="277" r:id="rId10"/>
    <p:sldId id="278" r:id="rId11"/>
    <p:sldId id="280" r:id="rId12"/>
    <p:sldId id="281" r:id="rId13"/>
    <p:sldId id="283" r:id="rId14"/>
    <p:sldId id="284" r:id="rId15"/>
    <p:sldId id="307" r:id="rId16"/>
    <p:sldId id="285" r:id="rId17"/>
    <p:sldId id="321" r:id="rId18"/>
    <p:sldId id="322" r:id="rId19"/>
    <p:sldId id="323" r:id="rId20"/>
    <p:sldId id="324" r:id="rId21"/>
    <p:sldId id="286" r:id="rId22"/>
    <p:sldId id="318" r:id="rId23"/>
    <p:sldId id="287" r:id="rId24"/>
    <p:sldId id="288" r:id="rId25"/>
    <p:sldId id="289" r:id="rId26"/>
    <p:sldId id="302" r:id="rId27"/>
    <p:sldId id="290" r:id="rId28"/>
    <p:sldId id="292" r:id="rId29"/>
    <p:sldId id="293" r:id="rId30"/>
    <p:sldId id="294" r:id="rId31"/>
    <p:sldId id="296" r:id="rId32"/>
    <p:sldId id="297" r:id="rId33"/>
    <p:sldId id="305" r:id="rId34"/>
    <p:sldId id="303" r:id="rId35"/>
    <p:sldId id="299" r:id="rId36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6DFF6D"/>
    <a:srgbClr val="D76007"/>
    <a:srgbClr val="C83F08"/>
    <a:srgbClr val="CC3300"/>
    <a:srgbClr val="B65E1C"/>
    <a:srgbClr val="CCCC00"/>
    <a:srgbClr val="E6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55" autoAdjust="0"/>
    <p:restoredTop sz="94660"/>
  </p:normalViewPr>
  <p:slideViewPr>
    <p:cSldViewPr>
      <p:cViewPr>
        <p:scale>
          <a:sx n="70" d="100"/>
          <a:sy n="70" d="100"/>
        </p:scale>
        <p:origin x="-63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OPIA%20MEMORIA%20(Feb.%2005.2015)\INFOR_ADICIONAL\REVISION_GERENCIAL\2014\INFORM%20ENTRADA%20REVISI&#211;N%20GERENCIAL%20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OPIA%20MEMORIA%20(Feb.%2005.2015)\INFOR_ADICIONAL\REVISION_GERENCIAL\2014\INFORM%20ENTRADA%20REVISI&#211;N%20GERENCIAL%20201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OPIA%20MEMORIA%20(Feb.%2005.2015)\INFOR_ADICIONAL\REVISION_GERENCIAL\2014\INFORM%20ENTRADA%20REVISI&#211;N%20GERENCIAL%20201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OPIA%20MEMORIA%20(Feb.%2005.2015)\INFOR_ADICIONAL\REVISION_GERENCIAL\2014\INFORM%20ENTRADA%20REVISI&#211;N%20GERENCIAL%202014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PIA%20MEMORIA%20(Feb.%2005.2015)\INFOR_ADICIONAL\REVISION_GERENCIAL\2014\INFORM%20ENTRADA%20RG%20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COMPARATIVO SATISFACCIÓN CALIFICACIONES DEL SERVICIO 2006- 2014-</a:t>
            </a: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'Objetivo A'!$A$9:$I$9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'Objetivo A'!$A$10:$I$10</c:f>
              <c:numCache>
                <c:formatCode>0%</c:formatCode>
                <c:ptCount val="9"/>
                <c:pt idx="0">
                  <c:v>0.78</c:v>
                </c:pt>
                <c:pt idx="1">
                  <c:v>0.87</c:v>
                </c:pt>
                <c:pt idx="2">
                  <c:v>0.95</c:v>
                </c:pt>
                <c:pt idx="3">
                  <c:v>0.93</c:v>
                </c:pt>
                <c:pt idx="4">
                  <c:v>0.95</c:v>
                </c:pt>
                <c:pt idx="5">
                  <c:v>0.96</c:v>
                </c:pt>
                <c:pt idx="6">
                  <c:v>0.93</c:v>
                </c:pt>
                <c:pt idx="7">
                  <c:v>0.92500000000000004</c:v>
                </c:pt>
                <c:pt idx="8">
                  <c:v>0.86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1089152"/>
        <c:axId val="76313344"/>
        <c:axId val="0"/>
      </c:bar3DChart>
      <c:catAx>
        <c:axId val="71089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s-CO"/>
          </a:p>
        </c:txPr>
        <c:crossAx val="76313344"/>
        <c:crosses val="autoZero"/>
        <c:auto val="1"/>
        <c:lblAlgn val="ctr"/>
        <c:lblOffset val="100"/>
        <c:noMultiLvlLbl val="0"/>
      </c:catAx>
      <c:valAx>
        <c:axId val="7631334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7108915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4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ES"/>
              <a:t>OBJETIVO C DE CALIDAD</a:t>
            </a: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solidFill>
                <a:srgbClr val="C00000"/>
              </a:solidFill>
            </c:spPr>
            <c:txPr>
              <a:bodyPr/>
              <a:lstStyle/>
              <a:p>
                <a:pPr>
                  <a:defRPr sz="2000" b="0" i="0" u="none" strike="noStrike" baseline="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'Objetivo C'!$G$135:$G$138</c:f>
              <c:strCache>
                <c:ptCount val="4"/>
                <c:pt idx="0">
                  <c:v>Quejas por proceso</c:v>
                </c:pt>
                <c:pt idx="1">
                  <c:v>Quejas cerradas</c:v>
                </c:pt>
                <c:pt idx="2">
                  <c:v>Quejas recurrentes</c:v>
                </c:pt>
                <c:pt idx="3">
                  <c:v>Respuesta Dentro del tiempo establecido</c:v>
                </c:pt>
              </c:strCache>
            </c:strRef>
          </c:cat>
          <c:val>
            <c:numRef>
              <c:f>'Objetivo C'!$J$135:$J$138</c:f>
              <c:numCache>
                <c:formatCode>0%</c:formatCode>
                <c:ptCount val="4"/>
                <c:pt idx="0">
                  <c:v>0.1</c:v>
                </c:pt>
                <c:pt idx="1">
                  <c:v>0.3</c:v>
                </c:pt>
                <c:pt idx="2">
                  <c:v>0.3</c:v>
                </c:pt>
                <c:pt idx="3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3460736"/>
        <c:axId val="93462528"/>
        <c:axId val="0"/>
      </c:bar3DChart>
      <c:catAx>
        <c:axId val="93460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O"/>
          </a:p>
        </c:txPr>
        <c:crossAx val="93462528"/>
        <c:crosses val="autoZero"/>
        <c:auto val="1"/>
        <c:lblAlgn val="ctr"/>
        <c:lblOffset val="100"/>
        <c:noMultiLvlLbl val="0"/>
      </c:catAx>
      <c:valAx>
        <c:axId val="9346252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9346073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CO"/>
              <a:t>CUMPLIMIENTO DE</a:t>
            </a:r>
            <a:r>
              <a:rPr lang="es-CO" baseline="0"/>
              <a:t> OBJETIVOS DE CALIDAD Y </a:t>
            </a:r>
            <a:r>
              <a:rPr lang="es-CO"/>
              <a:t>EFICACIA DEL SGC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solidFill>
                <a:schemeClr val="accent2"/>
              </a:solidFill>
            </c:spPr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'Eficacia del SGC (ajustado)'!$H$19:$P$19</c:f>
              <c:strCache>
                <c:ptCount val="9"/>
                <c:pt idx="0">
                  <c:v>2010-2</c:v>
                </c:pt>
                <c:pt idx="1">
                  <c:v>2011-1</c:v>
                </c:pt>
                <c:pt idx="2">
                  <c:v>2011-2</c:v>
                </c:pt>
                <c:pt idx="3">
                  <c:v>2012-1</c:v>
                </c:pt>
                <c:pt idx="4">
                  <c:v>2012-2</c:v>
                </c:pt>
                <c:pt idx="5">
                  <c:v>2013-1</c:v>
                </c:pt>
                <c:pt idx="6">
                  <c:v>2013-2</c:v>
                </c:pt>
                <c:pt idx="7">
                  <c:v>2014-1</c:v>
                </c:pt>
                <c:pt idx="8">
                  <c:v>2014-2</c:v>
                </c:pt>
              </c:strCache>
            </c:strRef>
          </c:cat>
          <c:val>
            <c:numRef>
              <c:f>'Eficacia del SGC (ajustado)'!$H$21:$P$21</c:f>
              <c:numCache>
                <c:formatCode>0.0%</c:formatCode>
                <c:ptCount val="9"/>
                <c:pt idx="0">
                  <c:v>0.7400000000000001</c:v>
                </c:pt>
                <c:pt idx="1">
                  <c:v>0.64</c:v>
                </c:pt>
                <c:pt idx="2">
                  <c:v>0.71666666666666667</c:v>
                </c:pt>
                <c:pt idx="3">
                  <c:v>0.91879999999999995</c:v>
                </c:pt>
                <c:pt idx="4">
                  <c:v>0.84899999999999998</c:v>
                </c:pt>
                <c:pt idx="5">
                  <c:v>0.79249999999999998</c:v>
                </c:pt>
                <c:pt idx="6">
                  <c:v>0.8</c:v>
                </c:pt>
                <c:pt idx="7">
                  <c:v>0.82250000000000001</c:v>
                </c:pt>
                <c:pt idx="8">
                  <c:v>0.8</c:v>
                </c:pt>
              </c:numCache>
            </c:numRef>
          </c:val>
        </c:ser>
        <c:ser>
          <c:idx val="1"/>
          <c:order val="1"/>
          <c:invertIfNegative val="0"/>
          <c:dLbls>
            <c:dLbl>
              <c:idx val="7"/>
              <c:layout>
                <c:manualLayout>
                  <c:x val="-9.3896713615023476E-3"/>
                  <c:y val="0.349635732384385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2,4%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800"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'Eficacia del SGC (ajustado)'!$H$19:$P$19</c:f>
              <c:strCache>
                <c:ptCount val="9"/>
                <c:pt idx="0">
                  <c:v>2010-2</c:v>
                </c:pt>
                <c:pt idx="1">
                  <c:v>2011-1</c:v>
                </c:pt>
                <c:pt idx="2">
                  <c:v>2011-2</c:v>
                </c:pt>
                <c:pt idx="3">
                  <c:v>2012-1</c:v>
                </c:pt>
                <c:pt idx="4">
                  <c:v>2012-2</c:v>
                </c:pt>
                <c:pt idx="5">
                  <c:v>2013-1</c:v>
                </c:pt>
                <c:pt idx="6">
                  <c:v>2013-2</c:v>
                </c:pt>
                <c:pt idx="7">
                  <c:v>2014-1</c:v>
                </c:pt>
                <c:pt idx="8">
                  <c:v>2014-2</c:v>
                </c:pt>
              </c:strCache>
            </c:strRef>
          </c:cat>
          <c:val>
            <c:numRef>
              <c:f>'Eficacia del SGC (ajustado)'!$H$23:$P$23</c:f>
              <c:numCache>
                <c:formatCode>0.0%</c:formatCode>
                <c:ptCount val="9"/>
                <c:pt idx="0">
                  <c:v>2.4523999999999997E-2</c:v>
                </c:pt>
                <c:pt idx="1">
                  <c:v>2.5903999999999996E-2</c:v>
                </c:pt>
                <c:pt idx="2">
                  <c:v>2.6147916666666667E-2</c:v>
                </c:pt>
                <c:pt idx="3">
                  <c:v>2.1558065599999999E-2</c:v>
                </c:pt>
                <c:pt idx="4">
                  <c:v>2.3E-2</c:v>
                </c:pt>
                <c:pt idx="5">
                  <c:v>2.3719437499999999E-2</c:v>
                </c:pt>
                <c:pt idx="6">
                  <c:v>2.3599999999999999E-2</c:v>
                </c:pt>
                <c:pt idx="7">
                  <c:v>-0.64650624999999995</c:v>
                </c:pt>
                <c:pt idx="8">
                  <c:v>2.342E-2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3506176"/>
        <c:axId val="93516160"/>
        <c:axId val="0"/>
      </c:bar3DChart>
      <c:catAx>
        <c:axId val="93506176"/>
        <c:scaling>
          <c:orientation val="minMax"/>
        </c:scaling>
        <c:delete val="0"/>
        <c:axPos val="b"/>
        <c:majorTickMark val="none"/>
        <c:minorTickMark val="none"/>
        <c:tickLblPos val="nextTo"/>
        <c:crossAx val="93516160"/>
        <c:crosses val="autoZero"/>
        <c:auto val="1"/>
        <c:lblAlgn val="ctr"/>
        <c:lblOffset val="100"/>
        <c:noMultiLvlLbl val="0"/>
      </c:catAx>
      <c:valAx>
        <c:axId val="93516160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9350617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CO"/>
              <a:t>RESULTADOS AUDITORÍAS INTERNAS DE CALIDAD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'ANEXO 2.Resultados aud.Inter'!$C$3:$Q$3</c:f>
              <c:strCache>
                <c:ptCount val="15"/>
                <c:pt idx="0">
                  <c:v>II-2006</c:v>
                </c:pt>
                <c:pt idx="1">
                  <c:v>I-2007</c:v>
                </c:pt>
                <c:pt idx="2">
                  <c:v>II-2007</c:v>
                </c:pt>
                <c:pt idx="3">
                  <c:v>I-2008</c:v>
                </c:pt>
                <c:pt idx="4">
                  <c:v>II-2008</c:v>
                </c:pt>
                <c:pt idx="5">
                  <c:v>I -2009</c:v>
                </c:pt>
                <c:pt idx="6">
                  <c:v>II -2009</c:v>
                </c:pt>
                <c:pt idx="7">
                  <c:v>I -2010</c:v>
                </c:pt>
                <c:pt idx="8">
                  <c:v>2011</c:v>
                </c:pt>
                <c:pt idx="9">
                  <c:v>2012-1</c:v>
                </c:pt>
                <c:pt idx="10">
                  <c:v>2012-2</c:v>
                </c:pt>
                <c:pt idx="11">
                  <c:v>2013-1 </c:v>
                </c:pt>
                <c:pt idx="12">
                  <c:v>2013-2 </c:v>
                </c:pt>
                <c:pt idx="13">
                  <c:v>2014-1 </c:v>
                </c:pt>
                <c:pt idx="14">
                  <c:v>2014-2 </c:v>
                </c:pt>
              </c:strCache>
            </c:strRef>
          </c:cat>
          <c:val>
            <c:numRef>
              <c:f>'ANEXO 2.Resultados aud.Inter'!$C$15:$Q$15</c:f>
              <c:numCache>
                <c:formatCode>General</c:formatCode>
                <c:ptCount val="15"/>
                <c:pt idx="0">
                  <c:v>49</c:v>
                </c:pt>
                <c:pt idx="1">
                  <c:v>39</c:v>
                </c:pt>
                <c:pt idx="2">
                  <c:v>19</c:v>
                </c:pt>
                <c:pt idx="3">
                  <c:v>21</c:v>
                </c:pt>
                <c:pt idx="4">
                  <c:v>25</c:v>
                </c:pt>
                <c:pt idx="5">
                  <c:v>14</c:v>
                </c:pt>
                <c:pt idx="6">
                  <c:v>16</c:v>
                </c:pt>
                <c:pt idx="7">
                  <c:v>9</c:v>
                </c:pt>
                <c:pt idx="8">
                  <c:v>5</c:v>
                </c:pt>
                <c:pt idx="9">
                  <c:v>6</c:v>
                </c:pt>
                <c:pt idx="10">
                  <c:v>1</c:v>
                </c:pt>
                <c:pt idx="11">
                  <c:v>5</c:v>
                </c:pt>
                <c:pt idx="12">
                  <c:v>3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3870336"/>
        <c:axId val="93884416"/>
        <c:axId val="0"/>
      </c:bar3DChart>
      <c:catAx>
        <c:axId val="93870336"/>
        <c:scaling>
          <c:orientation val="minMax"/>
        </c:scaling>
        <c:delete val="0"/>
        <c:axPos val="b"/>
        <c:majorTickMark val="none"/>
        <c:minorTickMark val="none"/>
        <c:tickLblPos val="nextTo"/>
        <c:crossAx val="93884416"/>
        <c:crosses val="autoZero"/>
        <c:auto val="1"/>
        <c:lblAlgn val="ctr"/>
        <c:lblOffset val="100"/>
        <c:noMultiLvlLbl val="0"/>
      </c:catAx>
      <c:valAx>
        <c:axId val="938844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387033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s-CO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s-ES"/>
              <a:t>COMPARATIVO DE %  ACCIONES CORRECTIVAS CERRADAS
2007-1 AL 2014-2
</a:t>
            </a:r>
          </a:p>
        </c:rich>
      </c:tx>
      <c:layout>
        <c:manualLayout>
          <c:xMode val="edge"/>
          <c:yMode val="edge"/>
          <c:x val="0.25897035806304031"/>
          <c:y val="3.1390169101432518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68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168486739469554"/>
          <c:y val="0.1928251121076234"/>
          <c:w val="0.74258970358814558"/>
          <c:h val="0.70403587443946392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FF00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158720994509072E-2"/>
                  <c:y val="-1.5388816308275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80652359952672E-3"/>
                  <c:y val="-1.8227934512670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9362708366602111E-3"/>
                  <c:y val="-5.29100902745904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5710196911813959E-3"/>
                  <c:y val="-5.20932641267380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6455423571274465E-3"/>
                  <c:y val="-4.832691877640882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7202288091524334E-3"/>
                  <c:y val="-1.2760848840083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CCFFCC"/>
              </a:solidFill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'Eficacia de las AC implemen '!$A$22:$P$22</c:f>
              <c:strCache>
                <c:ptCount val="16"/>
                <c:pt idx="0">
                  <c:v>2007- 1</c:v>
                </c:pt>
                <c:pt idx="1">
                  <c:v>2007-2</c:v>
                </c:pt>
                <c:pt idx="2">
                  <c:v>2008-1</c:v>
                </c:pt>
                <c:pt idx="3">
                  <c:v>2008-2</c:v>
                </c:pt>
                <c:pt idx="4">
                  <c:v>2009-1</c:v>
                </c:pt>
                <c:pt idx="5">
                  <c:v>2009-2</c:v>
                </c:pt>
                <c:pt idx="6">
                  <c:v>2010-1</c:v>
                </c:pt>
                <c:pt idx="7">
                  <c:v>2010-2</c:v>
                </c:pt>
                <c:pt idx="8">
                  <c:v>2011-1</c:v>
                </c:pt>
                <c:pt idx="9">
                  <c:v>2011-2</c:v>
                </c:pt>
                <c:pt idx="10">
                  <c:v>2012-1</c:v>
                </c:pt>
                <c:pt idx="11">
                  <c:v>2012-2</c:v>
                </c:pt>
                <c:pt idx="12">
                  <c:v>2013-1</c:v>
                </c:pt>
                <c:pt idx="13">
                  <c:v>2013-2</c:v>
                </c:pt>
                <c:pt idx="14">
                  <c:v>2014-1</c:v>
                </c:pt>
                <c:pt idx="15">
                  <c:v>2014-2</c:v>
                </c:pt>
              </c:strCache>
            </c:strRef>
          </c:cat>
          <c:val>
            <c:numRef>
              <c:f>'Eficacia de las AC implemen '!$A$23:$P$23</c:f>
              <c:numCache>
                <c:formatCode>0.0%</c:formatCode>
                <c:ptCount val="16"/>
                <c:pt idx="0" formatCode="0.00%">
                  <c:v>0.7</c:v>
                </c:pt>
                <c:pt idx="1">
                  <c:v>0.78</c:v>
                </c:pt>
                <c:pt idx="2" formatCode="0.00%">
                  <c:v>0.81159999999999999</c:v>
                </c:pt>
                <c:pt idx="3" formatCode="0.00%">
                  <c:v>0.85699999999999998</c:v>
                </c:pt>
                <c:pt idx="4" formatCode="0.00%">
                  <c:v>0.90910000000000002</c:v>
                </c:pt>
                <c:pt idx="5" formatCode="0.00%">
                  <c:v>0.82669999999999999</c:v>
                </c:pt>
                <c:pt idx="6" formatCode="0.00%">
                  <c:v>0.87780000000000002</c:v>
                </c:pt>
                <c:pt idx="7" formatCode="0.00%">
                  <c:v>0.86439999999999995</c:v>
                </c:pt>
                <c:pt idx="8" formatCode="0.00%">
                  <c:v>0.82010000000000005</c:v>
                </c:pt>
                <c:pt idx="9" formatCode="0.00%">
                  <c:v>0.94230000000000003</c:v>
                </c:pt>
                <c:pt idx="10" formatCode="0.00%">
                  <c:v>0.80679999999999996</c:v>
                </c:pt>
                <c:pt idx="11" formatCode="0.00%">
                  <c:v>0.89890000000000003</c:v>
                </c:pt>
                <c:pt idx="12" formatCode="0%">
                  <c:v>0.73</c:v>
                </c:pt>
                <c:pt idx="13" formatCode="0%">
                  <c:v>0.87</c:v>
                </c:pt>
                <c:pt idx="14" formatCode="0%">
                  <c:v>0.83636363636363631</c:v>
                </c:pt>
                <c:pt idx="15" formatCode="0%">
                  <c:v>0.89189189189189189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3628288"/>
        <c:axId val="93629824"/>
        <c:axId val="0"/>
      </c:bar3DChart>
      <c:catAx>
        <c:axId val="93628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CO"/>
          </a:p>
        </c:txPr>
        <c:crossAx val="93629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362982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CO"/>
          </a:p>
        </c:txPr>
        <c:crossAx val="93628288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5959437983095999"/>
          <c:y val="0.5426009761738777"/>
          <c:w val="9.9843964458571466E-2"/>
          <c:h val="4.9327279014529067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63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CO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CO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8385EA59-6BF7-4570-8B3C-D8F8A3066BB6}" type="datetimeFigureOut">
              <a:rPr lang="es-ES"/>
              <a:pPr>
                <a:defRPr/>
              </a:pPr>
              <a:t>05/05/2015</a:t>
            </a:fld>
            <a:endParaRPr lang="es-ES" dirty="0"/>
          </a:p>
        </p:txBody>
      </p:sp>
      <p:sp>
        <p:nvSpPr>
          <p:cNvPr id="259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9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50207B00-64B9-4B90-A372-C0880A1E7E6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6301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CC98AFC-F8A6-4130-9AA7-623B0141412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2524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791B37-C844-4E7A-AA84-888AA074CE9A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92679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BC7FB7-E910-484D-922C-21F305FAA9A9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07942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3C48FF-BBDB-4A44-8A07-4A338CBD351D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3659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77B02-1C3D-4A03-A08A-95379DC4F850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80831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5BCF2-213E-43A9-B3F0-5C46D1E9C2BB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26637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FAED9-64AC-429E-A7CC-177944207C72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090003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E4EE5-3892-474C-940C-DAD9ECAECD4C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76090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FF3BA-2866-484B-B32C-0B48CBA4D251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20056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DC19B-3564-40D8-B6C4-83A2D2062661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14618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9DBD1-A993-4D30-A3D7-1081124FC18C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44144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BCDC-8CE6-4399-AEFD-75AA49BF857E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922167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0ACE03-F08B-44AC-AE44-8F011E6316CF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246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7" r:id="rId1"/>
    <p:sldLayoutId id="2147484138" r:id="rId2"/>
    <p:sldLayoutId id="2147484139" r:id="rId3"/>
    <p:sldLayoutId id="2147484140" r:id="rId4"/>
    <p:sldLayoutId id="2147484141" r:id="rId5"/>
    <p:sldLayoutId id="2147484142" r:id="rId6"/>
    <p:sldLayoutId id="2147484143" r:id="rId7"/>
    <p:sldLayoutId id="2147484144" r:id="rId8"/>
    <p:sldLayoutId id="2147484145" r:id="rId9"/>
    <p:sldLayoutId id="2147484146" r:id="rId10"/>
    <p:sldLayoutId id="2147484147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899592" y="836712"/>
            <a:ext cx="6720357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REVISIÓN GERENCIAL</a:t>
            </a:r>
          </a:p>
          <a:p>
            <a:pPr algn="ctr">
              <a:defRPr/>
            </a:pPr>
            <a:r>
              <a:rPr lang="es-ES_tradnl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SECCIONAL PEREIRA</a:t>
            </a:r>
          </a:p>
          <a:p>
            <a:pPr algn="ctr">
              <a:defRPr/>
            </a:pPr>
            <a:endParaRPr lang="es-ES_tradnl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es-ES_tradnl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es-ES_tradnl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es-ES_tradnl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es-ES_tradnl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es-ES_tradnl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es-ES_tradnl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es-ES_tradnl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es-ES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1974850"/>
            <a:ext cx="4519612" cy="219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017588" y="4171950"/>
            <a:ext cx="690245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buClr>
                <a:schemeClr val="bg2"/>
              </a:buClr>
              <a:buSzPct val="75000"/>
              <a:buFont typeface="Monotype Sorts"/>
              <a:buNone/>
              <a:defRPr/>
            </a:pPr>
            <a:r>
              <a:rPr lang="es-ES_tradnl" sz="3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</a:rPr>
              <a:t>Marzo  04 de  2015</a:t>
            </a:r>
            <a:endParaRPr lang="es-ES_tradnl" sz="3200" b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skerville Old Face" pitchFamily="18" charset="0"/>
            </a:endParaRPr>
          </a:p>
          <a:p>
            <a:pPr algn="ctr" eaLnBrk="0" hangingPunct="0">
              <a:buClr>
                <a:schemeClr val="bg2"/>
              </a:buClr>
              <a:buSzPct val="75000"/>
              <a:buFont typeface="Monotype Sorts"/>
              <a:buNone/>
              <a:defRPr/>
            </a:pPr>
            <a:endParaRPr lang="es-ES_tradnl" sz="3200" b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skerville Old Face" pitchFamily="18" charset="0"/>
            </a:endParaRPr>
          </a:p>
          <a:p>
            <a:pPr algn="ctr" eaLnBrk="0" hangingPunct="0">
              <a:buClr>
                <a:schemeClr val="bg2"/>
              </a:buClr>
              <a:buSzPct val="75000"/>
              <a:buFont typeface="Monotype Sorts"/>
              <a:buNone/>
              <a:defRPr/>
            </a:pPr>
            <a:r>
              <a:rPr lang="es-ES_tradnl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</a:rPr>
              <a:t>Períodos analizados </a:t>
            </a:r>
            <a:r>
              <a:rPr lang="es-ES_tradnl" sz="3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</a:rPr>
              <a:t>2014-1 </a:t>
            </a:r>
            <a:r>
              <a:rPr lang="es-ES_tradnl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</a:rPr>
              <a:t>y </a:t>
            </a:r>
            <a:r>
              <a:rPr lang="es-ES_tradnl" sz="3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</a:rPr>
              <a:t>2014-2</a:t>
            </a:r>
            <a:endParaRPr lang="es-ES_tradnl" sz="3200" b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skerville Old Face" pitchFamily="18" charset="0"/>
            </a:endParaRPr>
          </a:p>
          <a:p>
            <a:pPr algn="ctr" eaLnBrk="0" hangingPunct="0">
              <a:buClr>
                <a:schemeClr val="bg2"/>
              </a:buClr>
              <a:buSzPct val="75000"/>
              <a:buFont typeface="Monotype Sorts"/>
              <a:buNone/>
              <a:defRPr/>
            </a:pPr>
            <a:endParaRPr lang="es-ES_tradnl" sz="3200" b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8068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101369"/>
              </p:ext>
            </p:extLst>
          </p:nvPr>
        </p:nvGraphicFramePr>
        <p:xfrm>
          <a:off x="323528" y="116632"/>
          <a:ext cx="8496943" cy="62403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7707"/>
                <a:gridCol w="2091598"/>
                <a:gridCol w="1024967"/>
                <a:gridCol w="1024967"/>
                <a:gridCol w="1088852"/>
                <a:gridCol w="1088852"/>
              </a:tblGrid>
              <a:tr h="574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PROCESOS</a:t>
                      </a:r>
                      <a:endParaRPr lang="es-CO" sz="11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INDICADOR</a:t>
                      </a:r>
                      <a:endParaRPr lang="es-CO" sz="11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META: 80%</a:t>
                      </a:r>
                      <a:endParaRPr lang="es-CO" sz="11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solidFill>
                            <a:srgbClr val="FF0000"/>
                          </a:solidFill>
                          <a:effectLst/>
                        </a:rPr>
                        <a:t>PROMEDIO</a:t>
                      </a:r>
                      <a:endParaRPr lang="es-CO" sz="11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solidFill>
                            <a:srgbClr val="FF0000"/>
                          </a:solidFill>
                          <a:effectLst/>
                        </a:rPr>
                        <a:t>% DE MEJORA</a:t>
                      </a:r>
                      <a:endParaRPr lang="es-CO" sz="11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51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2014-1</a:t>
                      </a:r>
                      <a:endParaRPr lang="es-CO" sz="11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2014-2</a:t>
                      </a:r>
                      <a:endParaRPr lang="es-CO" sz="11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9839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ADMISIONES Y REGISTRO</a:t>
                      </a:r>
                      <a:br>
                        <a:rPr lang="es-CO" sz="900" u="none" strike="noStrike">
                          <a:effectLst/>
                        </a:rPr>
                      </a:br>
                      <a:r>
                        <a:rPr lang="es-CO" sz="900" u="none" strike="noStrike">
                          <a:effectLst/>
                        </a:rPr>
                        <a:t>(Sede Centro y Belmonte)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>
                          <a:effectLst/>
                        </a:rPr>
                        <a:t>Tiempo de elaboración y entrega de los certificados y constancias- AS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96,0%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97,0%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97%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1,0%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05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>
                          <a:effectLst/>
                        </a:rPr>
                        <a:t>Confiabilidad en la información de los certificados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99,5%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97,0%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98%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-2,5%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4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ADQUISICIONES Y SUMINISTROS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>
                          <a:effectLst/>
                        </a:rPr>
                        <a:t>Cumplimiento al trámite de compras:   Solicitudes atendidas en el periodo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97,0%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99,0%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98%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2,0%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70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 dirty="0">
                          <a:effectLst/>
                        </a:rPr>
                        <a:t>Cumplimiento al trámite de compras:  Solicitudes devueltas por errores o fallas en el periodo 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2,0%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2%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-1,0%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4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GESTIÓN DE BIBLIOTECA</a:t>
                      </a:r>
                      <a:br>
                        <a:rPr lang="es-CO" sz="900" u="none" strike="noStrike">
                          <a:effectLst/>
                        </a:rPr>
                      </a:br>
                      <a:r>
                        <a:rPr lang="es-CO" sz="900" u="none" strike="noStrike">
                          <a:effectLst/>
                        </a:rPr>
                        <a:t>(Sede Centro y Belmonte)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>
                          <a:effectLst/>
                        </a:rPr>
                        <a:t>Proporción de volúmenes por alumno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            57,83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>
                          <a:effectLst/>
                        </a:rPr>
                        <a:t>            62,73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          57,83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>
                          <a:effectLst/>
                        </a:rPr>
                        <a:t>                1,93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4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>
                          <a:effectLst/>
                        </a:rPr>
                        <a:t>Indice de crecimiento en el número de títulos adquiridos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                                       3,34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>
                          <a:effectLst/>
                        </a:rPr>
                        <a:t>            2,09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>
                          <a:effectLst/>
                        </a:rPr>
                        <a:t>              -0,62 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4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>
                          <a:effectLst/>
                        </a:rPr>
                        <a:t>Ejecución del programa de mantenimiento de libros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0,0%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79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ADMINISTRACIÓN DE LA CALIDAD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>
                          <a:effectLst/>
                        </a:rPr>
                        <a:t>Acuerdo de servicio actualización de la documentación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0,0%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7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GESTION FINANCIERA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>
                          <a:effectLst/>
                        </a:rPr>
                        <a:t>Cumplimiento en la cancelación de de cuentas por pagar mes (AS)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 dirty="0">
                          <a:effectLst/>
                        </a:rPr>
                        <a:t>81%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82%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82%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06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>
                          <a:effectLst/>
                        </a:rPr>
                        <a:t>Cumplimiento al acuerdo de servicio de financiación de matricula - AS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71%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97%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84%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26,0%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06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>
                          <a:effectLst/>
                        </a:rPr>
                        <a:t>Cumplimiento en el tiempo de asignación de disponibilidades presupuestales (AS)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99%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98%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99%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-1,0%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16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GESTION HUMANA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>
                          <a:effectLst/>
                        </a:rPr>
                        <a:t>Cumplimiento en el tiempo de entrega de las Certificaciones laborales (AS)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0,0%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9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GESTION INFORMATICA</a:t>
                      </a:r>
                      <a:br>
                        <a:rPr lang="es-CO" sz="900" u="none" strike="noStrike">
                          <a:effectLst/>
                        </a:rPr>
                      </a:br>
                      <a:r>
                        <a:rPr lang="es-CO" sz="900" u="none" strike="noStrike">
                          <a:effectLst/>
                        </a:rPr>
                        <a:t>(Sede Centro y Belmonte)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Disponibilidad de Equipos en Salas.(AS)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96%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84%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-12,0%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00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Rendimiento de los equipos en las salas (AS)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96%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92%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94%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-4,0%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1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Soporte técnico en las salas (AS)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97,0%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99%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-3,0%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7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Soporte Técnico Gestión Administrativa (Acuerdo)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100%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0,0%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Cumplimiento préstamo de equipos audiovisuales (acuerdo)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99,5%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99,5%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99%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0,0%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GESTION DE SERV. GENERALES (MANTENIMIENTO)(Sede Centro y Belmonte)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Servicio de mantenimiento (AS)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88%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89%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2,0%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47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Cumplimiento en la entrega de correspondencia(AS)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94%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85%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90%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-9,0%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54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BIENESTAR UNIVERSITARIO</a:t>
                      </a:r>
                      <a:br>
                        <a:rPr lang="es-CO" sz="900" u="none" strike="noStrike">
                          <a:effectLst/>
                        </a:rPr>
                      </a:br>
                      <a:r>
                        <a:rPr lang="es-CO" sz="900" u="none" strike="noStrike">
                          <a:effectLst/>
                        </a:rPr>
                        <a:t>(Sede Centro y Belmonte)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 dirty="0">
                          <a:effectLst/>
                        </a:rPr>
                        <a:t>Satisfacción de la atención brindada en Enfermería (AS)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4,8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5,0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4,9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5,0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95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u="none" strike="noStrike">
                          <a:effectLst/>
                        </a:rPr>
                        <a:t>Satisfacción de la asesoría y orientacion Psicológica (AS)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4,9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5,0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5,0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5,0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77"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94%</a:t>
                      </a:r>
                      <a:endParaRPr lang="es-CO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95%</a:t>
                      </a:r>
                      <a:endParaRPr lang="es-CO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 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495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335338" y="596900"/>
            <a:ext cx="3114675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“C”</a:t>
            </a:r>
          </a:p>
        </p:txBody>
      </p:sp>
      <p:pic>
        <p:nvPicPr>
          <p:cNvPr id="6" name="Picture 6" descr="http://sanantero-cordoba.gov.co/apc-aa-files/37656430353836643131613662353163/quejas_y_reclamos_1_thumb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700808"/>
            <a:ext cx="238125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601479" y="3968749"/>
            <a:ext cx="6572250" cy="1668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es-ES" sz="3200" b="1" dirty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Mejorar en mínimo el 20%, la gestión de atención de quejas respecto de la medición del semestre anterior.</a:t>
            </a:r>
          </a:p>
        </p:txBody>
      </p:sp>
    </p:spTree>
    <p:extLst>
      <p:ext uri="{BB962C8B-B14F-4D97-AF65-F5344CB8AC3E}">
        <p14:creationId xmlns:p14="http://schemas.microsoft.com/office/powerpoint/2010/main" val="1851495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465734"/>
              </p:ext>
            </p:extLst>
          </p:nvPr>
        </p:nvGraphicFramePr>
        <p:xfrm>
          <a:off x="1259632" y="692696"/>
          <a:ext cx="7056783" cy="2746806"/>
        </p:xfrm>
        <a:graphic>
          <a:graphicData uri="http://schemas.openxmlformats.org/drawingml/2006/table">
            <a:tbl>
              <a:tblPr/>
              <a:tblGrid>
                <a:gridCol w="3399060"/>
                <a:gridCol w="1253244"/>
                <a:gridCol w="1122090"/>
                <a:gridCol w="1282389"/>
              </a:tblGrid>
              <a:tr h="45832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7777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INDICADORES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2014-2</a:t>
                      </a:r>
                      <a:endParaRPr lang="es-E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2014-1</a:t>
                      </a:r>
                      <a:endParaRPr lang="es-ES" sz="10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% cumplimiento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29588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Quejas por proceso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46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Quejas cerradas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91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Quejas recurrentes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10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Respuesta Dentro del tiempo establecido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87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r>
                        <a:rPr lang="es-E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7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457200" y="116632"/>
            <a:ext cx="8147248" cy="584775"/>
          </a:xfrm>
          <a:ln algn="ctr"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“C”</a:t>
            </a:r>
          </a:p>
        </p:txBody>
      </p:sp>
      <p:graphicFrame>
        <p:nvGraphicFramePr>
          <p:cNvPr id="10" name="10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4147140"/>
              </p:ext>
            </p:extLst>
          </p:nvPr>
        </p:nvGraphicFramePr>
        <p:xfrm>
          <a:off x="531875" y="3501008"/>
          <a:ext cx="8064896" cy="2058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805158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457822"/>
              </p:ext>
            </p:extLst>
          </p:nvPr>
        </p:nvGraphicFramePr>
        <p:xfrm>
          <a:off x="251519" y="620689"/>
          <a:ext cx="8568955" cy="5791233"/>
        </p:xfrm>
        <a:graphic>
          <a:graphicData uri="http://schemas.openxmlformats.org/drawingml/2006/table">
            <a:tbl>
              <a:tblPr/>
              <a:tblGrid>
                <a:gridCol w="2059461"/>
                <a:gridCol w="759331"/>
                <a:gridCol w="679867"/>
                <a:gridCol w="776989"/>
                <a:gridCol w="662207"/>
                <a:gridCol w="1253779"/>
                <a:gridCol w="655584"/>
                <a:gridCol w="865283"/>
                <a:gridCol w="856454"/>
              </a:tblGrid>
              <a:tr h="125918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INDICADORES DE QUEJAS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ES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ES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ES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es-ES" sz="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ES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0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3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es-ES" sz="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QUEJAS POR 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es-ES" sz="3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QUEJAS CERRADAS POR 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es-ES" sz="3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QUEJAS RECURRENTES  POR 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es-ES" sz="3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RESPUESTA DE LAS QUEJAS DENTRO DEL TIEMPO ESTABLECIDO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4795"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210540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Admisiones y Registros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7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Biblioteca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7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Bienestar Universitario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7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Financiera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723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Humana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381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Informática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428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Servicios Generales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75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Adquisiciones y suministros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398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PROCESOS ACADÉMICOS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05299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F. Ingenierias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885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F. Cciencias Econ.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7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F. Derecho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7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Invest. Jurídicas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7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Invest. Ingenierías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7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Consultorio Empresarial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7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Oficina de la ORI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Posgrados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7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Promoción y mercadeo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7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Oficina Jurídica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01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051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457200" y="-25687"/>
            <a:ext cx="8219256" cy="584775"/>
          </a:xfrm>
          <a:ln algn="ctr"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“C”</a:t>
            </a:r>
          </a:p>
        </p:txBody>
      </p:sp>
    </p:spTree>
    <p:extLst>
      <p:ext uri="{BB962C8B-B14F-4D97-AF65-F5344CB8AC3E}">
        <p14:creationId xmlns:p14="http://schemas.microsoft.com/office/powerpoint/2010/main" val="34725513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86125" y="285750"/>
            <a:ext cx="3068638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“E”</a:t>
            </a:r>
          </a:p>
        </p:txBody>
      </p:sp>
      <p:pic>
        <p:nvPicPr>
          <p:cNvPr id="6" name="4 Imagen" descr="http://www.ssloyalty.com/temas/default/imagenes/viajes-de-negocios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268760"/>
            <a:ext cx="4356713" cy="2910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320006" y="4365104"/>
            <a:ext cx="7000875" cy="12827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es-ES" sz="2400" b="1" dirty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Mejorar en un 3% el resultado de los indicadores que cumplieron las metas de eficacia definidas para los procesos, respecto al comportamiento del semestre anterior.</a:t>
            </a:r>
          </a:p>
        </p:txBody>
      </p:sp>
    </p:spTree>
    <p:extLst>
      <p:ext uri="{BB962C8B-B14F-4D97-AF65-F5344CB8AC3E}">
        <p14:creationId xmlns:p14="http://schemas.microsoft.com/office/powerpoint/2010/main" val="34725513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86125" y="285750"/>
            <a:ext cx="3068638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“E”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914584"/>
              </p:ext>
            </p:extLst>
          </p:nvPr>
        </p:nvGraphicFramePr>
        <p:xfrm>
          <a:off x="467544" y="1052737"/>
          <a:ext cx="8280919" cy="45574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243"/>
                <a:gridCol w="2630875"/>
                <a:gridCol w="2638801"/>
              </a:tblGrid>
              <a:tr h="22252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2000" b="1" u="none" strike="noStrike" dirty="0">
                          <a:effectLst/>
                        </a:rPr>
                        <a:t>OBJETIVO "E" DE CALIDAD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433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2000" b="1" u="none" strike="noStrike">
                          <a:effectLst/>
                        </a:rPr>
                        <a:t>INDICADORES</a:t>
                      </a:r>
                      <a:endParaRPr lang="es-CO" sz="2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2000" b="1" u="none" strike="noStrike" dirty="0">
                          <a:effectLst/>
                        </a:rPr>
                        <a:t>PEREIRA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4769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No.</a:t>
                      </a:r>
                      <a:r>
                        <a:rPr lang="es-CO" sz="20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b="1" u="none" strike="noStrike" dirty="0">
                          <a:effectLst/>
                        </a:rPr>
                        <a:t>% </a:t>
                      </a:r>
                      <a:r>
                        <a:rPr lang="es-CO" sz="2000" b="1" u="none" strike="noStrike" dirty="0" smtClean="0">
                          <a:effectLst/>
                        </a:rPr>
                        <a:t>Cumplimiento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776507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2000" u="none" strike="noStrike" dirty="0">
                          <a:effectLst/>
                        </a:rPr>
                        <a:t>Cumplieron la meta del 3% eficacia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48%</a:t>
                      </a:r>
                    </a:p>
                  </a:txBody>
                  <a:tcPr marL="0" marR="0" marT="0" marB="0" anchor="ctr"/>
                </a:tc>
              </a:tr>
              <a:tr h="637431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2000" u="none" strike="noStrike" dirty="0">
                          <a:effectLst/>
                        </a:rPr>
                        <a:t>No cumplieron la meta pero se mantienen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35%</a:t>
                      </a:r>
                    </a:p>
                  </a:txBody>
                  <a:tcPr marL="0" marR="0" marT="0" marB="0" anchor="ctr"/>
                </a:tc>
              </a:tr>
              <a:tr h="834455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2000" u="none" strike="noStrike" dirty="0">
                          <a:effectLst/>
                        </a:rPr>
                        <a:t>Indicadores que desmejoraron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16%</a:t>
                      </a:r>
                    </a:p>
                  </a:txBody>
                  <a:tcPr marL="0" marR="0" marT="0" marB="0" anchor="ctr"/>
                </a:tc>
              </a:tr>
              <a:tr h="197024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2000" u="none" strike="noStrike" dirty="0">
                          <a:effectLst/>
                        </a:rPr>
                        <a:t>ND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0" marR="0" marT="0" marB="0" anchor="ctr"/>
                </a:tc>
              </a:tr>
              <a:tr h="278152">
                <a:tc>
                  <a:txBody>
                    <a:bodyPr/>
                    <a:lstStyle/>
                    <a:p>
                      <a:pPr algn="just" fontAlgn="b"/>
                      <a:r>
                        <a:rPr lang="es-CO" sz="2000" u="none" strike="noStrike" dirty="0">
                          <a:effectLst/>
                        </a:rPr>
                        <a:t>N/A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48%</a:t>
                      </a:r>
                    </a:p>
                  </a:txBody>
                  <a:tcPr marL="0" marR="0" marT="0" marB="0" anchor="ctr"/>
                </a:tc>
              </a:tr>
              <a:tr h="498355">
                <a:tc>
                  <a:txBody>
                    <a:bodyPr/>
                    <a:lstStyle/>
                    <a:p>
                      <a:pPr algn="l" fontAlgn="ctr"/>
                      <a:r>
                        <a:rPr lang="es-CO" sz="2000" u="none" strike="noStrike" dirty="0">
                          <a:effectLst/>
                        </a:rPr>
                        <a:t>Total Indicadores 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59677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6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449523" y="219130"/>
            <a:ext cx="8229600" cy="523220"/>
          </a:xfrm>
          <a:ln algn="ctr"/>
        </p:spPr>
        <p:txBody>
          <a:bodyPr>
            <a:spAutoFit/>
          </a:bodyPr>
          <a:lstStyle/>
          <a:p>
            <a:pPr>
              <a:defRPr/>
            </a:pPr>
            <a:r>
              <a:rPr lang="es-ES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“E”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629367"/>
              </p:ext>
            </p:extLst>
          </p:nvPr>
        </p:nvGraphicFramePr>
        <p:xfrm>
          <a:off x="395535" y="764708"/>
          <a:ext cx="8568952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0635"/>
                <a:gridCol w="1690635"/>
                <a:gridCol w="1240672"/>
                <a:gridCol w="1240672"/>
                <a:gridCol w="1353169"/>
                <a:gridCol w="1353169"/>
              </a:tblGrid>
              <a:tr h="6710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PROCESOS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INDICADOR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META MEJORAR 3%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PROMEDIO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% MEJORA</a:t>
                      </a:r>
                      <a:br>
                        <a:rPr lang="es-CO" sz="1400">
                          <a:effectLst/>
                        </a:rPr>
                      </a:br>
                      <a:r>
                        <a:rPr lang="es-CO" sz="1400">
                          <a:effectLst/>
                        </a:rPr>
                        <a:t>2014-2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6421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2014-1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2014-2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b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0144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GESTION DE ADMISIONES Y REGISTROS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Uso y apropiación del sistema SINU vía Web para el  registro de matrícula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92,0%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88,0%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90,0%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-4%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14013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Oportunidad en la entrega de notas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89%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90%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89,5%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1956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ADQUISICIONES Y SUMINISTROS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Oportunidad en la entrega de pedido de almacén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16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22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19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-9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903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BIBLIOTECA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Capacidad en puestos de lectura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6,26%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6,26%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6,3%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10210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Oportunidad de la Inducción 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98,66%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93,62%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96,1%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-5,0%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15211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Pérdida del material bibliográfico (colección abierta)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                              0,15 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                 0,11 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                      (0,15)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145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GESTION DE AUDITORIA INTERNA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Pertinencia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</a:rPr>
                        <a:t>84%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</a:rPr>
                        <a:t>84%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</a:rPr>
                        <a:t>84%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5513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6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449523" y="219130"/>
            <a:ext cx="8229600" cy="523220"/>
          </a:xfrm>
          <a:ln algn="ctr"/>
        </p:spPr>
        <p:txBody>
          <a:bodyPr>
            <a:spAutoFit/>
          </a:bodyPr>
          <a:lstStyle/>
          <a:p>
            <a:pPr>
              <a:defRPr/>
            </a:pPr>
            <a:r>
              <a:rPr lang="es-ES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“E”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169287"/>
              </p:ext>
            </p:extLst>
          </p:nvPr>
        </p:nvGraphicFramePr>
        <p:xfrm>
          <a:off x="395535" y="764708"/>
          <a:ext cx="8568952" cy="46805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0635"/>
                <a:gridCol w="1690635"/>
                <a:gridCol w="1240672"/>
                <a:gridCol w="1240672"/>
                <a:gridCol w="1353169"/>
                <a:gridCol w="1353169"/>
              </a:tblGrid>
              <a:tr h="31203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PROCESOS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INDICADOR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META MEJORAR 3%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PROMEDIO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% MEJORA</a:t>
                      </a:r>
                      <a:br>
                        <a:rPr lang="es-CO" sz="1400">
                          <a:effectLst/>
                        </a:rPr>
                      </a:br>
                      <a:r>
                        <a:rPr lang="es-CO" sz="1400">
                          <a:effectLst/>
                        </a:rPr>
                        <a:t>2014-2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31203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2014-1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2014-2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b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560172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BIENESTAR UNIVERSITARIO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Participación de la comunidad en programa de promoción y prevención Integral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62,0%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43,0%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52,5%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-19,0%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62406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Participación en acciones culturales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83%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72%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77,5%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-11,0%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93610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Participación en acciones recreativas y deportivas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83%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67%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75,0%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-16,0%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93610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Participación en acciones de promoción socioeconómica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22%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25%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23,5%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3,0%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39236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6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449523" y="219130"/>
            <a:ext cx="8229600" cy="523220"/>
          </a:xfrm>
          <a:ln algn="ctr"/>
        </p:spPr>
        <p:txBody>
          <a:bodyPr>
            <a:spAutoFit/>
          </a:bodyPr>
          <a:lstStyle/>
          <a:p>
            <a:pPr>
              <a:defRPr/>
            </a:pPr>
            <a:r>
              <a:rPr lang="es-ES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“E”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621730"/>
              </p:ext>
            </p:extLst>
          </p:nvPr>
        </p:nvGraphicFramePr>
        <p:xfrm>
          <a:off x="395535" y="764708"/>
          <a:ext cx="8568952" cy="3925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0635"/>
                <a:gridCol w="1690635"/>
                <a:gridCol w="1240672"/>
                <a:gridCol w="1240672"/>
                <a:gridCol w="1353169"/>
                <a:gridCol w="1353169"/>
              </a:tblGrid>
              <a:tr h="6710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PROCESOS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INDICADOR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META MEJORAR 3%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PROMEDIO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% MEJORA</a:t>
                      </a:r>
                      <a:br>
                        <a:rPr lang="es-CO" sz="1400">
                          <a:effectLst/>
                        </a:rPr>
                      </a:br>
                      <a:r>
                        <a:rPr lang="es-CO" sz="1400">
                          <a:effectLst/>
                        </a:rPr>
                        <a:t>2014-2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6421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2014-1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2014-2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b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14090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ADMINISTRACION DE LA CALIDAD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Quejas recurrentes por proceso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17%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15%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16,0%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-2,0%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12841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Quejas cerradas 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100%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100%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100,0%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15211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Quejas  respondidas dentro del tiempo establecido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#¡DIV/0!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11973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Eficacia de las Auditorías Internas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4,9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4,8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                 4,85 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-10,0%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15211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Eficacia de la acciones correctivas implementadas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96%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85%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78,5%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-11,0%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15170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Cumplimiento en el programa de actividades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96,00%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97%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96,0%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0735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6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449523" y="219130"/>
            <a:ext cx="8229600" cy="523220"/>
          </a:xfrm>
          <a:ln algn="ctr"/>
        </p:spPr>
        <p:txBody>
          <a:bodyPr>
            <a:spAutoFit/>
          </a:bodyPr>
          <a:lstStyle/>
          <a:p>
            <a:pPr>
              <a:defRPr/>
            </a:pPr>
            <a:r>
              <a:rPr lang="es-ES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“E”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947446"/>
              </p:ext>
            </p:extLst>
          </p:nvPr>
        </p:nvGraphicFramePr>
        <p:xfrm>
          <a:off x="395535" y="764708"/>
          <a:ext cx="8568952" cy="5152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5"/>
                <a:gridCol w="2445165"/>
                <a:gridCol w="1240672"/>
                <a:gridCol w="1240672"/>
                <a:gridCol w="1353169"/>
                <a:gridCol w="1353169"/>
              </a:tblGrid>
              <a:tr h="6710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PROCESOS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INDICADOR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META MEJORAR 3%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PROMEDIO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% MEJORA</a:t>
                      </a:r>
                      <a:br>
                        <a:rPr lang="es-CO" sz="1400">
                          <a:effectLst/>
                        </a:rPr>
                      </a:br>
                      <a:r>
                        <a:rPr lang="es-CO" sz="1400">
                          <a:effectLst/>
                        </a:rPr>
                        <a:t>2014-2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6421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2014-1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2014-2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b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52119"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GESTION FINANCIERA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Oportunidad en entrega de estados financieros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2,17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8,6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                    (15,00)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15211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Precisión en la elaboración del Presupuesto de ingresos 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7%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11,5%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-7,0%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45601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Precisión en la elaboración del Presupuesto:  de gastos 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5%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4,8%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-5,0%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12263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Precisión en la elaboración del Presupuesto: de inversión 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34%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45,5%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-34,0%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20434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Eficacia del recaudo: Valor de créditos directos recaudados/valor créditos directos otorgados por periodo * 100 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94%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87%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90,5%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-7,0%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11973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81%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66%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 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-15,0%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41832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Eficacia del recaudo: Valor total del recaudo mes de los créditos a través de entidades financieras/ valor total de los créditos otorgados por las entidades financieras * 100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100,0%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100,0%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100,0%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0,0%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837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s-MX" sz="3600" b="1" dirty="0">
                <a:solidFill>
                  <a:srgbClr val="CC3300"/>
                </a:solidFill>
                <a:latin typeface="Tahoma" pitchFamily="34" charset="0"/>
              </a:rPr>
              <a:t>ASPECTOS A TRATAR</a:t>
            </a:r>
            <a:endParaRPr lang="es-ES_tradnl" sz="3600" b="1" dirty="0">
              <a:solidFill>
                <a:srgbClr val="CC3300"/>
              </a:solidFill>
              <a:latin typeface="Tahoma" pitchFamily="34" charset="0"/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043363"/>
          </a:xfrm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r>
              <a:rPr lang="es-ES" sz="1600" b="1" dirty="0" smtClean="0">
                <a:solidFill>
                  <a:srgbClr val="002060"/>
                </a:solidFill>
                <a:latin typeface="Tahoma" pitchFamily="34" charset="0"/>
              </a:rPr>
              <a:t>1. INDICADORES DE GESTION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endParaRPr lang="es-ES" sz="1600" b="1" dirty="0" smtClean="0">
              <a:solidFill>
                <a:srgbClr val="002060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r>
              <a:rPr lang="es-ES" sz="1600" b="1" dirty="0" smtClean="0">
                <a:solidFill>
                  <a:srgbClr val="002060"/>
                </a:solidFill>
                <a:latin typeface="Tahoma" pitchFamily="34" charset="0"/>
              </a:rPr>
              <a:t>2. RESULTADO DE AUDITORIAS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endParaRPr lang="es-ES" sz="1600" b="1" dirty="0" smtClean="0">
              <a:solidFill>
                <a:srgbClr val="002060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r>
              <a:rPr lang="es-ES" sz="1600" b="1" dirty="0" smtClean="0">
                <a:solidFill>
                  <a:srgbClr val="002060"/>
                </a:solidFill>
                <a:latin typeface="Tahoma" pitchFamily="34" charset="0"/>
              </a:rPr>
              <a:t>3. ACCIONES CORRECTIVAS 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endParaRPr lang="es-ES" sz="1600" b="1" dirty="0" smtClean="0">
              <a:solidFill>
                <a:srgbClr val="002060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r>
              <a:rPr lang="es-ES" sz="1600" b="1" dirty="0" smtClean="0">
                <a:solidFill>
                  <a:srgbClr val="002060"/>
                </a:solidFill>
                <a:latin typeface="Tahoma" pitchFamily="34" charset="0"/>
              </a:rPr>
              <a:t>4. ACCIONES PREVENTIVAS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endParaRPr lang="es-ES" sz="1600" b="1" dirty="0" smtClean="0">
              <a:solidFill>
                <a:srgbClr val="002060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r>
              <a:rPr lang="es-ES" sz="1600" b="1" dirty="0" smtClean="0">
                <a:solidFill>
                  <a:srgbClr val="002060"/>
                </a:solidFill>
                <a:latin typeface="Tahoma" pitchFamily="34" charset="0"/>
              </a:rPr>
              <a:t>5. REVISIÓN COMPROMISOS O ACCIONES DE MEJORAMIENTO REVISIÓN ANTERIOR Y ACTUAL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endParaRPr lang="es-ES" sz="1600" b="1" dirty="0" smtClean="0">
              <a:solidFill>
                <a:srgbClr val="002060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r>
              <a:rPr lang="es-ES" sz="1600" b="1" dirty="0" smtClean="0">
                <a:solidFill>
                  <a:srgbClr val="002060"/>
                </a:solidFill>
                <a:latin typeface="Tahoma" pitchFamily="34" charset="0"/>
              </a:rPr>
              <a:t>6. </a:t>
            </a:r>
            <a:r>
              <a:rPr lang="es-MX" sz="1600" b="1" dirty="0" smtClean="0">
                <a:solidFill>
                  <a:srgbClr val="002060"/>
                </a:solidFill>
                <a:latin typeface="Tahoma" pitchFamily="34" charset="0"/>
              </a:rPr>
              <a:t>REVISIÓN DEL SERVICIO NO CONFORME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endParaRPr lang="es-MX" sz="1600" b="1" dirty="0" smtClean="0">
              <a:solidFill>
                <a:srgbClr val="002060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r>
              <a:rPr lang="es-MX" sz="1600" b="1" dirty="0" smtClean="0">
                <a:solidFill>
                  <a:srgbClr val="002060"/>
                </a:solidFill>
                <a:latin typeface="Tahoma" pitchFamily="34" charset="0"/>
              </a:rPr>
              <a:t>7. CAMBIOS QUE AFECTAN EL SISTEMA DE GESTIÓN DE CALIDAD Y RECOMENDACIONES PARA LA MEJORA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endParaRPr lang="es-MX" sz="1600" b="1" dirty="0" smtClean="0">
              <a:solidFill>
                <a:srgbClr val="002060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endParaRPr lang="es-ES_tradnl" sz="1600" b="1" dirty="0" smtClean="0">
              <a:solidFill>
                <a:srgbClr val="00206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8068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6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449523" y="219130"/>
            <a:ext cx="8229600" cy="523220"/>
          </a:xfrm>
          <a:ln algn="ctr"/>
        </p:spPr>
        <p:txBody>
          <a:bodyPr>
            <a:spAutoFit/>
          </a:bodyPr>
          <a:lstStyle/>
          <a:p>
            <a:pPr>
              <a:defRPr/>
            </a:pPr>
            <a:r>
              <a:rPr lang="es-ES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“E”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190438"/>
              </p:ext>
            </p:extLst>
          </p:nvPr>
        </p:nvGraphicFramePr>
        <p:xfrm>
          <a:off x="395535" y="764708"/>
          <a:ext cx="8568952" cy="4824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5"/>
                <a:gridCol w="2445165"/>
                <a:gridCol w="1240672"/>
                <a:gridCol w="1240672"/>
                <a:gridCol w="1353169"/>
                <a:gridCol w="1353169"/>
              </a:tblGrid>
              <a:tr h="32163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PROCESOS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INDICADOR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META MEJORAR 3%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PROMEDIO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% MEJORA</a:t>
                      </a:r>
                      <a:br>
                        <a:rPr lang="es-CO" sz="1400">
                          <a:effectLst/>
                        </a:rPr>
                      </a:br>
                      <a:r>
                        <a:rPr lang="es-CO" sz="1400">
                          <a:effectLst/>
                        </a:rPr>
                        <a:t>2014-2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32163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2014-1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2014-2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b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96490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GESTION DE SERVICIOS GENERALES 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Nivel de satisfacción en los servicios prestados (calificación del servicio)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97,5%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100,0%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98,8%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2,5%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32163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Ejecución del plan de acción 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97,0%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90,0%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93,5%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-7,0%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321635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GESTION HUMANA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Evaluación de desempeño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77,0%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81,5%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77,0%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32163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Cumplimiento plan de formación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100%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90,0%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20,0%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96490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Vinculación (Cumplimiento del perfil de las requisiciones de Personal)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100,0%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100,0%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100,0%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32163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Evaluación del periodo de prueba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100,0%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100,0%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100,0%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  <a:tr h="96490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Cumplimiento en el tiempo de entrega de la liquidación parcial del auxilio de Cesantías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100,0%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100,0%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100,0%</a:t>
                      </a:r>
                      <a:endParaRPr lang="es-C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0,0%</a:t>
                      </a:r>
                      <a:endParaRPr lang="es-C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393" marR="839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0545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602841" y="425182"/>
            <a:ext cx="5922963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 sz="20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CUMPLIMIENTO A OBJETIVOS DE CALIDAD</a:t>
            </a:r>
          </a:p>
          <a:p>
            <a:pPr algn="ctr">
              <a:defRPr/>
            </a:pPr>
            <a:r>
              <a:rPr lang="es-MX" sz="20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</a:t>
            </a:r>
            <a:r>
              <a:rPr lang="es-MX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2014-1 y2014-2</a:t>
            </a:r>
            <a:endParaRPr lang="es-ES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493117"/>
              </p:ext>
            </p:extLst>
          </p:nvPr>
        </p:nvGraphicFramePr>
        <p:xfrm>
          <a:off x="251519" y="1381125"/>
          <a:ext cx="8568952" cy="4301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7"/>
                <a:gridCol w="4194963"/>
                <a:gridCol w="1277645"/>
                <a:gridCol w="1872207"/>
              </a:tblGrid>
              <a:tr h="35242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O" sz="2000" b="1" u="none" strike="noStrike" dirty="0">
                          <a:effectLst/>
                        </a:rPr>
                        <a:t>% DE CUMPLIMIENTO DE LOS OBJETIVOS DE CALIDAD</a:t>
                      </a:r>
                      <a:endParaRPr lang="es-CO" sz="2000" b="1" i="0" u="none" strike="noStrike" dirty="0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6572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Objetivo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Descripción</a:t>
                      </a:r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Cumplimiento Objetivos</a:t>
                      </a:r>
                      <a:br>
                        <a:rPr lang="es-CO" sz="1200" b="1" u="none" strike="noStrike" dirty="0">
                          <a:effectLst/>
                        </a:rPr>
                      </a:br>
                      <a:r>
                        <a:rPr lang="es-CO" sz="1200" b="1" u="none" strike="noStrike" dirty="0" smtClean="0">
                          <a:effectLst/>
                        </a:rPr>
                        <a:t>2014-1</a:t>
                      </a:r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Cumplimiento Objetivos</a:t>
                      </a:r>
                      <a:br>
                        <a:rPr lang="es-CO" sz="1200" b="1" u="none" strike="noStrike" dirty="0">
                          <a:effectLst/>
                        </a:rPr>
                      </a:br>
                      <a:r>
                        <a:rPr lang="es-CO" sz="1200" b="1" u="none" strike="noStrike" dirty="0" smtClean="0">
                          <a:effectLst/>
                        </a:rPr>
                        <a:t>2014 </a:t>
                      </a:r>
                      <a:r>
                        <a:rPr lang="es-CO" sz="1200" b="1" u="none" strike="noStrike" dirty="0">
                          <a:effectLst/>
                        </a:rPr>
                        <a:t>-2</a:t>
                      </a:r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58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effectLst/>
                        </a:rPr>
                        <a:t> Objetivo A 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600" b="1" u="none" strike="noStrike" dirty="0">
                          <a:effectLst/>
                        </a:rPr>
                        <a:t> Lograr que la percepción de la satisfacción por parte de los usuarios sobre la calidad de los servicios prestados por los procesos administrativos estén como mínimo, sobre un 80% a partir del año 2010. 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>
                          <a:effectLst/>
                        </a:rPr>
                        <a:t> Objetivo B 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600" b="1" u="none" strike="noStrike" dirty="0">
                          <a:effectLst/>
                        </a:rPr>
                        <a:t> Atender en un 80% los servicios solicitados por acuerdo 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17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>
                          <a:effectLst/>
                        </a:rPr>
                        <a:t> Objetivo C 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600" b="1" u="none" strike="noStrike" dirty="0">
                          <a:effectLst/>
                        </a:rPr>
                        <a:t> Mejorar en </a:t>
                      </a:r>
                      <a:r>
                        <a:rPr lang="es-CO" sz="1600" b="1" u="none" strike="noStrike" dirty="0" smtClean="0">
                          <a:effectLst/>
                        </a:rPr>
                        <a:t>mínimo </a:t>
                      </a:r>
                      <a:r>
                        <a:rPr lang="es-CO" sz="1600" b="1" u="none" strike="noStrike" dirty="0">
                          <a:effectLst/>
                        </a:rPr>
                        <a:t>el 20% la gestión de atención a Quejas respecto a la medición del semestre anterior 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>
                          <a:effectLst/>
                        </a:rPr>
                        <a:t> Objetivo E 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600" b="1" u="none" strike="noStrike" dirty="0">
                          <a:effectLst/>
                        </a:rPr>
                        <a:t> Mejorar en un 3% el resultado de los indicadores respecto al semestre anterior 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effectLst/>
                        </a:rPr>
                        <a:t> Promedio </a:t>
                      </a:r>
                      <a:endParaRPr lang="es-CO" sz="1600" b="1" i="0" u="none" strike="noStrike" dirty="0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 smtClean="0">
                          <a:effectLst/>
                        </a:rPr>
                        <a:t>83%</a:t>
                      </a:r>
                      <a:endParaRPr lang="es-CO" sz="2400" b="1" i="0" u="none" strike="noStrike" dirty="0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 smtClean="0">
                          <a:effectLst/>
                        </a:rPr>
                        <a:t>81%</a:t>
                      </a:r>
                      <a:endParaRPr lang="es-CO" sz="2400" b="1" i="0" u="none" strike="noStrike" dirty="0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5513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943530" y="425182"/>
            <a:ext cx="3241593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 sz="20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EFICACIA DEL SGC 2014</a:t>
            </a:r>
            <a:endParaRPr lang="es-ES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6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515390"/>
              </p:ext>
            </p:extLst>
          </p:nvPr>
        </p:nvGraphicFramePr>
        <p:xfrm>
          <a:off x="539552" y="1467530"/>
          <a:ext cx="8208911" cy="3922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525804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143000" y="1214438"/>
            <a:ext cx="7643813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6613" indent="-836613" algn="ctr" defTabSz="912813">
              <a:defRPr/>
            </a:pPr>
            <a:r>
              <a:rPr lang="es-MX" sz="3200" b="1" dirty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	</a:t>
            </a:r>
            <a:r>
              <a:rPr lang="es-MX" sz="3200" b="1" dirty="0">
                <a:solidFill>
                  <a:srgbClr val="FF0000"/>
                </a:solidFill>
                <a:latin typeface="Book Antiqua" pitchFamily="18" charset="0"/>
              </a:rPr>
              <a:t>Resultados de las auditorias internas y externas.</a:t>
            </a:r>
          </a:p>
          <a:p>
            <a:pPr marL="836613" indent="-836613" algn="just" defTabSz="912813">
              <a:defRPr/>
            </a:pPr>
            <a:endParaRPr lang="es-MX" sz="3200" b="1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marL="836613" indent="-836613" algn="just" defTabSz="912813">
              <a:defRPr/>
            </a:pPr>
            <a:r>
              <a:rPr lang="es-MX" sz="2800" b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	No Conformidades:  Informe de los resultados de las auditorias internas por proceso.</a:t>
            </a:r>
            <a:endParaRPr lang="es-ES" sz="2800" b="1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8" name="Picture 6" descr="http://imagenes.mailxmail.com/cursos/imagenes/5/1/auditoria-interna-requisito-822_23215_4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257" y="3700463"/>
            <a:ext cx="15811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44506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50351"/>
            <a:ext cx="9036496" cy="1475019"/>
          </a:xfrm>
          <a:prstGeom prst="rect">
            <a:avLst/>
          </a:prstGeom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50" y="87313"/>
            <a:ext cx="8229600" cy="374650"/>
          </a:xfrm>
        </p:spPr>
        <p:txBody>
          <a:bodyPr>
            <a:normAutofit fontScale="90000"/>
          </a:bodyPr>
          <a:lstStyle/>
          <a:p>
            <a:pPr marL="836613" indent="-836613" defTabSz="912813"/>
            <a:r>
              <a:rPr lang="es-MX" sz="2000" b="1" dirty="0" smtClean="0">
                <a:solidFill>
                  <a:srgbClr val="CC3300"/>
                </a:solidFill>
                <a:latin typeface="Tahoma" pitchFamily="34" charset="0"/>
              </a:rPr>
              <a:t> RESULTADOS DE LAS AUDITORIAS INTERNAS </a:t>
            </a:r>
            <a:endParaRPr lang="es-ES" sz="2000" b="1" dirty="0" smtClean="0">
              <a:solidFill>
                <a:srgbClr val="CC3300"/>
              </a:solidFill>
              <a:latin typeface="Tahoma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33863"/>
              </p:ext>
            </p:extLst>
          </p:nvPr>
        </p:nvGraphicFramePr>
        <p:xfrm>
          <a:off x="323522" y="620685"/>
          <a:ext cx="8640965" cy="50538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6630"/>
                <a:gridCol w="492289"/>
                <a:gridCol w="492289"/>
                <a:gridCol w="492289"/>
                <a:gridCol w="492289"/>
                <a:gridCol w="492289"/>
                <a:gridCol w="492289"/>
                <a:gridCol w="492289"/>
                <a:gridCol w="492289"/>
                <a:gridCol w="492289"/>
                <a:gridCol w="492289"/>
                <a:gridCol w="492289"/>
                <a:gridCol w="492289"/>
                <a:gridCol w="492289"/>
                <a:gridCol w="492289"/>
                <a:gridCol w="492289"/>
              </a:tblGrid>
              <a:tr h="3669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PROCESOS ADMINISTRATIVOS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NC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NC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NC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NC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NC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NC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NC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NC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NC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NC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NC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NC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NC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NC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NC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62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II-2006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I-2007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II-2007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I-2008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II-2008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I -2009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II -2009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I -2010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2011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2012-1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2012-2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2013-1 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2013-2 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2014-1 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>
                          <a:effectLst/>
                        </a:rPr>
                        <a:t>2014-2 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57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50" u="none" strike="noStrike">
                          <a:effectLst/>
                        </a:rPr>
                        <a:t>GESTIÓN DE LA DIRECCIÓN</a:t>
                      </a:r>
                      <a:endParaRPr lang="es-CO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2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578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50" u="none" strike="noStrike">
                          <a:effectLst/>
                        </a:rPr>
                        <a:t>ADMINISTRACION DE LA CALIDAD</a:t>
                      </a:r>
                      <a:endParaRPr lang="es-CO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2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449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50" u="none" strike="noStrike">
                          <a:effectLst/>
                        </a:rPr>
                        <a:t>GESTION FINANCIERA</a:t>
                      </a:r>
                      <a:endParaRPr lang="es-CO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7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2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2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2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449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50" u="none" strike="noStrike">
                          <a:effectLst/>
                        </a:rPr>
                        <a:t>GESTION HUMANA</a:t>
                      </a:r>
                      <a:endParaRPr lang="es-CO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2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06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50" u="none" strike="noStrike">
                          <a:effectLst/>
                        </a:rPr>
                        <a:t>GESTION DE ADMISIONES Y REGISTROS</a:t>
                      </a:r>
                      <a:endParaRPr lang="es-CO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15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2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449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50" u="none" strike="noStrike">
                          <a:effectLst/>
                        </a:rPr>
                        <a:t>BIENESTAR UNIVERSITARIO</a:t>
                      </a:r>
                      <a:endParaRPr lang="es-CO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5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44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50" u="none" strike="noStrike">
                          <a:effectLst/>
                        </a:rPr>
                        <a:t>GESTION DE LA BIBLIOTECA</a:t>
                      </a:r>
                      <a:endParaRPr lang="es-CO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2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2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44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50" u="none" strike="noStrike">
                          <a:effectLst/>
                        </a:rPr>
                        <a:t>GESTION DE LA AUDITORIA INTERNA</a:t>
                      </a:r>
                      <a:endParaRPr lang="es-CO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2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449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50" u="none" strike="noStrike">
                          <a:effectLst/>
                        </a:rPr>
                        <a:t>GESTION INFORMATICA</a:t>
                      </a:r>
                      <a:endParaRPr lang="es-CO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2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2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449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50" u="none" strike="noStrike">
                          <a:effectLst/>
                        </a:rPr>
                        <a:t>GESTION DE SERVICIOS GENERALES </a:t>
                      </a:r>
                      <a:endParaRPr lang="es-CO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7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7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7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5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06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50" u="none" strike="noStrike">
                          <a:effectLst/>
                        </a:rPr>
                        <a:t>GESTION DE ADQUISICIONES Y SUMINISTROS</a:t>
                      </a:r>
                      <a:endParaRPr lang="es-CO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6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71">
                <a:tc>
                  <a:txBody>
                    <a:bodyPr/>
                    <a:lstStyle/>
                    <a:p>
                      <a:pPr algn="l" fontAlgn="b"/>
                      <a:r>
                        <a:rPr lang="es-CO" sz="1050" u="none" strike="noStrike">
                          <a:effectLst/>
                        </a:rPr>
                        <a:t>TOTAL</a:t>
                      </a:r>
                      <a:endParaRPr lang="es-CO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49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39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19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21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25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14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16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9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5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6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1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5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3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0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0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9913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229600" cy="729681"/>
          </a:xfrm>
        </p:spPr>
        <p:txBody>
          <a:bodyPr>
            <a:normAutofit fontScale="90000"/>
          </a:bodyPr>
          <a:lstStyle/>
          <a:p>
            <a:pPr marL="836613" indent="-836613" defTabSz="912813"/>
            <a:r>
              <a:rPr lang="es-MX" sz="2800" b="1" dirty="0" smtClean="0">
                <a:solidFill>
                  <a:srgbClr val="CC3300"/>
                </a:solidFill>
                <a:latin typeface="Tahoma" pitchFamily="34" charset="0"/>
              </a:rPr>
              <a:t> RESULTADOS DE LAS AUDITORIAS INTERNAS </a:t>
            </a:r>
            <a:endParaRPr lang="es-ES" sz="2800" b="1" dirty="0" smtClean="0">
              <a:solidFill>
                <a:srgbClr val="CC3300"/>
              </a:solidFill>
              <a:latin typeface="Tahoma" pitchFamily="34" charset="0"/>
            </a:endParaRPr>
          </a:p>
        </p:txBody>
      </p:sp>
      <p:graphicFrame>
        <p:nvGraphicFramePr>
          <p:cNvPr id="6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542529"/>
              </p:ext>
            </p:extLst>
          </p:nvPr>
        </p:nvGraphicFramePr>
        <p:xfrm>
          <a:off x="419965" y="836711"/>
          <a:ext cx="8304069" cy="4913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19913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202432"/>
              </p:ext>
            </p:extLst>
          </p:nvPr>
        </p:nvGraphicFramePr>
        <p:xfrm>
          <a:off x="179513" y="548680"/>
          <a:ext cx="8713660" cy="6263640"/>
        </p:xfrm>
        <a:graphic>
          <a:graphicData uri="http://schemas.openxmlformats.org/drawingml/2006/table">
            <a:tbl>
              <a:tblPr/>
              <a:tblGrid>
                <a:gridCol w="691803"/>
                <a:gridCol w="544286"/>
                <a:gridCol w="544286"/>
                <a:gridCol w="574807"/>
                <a:gridCol w="574807"/>
                <a:gridCol w="483244"/>
                <a:gridCol w="549373"/>
                <a:gridCol w="549373"/>
                <a:gridCol w="473071"/>
                <a:gridCol w="473071"/>
                <a:gridCol w="483244"/>
                <a:gridCol w="635848"/>
                <a:gridCol w="712149"/>
                <a:gridCol w="712149"/>
                <a:gridCol w="712149"/>
              </a:tblGrid>
              <a:tr h="309185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PROCESOS ADMINISTRATIVOS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AUDITORIA DE CERTIFICACION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AUDITORIA DE SEGUIMIENTO 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AUDITORIA DE SEGUIMIENTO 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AUDITORIA DE SEGUIMIENTO 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AUDITORIA DE SEGUIMIENTO 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AUDITORIA DE SEGUIMIENTO 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AUDITORIA DE  RECERTIFICACION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1a. AUDITORIA DE  SEGUIMIENTO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2a. AUDITORIA DE  SEGUIMIENTO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3a. AUDITORIA DE  SEGUIMIENTO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4a. AUDITORIA DE  SEGUIMIENTO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5a. AUDITORIA DE  SEGUIMIENTO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AUDITORIA DE  RECERTIFICACIÓN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AUDITORIA DE  RECERTIFICACIÓN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20216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jun-07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Feb.2008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jul-08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nov-08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jun-09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dic-09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Junio 16 y 17 de 2010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Diciembre de 2010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Junio 22 de 2011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Diciembre 01 de 2011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Junio de 2012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Diciembre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Junio 24, 25 y 26 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Julio 11 de 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41621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Bogotá, Barranquilla, Cali y Pereira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 y Cartagena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Cali y Socorro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 y Cúcuta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Barranquilla y Pereira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  y Cartagena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Bogotá, Cali y Pereira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 y Barranquilla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 y Cúcuta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 y Cartagena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 y Socorro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 y Cali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 , Barranquilla y Pereira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 y Socorro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3448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GESTION DE LA DIRECCIÓN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24972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ADMINISTRACION DE LA CALIDAD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184322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GESTION HUMANA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39837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GESTION DE ADMISIONES Y REGISTROS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327023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BIENESTAR UNIVERSITARIO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208105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AUDITORIA INTERNA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249727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GESTION INFORMATICA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37459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GESTION DE ADQUISICIONES Y SUMINISTROS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1308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BIBLIOTECA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24972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GESTION FINANCIERA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1486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s-ES" sz="9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s-CO" sz="14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  <p:sp>
        <p:nvSpPr>
          <p:cNvPr id="6" name="1 Rectángulo"/>
          <p:cNvSpPr>
            <a:spLocks noChangeArrowheads="1"/>
          </p:cNvSpPr>
          <p:nvPr/>
        </p:nvSpPr>
        <p:spPr bwMode="auto">
          <a:xfrm>
            <a:off x="243148" y="0"/>
            <a:ext cx="86423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MX" sz="3200" b="1" dirty="0">
                <a:solidFill>
                  <a:srgbClr val="FF0000"/>
                </a:solidFill>
                <a:latin typeface="Book Antiqua" pitchFamily="18" charset="0"/>
              </a:rPr>
              <a:t>Resultados de las Auditorias Externas.</a:t>
            </a:r>
            <a:endParaRPr lang="es-ES" sz="3200" dirty="0"/>
          </a:p>
        </p:txBody>
      </p:sp>
      <p:pic>
        <p:nvPicPr>
          <p:cNvPr id="7" name="Picture 5" descr="http://www.ssgt.com.mx/img/audi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406" y="0"/>
            <a:ext cx="689769" cy="55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03101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548258" y="476672"/>
            <a:ext cx="6553200" cy="10795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marL="836613" indent="-836613" algn="ctr" defTabSz="912813">
              <a:defRPr/>
            </a:pPr>
            <a:r>
              <a:rPr lang="es-MX" sz="4000" b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3.  Estado de las Acciones Correctivas</a:t>
            </a:r>
            <a:r>
              <a:rPr lang="es-MX" sz="4000" b="1" dirty="0">
                <a:solidFill>
                  <a:srgbClr val="C83F08"/>
                </a:solidFill>
                <a:latin typeface="Book Antiqua" pitchFamily="18" charset="0"/>
              </a:rPr>
              <a:t/>
            </a:r>
            <a:br>
              <a:rPr lang="es-MX" sz="4000" b="1" dirty="0">
                <a:solidFill>
                  <a:srgbClr val="C83F08"/>
                </a:solidFill>
                <a:latin typeface="Book Antiqua" pitchFamily="18" charset="0"/>
              </a:rPr>
            </a:br>
            <a:endParaRPr lang="es-ES" sz="4000" b="1" dirty="0">
              <a:solidFill>
                <a:srgbClr val="C83F08"/>
              </a:solidFill>
              <a:latin typeface="Book Antiqua" pitchFamily="18" charset="0"/>
            </a:endParaRPr>
          </a:p>
        </p:txBody>
      </p:sp>
      <p:pic>
        <p:nvPicPr>
          <p:cNvPr id="6" name="Picture 7" descr="http://www.calitat.com/images/medio_ambiente_clip_image00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50" y="2204864"/>
            <a:ext cx="2987774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19913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102276"/>
              </p:ext>
            </p:extLst>
          </p:nvPr>
        </p:nvGraphicFramePr>
        <p:xfrm>
          <a:off x="251520" y="260649"/>
          <a:ext cx="8352928" cy="1008112"/>
        </p:xfrm>
        <a:graphic>
          <a:graphicData uri="http://schemas.openxmlformats.org/drawingml/2006/table">
            <a:tbl>
              <a:tblPr/>
              <a:tblGrid>
                <a:gridCol w="629064"/>
                <a:gridCol w="841031"/>
                <a:gridCol w="731630"/>
                <a:gridCol w="592597"/>
                <a:gridCol w="701999"/>
                <a:gridCol w="622226"/>
                <a:gridCol w="540175"/>
                <a:gridCol w="629064"/>
                <a:gridCol w="510545"/>
                <a:gridCol w="510545"/>
                <a:gridCol w="510545"/>
                <a:gridCol w="511169"/>
                <a:gridCol w="511169"/>
                <a:gridCol w="511169"/>
              </a:tblGrid>
              <a:tr h="333620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CUADRO COMPARATIVO - ACCIONES CORRECTIVAS CERRADAS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636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2007- 1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2007-2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2008-1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2008-2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2009-1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2009-2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2011-1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2011-2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2012-1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2012-2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2013-1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2013-2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2014-1</a:t>
                      </a:r>
                      <a:endParaRPr lang="es-ES" sz="1300" b="1" i="0" u="none" strike="noStrike" dirty="0">
                        <a:solidFill>
                          <a:srgbClr val="00008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2014-2</a:t>
                      </a:r>
                      <a:endParaRPr lang="es-ES" sz="1300" b="1" i="0" u="none" strike="noStrike" dirty="0">
                        <a:solidFill>
                          <a:srgbClr val="00008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</a:tr>
              <a:tr h="3481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70,00%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78,0%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81,16%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85,70%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90,91%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82,67%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82,01%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94,23%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80,68%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89,89%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73%</a:t>
                      </a:r>
                      <a:endParaRPr lang="es-ES" sz="1300" b="1" i="0" u="none" strike="noStrike" dirty="0">
                        <a:solidFill>
                          <a:srgbClr val="00008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87%</a:t>
                      </a:r>
                      <a:endParaRPr lang="es-ES" sz="1300" b="1" i="0" u="none" strike="noStrike" dirty="0">
                        <a:solidFill>
                          <a:srgbClr val="00008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84%</a:t>
                      </a:r>
                      <a:endParaRPr lang="es-ES" sz="1300" b="1" i="0" u="none" strike="noStrike" dirty="0">
                        <a:solidFill>
                          <a:srgbClr val="00008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89%</a:t>
                      </a:r>
                      <a:endParaRPr lang="es-ES" sz="1300" b="1" i="0" u="none" strike="noStrike" dirty="0">
                        <a:solidFill>
                          <a:srgbClr val="00008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8759564"/>
              </p:ext>
            </p:extLst>
          </p:nvPr>
        </p:nvGraphicFramePr>
        <p:xfrm>
          <a:off x="117078" y="1556792"/>
          <a:ext cx="8909844" cy="4074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35172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568450" y="600108"/>
            <a:ext cx="6553200" cy="10795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marL="836613" indent="-836613" algn="ctr" defTabSz="912813">
              <a:buAutoNum type="arabicPeriod" startAt="4"/>
              <a:defRPr/>
            </a:pPr>
            <a:r>
              <a:rPr lang="es-MX" sz="3600" b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Estado </a:t>
            </a:r>
            <a:r>
              <a:rPr lang="es-MX" sz="3600" b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de las </a:t>
            </a:r>
            <a:r>
              <a:rPr lang="es-MX" sz="3600" b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Acciones</a:t>
            </a:r>
          </a:p>
          <a:p>
            <a:pPr algn="ctr" defTabSz="912813">
              <a:defRPr/>
            </a:pPr>
            <a:r>
              <a:rPr lang="es-MX" sz="3600" b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Preventivas</a:t>
            </a:r>
            <a:r>
              <a:rPr lang="es-MX" sz="3600" b="1" dirty="0">
                <a:solidFill>
                  <a:srgbClr val="C83F08"/>
                </a:solidFill>
                <a:latin typeface="Book Antiqua" pitchFamily="18" charset="0"/>
              </a:rPr>
              <a:t/>
            </a:r>
            <a:br>
              <a:rPr lang="es-MX" sz="3600" b="1" dirty="0">
                <a:solidFill>
                  <a:srgbClr val="C83F08"/>
                </a:solidFill>
                <a:latin typeface="Book Antiqua" pitchFamily="18" charset="0"/>
              </a:rPr>
            </a:br>
            <a:endParaRPr lang="es-ES" sz="3600" b="1" dirty="0">
              <a:solidFill>
                <a:srgbClr val="C83F08"/>
              </a:solidFill>
              <a:latin typeface="Book Antiqua" pitchFamily="18" charset="0"/>
            </a:endParaRPr>
          </a:p>
        </p:txBody>
      </p:sp>
      <p:pic>
        <p:nvPicPr>
          <p:cNvPr id="6" name="Picture 6" descr="http://www.monografias.com/trabajos14/accidenteslaborales/Image379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3" y="2625726"/>
            <a:ext cx="6569099" cy="2027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35172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338802"/>
            <a:ext cx="82296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CO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es-CO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MATRIZ </a:t>
            </a:r>
            <a:r>
              <a:rPr lang="es-CO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DE OBJETIVOS DE </a:t>
            </a:r>
            <a:br>
              <a:rPr lang="es-CO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es-CO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LA CALIDAD</a:t>
            </a:r>
            <a:r>
              <a:rPr lang="es-E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es-E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endParaRPr lang="es-E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pic>
        <p:nvPicPr>
          <p:cNvPr id="9" name="Picture 5" descr="http://smithvargasyasociados.blogspot.es/img/calidad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16832"/>
            <a:ext cx="6048672" cy="3726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68068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22624" y="282442"/>
            <a:ext cx="8907462" cy="522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Estado Acciones Preventivas – Mapa de Riesgos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935953"/>
              </p:ext>
            </p:extLst>
          </p:nvPr>
        </p:nvGraphicFramePr>
        <p:xfrm>
          <a:off x="251520" y="2033588"/>
          <a:ext cx="8515738" cy="2828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2038"/>
                <a:gridCol w="919180"/>
                <a:gridCol w="919180"/>
                <a:gridCol w="759323"/>
                <a:gridCol w="759323"/>
                <a:gridCol w="759323"/>
                <a:gridCol w="1228904"/>
                <a:gridCol w="759323"/>
                <a:gridCol w="959144"/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PROCESOS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Total Acciones Preventivas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En Proceso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Cerradas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% Acciones cerradas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 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2014-1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2014-2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2014-1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2014-2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2014-1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2014-2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2014-1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2014-2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Bogotá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Barranquilla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Cali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Cartagena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Cúcuta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3337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Pereira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56%</a:t>
                      </a: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Socorro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TOTAL ACCIONES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s-CO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5172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1144568"/>
              </p:ext>
            </p:extLst>
          </p:nvPr>
        </p:nvGraphicFramePr>
        <p:xfrm>
          <a:off x="467543" y="1052735"/>
          <a:ext cx="8424937" cy="4697620"/>
        </p:xfrm>
        <a:graphic>
          <a:graphicData uri="http://schemas.openxmlformats.org/drawingml/2006/table">
            <a:tbl>
              <a:tblPr/>
              <a:tblGrid>
                <a:gridCol w="613321"/>
                <a:gridCol w="454240"/>
                <a:gridCol w="454240"/>
                <a:gridCol w="454240"/>
                <a:gridCol w="454240"/>
                <a:gridCol w="454240"/>
                <a:gridCol w="454240"/>
                <a:gridCol w="454240"/>
                <a:gridCol w="454240"/>
                <a:gridCol w="454240"/>
                <a:gridCol w="454240"/>
                <a:gridCol w="454240"/>
                <a:gridCol w="454240"/>
                <a:gridCol w="454240"/>
                <a:gridCol w="454240"/>
                <a:gridCol w="454240"/>
                <a:gridCol w="421659"/>
                <a:gridCol w="576357"/>
              </a:tblGrid>
              <a:tr h="456449">
                <a:tc gridSpan="18">
                  <a:txBody>
                    <a:bodyPr/>
                    <a:lstStyle/>
                    <a:p>
                      <a:pPr algn="ctr" rtl="0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CONSOLIDADO DE TAREAS DE REVISIONES GERENCIALES  2007-1 AL </a:t>
                      </a:r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2014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564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2007-II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2008-I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2013 -1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2014</a:t>
                      </a:r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 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Cerradas</a:t>
                      </a:r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0 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GD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0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0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228224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2654" y="263371"/>
            <a:ext cx="8923337" cy="5857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3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5. Seguimiento </a:t>
            </a:r>
            <a:r>
              <a:rPr lang="es-ES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Tareas de Revisiones anteriores</a:t>
            </a:r>
          </a:p>
        </p:txBody>
      </p:sp>
    </p:spTree>
    <p:extLst>
      <p:ext uri="{BB962C8B-B14F-4D97-AF65-F5344CB8AC3E}">
        <p14:creationId xmlns:p14="http://schemas.microsoft.com/office/powerpoint/2010/main" val="21956999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7813" y="2479675"/>
            <a:ext cx="88661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6. CAMBIOS QUE PODRÍAN AFECTAR</a:t>
            </a:r>
          </a:p>
          <a:p>
            <a:pPr algn="ctr">
              <a:defRPr/>
            </a:pPr>
            <a:r>
              <a:rPr lang="es-CO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EL SISTEMA</a:t>
            </a:r>
            <a:endParaRPr lang="es-ES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6999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77566"/>
              </p:ext>
            </p:extLst>
          </p:nvPr>
        </p:nvGraphicFramePr>
        <p:xfrm>
          <a:off x="107504" y="116633"/>
          <a:ext cx="8856984" cy="62468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8352"/>
                <a:gridCol w="5688632"/>
              </a:tblGrid>
              <a:tr h="22856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UNIVERSIDAD LIBRE</a:t>
                      </a:r>
                      <a:endParaRPr lang="es-CO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5011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MATRIZ CAMBIOS QUE PUEDEN AFECTAR EL SISTEMA DE GESTIÓN DE CALIDAD</a:t>
                      </a:r>
                      <a:endParaRPr lang="es-CO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57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Ampliación del alcance del sistema de gestión de calidad como proyecto PIDI</a:t>
                      </a:r>
                      <a:endParaRPr lang="es-CO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Articulación de los procesos académicos con los procesos administrativos.</a:t>
                      </a:r>
                      <a:endParaRPr lang="es-CO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/>
                </a:tc>
              </a:tr>
              <a:tr h="6722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Implementación de requisiciones por SEVEN tal como se hace en Barranquilla</a:t>
                      </a:r>
                      <a:endParaRPr lang="es-CO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Prueba piloto</a:t>
                      </a:r>
                      <a:endParaRPr lang="es-CO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/>
                </a:tc>
              </a:tr>
              <a:tr h="4485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Implementación de solicitudes de almacén por SEVEN </a:t>
                      </a:r>
                      <a:endParaRPr lang="es-CO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Prueba piloto</a:t>
                      </a:r>
                      <a:endParaRPr lang="es-CO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/>
                </a:tc>
              </a:tr>
              <a:tr h="457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Ajuste al mapa de procesos  incluyendo los procesos académicos</a:t>
                      </a:r>
                      <a:endParaRPr lang="es-CO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Incluir en el mapa de procesos administrativo los procesos académicos de la seccional</a:t>
                      </a:r>
                      <a:endParaRPr lang="es-CO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/>
                </a:tc>
              </a:tr>
              <a:tr h="6857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La Universidad orientada al servicio de la comunidad Unilibrista como proyecto PIDI</a:t>
                      </a:r>
                      <a:endParaRPr lang="es-CO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Sostenimiento y mantenimiento del proyecto PIDI la Universidad orientada al servicio de la comunidad Unilibrista.</a:t>
                      </a:r>
                      <a:endParaRPr lang="es-CO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/>
                </a:tc>
              </a:tr>
              <a:tr h="20571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effectLst/>
                        </a:rPr>
                        <a:t>Sistemas </a:t>
                      </a:r>
                      <a:r>
                        <a:rPr lang="es-CO" sz="1600" dirty="0">
                          <a:effectLst/>
                        </a:rPr>
                        <a:t>integrados de gestión como proyecto PIDI</a:t>
                      </a:r>
                      <a:endParaRPr lang="es-CO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Implementación y/o mantenimiento  de las normas de calidad:  </a:t>
                      </a:r>
                      <a:br>
                        <a:rPr lang="es-CO" sz="1600" dirty="0">
                          <a:effectLst/>
                        </a:rPr>
                      </a:br>
                      <a:r>
                        <a:rPr lang="es-CO" sz="1600" dirty="0">
                          <a:effectLst/>
                        </a:rPr>
                        <a:t>• Gestión de la Seguridad en informática</a:t>
                      </a:r>
                      <a:br>
                        <a:rPr lang="es-CO" sz="1600" dirty="0">
                          <a:effectLst/>
                        </a:rPr>
                      </a:br>
                      <a:r>
                        <a:rPr lang="es-CO" sz="1600" dirty="0">
                          <a:effectLst/>
                        </a:rPr>
                        <a:t>• Sistema de Gestión de la Seguridad y Salud en el trabajo SG-SST</a:t>
                      </a:r>
                      <a:br>
                        <a:rPr lang="es-CO" sz="1600" dirty="0">
                          <a:effectLst/>
                        </a:rPr>
                      </a:br>
                      <a:r>
                        <a:rPr lang="es-CO" sz="1600" dirty="0">
                          <a:effectLst/>
                        </a:rPr>
                        <a:t>• Gestión Ambiental</a:t>
                      </a:r>
                      <a:br>
                        <a:rPr lang="es-CO" sz="1600" dirty="0">
                          <a:effectLst/>
                        </a:rPr>
                      </a:br>
                      <a:r>
                        <a:rPr lang="es-CO" sz="1600" dirty="0">
                          <a:effectLst/>
                        </a:rPr>
                        <a:t>• Sistema obligatorio de garantía de calidad  (SOGC) en el componente de habilitaciones</a:t>
                      </a:r>
                      <a:br>
                        <a:rPr lang="es-CO" sz="1600" dirty="0">
                          <a:effectLst/>
                        </a:rPr>
                      </a:br>
                      <a:r>
                        <a:rPr lang="es-CO" sz="1600" dirty="0">
                          <a:effectLst/>
                        </a:rPr>
                        <a:t>• Gestión Documental</a:t>
                      </a:r>
                      <a:endParaRPr lang="es-CO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11" marR="3891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2995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7419"/>
            <a:ext cx="9159354" cy="1495073"/>
          </a:xfrm>
          <a:prstGeom prst="rect">
            <a:avLst/>
          </a:prstGeom>
        </p:spPr>
      </p:pic>
      <p:sp>
        <p:nvSpPr>
          <p:cNvPr id="151" name="Text Box 134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52" name="Text Box 135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53" name="Text Box 142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54" name="Text Box 143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55" name="Text Box 144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56" name="Text Box 145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57" name="Text Box 146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58" name="Text Box 147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59" name="Text Box 136"/>
          <p:cNvSpPr txBox="1">
            <a:spLocks noChangeArrowheads="1"/>
          </p:cNvSpPr>
          <p:nvPr/>
        </p:nvSpPr>
        <p:spPr bwMode="auto">
          <a:xfrm>
            <a:off x="5376863" y="6419850"/>
            <a:ext cx="1143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60" name="Text Box 137"/>
          <p:cNvSpPr txBox="1">
            <a:spLocks noChangeArrowheads="1"/>
          </p:cNvSpPr>
          <p:nvPr/>
        </p:nvSpPr>
        <p:spPr bwMode="auto">
          <a:xfrm>
            <a:off x="5376863" y="6419850"/>
            <a:ext cx="1143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61" name="Text Box 150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62" name="Text Box 151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63" name="Text Box 152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64" name="Text Box 153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65" name="Text Box 154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66" name="Text Box 155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67" name="Text Box 156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68" name="Text Box 159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69" name="Text Box 160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70" name="Text Box 161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71" name="Text Box 162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72" name="Text Box 163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73" name="Text Box 164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74" name="Text Box 165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75" name="Text Box 166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76" name="Text Box 167"/>
          <p:cNvSpPr txBox="1">
            <a:spLocks noChangeArrowheads="1"/>
          </p:cNvSpPr>
          <p:nvPr/>
        </p:nvSpPr>
        <p:spPr bwMode="auto">
          <a:xfrm>
            <a:off x="5376863" y="6419850"/>
            <a:ext cx="1143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77" name="Text Box 168"/>
          <p:cNvSpPr txBox="1">
            <a:spLocks noChangeArrowheads="1"/>
          </p:cNvSpPr>
          <p:nvPr/>
        </p:nvSpPr>
        <p:spPr bwMode="auto">
          <a:xfrm>
            <a:off x="5376863" y="6419850"/>
            <a:ext cx="1143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78" name="Text Box 169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79" name="Text Box 170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80" name="Text Box 171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81" name="Text Box 172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82" name="Text Box 173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83" name="Text Box 174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84" name="Text Box 175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85" name="Text Box 176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86" name="Text Box 178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87" name="Text Box 179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88" name="Text Box 180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89" name="Text Box 181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0" name="Text Box 182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1" name="Text Box 183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2" name="Text Box 184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3" name="Text Box 185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4" name="Text Box 186"/>
          <p:cNvSpPr txBox="1">
            <a:spLocks noChangeArrowheads="1"/>
          </p:cNvSpPr>
          <p:nvPr/>
        </p:nvSpPr>
        <p:spPr bwMode="auto">
          <a:xfrm>
            <a:off x="5376863" y="6419850"/>
            <a:ext cx="1143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5" name="Text Box 187"/>
          <p:cNvSpPr txBox="1">
            <a:spLocks noChangeArrowheads="1"/>
          </p:cNvSpPr>
          <p:nvPr/>
        </p:nvSpPr>
        <p:spPr bwMode="auto">
          <a:xfrm>
            <a:off x="5376863" y="6419850"/>
            <a:ext cx="1143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6" name="Text Box 188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7" name="Text Box 189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8" name="Text Box 190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9" name="Text Box 191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00" name="Text Box 192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01" name="Text Box 193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02" name="Text Box 194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03" name="Text Box 195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04" name="Text Box 196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05" name="Text Box 197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06" name="Text Box 198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07" name="Text Box 199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08" name="Text Box 200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09" name="Text Box 201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10" name="Text Box 202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11" name="Text Box 203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12" name="Text Box 204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13" name="Text Box 205"/>
          <p:cNvSpPr txBox="1">
            <a:spLocks noChangeArrowheads="1"/>
          </p:cNvSpPr>
          <p:nvPr/>
        </p:nvSpPr>
        <p:spPr bwMode="auto">
          <a:xfrm>
            <a:off x="5376863" y="6743700"/>
            <a:ext cx="1143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14" name="Text Box 206"/>
          <p:cNvSpPr txBox="1">
            <a:spLocks noChangeArrowheads="1"/>
          </p:cNvSpPr>
          <p:nvPr/>
        </p:nvSpPr>
        <p:spPr bwMode="auto">
          <a:xfrm>
            <a:off x="5376863" y="6743700"/>
            <a:ext cx="1143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15" name="Text Box 207"/>
          <p:cNvSpPr txBox="1">
            <a:spLocks noChangeArrowheads="1"/>
          </p:cNvSpPr>
          <p:nvPr/>
        </p:nvSpPr>
        <p:spPr bwMode="auto">
          <a:xfrm>
            <a:off x="5376863" y="6743700"/>
            <a:ext cx="1238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16" name="Text Box 208"/>
          <p:cNvSpPr txBox="1">
            <a:spLocks noChangeArrowheads="1"/>
          </p:cNvSpPr>
          <p:nvPr/>
        </p:nvSpPr>
        <p:spPr bwMode="auto">
          <a:xfrm>
            <a:off x="5376863" y="6743700"/>
            <a:ext cx="1238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17" name="Text Box 209"/>
          <p:cNvSpPr txBox="1">
            <a:spLocks noChangeArrowheads="1"/>
          </p:cNvSpPr>
          <p:nvPr/>
        </p:nvSpPr>
        <p:spPr bwMode="auto">
          <a:xfrm>
            <a:off x="5376863" y="6743700"/>
            <a:ext cx="1238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18" name="Text Box 210"/>
          <p:cNvSpPr txBox="1">
            <a:spLocks noChangeArrowheads="1"/>
          </p:cNvSpPr>
          <p:nvPr/>
        </p:nvSpPr>
        <p:spPr bwMode="auto">
          <a:xfrm>
            <a:off x="5376863" y="6743700"/>
            <a:ext cx="1238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19" name="Text Box 211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0" name="Text Box 212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1" name="Text Box 213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2" name="Text Box 214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3" name="Text Box 216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4" name="Text Box 217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5" name="Text Box 218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6" name="Text Box 219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7" name="Text Box 220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8" name="Text Box 221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9" name="Text Box 222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0" name="Text Box 223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1" name="Text Box 224"/>
          <p:cNvSpPr txBox="1">
            <a:spLocks noChangeArrowheads="1"/>
          </p:cNvSpPr>
          <p:nvPr/>
        </p:nvSpPr>
        <p:spPr bwMode="auto">
          <a:xfrm>
            <a:off x="5376863" y="7067550"/>
            <a:ext cx="1143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2" name="Text Box 226"/>
          <p:cNvSpPr txBox="1">
            <a:spLocks noChangeArrowheads="1"/>
          </p:cNvSpPr>
          <p:nvPr/>
        </p:nvSpPr>
        <p:spPr bwMode="auto">
          <a:xfrm>
            <a:off x="5376863" y="7067550"/>
            <a:ext cx="1238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3" name="Text Box 227"/>
          <p:cNvSpPr txBox="1">
            <a:spLocks noChangeArrowheads="1"/>
          </p:cNvSpPr>
          <p:nvPr/>
        </p:nvSpPr>
        <p:spPr bwMode="auto">
          <a:xfrm>
            <a:off x="5376863" y="7067550"/>
            <a:ext cx="1238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4" name="Text Box 228"/>
          <p:cNvSpPr txBox="1">
            <a:spLocks noChangeArrowheads="1"/>
          </p:cNvSpPr>
          <p:nvPr/>
        </p:nvSpPr>
        <p:spPr bwMode="auto">
          <a:xfrm>
            <a:off x="5376863" y="7067550"/>
            <a:ext cx="1238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5" name="Text Box 229"/>
          <p:cNvSpPr txBox="1">
            <a:spLocks noChangeArrowheads="1"/>
          </p:cNvSpPr>
          <p:nvPr/>
        </p:nvSpPr>
        <p:spPr bwMode="auto">
          <a:xfrm>
            <a:off x="5376863" y="7067550"/>
            <a:ext cx="1238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6" name="Text Box 230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7" name="Text Box 231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8" name="Text Box 232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9" name="Text Box 233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40" name="Text Box 234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41" name="Text Box 178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42" name="Text Box 179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43" name="Text Box 180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44" name="Text Box 181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45" name="Text Box 182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46" name="Text Box 183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47" name="Text Box 184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48" name="Text Box 185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49" name="Text Box 186"/>
          <p:cNvSpPr txBox="1">
            <a:spLocks noChangeArrowheads="1"/>
          </p:cNvSpPr>
          <p:nvPr/>
        </p:nvSpPr>
        <p:spPr bwMode="auto">
          <a:xfrm>
            <a:off x="7510463" y="6419850"/>
            <a:ext cx="1143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0" name="Text Box 187"/>
          <p:cNvSpPr txBox="1">
            <a:spLocks noChangeArrowheads="1"/>
          </p:cNvSpPr>
          <p:nvPr/>
        </p:nvSpPr>
        <p:spPr bwMode="auto">
          <a:xfrm>
            <a:off x="7510463" y="6419850"/>
            <a:ext cx="1143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1" name="Text Box 188"/>
          <p:cNvSpPr txBox="1">
            <a:spLocks noChangeArrowheads="1"/>
          </p:cNvSpPr>
          <p:nvPr/>
        </p:nvSpPr>
        <p:spPr bwMode="auto">
          <a:xfrm>
            <a:off x="75104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2" name="Text Box 189"/>
          <p:cNvSpPr txBox="1">
            <a:spLocks noChangeArrowheads="1"/>
          </p:cNvSpPr>
          <p:nvPr/>
        </p:nvSpPr>
        <p:spPr bwMode="auto">
          <a:xfrm>
            <a:off x="75104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3" name="Text Box 190"/>
          <p:cNvSpPr txBox="1">
            <a:spLocks noChangeArrowheads="1"/>
          </p:cNvSpPr>
          <p:nvPr/>
        </p:nvSpPr>
        <p:spPr bwMode="auto">
          <a:xfrm>
            <a:off x="75104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4" name="Text Box 191"/>
          <p:cNvSpPr txBox="1">
            <a:spLocks noChangeArrowheads="1"/>
          </p:cNvSpPr>
          <p:nvPr/>
        </p:nvSpPr>
        <p:spPr bwMode="auto">
          <a:xfrm>
            <a:off x="75104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5" name="Text Box 192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6" name="Text Box 193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7" name="Text Box 194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8" name="Text Box 195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9" name="Text Box 196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0" name="Text Box 197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1" name="Text Box 198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2" name="Text Box 199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3" name="Text Box 200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4" name="Text Box 201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5" name="Text Box 202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6" name="Text Box 203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7" name="Text Box 204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8" name="Text Box 205"/>
          <p:cNvSpPr txBox="1">
            <a:spLocks noChangeArrowheads="1"/>
          </p:cNvSpPr>
          <p:nvPr/>
        </p:nvSpPr>
        <p:spPr bwMode="auto">
          <a:xfrm>
            <a:off x="7510463" y="6743700"/>
            <a:ext cx="1143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9" name="Text Box 206"/>
          <p:cNvSpPr txBox="1">
            <a:spLocks noChangeArrowheads="1"/>
          </p:cNvSpPr>
          <p:nvPr/>
        </p:nvSpPr>
        <p:spPr bwMode="auto">
          <a:xfrm>
            <a:off x="7510463" y="6743700"/>
            <a:ext cx="1143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0" name="Text Box 207"/>
          <p:cNvSpPr txBox="1">
            <a:spLocks noChangeArrowheads="1"/>
          </p:cNvSpPr>
          <p:nvPr/>
        </p:nvSpPr>
        <p:spPr bwMode="auto">
          <a:xfrm>
            <a:off x="7510463" y="6743700"/>
            <a:ext cx="1238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1" name="Text Box 208"/>
          <p:cNvSpPr txBox="1">
            <a:spLocks noChangeArrowheads="1"/>
          </p:cNvSpPr>
          <p:nvPr/>
        </p:nvSpPr>
        <p:spPr bwMode="auto">
          <a:xfrm>
            <a:off x="7510463" y="6743700"/>
            <a:ext cx="1238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2" name="Text Box 209"/>
          <p:cNvSpPr txBox="1">
            <a:spLocks noChangeArrowheads="1"/>
          </p:cNvSpPr>
          <p:nvPr/>
        </p:nvSpPr>
        <p:spPr bwMode="auto">
          <a:xfrm>
            <a:off x="7510463" y="6743700"/>
            <a:ext cx="1238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3" name="Text Box 210"/>
          <p:cNvSpPr txBox="1">
            <a:spLocks noChangeArrowheads="1"/>
          </p:cNvSpPr>
          <p:nvPr/>
        </p:nvSpPr>
        <p:spPr bwMode="auto">
          <a:xfrm>
            <a:off x="7510463" y="6743700"/>
            <a:ext cx="1238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4" name="Text Box 211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5" name="Text Box 212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6" name="Text Box 213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7" name="Text Box 214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8" name="Text Box 216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9" name="Text Box 217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0" name="Text Box 218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1" name="Text Box 219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2" name="Text Box 220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3" name="Text Box 221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4" name="Text Box 222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5" name="Text Box 223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6" name="Text Box 224"/>
          <p:cNvSpPr txBox="1">
            <a:spLocks noChangeArrowheads="1"/>
          </p:cNvSpPr>
          <p:nvPr/>
        </p:nvSpPr>
        <p:spPr bwMode="auto">
          <a:xfrm>
            <a:off x="7510463" y="7067550"/>
            <a:ext cx="1143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7" name="Text Box 226"/>
          <p:cNvSpPr txBox="1">
            <a:spLocks noChangeArrowheads="1"/>
          </p:cNvSpPr>
          <p:nvPr/>
        </p:nvSpPr>
        <p:spPr bwMode="auto">
          <a:xfrm>
            <a:off x="7510463" y="7067550"/>
            <a:ext cx="1238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8" name="Text Box 227"/>
          <p:cNvSpPr txBox="1">
            <a:spLocks noChangeArrowheads="1"/>
          </p:cNvSpPr>
          <p:nvPr/>
        </p:nvSpPr>
        <p:spPr bwMode="auto">
          <a:xfrm>
            <a:off x="7510463" y="7067550"/>
            <a:ext cx="1238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9" name="Text Box 228"/>
          <p:cNvSpPr txBox="1">
            <a:spLocks noChangeArrowheads="1"/>
          </p:cNvSpPr>
          <p:nvPr/>
        </p:nvSpPr>
        <p:spPr bwMode="auto">
          <a:xfrm>
            <a:off x="7510463" y="7067550"/>
            <a:ext cx="1238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0" name="Text Box 229"/>
          <p:cNvSpPr txBox="1">
            <a:spLocks noChangeArrowheads="1"/>
          </p:cNvSpPr>
          <p:nvPr/>
        </p:nvSpPr>
        <p:spPr bwMode="auto">
          <a:xfrm>
            <a:off x="7510463" y="7067550"/>
            <a:ext cx="1238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1" name="Text Box 230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2" name="Text Box 231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3" name="Text Box 232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4" name="Text Box 233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5" name="Text Box 234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50" name="Rectangle 5"/>
          <p:cNvSpPr>
            <a:spLocks noChangeArrowheads="1"/>
          </p:cNvSpPr>
          <p:nvPr/>
        </p:nvSpPr>
        <p:spPr bwMode="auto">
          <a:xfrm>
            <a:off x="539552" y="404664"/>
            <a:ext cx="828092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 algn="ctr">
              <a:buFontTx/>
              <a:buAutoNum type="arabicPeriod" startAt="7"/>
              <a:defRPr/>
            </a:pPr>
            <a:r>
              <a:rPr lang="es-CO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SEGUIMIENTO AL </a:t>
            </a:r>
          </a:p>
          <a:p>
            <a:pPr marL="742950" indent="-742950" algn="ctr">
              <a:defRPr/>
            </a:pPr>
            <a:r>
              <a:rPr lang="es-CO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SERVICIO NO CONFORME</a:t>
            </a:r>
            <a:endParaRPr lang="es-ES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149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8641704"/>
              </p:ext>
            </p:extLst>
          </p:nvPr>
        </p:nvGraphicFramePr>
        <p:xfrm>
          <a:off x="827584" y="1425648"/>
          <a:ext cx="8136905" cy="4746291"/>
        </p:xfrm>
        <a:graphic>
          <a:graphicData uri="http://schemas.openxmlformats.org/drawingml/2006/table">
            <a:tbl>
              <a:tblPr/>
              <a:tblGrid>
                <a:gridCol w="4008894"/>
                <a:gridCol w="1527981"/>
                <a:gridCol w="1232243"/>
                <a:gridCol w="1367787"/>
              </a:tblGrid>
              <a:tr h="30706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SERVICIOS NO CONFORMES PRESENTADOS EN LOS PROCESOS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06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2014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06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PROCESO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Cerrado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 proceso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5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ADMINISTRACIÓN DE LA CALIDAD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5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LA DIRECCIÓN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5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BIBLIOTECA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5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AUDITORÍA INTERNA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5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FINANCIERA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383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ADMISIONES Y REGISTROS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817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ADQUISICIONES Y SUMINISTROS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5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INFORMÁTICA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5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HUMANA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5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BIENESTAR UNIVERSITARIO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420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SERVICIOS GENERALES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02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5825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314450" y="1508125"/>
            <a:ext cx="6854825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>
              <a:defRPr/>
            </a:pPr>
            <a:r>
              <a:rPr lang="es-CO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8. ACCIONES DE MEJORAMIENTO</a:t>
            </a:r>
          </a:p>
          <a:p>
            <a:pPr marL="742950" indent="-742950" algn="ctr">
              <a:defRPr/>
            </a:pPr>
            <a:endParaRPr lang="es-CO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marL="742950" indent="-742950" algn="ctr">
              <a:defRPr/>
            </a:pPr>
            <a:r>
              <a:rPr lang="es-CO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Ver Presentaciones de los </a:t>
            </a:r>
            <a:r>
              <a:rPr lang="es-CO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Titulares de </a:t>
            </a:r>
            <a:r>
              <a:rPr lang="es-CO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Proceso</a:t>
            </a:r>
            <a:endParaRPr lang="es-CO" sz="3600" b="1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1084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143250" y="500063"/>
            <a:ext cx="3876675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40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“A”</a:t>
            </a:r>
          </a:p>
        </p:txBody>
      </p:sp>
      <p:pic>
        <p:nvPicPr>
          <p:cNvPr id="10" name="Picture 6" descr="http://2.bp.blogspot.com/_WTBCGu0ATow/Smjp1-aMRSI/AAAAAAAAA0Y/Y0PehmCOfFg/s320/La+Satisfaccion+del+Cliente+No+Vale+Nada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628800"/>
            <a:ext cx="25812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259632" y="3820012"/>
            <a:ext cx="6929437" cy="1938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s-CO" sz="2400" b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Lograr que la percepción de la satisfacción por parte de los usuarios sobre la calidad de los servicios prestados, por los procesos administrativos estén como mínimo sobre un 80%  a partir del año 2010.</a:t>
            </a:r>
          </a:p>
        </p:txBody>
      </p:sp>
    </p:spTree>
    <p:extLst>
      <p:ext uri="{BB962C8B-B14F-4D97-AF65-F5344CB8AC3E}">
        <p14:creationId xmlns:p14="http://schemas.microsoft.com/office/powerpoint/2010/main" val="16804765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3046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s-CO" sz="2400" b="1" dirty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Para la  medición de la satisfacción del usuario en la calidad de los servicios se tuvo en cuenta </a:t>
            </a:r>
            <a:r>
              <a:rPr lang="es-CO" sz="24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la </a:t>
            </a:r>
            <a:r>
              <a:rPr lang="es-CO" sz="2400" b="1" dirty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medición de la satisfacción logradas a través de  las calificaciones del servicio depositadas en los buzones de </a:t>
            </a:r>
            <a:r>
              <a:rPr lang="es-CO" sz="24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sugerencia, pantallas digitales y página Web con una muestra de 1.043 calificaciones tanto a procesos administrativos como académicos</a:t>
            </a:r>
            <a:r>
              <a:rPr lang="es-CO" sz="2400" b="1" dirty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es-CO" sz="24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con un porcentaje de satisfacción del 86%</a:t>
            </a:r>
            <a:endParaRPr lang="es-CO" sz="2400" b="1" dirty="0">
              <a:solidFill>
                <a:schemeClr val="tx2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143250" y="500063"/>
            <a:ext cx="3876675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40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“A”</a:t>
            </a:r>
          </a:p>
        </p:txBody>
      </p:sp>
    </p:spTree>
    <p:extLst>
      <p:ext uri="{BB962C8B-B14F-4D97-AF65-F5344CB8AC3E}">
        <p14:creationId xmlns:p14="http://schemas.microsoft.com/office/powerpoint/2010/main" val="34549644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470628" y="342106"/>
            <a:ext cx="6699250" cy="5222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“A </a:t>
            </a:r>
            <a:r>
              <a:rPr lang="es-ES" sz="2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"</a:t>
            </a:r>
            <a:endParaRPr lang="es-ES" sz="2800" b="1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33235"/>
              </p:ext>
            </p:extLst>
          </p:nvPr>
        </p:nvGraphicFramePr>
        <p:xfrm>
          <a:off x="107505" y="1196751"/>
          <a:ext cx="8571619" cy="37444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"/>
                <a:gridCol w="1368151"/>
                <a:gridCol w="864096"/>
                <a:gridCol w="720080"/>
                <a:gridCol w="716880"/>
                <a:gridCol w="799025"/>
                <a:gridCol w="799025"/>
                <a:gridCol w="987984"/>
                <a:gridCol w="707245"/>
                <a:gridCol w="745037"/>
              </a:tblGrid>
              <a:tr h="605158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</a:rPr>
                        <a:t>RESULTADOS DE SATISFACCION DE LOS USUARIOS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8447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PROMEDIO SECCIONAL PEREIRA</a:t>
                      </a:r>
                      <a:endParaRPr lang="es-CO" sz="1100" b="1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just" fontAlgn="ctr"/>
                      <a:r>
                        <a:rPr lang="es-CO" sz="1600" b="1" u="none" strike="noStrike" dirty="0">
                          <a:effectLst/>
                        </a:rPr>
                        <a:t>RESULTADOS ENCUESTA DE SATISFACCIÓN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just" fontAlgn="ctr"/>
                      <a:r>
                        <a:rPr lang="es-CO" sz="1600" b="1" u="none" strike="noStrike" dirty="0">
                          <a:effectLst/>
                        </a:rPr>
                        <a:t> 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es-CO" sz="1600" b="1" u="none" strike="noStrike" dirty="0">
                          <a:effectLst/>
                        </a:rPr>
                        <a:t>RESULTADOS DE CALIFICACION DEL SERVICIO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73123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2006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2007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2008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2009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2012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2013 -1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2013 -2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O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2014-1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O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2014-2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15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62,5%</a:t>
                      </a:r>
                      <a:endParaRPr lang="es-CO" sz="1600" b="1" i="0" u="none" strike="noStrike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72,0%</a:t>
                      </a:r>
                      <a:endParaRPr lang="es-CO" sz="1600" b="1" i="0" u="none" strike="noStrike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75,14%</a:t>
                      </a:r>
                      <a:endParaRPr lang="es-CO" sz="1600" b="1" i="0" u="none" strike="noStrike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68,04%</a:t>
                      </a:r>
                      <a:endParaRPr lang="es-CO" sz="1600" b="1" i="0" u="none" strike="noStrike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>
                          <a:effectLst/>
                        </a:rPr>
                        <a:t>88,52%</a:t>
                      </a:r>
                      <a:endParaRPr lang="es-CO" sz="1600" b="1" i="0" u="none" strike="noStrike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97,00%</a:t>
                      </a:r>
                      <a:endParaRPr lang="es-CO" sz="1600" b="1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u="none" strike="noStrike" dirty="0">
                          <a:effectLst/>
                        </a:rPr>
                        <a:t>88,00%</a:t>
                      </a:r>
                      <a:endParaRPr lang="es-CO" sz="1600" b="1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O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O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16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50" u="none" strike="noStrike">
                          <a:effectLst/>
                        </a:rPr>
                        <a:t>139 ENCUESTAS APLICADAS</a:t>
                      </a:r>
                      <a:endParaRPr lang="es-CO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50" u="none" strike="noStrike">
                          <a:effectLst/>
                        </a:rPr>
                        <a:t>347 ENCUESTAS APLICADAS</a:t>
                      </a:r>
                      <a:endParaRPr lang="es-CO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50" u="none" strike="noStrike" dirty="0">
                          <a:effectLst/>
                        </a:rPr>
                        <a:t>317 ENCUESTAS APLICADAS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50" u="none" strike="noStrike">
                          <a:effectLst/>
                        </a:rPr>
                        <a:t>306 ENCUESTAS APLICADAS</a:t>
                      </a:r>
                      <a:endParaRPr lang="es-CO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50" u="none" strike="noStrike">
                          <a:effectLst/>
                        </a:rPr>
                        <a:t>370 ENCUESTAS APLICADAS</a:t>
                      </a:r>
                      <a:endParaRPr lang="es-CO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773 calif. SS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802 calif. SS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 smtClean="0">
                          <a:effectLst/>
                        </a:rPr>
                        <a:t>421 </a:t>
                      </a:r>
                      <a:r>
                        <a:rPr lang="es-CO" sz="1200" u="none" strike="noStrike" dirty="0" err="1">
                          <a:effectLst/>
                        </a:rPr>
                        <a:t>calif</a:t>
                      </a:r>
                      <a:r>
                        <a:rPr lang="es-CO" sz="1200" u="none" strike="noStrike" dirty="0">
                          <a:effectLst/>
                        </a:rPr>
                        <a:t>. SS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 smtClean="0">
                          <a:effectLst/>
                        </a:rPr>
                        <a:t>641 </a:t>
                      </a:r>
                      <a:r>
                        <a:rPr lang="es-CO" sz="1200" u="none" strike="noStrike" dirty="0" err="1">
                          <a:effectLst/>
                        </a:rPr>
                        <a:t>calif</a:t>
                      </a:r>
                      <a:r>
                        <a:rPr lang="es-CO" sz="1200" u="none" strike="noStrike" dirty="0">
                          <a:effectLst/>
                        </a:rPr>
                        <a:t>. SS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495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3354737"/>
              </p:ext>
            </p:extLst>
          </p:nvPr>
        </p:nvGraphicFramePr>
        <p:xfrm>
          <a:off x="449523" y="620688"/>
          <a:ext cx="8229600" cy="13681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0972"/>
                <a:gridCol w="1104405"/>
                <a:gridCol w="795647"/>
                <a:gridCol w="837210"/>
                <a:gridCol w="629392"/>
                <a:gridCol w="878774"/>
                <a:gridCol w="878774"/>
                <a:gridCol w="1086592"/>
                <a:gridCol w="777834"/>
              </a:tblGrid>
              <a:tr h="263858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</a:rPr>
                        <a:t>CALIFICACIÓN DEL SERVICIO DEPOSITADOS EN LOS BUZONES DE SUGERENCIA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0294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>
                          <a:effectLst/>
                        </a:rPr>
                        <a:t>2006</a:t>
                      </a:r>
                      <a:endParaRPr lang="es-CO" sz="11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>
                          <a:effectLst/>
                        </a:rPr>
                        <a:t>2007</a:t>
                      </a:r>
                      <a:endParaRPr lang="es-CO" sz="11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>
                          <a:effectLst/>
                        </a:rPr>
                        <a:t>2008</a:t>
                      </a:r>
                      <a:endParaRPr lang="es-CO" sz="11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>
                          <a:effectLst/>
                        </a:rPr>
                        <a:t>2009</a:t>
                      </a:r>
                      <a:endParaRPr lang="es-CO" sz="11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>
                          <a:effectLst/>
                        </a:rPr>
                        <a:t>2010</a:t>
                      </a:r>
                      <a:endParaRPr lang="es-CO" sz="11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>
                          <a:effectLst/>
                        </a:rPr>
                        <a:t>2011</a:t>
                      </a:r>
                      <a:endParaRPr lang="es-CO" sz="11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>
                          <a:effectLst/>
                        </a:rPr>
                        <a:t>2012</a:t>
                      </a:r>
                      <a:endParaRPr lang="es-CO" sz="11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>
                          <a:effectLst/>
                        </a:rPr>
                        <a:t>2013</a:t>
                      </a:r>
                      <a:endParaRPr lang="es-CO" sz="11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>
                          <a:effectLst/>
                        </a:rPr>
                        <a:t>2014</a:t>
                      </a:r>
                      <a:endParaRPr lang="es-CO" sz="11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3420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>
                          <a:effectLst/>
                        </a:rPr>
                        <a:t>78%</a:t>
                      </a:r>
                      <a:endParaRPr lang="es-CO" sz="1200" b="1" i="0" u="none" strike="noStrike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>
                          <a:effectLst/>
                        </a:rPr>
                        <a:t>87%</a:t>
                      </a:r>
                      <a:endParaRPr lang="es-CO" sz="1200" b="1" i="0" u="none" strike="noStrike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>
                          <a:effectLst/>
                        </a:rPr>
                        <a:t>95%</a:t>
                      </a:r>
                      <a:endParaRPr lang="es-CO" sz="1200" b="1" i="0" u="none" strike="noStrike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>
                          <a:effectLst/>
                        </a:rPr>
                        <a:t>93%</a:t>
                      </a:r>
                      <a:endParaRPr lang="es-CO" sz="1200" b="1" i="0" u="none" strike="noStrike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95%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96%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93%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93%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86%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5930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>
                          <a:effectLst/>
                        </a:rPr>
                        <a:t>170 calif. SS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>
                          <a:effectLst/>
                        </a:rPr>
                        <a:t>742 calif. SS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>
                          <a:effectLst/>
                        </a:rPr>
                        <a:t>962 calif. SS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>
                          <a:effectLst/>
                        </a:rPr>
                        <a:t>1.237 calif. SS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>
                          <a:effectLst/>
                        </a:rPr>
                        <a:t>1.805 calif. SS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>
                          <a:effectLst/>
                        </a:rPr>
                        <a:t>1.297 calif. SS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>
                          <a:effectLst/>
                        </a:rPr>
                        <a:t>964 calif. SS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>
                          <a:effectLst/>
                        </a:rPr>
                        <a:t>1575 calif. SS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u="none" strike="noStrike" dirty="0" smtClean="0">
                          <a:effectLst/>
                        </a:rPr>
                        <a:t>1062 </a:t>
                      </a:r>
                      <a:r>
                        <a:rPr lang="es-CO" sz="900" b="1" u="none" strike="noStrike" dirty="0" err="1">
                          <a:effectLst/>
                        </a:rPr>
                        <a:t>calif</a:t>
                      </a:r>
                      <a:r>
                        <a:rPr lang="es-CO" sz="900" b="1" u="none" strike="noStrike" dirty="0">
                          <a:effectLst/>
                        </a:rPr>
                        <a:t>. SS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9" name="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5875464"/>
              </p:ext>
            </p:extLst>
          </p:nvPr>
        </p:nvGraphicFramePr>
        <p:xfrm>
          <a:off x="348859" y="2492896"/>
          <a:ext cx="8751838" cy="294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51495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029799"/>
              </p:ext>
            </p:extLst>
          </p:nvPr>
        </p:nvGraphicFramePr>
        <p:xfrm>
          <a:off x="323850" y="69850"/>
          <a:ext cx="8712198" cy="6367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1376"/>
                <a:gridCol w="831053"/>
                <a:gridCol w="831053"/>
                <a:gridCol w="808892"/>
                <a:gridCol w="664841"/>
                <a:gridCol w="930778"/>
                <a:gridCol w="664841"/>
                <a:gridCol w="664841"/>
                <a:gridCol w="664841"/>
                <a:gridCol w="664841"/>
                <a:gridCol w="664841"/>
              </a:tblGrid>
              <a:tr h="167642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COMPARATIVO DE LA CALIFICACIÓN DEL SERVICIO 2006 - 2014</a:t>
                      </a:r>
                      <a:endParaRPr lang="es-CO" sz="11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1428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PROCESOS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%</a:t>
                      </a:r>
                      <a:endParaRPr lang="es-CO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2006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2007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2008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2009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2010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2011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2012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2013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2014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00" u="none" strike="noStrike">
                          <a:effectLst/>
                        </a:rPr>
                        <a:t>Tamaño muestra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5240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 dirty="0">
                          <a:effectLst/>
                        </a:rPr>
                        <a:t>GESTIÓN DE BIBLIOTECA</a:t>
                      </a:r>
                      <a:endParaRPr lang="es-CO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%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88%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86%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94%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96%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97%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97%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97%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98%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 smtClean="0">
                          <a:effectLst/>
                        </a:rPr>
                        <a:t>82%</a:t>
                      </a:r>
                      <a:endParaRPr lang="es-CO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Muestra 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20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207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168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254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298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141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129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118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 smtClean="0">
                          <a:effectLst/>
                          <a:latin typeface="+mn-lt"/>
                        </a:rPr>
                        <a:t>57</a:t>
                      </a:r>
                      <a:endParaRPr lang="es-CO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>
                          <a:effectLst/>
                        </a:rPr>
                        <a:t>GESTIÓN FINANCIERA</a:t>
                      </a:r>
                      <a:endParaRPr lang="es-CO" sz="9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%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32%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98%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94%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76%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89%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98%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84%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98%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96%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Muestra 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8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50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50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127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112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51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38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183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116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 dirty="0">
                          <a:effectLst/>
                        </a:rPr>
                        <a:t>BIENESTAR UNIVERSITARIO</a:t>
                      </a:r>
                      <a:endParaRPr lang="es-CO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%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91%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85%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96%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96%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97%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95%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98%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100%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93%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Muestra 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3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91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235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223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400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455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327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171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152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75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>
                          <a:effectLst/>
                        </a:rPr>
                        <a:t>GESTIÓN DE INFORMÁTICA</a:t>
                      </a:r>
                      <a:endParaRPr lang="es-CO" sz="9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%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86%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94%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95%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96%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95%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93%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94%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94%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90%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88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Muestra 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54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135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178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300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484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264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117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296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197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 dirty="0">
                          <a:effectLst/>
                        </a:rPr>
                        <a:t>GESTION DE SERVICIOS GENERALES</a:t>
                      </a:r>
                      <a:endParaRPr lang="es-CO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%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84%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72%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87%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97%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98%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99%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97%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100%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99%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Muestra 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71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65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46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162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217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28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116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44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109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>
                          <a:effectLst/>
                        </a:rPr>
                        <a:t>GESTIÓN ADMISIONES Y REGISTROS</a:t>
                      </a:r>
                      <a:endParaRPr lang="es-CO" sz="9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%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75%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96%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99%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98%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87%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99%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99,5%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79,5%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75,0%</a:t>
                      </a:r>
                      <a:endParaRPr lang="es-CO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Muestra 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11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50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46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28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47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16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24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22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46</a:t>
                      </a:r>
                      <a:endParaRPr lang="es-CO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 dirty="0">
                          <a:effectLst/>
                        </a:rPr>
                        <a:t>GESTIÓN HUMANA</a:t>
                      </a:r>
                      <a:endParaRPr lang="es-CO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%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88%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97%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97%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99%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99%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99%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100%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100%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Muestra 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3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129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216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104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160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33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4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29</a:t>
                      </a:r>
                      <a:endParaRPr lang="es-CO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 dirty="0">
                          <a:effectLst/>
                        </a:rPr>
                        <a:t>GESTIÓN DE ADQUISICIONES Y SUMINISTROS</a:t>
                      </a:r>
                      <a:endParaRPr lang="es-CO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%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67%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99%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98%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100%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750%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100%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99%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8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Muestra 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15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23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10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#¡VALOR!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15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 dirty="0">
                          <a:effectLst/>
                        </a:rPr>
                        <a:t>Facultad de ciencias económicas</a:t>
                      </a:r>
                      <a:endParaRPr lang="es-CO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%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98%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97%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100%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23%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76%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Muestra 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15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79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17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3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0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 dirty="0">
                          <a:effectLst/>
                        </a:rPr>
                        <a:t>Facultad de Ingenierias</a:t>
                      </a:r>
                      <a:endParaRPr lang="es-CO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%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100%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98%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450%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71%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Muestra 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3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78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#¡VALOR!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0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>
                          <a:effectLst/>
                        </a:rPr>
                        <a:t>Decanatura y Secretaria académica de Derecho</a:t>
                      </a:r>
                      <a:endParaRPr lang="es-CO" sz="9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%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73%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97%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97%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98%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95%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#¡DIV/0!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Muestra 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4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45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142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80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4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0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 dirty="0">
                          <a:effectLst/>
                        </a:rPr>
                        <a:t>Ciencias de la salud</a:t>
                      </a:r>
                      <a:endParaRPr lang="es-CO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%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99%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94%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200%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62%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Muestra 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10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42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#¡VALOR!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0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51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 dirty="0">
                          <a:effectLst/>
                        </a:rPr>
                        <a:t>Consultorio Jurídico</a:t>
                      </a:r>
                      <a:endParaRPr lang="es-CO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%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93%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         72,50 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96%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96%</a:t>
                      </a:r>
                      <a:endParaRPr lang="es-CO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7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Muestra 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#¡VALOR!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</a:rPr>
                        <a:t>661</a:t>
                      </a:r>
                      <a:endParaRPr lang="es-CO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 smtClean="0">
                          <a:effectLst/>
                        </a:rPr>
                        <a:t>318</a:t>
                      </a:r>
                      <a:endParaRPr lang="es-CO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 dirty="0" err="1">
                          <a:effectLst/>
                        </a:rPr>
                        <a:t>Invest</a:t>
                      </a:r>
                      <a:r>
                        <a:rPr lang="es-CO" sz="900" u="none" strike="noStrike" dirty="0">
                          <a:effectLst/>
                        </a:rPr>
                        <a:t>, jurídicas</a:t>
                      </a:r>
                      <a:endParaRPr lang="es-CO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%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97%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200%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52%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Muestra 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17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#¡VALOR!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0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2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 dirty="0">
                          <a:effectLst/>
                        </a:rPr>
                        <a:t>Consultorio Empresarial</a:t>
                      </a:r>
                      <a:endParaRPr lang="es-CO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%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91%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#¡DIV/0!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#¡DIV/0!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Muestra 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8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#¡VALOR!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0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0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CO" sz="900" u="none" strike="noStrike" dirty="0">
                          <a:effectLst/>
                        </a:rPr>
                        <a:t>BU-SINTIES</a:t>
                      </a:r>
                      <a:endParaRPr lang="es-CO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99%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96%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13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2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00" u="none" strike="noStrike" dirty="0">
                          <a:effectLst/>
                        </a:rPr>
                        <a:t>Muestra</a:t>
                      </a:r>
                      <a:endParaRPr lang="es-CO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170</a:t>
                      </a:r>
                      <a:endParaRPr lang="es-CO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742</a:t>
                      </a:r>
                      <a:endParaRPr lang="es-CO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962</a:t>
                      </a:r>
                      <a:endParaRPr lang="es-CO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1237</a:t>
                      </a:r>
                      <a:endParaRPr lang="es-CO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1805</a:t>
                      </a:r>
                      <a:endParaRPr lang="es-CO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1297</a:t>
                      </a:r>
                      <a:endParaRPr lang="es-CO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881</a:t>
                      </a:r>
                      <a:endParaRPr lang="es-CO" sz="14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1575</a:t>
                      </a:r>
                      <a:endParaRPr lang="es-CO" sz="14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1062</a:t>
                      </a:r>
                      <a:endParaRPr lang="es-CO" sz="14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2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000" u="none" strike="noStrike" dirty="0">
                          <a:effectLst/>
                        </a:rPr>
                        <a:t>%</a:t>
                      </a:r>
                      <a:endParaRPr lang="es-CO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CO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solidFill>
                            <a:srgbClr val="FF0000"/>
                          </a:solidFill>
                          <a:effectLst/>
                        </a:rPr>
                        <a:t>78%</a:t>
                      </a:r>
                      <a:endParaRPr lang="es-CO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solidFill>
                            <a:srgbClr val="FF0000"/>
                          </a:solidFill>
                          <a:effectLst/>
                        </a:rPr>
                        <a:t>87%</a:t>
                      </a:r>
                      <a:endParaRPr lang="es-CO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solidFill>
                            <a:srgbClr val="FF0000"/>
                          </a:solidFill>
                          <a:effectLst/>
                        </a:rPr>
                        <a:t>95%</a:t>
                      </a:r>
                      <a:endParaRPr lang="es-CO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solidFill>
                            <a:srgbClr val="FF0000"/>
                          </a:solidFill>
                          <a:effectLst/>
                        </a:rPr>
                        <a:t>93%</a:t>
                      </a:r>
                      <a:endParaRPr lang="es-CO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solidFill>
                            <a:srgbClr val="FF0000"/>
                          </a:solidFill>
                          <a:effectLst/>
                        </a:rPr>
                        <a:t>95%</a:t>
                      </a:r>
                      <a:endParaRPr lang="es-CO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solidFill>
                            <a:srgbClr val="FF0000"/>
                          </a:solidFill>
                          <a:effectLst/>
                        </a:rPr>
                        <a:t>96%</a:t>
                      </a:r>
                      <a:endParaRPr lang="es-CO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96%</a:t>
                      </a:r>
                      <a:endParaRPr lang="es-CO" sz="14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97%</a:t>
                      </a:r>
                      <a:endParaRPr lang="es-CO" sz="14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86%</a:t>
                      </a:r>
                      <a:endParaRPr lang="es-CO" sz="14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9551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451225" y="736600"/>
            <a:ext cx="3092450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“B”</a:t>
            </a:r>
          </a:p>
        </p:txBody>
      </p:sp>
      <p:pic>
        <p:nvPicPr>
          <p:cNvPr id="6" name="Picture 6" descr="http://www.cenidet.edu.mx/subplan/gtyv/img/4acuerdos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385" y="1556792"/>
            <a:ext cx="2809875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30225" y="4057650"/>
            <a:ext cx="7899400" cy="142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es-MX" sz="3600" b="1" dirty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Atender en un 80% los servicios solicitados de conformidad a los acuerdos de servicios establecidos.    </a:t>
            </a:r>
            <a:endParaRPr lang="es-CO" sz="3600" b="1" dirty="0">
              <a:solidFill>
                <a:schemeClr val="tx2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495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25640</TotalTime>
  <Words>3498</Words>
  <Application>Microsoft Office PowerPoint</Application>
  <PresentationFormat>Presentación en pantalla (4:3)</PresentationFormat>
  <Paragraphs>1938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36" baseType="lpstr">
      <vt:lpstr>Tema de Office</vt:lpstr>
      <vt:lpstr>Presentación de PowerPoint</vt:lpstr>
      <vt:lpstr>ASPECTOS A TRATAR</vt:lpstr>
      <vt:lpstr> MATRIZ DE OBJETIVOS DE  LA CALIDAD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OBJETIVO “C”</vt:lpstr>
      <vt:lpstr>OBJETIVO “C”</vt:lpstr>
      <vt:lpstr>Presentación de PowerPoint</vt:lpstr>
      <vt:lpstr>Presentación de PowerPoint</vt:lpstr>
      <vt:lpstr>OBJETIVO “E”</vt:lpstr>
      <vt:lpstr>OBJETIVO “E”</vt:lpstr>
      <vt:lpstr>OBJETIVO “E”</vt:lpstr>
      <vt:lpstr>OBJETIVO “E”</vt:lpstr>
      <vt:lpstr>OBJETIVO “E”</vt:lpstr>
      <vt:lpstr>Presentación de PowerPoint</vt:lpstr>
      <vt:lpstr>Presentación de PowerPoint</vt:lpstr>
      <vt:lpstr>Presentación de PowerPoint</vt:lpstr>
      <vt:lpstr> RESULTADOS DE LAS AUDITORIAS INTERNAS </vt:lpstr>
      <vt:lpstr> RESULTADOS DE LAS AUDITORIAS INTERNAS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Universidad Libre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carlos.valero</dc:creator>
  <cp:lastModifiedBy>Calidad Gloria Amparo Sanchez</cp:lastModifiedBy>
  <cp:revision>839</cp:revision>
  <cp:lastPrinted>2011-09-21T16:28:44Z</cp:lastPrinted>
  <dcterms:created xsi:type="dcterms:W3CDTF">2008-11-07T15:09:08Z</dcterms:created>
  <dcterms:modified xsi:type="dcterms:W3CDTF">2015-05-05T20:34:48Z</dcterms:modified>
</cp:coreProperties>
</file>