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6" r:id="rId4"/>
    <p:sldId id="259" r:id="rId5"/>
    <p:sldId id="287" r:id="rId6"/>
    <p:sldId id="288" r:id="rId7"/>
    <p:sldId id="265" r:id="rId8"/>
    <p:sldId id="289" r:id="rId9"/>
    <p:sldId id="290" r:id="rId10"/>
    <p:sldId id="291" r:id="rId11"/>
    <p:sldId id="317" r:id="rId12"/>
    <p:sldId id="318" r:id="rId13"/>
    <p:sldId id="292" r:id="rId14"/>
    <p:sldId id="293" r:id="rId15"/>
    <p:sldId id="294" r:id="rId16"/>
    <p:sldId id="295" r:id="rId17"/>
    <p:sldId id="296" r:id="rId18"/>
    <p:sldId id="297" r:id="rId19"/>
    <p:sldId id="298" r:id="rId20"/>
    <p:sldId id="319" r:id="rId21"/>
    <p:sldId id="299" r:id="rId22"/>
    <p:sldId id="300" r:id="rId23"/>
    <p:sldId id="301" r:id="rId24"/>
    <p:sldId id="302" r:id="rId25"/>
    <p:sldId id="303" r:id="rId26"/>
    <p:sldId id="304" r:id="rId27"/>
    <p:sldId id="321" r:id="rId28"/>
    <p:sldId id="322" r:id="rId29"/>
    <p:sldId id="306" r:id="rId30"/>
    <p:sldId id="307" r:id="rId31"/>
    <p:sldId id="308" r:id="rId32"/>
    <p:sldId id="309" r:id="rId33"/>
    <p:sldId id="310" r:id="rId34"/>
    <p:sldId id="311" r:id="rId35"/>
    <p:sldId id="312" r:id="rId36"/>
    <p:sldId id="313" r:id="rId37"/>
    <p:sldId id="314" r:id="rId38"/>
    <p:sldId id="315" r:id="rId39"/>
    <p:sldId id="320"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D:\Backup%20preventivo%20Ing%20Gloria\Google%20Drive\SGC\INFOR_ADICIONAL\REVISION_GERENCIAL\2017\ANEXO.%20Inf.%20entrada%20%20RG%202017%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ackup%20preventivo%20Ing%20Gloria\Google%20Drive\SGC\INFOR_ADICIONAL\SEGUIMIENTO_QUEJAS%20y%20CALIFICACIONES%20SS\2018\Satisfacci&#243;n%20del%20cliente%202018.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Backup%20preventivo%20Ing%20Gloria\Google%20Drive\SGC\INFOR_ADICIONAL\REVISION_GERENCIAL\2018\ANEXO.%20Inf.%20entrada%20%20RG%202018.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Backup%20preventivo%20Ing%20Gloria\Google%20Drive\SGC\INFOR_ADICIONAL\REVISION_GERENCIAL\2018\ANEXO.%20Inf.%20entrada%20%20RG%20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s-CO" dirty="0"/>
              <a:t>COMPARATIVO  RESULTADOS ENCUESTAS DE SATISFACCIÓN</a:t>
            </a:r>
          </a:p>
          <a:p>
            <a:pPr>
              <a:defRPr/>
            </a:pPr>
            <a:r>
              <a:rPr lang="es-CO" dirty="0" smtClean="0"/>
              <a:t>2006 -2007-</a:t>
            </a:r>
            <a:r>
              <a:rPr lang="es-CO" baseline="0" dirty="0" smtClean="0"/>
              <a:t> 2008- 2009 – 2012 – 2016 y</a:t>
            </a:r>
            <a:r>
              <a:rPr lang="es-CO" dirty="0" smtClean="0"/>
              <a:t> </a:t>
            </a:r>
            <a:r>
              <a:rPr lang="es-CO" dirty="0"/>
              <a:t>2017</a:t>
            </a:r>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'Objetivo 1(Encuestas)'!$B$3:$I$3</c:f>
              <c:numCache>
                <c:formatCode>General</c:formatCode>
                <c:ptCount val="7"/>
                <c:pt idx="0">
                  <c:v>2006</c:v>
                </c:pt>
                <c:pt idx="1">
                  <c:v>2007</c:v>
                </c:pt>
                <c:pt idx="2">
                  <c:v>2008</c:v>
                </c:pt>
                <c:pt idx="3">
                  <c:v>2009</c:v>
                </c:pt>
                <c:pt idx="4">
                  <c:v>2012</c:v>
                </c:pt>
                <c:pt idx="5">
                  <c:v>2016</c:v>
                </c:pt>
                <c:pt idx="6">
                  <c:v>2017</c:v>
                </c:pt>
              </c:numCache>
            </c:numRef>
          </c:cat>
          <c:val>
            <c:numRef>
              <c:f>'Objetivo 1(Encuestas)'!$B$4:$I$4</c:f>
              <c:numCache>
                <c:formatCode>0.0%</c:formatCode>
                <c:ptCount val="7"/>
                <c:pt idx="0">
                  <c:v>0.625</c:v>
                </c:pt>
                <c:pt idx="1">
                  <c:v>0.72</c:v>
                </c:pt>
                <c:pt idx="2" formatCode="0.00%">
                  <c:v>0.75139999999999996</c:v>
                </c:pt>
                <c:pt idx="3" formatCode="0.00%">
                  <c:v>0.6804</c:v>
                </c:pt>
                <c:pt idx="4" formatCode="0.00%">
                  <c:v>0.88519999999999999</c:v>
                </c:pt>
                <c:pt idx="5" formatCode="0.00%">
                  <c:v>0.77370000000000005</c:v>
                </c:pt>
                <c:pt idx="6" formatCode="0.00%">
                  <c:v>0.75229999999999997</c:v>
                </c:pt>
              </c:numCache>
            </c:numRef>
          </c:val>
          <c:extLst>
            <c:ext xmlns:c16="http://schemas.microsoft.com/office/drawing/2014/chart" uri="{C3380CC4-5D6E-409C-BE32-E72D297353CC}">
              <c16:uniqueId val="{00000000-5B38-401A-9FE5-406A37627B0F}"/>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'Objetivo 1(Encuestas)'!$B$3:$I$3</c:f>
              <c:numCache>
                <c:formatCode>General</c:formatCode>
                <c:ptCount val="7"/>
                <c:pt idx="0">
                  <c:v>2006</c:v>
                </c:pt>
                <c:pt idx="1">
                  <c:v>2007</c:v>
                </c:pt>
                <c:pt idx="2">
                  <c:v>2008</c:v>
                </c:pt>
                <c:pt idx="3">
                  <c:v>2009</c:v>
                </c:pt>
                <c:pt idx="4">
                  <c:v>2012</c:v>
                </c:pt>
                <c:pt idx="5">
                  <c:v>2016</c:v>
                </c:pt>
                <c:pt idx="6">
                  <c:v>2017</c:v>
                </c:pt>
              </c:numCache>
            </c:numRef>
          </c:cat>
          <c:val>
            <c:numRef>
              <c:f>'Objetivo 1(Encuestas)'!$B$5:$I$5</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5B38-401A-9FE5-406A37627B0F}"/>
            </c:ext>
          </c:extLst>
        </c:ser>
        <c:dLbls>
          <c:dLblPos val="outEnd"/>
          <c:showLegendKey val="0"/>
          <c:showVal val="1"/>
          <c:showCatName val="0"/>
          <c:showSerName val="0"/>
          <c:showPercent val="0"/>
          <c:showBubbleSize val="0"/>
        </c:dLbls>
        <c:gapWidth val="219"/>
        <c:overlap val="-27"/>
        <c:axId val="866043471"/>
        <c:axId val="866045135"/>
      </c:barChart>
      <c:catAx>
        <c:axId val="86604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866045135"/>
        <c:crosses val="autoZero"/>
        <c:auto val="1"/>
        <c:lblAlgn val="ctr"/>
        <c:lblOffset val="100"/>
        <c:noMultiLvlLbl val="0"/>
      </c:catAx>
      <c:valAx>
        <c:axId val="8660451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8660434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100" b="1"/>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COMPARATIVO DE LA CALIFICACIÓN DEL SERVICIO 2006 - 2018</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8.3233814523184596E-2"/>
          <c:y val="0.19486111111111112"/>
          <c:w val="0.87232174103237092"/>
          <c:h val="0.7208876494604841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Calif!$B$47:$N$47</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Calif!$B$48:$N$48</c:f>
              <c:numCache>
                <c:formatCode>0%</c:formatCode>
                <c:ptCount val="13"/>
                <c:pt idx="0">
                  <c:v>0.78</c:v>
                </c:pt>
                <c:pt idx="1">
                  <c:v>0.9</c:v>
                </c:pt>
                <c:pt idx="2">
                  <c:v>0.95</c:v>
                </c:pt>
                <c:pt idx="3">
                  <c:v>0.93</c:v>
                </c:pt>
                <c:pt idx="4">
                  <c:v>0.95</c:v>
                </c:pt>
                <c:pt idx="5">
                  <c:v>0.96</c:v>
                </c:pt>
                <c:pt idx="6">
                  <c:v>0.96</c:v>
                </c:pt>
                <c:pt idx="7">
                  <c:v>0.97</c:v>
                </c:pt>
                <c:pt idx="8">
                  <c:v>0.85</c:v>
                </c:pt>
                <c:pt idx="9">
                  <c:v>0.87</c:v>
                </c:pt>
                <c:pt idx="10">
                  <c:v>0.85</c:v>
                </c:pt>
                <c:pt idx="11">
                  <c:v>0.99</c:v>
                </c:pt>
                <c:pt idx="12">
                  <c:v>0.96250000000000002</c:v>
                </c:pt>
              </c:numCache>
            </c:numRef>
          </c:val>
          <c:extLst>
            <c:ext xmlns:c16="http://schemas.microsoft.com/office/drawing/2014/chart" uri="{C3380CC4-5D6E-409C-BE32-E72D297353CC}">
              <c16:uniqueId val="{00000000-ABE2-403F-AAA7-47A033EA1C6F}"/>
            </c:ext>
          </c:extLst>
        </c:ser>
        <c:dLbls>
          <c:dLblPos val="outEnd"/>
          <c:showLegendKey val="0"/>
          <c:showVal val="1"/>
          <c:showCatName val="0"/>
          <c:showSerName val="0"/>
          <c:showPercent val="0"/>
          <c:showBubbleSize val="0"/>
        </c:dLbls>
        <c:gapWidth val="219"/>
        <c:overlap val="-27"/>
        <c:axId val="1686609151"/>
        <c:axId val="1686595423"/>
      </c:barChart>
      <c:catAx>
        <c:axId val="168660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686595423"/>
        <c:crosses val="autoZero"/>
        <c:auto val="1"/>
        <c:lblAlgn val="ctr"/>
        <c:lblOffset val="100"/>
        <c:noMultiLvlLbl val="0"/>
      </c:catAx>
      <c:valAx>
        <c:axId val="1686595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686609151"/>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Black"/>
                <a:ea typeface="Arial Black"/>
                <a:cs typeface="Arial Black"/>
              </a:defRPr>
            </a:pPr>
            <a:r>
              <a:rPr lang="es-ES"/>
              <a:t>Porcentaje Cumplimiento Objetivos de Calidad  2018</a:t>
            </a:r>
          </a:p>
        </c:rich>
      </c:tx>
      <c:layout/>
      <c:overlay val="0"/>
      <c:spPr>
        <a:noFill/>
        <a:ln w="25400">
          <a:noFill/>
        </a:ln>
      </c:spPr>
    </c:title>
    <c:autoTitleDeleted val="0"/>
    <c:plotArea>
      <c:layout/>
      <c:barChart>
        <c:barDir val="col"/>
        <c:grouping val="clustered"/>
        <c:varyColors val="0"/>
        <c:ser>
          <c:idx val="1"/>
          <c:order val="0"/>
          <c:tx>
            <c:strRef>
              <c:f>'Cumplimiento Objetivos '!$E$2</c:f>
              <c:strCache>
                <c:ptCount val="1"/>
                <c:pt idx="0">
                  <c:v>2018-1</c:v>
                </c:pt>
              </c:strCache>
            </c:strRef>
          </c:tx>
          <c:spPr>
            <a:gradFill rotWithShape="0">
              <a:gsLst>
                <a:gs pos="0">
                  <a:srgbClr val="0000FF"/>
                </a:gs>
                <a:gs pos="100000">
                  <a:srgbClr val="0000FF">
                    <a:gamma/>
                    <a:shade val="46275"/>
                    <a:invGamma/>
                  </a:srgbClr>
                </a:gs>
              </a:gsLst>
              <a:lin ang="5400000" scaled="1"/>
            </a:gradFill>
            <a:ln w="12700">
              <a:solidFill>
                <a:srgbClr val="000000"/>
              </a:solidFill>
              <a:prstDash val="solid"/>
            </a:ln>
          </c:spPr>
          <c:invertIfNegative val="0"/>
          <c:dPt>
            <c:idx val="0"/>
            <c:invertIfNegative val="0"/>
            <c:bubble3D val="0"/>
            <c:spPr>
              <a:gradFill rotWithShape="0">
                <a:gsLst>
                  <a:gs pos="0">
                    <a:srgbClr val="99CC00"/>
                  </a:gs>
                  <a:gs pos="50000">
                    <a:srgbClr val="475E00"/>
                  </a:gs>
                  <a:gs pos="100000">
                    <a:srgbClr val="99CC00"/>
                  </a:gs>
                </a:gsLst>
                <a:lin ang="0" scaled="1"/>
              </a:gradFill>
              <a:ln w="12700">
                <a:solidFill>
                  <a:srgbClr val="000000"/>
                </a:solidFill>
                <a:prstDash val="solid"/>
              </a:ln>
            </c:spPr>
            <c:extLst>
              <c:ext xmlns:c16="http://schemas.microsoft.com/office/drawing/2014/chart" uri="{C3380CC4-5D6E-409C-BE32-E72D297353CC}">
                <c16:uniqueId val="{00000001-526B-49DD-A944-F66E51BB2007}"/>
              </c:ext>
            </c:extLst>
          </c:dPt>
          <c:dPt>
            <c:idx val="1"/>
            <c:invertIfNegative val="0"/>
            <c:bubble3D val="0"/>
            <c:spPr>
              <a:gradFill rotWithShape="0">
                <a:gsLst>
                  <a:gs pos="0">
                    <a:srgbClr val="764700"/>
                  </a:gs>
                  <a:gs pos="50000">
                    <a:srgbClr val="FF9900"/>
                  </a:gs>
                  <a:gs pos="100000">
                    <a:srgbClr val="764700"/>
                  </a:gs>
                </a:gsLst>
                <a:lin ang="0" scaled="1"/>
              </a:gradFill>
              <a:ln w="12700">
                <a:solidFill>
                  <a:srgbClr val="000000"/>
                </a:solidFill>
                <a:prstDash val="solid"/>
              </a:ln>
            </c:spPr>
            <c:extLst>
              <c:ext xmlns:c16="http://schemas.microsoft.com/office/drawing/2014/chart" uri="{C3380CC4-5D6E-409C-BE32-E72D297353CC}">
                <c16:uniqueId val="{00000003-526B-49DD-A944-F66E51BB2007}"/>
              </c:ext>
            </c:extLst>
          </c:dPt>
          <c:dPt>
            <c:idx val="2"/>
            <c:invertIfNegative val="0"/>
            <c:bubble3D val="0"/>
            <c:spPr>
              <a:gradFill rotWithShape="0">
                <a:gsLst>
                  <a:gs pos="0">
                    <a:srgbClr val="FF0000"/>
                  </a:gs>
                  <a:gs pos="100000">
                    <a:srgbClr val="FF0000">
                      <a:gamma/>
                      <a:shade val="46275"/>
                      <a:invGamma/>
                    </a:srgbClr>
                  </a:gs>
                </a:gsLst>
                <a:lin ang="5400000" scaled="1"/>
              </a:gradFill>
              <a:ln w="12700">
                <a:solidFill>
                  <a:srgbClr val="000000"/>
                </a:solidFill>
                <a:prstDash val="solid"/>
              </a:ln>
            </c:spPr>
            <c:extLst>
              <c:ext xmlns:c16="http://schemas.microsoft.com/office/drawing/2014/chart" uri="{C3380CC4-5D6E-409C-BE32-E72D297353CC}">
                <c16:uniqueId val="{00000005-526B-49DD-A944-F66E51BB2007}"/>
              </c:ext>
            </c:extLst>
          </c:dPt>
          <c:dPt>
            <c:idx val="3"/>
            <c:invertIfNegative val="0"/>
            <c:bubble3D val="0"/>
            <c:spPr>
              <a:gradFill rotWithShape="0">
                <a:gsLst>
                  <a:gs pos="0">
                    <a:srgbClr val="000076"/>
                  </a:gs>
                  <a:gs pos="50000">
                    <a:srgbClr val="0000FF"/>
                  </a:gs>
                  <a:gs pos="100000">
                    <a:srgbClr val="000076"/>
                  </a:gs>
                </a:gsLst>
                <a:lin ang="0" scaled="1"/>
              </a:gradFill>
              <a:ln w="12700">
                <a:solidFill>
                  <a:srgbClr val="000000"/>
                </a:solidFill>
                <a:prstDash val="solid"/>
              </a:ln>
            </c:spPr>
            <c:extLst>
              <c:ext xmlns:c16="http://schemas.microsoft.com/office/drawing/2014/chart" uri="{C3380CC4-5D6E-409C-BE32-E72D297353CC}">
                <c16:uniqueId val="{00000007-526B-49DD-A944-F66E51BB200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'Cumplimiento Objetivos '!$E$3:$E$6</c:f>
              <c:numCache>
                <c:formatCode>0%</c:formatCode>
                <c:ptCount val="4"/>
                <c:pt idx="0">
                  <c:v>0.90410000000000001</c:v>
                </c:pt>
                <c:pt idx="1">
                  <c:v>0.94986666666666675</c:v>
                </c:pt>
                <c:pt idx="2">
                  <c:v>0.76879230769230777</c:v>
                </c:pt>
                <c:pt idx="3">
                  <c:v>0.87425299145299151</c:v>
                </c:pt>
              </c:numCache>
            </c:numRef>
          </c:val>
          <c:extLst>
            <c:ext xmlns:c16="http://schemas.microsoft.com/office/drawing/2014/chart" uri="{C3380CC4-5D6E-409C-BE32-E72D297353CC}">
              <c16:uniqueId val="{00000008-526B-49DD-A944-F66E51BB2007}"/>
            </c:ext>
          </c:extLst>
        </c:ser>
        <c:ser>
          <c:idx val="0"/>
          <c:order val="1"/>
          <c:tx>
            <c:strRef>
              <c:f>'Cumplimiento Objetivos '!$F$2</c:f>
              <c:strCache>
                <c:ptCount val="1"/>
                <c:pt idx="0">
                  <c:v>2018-2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'Cumplimiento Objetivos '!$F$3:$F$6</c:f>
              <c:numCache>
                <c:formatCode>0%</c:formatCode>
                <c:ptCount val="4"/>
                <c:pt idx="0">
                  <c:v>0.9074333333333332</c:v>
                </c:pt>
                <c:pt idx="1">
                  <c:v>0.96521428571428569</c:v>
                </c:pt>
                <c:pt idx="2">
                  <c:v>0.87445555555555565</c:v>
                </c:pt>
                <c:pt idx="3">
                  <c:v>0.91570105820105818</c:v>
                </c:pt>
              </c:numCache>
            </c:numRef>
          </c:val>
          <c:extLst>
            <c:ext xmlns:c16="http://schemas.microsoft.com/office/drawing/2014/chart" uri="{C3380CC4-5D6E-409C-BE32-E72D297353CC}">
              <c16:uniqueId val="{00000009-526B-49DD-A944-F66E51BB2007}"/>
            </c:ext>
          </c:extLst>
        </c:ser>
        <c:dLbls>
          <c:dLblPos val="outEnd"/>
          <c:showLegendKey val="0"/>
          <c:showVal val="1"/>
          <c:showCatName val="0"/>
          <c:showSerName val="0"/>
          <c:showPercent val="0"/>
          <c:showBubbleSize val="0"/>
        </c:dLbls>
        <c:gapWidth val="150"/>
        <c:overlap val="-25"/>
        <c:axId val="-1334993888"/>
        <c:axId val="-1334990624"/>
      </c:barChart>
      <c:catAx>
        <c:axId val="-1334993888"/>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s-CO"/>
          </a:p>
        </c:txPr>
        <c:crossAx val="-1334990624"/>
        <c:crosses val="autoZero"/>
        <c:auto val="0"/>
        <c:lblAlgn val="ctr"/>
        <c:lblOffset val="100"/>
        <c:tickLblSkip val="1"/>
        <c:tickMarkSkip val="1"/>
        <c:noMultiLvlLbl val="0"/>
      </c:catAx>
      <c:valAx>
        <c:axId val="-1334990624"/>
        <c:scaling>
          <c:orientation val="minMax"/>
        </c:scaling>
        <c:delete val="1"/>
        <c:axPos val="l"/>
        <c:numFmt formatCode="0%" sourceLinked="1"/>
        <c:majorTickMark val="out"/>
        <c:minorTickMark val="none"/>
        <c:tickLblPos val="nextTo"/>
        <c:crossAx val="-1334993888"/>
        <c:crosses val="autoZero"/>
        <c:crossBetween val="between"/>
      </c:valAx>
      <c:dTable>
        <c:showHorzBorder val="1"/>
        <c:showVertBorder val="1"/>
        <c:showOutline val="1"/>
        <c:showKeys val="1"/>
      </c:dTable>
      <c:spPr>
        <a:solidFill>
          <a:srgbClr val="C0C0C0"/>
        </a:solidFill>
        <a:ln w="12700">
          <a:solidFill>
            <a:srgbClr val="808080"/>
          </a:solidFill>
          <a:prstDash val="solid"/>
        </a:ln>
      </c:spPr>
    </c:plotArea>
    <c:legend>
      <c:legendPos val="t"/>
      <c:layout/>
      <c:overlay val="0"/>
    </c:legend>
    <c:plotVisOnly val="1"/>
    <c:dispBlanksAs val="gap"/>
    <c:showDLblsOverMax val="0"/>
  </c:chart>
  <c:spPr>
    <a:gradFill rotWithShape="0">
      <a:gsLst>
        <a:gs pos="0">
          <a:srgbClr val="FF6600">
            <a:gamma/>
            <a:shade val="46275"/>
            <a:invGamma/>
          </a:srgbClr>
        </a:gs>
        <a:gs pos="50000">
          <a:srgbClr val="FF6600"/>
        </a:gs>
        <a:gs pos="100000">
          <a:srgbClr val="FF6600">
            <a:gamma/>
            <a:shade val="46275"/>
            <a:invGamma/>
          </a:srgbClr>
        </a:gs>
      </a:gsLst>
      <a:lin ang="0" scaled="1"/>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'Eficacia del SGC (ajustado)'!$O$16:$R$16</c:f>
              <c:strCache>
                <c:ptCount val="4"/>
                <c:pt idx="0">
                  <c:v>2017-1</c:v>
                </c:pt>
                <c:pt idx="1">
                  <c:v>2017-2</c:v>
                </c:pt>
                <c:pt idx="2">
                  <c:v>2018-1</c:v>
                </c:pt>
                <c:pt idx="3">
                  <c:v>2018-2</c:v>
                </c:pt>
              </c:strCache>
            </c:strRef>
          </c:cat>
          <c:val>
            <c:numRef>
              <c:f>'Eficacia del SGC (ajustado)'!$O$18:$R$18</c:f>
              <c:numCache>
                <c:formatCode>0.00%</c:formatCode>
                <c:ptCount val="4"/>
                <c:pt idx="0">
                  <c:v>0.94830000000000003</c:v>
                </c:pt>
                <c:pt idx="1">
                  <c:v>0.87370000000000003</c:v>
                </c:pt>
                <c:pt idx="2">
                  <c:v>0.85614969230769233</c:v>
                </c:pt>
                <c:pt idx="3">
                  <c:v>0.89165295238095243</c:v>
                </c:pt>
              </c:numCache>
            </c:numRef>
          </c:val>
          <c:extLst>
            <c:ext xmlns:c16="http://schemas.microsoft.com/office/drawing/2014/chart" uri="{C3380CC4-5D6E-409C-BE32-E72D297353CC}">
              <c16:uniqueId val="{00000000-F5AB-45EC-BA28-291FAA33D4F7}"/>
            </c:ext>
          </c:extLst>
        </c:ser>
        <c:dLbls>
          <c:dLblPos val="outEnd"/>
          <c:showLegendKey val="0"/>
          <c:showVal val="1"/>
          <c:showCatName val="0"/>
          <c:showSerName val="0"/>
          <c:showPercent val="0"/>
          <c:showBubbleSize val="0"/>
        </c:dLbls>
        <c:gapWidth val="219"/>
        <c:overlap val="-27"/>
        <c:axId val="780689503"/>
        <c:axId val="780691583"/>
      </c:barChart>
      <c:catAx>
        <c:axId val="78068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780691583"/>
        <c:crosses val="autoZero"/>
        <c:auto val="1"/>
        <c:lblAlgn val="ctr"/>
        <c:lblOffset val="100"/>
        <c:noMultiLvlLbl val="0"/>
      </c:catAx>
      <c:valAx>
        <c:axId val="7806915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780689503"/>
        <c:crosses val="autoZero"/>
        <c:crossBetween val="between"/>
      </c:valAx>
      <c:spPr>
        <a:noFill/>
        <a:ln>
          <a:noFill/>
        </a:ln>
        <a:effectLst/>
      </c:spPr>
    </c:plotArea>
    <c:plotVisOnly val="1"/>
    <c:dispBlanksAs val="gap"/>
    <c:showDLblsOverMax val="0"/>
  </c:chart>
  <c:spPr>
    <a:noFill/>
    <a:ln>
      <a:noFill/>
    </a:ln>
    <a:effectLst/>
  </c:spPr>
  <c:txPr>
    <a:bodyPr/>
    <a:lstStyle/>
    <a:p>
      <a:pPr>
        <a:defRPr sz="1400" b="1"/>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7052B-1B87-41F4-A962-5829CBBBD10F}" type="doc">
      <dgm:prSet loTypeId="urn:microsoft.com/office/officeart/2005/8/layout/vList3" loCatId="list" qsTypeId="urn:microsoft.com/office/officeart/2005/8/quickstyle/simple1" qsCatId="simple" csTypeId="urn:microsoft.com/office/officeart/2005/8/colors/colorful5" csCatId="colorful" phldr="1"/>
      <dgm:spPr/>
    </dgm:pt>
    <dgm:pt modelId="{DFB3DECE-6A44-4455-B090-DCA86E1DB244}">
      <dgm:prSet phldrT="[Texto]" custT="1"/>
      <dgm:spPr/>
      <dgm:t>
        <a:bodyPr/>
        <a:lstStyle/>
        <a:p>
          <a:pPr algn="just"/>
          <a:r>
            <a:rPr lang="es-CO" sz="1800" b="1" dirty="0" smtClean="0">
              <a:solidFill>
                <a:schemeClr val="tx1"/>
              </a:solidFill>
            </a:rPr>
            <a:t>Mejorar la percepción de satisfacción de la comunidad Unilibrista frente a la calidad de los servicios prestados por la universidad.</a:t>
          </a:r>
          <a:endParaRPr lang="es-ES" sz="1800" dirty="0">
            <a:solidFill>
              <a:schemeClr val="tx1"/>
            </a:solidFill>
          </a:endParaRPr>
        </a:p>
      </dgm:t>
    </dgm:pt>
    <dgm:pt modelId="{879BE401-7508-48D8-A1F5-93F514CB2B1B}" type="parTrans" cxnId="{54160C38-1440-45DD-B4B3-274276DF4331}">
      <dgm:prSet/>
      <dgm:spPr/>
      <dgm:t>
        <a:bodyPr/>
        <a:lstStyle/>
        <a:p>
          <a:endParaRPr lang="es-ES" sz="2000"/>
        </a:p>
      </dgm:t>
    </dgm:pt>
    <dgm:pt modelId="{B4E4AE44-5230-4771-A29B-6B0D4F295833}" type="sibTrans" cxnId="{54160C38-1440-45DD-B4B3-274276DF4331}">
      <dgm:prSet/>
      <dgm:spPr/>
      <dgm:t>
        <a:bodyPr/>
        <a:lstStyle/>
        <a:p>
          <a:endParaRPr lang="es-ES" sz="2000"/>
        </a:p>
      </dgm:t>
    </dgm:pt>
    <dgm:pt modelId="{5221DCE5-C359-43EB-873B-3230BAF3957A}">
      <dgm:prSet phldrT="[Texto]" custT="1"/>
      <dgm:spPr/>
      <dgm:t>
        <a:bodyPr/>
        <a:lstStyle/>
        <a:p>
          <a:pPr algn="just"/>
          <a:r>
            <a:rPr lang="es-CO" sz="2000" b="1" dirty="0" smtClean="0">
              <a:solidFill>
                <a:schemeClr val="tx1"/>
              </a:solidFill>
            </a:rPr>
            <a:t>Cumplir con las necesidades y expectativas de nuestros usuarios a través de los Acuerdos de Servicio, los requisitos técnicos y la reglamentación establecida por la Universidad.</a:t>
          </a:r>
          <a:endParaRPr lang="es-ES" sz="2000" dirty="0">
            <a:solidFill>
              <a:schemeClr val="tx1"/>
            </a:solidFill>
          </a:endParaRPr>
        </a:p>
      </dgm:t>
    </dgm:pt>
    <dgm:pt modelId="{17458AC3-1114-4167-A783-8DC84C077829}" type="parTrans" cxnId="{A69BF71B-DAF0-415B-A94E-CB339FD17570}">
      <dgm:prSet/>
      <dgm:spPr/>
      <dgm:t>
        <a:bodyPr/>
        <a:lstStyle/>
        <a:p>
          <a:endParaRPr lang="es-ES" sz="2000"/>
        </a:p>
      </dgm:t>
    </dgm:pt>
    <dgm:pt modelId="{500A7088-D5C7-4FB5-B860-6943A0005094}" type="sibTrans" cxnId="{A69BF71B-DAF0-415B-A94E-CB339FD17570}">
      <dgm:prSet/>
      <dgm:spPr/>
      <dgm:t>
        <a:bodyPr/>
        <a:lstStyle/>
        <a:p>
          <a:endParaRPr lang="es-ES" sz="2000"/>
        </a:p>
      </dgm:t>
    </dgm:pt>
    <dgm:pt modelId="{E4259853-9EB1-47F0-9089-9CA8556901E3}">
      <dgm:prSet phldrT="[Texto]" custT="1"/>
      <dgm:spPr/>
      <dgm:t>
        <a:bodyPr/>
        <a:lstStyle/>
        <a:p>
          <a:pPr algn="just"/>
          <a:r>
            <a:rPr lang="es-CO" sz="2400" b="1" dirty="0" smtClean="0">
              <a:solidFill>
                <a:schemeClr val="tx1"/>
              </a:solidFill>
            </a:rPr>
            <a:t>Garantizar la eficacia y eficiencia de los procesos que aseguren la excelencia y calidad institucional</a:t>
          </a:r>
          <a:endParaRPr lang="es-ES" sz="2400" dirty="0">
            <a:solidFill>
              <a:schemeClr val="tx1"/>
            </a:solidFill>
          </a:endParaRPr>
        </a:p>
      </dgm:t>
    </dgm:pt>
    <dgm:pt modelId="{6BA13AB2-D076-4D47-B9B8-9CFA6BEB5C04}" type="parTrans" cxnId="{BE8EB56A-DBDD-407C-A54A-E59B66A49F0F}">
      <dgm:prSet/>
      <dgm:spPr/>
      <dgm:t>
        <a:bodyPr/>
        <a:lstStyle/>
        <a:p>
          <a:endParaRPr lang="es-ES" sz="2000"/>
        </a:p>
      </dgm:t>
    </dgm:pt>
    <dgm:pt modelId="{956DA286-E09A-4905-9975-FEB49CB58A5A}" type="sibTrans" cxnId="{BE8EB56A-DBDD-407C-A54A-E59B66A49F0F}">
      <dgm:prSet/>
      <dgm:spPr/>
      <dgm:t>
        <a:bodyPr/>
        <a:lstStyle/>
        <a:p>
          <a:endParaRPr lang="es-ES" sz="2000"/>
        </a:p>
      </dgm:t>
    </dgm:pt>
    <dgm:pt modelId="{6C7FCE40-790C-4583-8842-C82A40DB306A}" type="pres">
      <dgm:prSet presAssocID="{5467052B-1B87-41F4-A962-5829CBBBD10F}" presName="linearFlow" presStyleCnt="0">
        <dgm:presLayoutVars>
          <dgm:dir/>
          <dgm:resizeHandles val="exact"/>
        </dgm:presLayoutVars>
      </dgm:prSet>
      <dgm:spPr/>
    </dgm:pt>
    <dgm:pt modelId="{52160136-C0CE-4444-8522-73A5BC720447}" type="pres">
      <dgm:prSet presAssocID="{DFB3DECE-6A44-4455-B090-DCA86E1DB244}" presName="composite" presStyleCnt="0"/>
      <dgm:spPr/>
    </dgm:pt>
    <dgm:pt modelId="{136135E3-E59C-4C64-9659-61F397C7DAAF}" type="pres">
      <dgm:prSet presAssocID="{DFB3DECE-6A44-4455-B090-DCA86E1DB244}" presName="imgShp" presStyleLbl="fgImgPlace1" presStyleIdx="0" presStyleCnt="3" custLinFactX="-100000" custLinFactNeighborX="-105915" custLinFactNeighborY="-361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C7F39BF-543E-485A-A691-7B7DD7816394}" type="pres">
      <dgm:prSet presAssocID="{DFB3DECE-6A44-4455-B090-DCA86E1DB244}" presName="txShp" presStyleLbl="node1" presStyleIdx="0" presStyleCnt="3" custScaleX="144616" custScaleY="112882" custLinFactNeighborX="2880" custLinFactNeighborY="-210">
        <dgm:presLayoutVars>
          <dgm:bulletEnabled val="1"/>
        </dgm:presLayoutVars>
      </dgm:prSet>
      <dgm:spPr/>
      <dgm:t>
        <a:bodyPr/>
        <a:lstStyle/>
        <a:p>
          <a:endParaRPr lang="es-ES"/>
        </a:p>
      </dgm:t>
    </dgm:pt>
    <dgm:pt modelId="{CA528DD0-AEB6-468F-AF90-5A0146727A25}" type="pres">
      <dgm:prSet presAssocID="{B4E4AE44-5230-4771-A29B-6B0D4F295833}" presName="spacing" presStyleCnt="0"/>
      <dgm:spPr/>
    </dgm:pt>
    <dgm:pt modelId="{3A898BF1-8F84-4CFB-81B7-9111590D7A49}" type="pres">
      <dgm:prSet presAssocID="{5221DCE5-C359-43EB-873B-3230BAF3957A}" presName="composite" presStyleCnt="0"/>
      <dgm:spPr/>
    </dgm:pt>
    <dgm:pt modelId="{77B9846A-6963-4860-B165-B8A413D6C334}" type="pres">
      <dgm:prSet presAssocID="{5221DCE5-C359-43EB-873B-3230BAF3957A}" presName="imgShp" presStyleLbl="fgImgPlace1" presStyleIdx="1" presStyleCnt="3" custLinFactNeighborX="-99559" custLinFactNeighborY="-2377"/>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20A3FBEB-52FE-4E42-9C3F-AC8821346314}" type="pres">
      <dgm:prSet presAssocID="{5221DCE5-C359-43EB-873B-3230BAF3957A}" presName="txShp" presStyleLbl="node1" presStyleIdx="1" presStyleCnt="3" custScaleX="140794" custScaleY="140401" custLinFactNeighborX="11787" custLinFactNeighborY="658">
        <dgm:presLayoutVars>
          <dgm:bulletEnabled val="1"/>
        </dgm:presLayoutVars>
      </dgm:prSet>
      <dgm:spPr/>
      <dgm:t>
        <a:bodyPr/>
        <a:lstStyle/>
        <a:p>
          <a:endParaRPr lang="es-ES"/>
        </a:p>
      </dgm:t>
    </dgm:pt>
    <dgm:pt modelId="{10F3D8B3-CF1E-4A4A-A683-A5EA59757F00}" type="pres">
      <dgm:prSet presAssocID="{500A7088-D5C7-4FB5-B860-6943A0005094}" presName="spacing" presStyleCnt="0"/>
      <dgm:spPr/>
    </dgm:pt>
    <dgm:pt modelId="{0DE3D453-C857-4F17-87D6-48719ED09EDC}" type="pres">
      <dgm:prSet presAssocID="{E4259853-9EB1-47F0-9089-9CA8556901E3}" presName="composite" presStyleCnt="0"/>
      <dgm:spPr/>
    </dgm:pt>
    <dgm:pt modelId="{495134F7-BAF3-4892-9328-A9EBFB66F84E}" type="pres">
      <dgm:prSet presAssocID="{E4259853-9EB1-47F0-9089-9CA8556901E3}" presName="imgShp" presStyleLbl="fgImgPlace1" presStyleIdx="2" presStyleCnt="3" custLinFactX="-29142" custLinFactNeighborX="-100000" custLinFactNeighborY="-634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1DA0160-E850-4418-A22B-3BD7315295CE}" type="pres">
      <dgm:prSet presAssocID="{E4259853-9EB1-47F0-9089-9CA8556901E3}" presName="txShp" presStyleLbl="node1" presStyleIdx="2" presStyleCnt="3" custScaleX="138912" custScaleY="117598" custLinFactNeighborX="1895" custLinFactNeighborY="-845">
        <dgm:presLayoutVars>
          <dgm:bulletEnabled val="1"/>
        </dgm:presLayoutVars>
      </dgm:prSet>
      <dgm:spPr/>
      <dgm:t>
        <a:bodyPr/>
        <a:lstStyle/>
        <a:p>
          <a:endParaRPr lang="es-ES"/>
        </a:p>
      </dgm:t>
    </dgm:pt>
  </dgm:ptLst>
  <dgm:cxnLst>
    <dgm:cxn modelId="{8FD26243-ADE0-4F97-9234-2A30111798A3}" type="presOf" srcId="{5467052B-1B87-41F4-A962-5829CBBBD10F}" destId="{6C7FCE40-790C-4583-8842-C82A40DB306A}" srcOrd="0" destOrd="0" presId="urn:microsoft.com/office/officeart/2005/8/layout/vList3"/>
    <dgm:cxn modelId="{A69BF71B-DAF0-415B-A94E-CB339FD17570}" srcId="{5467052B-1B87-41F4-A962-5829CBBBD10F}" destId="{5221DCE5-C359-43EB-873B-3230BAF3957A}" srcOrd="1" destOrd="0" parTransId="{17458AC3-1114-4167-A783-8DC84C077829}" sibTransId="{500A7088-D5C7-4FB5-B860-6943A0005094}"/>
    <dgm:cxn modelId="{0946A616-A5CD-4B6F-9502-161674B31883}" type="presOf" srcId="{5221DCE5-C359-43EB-873B-3230BAF3957A}" destId="{20A3FBEB-52FE-4E42-9C3F-AC8821346314}" srcOrd="0" destOrd="0" presId="urn:microsoft.com/office/officeart/2005/8/layout/vList3"/>
    <dgm:cxn modelId="{EE36A21B-41EA-4742-A008-1DA2D9CD4A64}" type="presOf" srcId="{E4259853-9EB1-47F0-9089-9CA8556901E3}" destId="{51DA0160-E850-4418-A22B-3BD7315295CE}" srcOrd="0" destOrd="0" presId="urn:microsoft.com/office/officeart/2005/8/layout/vList3"/>
    <dgm:cxn modelId="{54160C38-1440-45DD-B4B3-274276DF4331}" srcId="{5467052B-1B87-41F4-A962-5829CBBBD10F}" destId="{DFB3DECE-6A44-4455-B090-DCA86E1DB244}" srcOrd="0" destOrd="0" parTransId="{879BE401-7508-48D8-A1F5-93F514CB2B1B}" sibTransId="{B4E4AE44-5230-4771-A29B-6B0D4F295833}"/>
    <dgm:cxn modelId="{0838B1FA-17A0-4A1B-AC89-27B6F46302CC}" type="presOf" srcId="{DFB3DECE-6A44-4455-B090-DCA86E1DB244}" destId="{7C7F39BF-543E-485A-A691-7B7DD7816394}" srcOrd="0" destOrd="0" presId="urn:microsoft.com/office/officeart/2005/8/layout/vList3"/>
    <dgm:cxn modelId="{BE8EB56A-DBDD-407C-A54A-E59B66A49F0F}" srcId="{5467052B-1B87-41F4-A962-5829CBBBD10F}" destId="{E4259853-9EB1-47F0-9089-9CA8556901E3}" srcOrd="2" destOrd="0" parTransId="{6BA13AB2-D076-4D47-B9B8-9CFA6BEB5C04}" sibTransId="{956DA286-E09A-4905-9975-FEB49CB58A5A}"/>
    <dgm:cxn modelId="{32635F12-67D3-4623-8857-560E85F11E55}" type="presParOf" srcId="{6C7FCE40-790C-4583-8842-C82A40DB306A}" destId="{52160136-C0CE-4444-8522-73A5BC720447}" srcOrd="0" destOrd="0" presId="urn:microsoft.com/office/officeart/2005/8/layout/vList3"/>
    <dgm:cxn modelId="{95B4C472-0E2D-4803-8A7A-CBB8616B532A}" type="presParOf" srcId="{52160136-C0CE-4444-8522-73A5BC720447}" destId="{136135E3-E59C-4C64-9659-61F397C7DAAF}" srcOrd="0" destOrd="0" presId="urn:microsoft.com/office/officeart/2005/8/layout/vList3"/>
    <dgm:cxn modelId="{786B0896-5B65-401A-A1BC-C3E87689578C}" type="presParOf" srcId="{52160136-C0CE-4444-8522-73A5BC720447}" destId="{7C7F39BF-543E-485A-A691-7B7DD7816394}" srcOrd="1" destOrd="0" presId="urn:microsoft.com/office/officeart/2005/8/layout/vList3"/>
    <dgm:cxn modelId="{40657584-6FF9-4C46-8524-E745E0A1A7B7}" type="presParOf" srcId="{6C7FCE40-790C-4583-8842-C82A40DB306A}" destId="{CA528DD0-AEB6-468F-AF90-5A0146727A25}" srcOrd="1" destOrd="0" presId="urn:microsoft.com/office/officeart/2005/8/layout/vList3"/>
    <dgm:cxn modelId="{44F6671A-E076-4F77-9371-6BE4FECD4FC9}" type="presParOf" srcId="{6C7FCE40-790C-4583-8842-C82A40DB306A}" destId="{3A898BF1-8F84-4CFB-81B7-9111590D7A49}" srcOrd="2" destOrd="0" presId="urn:microsoft.com/office/officeart/2005/8/layout/vList3"/>
    <dgm:cxn modelId="{2DFE8099-CC1B-4BDC-A66B-9F086F018629}" type="presParOf" srcId="{3A898BF1-8F84-4CFB-81B7-9111590D7A49}" destId="{77B9846A-6963-4860-B165-B8A413D6C334}" srcOrd="0" destOrd="0" presId="urn:microsoft.com/office/officeart/2005/8/layout/vList3"/>
    <dgm:cxn modelId="{C60518E7-DF9D-460D-A741-936744B5DE48}" type="presParOf" srcId="{3A898BF1-8F84-4CFB-81B7-9111590D7A49}" destId="{20A3FBEB-52FE-4E42-9C3F-AC8821346314}" srcOrd="1" destOrd="0" presId="urn:microsoft.com/office/officeart/2005/8/layout/vList3"/>
    <dgm:cxn modelId="{E52AA44D-E2BC-4C16-BA7C-B3EFF9E371F8}" type="presParOf" srcId="{6C7FCE40-790C-4583-8842-C82A40DB306A}" destId="{10F3D8B3-CF1E-4A4A-A683-A5EA59757F00}" srcOrd="3" destOrd="0" presId="urn:microsoft.com/office/officeart/2005/8/layout/vList3"/>
    <dgm:cxn modelId="{152B8F82-3BDF-4368-8BE5-EB21638DF125}" type="presParOf" srcId="{6C7FCE40-790C-4583-8842-C82A40DB306A}" destId="{0DE3D453-C857-4F17-87D6-48719ED09EDC}" srcOrd="4" destOrd="0" presId="urn:microsoft.com/office/officeart/2005/8/layout/vList3"/>
    <dgm:cxn modelId="{F1B7DAC7-BAE3-45E4-9412-085549E4F768}" type="presParOf" srcId="{0DE3D453-C857-4F17-87D6-48719ED09EDC}" destId="{495134F7-BAF3-4892-9328-A9EBFB66F84E}" srcOrd="0" destOrd="0" presId="urn:microsoft.com/office/officeart/2005/8/layout/vList3"/>
    <dgm:cxn modelId="{84E6C96D-DCC3-4D6C-947E-8D49891661FB}" type="presParOf" srcId="{0DE3D453-C857-4F17-87D6-48719ED09EDC}" destId="{51DA0160-E850-4418-A22B-3BD7315295C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F39BF-543E-485A-A691-7B7DD7816394}">
      <dsp:nvSpPr>
        <dsp:cNvPr id="0" name=""/>
        <dsp:cNvSpPr/>
      </dsp:nvSpPr>
      <dsp:spPr>
        <a:xfrm rot="10800000">
          <a:off x="333266" y="197"/>
          <a:ext cx="8367382" cy="92697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121" tIns="68580" rIns="128016" bIns="68580" numCol="1" spcCol="1270" anchor="ctr" anchorCtr="0">
          <a:noAutofit/>
        </a:bodyPr>
        <a:lstStyle/>
        <a:p>
          <a:pPr lvl="0" algn="just" defTabSz="800100">
            <a:lnSpc>
              <a:spcPct val="90000"/>
            </a:lnSpc>
            <a:spcBef>
              <a:spcPct val="0"/>
            </a:spcBef>
            <a:spcAft>
              <a:spcPct val="35000"/>
            </a:spcAft>
          </a:pPr>
          <a:r>
            <a:rPr lang="es-CO" sz="1800" b="1" kern="1200" dirty="0" smtClean="0">
              <a:solidFill>
                <a:schemeClr val="tx1"/>
              </a:solidFill>
            </a:rPr>
            <a:t>Mejorar la percepción de satisfacción de la comunidad Unilibrista frente a la calidad de los servicios prestados por la universidad.</a:t>
          </a:r>
          <a:endParaRPr lang="es-ES" sz="1800" kern="1200" dirty="0">
            <a:solidFill>
              <a:schemeClr val="tx1"/>
            </a:solidFill>
          </a:endParaRPr>
        </a:p>
      </dsp:txBody>
      <dsp:txXfrm rot="10800000">
        <a:off x="565009" y="197"/>
        <a:ext cx="8135639" cy="926972"/>
      </dsp:txXfrm>
    </dsp:sp>
    <dsp:sp modelId="{136135E3-E59C-4C64-9659-61F397C7DAAF}">
      <dsp:nvSpPr>
        <dsp:cNvPr id="0" name=""/>
        <dsp:cNvSpPr/>
      </dsp:nvSpPr>
      <dsp:spPr>
        <a:xfrm>
          <a:off x="0" y="25120"/>
          <a:ext cx="821187" cy="8211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A3FBEB-52FE-4E42-9C3F-AC8821346314}">
      <dsp:nvSpPr>
        <dsp:cNvPr id="0" name=""/>
        <dsp:cNvSpPr/>
      </dsp:nvSpPr>
      <dsp:spPr>
        <a:xfrm rot="10800000">
          <a:off x="554404" y="1179429"/>
          <a:ext cx="8146244" cy="1152955"/>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121" tIns="76200" rIns="142240" bIns="76200" numCol="1" spcCol="1270" anchor="ctr" anchorCtr="0">
          <a:noAutofit/>
        </a:bodyPr>
        <a:lstStyle/>
        <a:p>
          <a:pPr lvl="0" algn="just" defTabSz="889000">
            <a:lnSpc>
              <a:spcPct val="90000"/>
            </a:lnSpc>
            <a:spcBef>
              <a:spcPct val="0"/>
            </a:spcBef>
            <a:spcAft>
              <a:spcPct val="35000"/>
            </a:spcAft>
          </a:pPr>
          <a:r>
            <a:rPr lang="es-CO" sz="2000" b="1" kern="1200" dirty="0" smtClean="0">
              <a:solidFill>
                <a:schemeClr val="tx1"/>
              </a:solidFill>
            </a:rPr>
            <a:t>Cumplir con las necesidades y expectativas de nuestros usuarios a través de los Acuerdos de Servicio, los requisitos técnicos y la reglamentación establecida por la Universidad.</a:t>
          </a:r>
          <a:endParaRPr lang="es-ES" sz="2000" kern="1200" dirty="0">
            <a:solidFill>
              <a:schemeClr val="tx1"/>
            </a:solidFill>
          </a:endParaRPr>
        </a:p>
      </dsp:txBody>
      <dsp:txXfrm rot="10800000">
        <a:off x="842643" y="1179429"/>
        <a:ext cx="7858005" cy="1152955"/>
      </dsp:txXfrm>
    </dsp:sp>
    <dsp:sp modelId="{77B9846A-6963-4860-B165-B8A413D6C334}">
      <dsp:nvSpPr>
        <dsp:cNvPr id="0" name=""/>
        <dsp:cNvSpPr/>
      </dsp:nvSpPr>
      <dsp:spPr>
        <a:xfrm>
          <a:off x="229198" y="1320390"/>
          <a:ext cx="821187" cy="8211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A0160-E850-4418-A22B-3BD7315295CE}">
      <dsp:nvSpPr>
        <dsp:cNvPr id="0" name=""/>
        <dsp:cNvSpPr/>
      </dsp:nvSpPr>
      <dsp:spPr>
        <a:xfrm rot="10800000">
          <a:off x="441291" y="2565172"/>
          <a:ext cx="8037353" cy="965700"/>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121" tIns="91440" rIns="170688" bIns="91440" numCol="1" spcCol="1270" anchor="ctr" anchorCtr="0">
          <a:noAutofit/>
        </a:bodyPr>
        <a:lstStyle/>
        <a:p>
          <a:pPr lvl="0" algn="just" defTabSz="1066800">
            <a:lnSpc>
              <a:spcPct val="90000"/>
            </a:lnSpc>
            <a:spcBef>
              <a:spcPct val="0"/>
            </a:spcBef>
            <a:spcAft>
              <a:spcPct val="35000"/>
            </a:spcAft>
          </a:pPr>
          <a:r>
            <a:rPr lang="es-CO" sz="2400" b="1" kern="1200" dirty="0" smtClean="0">
              <a:solidFill>
                <a:schemeClr val="tx1"/>
              </a:solidFill>
            </a:rPr>
            <a:t>Garantizar la eficacia y eficiencia de los procesos que aseguren la excelencia y calidad institucional</a:t>
          </a:r>
          <a:endParaRPr lang="es-ES" sz="2400" kern="1200" dirty="0">
            <a:solidFill>
              <a:schemeClr val="tx1"/>
            </a:solidFill>
          </a:endParaRPr>
        </a:p>
      </dsp:txBody>
      <dsp:txXfrm rot="10800000">
        <a:off x="682716" y="2565172"/>
        <a:ext cx="7795928" cy="965700"/>
      </dsp:txXfrm>
    </dsp:sp>
    <dsp:sp modelId="{495134F7-BAF3-4892-9328-A9EBFB66F84E}">
      <dsp:nvSpPr>
        <dsp:cNvPr id="0" name=""/>
        <dsp:cNvSpPr/>
      </dsp:nvSpPr>
      <dsp:spPr>
        <a:xfrm>
          <a:off x="0" y="2592288"/>
          <a:ext cx="821187" cy="8211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21/02/2020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34533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21/02/2020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210700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21/02/2020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15436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21/02/2020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5351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A4B5566-D38A-4809-AF18-A9CEEFCF61C2}" type="datetimeFigureOut">
              <a:rPr lang="es-CO" smtClean="0"/>
              <a:t>21/02/2020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29212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A4B5566-D38A-4809-AF18-A9CEEFCF61C2}" type="datetimeFigureOut">
              <a:rPr lang="es-CO" smtClean="0"/>
              <a:t>21/02/2020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8594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A4B5566-D38A-4809-AF18-A9CEEFCF61C2}" type="datetimeFigureOut">
              <a:rPr lang="es-CO" smtClean="0"/>
              <a:t>21/02/2020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26102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A4B5566-D38A-4809-AF18-A9CEEFCF61C2}" type="datetimeFigureOut">
              <a:rPr lang="es-CO" smtClean="0"/>
              <a:t>21/02/2020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89102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4B5566-D38A-4809-AF18-A9CEEFCF61C2}" type="datetimeFigureOut">
              <a:rPr lang="es-CO" smtClean="0"/>
              <a:t>21/02/2020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32261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4B5566-D38A-4809-AF18-A9CEEFCF61C2}" type="datetimeFigureOut">
              <a:rPr lang="es-CO" smtClean="0"/>
              <a:t>21/02/2020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98693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4B5566-D38A-4809-AF18-A9CEEFCF61C2}" type="datetimeFigureOut">
              <a:rPr lang="es-CO" smtClean="0"/>
              <a:t>21/02/2020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95353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B5566-D38A-4809-AF18-A9CEEFCF61C2}" type="datetimeFigureOut">
              <a:rPr lang="es-CO" smtClean="0"/>
              <a:t>21/02/2020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B50DC-D420-42B3-BDB9-D39FD1EFE230}" type="slidenum">
              <a:rPr lang="es-CO" smtClean="0"/>
              <a:t>‹Nº›</a:t>
            </a:fld>
            <a:endParaRPr lang="es-CO"/>
          </a:p>
        </p:txBody>
      </p:sp>
    </p:spTree>
    <p:extLst>
      <p:ext uri="{BB962C8B-B14F-4D97-AF65-F5344CB8AC3E}">
        <p14:creationId xmlns:p14="http://schemas.microsoft.com/office/powerpoint/2010/main" val="354130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Resumen%20AC.xls"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542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85459839"/>
              </p:ext>
            </p:extLst>
          </p:nvPr>
        </p:nvGraphicFramePr>
        <p:xfrm>
          <a:off x="107505" y="260648"/>
          <a:ext cx="10112261" cy="6135146"/>
        </p:xfrm>
        <a:graphic>
          <a:graphicData uri="http://schemas.openxmlformats.org/drawingml/2006/table">
            <a:tbl>
              <a:tblPr>
                <a:tableStyleId>{5C22544A-7EE6-4342-B048-85BDC9FD1C3A}</a:tableStyleId>
              </a:tblPr>
              <a:tblGrid>
                <a:gridCol w="991235">
                  <a:extLst>
                    <a:ext uri="{9D8B030D-6E8A-4147-A177-3AD203B41FA5}">
                      <a16:colId xmlns:a16="http://schemas.microsoft.com/office/drawing/2014/main" val="1526872851"/>
                    </a:ext>
                  </a:extLst>
                </a:gridCol>
                <a:gridCol w="432683">
                  <a:extLst>
                    <a:ext uri="{9D8B030D-6E8A-4147-A177-3AD203B41FA5}">
                      <a16:colId xmlns:a16="http://schemas.microsoft.com/office/drawing/2014/main" val="1242875139"/>
                    </a:ext>
                  </a:extLst>
                </a:gridCol>
                <a:gridCol w="432683">
                  <a:extLst>
                    <a:ext uri="{9D8B030D-6E8A-4147-A177-3AD203B41FA5}">
                      <a16:colId xmlns:a16="http://schemas.microsoft.com/office/drawing/2014/main" val="1713297138"/>
                    </a:ext>
                  </a:extLst>
                </a:gridCol>
                <a:gridCol w="432683">
                  <a:extLst>
                    <a:ext uri="{9D8B030D-6E8A-4147-A177-3AD203B41FA5}">
                      <a16:colId xmlns:a16="http://schemas.microsoft.com/office/drawing/2014/main" val="912668483"/>
                    </a:ext>
                  </a:extLst>
                </a:gridCol>
                <a:gridCol w="432683">
                  <a:extLst>
                    <a:ext uri="{9D8B030D-6E8A-4147-A177-3AD203B41FA5}">
                      <a16:colId xmlns:a16="http://schemas.microsoft.com/office/drawing/2014/main" val="213897019"/>
                    </a:ext>
                  </a:extLst>
                </a:gridCol>
                <a:gridCol w="432683">
                  <a:extLst>
                    <a:ext uri="{9D8B030D-6E8A-4147-A177-3AD203B41FA5}">
                      <a16:colId xmlns:a16="http://schemas.microsoft.com/office/drawing/2014/main" val="88745205"/>
                    </a:ext>
                  </a:extLst>
                </a:gridCol>
                <a:gridCol w="432683">
                  <a:extLst>
                    <a:ext uri="{9D8B030D-6E8A-4147-A177-3AD203B41FA5}">
                      <a16:colId xmlns:a16="http://schemas.microsoft.com/office/drawing/2014/main" val="2605173978"/>
                    </a:ext>
                  </a:extLst>
                </a:gridCol>
                <a:gridCol w="432683">
                  <a:extLst>
                    <a:ext uri="{9D8B030D-6E8A-4147-A177-3AD203B41FA5}">
                      <a16:colId xmlns:a16="http://schemas.microsoft.com/office/drawing/2014/main" val="4292995543"/>
                    </a:ext>
                  </a:extLst>
                </a:gridCol>
                <a:gridCol w="432683">
                  <a:extLst>
                    <a:ext uri="{9D8B030D-6E8A-4147-A177-3AD203B41FA5}">
                      <a16:colId xmlns:a16="http://schemas.microsoft.com/office/drawing/2014/main" val="2001574024"/>
                    </a:ext>
                  </a:extLst>
                </a:gridCol>
                <a:gridCol w="432683">
                  <a:extLst>
                    <a:ext uri="{9D8B030D-6E8A-4147-A177-3AD203B41FA5}">
                      <a16:colId xmlns:a16="http://schemas.microsoft.com/office/drawing/2014/main" val="1471113901"/>
                    </a:ext>
                  </a:extLst>
                </a:gridCol>
                <a:gridCol w="432683">
                  <a:extLst>
                    <a:ext uri="{9D8B030D-6E8A-4147-A177-3AD203B41FA5}">
                      <a16:colId xmlns:a16="http://schemas.microsoft.com/office/drawing/2014/main" val="2371553990"/>
                    </a:ext>
                  </a:extLst>
                </a:gridCol>
                <a:gridCol w="432683">
                  <a:extLst>
                    <a:ext uri="{9D8B030D-6E8A-4147-A177-3AD203B41FA5}">
                      <a16:colId xmlns:a16="http://schemas.microsoft.com/office/drawing/2014/main" val="1303853852"/>
                    </a:ext>
                  </a:extLst>
                </a:gridCol>
                <a:gridCol w="432683">
                  <a:extLst>
                    <a:ext uri="{9D8B030D-6E8A-4147-A177-3AD203B41FA5}">
                      <a16:colId xmlns:a16="http://schemas.microsoft.com/office/drawing/2014/main" val="541903002"/>
                    </a:ext>
                  </a:extLst>
                </a:gridCol>
                <a:gridCol w="432683">
                  <a:extLst>
                    <a:ext uri="{9D8B030D-6E8A-4147-A177-3AD203B41FA5}">
                      <a16:colId xmlns:a16="http://schemas.microsoft.com/office/drawing/2014/main" val="1439817834"/>
                    </a:ext>
                  </a:extLst>
                </a:gridCol>
                <a:gridCol w="432683">
                  <a:extLst>
                    <a:ext uri="{9D8B030D-6E8A-4147-A177-3AD203B41FA5}">
                      <a16:colId xmlns:a16="http://schemas.microsoft.com/office/drawing/2014/main" val="1836396383"/>
                    </a:ext>
                  </a:extLst>
                </a:gridCol>
                <a:gridCol w="432683">
                  <a:extLst>
                    <a:ext uri="{9D8B030D-6E8A-4147-A177-3AD203B41FA5}">
                      <a16:colId xmlns:a16="http://schemas.microsoft.com/office/drawing/2014/main" val="4133281041"/>
                    </a:ext>
                  </a:extLst>
                </a:gridCol>
                <a:gridCol w="432683">
                  <a:extLst>
                    <a:ext uri="{9D8B030D-6E8A-4147-A177-3AD203B41FA5}">
                      <a16:colId xmlns:a16="http://schemas.microsoft.com/office/drawing/2014/main" val="2951520234"/>
                    </a:ext>
                  </a:extLst>
                </a:gridCol>
                <a:gridCol w="430856">
                  <a:extLst>
                    <a:ext uri="{9D8B030D-6E8A-4147-A177-3AD203B41FA5}">
                      <a16:colId xmlns:a16="http://schemas.microsoft.com/office/drawing/2014/main" val="1721676646"/>
                    </a:ext>
                  </a:extLst>
                </a:gridCol>
                <a:gridCol w="430856">
                  <a:extLst>
                    <a:ext uri="{9D8B030D-6E8A-4147-A177-3AD203B41FA5}">
                      <a16:colId xmlns:a16="http://schemas.microsoft.com/office/drawing/2014/main" val="2881786241"/>
                    </a:ext>
                  </a:extLst>
                </a:gridCol>
                <a:gridCol w="430856">
                  <a:extLst>
                    <a:ext uri="{9D8B030D-6E8A-4147-A177-3AD203B41FA5}">
                      <a16:colId xmlns:a16="http://schemas.microsoft.com/office/drawing/2014/main" val="867150751"/>
                    </a:ext>
                  </a:extLst>
                </a:gridCol>
                <a:gridCol w="467370">
                  <a:extLst>
                    <a:ext uri="{9D8B030D-6E8A-4147-A177-3AD203B41FA5}">
                      <a16:colId xmlns:a16="http://schemas.microsoft.com/office/drawing/2014/main" val="3735991480"/>
                    </a:ext>
                  </a:extLst>
                </a:gridCol>
                <a:gridCol w="438160">
                  <a:extLst>
                    <a:ext uri="{9D8B030D-6E8A-4147-A177-3AD203B41FA5}">
                      <a16:colId xmlns:a16="http://schemas.microsoft.com/office/drawing/2014/main" val="989029884"/>
                    </a:ext>
                  </a:extLst>
                </a:gridCol>
              </a:tblGrid>
              <a:tr h="431908">
                <a:tc>
                  <a:txBody>
                    <a:bodyPr/>
                    <a:lstStyle/>
                    <a:p>
                      <a:pPr algn="just" rtl="0" fontAlgn="ctr"/>
                      <a:r>
                        <a:rPr lang="es-CO" sz="1400" u="none" strike="noStrike" dirty="0">
                          <a:effectLst/>
                        </a:rPr>
                        <a:t>PROCESO</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2007-1</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2007-II</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a:effectLst/>
                        </a:rPr>
                        <a:t>2008-I</a:t>
                      </a:r>
                      <a:endParaRPr lang="es-CO" sz="9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2008-2</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a:effectLst/>
                        </a:rPr>
                        <a:t>2009-1</a:t>
                      </a:r>
                      <a:endParaRPr lang="es-CO" sz="9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2009-2</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2010-1</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2010-2</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2011-1</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2011-2</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2012-1</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2012-2</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2013 -1</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2013-2</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2014</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2015</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a:effectLst/>
                        </a:rPr>
                        <a:t>2016</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900" u="none" strike="noStrike" dirty="0" smtClean="0">
                          <a:effectLst/>
                        </a:rPr>
                        <a:t>2017</a:t>
                      </a:r>
                      <a:endParaRPr lang="es-CO" sz="9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rtl="0" fontAlgn="ctr"/>
                      <a:r>
                        <a:rPr lang="es-CO" sz="1000" b="1" u="none" strike="noStrike" dirty="0" smtClean="0">
                          <a:effectLst/>
                        </a:rPr>
                        <a:t>2018</a:t>
                      </a:r>
                      <a:endParaRPr lang="es-CO"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rtl="0" fontAlgn="ctr"/>
                      <a:r>
                        <a:rPr lang="es-CO" sz="800" b="1" u="none" strike="noStrike" dirty="0">
                          <a:effectLst/>
                        </a:rPr>
                        <a:t>En proceso</a:t>
                      </a:r>
                      <a:endParaRPr lang="es-CO" sz="8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rtl="0" fontAlgn="ctr"/>
                      <a:r>
                        <a:rPr lang="es-CO" sz="700" b="1" i="0" u="none" strike="noStrike" dirty="0" smtClean="0">
                          <a:solidFill>
                            <a:schemeClr val="dk1"/>
                          </a:solidFill>
                          <a:effectLst/>
                          <a:latin typeface="+mn-lt"/>
                        </a:rPr>
                        <a:t>GRAN</a:t>
                      </a:r>
                      <a:r>
                        <a:rPr lang="es-CO" sz="700" b="1" i="0" u="none" strike="noStrike" baseline="0" dirty="0" smtClean="0">
                          <a:solidFill>
                            <a:schemeClr val="dk1"/>
                          </a:solidFill>
                          <a:effectLst/>
                          <a:latin typeface="+mn-lt"/>
                        </a:rPr>
                        <a:t> TOTAL</a:t>
                      </a:r>
                    </a:p>
                    <a:p>
                      <a:pPr algn="just" rtl="0" fontAlgn="ctr"/>
                      <a:endParaRPr lang="es-CO" sz="7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143763"/>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ASEGURAMIENTO</a:t>
                      </a:r>
                      <a:r>
                        <a:rPr lang="es-CO" sz="700" b="0" i="0" u="none" strike="noStrike" baseline="0" dirty="0" smtClean="0">
                          <a:solidFill>
                            <a:srgbClr val="000000"/>
                          </a:solidFill>
                          <a:effectLst/>
                          <a:latin typeface="Arial" panose="020B0604020202020204" pitchFamily="34" charset="0"/>
                        </a:rPr>
                        <a:t> DE LA CALIDAD (AC)</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0   </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6</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78</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558912"/>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DIRECCIÓN ESTRATÉGICA (DE)</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 0  </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 0  </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 </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 </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8</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594206"/>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 DE BIBLIOTECA</a:t>
                      </a:r>
                      <a:r>
                        <a:rPr lang="es-CO" sz="700" b="0" i="0" u="none" strike="noStrike" baseline="0" dirty="0" smtClean="0">
                          <a:solidFill>
                            <a:srgbClr val="000000"/>
                          </a:solidFill>
                          <a:effectLst/>
                          <a:latin typeface="Arial" panose="020B0604020202020204" pitchFamily="34" charset="0"/>
                        </a:rPr>
                        <a:t> (</a:t>
                      </a:r>
                      <a:r>
                        <a:rPr lang="es-CO" sz="700" b="0" i="0" u="none" strike="noStrike" dirty="0" smtClean="0">
                          <a:solidFill>
                            <a:srgbClr val="000000"/>
                          </a:solidFill>
                          <a:effectLst/>
                          <a:latin typeface="Arial" panose="020B0604020202020204" pitchFamily="34" charset="0"/>
                        </a:rPr>
                        <a:t>GB)</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12</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5</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5</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7</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6</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4</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1</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91</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4835"/>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 DE AUDITORÍA INTERNA (GC)</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17</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8</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5</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51</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934251"/>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 FINANCIERA (GF)</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6</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11</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6</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6</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6</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4</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97</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381251"/>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 DE ADMISIONES Y REGISTROS</a:t>
                      </a:r>
                      <a:r>
                        <a:rPr lang="es-CO" sz="700" b="0" i="0" u="none" strike="noStrike" baseline="0" dirty="0" smtClean="0">
                          <a:solidFill>
                            <a:srgbClr val="000000"/>
                          </a:solidFill>
                          <a:effectLst/>
                          <a:latin typeface="Arial" panose="020B0604020202020204" pitchFamily="34" charset="0"/>
                        </a:rPr>
                        <a:t> (</a:t>
                      </a:r>
                      <a:r>
                        <a:rPr lang="es-CO" sz="700" b="0" i="0" u="none" strike="noStrike" dirty="0" smtClean="0">
                          <a:solidFill>
                            <a:srgbClr val="000000"/>
                          </a:solidFill>
                          <a:effectLst/>
                          <a:latin typeface="Arial" panose="020B0604020202020204" pitchFamily="34" charset="0"/>
                        </a:rPr>
                        <a:t>GR)</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13</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8</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8</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4</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5</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78</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25999"/>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 DE ADQUISICIONES Y SUMINISTROS (GA)</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5</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4</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37</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163713"/>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a:t>
                      </a:r>
                      <a:r>
                        <a:rPr lang="es-CO" sz="700" b="0" i="0" u="none" strike="noStrike" baseline="0" dirty="0" smtClean="0">
                          <a:solidFill>
                            <a:srgbClr val="000000"/>
                          </a:solidFill>
                          <a:effectLst/>
                          <a:latin typeface="Arial" panose="020B0604020202020204" pitchFamily="34" charset="0"/>
                        </a:rPr>
                        <a:t> DE INFORMÁTICA (</a:t>
                      </a:r>
                      <a:r>
                        <a:rPr lang="es-CO" sz="700" b="0" i="0" u="none" strike="noStrike" dirty="0" smtClean="0">
                          <a:solidFill>
                            <a:srgbClr val="000000"/>
                          </a:solidFill>
                          <a:effectLst/>
                          <a:latin typeface="Arial" panose="020B0604020202020204" pitchFamily="34" charset="0"/>
                        </a:rPr>
                        <a:t>GI)</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4</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9</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5</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4</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7</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11</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9</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7</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CO" sz="1400" b="0" i="0" u="none" strike="noStrike" kern="1200" dirty="0">
                          <a:solidFill>
                            <a:srgbClr val="000000"/>
                          </a:solidFill>
                          <a:effectLst/>
                          <a:latin typeface="Arial" panose="020B0604020202020204" pitchFamily="34" charset="0"/>
                          <a:ea typeface="+mn-ea"/>
                          <a:cs typeface="+mn-cs"/>
                        </a:rPr>
                        <a:t>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518025"/>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 HUMANA (GH)</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8</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9</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1</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10</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6</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22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5</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CO" sz="1400" b="0" i="0" u="none" strike="noStrike" kern="1200" dirty="0">
                          <a:solidFill>
                            <a:srgbClr val="000000"/>
                          </a:solidFill>
                          <a:effectLst/>
                          <a:latin typeface="Arial" panose="020B0604020202020204" pitchFamily="34" charset="0"/>
                          <a:ea typeface="+mn-ea"/>
                          <a:cs typeface="+mn-cs"/>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9629248"/>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BIENESTAR UNIVERSITARIO (BU)</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11</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6</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6</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a:effectLst/>
                        </a:rPr>
                        <a:t>2</a:t>
                      </a:r>
                      <a:endParaRPr lang="es-CO" sz="12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10</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9</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CO" sz="1400" b="0" i="0" u="none" strike="noStrike" kern="1200" dirty="0">
                          <a:solidFill>
                            <a:srgbClr val="000000"/>
                          </a:solidFill>
                          <a:effectLst/>
                          <a:latin typeface="Arial" panose="020B0604020202020204" pitchFamily="34" charset="0"/>
                          <a:ea typeface="+mn-ea"/>
                          <a:cs typeface="+mn-cs"/>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300050"/>
                  </a:ext>
                </a:extLst>
              </a:tr>
              <a:tr h="225921">
                <a:tc>
                  <a:txBody>
                    <a:bodyPr/>
                    <a:lstStyle/>
                    <a:p>
                      <a:pPr algn="l" rtl="0" fontAlgn="b"/>
                      <a:r>
                        <a:rPr lang="es-CO" sz="700" b="0" i="0" u="none" strike="noStrike" dirty="0" smtClean="0">
                          <a:solidFill>
                            <a:srgbClr val="000000"/>
                          </a:solidFill>
                          <a:effectLst/>
                          <a:latin typeface="Arial" panose="020B0604020202020204" pitchFamily="34" charset="0"/>
                        </a:rPr>
                        <a:t>GESTIÓN</a:t>
                      </a:r>
                      <a:r>
                        <a:rPr lang="es-CO" sz="700" b="0" i="0" u="none" strike="noStrike" baseline="0" dirty="0" smtClean="0">
                          <a:solidFill>
                            <a:srgbClr val="000000"/>
                          </a:solidFill>
                          <a:effectLst/>
                          <a:latin typeface="Arial" panose="020B0604020202020204" pitchFamily="34" charset="0"/>
                        </a:rPr>
                        <a:t> DE SERVICIOS GENERALES (</a:t>
                      </a:r>
                      <a:r>
                        <a:rPr lang="es-CO" sz="700" b="0" i="0" u="none" strike="noStrike" dirty="0" smtClean="0">
                          <a:solidFill>
                            <a:srgbClr val="000000"/>
                          </a:solidFill>
                          <a:effectLst/>
                          <a:latin typeface="Arial" panose="020B0604020202020204" pitchFamily="34" charset="0"/>
                        </a:rPr>
                        <a:t>GS)</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13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a:effectLst/>
                        </a:rPr>
                        <a:t>3</a:t>
                      </a:r>
                      <a:endParaRPr lang="es-CO" sz="12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2</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6</a:t>
                      </a:r>
                      <a:endParaRPr lang="es-CO"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1</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4</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5</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200" u="none" strike="noStrike" dirty="0">
                          <a:effectLst/>
                        </a:rPr>
                        <a:t>3</a:t>
                      </a:r>
                      <a:endParaRPr lang="es-CO"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5</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CO" sz="1400" b="0" i="0" u="none" strike="noStrike" kern="1200" dirty="0" smtClean="0">
                          <a:solidFill>
                            <a:srgbClr val="000000"/>
                          </a:solidFill>
                          <a:effectLst/>
                          <a:latin typeface="Arial" panose="020B0604020202020204" pitchFamily="34" charset="0"/>
                          <a:ea typeface="+mn-ea"/>
                          <a:cs typeface="+mn-cs"/>
                        </a:rPr>
                        <a:t>74</a:t>
                      </a:r>
                      <a:endParaRPr lang="es-CO" sz="1400" b="0" i="0" u="none" strike="noStrike" kern="1200" dirty="0">
                        <a:solidFill>
                          <a:srgbClr val="000000"/>
                        </a:solidFill>
                        <a:effectLst/>
                        <a:latin typeface="Arial" panose="020B06040202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406203"/>
                  </a:ext>
                </a:extLst>
              </a:tr>
              <a:tr h="239211">
                <a:tc>
                  <a:txBody>
                    <a:bodyPr/>
                    <a:lstStyle/>
                    <a:p>
                      <a:pPr algn="l" rtl="0" fontAlgn="b"/>
                      <a:r>
                        <a:rPr lang="es-CO" sz="700" b="0" i="0" u="none" strike="noStrike" dirty="0" smtClean="0">
                          <a:solidFill>
                            <a:srgbClr val="000000"/>
                          </a:solidFill>
                          <a:effectLst/>
                          <a:latin typeface="Arial" panose="020B0604020202020204" pitchFamily="34" charset="0"/>
                        </a:rPr>
                        <a:t>GESTIÓN DOCUMENTAL (GDO)</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194090"/>
                  </a:ext>
                </a:extLst>
              </a:tr>
              <a:tr h="258502">
                <a:tc>
                  <a:txBody>
                    <a:bodyPr/>
                    <a:lstStyle/>
                    <a:p>
                      <a:pPr algn="l" rtl="0" fontAlgn="b"/>
                      <a:r>
                        <a:rPr lang="es-CO" sz="700" b="0" i="0" u="none" strike="noStrike" dirty="0" smtClean="0">
                          <a:solidFill>
                            <a:srgbClr val="000000"/>
                          </a:solidFill>
                          <a:effectLst/>
                          <a:latin typeface="Arial" panose="020B0604020202020204" pitchFamily="34" charset="0"/>
                        </a:rPr>
                        <a:t>DOCENCIA (DOC)</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dirty="0">
                          <a:effectLst/>
                        </a:rPr>
                        <a:t> </a:t>
                      </a:r>
                      <a:endParaRPr lang="es-CO" sz="9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18</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19</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37</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968227"/>
                  </a:ext>
                </a:extLst>
              </a:tr>
              <a:tr h="194111">
                <a:tc>
                  <a:txBody>
                    <a:bodyPr/>
                    <a:lstStyle/>
                    <a:p>
                      <a:pPr algn="l" rtl="0" fontAlgn="b"/>
                      <a:r>
                        <a:rPr lang="es-CO" sz="700" b="0" i="0" u="none" strike="noStrike" dirty="0" smtClean="0">
                          <a:solidFill>
                            <a:srgbClr val="000000"/>
                          </a:solidFill>
                          <a:effectLst/>
                          <a:latin typeface="Arial" panose="020B0604020202020204" pitchFamily="34" charset="0"/>
                        </a:rPr>
                        <a:t>INVESTIGACIÓN (INV)</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25</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18</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43</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46864"/>
                  </a:ext>
                </a:extLst>
              </a:tr>
              <a:tr h="194111">
                <a:tc>
                  <a:txBody>
                    <a:bodyPr/>
                    <a:lstStyle/>
                    <a:p>
                      <a:pPr algn="l" rtl="0" fontAlgn="b"/>
                      <a:r>
                        <a:rPr lang="es-CO" sz="700" b="0" i="0" u="none" strike="noStrike" dirty="0" smtClean="0">
                          <a:solidFill>
                            <a:srgbClr val="000000"/>
                          </a:solidFill>
                          <a:effectLst/>
                          <a:latin typeface="Arial" panose="020B0604020202020204" pitchFamily="34" charset="0"/>
                        </a:rPr>
                        <a:t>PROYECCIÓN</a:t>
                      </a:r>
                      <a:r>
                        <a:rPr lang="es-CO" sz="700" b="0" i="0" u="none" strike="noStrike" baseline="0" dirty="0" smtClean="0">
                          <a:solidFill>
                            <a:srgbClr val="000000"/>
                          </a:solidFill>
                          <a:effectLst/>
                          <a:latin typeface="Arial" panose="020B0604020202020204" pitchFamily="34" charset="0"/>
                        </a:rPr>
                        <a:t> SOCIAL (PS)</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dirty="0">
                          <a:effectLst/>
                        </a:rPr>
                        <a:t> </a:t>
                      </a:r>
                      <a:endParaRPr lang="es-CO" sz="9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13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17</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30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626569"/>
                  </a:ext>
                </a:extLst>
              </a:tr>
              <a:tr h="194111">
                <a:tc>
                  <a:txBody>
                    <a:bodyPr/>
                    <a:lstStyle/>
                    <a:p>
                      <a:pPr algn="l" rtl="0" fontAlgn="b"/>
                      <a:r>
                        <a:rPr lang="es-CO" sz="700" b="0" i="0" u="none" strike="noStrike" dirty="0" smtClean="0">
                          <a:solidFill>
                            <a:srgbClr val="000000"/>
                          </a:solidFill>
                          <a:effectLst/>
                          <a:latin typeface="Arial" panose="020B0604020202020204" pitchFamily="34" charset="0"/>
                        </a:rPr>
                        <a:t>INTERNACIONALIZACIÓN</a:t>
                      </a:r>
                      <a:r>
                        <a:rPr lang="es-CO" sz="700" b="0" i="0" u="none" strike="noStrike" baseline="0" dirty="0" smtClean="0">
                          <a:solidFill>
                            <a:srgbClr val="000000"/>
                          </a:solidFill>
                          <a:effectLst/>
                          <a:latin typeface="Arial" panose="020B0604020202020204" pitchFamily="34" charset="0"/>
                        </a:rPr>
                        <a:t> (INT)</a:t>
                      </a:r>
                      <a:endParaRPr lang="es-CO" sz="7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dirty="0">
                          <a:effectLst/>
                        </a:rPr>
                        <a:t> </a:t>
                      </a:r>
                      <a:endParaRPr lang="es-CO" sz="9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900" u="none" strike="noStrike">
                          <a:effectLst/>
                        </a:rPr>
                        <a:t> </a:t>
                      </a:r>
                      <a:endParaRPr lang="es-CO"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0</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5</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073505"/>
                  </a:ext>
                </a:extLst>
              </a:tr>
              <a:tr h="332238">
                <a:tc>
                  <a:txBody>
                    <a:bodyPr/>
                    <a:lstStyle/>
                    <a:p>
                      <a:pPr algn="l" rtl="0" fontAlgn="b"/>
                      <a:r>
                        <a:rPr lang="es-CO" sz="1400" u="none" strike="noStrike" dirty="0">
                          <a:effectLst/>
                        </a:rPr>
                        <a:t>TOTAL</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76</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a:effectLst/>
                        </a:rPr>
                        <a:t>61</a:t>
                      </a:r>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71</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22</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32</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22</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a:effectLst/>
                        </a:rPr>
                        <a:t>24</a:t>
                      </a:r>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24</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16</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27</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a:effectLst/>
                        </a:rPr>
                        <a:t>50</a:t>
                      </a:r>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49</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47</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52</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50</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36</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42</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400" u="none" strike="noStrike" dirty="0">
                          <a:effectLst/>
                        </a:rPr>
                        <a:t>126</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s-CO" sz="1400" b="1" i="0" u="none" strike="noStrike" dirty="0" smtClean="0">
                          <a:solidFill>
                            <a:srgbClr val="000000"/>
                          </a:solidFill>
                          <a:effectLst/>
                          <a:latin typeface="Arial" panose="020B0604020202020204" pitchFamily="34" charset="0"/>
                        </a:rPr>
                        <a:t>87</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s-CO" sz="1400" b="0" i="0" u="none" strike="noStrike" dirty="0" smtClean="0">
                          <a:solidFill>
                            <a:srgbClr val="000000"/>
                          </a:solidFill>
                          <a:effectLst/>
                          <a:latin typeface="Arial" panose="020B0604020202020204" pitchFamily="34" charset="0"/>
                        </a:rPr>
                        <a:t>26</a:t>
                      </a:r>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s-CO" sz="1400" b="1" i="0" u="none" strike="noStrike" dirty="0" smtClean="0">
                          <a:solidFill>
                            <a:srgbClr val="000000"/>
                          </a:solidFill>
                          <a:effectLst/>
                          <a:latin typeface="Arial" panose="020B0604020202020204" pitchFamily="34" charset="0"/>
                        </a:rPr>
                        <a:t>914</a:t>
                      </a:r>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573606"/>
                  </a:ext>
                </a:extLst>
              </a:tr>
              <a:tr h="332238">
                <a:tc gridSpan="22">
                  <a:txBody>
                    <a:bodyPr/>
                    <a:lstStyle/>
                    <a:p>
                      <a:pPr algn="just" rtl="0" fontAlgn="b"/>
                      <a:r>
                        <a:rPr lang="es-CO" sz="1800" b="0" i="0" u="none" strike="noStrike" dirty="0" smtClean="0">
                          <a:solidFill>
                            <a:srgbClr val="000000"/>
                          </a:solidFill>
                          <a:effectLst/>
                          <a:latin typeface="Arial" panose="020B0604020202020204" pitchFamily="34" charset="0"/>
                        </a:rPr>
                        <a:t>En</a:t>
                      </a:r>
                      <a:r>
                        <a:rPr lang="es-CO" sz="1800" b="0" i="0" u="none" strike="noStrike" baseline="0" dirty="0" smtClean="0">
                          <a:solidFill>
                            <a:srgbClr val="000000"/>
                          </a:solidFill>
                          <a:effectLst/>
                          <a:latin typeface="Arial" panose="020B0604020202020204" pitchFamily="34" charset="0"/>
                        </a:rPr>
                        <a:t> la Seccional para el año 2018 disminuyen las oportunidades de mejora o tareas de revisiones gerenciales debido a que la centralización de los procesos hacen que los líderes formulen acciones que tributen a nivel nacional. Se registraron 87 acciones  de las cuales 61 se cerraron y 26 se encuentran en proceso por ser del orden nacional o por ser de mediano plazo (Ver presentaciones de cada proceso.</a:t>
                      </a:r>
                      <a:endParaRPr lang="es-CO" sz="18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pPr algn="ctr" rtl="0"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653444"/>
                  </a:ext>
                </a:extLst>
              </a:tr>
            </a:tbl>
          </a:graphicData>
        </a:graphic>
      </p:graphicFrame>
    </p:spTree>
    <p:extLst>
      <p:ext uri="{BB962C8B-B14F-4D97-AF65-F5344CB8AC3E}">
        <p14:creationId xmlns:p14="http://schemas.microsoft.com/office/powerpoint/2010/main" val="222300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81623381"/>
              </p:ext>
            </p:extLst>
          </p:nvPr>
        </p:nvGraphicFramePr>
        <p:xfrm>
          <a:off x="71719" y="62755"/>
          <a:ext cx="12057528" cy="6116407"/>
        </p:xfrm>
        <a:graphic>
          <a:graphicData uri="http://schemas.openxmlformats.org/drawingml/2006/table">
            <a:tbl>
              <a:tblPr>
                <a:tableStyleId>{5C22544A-7EE6-4342-B048-85BDC9FD1C3A}</a:tableStyleId>
              </a:tblPr>
              <a:tblGrid>
                <a:gridCol w="802112">
                  <a:extLst>
                    <a:ext uri="{9D8B030D-6E8A-4147-A177-3AD203B41FA5}">
                      <a16:colId xmlns:a16="http://schemas.microsoft.com/office/drawing/2014/main" val="3653929525"/>
                    </a:ext>
                  </a:extLst>
                </a:gridCol>
                <a:gridCol w="2819406">
                  <a:extLst>
                    <a:ext uri="{9D8B030D-6E8A-4147-A177-3AD203B41FA5}">
                      <a16:colId xmlns:a16="http://schemas.microsoft.com/office/drawing/2014/main" val="463290032"/>
                    </a:ext>
                  </a:extLst>
                </a:gridCol>
                <a:gridCol w="8436010">
                  <a:extLst>
                    <a:ext uri="{9D8B030D-6E8A-4147-A177-3AD203B41FA5}">
                      <a16:colId xmlns:a16="http://schemas.microsoft.com/office/drawing/2014/main" val="671312262"/>
                    </a:ext>
                  </a:extLst>
                </a:gridCol>
              </a:tblGrid>
              <a:tr h="165108">
                <a:tc gridSpan="3">
                  <a:txBody>
                    <a:bodyPr/>
                    <a:lstStyle/>
                    <a:p>
                      <a:pPr algn="ctr" fontAlgn="ctr"/>
                      <a:r>
                        <a:rPr lang="es-CO" sz="1100" b="1" u="none" strike="noStrike" dirty="0">
                          <a:solidFill>
                            <a:srgbClr val="FF0000"/>
                          </a:solidFill>
                          <a:effectLst/>
                        </a:rPr>
                        <a:t>ASEGURAMIENTO DE LA CALIDAD</a:t>
                      </a:r>
                      <a:endParaRPr lang="es-CO" sz="11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1208320"/>
                  </a:ext>
                </a:extLst>
              </a:tr>
              <a:tr h="354231">
                <a:tc>
                  <a:txBody>
                    <a:bodyPr/>
                    <a:lstStyle/>
                    <a:p>
                      <a:pPr algn="just" fontAlgn="ctr"/>
                      <a:r>
                        <a:rPr lang="es-CO" sz="1050" u="none" strike="noStrike">
                          <a:effectLst/>
                        </a:rPr>
                        <a:t>No.</a:t>
                      </a:r>
                      <a:endParaRPr lang="es-CO" sz="1050" b="1" i="0" u="none" strike="noStrike">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u="none" strike="noStrike" dirty="0" smtClean="0">
                          <a:solidFill>
                            <a:srgbClr val="FF0000"/>
                          </a:solidFill>
                          <a:effectLst/>
                        </a:rPr>
                        <a:t>SEGUIMIENTO A ACCIÓN(ES</a:t>
                      </a:r>
                      <a:r>
                        <a:rPr lang="es-CO" sz="1200" b="1" u="none" strike="noStrike" dirty="0">
                          <a:solidFill>
                            <a:srgbClr val="FF0000"/>
                          </a:solidFill>
                          <a:effectLst/>
                        </a:rPr>
                        <a:t>) DE MEJORAMIENTO </a:t>
                      </a:r>
                      <a:r>
                        <a:rPr lang="es-CO" sz="1200" b="1" u="none" strike="noStrike" dirty="0" smtClean="0">
                          <a:solidFill>
                            <a:srgbClr val="FF0000"/>
                          </a:solidFill>
                          <a:effectLst/>
                        </a:rPr>
                        <a:t>2018</a:t>
                      </a:r>
                      <a:endParaRPr lang="es-CO" sz="12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u="none" strike="noStrike" dirty="0" smtClean="0">
                          <a:solidFill>
                            <a:srgbClr val="FF0000"/>
                          </a:solidFill>
                          <a:effectLst/>
                        </a:rPr>
                        <a:t>SEGUIMIENTO</a:t>
                      </a:r>
                      <a:endParaRPr lang="es-CO" sz="12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878046"/>
                  </a:ext>
                </a:extLst>
              </a:tr>
              <a:tr h="237847">
                <a:tc gridSpan="3">
                  <a:txBody>
                    <a:bodyPr/>
                    <a:lstStyle/>
                    <a:p>
                      <a:pPr algn="ctr" fontAlgn="ctr"/>
                      <a:r>
                        <a:rPr lang="es-CO" sz="1600" b="1" u="none" strike="noStrike" dirty="0">
                          <a:solidFill>
                            <a:srgbClr val="FF0000"/>
                          </a:solidFill>
                          <a:effectLst/>
                        </a:rPr>
                        <a:t>ASEGURAMIENTO DE LA CALIDAD</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77993985"/>
                  </a:ext>
                </a:extLst>
              </a:tr>
              <a:tr h="2449134">
                <a:tc>
                  <a:txBody>
                    <a:bodyPr/>
                    <a:lstStyle/>
                    <a:p>
                      <a:pPr algn="ctr" fontAlgn="ctr"/>
                      <a:r>
                        <a:rPr lang="es-CO" sz="1200" u="none" strike="noStrike">
                          <a:effectLst/>
                        </a:rPr>
                        <a:t>1</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800" b="0" i="0" u="none" strike="noStrike" dirty="0" smtClean="0">
                          <a:effectLst/>
                          <a:latin typeface="Arial" panose="020B0604020202020204" pitchFamily="34" charset="0"/>
                        </a:rPr>
                        <a:t>Iniciar autoevaluaciones momento  1 y  2 para programas de pregrado y posgrado</a:t>
                      </a:r>
                      <a:endParaRPr lang="es-CO" sz="18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b="1" i="0" u="none" strike="noStrike" dirty="0" smtClean="0">
                          <a:solidFill>
                            <a:srgbClr val="000000"/>
                          </a:solidFill>
                          <a:effectLst/>
                          <a:latin typeface="Arial" panose="020B0604020202020204" pitchFamily="34" charset="0"/>
                        </a:rPr>
                        <a:t>Cerrada: </a:t>
                      </a:r>
                      <a:r>
                        <a:rPr lang="es-CO" sz="1400" b="0" i="0" u="none" strike="noStrike" dirty="0" smtClean="0">
                          <a:solidFill>
                            <a:srgbClr val="000000"/>
                          </a:solidFill>
                          <a:effectLst/>
                          <a:latin typeface="Arial" panose="020B0604020202020204" pitchFamily="34" charset="0"/>
                        </a:rPr>
                        <a:t>Durante el 2018 se realizaron las autoevaluaciones de los programas de:  </a:t>
                      </a:r>
                    </a:p>
                    <a:p>
                      <a:pPr algn="just" rtl="0" fontAlgn="ctr"/>
                      <a:r>
                        <a:rPr lang="es-CO" sz="1400" b="1" i="0" u="none" strike="noStrike" dirty="0" smtClean="0">
                          <a:solidFill>
                            <a:srgbClr val="000000"/>
                          </a:solidFill>
                          <a:effectLst/>
                          <a:latin typeface="Arial" panose="020B0604020202020204" pitchFamily="34" charset="0"/>
                        </a:rPr>
                        <a:t>Momento 1:  </a:t>
                      </a:r>
                    </a:p>
                    <a:p>
                      <a:pPr algn="just" rtl="0" fontAlgn="ctr"/>
                      <a:r>
                        <a:rPr lang="es-CO" sz="1400" b="0" i="0" u="none" strike="noStrike" dirty="0" smtClean="0">
                          <a:solidFill>
                            <a:srgbClr val="000000"/>
                          </a:solidFill>
                          <a:effectLst/>
                          <a:latin typeface="Arial" panose="020B0604020202020204" pitchFamily="34" charset="0"/>
                        </a:rPr>
                        <a:t>Pregrado en administración de empresas</a:t>
                      </a:r>
                    </a:p>
                    <a:p>
                      <a:pPr algn="just" rtl="0" fontAlgn="ctr"/>
                      <a:r>
                        <a:rPr lang="es-CO" sz="1400" b="0" i="0" u="none" strike="noStrike" dirty="0" smtClean="0">
                          <a:solidFill>
                            <a:srgbClr val="000000"/>
                          </a:solidFill>
                          <a:effectLst/>
                          <a:latin typeface="Arial" panose="020B0604020202020204" pitchFamily="34" charset="0"/>
                        </a:rPr>
                        <a:t>Especializaciones en:  Responsabilidad médica-  Derecho energético e hidrocarburos - Derecho Procesal, Probatorio y oralidad - Derecho del trabajo, pensiones y riesgos laborales  y Derecho administrativo.</a:t>
                      </a:r>
                    </a:p>
                    <a:p>
                      <a:pPr algn="just" rtl="0" fontAlgn="ctr"/>
                      <a:r>
                        <a:rPr lang="es-CO" sz="1400" b="0" i="0" u="none" strike="noStrike" dirty="0" smtClean="0">
                          <a:solidFill>
                            <a:srgbClr val="000000"/>
                          </a:solidFill>
                          <a:effectLst/>
                          <a:latin typeface="Arial" panose="020B0604020202020204" pitchFamily="34" charset="0"/>
                        </a:rPr>
                        <a:t>Maestría en Gestión de la seguridad y salud en el trabajo. </a:t>
                      </a:r>
                    </a:p>
                    <a:p>
                      <a:pPr algn="just" rtl="0" fontAlgn="ctr"/>
                      <a:r>
                        <a:rPr lang="es-CO" sz="1400" b="1" i="0" u="none" strike="noStrike" dirty="0" smtClean="0">
                          <a:solidFill>
                            <a:srgbClr val="000000"/>
                          </a:solidFill>
                          <a:effectLst/>
                          <a:latin typeface="Arial" panose="020B0604020202020204" pitchFamily="34" charset="0"/>
                        </a:rPr>
                        <a:t>Momento 2:</a:t>
                      </a:r>
                    </a:p>
                    <a:p>
                      <a:pPr algn="just" rtl="0" fontAlgn="ctr"/>
                      <a:r>
                        <a:rPr lang="es-CO" sz="1400" b="0" i="0" u="none" strike="noStrike" dirty="0" smtClean="0">
                          <a:solidFill>
                            <a:srgbClr val="000000"/>
                          </a:solidFill>
                          <a:effectLst/>
                          <a:latin typeface="Arial" panose="020B0604020202020204" pitchFamily="34" charset="0"/>
                        </a:rPr>
                        <a:t>Pregrados en: Trabajo social, Ing. Financiera, Enfermería se solicitó renovación de registro calificado de oficio</a:t>
                      </a:r>
                    </a:p>
                    <a:p>
                      <a:pPr algn="just" rtl="0" fontAlgn="ctr"/>
                      <a:r>
                        <a:rPr lang="es-CO" sz="1400" b="0" i="0" u="none" strike="noStrike" dirty="0" smtClean="0">
                          <a:solidFill>
                            <a:srgbClr val="000000"/>
                          </a:solidFill>
                          <a:effectLst/>
                          <a:latin typeface="Arial" panose="020B0604020202020204" pitchFamily="34" charset="0"/>
                        </a:rPr>
                        <a:t>Especializaciones en:  Derecho administrativo, Derecho Constitucional(inició), Seguridad y salud en el trabajo.</a:t>
                      </a:r>
                    </a:p>
                    <a:p>
                      <a:pPr algn="just" rtl="0" fontAlgn="ctr"/>
                      <a:r>
                        <a:rPr lang="es-CO" sz="1400" b="0" i="0" u="none" strike="noStrike" dirty="0" smtClean="0">
                          <a:solidFill>
                            <a:srgbClr val="000000"/>
                          </a:solidFill>
                          <a:effectLst/>
                          <a:latin typeface="Arial" panose="020B0604020202020204" pitchFamily="34" charset="0"/>
                        </a:rPr>
                        <a:t>Maestrías en:  Derecho administrativo,  Derecho Penal, Administración de empresas</a:t>
                      </a:r>
                      <a:endParaRPr lang="es-CO" sz="14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454824"/>
                  </a:ext>
                </a:extLst>
              </a:tr>
              <a:tr h="237847">
                <a:tc gridSpan="3">
                  <a:txBody>
                    <a:bodyPr/>
                    <a:lstStyle/>
                    <a:p>
                      <a:pPr algn="ctr" fontAlgn="ctr"/>
                      <a:r>
                        <a:rPr lang="es-CO" sz="1600" b="1" u="none" strike="noStrike" dirty="0">
                          <a:solidFill>
                            <a:srgbClr val="FF0000"/>
                          </a:solidFill>
                          <a:effectLst/>
                        </a:rPr>
                        <a:t>ACREDITACIÓN</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45988998"/>
                  </a:ext>
                </a:extLst>
              </a:tr>
              <a:tr h="2508397">
                <a:tc>
                  <a:txBody>
                    <a:bodyPr/>
                    <a:lstStyle/>
                    <a:p>
                      <a:pPr algn="ctr" fontAlgn="ctr"/>
                      <a:r>
                        <a:rPr lang="es-CO" sz="1200" b="0" i="0" u="none" strike="noStrike" dirty="0">
                          <a:solidFill>
                            <a:schemeClr val="dk1"/>
                          </a:solidFill>
                          <a:effectLst/>
                          <a:latin typeface="+mn-lt"/>
                        </a:rPr>
                        <a:t>2</a:t>
                      </a:r>
                      <a:endParaRPr lang="es-CO" sz="1200" b="1"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400" b="0" i="0" u="none" strike="noStrike" dirty="0" smtClean="0">
                          <a:solidFill>
                            <a:srgbClr val="000000"/>
                          </a:solidFill>
                          <a:effectLst/>
                          <a:latin typeface="Arial" panose="020B0604020202020204" pitchFamily="34" charset="0"/>
                        </a:rPr>
                        <a:t>Identificar debilidades de los programas acreditables durante el proceso de acreditación institucional a fin de diseñar estrategias para convertir las debilidades en fortalezas</a:t>
                      </a:r>
                      <a:endParaRPr lang="es-CO" sz="14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400" b="1" i="0" u="none" strike="noStrike" dirty="0" smtClean="0">
                          <a:solidFill>
                            <a:srgbClr val="000000"/>
                          </a:solidFill>
                          <a:effectLst/>
                          <a:latin typeface="Arial" panose="020B0604020202020204" pitchFamily="34" charset="0"/>
                        </a:rPr>
                        <a:t>Cerrada:  </a:t>
                      </a:r>
                      <a:r>
                        <a:rPr lang="es-CO" sz="1400" b="0" i="0" u="none" strike="noStrike" dirty="0" smtClean="0">
                          <a:solidFill>
                            <a:srgbClr val="000000"/>
                          </a:solidFill>
                          <a:effectLst/>
                          <a:latin typeface="Arial" panose="020B0604020202020204" pitchFamily="34" charset="0"/>
                        </a:rPr>
                        <a:t>En el año 2018 se identificaron debilidades en los programas acreditables (Ing. Financiera, Ing. Sistemas, Trabajo social, Microbiología, Contaduría Pública):</a:t>
                      </a:r>
                    </a:p>
                    <a:p>
                      <a:pPr algn="just" rtl="0" fontAlgn="ctr"/>
                      <a:r>
                        <a:rPr lang="es-CO" sz="1400" b="0" i="0" u="none" strike="noStrike" dirty="0" smtClean="0">
                          <a:solidFill>
                            <a:srgbClr val="000000"/>
                          </a:solidFill>
                          <a:effectLst/>
                          <a:latin typeface="Arial" panose="020B0604020202020204" pitchFamily="34" charset="0"/>
                        </a:rPr>
                        <a:t>1. Existencia de grupos de investigación en algunos programas sin reconocimiento (sistemas y contaduría pública, financiera (reconocido)).</a:t>
                      </a:r>
                    </a:p>
                    <a:p>
                      <a:pPr algn="just" rtl="0" fontAlgn="ctr"/>
                      <a:r>
                        <a:rPr lang="es-CO" sz="1400" b="0" i="0" u="none" strike="noStrike" dirty="0" smtClean="0">
                          <a:solidFill>
                            <a:srgbClr val="000000"/>
                          </a:solidFill>
                          <a:effectLst/>
                          <a:latin typeface="Arial" panose="020B0604020202020204" pitchFamily="34" charset="0"/>
                        </a:rPr>
                        <a:t>2. Poca apropiación de los docentes del PEI para ser aplicados en distintos ambientes de aprendizaje.</a:t>
                      </a:r>
                    </a:p>
                    <a:p>
                      <a:pPr algn="just" rtl="0" fontAlgn="ctr"/>
                      <a:r>
                        <a:rPr lang="es-CO" sz="1400" b="0" i="0" u="none" strike="noStrike" dirty="0" smtClean="0">
                          <a:solidFill>
                            <a:srgbClr val="000000"/>
                          </a:solidFill>
                          <a:effectLst/>
                          <a:latin typeface="Arial" panose="020B0604020202020204" pitchFamily="34" charset="0"/>
                        </a:rPr>
                        <a:t>3. Bajos resultados en pruebas SABER PRO por debilidad en competencia de estudiantes en pensamiento crítico</a:t>
                      </a:r>
                    </a:p>
                    <a:p>
                      <a:pPr algn="just" rtl="0" fontAlgn="ctr"/>
                      <a:r>
                        <a:rPr lang="es-CO" sz="1400" b="0" i="0" u="none" strike="noStrike" dirty="0" smtClean="0">
                          <a:solidFill>
                            <a:srgbClr val="000000"/>
                          </a:solidFill>
                          <a:effectLst/>
                          <a:latin typeface="Arial" panose="020B0604020202020204" pitchFamily="34" charset="0"/>
                        </a:rPr>
                        <a:t>4. Poca cultura del registro, análisis y confiabilidad en la información.</a:t>
                      </a:r>
                    </a:p>
                    <a:p>
                      <a:pPr algn="just" rtl="0" fontAlgn="ctr"/>
                      <a:r>
                        <a:rPr lang="es-CO" sz="1400" b="0" i="0" u="none" strike="noStrike" dirty="0" smtClean="0">
                          <a:solidFill>
                            <a:srgbClr val="000000"/>
                          </a:solidFill>
                          <a:effectLst/>
                          <a:latin typeface="Arial" panose="020B0604020202020204" pitchFamily="34" charset="0"/>
                        </a:rPr>
                        <a:t>5. Falta mayor investigación sobre las tendencias de las disciplinas</a:t>
                      </a:r>
                    </a:p>
                    <a:p>
                      <a:pPr algn="just" rtl="0" fontAlgn="ctr"/>
                      <a:r>
                        <a:rPr lang="es-CO" sz="1400" b="0" i="0" u="none" strike="noStrike" dirty="0" smtClean="0">
                          <a:solidFill>
                            <a:srgbClr val="000000"/>
                          </a:solidFill>
                          <a:effectLst/>
                          <a:latin typeface="Arial" panose="020B0604020202020204" pitchFamily="34" charset="0"/>
                        </a:rPr>
                        <a:t>6. Dispersión de la información en Proyección social</a:t>
                      </a:r>
                      <a:endParaRPr lang="es-CO" sz="14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165707"/>
                  </a:ext>
                </a:extLst>
              </a:tr>
            </a:tbl>
          </a:graphicData>
        </a:graphic>
      </p:graphicFrame>
    </p:spTree>
    <p:extLst>
      <p:ext uri="{BB962C8B-B14F-4D97-AF65-F5344CB8AC3E}">
        <p14:creationId xmlns:p14="http://schemas.microsoft.com/office/powerpoint/2010/main" val="366959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21085863"/>
              </p:ext>
            </p:extLst>
          </p:nvPr>
        </p:nvGraphicFramePr>
        <p:xfrm>
          <a:off x="125508" y="806823"/>
          <a:ext cx="10148046" cy="4598894"/>
        </p:xfrm>
        <a:graphic>
          <a:graphicData uri="http://schemas.openxmlformats.org/drawingml/2006/table">
            <a:tbl>
              <a:tblPr>
                <a:tableStyleId>{5C22544A-7EE6-4342-B048-85BDC9FD1C3A}</a:tableStyleId>
              </a:tblPr>
              <a:tblGrid>
                <a:gridCol w="675086">
                  <a:extLst>
                    <a:ext uri="{9D8B030D-6E8A-4147-A177-3AD203B41FA5}">
                      <a16:colId xmlns:a16="http://schemas.microsoft.com/office/drawing/2014/main" val="3653929525"/>
                    </a:ext>
                  </a:extLst>
                </a:gridCol>
                <a:gridCol w="3493501">
                  <a:extLst>
                    <a:ext uri="{9D8B030D-6E8A-4147-A177-3AD203B41FA5}">
                      <a16:colId xmlns:a16="http://schemas.microsoft.com/office/drawing/2014/main" val="463290032"/>
                    </a:ext>
                  </a:extLst>
                </a:gridCol>
                <a:gridCol w="5979459">
                  <a:extLst>
                    <a:ext uri="{9D8B030D-6E8A-4147-A177-3AD203B41FA5}">
                      <a16:colId xmlns:a16="http://schemas.microsoft.com/office/drawing/2014/main" val="938712703"/>
                    </a:ext>
                  </a:extLst>
                </a:gridCol>
              </a:tblGrid>
              <a:tr h="352340">
                <a:tc gridSpan="3">
                  <a:txBody>
                    <a:bodyPr/>
                    <a:lstStyle/>
                    <a:p>
                      <a:pPr algn="ctr" fontAlgn="ctr"/>
                      <a:r>
                        <a:rPr lang="es-CO" sz="1600" b="1" u="none" strike="noStrike" dirty="0">
                          <a:solidFill>
                            <a:srgbClr val="FF0000"/>
                          </a:solidFill>
                          <a:effectLst/>
                        </a:rPr>
                        <a:t>ASEGURAMIENTO DE LA CALIDAD</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1208320"/>
                  </a:ext>
                </a:extLst>
              </a:tr>
              <a:tr h="783358">
                <a:tc>
                  <a:txBody>
                    <a:bodyPr/>
                    <a:lstStyle/>
                    <a:p>
                      <a:pPr algn="just" fontAlgn="ctr"/>
                      <a:r>
                        <a:rPr lang="es-CO" sz="1050" u="none" strike="noStrike">
                          <a:effectLst/>
                        </a:rPr>
                        <a:t>No.</a:t>
                      </a:r>
                      <a:endParaRPr lang="es-CO" sz="1050" b="1" i="0" u="none" strike="noStrike">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b="1" u="none" strike="noStrike" dirty="0" smtClean="0">
                          <a:solidFill>
                            <a:srgbClr val="FF0000"/>
                          </a:solidFill>
                          <a:effectLst/>
                        </a:rPr>
                        <a:t>SEGUIMIENTO A ACCIÓN(ES</a:t>
                      </a:r>
                      <a:r>
                        <a:rPr lang="es-CO" sz="1800" b="1" u="none" strike="noStrike" dirty="0">
                          <a:solidFill>
                            <a:srgbClr val="FF0000"/>
                          </a:solidFill>
                          <a:effectLst/>
                        </a:rPr>
                        <a:t>) DE MEJORAMIENTO </a:t>
                      </a:r>
                      <a:r>
                        <a:rPr lang="es-CO" sz="1800" b="1" u="none" strike="noStrike" dirty="0" smtClean="0">
                          <a:solidFill>
                            <a:srgbClr val="FF0000"/>
                          </a:solidFill>
                          <a:effectLst/>
                        </a:rPr>
                        <a:t>2018</a:t>
                      </a:r>
                      <a:endParaRPr lang="es-CO" sz="18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b="1" u="none" strike="noStrike" dirty="0" smtClean="0">
                          <a:solidFill>
                            <a:srgbClr val="FF0000"/>
                          </a:solidFill>
                          <a:effectLst/>
                        </a:rPr>
                        <a:t>SEGUIMIENTO</a:t>
                      </a:r>
                      <a:endParaRPr lang="es-CO" sz="18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878046"/>
                  </a:ext>
                </a:extLst>
              </a:tr>
              <a:tr h="352340">
                <a:tc gridSpan="3">
                  <a:txBody>
                    <a:bodyPr/>
                    <a:lstStyle/>
                    <a:p>
                      <a:pPr algn="ctr" fontAlgn="ctr"/>
                      <a:r>
                        <a:rPr lang="es-CO" sz="1600" b="1" u="none" strike="noStrike" dirty="0">
                          <a:solidFill>
                            <a:srgbClr val="FF0000"/>
                          </a:solidFill>
                          <a:effectLst/>
                        </a:rPr>
                        <a:t>SISTEMA DE GESTIÓN DE CALIDAD</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93625768"/>
                  </a:ext>
                </a:extLst>
              </a:tr>
              <a:tr h="3110856">
                <a:tc>
                  <a:txBody>
                    <a:bodyPr/>
                    <a:lstStyle/>
                    <a:p>
                      <a:pPr algn="ctr" fontAlgn="ctr"/>
                      <a:r>
                        <a:rPr lang="es-CO" sz="1200" b="0" i="0" u="none" strike="noStrike" dirty="0">
                          <a:solidFill>
                            <a:schemeClr val="dk1"/>
                          </a:solidFill>
                          <a:effectLst/>
                          <a:latin typeface="+mn-lt"/>
                        </a:rPr>
                        <a:t>3</a:t>
                      </a:r>
                      <a:endParaRPr lang="es-CO" sz="1200" b="1"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2000" b="0" i="0" u="none" strike="noStrike" dirty="0" smtClean="0">
                          <a:solidFill>
                            <a:srgbClr val="000000"/>
                          </a:solidFill>
                          <a:effectLst/>
                          <a:latin typeface="Arial" panose="020B0604020202020204" pitchFamily="34" charset="0"/>
                        </a:rPr>
                        <a:t>Implementación del SGC en todas las Facultades alineado con los procesos de aseguramiento de la calidad y acreditación</a:t>
                      </a:r>
                      <a:r>
                        <a:rPr lang="es-CO" sz="2800" b="0" i="0" u="none" strike="noStrike" dirty="0" smtClean="0">
                          <a:solidFill>
                            <a:srgbClr val="000000"/>
                          </a:solidFill>
                          <a:effectLst/>
                          <a:latin typeface="Arial" panose="020B0604020202020204" pitchFamily="34" charset="0"/>
                        </a:rPr>
                        <a:t>.</a:t>
                      </a:r>
                      <a:endParaRPr lang="es-CO" sz="28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800" b="1" i="0" u="none" strike="noStrike" dirty="0" smtClean="0">
                          <a:solidFill>
                            <a:srgbClr val="000000"/>
                          </a:solidFill>
                          <a:effectLst/>
                          <a:latin typeface="Arial" panose="020B0604020202020204" pitchFamily="34" charset="0"/>
                        </a:rPr>
                        <a:t>Cerrada</a:t>
                      </a:r>
                      <a:r>
                        <a:rPr lang="es-CO" sz="1800" b="0" i="0" u="none" strike="noStrike" dirty="0" smtClean="0">
                          <a:solidFill>
                            <a:srgbClr val="000000"/>
                          </a:solidFill>
                          <a:effectLst/>
                          <a:latin typeface="Arial" panose="020B0604020202020204" pitchFamily="34" charset="0"/>
                        </a:rPr>
                        <a:t>: Se ha implementado el SGC en todas las facultades de la Seccional y en este primer ciclo de auditorías 2019 se incluirá la Facultad de Ciencias de la salud, quedando así cubiertas todas las Facultades en auditorías internas, para este año a nivel nacional se hará auditoría externa a las Facultades de Ingenierías y Ciencias económicas, administrativas y contables para ampliar el certificado a estas dos facultades.</a:t>
                      </a:r>
                      <a:endParaRPr lang="es-CO" sz="18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175039"/>
                  </a:ext>
                </a:extLst>
              </a:tr>
            </a:tbl>
          </a:graphicData>
        </a:graphic>
      </p:graphicFrame>
    </p:spTree>
    <p:extLst>
      <p:ext uri="{BB962C8B-B14F-4D97-AF65-F5344CB8AC3E}">
        <p14:creationId xmlns:p14="http://schemas.microsoft.com/office/powerpoint/2010/main" val="34406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15870" y="1731768"/>
            <a:ext cx="7416824" cy="954107"/>
          </a:xfrm>
          <a:prstGeom prst="rect">
            <a:avLst/>
          </a:prstGeom>
        </p:spPr>
        <p:txBody>
          <a:bodyPr wrap="square">
            <a:spAutoFit/>
          </a:bodyPr>
          <a:lstStyle/>
          <a:p>
            <a:pPr algn="ctr" defTabSz="457200" fontAlgn="ctr">
              <a:spcBef>
                <a:spcPts val="0"/>
              </a:spcBef>
              <a:spcAft>
                <a:spcPts val="0"/>
              </a:spcAft>
              <a:defRPr/>
            </a:pPr>
            <a:r>
              <a:rPr lang="es-CO" sz="2800" b="1" dirty="0">
                <a:solidFill>
                  <a:srgbClr val="FF3300"/>
                </a:solidFill>
              </a:rPr>
              <a:t>OPORTUNIDADES Y ACCIONES DE MEJORA PARA EL </a:t>
            </a:r>
            <a:r>
              <a:rPr lang="es-CO" sz="2800" b="1" dirty="0" smtClean="0">
                <a:solidFill>
                  <a:srgbClr val="FF3300"/>
                </a:solidFill>
              </a:rPr>
              <a:t>PERÍODO </a:t>
            </a:r>
            <a:r>
              <a:rPr lang="es-CO" sz="2800" b="1" dirty="0">
                <a:solidFill>
                  <a:srgbClr val="FF3300"/>
                </a:solidFill>
              </a:rPr>
              <a:t>(</a:t>
            </a:r>
            <a:r>
              <a:rPr lang="es-ES" sz="2800" b="1" dirty="0" smtClean="0">
                <a:solidFill>
                  <a:srgbClr val="FF3300"/>
                </a:solidFill>
              </a:rPr>
              <a:t>2019)</a:t>
            </a:r>
            <a:endParaRPr lang="es-CO" sz="2800" b="1" dirty="0">
              <a:solidFill>
                <a:srgbClr val="FF0000"/>
              </a:solidFill>
            </a:endParaRPr>
          </a:p>
        </p:txBody>
      </p:sp>
    </p:spTree>
    <p:extLst>
      <p:ext uri="{BB962C8B-B14F-4D97-AF65-F5344CB8AC3E}">
        <p14:creationId xmlns:p14="http://schemas.microsoft.com/office/powerpoint/2010/main" val="137139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76662875"/>
              </p:ext>
            </p:extLst>
          </p:nvPr>
        </p:nvGraphicFramePr>
        <p:xfrm>
          <a:off x="211725" y="0"/>
          <a:ext cx="9837711" cy="5957726"/>
        </p:xfrm>
        <a:graphic>
          <a:graphicData uri="http://schemas.openxmlformats.org/drawingml/2006/table">
            <a:tbl>
              <a:tblPr/>
              <a:tblGrid>
                <a:gridCol w="8512469">
                  <a:extLst>
                    <a:ext uri="{9D8B030D-6E8A-4147-A177-3AD203B41FA5}">
                      <a16:colId xmlns:a16="http://schemas.microsoft.com/office/drawing/2014/main" val="3181627810"/>
                    </a:ext>
                  </a:extLst>
                </a:gridCol>
                <a:gridCol w="1325242">
                  <a:extLst>
                    <a:ext uri="{9D8B030D-6E8A-4147-A177-3AD203B41FA5}">
                      <a16:colId xmlns:a16="http://schemas.microsoft.com/office/drawing/2014/main" val="2251958550"/>
                    </a:ext>
                  </a:extLst>
                </a:gridCol>
              </a:tblGrid>
              <a:tr h="384156">
                <a:tc gridSpan="2">
                  <a:txBody>
                    <a:bodyPr/>
                    <a:lstStyle/>
                    <a:p>
                      <a:pPr algn="ctr" fontAlgn="ctr"/>
                      <a:r>
                        <a:rPr lang="es-ES" sz="1100" b="1" i="0" u="none" strike="noStrike" dirty="0">
                          <a:solidFill>
                            <a:srgbClr val="000000"/>
                          </a:solidFill>
                          <a:effectLst/>
                          <a:latin typeface="Arial" panose="020B0604020202020204" pitchFamily="34" charset="0"/>
                        </a:rPr>
                        <a:t>OPORTUNIDADES Y ACCIONES DE MEJORA PARA EL PRÓXIMO PERÍODO (</a:t>
                      </a:r>
                      <a:r>
                        <a:rPr lang="es-ES" sz="1100" b="1" i="0" u="none" strike="noStrike" dirty="0" smtClean="0">
                          <a:solidFill>
                            <a:srgbClr val="000000"/>
                          </a:solidFill>
                          <a:effectLst/>
                          <a:latin typeface="Arial" panose="020B0604020202020204" pitchFamily="34" charset="0"/>
                        </a:rPr>
                        <a:t>2019)</a:t>
                      </a:r>
                      <a:endParaRPr lang="es-ES"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extLst>
                  <a:ext uri="{0D108BD9-81ED-4DB2-BD59-A6C34878D82A}">
                    <a16:rowId xmlns:a16="http://schemas.microsoft.com/office/drawing/2014/main" val="2656662888"/>
                  </a:ext>
                </a:extLst>
              </a:tr>
              <a:tr h="265417">
                <a:tc>
                  <a:txBody>
                    <a:bodyPr/>
                    <a:lstStyle/>
                    <a:p>
                      <a:pPr algn="ctr" fontAlgn="ctr"/>
                      <a:r>
                        <a:rPr lang="es-ES" sz="1100" b="1" i="0" u="none" strike="noStrike" dirty="0" smtClean="0">
                          <a:solidFill>
                            <a:srgbClr val="000000"/>
                          </a:solidFill>
                          <a:effectLst/>
                          <a:latin typeface="Arial" panose="020B0604020202020204" pitchFamily="34" charset="0"/>
                        </a:rPr>
                        <a:t>PROCESO(S)</a:t>
                      </a:r>
                      <a:endParaRPr lang="es-ES"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ES" sz="1100" b="1" i="0" u="none" strike="noStrike">
                          <a:solidFill>
                            <a:srgbClr val="000000"/>
                          </a:solidFill>
                          <a:effectLst/>
                          <a:latin typeface="Arial" panose="020B0604020202020204" pitchFamily="34" charset="0"/>
                        </a:rPr>
                        <a:t>ACCIONES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50062632"/>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ASEGURAMIENTO</a:t>
                      </a:r>
                      <a:r>
                        <a:rPr lang="es-CO" sz="1200" b="0" i="0" u="none" strike="noStrike" baseline="0" dirty="0" smtClean="0">
                          <a:solidFill>
                            <a:srgbClr val="000000"/>
                          </a:solidFill>
                          <a:effectLst/>
                          <a:latin typeface="Arial" panose="020B0604020202020204" pitchFamily="34" charset="0"/>
                        </a:rPr>
                        <a:t> DE LA CALIDAD (AC)</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8</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4741363"/>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DIRECCIÓN ESTRATÉGICA (DE)</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5</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2737665"/>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DE BIBLIOTECA</a:t>
                      </a:r>
                      <a:r>
                        <a:rPr lang="es-CO" sz="1200" b="0" i="0" u="none" strike="noStrike" baseline="0" dirty="0" smtClean="0">
                          <a:solidFill>
                            <a:srgbClr val="000000"/>
                          </a:solidFill>
                          <a:effectLst/>
                          <a:latin typeface="Arial" panose="020B0604020202020204" pitchFamily="34" charset="0"/>
                        </a:rPr>
                        <a:t> (</a:t>
                      </a:r>
                      <a:r>
                        <a:rPr lang="es-CO" sz="1200" b="0" i="0" u="none" strike="noStrike" dirty="0" smtClean="0">
                          <a:solidFill>
                            <a:srgbClr val="000000"/>
                          </a:solidFill>
                          <a:effectLst/>
                          <a:latin typeface="Arial" panose="020B0604020202020204" pitchFamily="34" charset="0"/>
                        </a:rPr>
                        <a:t>GB)</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0398251"/>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DE AUDITORÍA INTERNA (GC)</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34183"/>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FINANCIERA (GF)</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2568331"/>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DE ADMISIONES Y REGISTROS</a:t>
                      </a:r>
                      <a:r>
                        <a:rPr lang="es-CO" sz="1200" b="0" i="0" u="none" strike="noStrike" baseline="0" dirty="0" smtClean="0">
                          <a:solidFill>
                            <a:srgbClr val="000000"/>
                          </a:solidFill>
                          <a:effectLst/>
                          <a:latin typeface="Arial" panose="020B0604020202020204" pitchFamily="34" charset="0"/>
                        </a:rPr>
                        <a:t> (</a:t>
                      </a:r>
                      <a:r>
                        <a:rPr lang="es-CO" sz="1200" b="0" i="0" u="none" strike="noStrike" dirty="0" smtClean="0">
                          <a:solidFill>
                            <a:srgbClr val="000000"/>
                          </a:solidFill>
                          <a:effectLst/>
                          <a:latin typeface="Arial" panose="020B0604020202020204" pitchFamily="34" charset="0"/>
                        </a:rPr>
                        <a:t>GR)</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9820946"/>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DE ADQUISICIONES Y SUMINISTROS (GA)</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410167"/>
                  </a:ext>
                </a:extLst>
              </a:tr>
              <a:tr h="251447">
                <a:tc>
                  <a:txBody>
                    <a:bodyPr/>
                    <a:lstStyle/>
                    <a:p>
                      <a:pPr algn="l" rtl="0" fontAlgn="b"/>
                      <a:r>
                        <a:rPr lang="es-CO" sz="1200" b="0" i="0" u="none" strike="noStrike" dirty="0" smtClean="0">
                          <a:solidFill>
                            <a:srgbClr val="000000"/>
                          </a:solidFill>
                          <a:effectLst/>
                          <a:latin typeface="Arial" panose="020B0604020202020204" pitchFamily="34" charset="0"/>
                        </a:rPr>
                        <a:t>GESTIÓN</a:t>
                      </a:r>
                      <a:r>
                        <a:rPr lang="es-CO" sz="1200" b="0" i="0" u="none" strike="noStrike" baseline="0" dirty="0" smtClean="0">
                          <a:solidFill>
                            <a:srgbClr val="000000"/>
                          </a:solidFill>
                          <a:effectLst/>
                          <a:latin typeface="Arial" panose="020B0604020202020204" pitchFamily="34" charset="0"/>
                        </a:rPr>
                        <a:t> DE INFORMÁTICA (</a:t>
                      </a:r>
                      <a:r>
                        <a:rPr lang="es-CO" sz="1200" b="0" i="0" u="none" strike="noStrike" dirty="0" smtClean="0">
                          <a:solidFill>
                            <a:srgbClr val="000000"/>
                          </a:solidFill>
                          <a:effectLst/>
                          <a:latin typeface="Arial" panose="020B0604020202020204" pitchFamily="34" charset="0"/>
                        </a:rPr>
                        <a:t>GI)</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4598594"/>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HUMANA (GH)</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9</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3263436"/>
                  </a:ext>
                </a:extLst>
              </a:tr>
              <a:tr h="220106">
                <a:tc>
                  <a:txBody>
                    <a:bodyPr/>
                    <a:lstStyle/>
                    <a:p>
                      <a:pPr algn="l" rtl="0" fontAlgn="b"/>
                      <a:r>
                        <a:rPr lang="es-CO" sz="1200" b="0" i="0" u="none" strike="noStrike" dirty="0" smtClean="0">
                          <a:solidFill>
                            <a:srgbClr val="000000"/>
                          </a:solidFill>
                          <a:effectLst/>
                          <a:latin typeface="Arial" panose="020B0604020202020204" pitchFamily="34" charset="0"/>
                        </a:rPr>
                        <a:t>BIENESTAR UNIVERSITARIO (BU)</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4</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2034946"/>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a:t>
                      </a:r>
                      <a:r>
                        <a:rPr lang="es-CO" sz="1200" b="0" i="0" u="none" strike="noStrike" baseline="0" dirty="0" smtClean="0">
                          <a:solidFill>
                            <a:srgbClr val="000000"/>
                          </a:solidFill>
                          <a:effectLst/>
                          <a:latin typeface="Arial" panose="020B0604020202020204" pitchFamily="34" charset="0"/>
                        </a:rPr>
                        <a:t> DE SERVICIOS GENERALES (</a:t>
                      </a:r>
                      <a:r>
                        <a:rPr lang="es-CO" sz="1200" b="0" i="0" u="none" strike="noStrike" dirty="0" smtClean="0">
                          <a:solidFill>
                            <a:srgbClr val="000000"/>
                          </a:solidFill>
                          <a:effectLst/>
                          <a:latin typeface="Arial" panose="020B0604020202020204" pitchFamily="34" charset="0"/>
                        </a:rPr>
                        <a:t>GS)</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5</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031048"/>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GESTIÓN DOCUMENTAL (GDO)</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290206"/>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DOCENCIA (DOC)</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18</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235323"/>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INVESTIGACIÓN (INV)</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21</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8189882"/>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PROYECCIÓN</a:t>
                      </a:r>
                      <a:r>
                        <a:rPr lang="es-CO" sz="1200" b="0" i="0" u="none" strike="noStrike" baseline="0" dirty="0" smtClean="0">
                          <a:solidFill>
                            <a:srgbClr val="000000"/>
                          </a:solidFill>
                          <a:effectLst/>
                          <a:latin typeface="Arial" panose="020B0604020202020204" pitchFamily="34" charset="0"/>
                        </a:rPr>
                        <a:t> SOCIAL (PS)</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17</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9561217"/>
                  </a:ext>
                </a:extLst>
              </a:tr>
              <a:tr h="237096">
                <a:tc>
                  <a:txBody>
                    <a:bodyPr/>
                    <a:lstStyle/>
                    <a:p>
                      <a:pPr algn="l" rtl="0" fontAlgn="b"/>
                      <a:r>
                        <a:rPr lang="es-CO" sz="1200" b="0" i="0" u="none" strike="noStrike" dirty="0" smtClean="0">
                          <a:solidFill>
                            <a:srgbClr val="000000"/>
                          </a:solidFill>
                          <a:effectLst/>
                          <a:latin typeface="Arial" panose="020B0604020202020204" pitchFamily="34" charset="0"/>
                        </a:rPr>
                        <a:t>INTERNACIONALIZACIÓN</a:t>
                      </a:r>
                      <a:r>
                        <a:rPr lang="es-CO" sz="1200" b="0" i="0" u="none" strike="noStrike" baseline="0" dirty="0" smtClean="0">
                          <a:solidFill>
                            <a:srgbClr val="000000"/>
                          </a:solidFill>
                          <a:effectLst/>
                          <a:latin typeface="Arial" panose="020B0604020202020204" pitchFamily="34" charset="0"/>
                        </a:rPr>
                        <a:t> (INT)</a:t>
                      </a:r>
                      <a:endParaRPr lang="es-CO"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400" b="0" i="0" u="none" strike="noStrike" dirty="0" smtClean="0">
                          <a:solidFill>
                            <a:srgbClr val="000000"/>
                          </a:solidFill>
                          <a:effectLst/>
                          <a:latin typeface="Arial" panose="020B0604020202020204" pitchFamily="34" charset="0"/>
                        </a:rPr>
                        <a:t>3</a:t>
                      </a:r>
                      <a:endParaRPr lang="es-CO"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6595063"/>
                  </a:ext>
                </a:extLst>
              </a:tr>
              <a:tr h="237096">
                <a:tc>
                  <a:txBody>
                    <a:bodyPr/>
                    <a:lstStyle/>
                    <a:p>
                      <a:pPr algn="l" rtl="0" fontAlgn="b"/>
                      <a:r>
                        <a:rPr lang="es-CO" sz="1400" b="1" i="0" u="none" strike="noStrike" dirty="0">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400" b="1" i="0" u="none" strike="noStrike" dirty="0" smtClean="0">
                          <a:solidFill>
                            <a:srgbClr val="000000"/>
                          </a:solidFill>
                          <a:effectLst/>
                          <a:latin typeface="Arial" panose="020B0604020202020204" pitchFamily="34" charset="0"/>
                        </a:rPr>
                        <a:t>110</a:t>
                      </a:r>
                      <a:endParaRPr lang="es-CO" sz="14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7915178"/>
                  </a:ext>
                </a:extLst>
              </a:tr>
              <a:tr h="943311">
                <a:tc gridSpan="2">
                  <a:txBody>
                    <a:bodyPr/>
                    <a:lstStyle/>
                    <a:p>
                      <a:pPr algn="just" rtl="0" fontAlgn="b"/>
                      <a:r>
                        <a:rPr lang="es-CO" sz="1200" b="0" i="0" u="none" strike="noStrike" dirty="0" smtClean="0">
                          <a:solidFill>
                            <a:srgbClr val="000000"/>
                          </a:solidFill>
                          <a:effectLst/>
                          <a:latin typeface="Arial" panose="020B0604020202020204" pitchFamily="34" charset="0"/>
                        </a:rPr>
                        <a:t>En</a:t>
                      </a:r>
                      <a:r>
                        <a:rPr lang="es-CO" sz="1200" b="0" i="0" u="none" strike="noStrike" baseline="0" dirty="0" smtClean="0">
                          <a:solidFill>
                            <a:srgbClr val="000000"/>
                          </a:solidFill>
                          <a:effectLst/>
                          <a:latin typeface="Arial" panose="020B0604020202020204" pitchFamily="34" charset="0"/>
                        </a:rPr>
                        <a:t> la Seccional para el año 2019,  se identificaron </a:t>
                      </a:r>
                      <a:r>
                        <a:rPr lang="es-CO" sz="1200" b="1" i="0" u="none" strike="noStrike" baseline="0" dirty="0" smtClean="0">
                          <a:solidFill>
                            <a:srgbClr val="FF0000"/>
                          </a:solidFill>
                          <a:effectLst/>
                          <a:latin typeface="Arial" panose="020B0604020202020204" pitchFamily="34" charset="0"/>
                        </a:rPr>
                        <a:t>110</a:t>
                      </a:r>
                      <a:r>
                        <a:rPr lang="es-CO" sz="1200" b="0" i="0" u="none" strike="noStrike" baseline="0" dirty="0" smtClean="0">
                          <a:solidFill>
                            <a:srgbClr val="000000"/>
                          </a:solidFill>
                          <a:effectLst/>
                          <a:latin typeface="Arial" panose="020B0604020202020204" pitchFamily="34" charset="0"/>
                        </a:rPr>
                        <a:t> oportunidades de mejora para ser desarrolladas o implementadas durante la vigencia 2019, es importante aclarar que en el proceso de </a:t>
                      </a:r>
                      <a:r>
                        <a:rPr lang="es-CO" sz="1200" b="1" i="0" u="none" strike="noStrike" baseline="0" dirty="0" smtClean="0">
                          <a:solidFill>
                            <a:srgbClr val="FF0000"/>
                          </a:solidFill>
                          <a:effectLst/>
                          <a:latin typeface="Arial" panose="020B0604020202020204" pitchFamily="34" charset="0"/>
                        </a:rPr>
                        <a:t>docencia</a:t>
                      </a:r>
                      <a:r>
                        <a:rPr lang="es-CO" sz="1200" b="0" i="0" u="none" strike="noStrike" baseline="0" dirty="0" smtClean="0">
                          <a:solidFill>
                            <a:srgbClr val="000000"/>
                          </a:solidFill>
                          <a:effectLst/>
                          <a:latin typeface="Arial" panose="020B0604020202020204" pitchFamily="34" charset="0"/>
                        </a:rPr>
                        <a:t> participaron los Decanos de las 4 facultades y el Asesor de posgrados, en el proceso de </a:t>
                      </a:r>
                      <a:r>
                        <a:rPr lang="es-CO" sz="1200" b="1" i="0" u="none" strike="noStrike" kern="1200" baseline="0" dirty="0" smtClean="0">
                          <a:solidFill>
                            <a:srgbClr val="FF0000"/>
                          </a:solidFill>
                          <a:effectLst/>
                          <a:latin typeface="Arial" panose="020B0604020202020204" pitchFamily="34" charset="0"/>
                          <a:ea typeface="+mn-ea"/>
                          <a:cs typeface="+mn-cs"/>
                        </a:rPr>
                        <a:t>Investigación</a:t>
                      </a:r>
                      <a:r>
                        <a:rPr lang="es-CO" sz="1200" b="0" i="0" u="none" strike="noStrike" baseline="0" dirty="0" smtClean="0">
                          <a:solidFill>
                            <a:srgbClr val="000000"/>
                          </a:solidFill>
                          <a:effectLst/>
                          <a:latin typeface="Arial" panose="020B0604020202020204" pitchFamily="34" charset="0"/>
                        </a:rPr>
                        <a:t> intervinieron los Directores de los 4 centros de investigación y el Director Seccional de investigaciones,  en el proceso de </a:t>
                      </a:r>
                      <a:r>
                        <a:rPr lang="es-CO" sz="1200" b="1" i="0" u="none" strike="noStrike" baseline="0" dirty="0" smtClean="0">
                          <a:solidFill>
                            <a:srgbClr val="FF0000"/>
                          </a:solidFill>
                          <a:effectLst/>
                          <a:latin typeface="Arial" panose="020B0604020202020204" pitchFamily="34" charset="0"/>
                        </a:rPr>
                        <a:t>Proyección social </a:t>
                      </a:r>
                      <a:r>
                        <a:rPr lang="es-CO" sz="1200" b="0" i="0" u="none" strike="noStrike" baseline="0" dirty="0" smtClean="0">
                          <a:solidFill>
                            <a:srgbClr val="000000"/>
                          </a:solidFill>
                          <a:effectLst/>
                          <a:latin typeface="Arial" panose="020B0604020202020204" pitchFamily="34" charset="0"/>
                        </a:rPr>
                        <a:t>la </a:t>
                      </a:r>
                      <a:r>
                        <a:rPr lang="es-MX" sz="1200" b="0" i="0" u="none" strike="noStrike" kern="1200" baseline="0" dirty="0" smtClean="0">
                          <a:solidFill>
                            <a:srgbClr val="000000"/>
                          </a:solidFill>
                          <a:effectLst/>
                          <a:latin typeface="Arial" panose="020B0604020202020204" pitchFamily="34" charset="0"/>
                          <a:ea typeface="+mn-ea"/>
                          <a:cs typeface="+mn-cs"/>
                        </a:rPr>
                        <a:t>Asistente de rectoría para la proyección social, </a:t>
                      </a:r>
                      <a:r>
                        <a:rPr lang="es-CO" sz="1200" b="0" i="0" u="none" strike="noStrike" kern="1200" baseline="0" dirty="0" smtClean="0">
                          <a:solidFill>
                            <a:srgbClr val="000000"/>
                          </a:solidFill>
                          <a:effectLst/>
                          <a:latin typeface="Arial" panose="020B0604020202020204" pitchFamily="34" charset="0"/>
                          <a:ea typeface="+mn-ea"/>
                          <a:cs typeface="+mn-cs"/>
                        </a:rPr>
                        <a:t> </a:t>
                      </a:r>
                      <a:r>
                        <a:rPr lang="es-CO" sz="1200" b="0" i="0" u="none" strike="noStrike" baseline="0" dirty="0" smtClean="0">
                          <a:solidFill>
                            <a:srgbClr val="000000"/>
                          </a:solidFill>
                          <a:effectLst/>
                          <a:latin typeface="Arial" panose="020B0604020202020204" pitchFamily="34" charset="0"/>
                        </a:rPr>
                        <a:t>Coordinadora Académica y extensión(CEIDEUL), Directora de Consultorio jurídico y Centro de conciliación, </a:t>
                      </a:r>
                      <a:r>
                        <a:rPr lang="es-MX" sz="1200" b="0" i="0" u="none" strike="noStrike" kern="1200" baseline="0" dirty="0" smtClean="0">
                          <a:solidFill>
                            <a:srgbClr val="000000"/>
                          </a:solidFill>
                          <a:effectLst/>
                          <a:latin typeface="Arial" panose="020B0604020202020204" pitchFamily="34" charset="0"/>
                          <a:ea typeface="+mn-ea"/>
                          <a:cs typeface="+mn-cs"/>
                        </a:rPr>
                        <a:t>Asistente de presidencia para la Dirección de la bolsa de empleo </a:t>
                      </a:r>
                      <a:r>
                        <a:rPr lang="es-CO" sz="1200" b="0" i="0" u="none" strike="noStrike" kern="1200" baseline="0" dirty="0" smtClean="0">
                          <a:solidFill>
                            <a:srgbClr val="000000"/>
                          </a:solidFill>
                          <a:effectLst/>
                          <a:latin typeface="Arial" panose="020B0604020202020204" pitchFamily="34" charset="0"/>
                          <a:ea typeface="+mn-ea"/>
                          <a:cs typeface="+mn-cs"/>
                        </a:rPr>
                        <a:t>y el </a:t>
                      </a:r>
                      <a:r>
                        <a:rPr lang="es-MX" sz="1200" b="0" i="0" u="none" strike="noStrike" kern="1200" baseline="0" dirty="0" smtClean="0">
                          <a:solidFill>
                            <a:srgbClr val="000000"/>
                          </a:solidFill>
                          <a:effectLst/>
                          <a:latin typeface="Arial" panose="020B0604020202020204" pitchFamily="34" charset="0"/>
                          <a:ea typeface="+mn-ea"/>
                          <a:cs typeface="+mn-cs"/>
                        </a:rPr>
                        <a:t>Docente Líder en Emprendimiento</a:t>
                      </a:r>
                      <a:r>
                        <a:rPr lang="es-CO" sz="1200" b="0" i="0" u="none" strike="noStrike" kern="1200" baseline="0" dirty="0" smtClean="0">
                          <a:solidFill>
                            <a:srgbClr val="000000"/>
                          </a:solidFill>
                          <a:effectLst/>
                          <a:latin typeface="Arial" panose="020B0604020202020204" pitchFamily="34" charset="0"/>
                          <a:ea typeface="+mn-ea"/>
                          <a:cs typeface="+mn-cs"/>
                        </a:rPr>
                        <a:t>, En el proceso de </a:t>
                      </a:r>
                      <a:r>
                        <a:rPr lang="es-CO" sz="1200" b="1" i="0" u="none" strike="noStrike" kern="1200" baseline="0" dirty="0" smtClean="0">
                          <a:solidFill>
                            <a:srgbClr val="FF0000"/>
                          </a:solidFill>
                          <a:effectLst/>
                          <a:latin typeface="Arial" panose="020B0604020202020204" pitchFamily="34" charset="0"/>
                          <a:ea typeface="+mn-ea"/>
                          <a:cs typeface="+mn-cs"/>
                        </a:rPr>
                        <a:t>Dirección Estratégica </a:t>
                      </a:r>
                      <a:r>
                        <a:rPr lang="es-CO" sz="1200" b="0" i="0" u="none" strike="noStrike" kern="1200" baseline="0" dirty="0" smtClean="0">
                          <a:solidFill>
                            <a:srgbClr val="000000"/>
                          </a:solidFill>
                          <a:effectLst/>
                          <a:latin typeface="Arial" panose="020B0604020202020204" pitchFamily="34" charset="0"/>
                          <a:ea typeface="+mn-ea"/>
                          <a:cs typeface="+mn-cs"/>
                        </a:rPr>
                        <a:t>la Directora de Planeación y en </a:t>
                      </a:r>
                      <a:r>
                        <a:rPr lang="es-CO" sz="1200" b="1" i="0" u="none" strike="noStrike" kern="1200" baseline="0" dirty="0" smtClean="0">
                          <a:solidFill>
                            <a:srgbClr val="FF0000"/>
                          </a:solidFill>
                          <a:effectLst/>
                          <a:latin typeface="Arial" panose="020B0604020202020204" pitchFamily="34" charset="0"/>
                          <a:ea typeface="+mn-ea"/>
                          <a:cs typeface="+mn-cs"/>
                        </a:rPr>
                        <a:t>Aseguramiento de la calidad </a:t>
                      </a:r>
                      <a:r>
                        <a:rPr lang="es-CO" sz="1200" b="0" i="0" u="none" strike="noStrike" kern="1200" baseline="0" dirty="0" smtClean="0">
                          <a:solidFill>
                            <a:srgbClr val="000000"/>
                          </a:solidFill>
                          <a:effectLst/>
                          <a:latin typeface="Arial" panose="020B0604020202020204" pitchFamily="34" charset="0"/>
                          <a:ea typeface="+mn-ea"/>
                          <a:cs typeface="+mn-cs"/>
                        </a:rPr>
                        <a:t>la Directora de aseguramiento de la calidad académica.</a:t>
                      </a:r>
                      <a:endParaRPr lang="es-CO" sz="1200" b="0" i="0" u="none" strike="noStrike" kern="1200" baseline="0" dirty="0">
                        <a:solidFill>
                          <a:srgbClr val="000000"/>
                        </a:solidFill>
                        <a:effectLst/>
                        <a:latin typeface="Arial" panose="020B060402020202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b"/>
                      <a:endParaRPr lang="es-CO" sz="14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763170"/>
                  </a:ext>
                </a:extLst>
              </a:tr>
            </a:tbl>
          </a:graphicData>
        </a:graphic>
      </p:graphicFrame>
    </p:spTree>
    <p:extLst>
      <p:ext uri="{BB962C8B-B14F-4D97-AF65-F5344CB8AC3E}">
        <p14:creationId xmlns:p14="http://schemas.microsoft.com/office/powerpoint/2010/main" val="4086223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71669288"/>
              </p:ext>
            </p:extLst>
          </p:nvPr>
        </p:nvGraphicFramePr>
        <p:xfrm>
          <a:off x="134472" y="0"/>
          <a:ext cx="11985810" cy="5890745"/>
        </p:xfrm>
        <a:graphic>
          <a:graphicData uri="http://schemas.openxmlformats.org/drawingml/2006/table">
            <a:tbl>
              <a:tblPr>
                <a:tableStyleId>{5C22544A-7EE6-4342-B048-85BDC9FD1C3A}</a:tableStyleId>
              </a:tblPr>
              <a:tblGrid>
                <a:gridCol w="563825">
                  <a:extLst>
                    <a:ext uri="{9D8B030D-6E8A-4147-A177-3AD203B41FA5}">
                      <a16:colId xmlns:a16="http://schemas.microsoft.com/office/drawing/2014/main" val="3653929525"/>
                    </a:ext>
                  </a:extLst>
                </a:gridCol>
                <a:gridCol w="5347236">
                  <a:extLst>
                    <a:ext uri="{9D8B030D-6E8A-4147-A177-3AD203B41FA5}">
                      <a16:colId xmlns:a16="http://schemas.microsoft.com/office/drawing/2014/main" val="463290032"/>
                    </a:ext>
                  </a:extLst>
                </a:gridCol>
                <a:gridCol w="2564490">
                  <a:extLst>
                    <a:ext uri="{9D8B030D-6E8A-4147-A177-3AD203B41FA5}">
                      <a16:colId xmlns:a16="http://schemas.microsoft.com/office/drawing/2014/main" val="3348226621"/>
                    </a:ext>
                  </a:extLst>
                </a:gridCol>
                <a:gridCol w="2146169">
                  <a:extLst>
                    <a:ext uri="{9D8B030D-6E8A-4147-A177-3AD203B41FA5}">
                      <a16:colId xmlns:a16="http://schemas.microsoft.com/office/drawing/2014/main" val="2329578945"/>
                    </a:ext>
                  </a:extLst>
                </a:gridCol>
                <a:gridCol w="1364090">
                  <a:extLst>
                    <a:ext uri="{9D8B030D-6E8A-4147-A177-3AD203B41FA5}">
                      <a16:colId xmlns:a16="http://schemas.microsoft.com/office/drawing/2014/main" val="1676630737"/>
                    </a:ext>
                  </a:extLst>
                </a:gridCol>
              </a:tblGrid>
              <a:tr h="165421">
                <a:tc gridSpan="5">
                  <a:txBody>
                    <a:bodyPr/>
                    <a:lstStyle/>
                    <a:p>
                      <a:pPr algn="ctr" fontAlgn="ctr"/>
                      <a:r>
                        <a:rPr lang="es-CO" sz="1100" b="1" u="none" strike="noStrike" dirty="0">
                          <a:solidFill>
                            <a:srgbClr val="FF0000"/>
                          </a:solidFill>
                          <a:effectLst/>
                        </a:rPr>
                        <a:t>ASEGURAMIENTO DE LA CALIDAD</a:t>
                      </a:r>
                      <a:endParaRPr lang="es-CO" sz="11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1208320"/>
                  </a:ext>
                </a:extLst>
              </a:tr>
              <a:tr h="229045">
                <a:tc>
                  <a:txBody>
                    <a:bodyPr/>
                    <a:lstStyle/>
                    <a:p>
                      <a:pPr algn="just" fontAlgn="ctr"/>
                      <a:r>
                        <a:rPr lang="es-CO" sz="1050" u="none" strike="noStrike">
                          <a:effectLst/>
                        </a:rPr>
                        <a:t>No.</a:t>
                      </a:r>
                      <a:endParaRPr lang="es-CO" sz="1050" b="1" i="0" u="none" strike="noStrike">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u="none" strike="noStrike" dirty="0">
                          <a:solidFill>
                            <a:srgbClr val="FF0000"/>
                          </a:solidFill>
                          <a:effectLst/>
                        </a:rPr>
                        <a:t>ACCIÓN(ES) DE MEJORAMIENTO </a:t>
                      </a:r>
                      <a:endParaRPr lang="es-CO" sz="12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u="none" strike="noStrike" dirty="0">
                          <a:solidFill>
                            <a:srgbClr val="FF0000"/>
                          </a:solidFill>
                          <a:effectLst/>
                        </a:rPr>
                        <a:t>IMPACTO</a:t>
                      </a:r>
                      <a:endParaRPr lang="es-CO" sz="12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u="none" strike="noStrike" dirty="0">
                          <a:solidFill>
                            <a:srgbClr val="FF0000"/>
                          </a:solidFill>
                          <a:effectLst/>
                        </a:rPr>
                        <a:t>RESPONSABLE(S)</a:t>
                      </a:r>
                      <a:endParaRPr lang="es-CO" sz="12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u="none" strike="noStrike" kern="1200" dirty="0">
                          <a:solidFill>
                            <a:srgbClr val="FF0000"/>
                          </a:solidFill>
                          <a:effectLst/>
                          <a:latin typeface="+mn-lt"/>
                          <a:ea typeface="+mn-ea"/>
                          <a:cs typeface="+mn-cs"/>
                        </a:rPr>
                        <a:t>FECHA</a:t>
                      </a: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878046"/>
                  </a:ext>
                </a:extLst>
              </a:tr>
              <a:tr h="170332">
                <a:tc gridSpan="5">
                  <a:txBody>
                    <a:bodyPr/>
                    <a:lstStyle/>
                    <a:p>
                      <a:pPr algn="ctr" fontAlgn="ctr"/>
                      <a:r>
                        <a:rPr lang="es-CO" sz="1600" b="1" u="none" strike="noStrike" dirty="0">
                          <a:solidFill>
                            <a:srgbClr val="FF0000"/>
                          </a:solidFill>
                          <a:effectLst/>
                        </a:rPr>
                        <a:t>ASEGURAMIENTO DE LA CALIDAD</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77993985"/>
                  </a:ext>
                </a:extLst>
              </a:tr>
              <a:tr h="553527">
                <a:tc>
                  <a:txBody>
                    <a:bodyPr/>
                    <a:lstStyle/>
                    <a:p>
                      <a:pPr algn="ctr" fontAlgn="ctr"/>
                      <a:r>
                        <a:rPr lang="es-CO" sz="1200" u="none" strike="noStrike">
                          <a:effectLst/>
                        </a:rPr>
                        <a:t>1</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Elaborar módulo </a:t>
                      </a:r>
                      <a:r>
                        <a:rPr lang="es-CO" sz="1200" u="none" strike="noStrike" dirty="0" err="1">
                          <a:effectLst/>
                        </a:rPr>
                        <a:t>didactico</a:t>
                      </a:r>
                      <a:r>
                        <a:rPr lang="es-CO" sz="1200" u="none" strike="noStrike" dirty="0">
                          <a:effectLst/>
                        </a:rPr>
                        <a:t> para la construcción efectiva de los documentos maestros de registro calificado como parte de un proceso de investigación disciplinar</a:t>
                      </a:r>
                      <a:endParaRPr lang="es-CO" sz="12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Cumplir a cabalidad con los lineamientos exigidos por el MEN</a:t>
                      </a:r>
                      <a:br>
                        <a:rPr lang="es-CO" sz="1000" u="none" strike="noStrike">
                          <a:effectLst/>
                        </a:rPr>
                      </a:br>
                      <a:r>
                        <a:rPr lang="es-CO" sz="1000" u="none" strike="noStrike">
                          <a:effectLst/>
                        </a:rPr>
                        <a:t>* Facilitar el trabajo de los equipos de autoevaluación</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Dirección de aseguramiento de la calidad</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2019-1</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454824"/>
                  </a:ext>
                </a:extLst>
              </a:tr>
              <a:tr h="591700">
                <a:tc>
                  <a:txBody>
                    <a:bodyPr/>
                    <a:lstStyle/>
                    <a:p>
                      <a:pPr algn="ctr" fontAlgn="ctr"/>
                      <a:r>
                        <a:rPr lang="es-CO" sz="1200" u="none" strike="noStrike">
                          <a:effectLst/>
                        </a:rPr>
                        <a:t>2</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Poner a disposición de las diferentes Facultades el módulo de la calidad del currículo desde el Modelo Pedagógico de la Universidad </a:t>
                      </a:r>
                      <a:endParaRPr lang="es-CO" sz="12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 Aplicación del modelo pedagógico por parte de los docentes en distintos ambientes de aprendizaje.</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Dirección de aseguramiento de la calidad</a:t>
                      </a:r>
                      <a:br>
                        <a:rPr lang="es-CO" sz="1000" u="none" strike="noStrike">
                          <a:effectLst/>
                        </a:rPr>
                      </a:br>
                      <a:r>
                        <a:rPr lang="es-CO" sz="1000" u="none" strike="noStrike">
                          <a:effectLst/>
                        </a:rPr>
                        <a:t>Asistente senior de aseguramiento de la calidad </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2019-1</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5572478"/>
                  </a:ext>
                </a:extLst>
              </a:tr>
              <a:tr h="190872">
                <a:tc gridSpan="5">
                  <a:txBody>
                    <a:bodyPr/>
                    <a:lstStyle/>
                    <a:p>
                      <a:pPr algn="ctr" fontAlgn="ctr"/>
                      <a:r>
                        <a:rPr lang="es-CO" sz="1600" b="1" u="none" strike="noStrike" dirty="0">
                          <a:solidFill>
                            <a:srgbClr val="FF0000"/>
                          </a:solidFill>
                          <a:effectLst/>
                        </a:rPr>
                        <a:t>ACREDITACIÓN</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45988998"/>
                  </a:ext>
                </a:extLst>
              </a:tr>
              <a:tr h="464452">
                <a:tc>
                  <a:txBody>
                    <a:bodyPr/>
                    <a:lstStyle/>
                    <a:p>
                      <a:pPr algn="ctr" fontAlgn="ctr"/>
                      <a:r>
                        <a:rPr lang="es-CO" sz="1200" u="none" strike="noStrike">
                          <a:effectLst/>
                        </a:rPr>
                        <a:t>3</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Hacer seguimiento y control al cumplimiento de las estrategias a desarrollar para nivelar en los programas acreditables sus grupos de investigación</a:t>
                      </a:r>
                      <a:endParaRPr lang="es-CO" sz="12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Mejorar la categorización de grupos de investigación</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Dirección de aseguramiento de la calidad</a:t>
                      </a:r>
                      <a:br>
                        <a:rPr lang="es-CO" sz="1000" u="none" strike="noStrike">
                          <a:effectLst/>
                        </a:rPr>
                      </a:br>
                      <a:r>
                        <a:rPr lang="es-CO" sz="1000" u="none" strike="noStrike">
                          <a:effectLst/>
                        </a:rPr>
                        <a:t>Asistente senior de aseguramiento de la calidad </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Permanente</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165707"/>
                  </a:ext>
                </a:extLst>
              </a:tr>
              <a:tr h="617149">
                <a:tc>
                  <a:txBody>
                    <a:bodyPr/>
                    <a:lstStyle/>
                    <a:p>
                      <a:pPr algn="ctr" fontAlgn="ctr"/>
                      <a:r>
                        <a:rPr lang="es-CO" sz="1200" u="none" strike="noStrike">
                          <a:effectLst/>
                        </a:rPr>
                        <a:t>4</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Apoyar y hacer </a:t>
                      </a:r>
                      <a:r>
                        <a:rPr lang="es-CO" sz="1200" u="none" strike="noStrike" dirty="0" smtClean="0">
                          <a:effectLst/>
                        </a:rPr>
                        <a:t>seguimiento </a:t>
                      </a:r>
                      <a:r>
                        <a:rPr lang="es-CO" sz="1200" u="none" strike="noStrike" dirty="0">
                          <a:effectLst/>
                        </a:rPr>
                        <a:t>a la consolidación de la proyección social como un sistema</a:t>
                      </a:r>
                      <a:endParaRPr lang="es-CO" sz="12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Tener la modelación de la proyección social como una fortaleza institucional</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 Dirección de aseguramiento de la calidad</a:t>
                      </a:r>
                      <a:br>
                        <a:rPr lang="es-CO" sz="1000" u="none" strike="noStrike">
                          <a:effectLst/>
                        </a:rPr>
                      </a:br>
                      <a:r>
                        <a:rPr lang="es-CO" sz="1000" u="none" strike="noStrike">
                          <a:effectLst/>
                        </a:rPr>
                        <a:t>* Asistente senior de aseguramiento de la calidad</a:t>
                      </a:r>
                      <a:br>
                        <a:rPr lang="es-CO" sz="1000" u="none" strike="noStrike">
                          <a:effectLst/>
                        </a:rPr>
                      </a:br>
                      <a:r>
                        <a:rPr lang="es-CO" sz="1000" u="none" strike="noStrike">
                          <a:effectLst/>
                        </a:rPr>
                        <a:t>* Asistente  de rectoría para la proyección social </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Permanente</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761762"/>
                  </a:ext>
                </a:extLst>
              </a:tr>
              <a:tr h="738035">
                <a:tc>
                  <a:txBody>
                    <a:bodyPr/>
                    <a:lstStyle/>
                    <a:p>
                      <a:pPr algn="ctr" fontAlgn="ctr"/>
                      <a:r>
                        <a:rPr lang="es-CO" sz="1200" u="none" strike="noStrike">
                          <a:effectLst/>
                        </a:rPr>
                        <a:t>5</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Hacer seguimiento a las estrategias que presenten los programas sobre el desempeño de los estudiantes en SABER PRO y análisis de resultados</a:t>
                      </a:r>
                      <a:endParaRPr lang="es-CO" sz="12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Mejorar el desempeño de los estudiantes en las pruebas saber pro</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 Dirección de aseguramiento de la calidad</a:t>
                      </a:r>
                      <a:br>
                        <a:rPr lang="es-CO" sz="1000" u="none" strike="noStrike">
                          <a:effectLst/>
                        </a:rPr>
                      </a:br>
                      <a:r>
                        <a:rPr lang="es-CO" sz="1000" u="none" strike="noStrike">
                          <a:effectLst/>
                        </a:rPr>
                        <a:t>* Asistente senior de aseguramiento de la calidad</a:t>
                      </a:r>
                      <a:br>
                        <a:rPr lang="es-CO" sz="1000" u="none" strike="noStrike">
                          <a:effectLst/>
                        </a:rPr>
                      </a:br>
                      <a:r>
                        <a:rPr lang="es-CO" sz="1000" u="none" strike="noStrike">
                          <a:effectLst/>
                        </a:rPr>
                        <a:t>* Decanos y directores de programa.</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Permanente</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0700442"/>
                  </a:ext>
                </a:extLst>
              </a:tr>
              <a:tr h="190872">
                <a:tc gridSpan="5">
                  <a:txBody>
                    <a:bodyPr/>
                    <a:lstStyle/>
                    <a:p>
                      <a:pPr algn="ctr" fontAlgn="ctr"/>
                      <a:r>
                        <a:rPr lang="es-CO" sz="1600" b="1" u="none" strike="noStrike" dirty="0">
                          <a:solidFill>
                            <a:srgbClr val="FF0000"/>
                          </a:solidFill>
                          <a:effectLst/>
                        </a:rPr>
                        <a:t>SISTEMA DE GESTIÓN DE CALIDAD</a:t>
                      </a:r>
                      <a:endParaRPr lang="es-CO" sz="1600" b="1" i="0" u="none" strike="noStrike" dirty="0">
                        <a:solidFill>
                          <a:srgbClr val="FF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93625768"/>
                  </a:ext>
                </a:extLst>
              </a:tr>
              <a:tr h="553527">
                <a:tc>
                  <a:txBody>
                    <a:bodyPr/>
                    <a:lstStyle/>
                    <a:p>
                      <a:pPr algn="ctr" fontAlgn="ctr"/>
                      <a:r>
                        <a:rPr lang="es-CO" sz="1200" u="none" strike="noStrike">
                          <a:effectLst/>
                        </a:rPr>
                        <a:t>6</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Parametrizar e implementar el software de calidad en los módulos de:  Auditorias e inspecciones, contexto de la organización, indicadores, mejoramiento continuo, riesgos y servicio al cliente</a:t>
                      </a:r>
                      <a:endParaRPr lang="es-CO" sz="12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dirty="0">
                          <a:effectLst/>
                        </a:rPr>
                        <a:t>Automatizar el SGC para tener información oportuna y confiable, reducir la utilización del papel </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Coodinador nacional de calidad y Seccionales</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2019-1</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175039"/>
                  </a:ext>
                </a:extLst>
              </a:tr>
              <a:tr h="279944">
                <a:tc>
                  <a:txBody>
                    <a:bodyPr/>
                    <a:lstStyle/>
                    <a:p>
                      <a:pPr algn="ctr" fontAlgn="ctr"/>
                      <a:r>
                        <a:rPr lang="es-CO" sz="1200" u="none" strike="noStrike">
                          <a:effectLst/>
                        </a:rPr>
                        <a:t>7</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Cubrir en la seccional las 4 Facultades en la realización de auditorías internas de calidad.</a:t>
                      </a:r>
                      <a:endParaRPr lang="es-CO" sz="12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Auditar la Facultad de Ciencias de la salud para alinearla con el SGC.</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Coordinadora de calidad seccional y auditores internos</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2019-1</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825880"/>
                  </a:ext>
                </a:extLst>
              </a:tr>
              <a:tr h="458090">
                <a:tc>
                  <a:txBody>
                    <a:bodyPr/>
                    <a:lstStyle/>
                    <a:p>
                      <a:pPr algn="ctr" fontAlgn="ctr"/>
                      <a:r>
                        <a:rPr lang="es-CO" sz="1200" u="none" strike="noStrike">
                          <a:effectLst/>
                        </a:rPr>
                        <a:t>8</a:t>
                      </a:r>
                      <a:endParaRPr lang="es-CO" sz="1200" b="1"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200" u="none" strike="noStrike" dirty="0">
                          <a:effectLst/>
                        </a:rPr>
                        <a:t>Ampliar el alcance del certificado del SGC a las Facultades de Ingenierías, Ciencias EAC y Ciencias de la educación</a:t>
                      </a:r>
                      <a:endParaRPr lang="es-CO" sz="1200" b="0" i="0" u="none" strike="noStrike" dirty="0">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Mayor cobertura en la revisión y mejora de las Facultades de la Universidad Libre</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000" u="none" strike="noStrike">
                          <a:effectLst/>
                        </a:rPr>
                        <a:t>Coordinador nacional de calidad </a:t>
                      </a:r>
                      <a:endParaRPr lang="es-CO" sz="1000" b="0" i="0" u="none" strike="noStrike">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000" u="none" strike="noStrike" dirty="0">
                          <a:effectLst/>
                        </a:rPr>
                        <a:t>2019-2</a:t>
                      </a:r>
                      <a:endParaRPr lang="es-CO" sz="1000" b="0" i="0" u="none" strike="noStrike" dirty="0">
                        <a:solidFill>
                          <a:srgbClr val="000000"/>
                        </a:solidFill>
                        <a:effectLst/>
                        <a:latin typeface="Arial" panose="020B0604020202020204" pitchFamily="34" charset="0"/>
                      </a:endParaRPr>
                    </a:p>
                  </a:txBody>
                  <a:tcPr marL="5322" marR="5322" marT="5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162630"/>
                  </a:ext>
                </a:extLst>
              </a:tr>
            </a:tbl>
          </a:graphicData>
        </a:graphic>
      </p:graphicFrame>
    </p:spTree>
    <p:extLst>
      <p:ext uri="{BB962C8B-B14F-4D97-AF65-F5344CB8AC3E}">
        <p14:creationId xmlns:p14="http://schemas.microsoft.com/office/powerpoint/2010/main" val="1540534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457199" y="-111047"/>
            <a:ext cx="9305365" cy="2142125"/>
          </a:xfrm>
          <a:prstGeom prst="rect">
            <a:avLst/>
          </a:prstGeom>
          <a:noFill/>
          <a:ln w="9525">
            <a:noFill/>
            <a:miter lim="800000"/>
            <a:headEnd/>
            <a:tailEnd/>
          </a:ln>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4000" b="1" dirty="0" smtClean="0">
                <a:solidFill>
                  <a:srgbClr val="002060"/>
                </a:solidFill>
                <a:effectLst>
                  <a:outerShdw blurRad="38100" dist="38100" dir="2700000" algn="tl">
                    <a:srgbClr val="000000">
                      <a:alpha val="43137"/>
                    </a:srgbClr>
                  </a:outerShdw>
                </a:effectLst>
                <a:latin typeface="Book Antiqua" pitchFamily="18" charset="0"/>
              </a:rPr>
              <a:t/>
            </a:r>
            <a:br>
              <a:rPr lang="es-CO" sz="4000" b="1" dirty="0" smtClean="0">
                <a:solidFill>
                  <a:srgbClr val="002060"/>
                </a:solidFill>
                <a:effectLst>
                  <a:outerShdw blurRad="38100" dist="38100" dir="2700000" algn="tl">
                    <a:srgbClr val="000000">
                      <a:alpha val="43137"/>
                    </a:srgbClr>
                  </a:outerShdw>
                </a:effectLst>
                <a:latin typeface="Book Antiqua" pitchFamily="18" charset="0"/>
              </a:rPr>
            </a:br>
            <a:r>
              <a:rPr lang="es-CO" sz="3600" b="1" dirty="0" smtClean="0">
                <a:solidFill>
                  <a:srgbClr val="002060"/>
                </a:solidFill>
                <a:effectLst>
                  <a:outerShdw blurRad="38100" dist="38100" dir="2700000" algn="tl">
                    <a:srgbClr val="000000">
                      <a:alpha val="43137"/>
                    </a:srgbClr>
                  </a:outerShdw>
                </a:effectLst>
                <a:latin typeface="Book Antiqua" pitchFamily="18" charset="0"/>
              </a:rPr>
              <a:t>CUMPLIMIENTO A OBJETIVOS DE </a:t>
            </a:r>
            <a:br>
              <a:rPr lang="es-CO" sz="3600" b="1" dirty="0" smtClean="0">
                <a:solidFill>
                  <a:srgbClr val="002060"/>
                </a:solidFill>
                <a:effectLst>
                  <a:outerShdw blurRad="38100" dist="38100" dir="2700000" algn="tl">
                    <a:srgbClr val="000000">
                      <a:alpha val="43137"/>
                    </a:srgbClr>
                  </a:outerShdw>
                </a:effectLst>
                <a:latin typeface="Book Antiqua" pitchFamily="18" charset="0"/>
              </a:rPr>
            </a:br>
            <a:r>
              <a:rPr lang="es-CO" sz="3600" b="1" dirty="0" smtClean="0">
                <a:solidFill>
                  <a:srgbClr val="002060"/>
                </a:solidFill>
                <a:effectLst>
                  <a:outerShdw blurRad="38100" dist="38100" dir="2700000" algn="tl">
                    <a:srgbClr val="000000">
                      <a:alpha val="43137"/>
                    </a:srgbClr>
                  </a:outerShdw>
                </a:effectLst>
                <a:latin typeface="Book Antiqua" pitchFamily="18" charset="0"/>
              </a:rPr>
              <a:t>LA CALIDAD</a:t>
            </a:r>
            <a:r>
              <a:rPr lang="es-ES" sz="3600" b="1" dirty="0" smtClean="0">
                <a:solidFill>
                  <a:srgbClr val="002060"/>
                </a:solidFill>
                <a:effectLst>
                  <a:outerShdw blurRad="38100" dist="38100" dir="2700000" algn="tl">
                    <a:srgbClr val="000000">
                      <a:alpha val="43137"/>
                    </a:srgbClr>
                  </a:outerShdw>
                </a:effectLst>
                <a:latin typeface="Book Antiqua" pitchFamily="18" charset="0"/>
              </a:rPr>
              <a:t/>
            </a:r>
            <a:br>
              <a:rPr lang="es-ES" sz="3600" b="1" dirty="0" smtClean="0">
                <a:solidFill>
                  <a:srgbClr val="002060"/>
                </a:solidFill>
                <a:effectLst>
                  <a:outerShdw blurRad="38100" dist="38100" dir="2700000" algn="tl">
                    <a:srgbClr val="000000">
                      <a:alpha val="43137"/>
                    </a:srgbClr>
                  </a:outerShdw>
                </a:effectLst>
                <a:latin typeface="Book Antiqua" pitchFamily="18" charset="0"/>
              </a:rPr>
            </a:br>
            <a:endParaRPr lang="es-ES" sz="3600" b="1" dirty="0">
              <a:solidFill>
                <a:srgbClr val="002060"/>
              </a:solidFill>
              <a:effectLst>
                <a:outerShdw blurRad="38100" dist="38100" dir="2700000" algn="tl">
                  <a:srgbClr val="000000">
                    <a:alpha val="43137"/>
                  </a:srgbClr>
                </a:outerShdw>
              </a:effectLst>
              <a:latin typeface="Book Antiqua" pitchFamily="18" charset="0"/>
            </a:endParaRPr>
          </a:p>
        </p:txBody>
      </p:sp>
      <p:pic>
        <p:nvPicPr>
          <p:cNvPr id="3" name="Picture 5" descr="http://smithvargasyasociados.blogspot.es/img/calid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578" y="1836150"/>
            <a:ext cx="6048672" cy="372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542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7524" y="459904"/>
            <a:ext cx="8568952" cy="4708981"/>
          </a:xfrm>
          <a:prstGeom prst="rect">
            <a:avLst/>
          </a:prstGeom>
        </p:spPr>
        <p:txBody>
          <a:bodyPr wrap="square">
            <a:spAutoFit/>
          </a:bodyPr>
          <a:lstStyle/>
          <a:p>
            <a:pPr algn="ctr"/>
            <a:r>
              <a:rPr lang="es-CO" sz="2000" b="1" dirty="0"/>
              <a:t>OBJETIVO </a:t>
            </a:r>
            <a:r>
              <a:rPr lang="es-CO" sz="2000" b="1" dirty="0" smtClean="0"/>
              <a:t>1</a:t>
            </a:r>
          </a:p>
          <a:p>
            <a:pPr algn="ctr"/>
            <a:endParaRPr lang="es-CO" sz="2000" dirty="0" smtClean="0"/>
          </a:p>
          <a:p>
            <a:pPr algn="ctr"/>
            <a:endParaRPr lang="es-CO" sz="2000" dirty="0"/>
          </a:p>
          <a:p>
            <a:pPr algn="ctr"/>
            <a:r>
              <a:rPr lang="es-CO" sz="2000" b="1" u="sng" dirty="0">
                <a:solidFill>
                  <a:srgbClr val="FF0000"/>
                </a:solidFill>
              </a:rPr>
              <a:t>Mejorar la percepción de satisfacción de la comunidad </a:t>
            </a:r>
            <a:r>
              <a:rPr lang="es-CO" sz="2000" b="1" u="sng" dirty="0" err="1">
                <a:solidFill>
                  <a:srgbClr val="FF0000"/>
                </a:solidFill>
              </a:rPr>
              <a:t>Unilibrista</a:t>
            </a:r>
            <a:r>
              <a:rPr lang="es-CO" sz="2000" b="1" u="sng" dirty="0">
                <a:solidFill>
                  <a:srgbClr val="FF0000"/>
                </a:solidFill>
              </a:rPr>
              <a:t> frente a la calidad de los servicios prestados por la universidad</a:t>
            </a:r>
            <a:r>
              <a:rPr lang="es-CO" sz="2000" b="1" dirty="0" smtClean="0">
                <a:solidFill>
                  <a:srgbClr val="FF0000"/>
                </a:solidFill>
              </a:rPr>
              <a:t>.</a:t>
            </a:r>
          </a:p>
          <a:p>
            <a:pPr algn="ctr"/>
            <a:endParaRPr lang="es-CO" sz="2000" dirty="0" smtClean="0"/>
          </a:p>
          <a:p>
            <a:pPr algn="ctr"/>
            <a:endParaRPr lang="es-CO" sz="2000" dirty="0"/>
          </a:p>
          <a:p>
            <a:pPr algn="ctr"/>
            <a:r>
              <a:rPr lang="es-CO" sz="2000" b="1" dirty="0"/>
              <a:t>Satisfacción del cliente y retroalimentación de las partes interesadas</a:t>
            </a:r>
            <a:r>
              <a:rPr lang="es-CO" sz="2000" b="1" dirty="0" smtClean="0"/>
              <a:t>:</a:t>
            </a:r>
          </a:p>
          <a:p>
            <a:pPr algn="ctr"/>
            <a:endParaRPr lang="es-CO" sz="2000" dirty="0"/>
          </a:p>
          <a:p>
            <a:pPr algn="ctr"/>
            <a:r>
              <a:rPr lang="es-CO" sz="2000" b="1" dirty="0" smtClean="0">
                <a:solidFill>
                  <a:srgbClr val="FF0000"/>
                </a:solidFill>
              </a:rPr>
              <a:t>Encuestas</a:t>
            </a:r>
          </a:p>
          <a:p>
            <a:pPr algn="ctr"/>
            <a:endParaRPr lang="es-CO" sz="2000" dirty="0">
              <a:solidFill>
                <a:srgbClr val="FF0000"/>
              </a:solidFill>
            </a:endParaRPr>
          </a:p>
          <a:p>
            <a:pPr algn="ctr"/>
            <a:r>
              <a:rPr lang="es-CO" sz="2000" b="1" dirty="0">
                <a:solidFill>
                  <a:srgbClr val="FF0000"/>
                </a:solidFill>
              </a:rPr>
              <a:t>Calificaciones de </a:t>
            </a:r>
            <a:r>
              <a:rPr lang="es-CO" sz="2000" b="1" dirty="0" smtClean="0">
                <a:solidFill>
                  <a:srgbClr val="FF0000"/>
                </a:solidFill>
              </a:rPr>
              <a:t>Servicio</a:t>
            </a:r>
            <a:endParaRPr lang="es-CO" sz="2000" b="1" dirty="0">
              <a:solidFill>
                <a:srgbClr val="FF0000"/>
              </a:solidFill>
            </a:endParaRPr>
          </a:p>
          <a:p>
            <a:pPr algn="ctr"/>
            <a:endParaRPr lang="es-CO" sz="2000" dirty="0">
              <a:solidFill>
                <a:srgbClr val="FF0000"/>
              </a:solidFill>
            </a:endParaRPr>
          </a:p>
          <a:p>
            <a:pPr algn="ctr"/>
            <a:r>
              <a:rPr lang="es-CO" sz="2000" b="1" dirty="0" smtClean="0">
                <a:solidFill>
                  <a:srgbClr val="FF0000"/>
                </a:solidFill>
              </a:rPr>
              <a:t>Quejas</a:t>
            </a:r>
            <a:endParaRPr lang="es-CO" sz="2000" dirty="0">
              <a:solidFill>
                <a:srgbClr val="FF0000"/>
              </a:solidFill>
            </a:endParaRPr>
          </a:p>
        </p:txBody>
      </p:sp>
      <p:pic>
        <p:nvPicPr>
          <p:cNvPr id="3" name="Picture 6" descr="http://2.bp.blogspot.com/_WTBCGu0ATow/Smjp1-aMRSI/AAAAAAAAA0Y/Y0PehmCOfFg/s320/La+Satisfaccion+del+Cliente+No+Vale+N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528" y="3236856"/>
            <a:ext cx="25812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83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9900" y="134271"/>
            <a:ext cx="11320526" cy="6340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ES" sz="2400" b="1" dirty="0" smtClean="0">
                <a:solidFill>
                  <a:srgbClr val="FF3300"/>
                </a:solidFill>
              </a:rPr>
              <a:t> </a:t>
            </a:r>
            <a:r>
              <a:rPr lang="es-ES" sz="2800" b="1" dirty="0" smtClean="0">
                <a:solidFill>
                  <a:srgbClr val="FF3300"/>
                </a:solidFill>
              </a:rPr>
              <a:t> </a:t>
            </a:r>
            <a:r>
              <a:rPr lang="es-MX" sz="2000" b="1" kern="0" dirty="0" smtClean="0">
                <a:solidFill>
                  <a:srgbClr val="FF3300"/>
                </a:solidFill>
              </a:rPr>
              <a:t>ENCUESTAS: </a:t>
            </a:r>
            <a:br>
              <a:rPr lang="es-MX" sz="2000" b="1" kern="0" dirty="0" smtClean="0">
                <a:solidFill>
                  <a:srgbClr val="FF3300"/>
                </a:solidFill>
              </a:rPr>
            </a:br>
            <a:r>
              <a:rPr lang="es-CO" sz="1200" dirty="0" smtClean="0"/>
              <a:t>Garantizar que el nivel de satisfacción de la comunidad </a:t>
            </a:r>
            <a:r>
              <a:rPr lang="es-CO" sz="1200" dirty="0" err="1" smtClean="0"/>
              <a:t>Unilibrista</a:t>
            </a:r>
            <a:r>
              <a:rPr lang="es-CO" sz="1200" dirty="0" smtClean="0"/>
              <a:t> frente a la calidad de los servicios prestados por la universidad se encuentre como mínimo en un 80%.</a:t>
            </a:r>
            <a:r>
              <a:rPr lang="es-CO" sz="1400" dirty="0" smtClean="0"/>
              <a:t/>
            </a:r>
            <a:br>
              <a:rPr lang="es-CO" sz="1400" dirty="0" smtClean="0"/>
            </a:br>
            <a:endParaRPr lang="es-ES" sz="1400" b="1" kern="0" dirty="0">
              <a:solidFill>
                <a:srgbClr val="FF33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371148486"/>
              </p:ext>
            </p:extLst>
          </p:nvPr>
        </p:nvGraphicFramePr>
        <p:xfrm>
          <a:off x="-125837" y="643804"/>
          <a:ext cx="12192000" cy="5282144"/>
        </p:xfrm>
        <a:graphic>
          <a:graphicData uri="http://schemas.openxmlformats.org/drawingml/2006/table">
            <a:tbl>
              <a:tblPr>
                <a:tableStyleId>{5C22544A-7EE6-4342-B048-85BDC9FD1C3A}</a:tableStyleId>
              </a:tblPr>
              <a:tblGrid>
                <a:gridCol w="3232397">
                  <a:extLst>
                    <a:ext uri="{9D8B030D-6E8A-4147-A177-3AD203B41FA5}">
                      <a16:colId xmlns:a16="http://schemas.microsoft.com/office/drawing/2014/main" val="3023335680"/>
                    </a:ext>
                  </a:extLst>
                </a:gridCol>
                <a:gridCol w="1943047">
                  <a:extLst>
                    <a:ext uri="{9D8B030D-6E8A-4147-A177-3AD203B41FA5}">
                      <a16:colId xmlns:a16="http://schemas.microsoft.com/office/drawing/2014/main" val="2001349101"/>
                    </a:ext>
                  </a:extLst>
                </a:gridCol>
                <a:gridCol w="1835100">
                  <a:extLst>
                    <a:ext uri="{9D8B030D-6E8A-4147-A177-3AD203B41FA5}">
                      <a16:colId xmlns:a16="http://schemas.microsoft.com/office/drawing/2014/main" val="764559029"/>
                    </a:ext>
                  </a:extLst>
                </a:gridCol>
                <a:gridCol w="2158940">
                  <a:extLst>
                    <a:ext uri="{9D8B030D-6E8A-4147-A177-3AD203B41FA5}">
                      <a16:colId xmlns:a16="http://schemas.microsoft.com/office/drawing/2014/main" val="4130587709"/>
                    </a:ext>
                  </a:extLst>
                </a:gridCol>
                <a:gridCol w="3022516">
                  <a:extLst>
                    <a:ext uri="{9D8B030D-6E8A-4147-A177-3AD203B41FA5}">
                      <a16:colId xmlns:a16="http://schemas.microsoft.com/office/drawing/2014/main" val="4010763477"/>
                    </a:ext>
                  </a:extLst>
                </a:gridCol>
              </a:tblGrid>
              <a:tr h="204803">
                <a:tc gridSpan="5">
                  <a:txBody>
                    <a:bodyPr/>
                    <a:lstStyle/>
                    <a:p>
                      <a:pPr algn="ctr" fontAlgn="ctr"/>
                      <a:r>
                        <a:rPr lang="es-CO" sz="1050" b="1" i="0" u="none" strike="noStrike" dirty="0" smtClean="0">
                          <a:solidFill>
                            <a:srgbClr val="FF0000"/>
                          </a:solidFill>
                          <a:effectLst/>
                          <a:latin typeface="Arial" panose="020B0604020202020204" pitchFamily="34" charset="0"/>
                        </a:rPr>
                        <a:t>RESULTADOS DE ENCUESTAS</a:t>
                      </a:r>
                      <a:r>
                        <a:rPr lang="es-CO" sz="1050" b="1" i="0" u="none" strike="noStrike" baseline="0" dirty="0" smtClean="0">
                          <a:solidFill>
                            <a:srgbClr val="FF0000"/>
                          </a:solidFill>
                          <a:effectLst/>
                          <a:latin typeface="Arial" panose="020B0604020202020204" pitchFamily="34" charset="0"/>
                        </a:rPr>
                        <a:t> 2017</a:t>
                      </a:r>
                      <a:endParaRPr lang="es-CO" sz="1050" b="1" i="0" u="none" strike="noStrike" dirty="0">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fontAlgn="ct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fontAlgn="ct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218305"/>
                  </a:ext>
                </a:extLst>
              </a:tr>
              <a:tr h="204803">
                <a:tc>
                  <a:txBody>
                    <a:bodyPr/>
                    <a:lstStyle/>
                    <a:p>
                      <a:pPr algn="ctr" fontAlgn="ctr"/>
                      <a:r>
                        <a:rPr lang="es-CO" sz="1050" u="none" strike="noStrike" dirty="0">
                          <a:effectLst/>
                        </a:rPr>
                        <a:t>PROCESO(S)</a:t>
                      </a: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050" u="none" strike="noStrike" dirty="0">
                          <a:effectLst/>
                        </a:rPr>
                        <a:t>EVALUACIÓN (0-5)</a:t>
                      </a: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050" u="none" strike="noStrike" dirty="0">
                          <a:effectLst/>
                        </a:rPr>
                        <a:t>% DE SATISFACCIÓN</a:t>
                      </a: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s-CO" sz="1050" u="none" strike="noStrike" dirty="0">
                          <a:effectLst/>
                        </a:rPr>
                        <a:t>TAMAÑO DE LA MUESTRA</a:t>
                      </a: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s-CO" sz="1050" u="none" strike="noStrike" dirty="0">
                          <a:effectLst/>
                        </a:rPr>
                        <a:t>GRUPOS FOCALES APLICADOS</a:t>
                      </a:r>
                      <a:endParaRPr lang="es-CO" sz="105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800903"/>
                  </a:ext>
                </a:extLst>
              </a:tr>
              <a:tr h="189632">
                <a:tc>
                  <a:txBody>
                    <a:bodyPr/>
                    <a:lstStyle/>
                    <a:p>
                      <a:pPr algn="l" fontAlgn="ctr"/>
                      <a:r>
                        <a:rPr lang="es-CO" sz="1050" u="none" strike="noStrike" dirty="0">
                          <a:effectLst/>
                        </a:rPr>
                        <a:t>DOCENCIA</a:t>
                      </a:r>
                      <a:endParaRPr lang="es-CO" sz="1050" b="1" i="0" u="none" strike="noStrike" dirty="0">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3,60</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71,95%</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1873</a:t>
                      </a:r>
                      <a:endParaRPr lang="es-CO" sz="11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956468"/>
                  </a:ext>
                </a:extLst>
              </a:tr>
              <a:tr h="189632">
                <a:tc>
                  <a:txBody>
                    <a:bodyPr/>
                    <a:lstStyle/>
                    <a:p>
                      <a:pPr algn="l" fontAlgn="ctr"/>
                      <a:r>
                        <a:rPr lang="es-CO" sz="1050" u="none" strike="noStrike">
                          <a:effectLst/>
                        </a:rPr>
                        <a:t>INVESTIGACIÓN</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3,62</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72,44%</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1873</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730530"/>
                  </a:ext>
                </a:extLst>
              </a:tr>
              <a:tr h="379264">
                <a:tc>
                  <a:txBody>
                    <a:bodyPr/>
                    <a:lstStyle/>
                    <a:p>
                      <a:pPr algn="l" fontAlgn="ctr"/>
                      <a:r>
                        <a:rPr lang="es-CO" sz="1050" u="none" strike="noStrike">
                          <a:effectLst/>
                        </a:rPr>
                        <a:t>PROYECCIÓN SOCIAL</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3,78</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75,56%</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2513</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Egresados, Sector externo, Estudiantes, Docentes y Administrativos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9677480"/>
                  </a:ext>
                </a:extLst>
              </a:tr>
              <a:tr h="189632">
                <a:tc>
                  <a:txBody>
                    <a:bodyPr/>
                    <a:lstStyle/>
                    <a:p>
                      <a:pPr algn="l" fontAlgn="ctr"/>
                      <a:r>
                        <a:rPr lang="es-CO" sz="1050" u="none" strike="noStrike">
                          <a:effectLst/>
                        </a:rPr>
                        <a:t>INTERNACIONALIZACIÓN</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3,62</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72,40%</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1582327"/>
                  </a:ext>
                </a:extLst>
              </a:tr>
              <a:tr h="284448">
                <a:tc>
                  <a:txBody>
                    <a:bodyPr/>
                    <a:lstStyle/>
                    <a:p>
                      <a:pPr algn="l" fontAlgn="ctr"/>
                      <a:r>
                        <a:rPr lang="es-CO" sz="1050" u="none" strike="noStrike">
                          <a:effectLst/>
                        </a:rPr>
                        <a:t>BIENESTAR UNIVERSITARIO</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3,81</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76,20%</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2479</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 Administrativos y Egresados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8756516"/>
                  </a:ext>
                </a:extLst>
              </a:tr>
              <a:tr h="189632">
                <a:tc>
                  <a:txBody>
                    <a:bodyPr/>
                    <a:lstStyle/>
                    <a:p>
                      <a:pPr algn="l" fontAlgn="ctr"/>
                      <a:r>
                        <a:rPr lang="es-CO" sz="1050" u="none" strike="noStrike">
                          <a:effectLst/>
                        </a:rPr>
                        <a:t>DIRECCIÓN ESTRATÉGICA</a:t>
                      </a:r>
                      <a:endParaRPr lang="es-CO" sz="1050" b="1" i="0" u="none" strike="noStrike">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3,55</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70,90%</a:t>
                      </a:r>
                      <a:endParaRPr lang="es-CO" sz="11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4467310"/>
                  </a:ext>
                </a:extLst>
              </a:tr>
              <a:tr h="189632">
                <a:tc>
                  <a:txBody>
                    <a:bodyPr/>
                    <a:lstStyle/>
                    <a:p>
                      <a:pPr algn="l" fontAlgn="ctr"/>
                      <a:r>
                        <a:rPr lang="es-CO" sz="1050" u="none" strike="noStrike">
                          <a:effectLst/>
                        </a:rPr>
                        <a:t>ASEGURAMIENTO DE LA CALIDAD</a:t>
                      </a:r>
                      <a:endParaRPr lang="es-CO" sz="1050" b="1" i="0" u="none" strike="noStrike">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3,84</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76,87%</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1873</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842007"/>
                  </a:ext>
                </a:extLst>
              </a:tr>
              <a:tr h="284448">
                <a:tc>
                  <a:txBody>
                    <a:bodyPr/>
                    <a:lstStyle/>
                    <a:p>
                      <a:pPr algn="l" fontAlgn="ctr"/>
                      <a:r>
                        <a:rPr lang="es-CO" sz="1050" u="none" strike="noStrike" dirty="0">
                          <a:effectLst/>
                        </a:rPr>
                        <a:t>GESTIÓN FINANCIERA</a:t>
                      </a:r>
                      <a:endParaRPr lang="es-CO" sz="1050" b="1" i="0" u="none" strike="noStrike" dirty="0">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3,87</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77,45%</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2479</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 Administrativos y Egresados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799769"/>
                  </a:ext>
                </a:extLst>
              </a:tr>
              <a:tr h="189632">
                <a:tc>
                  <a:txBody>
                    <a:bodyPr/>
                    <a:lstStyle/>
                    <a:p>
                      <a:pPr algn="l" fontAlgn="ctr"/>
                      <a:r>
                        <a:rPr lang="es-CO" sz="1050" u="none" strike="noStrike" dirty="0">
                          <a:effectLst/>
                        </a:rPr>
                        <a:t>GESTIÓN HUMANA</a:t>
                      </a:r>
                      <a:endParaRPr lang="es-CO" sz="1050" b="1" i="0" u="none" strike="noStrike" dirty="0">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solidFill>
                            <a:srgbClr val="FF0000"/>
                          </a:solidFill>
                          <a:effectLst/>
                        </a:rPr>
                        <a:t>4,02</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solidFill>
                            <a:srgbClr val="FF0000"/>
                          </a:solidFill>
                          <a:effectLst/>
                        </a:rPr>
                        <a:t>80,47%</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692119"/>
                  </a:ext>
                </a:extLst>
              </a:tr>
              <a:tr h="284448">
                <a:tc>
                  <a:txBody>
                    <a:bodyPr/>
                    <a:lstStyle/>
                    <a:p>
                      <a:pPr algn="l" fontAlgn="ctr"/>
                      <a:r>
                        <a:rPr lang="es-CO" sz="1050" u="none" strike="noStrike">
                          <a:effectLst/>
                        </a:rPr>
                        <a:t>GESTIÓN DE ADMISIONES Y REGISTROS</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solidFill>
                            <a:srgbClr val="FF0000"/>
                          </a:solidFill>
                          <a:effectLst/>
                        </a:rPr>
                        <a:t>4,00</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solidFill>
                            <a:srgbClr val="FF0000"/>
                          </a:solidFill>
                          <a:effectLst/>
                        </a:rPr>
                        <a:t>80,07%</a:t>
                      </a:r>
                      <a:endParaRPr lang="es-CO" sz="1100" b="1" i="0" u="none" strike="noStrike" dirty="0">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2479</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 Administrativos y Egresados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240405"/>
                  </a:ext>
                </a:extLst>
              </a:tr>
              <a:tr h="151716">
                <a:tc>
                  <a:txBody>
                    <a:bodyPr/>
                    <a:lstStyle/>
                    <a:p>
                      <a:pPr algn="l" fontAlgn="ctr"/>
                      <a:r>
                        <a:rPr lang="es-CO" sz="1050" u="none" strike="noStrike">
                          <a:effectLst/>
                        </a:rPr>
                        <a:t>GESTIÓN DOCUMENTAL</a:t>
                      </a:r>
                      <a:endParaRPr lang="es-CO" sz="1050" b="1" i="0" u="none" strike="noStrike">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9033617"/>
                  </a:ext>
                </a:extLst>
              </a:tr>
              <a:tr h="284448">
                <a:tc>
                  <a:txBody>
                    <a:bodyPr/>
                    <a:lstStyle/>
                    <a:p>
                      <a:pPr algn="l" fontAlgn="ctr"/>
                      <a:r>
                        <a:rPr lang="es-CO" sz="1050" u="none" strike="noStrike">
                          <a:effectLst/>
                        </a:rPr>
                        <a:t>GESTIÓN DE BIBLIOTECA</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3,80</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76,00%</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2479</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 Administrativos y Egresados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5515426"/>
                  </a:ext>
                </a:extLst>
              </a:tr>
              <a:tr h="284448">
                <a:tc>
                  <a:txBody>
                    <a:bodyPr/>
                    <a:lstStyle/>
                    <a:p>
                      <a:pPr algn="l" fontAlgn="ctr"/>
                      <a:r>
                        <a:rPr lang="es-CO" sz="1050" u="none" strike="noStrike" dirty="0">
                          <a:effectLst/>
                        </a:rPr>
                        <a:t>GESTIÓN DE INFORMÁTICA</a:t>
                      </a:r>
                      <a:endParaRPr lang="es-CO" sz="1050" b="1" i="0" u="none" strike="noStrike" dirty="0">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3,52</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70,42%</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2479</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 Administrativos y Egresados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9291799"/>
                  </a:ext>
                </a:extLst>
              </a:tr>
              <a:tr h="189632">
                <a:tc>
                  <a:txBody>
                    <a:bodyPr/>
                    <a:lstStyle/>
                    <a:p>
                      <a:pPr algn="l" fontAlgn="ctr"/>
                      <a:r>
                        <a:rPr lang="es-CO" sz="1050" u="none" strike="noStrike">
                          <a:effectLst/>
                        </a:rPr>
                        <a:t>SERVICIOS GENERALES</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3,87</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77,30%</a:t>
                      </a:r>
                      <a:endParaRPr lang="es-CO" sz="1100" b="1" i="0" u="none" strike="noStrike">
                        <a:solidFill>
                          <a:srgbClr val="FF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a:effectLst/>
                        </a:rPr>
                        <a:t>1873</a:t>
                      </a:r>
                      <a:endParaRPr lang="es-CO" sz="1100" b="1" i="0" u="none" strike="noStrike">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s-CO" sz="1000" u="none" strike="noStrike" dirty="0">
                          <a:effectLst/>
                        </a:rPr>
                        <a:t>Estudiantes, Docentes  y Administrativos </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67574"/>
                  </a:ext>
                </a:extLst>
              </a:tr>
              <a:tr h="151716">
                <a:tc>
                  <a:txBody>
                    <a:bodyPr/>
                    <a:lstStyle/>
                    <a:p>
                      <a:pPr algn="l" fontAlgn="ctr"/>
                      <a:r>
                        <a:rPr lang="es-CO" sz="1050" u="none" strike="noStrike">
                          <a:effectLst/>
                        </a:rPr>
                        <a:t>GESTIÓN DE ADQUISIONES Y SUMINISTROS</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100" u="none" strike="noStrike" dirty="0">
                          <a:effectLst/>
                        </a:rPr>
                        <a:t> </a:t>
                      </a:r>
                      <a:r>
                        <a:rPr lang="es-CO" sz="1100" u="none" strike="noStrike" dirty="0" smtClean="0">
                          <a:effectLst/>
                        </a:rPr>
                        <a:t>N/A</a:t>
                      </a:r>
                      <a:endParaRPr lang="es-CO" sz="11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8120050"/>
                  </a:ext>
                </a:extLst>
              </a:tr>
              <a:tr h="151716">
                <a:tc>
                  <a:txBody>
                    <a:bodyPr/>
                    <a:lstStyle/>
                    <a:p>
                      <a:pPr algn="l" fontAlgn="ctr"/>
                      <a:r>
                        <a:rPr lang="es-CO" sz="1050" u="none" strike="noStrike">
                          <a:effectLst/>
                        </a:rPr>
                        <a:t>GESTIÓN DE AUDITORÍA INTERNA</a:t>
                      </a:r>
                      <a:endParaRPr lang="es-CO" sz="1050" b="1" i="0" u="none" strike="noStrike">
                        <a:solidFill>
                          <a:srgbClr val="FF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smtClean="0">
                          <a:ln>
                            <a:noFill/>
                          </a:ln>
                          <a:solidFill>
                            <a:prstClr val="black"/>
                          </a:solidFill>
                          <a:effectLst/>
                          <a:uLnTx/>
                          <a:uFillTx/>
                          <a:latin typeface="Calibri"/>
                          <a:ea typeface="+mn-ea"/>
                          <a:cs typeface="+mn-cs"/>
                        </a:rPr>
                        <a:t>N/A</a:t>
                      </a:r>
                      <a:endParaRPr kumimoji="0" lang="es-CO"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0748426"/>
                  </a:ext>
                </a:extLst>
              </a:tr>
              <a:tr h="307204">
                <a:tc>
                  <a:txBody>
                    <a:bodyPr/>
                    <a:lstStyle/>
                    <a:p>
                      <a:pPr algn="ctr" fontAlgn="ctr"/>
                      <a:r>
                        <a:rPr lang="es-CO" sz="1200" b="1" u="none" strike="noStrike" dirty="0">
                          <a:effectLst/>
                        </a:rPr>
                        <a:t>GRAN TOTAL</a:t>
                      </a:r>
                      <a:endParaRPr lang="es-CO" sz="1200" b="1" i="0" u="none" strike="noStrike" dirty="0">
                        <a:solidFill>
                          <a:srgbClr val="000000"/>
                        </a:solidFill>
                        <a:effectLst/>
                        <a:latin typeface="Arial" panose="020B060402020202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a:txBody>
                    <a:bodyPr/>
                    <a:lstStyle/>
                    <a:p>
                      <a:pPr algn="ctr" fontAlgn="ctr"/>
                      <a:r>
                        <a:rPr lang="es-CO" sz="1400" b="1" u="none" strike="noStrike" dirty="0">
                          <a:effectLst/>
                        </a:rPr>
                        <a:t>3,76</a:t>
                      </a:r>
                      <a:endParaRPr lang="es-CO" sz="14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a:txBody>
                    <a:bodyPr/>
                    <a:lstStyle/>
                    <a:p>
                      <a:pPr algn="ctr" fontAlgn="ctr"/>
                      <a:r>
                        <a:rPr lang="es-CO" sz="1400" b="1" u="none" strike="noStrike" dirty="0">
                          <a:effectLst/>
                        </a:rPr>
                        <a:t>75,23%</a:t>
                      </a:r>
                      <a:endParaRPr lang="es-CO" sz="14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a:txBody>
                    <a:bodyPr/>
                    <a:lstStyle/>
                    <a:p>
                      <a:pPr algn="l" fontAlgn="ctr"/>
                      <a:r>
                        <a:rPr lang="es-CO" sz="1400" b="1" u="none" strike="noStrike" dirty="0">
                          <a:effectLst/>
                        </a:rPr>
                        <a:t>                     2.513 </a:t>
                      </a:r>
                      <a:endParaRPr lang="es-CO" sz="14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a:txBody>
                    <a:bodyPr/>
                    <a:lstStyle/>
                    <a:p>
                      <a:pPr algn="just" fontAlgn="ctr"/>
                      <a:r>
                        <a:rPr lang="es-CO" sz="1000" u="none" strike="noStrike" dirty="0">
                          <a:effectLst/>
                        </a:rPr>
                        <a:t>Egresados, Sector externo, Estudiantes, Docentes y Administrativos</a:t>
                      </a: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extLst>
                  <a:ext uri="{0D108BD9-81ED-4DB2-BD59-A6C34878D82A}">
                    <a16:rowId xmlns:a16="http://schemas.microsoft.com/office/drawing/2014/main" val="1827324565"/>
                  </a:ext>
                </a:extLst>
              </a:tr>
              <a:tr h="810648">
                <a:tc gridSpan="5">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O" sz="1200" u="none" strike="noStrike" kern="1200" dirty="0" smtClean="0">
                          <a:solidFill>
                            <a:schemeClr val="dk1"/>
                          </a:solidFill>
                          <a:effectLst/>
                          <a:latin typeface="+mn-lt"/>
                          <a:ea typeface="+mn-ea"/>
                          <a:cs typeface="+mn-cs"/>
                        </a:rPr>
                        <a:t>En el año 2018 no</a:t>
                      </a:r>
                      <a:r>
                        <a:rPr lang="es-CO" sz="1200" u="none" strike="noStrike" kern="1200" baseline="0" dirty="0" smtClean="0">
                          <a:solidFill>
                            <a:schemeClr val="dk1"/>
                          </a:solidFill>
                          <a:effectLst/>
                          <a:latin typeface="+mn-lt"/>
                          <a:ea typeface="+mn-ea"/>
                          <a:cs typeface="+mn-cs"/>
                        </a:rPr>
                        <a:t> se aplicaron encuesta de satisfacción a los usuario.  Durante el año 2017 no</a:t>
                      </a:r>
                      <a:r>
                        <a:rPr lang="es-CO" sz="1200" u="none" strike="noStrike" kern="1200" dirty="0" smtClean="0">
                          <a:solidFill>
                            <a:schemeClr val="dk1"/>
                          </a:solidFill>
                          <a:effectLst/>
                          <a:latin typeface="+mn-lt"/>
                          <a:ea typeface="+mn-ea"/>
                          <a:cs typeface="+mn-cs"/>
                        </a:rPr>
                        <a:t> se cumple la meta del 80%, en la seccional se obtuvo un 75,23% de satisfacción de la comunidad frente a la calidad de los servicios prestados en cada uno de los procesos, este resultado se obtuvo de aplicación de encuestas a Egresados</a:t>
                      </a:r>
                      <a:r>
                        <a:rPr lang="es-CO" sz="1200" u="none" strike="noStrike" dirty="0" smtClean="0">
                          <a:effectLst/>
                        </a:rPr>
                        <a:t>, Sector externo, Estudiantes, Docentes y Administrativos con una muestra de 2.513 encuestados,</a:t>
                      </a:r>
                      <a:r>
                        <a:rPr lang="es-CO" sz="1200" u="none" strike="noStrike" baseline="0" dirty="0" smtClean="0">
                          <a:effectLst/>
                        </a:rPr>
                        <a:t> razón por la cual se trabajó con cada proceso en análisis de causas y acciones correctivas, las cuales están inmersas en las presentaciones de los procesos, es importante resaltar que solo los procesos de Gestión Humana y Admisiones y registros cumplieron el 80%.  El seguimiento a acciones correctivas se realizó durante el segundo ciclo de auditorías 2018</a:t>
                      </a:r>
                      <a:endParaRPr lang="es-CO" sz="1200" b="0" i="0" u="none" strike="noStrike" dirty="0" smtClean="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s-CO" sz="14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hMerge="1">
                  <a:txBody>
                    <a:bodyPr/>
                    <a:lstStyle/>
                    <a:p>
                      <a:pPr algn="ctr" fontAlgn="ctr"/>
                      <a:endParaRPr lang="es-CO" sz="14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hMerge="1">
                  <a:txBody>
                    <a:bodyPr/>
                    <a:lstStyle/>
                    <a:p>
                      <a:pPr algn="l" fontAlgn="ctr"/>
                      <a:endParaRPr lang="es-CO" sz="1400" b="1"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tc hMerge="1">
                  <a:txBody>
                    <a:bodyPr/>
                    <a:lstStyle/>
                    <a:p>
                      <a:pPr algn="just" fontAlgn="ctr"/>
                      <a:endParaRPr lang="es-CO" sz="1000" b="0" i="0" u="none" strike="noStrike" dirty="0">
                        <a:solidFill>
                          <a:srgbClr val="000000"/>
                        </a:solidFill>
                        <a:effectLst/>
                        <a:latin typeface="Calibri" panose="020F0502020204030204" pitchFamily="34" charset="0"/>
                      </a:endParaRPr>
                    </a:p>
                  </a:txBody>
                  <a:tcPr marL="4298" marR="4298" marT="42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FF6D"/>
                    </a:solidFill>
                  </a:tcPr>
                </a:tc>
                <a:extLst>
                  <a:ext uri="{0D108BD9-81ED-4DB2-BD59-A6C34878D82A}">
                    <a16:rowId xmlns:a16="http://schemas.microsoft.com/office/drawing/2014/main" val="400510117"/>
                  </a:ext>
                </a:extLst>
              </a:tr>
            </a:tbl>
          </a:graphicData>
        </a:graphic>
      </p:graphicFrame>
    </p:spTree>
    <p:extLst>
      <p:ext uri="{BB962C8B-B14F-4D97-AF65-F5344CB8AC3E}">
        <p14:creationId xmlns:p14="http://schemas.microsoft.com/office/powerpoint/2010/main" val="382294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07532435"/>
              </p:ext>
            </p:extLst>
          </p:nvPr>
        </p:nvGraphicFramePr>
        <p:xfrm>
          <a:off x="403412" y="528916"/>
          <a:ext cx="9798423" cy="5029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0445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899592" y="320702"/>
            <a:ext cx="8549208" cy="3570208"/>
          </a:xfrm>
          <a:prstGeom prst="rect">
            <a:avLst/>
          </a:prstGeom>
        </p:spPr>
        <p:txBody>
          <a:bodyPr wrap="square">
            <a:spAutoFit/>
          </a:bodyPr>
          <a:lstStyle/>
          <a:p>
            <a:pPr algn="ctr">
              <a:defRPr/>
            </a:pPr>
            <a:r>
              <a:rPr lang="es-ES_tradnl" sz="3200" b="1" dirty="0">
                <a:solidFill>
                  <a:srgbClr val="002060"/>
                </a:solidFill>
                <a:effectLst>
                  <a:outerShdw blurRad="38100" dist="38100" dir="2700000" algn="tl">
                    <a:srgbClr val="000000"/>
                  </a:outerShdw>
                </a:effectLst>
                <a:latin typeface="Book Antiqua" pitchFamily="18" charset="0"/>
              </a:rPr>
              <a:t>REVISIÓN GERENCIAL</a:t>
            </a:r>
          </a:p>
          <a:p>
            <a:pPr algn="ctr">
              <a:defRPr/>
            </a:pPr>
            <a:r>
              <a:rPr lang="es-ES_tradnl" sz="3200" b="1" dirty="0">
                <a:solidFill>
                  <a:srgbClr val="002060"/>
                </a:solidFill>
                <a:effectLst>
                  <a:outerShdw blurRad="38100" dist="38100" dir="2700000" algn="tl">
                    <a:srgbClr val="000000"/>
                  </a:outerShdw>
                </a:effectLst>
                <a:latin typeface="Book Antiqua" pitchFamily="18" charset="0"/>
              </a:rPr>
              <a:t>SECCIONAL PEREIRA</a:t>
            </a: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_tradnl" b="1" dirty="0">
              <a:solidFill>
                <a:srgbClr val="002060"/>
              </a:solidFill>
              <a:effectLst>
                <a:outerShdw blurRad="38100" dist="38100" dir="2700000" algn="tl">
                  <a:srgbClr val="000000"/>
                </a:outerShdw>
              </a:effectLst>
              <a:latin typeface="Book Antiqua" pitchFamily="18" charset="0"/>
            </a:endParaRPr>
          </a:p>
          <a:p>
            <a:pPr algn="ctr">
              <a:defRPr/>
            </a:pPr>
            <a:endParaRPr lang="es-ES" b="1" dirty="0">
              <a:solidFill>
                <a:srgbClr val="002060"/>
              </a:solidFill>
              <a:effectLst>
                <a:outerShdw blurRad="38100" dist="38100" dir="2700000" algn="tl">
                  <a:srgbClr val="000000"/>
                </a:outerShdw>
              </a:effectLst>
              <a:latin typeface="Book Antiqua" pitchFamily="18" charset="0"/>
            </a:endParaRPr>
          </a:p>
        </p:txBody>
      </p:sp>
      <p:sp>
        <p:nvSpPr>
          <p:cNvPr id="9" name="Rectangle 8"/>
          <p:cNvSpPr>
            <a:spLocks noChangeArrowheads="1"/>
          </p:cNvSpPr>
          <p:nvPr/>
        </p:nvSpPr>
        <p:spPr bwMode="auto">
          <a:xfrm>
            <a:off x="2148298" y="4502994"/>
            <a:ext cx="6253020" cy="1569660"/>
          </a:xfrm>
          <a:prstGeom prst="rect">
            <a:avLst/>
          </a:prstGeom>
          <a:noFill/>
          <a:ln w="9525">
            <a:noFill/>
            <a:miter lim="800000"/>
            <a:headEnd/>
            <a:tailEnd/>
          </a:ln>
        </p:spPr>
        <p:txBody>
          <a:bodyPr wrap="square">
            <a:spAutoFit/>
          </a:bodyPr>
          <a:lstStyle/>
          <a:p>
            <a:pPr algn="ctr" eaLnBrk="0" hangingPunct="0">
              <a:buClr>
                <a:schemeClr val="bg2"/>
              </a:buClr>
              <a:buSzPct val="75000"/>
              <a:buFont typeface="Monotype Sorts"/>
              <a:buNone/>
              <a:defRPr/>
            </a:pPr>
            <a:r>
              <a:rPr lang="es-ES_tradnl" sz="3200" b="1" dirty="0" smtClean="0">
                <a:solidFill>
                  <a:srgbClr val="CC3300"/>
                </a:solidFill>
                <a:effectLst>
                  <a:outerShdw blurRad="38100" dist="38100" dir="2700000" algn="tl">
                    <a:srgbClr val="000000"/>
                  </a:outerShdw>
                </a:effectLst>
                <a:latin typeface="Baskerville Old Face" pitchFamily="18" charset="0"/>
              </a:rPr>
              <a:t>Marzo 28 de 2019</a:t>
            </a:r>
            <a:endParaRPr lang="es-ES_tradnl" sz="3200" b="1" dirty="0">
              <a:solidFill>
                <a:srgbClr val="CC3300"/>
              </a:solidFill>
              <a:effectLst>
                <a:outerShdw blurRad="38100" dist="38100" dir="2700000" algn="tl">
                  <a:srgbClr val="000000"/>
                </a:outerShdw>
              </a:effectLst>
              <a:latin typeface="Baskerville Old Face" pitchFamily="18" charset="0"/>
            </a:endParaRPr>
          </a:p>
          <a:p>
            <a:pPr algn="ctr" eaLnBrk="0" hangingPunct="0">
              <a:buClr>
                <a:schemeClr val="bg2"/>
              </a:buClr>
              <a:buSzPct val="75000"/>
              <a:buFont typeface="Monotype Sorts"/>
              <a:buNone/>
              <a:defRPr/>
            </a:pPr>
            <a:r>
              <a:rPr lang="es-ES_tradnl" sz="3200" b="1" dirty="0">
                <a:solidFill>
                  <a:srgbClr val="CC3300"/>
                </a:solidFill>
                <a:effectLst>
                  <a:outerShdw blurRad="38100" dist="38100" dir="2700000" algn="tl">
                    <a:srgbClr val="000000"/>
                  </a:outerShdw>
                </a:effectLst>
                <a:latin typeface="Baskerville Old Face" pitchFamily="18" charset="0"/>
              </a:rPr>
              <a:t>Períodos analizados </a:t>
            </a:r>
            <a:r>
              <a:rPr lang="es-ES_tradnl" sz="3200" b="1" dirty="0" smtClean="0">
                <a:solidFill>
                  <a:srgbClr val="CC3300"/>
                </a:solidFill>
                <a:effectLst>
                  <a:outerShdw blurRad="38100" dist="38100" dir="2700000" algn="tl">
                    <a:srgbClr val="000000"/>
                  </a:outerShdw>
                </a:effectLst>
                <a:latin typeface="Baskerville Old Face" pitchFamily="18" charset="0"/>
              </a:rPr>
              <a:t>2018-1 </a:t>
            </a:r>
            <a:r>
              <a:rPr lang="es-ES_tradnl" sz="3200" b="1" dirty="0">
                <a:solidFill>
                  <a:srgbClr val="CC3300"/>
                </a:solidFill>
                <a:effectLst>
                  <a:outerShdw blurRad="38100" dist="38100" dir="2700000" algn="tl">
                    <a:srgbClr val="000000"/>
                  </a:outerShdw>
                </a:effectLst>
                <a:latin typeface="Baskerville Old Face" pitchFamily="18" charset="0"/>
              </a:rPr>
              <a:t>y </a:t>
            </a:r>
            <a:r>
              <a:rPr lang="es-ES_tradnl" sz="3200" b="1" dirty="0" smtClean="0">
                <a:solidFill>
                  <a:srgbClr val="CC3300"/>
                </a:solidFill>
                <a:effectLst>
                  <a:outerShdw blurRad="38100" dist="38100" dir="2700000" algn="tl">
                    <a:srgbClr val="000000"/>
                  </a:outerShdw>
                </a:effectLst>
                <a:latin typeface="Baskerville Old Face" pitchFamily="18" charset="0"/>
              </a:rPr>
              <a:t>2018-2</a:t>
            </a:r>
            <a:endParaRPr lang="es-ES_tradnl" sz="3200" b="1" dirty="0">
              <a:solidFill>
                <a:srgbClr val="CC3300"/>
              </a:solidFill>
              <a:effectLst>
                <a:outerShdw blurRad="38100" dist="38100" dir="2700000" algn="tl">
                  <a:srgbClr val="000000"/>
                </a:outerShdw>
              </a:effectLst>
              <a:latin typeface="Baskerville Old Face" pitchFamily="18" charset="0"/>
            </a:endParaRPr>
          </a:p>
          <a:p>
            <a:pPr algn="ctr" eaLnBrk="0" hangingPunct="0">
              <a:buClr>
                <a:schemeClr val="bg2"/>
              </a:buClr>
              <a:buSzPct val="75000"/>
              <a:buFont typeface="Monotype Sorts"/>
              <a:buNone/>
              <a:defRPr/>
            </a:pPr>
            <a:endParaRPr lang="es-ES_tradnl" sz="3200" b="1" dirty="0">
              <a:solidFill>
                <a:srgbClr val="CC3300"/>
              </a:solidFill>
              <a:effectLst>
                <a:outerShdw blurRad="38100" dist="38100" dir="2700000" algn="tl">
                  <a:srgbClr val="000000"/>
                </a:outerShdw>
              </a:effectLst>
              <a:latin typeface="Baskerville Old Face" pitchFamily="18"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2957" y="3959972"/>
            <a:ext cx="1917700" cy="1879600"/>
          </a:xfrm>
          <a:prstGeom prst="rect">
            <a:avLst/>
          </a:prstGeom>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517" y="1488142"/>
            <a:ext cx="6543648" cy="301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249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7859" y="264930"/>
            <a:ext cx="9233647" cy="1569660"/>
          </a:xfrm>
          <a:prstGeom prst="rect">
            <a:avLst/>
          </a:prstGeom>
        </p:spPr>
        <p:txBody>
          <a:bodyPr wrap="square">
            <a:spAutoFit/>
          </a:bodyPr>
          <a:lstStyle/>
          <a:p>
            <a:pPr lvl="0" algn="ctr" defTabSz="457200">
              <a:spcBef>
                <a:spcPct val="0"/>
              </a:spcBef>
              <a:defRPr/>
            </a:pPr>
            <a:r>
              <a:rPr lang="es-CO" sz="2400" b="1" dirty="0"/>
              <a:t>En el año 2018 se hizo por  El Sistemas de Gestión de la Calidad en el mes de octubre 2018, encuesta a nivel nacional de necesidades y expectativas (157 estudiantes encuestados – en espera de resultados de priorización de necesidades):</a:t>
            </a:r>
            <a:endParaRPr lang="es-CO" sz="4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06" y="1834590"/>
            <a:ext cx="9950823" cy="4064186"/>
          </a:xfrm>
          <a:prstGeom prst="rect">
            <a:avLst/>
          </a:prstGeom>
        </p:spPr>
      </p:pic>
    </p:spTree>
    <p:extLst>
      <p:ext uri="{BB962C8B-B14F-4D97-AF65-F5344CB8AC3E}">
        <p14:creationId xmlns:p14="http://schemas.microsoft.com/office/powerpoint/2010/main" val="549695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778574934"/>
              </p:ext>
            </p:extLst>
          </p:nvPr>
        </p:nvGraphicFramePr>
        <p:xfrm>
          <a:off x="107577" y="4048871"/>
          <a:ext cx="11743763" cy="1787153"/>
        </p:xfrm>
        <a:graphic>
          <a:graphicData uri="http://schemas.openxmlformats.org/drawingml/2006/table">
            <a:tbl>
              <a:tblPr>
                <a:tableStyleId>{5C22544A-7EE6-4342-B048-85BDC9FD1C3A}</a:tableStyleId>
              </a:tblPr>
              <a:tblGrid>
                <a:gridCol w="1135279">
                  <a:extLst>
                    <a:ext uri="{9D8B030D-6E8A-4147-A177-3AD203B41FA5}">
                      <a16:colId xmlns:a16="http://schemas.microsoft.com/office/drawing/2014/main" val="2836066990"/>
                    </a:ext>
                  </a:extLst>
                </a:gridCol>
                <a:gridCol w="1088940">
                  <a:extLst>
                    <a:ext uri="{9D8B030D-6E8A-4147-A177-3AD203B41FA5}">
                      <a16:colId xmlns:a16="http://schemas.microsoft.com/office/drawing/2014/main" val="1565812209"/>
                    </a:ext>
                  </a:extLst>
                </a:gridCol>
                <a:gridCol w="903590">
                  <a:extLst>
                    <a:ext uri="{9D8B030D-6E8A-4147-A177-3AD203B41FA5}">
                      <a16:colId xmlns:a16="http://schemas.microsoft.com/office/drawing/2014/main" val="2380724013"/>
                    </a:ext>
                  </a:extLst>
                </a:gridCol>
                <a:gridCol w="825395">
                  <a:extLst>
                    <a:ext uri="{9D8B030D-6E8A-4147-A177-3AD203B41FA5}">
                      <a16:colId xmlns:a16="http://schemas.microsoft.com/office/drawing/2014/main" val="3482419682"/>
                    </a:ext>
                  </a:extLst>
                </a:gridCol>
                <a:gridCol w="845667">
                  <a:extLst>
                    <a:ext uri="{9D8B030D-6E8A-4147-A177-3AD203B41FA5}">
                      <a16:colId xmlns:a16="http://schemas.microsoft.com/office/drawing/2014/main" val="4008888743"/>
                    </a:ext>
                  </a:extLst>
                </a:gridCol>
                <a:gridCol w="1381448">
                  <a:extLst>
                    <a:ext uri="{9D8B030D-6E8A-4147-A177-3AD203B41FA5}">
                      <a16:colId xmlns:a16="http://schemas.microsoft.com/office/drawing/2014/main" val="622431036"/>
                    </a:ext>
                  </a:extLst>
                </a:gridCol>
                <a:gridCol w="790641">
                  <a:extLst>
                    <a:ext uri="{9D8B030D-6E8A-4147-A177-3AD203B41FA5}">
                      <a16:colId xmlns:a16="http://schemas.microsoft.com/office/drawing/2014/main" val="4207614568"/>
                    </a:ext>
                  </a:extLst>
                </a:gridCol>
                <a:gridCol w="868836">
                  <a:extLst>
                    <a:ext uri="{9D8B030D-6E8A-4147-A177-3AD203B41FA5}">
                      <a16:colId xmlns:a16="http://schemas.microsoft.com/office/drawing/2014/main" val="2472838517"/>
                    </a:ext>
                  </a:extLst>
                </a:gridCol>
                <a:gridCol w="845667">
                  <a:extLst>
                    <a:ext uri="{9D8B030D-6E8A-4147-A177-3AD203B41FA5}">
                      <a16:colId xmlns:a16="http://schemas.microsoft.com/office/drawing/2014/main" val="3497778003"/>
                    </a:ext>
                  </a:extLst>
                </a:gridCol>
                <a:gridCol w="695068">
                  <a:extLst>
                    <a:ext uri="{9D8B030D-6E8A-4147-A177-3AD203B41FA5}">
                      <a16:colId xmlns:a16="http://schemas.microsoft.com/office/drawing/2014/main" val="1092666409"/>
                    </a:ext>
                  </a:extLst>
                </a:gridCol>
                <a:gridCol w="973096">
                  <a:extLst>
                    <a:ext uri="{9D8B030D-6E8A-4147-A177-3AD203B41FA5}">
                      <a16:colId xmlns:a16="http://schemas.microsoft.com/office/drawing/2014/main" val="789680937"/>
                    </a:ext>
                  </a:extLst>
                </a:gridCol>
                <a:gridCol w="695068">
                  <a:extLst>
                    <a:ext uri="{9D8B030D-6E8A-4147-A177-3AD203B41FA5}">
                      <a16:colId xmlns:a16="http://schemas.microsoft.com/office/drawing/2014/main" val="880915796"/>
                    </a:ext>
                  </a:extLst>
                </a:gridCol>
                <a:gridCol w="695068">
                  <a:extLst>
                    <a:ext uri="{9D8B030D-6E8A-4147-A177-3AD203B41FA5}">
                      <a16:colId xmlns:a16="http://schemas.microsoft.com/office/drawing/2014/main" val="3925943364"/>
                    </a:ext>
                  </a:extLst>
                </a:gridCol>
              </a:tblGrid>
              <a:tr h="263281">
                <a:tc>
                  <a:txBody>
                    <a:bodyPr/>
                    <a:lstStyle/>
                    <a:p>
                      <a:pPr algn="ctr" fontAlgn="ctr"/>
                      <a:r>
                        <a:rPr lang="es-CO" sz="1400" b="1" u="none" strike="noStrike">
                          <a:effectLst/>
                        </a:rPr>
                        <a:t>2006</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2007</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2008</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2009</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2010</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2011</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2012</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2013</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2014</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2015</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2016</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2017</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2018</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705316"/>
                  </a:ext>
                </a:extLst>
              </a:tr>
              <a:tr h="263281">
                <a:tc>
                  <a:txBody>
                    <a:bodyPr/>
                    <a:lstStyle/>
                    <a:p>
                      <a:pPr algn="ctr" fontAlgn="ctr"/>
                      <a:r>
                        <a:rPr lang="es-CO" sz="1400" b="1" u="none" strike="noStrike">
                          <a:effectLst/>
                        </a:rPr>
                        <a:t>78%</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90%</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95%</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93%</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95%</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96%</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96%</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97%</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85%</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87%</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85%</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99%</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a:effectLst/>
                        </a:rPr>
                        <a:t>96%</a:t>
                      </a:r>
                      <a:endParaRPr lang="es-CO" sz="1400" b="1"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811737"/>
                  </a:ext>
                </a:extLst>
              </a:tr>
              <a:tr h="470748">
                <a:tc>
                  <a:txBody>
                    <a:bodyPr/>
                    <a:lstStyle/>
                    <a:p>
                      <a:pPr algn="ctr" fontAlgn="ctr"/>
                      <a:r>
                        <a:rPr lang="es-CO" sz="1400" b="1" u="none" strike="noStrike" dirty="0">
                          <a:effectLst/>
                        </a:rPr>
                        <a:t>170</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742</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962</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1237</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1805</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1297</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881</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1575</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859</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2143</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859</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a:effectLst/>
                        </a:rPr>
                        <a:t>1809</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u="none" strike="noStrike" dirty="0" smtClean="0">
                          <a:effectLst/>
                        </a:rPr>
                        <a:t>2223</a:t>
                      </a: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001805"/>
                  </a:ext>
                </a:extLst>
              </a:tr>
              <a:tr h="789843">
                <a:tc gridSpan="13">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effectLst/>
                          <a:latin typeface="Arial"/>
                        </a:rPr>
                        <a:t>Durante</a:t>
                      </a:r>
                      <a:r>
                        <a:rPr lang="es-CO" sz="1400" b="0" i="0" u="none" strike="noStrike" baseline="0" dirty="0" smtClean="0">
                          <a:effectLst/>
                          <a:latin typeface="Arial"/>
                        </a:rPr>
                        <a:t> el año 2018, 2.223 usuarios calificaron el servicio brindado en la Universidad,  con un porcentaje de satisfacción del 96% (</a:t>
                      </a:r>
                      <a:r>
                        <a:rPr lang="es-CO" sz="1200" b="0" i="0" u="none" strike="noStrike" baseline="0" dirty="0" smtClean="0">
                          <a:effectLst/>
                          <a:latin typeface="Arial"/>
                        </a:rPr>
                        <a:t>2018-1: 932 (96%) y 2018-2: 1291 (97%).  </a:t>
                      </a:r>
                      <a:r>
                        <a:rPr lang="es-CO" sz="1400" b="0" i="0" u="none" strike="noStrike" dirty="0" smtClean="0">
                          <a:effectLst/>
                          <a:latin typeface="Arial"/>
                        </a:rPr>
                        <a:t>Las calificaciones</a:t>
                      </a:r>
                      <a:r>
                        <a:rPr lang="es-CO" sz="1400" b="0" i="0" u="none" strike="noStrike" baseline="0" dirty="0" smtClean="0">
                          <a:effectLst/>
                          <a:latin typeface="Arial"/>
                        </a:rPr>
                        <a:t> del servicio en la seccional han tenido muestras muy significativas en algunos procesos, donde se tienen herramientas para calificación como página web, buzones físicos y pantallas digitales ubicados en sitios estratégicos de la universidad</a:t>
                      </a:r>
                      <a:r>
                        <a:rPr lang="es-CO" sz="1400" b="1" i="0" u="none" strike="noStrike" baseline="0" dirty="0" smtClean="0">
                          <a:effectLst/>
                          <a:latin typeface="Arial"/>
                        </a:rPr>
                        <a:t>. </a:t>
                      </a:r>
                      <a:endParaRPr lang="es-CO" sz="1400" b="1" i="0" u="none" strike="noStrike" dirty="0" smtClean="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204368"/>
                  </a:ext>
                </a:extLst>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1512330029"/>
              </p:ext>
            </p:extLst>
          </p:nvPr>
        </p:nvGraphicFramePr>
        <p:xfrm>
          <a:off x="107577" y="165846"/>
          <a:ext cx="10972800" cy="3545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7632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87477" y="728701"/>
            <a:ext cx="10313603" cy="64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600" b="1" dirty="0" smtClean="0"/>
              <a:t>QUEJAS:</a:t>
            </a:r>
            <a:r>
              <a:rPr lang="es-ES" sz="1800" b="1" dirty="0" smtClean="0">
                <a:solidFill>
                  <a:srgbClr val="FF3300"/>
                </a:solidFill>
              </a:rPr>
              <a:t/>
            </a:r>
            <a:br>
              <a:rPr lang="es-ES" sz="1800" b="1" dirty="0" smtClean="0">
                <a:solidFill>
                  <a:srgbClr val="FF3300"/>
                </a:solidFill>
              </a:rPr>
            </a:br>
            <a:r>
              <a:rPr lang="es-CO" sz="1400" dirty="0" smtClean="0"/>
              <a:t>Mejorar en mínimo el 20%, la gestión de atención de quejas de manera eficaz y oportuna respecto a la medición del semestre anterior.</a:t>
            </a:r>
            <a:br>
              <a:rPr lang="es-CO" sz="1400" dirty="0" smtClean="0"/>
            </a:br>
            <a:r>
              <a:rPr lang="es-CO" sz="1400" dirty="0" smtClean="0">
                <a:solidFill>
                  <a:srgbClr val="FF0000"/>
                </a:solidFill>
              </a:rPr>
              <a:t>(Recurrentes, cerradas y respuesta oportuna)</a:t>
            </a:r>
            <a:r>
              <a:rPr lang="es-CO" sz="1400" dirty="0" smtClean="0"/>
              <a:t/>
            </a:r>
            <a:br>
              <a:rPr lang="es-CO" sz="1400" dirty="0" smtClean="0"/>
            </a:br>
            <a:r>
              <a:rPr lang="es-CO" sz="3200" dirty="0" smtClean="0">
                <a:solidFill>
                  <a:srgbClr val="FF0000"/>
                </a:solidFill>
              </a:rPr>
              <a:t> </a:t>
            </a:r>
            <a:r>
              <a:rPr lang="es-CO" sz="1400" dirty="0" smtClean="0">
                <a:solidFill>
                  <a:srgbClr val="FF0000"/>
                </a:solidFill>
              </a:rPr>
              <a:t/>
            </a:r>
            <a:br>
              <a:rPr lang="es-CO" sz="1400" dirty="0" smtClean="0">
                <a:solidFill>
                  <a:srgbClr val="FF0000"/>
                </a:solidFill>
              </a:rPr>
            </a:br>
            <a:endParaRPr lang="es-ES" sz="1800" b="1" dirty="0">
              <a:solidFill>
                <a:srgbClr val="FF00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152832179"/>
              </p:ext>
            </p:extLst>
          </p:nvPr>
        </p:nvGraphicFramePr>
        <p:xfrm>
          <a:off x="116541" y="674146"/>
          <a:ext cx="8925859" cy="5760720"/>
        </p:xfrm>
        <a:graphic>
          <a:graphicData uri="http://schemas.openxmlformats.org/drawingml/2006/table">
            <a:tbl>
              <a:tblPr>
                <a:tableStyleId>{5C22544A-7EE6-4342-B048-85BDC9FD1C3A}</a:tableStyleId>
              </a:tblPr>
              <a:tblGrid>
                <a:gridCol w="2456302">
                  <a:extLst>
                    <a:ext uri="{9D8B030D-6E8A-4147-A177-3AD203B41FA5}">
                      <a16:colId xmlns:a16="http://schemas.microsoft.com/office/drawing/2014/main" val="366411062"/>
                    </a:ext>
                  </a:extLst>
                </a:gridCol>
                <a:gridCol w="734958">
                  <a:extLst>
                    <a:ext uri="{9D8B030D-6E8A-4147-A177-3AD203B41FA5}">
                      <a16:colId xmlns:a16="http://schemas.microsoft.com/office/drawing/2014/main" val="3551628714"/>
                    </a:ext>
                  </a:extLst>
                </a:gridCol>
                <a:gridCol w="734958">
                  <a:extLst>
                    <a:ext uri="{9D8B030D-6E8A-4147-A177-3AD203B41FA5}">
                      <a16:colId xmlns:a16="http://schemas.microsoft.com/office/drawing/2014/main" val="1686333784"/>
                    </a:ext>
                  </a:extLst>
                </a:gridCol>
                <a:gridCol w="851003">
                  <a:extLst>
                    <a:ext uri="{9D8B030D-6E8A-4147-A177-3AD203B41FA5}">
                      <a16:colId xmlns:a16="http://schemas.microsoft.com/office/drawing/2014/main" val="1546195612"/>
                    </a:ext>
                  </a:extLst>
                </a:gridCol>
                <a:gridCol w="1847063">
                  <a:extLst>
                    <a:ext uri="{9D8B030D-6E8A-4147-A177-3AD203B41FA5}">
                      <a16:colId xmlns:a16="http://schemas.microsoft.com/office/drawing/2014/main" val="1943369738"/>
                    </a:ext>
                  </a:extLst>
                </a:gridCol>
                <a:gridCol w="802649">
                  <a:extLst>
                    <a:ext uri="{9D8B030D-6E8A-4147-A177-3AD203B41FA5}">
                      <a16:colId xmlns:a16="http://schemas.microsoft.com/office/drawing/2014/main" val="3869274332"/>
                    </a:ext>
                  </a:extLst>
                </a:gridCol>
                <a:gridCol w="725287">
                  <a:extLst>
                    <a:ext uri="{9D8B030D-6E8A-4147-A177-3AD203B41FA5}">
                      <a16:colId xmlns:a16="http://schemas.microsoft.com/office/drawing/2014/main" val="3478265802"/>
                    </a:ext>
                  </a:extLst>
                </a:gridCol>
                <a:gridCol w="773639">
                  <a:extLst>
                    <a:ext uri="{9D8B030D-6E8A-4147-A177-3AD203B41FA5}">
                      <a16:colId xmlns:a16="http://schemas.microsoft.com/office/drawing/2014/main" val="4113235814"/>
                    </a:ext>
                  </a:extLst>
                </a:gridCol>
              </a:tblGrid>
              <a:tr h="194613">
                <a:tc gridSpan="8">
                  <a:txBody>
                    <a:bodyPr/>
                    <a:lstStyle/>
                    <a:p>
                      <a:pPr algn="ctr" fontAlgn="ctr"/>
                      <a:r>
                        <a:rPr lang="es-CO" sz="1500" u="none" strike="noStrike" dirty="0">
                          <a:effectLst/>
                        </a:rPr>
                        <a:t>QUEJAS SECCIONAL PEREIRA</a:t>
                      </a:r>
                      <a:endParaRPr lang="es-CO" sz="15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4356893"/>
                  </a:ext>
                </a:extLst>
              </a:tr>
              <a:tr h="168665">
                <a:tc>
                  <a:txBody>
                    <a:bodyPr/>
                    <a:lstStyle/>
                    <a:p>
                      <a:pPr algn="l" fontAlgn="ctr"/>
                      <a:r>
                        <a:rPr lang="es-CO" sz="1300" u="none" strike="noStrike">
                          <a:effectLst/>
                        </a:rPr>
                        <a:t>QUEJAS POR PROCESO</a:t>
                      </a:r>
                      <a:endParaRPr lang="es-CO" sz="13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u="none" strike="noStrike" dirty="0" smtClean="0">
                          <a:effectLst/>
                        </a:rPr>
                        <a:t>2018-1</a:t>
                      </a:r>
                      <a:endParaRPr lang="es-CO" sz="13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u="none" strike="noStrike" dirty="0" smtClean="0">
                          <a:effectLst/>
                        </a:rPr>
                        <a:t>2018-2</a:t>
                      </a:r>
                      <a:endParaRPr lang="es-CO" sz="13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u="none" strike="noStrike">
                          <a:effectLst/>
                        </a:rPr>
                        <a:t>TOTAL</a:t>
                      </a:r>
                      <a:endParaRPr lang="es-CO" sz="13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300" u="none" strike="noStrike">
                          <a:effectLst/>
                        </a:rPr>
                        <a:t>QUEJAS POR USUARIO</a:t>
                      </a:r>
                      <a:endParaRPr lang="es-CO" sz="13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u="none" strike="noStrike" dirty="0" smtClean="0">
                          <a:effectLst/>
                        </a:rPr>
                        <a:t>2018-1</a:t>
                      </a:r>
                      <a:endParaRPr lang="es-CO" sz="13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u="none" strike="noStrike" dirty="0" smtClean="0">
                          <a:effectLst/>
                        </a:rPr>
                        <a:t>2018-2</a:t>
                      </a:r>
                      <a:endParaRPr lang="es-CO" sz="13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u="none" strike="noStrike">
                          <a:effectLst/>
                        </a:rPr>
                        <a:t>TOTAL</a:t>
                      </a:r>
                      <a:endParaRPr lang="es-CO" sz="13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039562"/>
                  </a:ext>
                </a:extLst>
              </a:tr>
              <a:tr h="155690">
                <a:tc>
                  <a:txBody>
                    <a:bodyPr/>
                    <a:lstStyle/>
                    <a:p>
                      <a:pPr algn="l" fontAlgn="ctr"/>
                      <a:r>
                        <a:rPr lang="es-CO" sz="1200" b="0" i="0" u="none" strike="noStrike" dirty="0" smtClean="0">
                          <a:solidFill>
                            <a:schemeClr val="tx1"/>
                          </a:solidFill>
                          <a:effectLst/>
                          <a:latin typeface="Arial" panose="020B0604020202020204" pitchFamily="34" charset="0"/>
                        </a:rPr>
                        <a:t>Dirección </a:t>
                      </a:r>
                      <a:r>
                        <a:rPr lang="es-CO" sz="1200" b="0" i="0" u="none" strike="noStrike" dirty="0">
                          <a:solidFill>
                            <a:schemeClr val="tx1"/>
                          </a:solidFill>
                          <a:effectLst/>
                          <a:latin typeface="Arial" panose="020B0604020202020204" pitchFamily="34" charset="0"/>
                        </a:rPr>
                        <a:t>Estratégica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Administrativo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952212"/>
                  </a:ext>
                </a:extLst>
              </a:tr>
              <a:tr h="155690">
                <a:tc>
                  <a:txBody>
                    <a:bodyPr/>
                    <a:lstStyle/>
                    <a:p>
                      <a:pPr algn="l" fontAlgn="ctr"/>
                      <a:r>
                        <a:rPr lang="es-CO" sz="1200" b="0" i="0" u="none" strike="noStrike" dirty="0">
                          <a:solidFill>
                            <a:schemeClr val="tx1"/>
                          </a:solidFill>
                          <a:effectLst/>
                          <a:latin typeface="Arial" panose="020B0604020202020204" pitchFamily="34" charset="0"/>
                        </a:rPr>
                        <a:t>Aseguramiento de la Calidad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Docente</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361855"/>
                  </a:ext>
                </a:extLst>
              </a:tr>
              <a:tr h="155690">
                <a:tc>
                  <a:txBody>
                    <a:bodyPr/>
                    <a:lstStyle/>
                    <a:p>
                      <a:pPr algn="l" fontAlgn="ctr"/>
                      <a:r>
                        <a:rPr lang="es-CO" sz="1200" b="0" i="0" u="none" strike="noStrike">
                          <a:solidFill>
                            <a:schemeClr val="tx1"/>
                          </a:solidFill>
                          <a:effectLst/>
                          <a:latin typeface="Arial" panose="020B0604020202020204" pitchFamily="34" charset="0"/>
                        </a:rPr>
                        <a:t>Docencia (Facultades)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Egresado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27731"/>
                  </a:ext>
                </a:extLst>
              </a:tr>
              <a:tr h="155690">
                <a:tc>
                  <a:txBody>
                    <a:bodyPr/>
                    <a:lstStyle/>
                    <a:p>
                      <a:pPr algn="l" fontAlgn="ctr"/>
                      <a:r>
                        <a:rPr lang="es-CO" sz="1200" b="0" i="0" u="none" strike="noStrike" dirty="0">
                          <a:solidFill>
                            <a:schemeClr val="tx1"/>
                          </a:solidFill>
                          <a:effectLst/>
                          <a:latin typeface="Arial" panose="020B0604020202020204" pitchFamily="34" charset="0"/>
                        </a:rPr>
                        <a:t>Investigación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Estudiante posgrado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590823"/>
                  </a:ext>
                </a:extLst>
              </a:tr>
              <a:tr h="155690">
                <a:tc>
                  <a:txBody>
                    <a:bodyPr/>
                    <a:lstStyle/>
                    <a:p>
                      <a:pPr algn="l" fontAlgn="ctr"/>
                      <a:r>
                        <a:rPr lang="es-CO" sz="1200" b="0" i="0" u="none" strike="noStrike">
                          <a:solidFill>
                            <a:schemeClr val="tx1"/>
                          </a:solidFill>
                          <a:effectLst/>
                          <a:latin typeface="Arial" panose="020B0604020202020204" pitchFamily="34" charset="0"/>
                        </a:rPr>
                        <a:t>Proyección Social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Estudiante pregrado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272612"/>
                  </a:ext>
                </a:extLst>
              </a:tr>
              <a:tr h="155690">
                <a:tc>
                  <a:txBody>
                    <a:bodyPr/>
                    <a:lstStyle/>
                    <a:p>
                      <a:pPr algn="l" fontAlgn="ctr"/>
                      <a:r>
                        <a:rPr lang="es-CO" sz="1200" b="0" i="0" u="none" strike="noStrike" dirty="0">
                          <a:solidFill>
                            <a:schemeClr val="tx1"/>
                          </a:solidFill>
                          <a:effectLst/>
                          <a:latin typeface="Arial" panose="020B0604020202020204" pitchFamily="34" charset="0"/>
                        </a:rPr>
                        <a:t>Internacionalización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Usuario externo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223403"/>
                  </a:ext>
                </a:extLst>
              </a:tr>
              <a:tr h="233536">
                <a:tc>
                  <a:txBody>
                    <a:bodyPr/>
                    <a:lstStyle/>
                    <a:p>
                      <a:pPr algn="l" fontAlgn="ctr"/>
                      <a:r>
                        <a:rPr lang="es-CO" sz="1200" b="0" i="0" u="none" strike="noStrike" dirty="0">
                          <a:solidFill>
                            <a:schemeClr val="tx1"/>
                          </a:solidFill>
                          <a:effectLst/>
                          <a:latin typeface="Arial" panose="020B0604020202020204" pitchFamily="34" charset="0"/>
                        </a:rPr>
                        <a:t>Bienestar Universitario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a:solidFill>
                            <a:srgbClr val="000000"/>
                          </a:solidFill>
                          <a:effectLst/>
                          <a:latin typeface="Calibri" panose="020F050202020403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231282"/>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de la Biblioteca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chemeClr val="tx1"/>
                          </a:solidFill>
                          <a:effectLst/>
                          <a:latin typeface="Arial" panose="020B060402020202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95469"/>
                  </a:ext>
                </a:extLst>
              </a:tr>
              <a:tr h="311381">
                <a:tc>
                  <a:txBody>
                    <a:bodyPr/>
                    <a:lstStyle/>
                    <a:p>
                      <a:pPr algn="l" fontAlgn="ctr"/>
                      <a:r>
                        <a:rPr lang="es-CO" sz="1200" b="0" i="0" u="none" strike="noStrike" dirty="0">
                          <a:solidFill>
                            <a:schemeClr val="tx1"/>
                          </a:solidFill>
                          <a:effectLst/>
                          <a:latin typeface="Arial" panose="020B0604020202020204" pitchFamily="34" charset="0"/>
                        </a:rPr>
                        <a:t>Gestión Financiera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chemeClr val="tx1"/>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200" u="none" strike="noStrike" dirty="0">
                          <a:effectLst/>
                        </a:rPr>
                        <a:t>Quejas respondidas dentro del tiempo establecido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smtClean="0">
                          <a:effectLst/>
                          <a:latin typeface="Arial" panose="020B0604020202020204" pitchFamily="34" charset="0"/>
                        </a:rPr>
                        <a:t>19 </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smtClean="0">
                          <a:effectLst/>
                          <a:latin typeface="Arial" panose="020B0604020202020204" pitchFamily="34" charset="0"/>
                        </a:rPr>
                        <a:t>58 (91%)</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093180"/>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Humana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Quejas cerradas</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smtClean="0">
                          <a:effectLst/>
                          <a:latin typeface="Arial" panose="020B0604020202020204" pitchFamily="34" charset="0"/>
                        </a:rPr>
                        <a:t>61 (95%)</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687465"/>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Informática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Quejas en proceso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smtClean="0">
                          <a:effectLst/>
                          <a:latin typeface="Arial" panose="020B0604020202020204" pitchFamily="34" charset="0"/>
                        </a:rPr>
                        <a:t>3 (5%)</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418395"/>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de Auditoria Interna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Quejas sin tramitar</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372993"/>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de Admisiones y Registro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u="none" strike="noStrike" dirty="0">
                          <a:effectLst/>
                        </a:rPr>
                        <a:t>Quejas Recurrentes</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smtClean="0">
                          <a:effectLst/>
                          <a:latin typeface="Arial" panose="020B0604020202020204" pitchFamily="34" charset="0"/>
                        </a:rPr>
                        <a:t>7 (11%)</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743755"/>
                  </a:ext>
                </a:extLst>
              </a:tr>
              <a:tr h="311381">
                <a:tc>
                  <a:txBody>
                    <a:bodyPr/>
                    <a:lstStyle/>
                    <a:p>
                      <a:pPr algn="l" fontAlgn="ctr"/>
                      <a:r>
                        <a:rPr lang="es-CO" sz="1200" b="0" i="0" u="none" strike="noStrike" dirty="0">
                          <a:solidFill>
                            <a:schemeClr val="tx1"/>
                          </a:solidFill>
                          <a:effectLst/>
                          <a:latin typeface="Arial" panose="020B0604020202020204" pitchFamily="34" charset="0"/>
                        </a:rPr>
                        <a:t>Gestión de Servicios Generales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200" u="none" strike="noStrike" dirty="0">
                          <a:effectLst/>
                        </a:rPr>
                        <a:t>Quejas que requieren acción correctiva</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smtClean="0">
                          <a:effectLst/>
                          <a:latin typeface="Arial" panose="020B0604020202020204" pitchFamily="34" charset="0"/>
                        </a:rPr>
                        <a:t>0</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 </a:t>
                      </a:r>
                      <a:r>
                        <a:rPr lang="es-CO" sz="1100" b="0" i="0" u="none" strike="noStrike" dirty="0" smtClean="0">
                          <a:effectLst/>
                          <a:latin typeface="Arial" panose="020B0604020202020204" pitchFamily="34" charset="0"/>
                        </a:rPr>
                        <a:t>0</a:t>
                      </a:r>
                      <a:endParaRPr lang="es-CO" sz="11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251424"/>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Documental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898368"/>
                  </a:ext>
                </a:extLst>
              </a:tr>
              <a:tr h="155690">
                <a:tc>
                  <a:txBody>
                    <a:bodyPr/>
                    <a:lstStyle/>
                    <a:p>
                      <a:pPr algn="l" fontAlgn="ctr"/>
                      <a:r>
                        <a:rPr lang="es-CO" sz="1200" b="0" i="0" u="none" strike="noStrike" dirty="0">
                          <a:solidFill>
                            <a:schemeClr val="tx1"/>
                          </a:solidFill>
                          <a:effectLst/>
                          <a:latin typeface="Arial" panose="020B0604020202020204" pitchFamily="34" charset="0"/>
                        </a:rPr>
                        <a:t>Gestión de </a:t>
                      </a:r>
                      <a:r>
                        <a:rPr lang="es-CO" sz="1200" b="0" i="0" u="none" strike="noStrike" dirty="0" err="1">
                          <a:solidFill>
                            <a:schemeClr val="tx1"/>
                          </a:solidFill>
                          <a:effectLst/>
                          <a:latin typeface="Arial" panose="020B0604020202020204" pitchFamily="34" charset="0"/>
                        </a:rPr>
                        <a:t>Adq</a:t>
                      </a:r>
                      <a:r>
                        <a:rPr lang="es-CO" sz="1200" b="0" i="0" u="none" strike="noStrike" dirty="0">
                          <a:solidFill>
                            <a:schemeClr val="tx1"/>
                          </a:solidFill>
                          <a:effectLst/>
                          <a:latin typeface="Arial" panose="020B0604020202020204" pitchFamily="34" charset="0"/>
                        </a:rPr>
                        <a:t> y Suministros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036761"/>
                  </a:ext>
                </a:extLst>
              </a:tr>
              <a:tr h="155690">
                <a:tc>
                  <a:txBody>
                    <a:bodyPr/>
                    <a:lstStyle/>
                    <a:p>
                      <a:pPr algn="l" fontAlgn="ctr"/>
                      <a:r>
                        <a:rPr lang="es-CO" sz="1200" b="0" i="0" u="none" strike="noStrike" dirty="0">
                          <a:solidFill>
                            <a:schemeClr val="tx1"/>
                          </a:solidFill>
                          <a:effectLst/>
                          <a:latin typeface="Arial" panose="020B0604020202020204" pitchFamily="34" charset="0"/>
                        </a:rPr>
                        <a:t>Promoción y mercadeo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6862427"/>
                  </a:ext>
                </a:extLst>
              </a:tr>
              <a:tr h="233536">
                <a:tc>
                  <a:txBody>
                    <a:bodyPr/>
                    <a:lstStyle/>
                    <a:p>
                      <a:pPr algn="l" fontAlgn="ctr"/>
                      <a:r>
                        <a:rPr lang="es-CO" sz="1800" u="none" strike="noStrike" dirty="0">
                          <a:effectLst/>
                        </a:rPr>
                        <a:t>Total Quejas</a:t>
                      </a:r>
                      <a:endParaRPr lang="es-CO" sz="18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1" i="0" u="none" strike="noStrike" dirty="0" smtClean="0">
                          <a:solidFill>
                            <a:srgbClr val="000000"/>
                          </a:solidFill>
                          <a:effectLst/>
                          <a:latin typeface="Calibri" panose="020F0502020204030204" pitchFamily="34" charset="0"/>
                        </a:rPr>
                        <a:t>21</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600" b="1" i="0" u="none" strike="noStrike" kern="1200" dirty="0" smtClean="0">
                          <a:solidFill>
                            <a:srgbClr val="000000"/>
                          </a:solidFill>
                          <a:effectLst/>
                          <a:latin typeface="Calibri" panose="020F0502020204030204" pitchFamily="34" charset="0"/>
                          <a:ea typeface="+mn-ea"/>
                          <a:cs typeface="+mn-cs"/>
                        </a:rPr>
                        <a:t>43</a:t>
                      </a:r>
                      <a:endParaRPr lang="es-CO" sz="16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1"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327042"/>
                  </a:ext>
                </a:extLst>
              </a:tr>
              <a:tr h="1089832">
                <a:tc gridSpan="8">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MX" sz="1400" dirty="0" smtClean="0"/>
                        <a:t>Durante el año 2018 se presentaron 64 quejas en los procesos de Docencia, internacionalización,</a:t>
                      </a:r>
                      <a:r>
                        <a:rPr lang="es-MX" sz="1400" baseline="0" dirty="0" smtClean="0"/>
                        <a:t> Bienestar, Biblioteca, Gestión financiera, Personal, sistemas, Registro y control, servicios generales y promoción y mercadeo, de las cuales 58 se respondieron en el tiempo establecido, 61 quejas se cerraron, 7 fueron recurrentes.  También realizaron 4 solicitudes en lo corrido del año y todas fueron atendidas.</a:t>
                      </a:r>
                    </a:p>
                    <a:p>
                      <a:pPr marL="0" marR="0" indent="0" algn="just" defTabSz="914400" rtl="0" eaLnBrk="1" fontAlgn="ctr" latinLnBrk="0" hangingPunct="1">
                        <a:lnSpc>
                          <a:spcPct val="100000"/>
                        </a:lnSpc>
                        <a:spcBef>
                          <a:spcPts val="0"/>
                        </a:spcBef>
                        <a:spcAft>
                          <a:spcPts val="0"/>
                        </a:spcAft>
                        <a:buClrTx/>
                        <a:buSzTx/>
                        <a:buFontTx/>
                        <a:buNone/>
                        <a:tabLst/>
                        <a:defRPr/>
                      </a:pPr>
                      <a:endParaRPr lang="es-MX" sz="1400" baseline="0" dirty="0" smtClean="0"/>
                    </a:p>
                    <a:p>
                      <a:pPr marL="0" marR="0" indent="0" algn="just" defTabSz="914400" rtl="0" eaLnBrk="1" fontAlgn="ctr" latinLnBrk="0" hangingPunct="1">
                        <a:lnSpc>
                          <a:spcPct val="100000"/>
                        </a:lnSpc>
                        <a:spcBef>
                          <a:spcPts val="0"/>
                        </a:spcBef>
                        <a:spcAft>
                          <a:spcPts val="0"/>
                        </a:spcAft>
                        <a:buClrTx/>
                        <a:buSzTx/>
                        <a:buFontTx/>
                        <a:buNone/>
                        <a:tabLst/>
                        <a:defRPr/>
                      </a:pPr>
                      <a:r>
                        <a:rPr lang="es-MX" sz="1400" dirty="0" smtClean="0"/>
                        <a:t>Las Tutelas se respondieron a través de la Secretaría Seccional y los  Derechos de petición los respondieron los líderes de proceso respectivos.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ctr" latinLnBrk="0" hangingPunct="1"/>
                      <a:endParaRPr lang="es-CO" sz="16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80622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794112324"/>
              </p:ext>
            </p:extLst>
          </p:nvPr>
        </p:nvGraphicFramePr>
        <p:xfrm>
          <a:off x="9042400" y="1587307"/>
          <a:ext cx="3149600" cy="1860519"/>
        </p:xfrm>
        <a:graphic>
          <a:graphicData uri="http://schemas.openxmlformats.org/drawingml/2006/table">
            <a:tbl>
              <a:tblPr>
                <a:tableStyleId>{5C22544A-7EE6-4342-B048-85BDC9FD1C3A}</a:tableStyleId>
              </a:tblPr>
              <a:tblGrid>
                <a:gridCol w="2333810">
                  <a:extLst>
                    <a:ext uri="{9D8B030D-6E8A-4147-A177-3AD203B41FA5}">
                      <a16:colId xmlns:a16="http://schemas.microsoft.com/office/drawing/2014/main" val="1017501831"/>
                    </a:ext>
                  </a:extLst>
                </a:gridCol>
                <a:gridCol w="815790">
                  <a:extLst>
                    <a:ext uri="{9D8B030D-6E8A-4147-A177-3AD203B41FA5}">
                      <a16:colId xmlns:a16="http://schemas.microsoft.com/office/drawing/2014/main" val="3708472000"/>
                    </a:ext>
                  </a:extLst>
                </a:gridCol>
              </a:tblGrid>
              <a:tr h="214599">
                <a:tc>
                  <a:txBody>
                    <a:bodyPr/>
                    <a:lstStyle/>
                    <a:p>
                      <a:pPr algn="l" fontAlgn="ctr"/>
                      <a:r>
                        <a:rPr lang="es-CO" sz="1400" u="none" strike="noStrike" dirty="0">
                          <a:effectLst/>
                        </a:rPr>
                        <a:t>Motivos de las quejas </a:t>
                      </a:r>
                      <a:endParaRPr lang="es-CO"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u="none" strike="noStrike" dirty="0">
                          <a:effectLst/>
                        </a:rPr>
                        <a:t>TOTAL</a:t>
                      </a:r>
                      <a:endParaRPr lang="es-CO"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469157"/>
                  </a:ext>
                </a:extLst>
              </a:tr>
              <a:tr h="153566">
                <a:tc>
                  <a:txBody>
                    <a:bodyPr/>
                    <a:lstStyle/>
                    <a:p>
                      <a:pPr algn="l" fontAlgn="ctr"/>
                      <a:r>
                        <a:rPr lang="es-CO" sz="1200" u="none" strike="noStrike" dirty="0">
                          <a:effectLst/>
                        </a:rPr>
                        <a:t>Atención al Usuario </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534774"/>
                  </a:ext>
                </a:extLst>
              </a:tr>
              <a:tr h="153566">
                <a:tc>
                  <a:txBody>
                    <a:bodyPr/>
                    <a:lstStyle/>
                    <a:p>
                      <a:pPr algn="l" fontAlgn="ctr"/>
                      <a:r>
                        <a:rPr lang="es-CO" sz="1200" u="none" strike="noStrike" dirty="0">
                          <a:effectLst/>
                        </a:rPr>
                        <a:t>Incumplimiento de plazos o Requisito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01927"/>
                  </a:ext>
                </a:extLst>
              </a:tr>
              <a:tr h="153566">
                <a:tc>
                  <a:txBody>
                    <a:bodyPr/>
                    <a:lstStyle/>
                    <a:p>
                      <a:pPr algn="l" fontAlgn="ctr"/>
                      <a:r>
                        <a:rPr lang="es-CO" sz="1200" u="none" strike="noStrike" dirty="0">
                          <a:effectLst/>
                        </a:rPr>
                        <a:t>Horarios de atención</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41172"/>
                  </a:ext>
                </a:extLst>
              </a:tr>
              <a:tr h="153566">
                <a:tc>
                  <a:txBody>
                    <a:bodyPr/>
                    <a:lstStyle/>
                    <a:p>
                      <a:pPr algn="l" fontAlgn="ctr"/>
                      <a:r>
                        <a:rPr lang="es-CO" sz="1200" u="none" strike="noStrike" dirty="0">
                          <a:effectLst/>
                        </a:rPr>
                        <a:t>Atención Telefónica </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969177"/>
                  </a:ext>
                </a:extLst>
              </a:tr>
              <a:tr h="153566">
                <a:tc>
                  <a:txBody>
                    <a:bodyPr/>
                    <a:lstStyle/>
                    <a:p>
                      <a:pPr algn="l" fontAlgn="ctr"/>
                      <a:r>
                        <a:rPr lang="es-CO" sz="1200" u="none" strike="noStrike" dirty="0">
                          <a:effectLst/>
                        </a:rPr>
                        <a:t>Fallas del Sistema - </a:t>
                      </a:r>
                      <a:r>
                        <a:rPr lang="es-CO" sz="1200" u="none" strike="noStrike" dirty="0" err="1">
                          <a:effectLst/>
                        </a:rPr>
                        <a:t>WiFi</a:t>
                      </a:r>
                      <a:r>
                        <a:rPr lang="es-CO" sz="1200" u="none" strike="noStrike" dirty="0">
                          <a:effectLst/>
                        </a:rPr>
                        <a:t> </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effectLst/>
                          <a:latin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808837"/>
                  </a:ext>
                </a:extLst>
              </a:tr>
              <a:tr h="153566">
                <a:tc>
                  <a:txBody>
                    <a:bodyPr/>
                    <a:lstStyle/>
                    <a:p>
                      <a:pPr algn="l" fontAlgn="ctr"/>
                      <a:r>
                        <a:rPr lang="es-CO" sz="1200" u="none" strike="noStrike" dirty="0">
                          <a:effectLst/>
                        </a:rPr>
                        <a:t>Seguridad</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0068822"/>
                  </a:ext>
                </a:extLst>
              </a:tr>
              <a:tr h="153566">
                <a:tc>
                  <a:txBody>
                    <a:bodyPr/>
                    <a:lstStyle/>
                    <a:p>
                      <a:pPr algn="l" fontAlgn="ctr"/>
                      <a:r>
                        <a:rPr lang="es-CO" sz="1200" u="none" strike="noStrike" dirty="0">
                          <a:effectLst/>
                        </a:rPr>
                        <a:t>Recursos e Infraestructura</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dirty="0">
                          <a:effectLst/>
                          <a:latin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336747"/>
                  </a:ext>
                </a:extLst>
              </a:tr>
              <a:tr h="161244">
                <a:tc>
                  <a:txBody>
                    <a:bodyPr/>
                    <a:lstStyle/>
                    <a:p>
                      <a:pPr algn="l" fontAlgn="ctr"/>
                      <a:r>
                        <a:rPr lang="es-CO" sz="1200" u="none" strike="noStrike" dirty="0">
                          <a:effectLst/>
                        </a:rPr>
                        <a:t>Otro</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128826"/>
                  </a:ext>
                </a:extLst>
              </a:tr>
              <a:tr h="153566">
                <a:tc>
                  <a:txBody>
                    <a:bodyPr/>
                    <a:lstStyle/>
                    <a:p>
                      <a:pPr algn="l" fontAlgn="ctr"/>
                      <a:endParaRPr lang="es-CO"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dirty="0">
                          <a:effectLst/>
                          <a:latin typeface="Arial" panose="020B060402020202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821955"/>
                  </a:ext>
                </a:extLst>
              </a:tr>
            </a:tbl>
          </a:graphicData>
        </a:graphic>
      </p:graphicFrame>
    </p:spTree>
    <p:extLst>
      <p:ext uri="{BB962C8B-B14F-4D97-AF65-F5344CB8AC3E}">
        <p14:creationId xmlns:p14="http://schemas.microsoft.com/office/powerpoint/2010/main" val="560225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0253" y="1112876"/>
            <a:ext cx="9717088" cy="3970318"/>
          </a:xfrm>
          <a:prstGeom prst="rect">
            <a:avLst/>
          </a:prstGeom>
        </p:spPr>
        <p:txBody>
          <a:bodyPr wrap="square">
            <a:spAutoFit/>
          </a:bodyPr>
          <a:lstStyle/>
          <a:p>
            <a:pPr algn="ctr" defTabSz="457200" fontAlgn="ctr">
              <a:spcBef>
                <a:spcPts val="0"/>
              </a:spcBef>
              <a:spcAft>
                <a:spcPts val="0"/>
              </a:spcAft>
              <a:defRPr/>
            </a:pPr>
            <a:r>
              <a:rPr lang="es-CO" sz="2800" b="1" dirty="0" smtClean="0">
                <a:solidFill>
                  <a:srgbClr val="FF0000"/>
                </a:solidFill>
              </a:rPr>
              <a:t>OBJETIVO 2</a:t>
            </a:r>
          </a:p>
          <a:p>
            <a:pPr algn="ctr" defTabSz="457200" fontAlgn="ctr">
              <a:spcBef>
                <a:spcPts val="0"/>
              </a:spcBef>
              <a:spcAft>
                <a:spcPts val="0"/>
              </a:spcAft>
              <a:defRPr/>
            </a:pPr>
            <a:endParaRPr lang="es-CO" sz="2800" b="1" dirty="0" smtClean="0">
              <a:solidFill>
                <a:srgbClr val="FF0000"/>
              </a:solidFill>
            </a:endParaRPr>
          </a:p>
          <a:p>
            <a:pPr lvl="0" algn="just"/>
            <a:r>
              <a:rPr lang="es-CO" sz="2800" b="1" u="sng" dirty="0"/>
              <a:t>Cumplir con las necesidades y expectativas de nuestros usuarios a través de los Acuerdos de Servicio, los requisitos técnicos y la reglamentación establecida por la Universidad</a:t>
            </a:r>
            <a:r>
              <a:rPr lang="es-CO" sz="2800" b="1" u="sng" dirty="0" smtClean="0"/>
              <a:t>.</a:t>
            </a:r>
          </a:p>
          <a:p>
            <a:pPr lvl="0" algn="just"/>
            <a:endParaRPr lang="es-CO" sz="2800" b="1" u="sng" dirty="0" smtClean="0"/>
          </a:p>
          <a:p>
            <a:pPr algn="ctr"/>
            <a:r>
              <a:rPr lang="es-CO" sz="2800" b="1" kern="0" dirty="0">
                <a:solidFill>
                  <a:srgbClr val="FF3300"/>
                </a:solidFill>
              </a:rPr>
              <a:t>Desempeño de los procesos y conformidad del servicio</a:t>
            </a:r>
            <a:r>
              <a:rPr lang="es-ES" sz="2800" b="1" dirty="0">
                <a:solidFill>
                  <a:srgbClr val="FF3300"/>
                </a:solidFill>
              </a:rPr>
              <a:t> </a:t>
            </a:r>
          </a:p>
          <a:p>
            <a:pPr lvl="0" algn="just"/>
            <a:endParaRPr lang="es-CO" sz="2800" b="1" u="sng" dirty="0"/>
          </a:p>
          <a:p>
            <a:pPr marL="0" indent="0" algn="ctr" fontAlgn="ctr">
              <a:buFont typeface="Arial" panose="020B0604020202020204" pitchFamily="34" charset="0"/>
              <a:buNone/>
            </a:pPr>
            <a:r>
              <a:rPr lang="es-CO" sz="2800" dirty="0">
                <a:solidFill>
                  <a:srgbClr val="FF0000"/>
                </a:solidFill>
              </a:rPr>
              <a:t>Cumplir con los acuerdos de servicio como mínimo en un 80%.</a:t>
            </a:r>
          </a:p>
        </p:txBody>
      </p:sp>
      <p:pic>
        <p:nvPicPr>
          <p:cNvPr id="3" name="Picture 6" descr="http://www.cenidet.edu.mx/subplan/gtyv/img/4acuerd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4624"/>
            <a:ext cx="1728192" cy="12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21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3004719"/>
              </p:ext>
            </p:extLst>
          </p:nvPr>
        </p:nvGraphicFramePr>
        <p:xfrm>
          <a:off x="98613" y="63717"/>
          <a:ext cx="11958918" cy="6279554"/>
        </p:xfrm>
        <a:graphic>
          <a:graphicData uri="http://schemas.openxmlformats.org/drawingml/2006/table">
            <a:tbl>
              <a:tblPr>
                <a:tableStyleId>{5C22544A-7EE6-4342-B048-85BDC9FD1C3A}</a:tableStyleId>
              </a:tblPr>
              <a:tblGrid>
                <a:gridCol w="2182363">
                  <a:extLst>
                    <a:ext uri="{9D8B030D-6E8A-4147-A177-3AD203B41FA5}">
                      <a16:colId xmlns:a16="http://schemas.microsoft.com/office/drawing/2014/main" val="1677800020"/>
                    </a:ext>
                  </a:extLst>
                </a:gridCol>
                <a:gridCol w="5317223">
                  <a:extLst>
                    <a:ext uri="{9D8B030D-6E8A-4147-A177-3AD203B41FA5}">
                      <a16:colId xmlns:a16="http://schemas.microsoft.com/office/drawing/2014/main" val="1297239881"/>
                    </a:ext>
                  </a:extLst>
                </a:gridCol>
                <a:gridCol w="1393270">
                  <a:extLst>
                    <a:ext uri="{9D8B030D-6E8A-4147-A177-3AD203B41FA5}">
                      <a16:colId xmlns:a16="http://schemas.microsoft.com/office/drawing/2014/main" val="949867355"/>
                    </a:ext>
                  </a:extLst>
                </a:gridCol>
                <a:gridCol w="1530881">
                  <a:extLst>
                    <a:ext uri="{9D8B030D-6E8A-4147-A177-3AD203B41FA5}">
                      <a16:colId xmlns:a16="http://schemas.microsoft.com/office/drawing/2014/main" val="2099828882"/>
                    </a:ext>
                  </a:extLst>
                </a:gridCol>
                <a:gridCol w="1535181">
                  <a:extLst>
                    <a:ext uri="{9D8B030D-6E8A-4147-A177-3AD203B41FA5}">
                      <a16:colId xmlns:a16="http://schemas.microsoft.com/office/drawing/2014/main" val="2179457776"/>
                    </a:ext>
                  </a:extLst>
                </a:gridCol>
              </a:tblGrid>
              <a:tr h="234279">
                <a:tc gridSpan="5">
                  <a:txBody>
                    <a:bodyPr/>
                    <a:lstStyle/>
                    <a:p>
                      <a:pPr algn="ctr" fontAlgn="ctr"/>
                      <a:r>
                        <a:rPr lang="es-CO" sz="1600" b="1" u="none" strike="noStrike" dirty="0">
                          <a:solidFill>
                            <a:schemeClr val="bg1"/>
                          </a:solidFill>
                          <a:effectLst/>
                        </a:rPr>
                        <a:t>OBJETIVO </a:t>
                      </a:r>
                      <a:r>
                        <a:rPr lang="es-CO" sz="1600" b="1" u="none" strike="noStrike" dirty="0" smtClean="0">
                          <a:solidFill>
                            <a:schemeClr val="bg1"/>
                          </a:solidFill>
                          <a:effectLst/>
                        </a:rPr>
                        <a:t>“2" </a:t>
                      </a:r>
                      <a:r>
                        <a:rPr lang="es-CO" sz="1600" b="1" u="none" strike="noStrike" dirty="0">
                          <a:solidFill>
                            <a:schemeClr val="bg1"/>
                          </a:solidFill>
                          <a:effectLst/>
                        </a:rPr>
                        <a:t>DE CALIDAD (</a:t>
                      </a:r>
                      <a:r>
                        <a:rPr lang="es-CO" sz="1600" b="1" u="none" strike="noStrike" dirty="0">
                          <a:solidFill>
                            <a:srgbClr val="FF0000"/>
                          </a:solidFill>
                          <a:effectLst/>
                        </a:rPr>
                        <a:t>ACUERDOS DE SERVICIO</a:t>
                      </a:r>
                      <a:r>
                        <a:rPr lang="es-CO" sz="1600" b="1" u="none" strike="noStrike" dirty="0">
                          <a:solidFill>
                            <a:schemeClr val="bg1"/>
                          </a:solidFill>
                          <a:effectLst/>
                        </a:rPr>
                        <a:t>)</a:t>
                      </a:r>
                      <a:endParaRPr lang="es-CO" sz="16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82637326"/>
                  </a:ext>
                </a:extLst>
              </a:tr>
              <a:tr h="204994">
                <a:tc rowSpan="2">
                  <a:txBody>
                    <a:bodyPr/>
                    <a:lstStyle/>
                    <a:p>
                      <a:pPr algn="ctr" fontAlgn="ctr"/>
                      <a:r>
                        <a:rPr lang="es-CO" sz="1400" b="1" u="none" strike="noStrike" dirty="0">
                          <a:effectLst/>
                        </a:rPr>
                        <a:t>PROCESOS</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2">
                  <a:txBody>
                    <a:bodyPr/>
                    <a:lstStyle/>
                    <a:p>
                      <a:pPr algn="ctr" fontAlgn="ctr"/>
                      <a:r>
                        <a:rPr lang="es-CO" sz="1400" b="1" u="none" strike="noStrike" dirty="0">
                          <a:effectLst/>
                        </a:rPr>
                        <a:t>INDICADOR</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fontAlgn="b"/>
                      <a:r>
                        <a:rPr lang="es-CO" sz="1400" b="1" u="none" strike="noStrike">
                          <a:effectLst/>
                        </a:rPr>
                        <a:t>META: 80%</a:t>
                      </a:r>
                      <a:endParaRPr lang="es-CO" sz="14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s-CO"/>
                    </a:p>
                  </a:txBody>
                  <a:tcPr/>
                </a:tc>
                <a:tc rowSpan="2">
                  <a:txBody>
                    <a:bodyPr/>
                    <a:lstStyle/>
                    <a:p>
                      <a:pPr algn="ctr" fontAlgn="ctr"/>
                      <a:r>
                        <a:rPr lang="es-CO" sz="1400" b="1" u="none" strike="noStrike">
                          <a:effectLst/>
                        </a:rPr>
                        <a:t>PROMEDIO</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82565091"/>
                  </a:ext>
                </a:extLst>
              </a:tr>
              <a:tr h="204994">
                <a:tc vMerge="1">
                  <a:txBody>
                    <a:bodyPr/>
                    <a:lstStyle/>
                    <a:p>
                      <a:endParaRPr lang="es-CO"/>
                    </a:p>
                  </a:txBody>
                  <a:tcPr/>
                </a:tc>
                <a:tc vMerge="1">
                  <a:txBody>
                    <a:bodyPr/>
                    <a:lstStyle/>
                    <a:p>
                      <a:endParaRPr lang="es-CO"/>
                    </a:p>
                  </a:txBody>
                  <a:tcPr/>
                </a:tc>
                <a:tc>
                  <a:txBody>
                    <a:bodyPr/>
                    <a:lstStyle/>
                    <a:p>
                      <a:pPr algn="ctr" fontAlgn="ctr"/>
                      <a:r>
                        <a:rPr lang="es-CO" sz="1400" b="1" u="none" strike="noStrike" dirty="0" smtClean="0">
                          <a:effectLst/>
                        </a:rPr>
                        <a:t>2018-1</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s-CO" sz="1400" b="1" u="none" strike="noStrike" dirty="0" smtClean="0">
                          <a:effectLst/>
                        </a:rPr>
                        <a:t>2018-2</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endParaRPr lang="es-CO"/>
                    </a:p>
                  </a:txBody>
                  <a:tcPr/>
                </a:tc>
                <a:extLst>
                  <a:ext uri="{0D108BD9-81ED-4DB2-BD59-A6C34878D82A}">
                    <a16:rowId xmlns:a16="http://schemas.microsoft.com/office/drawing/2014/main" val="1322796340"/>
                  </a:ext>
                </a:extLst>
              </a:tr>
              <a:tr h="273191">
                <a:tc rowSpan="2">
                  <a:txBody>
                    <a:bodyPr/>
                    <a:lstStyle/>
                    <a:p>
                      <a:pPr algn="l" fontAlgn="ctr"/>
                      <a:r>
                        <a:rPr lang="es-CO" sz="1050" b="1" i="0" u="none" strike="noStrike" dirty="0">
                          <a:solidFill>
                            <a:srgbClr val="000000"/>
                          </a:solidFill>
                          <a:effectLst/>
                          <a:latin typeface="Arial" panose="020B0604020202020204" pitchFamily="34" charset="0"/>
                        </a:rPr>
                        <a:t>ADMISIONES Y REGISTRO</a:t>
                      </a:r>
                      <a:br>
                        <a:rPr lang="es-CO" sz="1050" b="1" i="0" u="none" strike="noStrike" dirty="0">
                          <a:solidFill>
                            <a:srgbClr val="000000"/>
                          </a:solidFill>
                          <a:effectLst/>
                          <a:latin typeface="Arial" panose="020B0604020202020204" pitchFamily="34" charset="0"/>
                        </a:rPr>
                      </a:br>
                      <a:r>
                        <a:rPr lang="es-CO" sz="1050" b="1" i="0" u="none" strike="noStrike" dirty="0">
                          <a:solidFill>
                            <a:srgbClr val="000000"/>
                          </a:solidFill>
                          <a:effectLst/>
                          <a:latin typeface="Arial" panose="020B0604020202020204" pitchFamily="34" charset="0"/>
                        </a:rPr>
                        <a:t>(Sede Centro y Belmonte)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100" b="0" i="0" u="none" strike="noStrike" dirty="0">
                          <a:solidFill>
                            <a:srgbClr val="000000"/>
                          </a:solidFill>
                          <a:effectLst/>
                          <a:latin typeface="Arial" panose="020B0604020202020204" pitchFamily="34" charset="0"/>
                        </a:rPr>
                        <a:t>Tiempo de elaboración y entrega de los certificados y constancias-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dirty="0">
                          <a:solidFill>
                            <a:srgbClr val="000000"/>
                          </a:solidFill>
                          <a:effectLst/>
                          <a:latin typeface="Arial" panose="020B0604020202020204" pitchFamily="34" charset="0"/>
                        </a:rPr>
                        <a:t>97,5%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60162"/>
                  </a:ext>
                </a:extLst>
              </a:tr>
              <a:tr h="212587">
                <a:tc vMerge="1">
                  <a:txBody>
                    <a:bodyPr/>
                    <a:lstStyle/>
                    <a:p>
                      <a:endParaRPr lang="es-CO"/>
                    </a:p>
                  </a:txBody>
                  <a:tcPr/>
                </a:tc>
                <a:tc>
                  <a:txBody>
                    <a:bodyPr/>
                    <a:lstStyle/>
                    <a:p>
                      <a:pPr algn="just" rtl="0" fontAlgn="ctr"/>
                      <a:r>
                        <a:rPr lang="es-CO" sz="1100" b="0" i="0" u="none" strike="noStrike" dirty="0">
                          <a:solidFill>
                            <a:srgbClr val="000000"/>
                          </a:solidFill>
                          <a:effectLst/>
                          <a:latin typeface="Arial" panose="020B0604020202020204" pitchFamily="34" charset="0"/>
                        </a:rPr>
                        <a:t>Confiabilidad en la información de los certificados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dirty="0">
                          <a:solidFill>
                            <a:srgbClr val="000000"/>
                          </a:solidFill>
                          <a:effectLst/>
                          <a:latin typeface="Arial" panose="020B0604020202020204" pitchFamily="34" charset="0"/>
                        </a:rPr>
                        <a:t>98,8%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0164044"/>
                  </a:ext>
                </a:extLst>
              </a:tr>
              <a:tr h="214145">
                <a:tc>
                  <a:txBody>
                    <a:bodyPr/>
                    <a:lstStyle/>
                    <a:p>
                      <a:pPr algn="l" fontAlgn="ctr"/>
                      <a:r>
                        <a:rPr lang="es-CO" sz="1050" b="1" i="0" u="none" strike="noStrike">
                          <a:solidFill>
                            <a:srgbClr val="000000"/>
                          </a:solidFill>
                          <a:effectLst/>
                          <a:latin typeface="Arial" panose="020B0604020202020204" pitchFamily="34" charset="0"/>
                        </a:rPr>
                        <a:t>ADQUISICIONES Y SUMINISTROS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100" b="0" i="0" u="none" strike="noStrike" dirty="0">
                          <a:solidFill>
                            <a:srgbClr val="000000"/>
                          </a:solidFill>
                          <a:effectLst/>
                          <a:latin typeface="Arial" panose="020B0604020202020204" pitchFamily="34" charset="0"/>
                        </a:rPr>
                        <a:t>Días promedio para el tramité de solicitudes de compra por rango (Acuerdo</a:t>
                      </a:r>
                      <a:r>
                        <a:rPr lang="es-CO" sz="1100" b="0" i="0" u="none" strike="noStrike" dirty="0" smtClean="0">
                          <a:solidFill>
                            <a:srgbClr val="000000"/>
                          </a:solidFill>
                          <a:effectLst/>
                          <a:latin typeface="Arial" panose="020B0604020202020204" pitchFamily="34" charset="0"/>
                        </a:rPr>
                        <a:t>)</a:t>
                      </a:r>
                      <a:endParaRPr lang="es-CO" sz="11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dirty="0">
                          <a:solidFill>
                            <a:srgbClr val="000000"/>
                          </a:solidFill>
                          <a:effectLst/>
                          <a:latin typeface="Arial" panose="020B0604020202020204" pitchFamily="34" charset="0"/>
                        </a:rPr>
                        <a:t>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529241"/>
                  </a:ext>
                </a:extLst>
              </a:tr>
              <a:tr h="204994">
                <a:tc rowSpan="2">
                  <a:txBody>
                    <a:bodyPr/>
                    <a:lstStyle/>
                    <a:p>
                      <a:pPr algn="l" fontAlgn="ctr"/>
                      <a:r>
                        <a:rPr lang="es-CO" sz="1050" b="1" i="0" u="none" strike="noStrike" dirty="0">
                          <a:solidFill>
                            <a:srgbClr val="000000"/>
                          </a:solidFill>
                          <a:effectLst/>
                          <a:latin typeface="Arial" panose="020B0604020202020204" pitchFamily="34" charset="0"/>
                        </a:rPr>
                        <a:t>GESTIÓN DE BIBLIOTECA</a:t>
                      </a:r>
                      <a:br>
                        <a:rPr lang="es-CO" sz="1050" b="1" i="0" u="none" strike="noStrike" dirty="0">
                          <a:solidFill>
                            <a:srgbClr val="000000"/>
                          </a:solidFill>
                          <a:effectLst/>
                          <a:latin typeface="Arial" panose="020B0604020202020204" pitchFamily="34" charset="0"/>
                        </a:rPr>
                      </a:br>
                      <a:r>
                        <a:rPr lang="es-CO" sz="1050" b="1" i="0" u="none" strike="noStrike" dirty="0">
                          <a:solidFill>
                            <a:srgbClr val="000000"/>
                          </a:solidFill>
                          <a:effectLst/>
                          <a:latin typeface="Arial" panose="020B0604020202020204" pitchFamily="34" charset="0"/>
                        </a:rPr>
                        <a:t>(Sede Centro y Belmonte)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es-CO" sz="1100" b="0" i="0" u="none" strike="noStrike">
                          <a:solidFill>
                            <a:srgbClr val="000000"/>
                          </a:solidFill>
                          <a:effectLst/>
                          <a:latin typeface="Arial" panose="020B0604020202020204" pitchFamily="34" charset="0"/>
                        </a:rPr>
                        <a:t>Proporción de volúmenes por alumno (2 )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                    78,50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78,50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301136"/>
                  </a:ext>
                </a:extLst>
              </a:tr>
              <a:tr h="212587">
                <a:tc vMerge="1">
                  <a:txBody>
                    <a:bodyPr/>
                    <a:lstStyle/>
                    <a:p>
                      <a:endParaRPr lang="es-CO"/>
                    </a:p>
                  </a:txBody>
                  <a:tcPr/>
                </a:tc>
                <a:tc>
                  <a:txBody>
                    <a:bodyPr/>
                    <a:lstStyle/>
                    <a:p>
                      <a:pPr algn="just" rtl="0" fontAlgn="ctr"/>
                      <a:r>
                        <a:rPr lang="es-CO" sz="1100" b="0" i="0" u="none" strike="noStrike">
                          <a:solidFill>
                            <a:srgbClr val="000000"/>
                          </a:solidFill>
                          <a:effectLst/>
                          <a:latin typeface="Arial" panose="020B0604020202020204" pitchFamily="34" charset="0"/>
                        </a:rPr>
                        <a:t>Índice de crecimiento en el número de títulos adquiridos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                    37,78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37,78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259521"/>
                  </a:ext>
                </a:extLst>
              </a:tr>
              <a:tr h="351418">
                <a:tc rowSpan="3">
                  <a:txBody>
                    <a:bodyPr/>
                    <a:lstStyle/>
                    <a:p>
                      <a:pPr algn="l" fontAlgn="ctr"/>
                      <a:r>
                        <a:rPr lang="es-CO" sz="1050" b="1" i="0" u="none" strike="noStrike" dirty="0">
                          <a:solidFill>
                            <a:srgbClr val="000000"/>
                          </a:solidFill>
                          <a:effectLst/>
                          <a:latin typeface="Arial" panose="020B0604020202020204" pitchFamily="34" charset="0"/>
                        </a:rPr>
                        <a:t>GESTION FINANCIERA</a:t>
                      </a:r>
                      <a:br>
                        <a:rPr lang="es-CO" sz="1050" b="1" i="0" u="none" strike="noStrike" dirty="0">
                          <a:solidFill>
                            <a:srgbClr val="000000"/>
                          </a:solidFill>
                          <a:effectLst/>
                          <a:latin typeface="Arial" panose="020B0604020202020204" pitchFamily="34" charset="0"/>
                        </a:rPr>
                      </a:br>
                      <a:r>
                        <a:rPr lang="es-CO" sz="1050" b="1" i="0" u="none" strike="noStrike" dirty="0">
                          <a:solidFill>
                            <a:srgbClr val="000000"/>
                          </a:solidFill>
                          <a:effectLst/>
                          <a:latin typeface="Arial" panose="020B0604020202020204" pitchFamily="34" charset="0"/>
                        </a:rPr>
                        <a:t>Días promedio para el trámite de cuentas por pagar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s-CO" sz="1050" b="0" i="0" u="none" strike="noStrike" dirty="0">
                          <a:solidFill>
                            <a:srgbClr val="000000"/>
                          </a:solidFill>
                          <a:effectLst/>
                          <a:latin typeface="Arial" panose="020B0604020202020204" pitchFamily="34" charset="0"/>
                        </a:rPr>
                        <a:t>Número de cuentas radicadas dentro de los plazos establecidos en el acuerdo de servicio / Total de cuentas recibidas en el mes  *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0982495"/>
                  </a:ext>
                </a:extLst>
              </a:tr>
              <a:tr h="425172">
                <a:tc vMerge="1">
                  <a:txBody>
                    <a:bodyPr/>
                    <a:lstStyle/>
                    <a:p>
                      <a:endParaRPr lang="es-CO"/>
                    </a:p>
                  </a:txBody>
                  <a:tcPr/>
                </a:tc>
                <a:tc>
                  <a:txBody>
                    <a:bodyPr/>
                    <a:lstStyle/>
                    <a:p>
                      <a:pPr algn="just" fontAlgn="ctr"/>
                      <a:r>
                        <a:rPr lang="es-CO" sz="1050" b="0" i="0" u="none" strike="noStrike" dirty="0">
                          <a:solidFill>
                            <a:srgbClr val="000000"/>
                          </a:solidFill>
                          <a:effectLst/>
                          <a:latin typeface="Arial" panose="020B0604020202020204" pitchFamily="34" charset="0"/>
                        </a:rPr>
                        <a:t>Número de cuentas causadas dentro de los plazos establecidos en el acuerdo de servicio / Total de cuentas recibidas para causación en el mes  *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dirty="0">
                          <a:solidFill>
                            <a:srgbClr val="000000"/>
                          </a:solidFill>
                          <a:effectLst/>
                          <a:latin typeface="Arial" panose="020B0604020202020204" pitchFamily="34"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26771493"/>
                  </a:ext>
                </a:extLst>
              </a:tr>
              <a:tr h="216306">
                <a:tc vMerge="1">
                  <a:txBody>
                    <a:bodyPr/>
                    <a:lstStyle/>
                    <a:p>
                      <a:endParaRPr lang="es-CO"/>
                    </a:p>
                  </a:txBody>
                  <a:tcPr/>
                </a:tc>
                <a:tc>
                  <a:txBody>
                    <a:bodyPr/>
                    <a:lstStyle/>
                    <a:p>
                      <a:pPr algn="just" fontAlgn="ctr"/>
                      <a:r>
                        <a:rPr lang="es-CO" sz="1050" b="0" i="0" u="none" strike="noStrike" dirty="0">
                          <a:solidFill>
                            <a:srgbClr val="000000"/>
                          </a:solidFill>
                          <a:effectLst/>
                          <a:latin typeface="Arial" panose="020B0604020202020204" pitchFamily="34" charset="0"/>
                        </a:rPr>
                        <a:t>Asignación de disponibilidad presupuestal</a:t>
                      </a:r>
                      <a:br>
                        <a:rPr lang="es-CO" sz="1050" b="0" i="0" u="none" strike="noStrike" dirty="0">
                          <a:solidFill>
                            <a:srgbClr val="000000"/>
                          </a:solidFill>
                          <a:effectLst/>
                          <a:latin typeface="Arial" panose="020B0604020202020204" pitchFamily="34" charset="0"/>
                        </a:rPr>
                      </a:br>
                      <a:r>
                        <a:rPr lang="es-CO" sz="1050" b="0" i="0" u="none" strike="noStrike" dirty="0">
                          <a:solidFill>
                            <a:srgbClr val="000000"/>
                          </a:solidFill>
                          <a:effectLst/>
                          <a:latin typeface="Arial" panose="020B0604020202020204" pitchFamily="34" charset="0"/>
                        </a:rPr>
                        <a:t>(Acuerdo)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98,7%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97,0%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022164"/>
                  </a:ext>
                </a:extLst>
              </a:tr>
              <a:tr h="204994">
                <a:tc>
                  <a:txBody>
                    <a:bodyPr/>
                    <a:lstStyle/>
                    <a:p>
                      <a:pPr algn="l" fontAlgn="ctr"/>
                      <a:r>
                        <a:rPr lang="es-CO" sz="1050" b="1" i="0" u="none" strike="noStrike">
                          <a:solidFill>
                            <a:srgbClr val="000000"/>
                          </a:solidFill>
                          <a:effectLst/>
                          <a:latin typeface="Arial" panose="020B0604020202020204" pitchFamily="34" charset="0"/>
                        </a:rPr>
                        <a:t>GESTION HUMANA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s-CO" sz="1100" b="0" i="0" u="none" strike="noStrike">
                          <a:solidFill>
                            <a:srgbClr val="000000"/>
                          </a:solidFill>
                          <a:effectLst/>
                          <a:latin typeface="Arial" panose="020B0604020202020204" pitchFamily="34" charset="0"/>
                        </a:rPr>
                        <a:t>Expedición de certificaciones laborales (AS)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6929739"/>
                  </a:ext>
                </a:extLst>
              </a:tr>
              <a:tr h="351418">
                <a:tc rowSpan="3">
                  <a:txBody>
                    <a:bodyPr/>
                    <a:lstStyle/>
                    <a:p>
                      <a:pPr algn="l" fontAlgn="ctr"/>
                      <a:r>
                        <a:rPr lang="es-CO" sz="1050" b="1" i="0" u="none" strike="noStrike" dirty="0">
                          <a:solidFill>
                            <a:srgbClr val="000000"/>
                          </a:solidFill>
                          <a:effectLst/>
                          <a:latin typeface="Arial" panose="020B0604020202020204" pitchFamily="34" charset="0"/>
                        </a:rPr>
                        <a:t>GESTION INFORMATICA</a:t>
                      </a:r>
                      <a:br>
                        <a:rPr lang="es-CO" sz="1050" b="1" i="0" u="none" strike="noStrike" dirty="0">
                          <a:solidFill>
                            <a:srgbClr val="000000"/>
                          </a:solidFill>
                          <a:effectLst/>
                          <a:latin typeface="Arial" panose="020B0604020202020204" pitchFamily="34" charset="0"/>
                        </a:rPr>
                      </a:br>
                      <a:r>
                        <a:rPr lang="es-CO" sz="1050" b="1" i="0" u="none" strike="noStrike" dirty="0">
                          <a:solidFill>
                            <a:srgbClr val="000000"/>
                          </a:solidFill>
                          <a:effectLst/>
                          <a:latin typeface="Arial" panose="020B0604020202020204" pitchFamily="34" charset="0"/>
                        </a:rPr>
                        <a:t>(Sede Centro y Belmonte)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s-CO" sz="1100" b="0" i="0" u="none" strike="noStrike" dirty="0">
                          <a:solidFill>
                            <a:srgbClr val="000000"/>
                          </a:solidFill>
                          <a:effectLst/>
                          <a:latin typeface="Arial" panose="020B0604020202020204" pitchFamily="34" charset="0"/>
                        </a:rPr>
                        <a:t>Verificación del correcto funcionamiento de los equipos de cómputo al servicio de docentes y estudiantes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2814953"/>
                  </a:ext>
                </a:extLst>
              </a:tr>
              <a:tr h="351418">
                <a:tc vMerge="1">
                  <a:txBody>
                    <a:bodyPr/>
                    <a:lstStyle/>
                    <a:p>
                      <a:endParaRPr lang="es-CO"/>
                    </a:p>
                  </a:txBody>
                  <a:tcPr/>
                </a:tc>
                <a:tc>
                  <a:txBody>
                    <a:bodyPr/>
                    <a:lstStyle/>
                    <a:p>
                      <a:pPr algn="just" fontAlgn="ctr"/>
                      <a:r>
                        <a:rPr lang="es-CO" sz="1100" b="0" i="0" u="none" strike="noStrike" dirty="0">
                          <a:solidFill>
                            <a:srgbClr val="000000"/>
                          </a:solidFill>
                          <a:effectLst/>
                          <a:latin typeface="Arial" panose="020B0604020202020204" pitchFamily="34" charset="0"/>
                        </a:rPr>
                        <a:t>Incidentes atendidos a los equipos de computo al servicio de docentes y estudiantes (Acuerdo)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841990"/>
                  </a:ext>
                </a:extLst>
              </a:tr>
              <a:tr h="351418">
                <a:tc vMerge="1">
                  <a:txBody>
                    <a:bodyPr/>
                    <a:lstStyle/>
                    <a:p>
                      <a:endParaRPr lang="es-CO"/>
                    </a:p>
                  </a:txBody>
                  <a:tcPr/>
                </a:tc>
                <a:tc>
                  <a:txBody>
                    <a:bodyPr/>
                    <a:lstStyle/>
                    <a:p>
                      <a:pPr algn="l" fontAlgn="ctr"/>
                      <a:r>
                        <a:rPr lang="es-CO" sz="1100" b="0" i="0" u="none" strike="noStrike" dirty="0">
                          <a:solidFill>
                            <a:srgbClr val="000000"/>
                          </a:solidFill>
                          <a:effectLst/>
                          <a:latin typeface="Arial" panose="020B0604020202020204" pitchFamily="34" charset="0"/>
                        </a:rPr>
                        <a:t> Atención a requerimientos audiovisuales</a:t>
                      </a:r>
                      <a:br>
                        <a:rPr lang="es-CO" sz="1100" b="0" i="0" u="none" strike="noStrike" dirty="0">
                          <a:solidFill>
                            <a:srgbClr val="000000"/>
                          </a:solidFill>
                          <a:effectLst/>
                          <a:latin typeface="Arial" panose="020B0604020202020204" pitchFamily="34" charset="0"/>
                        </a:rPr>
                      </a:br>
                      <a:r>
                        <a:rPr lang="es-CO" sz="1100" b="0" i="0" u="none" strike="noStrike" dirty="0">
                          <a:solidFill>
                            <a:srgbClr val="000000"/>
                          </a:solidFill>
                          <a:effectLst/>
                          <a:latin typeface="Arial" panose="020B0604020202020204" pitchFamily="34" charset="0"/>
                        </a:rPr>
                        <a:t>(Acuerdo)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98,3%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934288"/>
                  </a:ext>
                </a:extLst>
              </a:tr>
              <a:tr h="204994">
                <a:tc rowSpan="2">
                  <a:txBody>
                    <a:bodyPr/>
                    <a:lstStyle/>
                    <a:p>
                      <a:pPr algn="l" fontAlgn="ctr"/>
                      <a:r>
                        <a:rPr lang="es-CO" sz="1050" b="1" i="0" u="none" strike="noStrike" dirty="0">
                          <a:solidFill>
                            <a:srgbClr val="000000"/>
                          </a:solidFill>
                          <a:effectLst/>
                          <a:latin typeface="Arial" panose="020B0604020202020204" pitchFamily="34" charset="0"/>
                        </a:rPr>
                        <a:t>GESTION DE SERV. GENERALES (MANTENIMIENTO)</a:t>
                      </a:r>
                      <a:br>
                        <a:rPr lang="es-CO" sz="1050" b="1" i="0" u="none" strike="noStrike" dirty="0">
                          <a:solidFill>
                            <a:srgbClr val="000000"/>
                          </a:solidFill>
                          <a:effectLst/>
                          <a:latin typeface="Arial" panose="020B0604020202020204" pitchFamily="34" charset="0"/>
                        </a:rPr>
                      </a:br>
                      <a:r>
                        <a:rPr lang="es-CO" sz="1050" b="1" i="0" u="none" strike="noStrike" dirty="0">
                          <a:solidFill>
                            <a:srgbClr val="000000"/>
                          </a:solidFill>
                          <a:effectLst/>
                          <a:latin typeface="Arial" panose="020B0604020202020204" pitchFamily="34" charset="0"/>
                        </a:rPr>
                        <a:t>(Sede Centro y Belmonte)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100" b="0" i="0" u="none" strike="noStrike" dirty="0">
                          <a:solidFill>
                            <a:srgbClr val="000000"/>
                          </a:solidFill>
                          <a:effectLst/>
                          <a:latin typeface="Arial" panose="020B0604020202020204" pitchFamily="34" charset="0"/>
                        </a:rPr>
                        <a:t>Servicio de mantenimiento (Acuerdo)  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99,0%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99,0%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11395"/>
                  </a:ext>
                </a:extLst>
              </a:tr>
              <a:tr h="355800">
                <a:tc vMerge="1">
                  <a:txBody>
                    <a:bodyPr/>
                    <a:lstStyle/>
                    <a:p>
                      <a:endParaRPr lang="es-CO"/>
                    </a:p>
                  </a:txBody>
                  <a:tcPr/>
                </a:tc>
                <a:tc>
                  <a:txBody>
                    <a:bodyPr/>
                    <a:lstStyle/>
                    <a:p>
                      <a:pPr algn="l" fontAlgn="ctr"/>
                      <a:r>
                        <a:rPr lang="es-CO" sz="1100" b="0" i="0" u="none" strike="noStrike" dirty="0">
                          <a:solidFill>
                            <a:srgbClr val="000000"/>
                          </a:solidFill>
                          <a:effectLst/>
                          <a:latin typeface="Arial" panose="020B0604020202020204" pitchFamily="34" charset="0"/>
                        </a:rPr>
                        <a:t>Cumplimiento en  la entrega de correspondencia(AS) 2 y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90,8%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94,3%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333715"/>
                  </a:ext>
                </a:extLst>
              </a:tr>
              <a:tr h="214145">
                <a:tc rowSpan="2">
                  <a:txBody>
                    <a:bodyPr/>
                    <a:lstStyle/>
                    <a:p>
                      <a:pPr algn="l" fontAlgn="ctr"/>
                      <a:r>
                        <a:rPr lang="es-CO" sz="1050" b="1" i="0" u="none" strike="noStrike" dirty="0">
                          <a:solidFill>
                            <a:srgbClr val="000000"/>
                          </a:solidFill>
                          <a:effectLst/>
                          <a:latin typeface="Arial" panose="020B0604020202020204" pitchFamily="34" charset="0"/>
                        </a:rPr>
                        <a:t>BIENESTAR UNIVERSITARIO</a:t>
                      </a:r>
                      <a:br>
                        <a:rPr lang="es-CO" sz="1050" b="1" i="0" u="none" strike="noStrike" dirty="0">
                          <a:solidFill>
                            <a:srgbClr val="000000"/>
                          </a:solidFill>
                          <a:effectLst/>
                          <a:latin typeface="Arial" panose="020B0604020202020204" pitchFamily="34" charset="0"/>
                        </a:rPr>
                      </a:br>
                      <a:r>
                        <a:rPr lang="es-CO" sz="1050" b="1" i="0" u="none" strike="noStrike" dirty="0">
                          <a:solidFill>
                            <a:srgbClr val="000000"/>
                          </a:solidFill>
                          <a:effectLst/>
                          <a:latin typeface="Arial" panose="020B0604020202020204" pitchFamily="34" charset="0"/>
                        </a:rPr>
                        <a:t>(Sede Centro y Belmonte)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100" b="0" i="0" u="none" strike="noStrike" dirty="0">
                          <a:solidFill>
                            <a:srgbClr val="000000"/>
                          </a:solidFill>
                          <a:effectLst/>
                          <a:latin typeface="Arial" panose="020B0604020202020204" pitchFamily="34" charset="0"/>
                        </a:rPr>
                        <a:t>Atención médica y/o primaria en Enfermería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Calibri" panose="020F050202020403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4,85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9319814"/>
                  </a:ext>
                </a:extLst>
              </a:tr>
              <a:tr h="214145">
                <a:tc vMerge="1">
                  <a:txBody>
                    <a:bodyPr/>
                    <a:lstStyle/>
                    <a:p>
                      <a:endParaRPr lang="es-CO"/>
                    </a:p>
                  </a:txBody>
                  <a:tcPr/>
                </a:tc>
                <a:tc>
                  <a:txBody>
                    <a:bodyPr/>
                    <a:lstStyle/>
                    <a:p>
                      <a:pPr algn="l" fontAlgn="ctr"/>
                      <a:r>
                        <a:rPr lang="es-CO" sz="1100" b="0" i="0" u="none" strike="noStrike" dirty="0">
                          <a:solidFill>
                            <a:srgbClr val="000000"/>
                          </a:solidFill>
                          <a:effectLst/>
                          <a:latin typeface="Arial" panose="020B0604020202020204" pitchFamily="34" charset="0"/>
                        </a:rPr>
                        <a:t>Psicológica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Calibri" panose="020F050202020403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753225"/>
                  </a:ext>
                </a:extLst>
              </a:tr>
              <a:tr h="215990">
                <a:tc>
                  <a:txBody>
                    <a:bodyPr/>
                    <a:lstStyle/>
                    <a:p>
                      <a:pPr algn="l" fontAlgn="ctr"/>
                      <a:r>
                        <a:rPr lang="es-CO" sz="1050" b="1" i="0" u="none" strike="noStrike" dirty="0">
                          <a:solidFill>
                            <a:srgbClr val="000000"/>
                          </a:solidFill>
                          <a:effectLst/>
                          <a:latin typeface="Arial" panose="020B0604020202020204" pitchFamily="34" charset="0"/>
                        </a:rPr>
                        <a:t>GESTION DOCUMENTAL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100" b="0" i="0" u="none" strike="noStrike" dirty="0">
                          <a:solidFill>
                            <a:srgbClr val="000000"/>
                          </a:solidFill>
                          <a:effectLst/>
                          <a:latin typeface="Arial" panose="020B0604020202020204" pitchFamily="34" charset="0"/>
                        </a:rPr>
                        <a:t>Servicio de búsqueda y préstamo de Documentos (acuerdo)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7522221"/>
                  </a:ext>
                </a:extLst>
              </a:tr>
              <a:tr h="351418">
                <a:tc>
                  <a:txBody>
                    <a:bodyPr/>
                    <a:lstStyle/>
                    <a:p>
                      <a:pPr algn="l" fontAlgn="ctr"/>
                      <a:r>
                        <a:rPr lang="es-CO" sz="1050" b="1" i="0" u="none" strike="noStrike" dirty="0">
                          <a:solidFill>
                            <a:srgbClr val="000000"/>
                          </a:solidFill>
                          <a:effectLst/>
                          <a:latin typeface="Arial" panose="020B0604020202020204" pitchFamily="34" charset="0"/>
                        </a:rPr>
                        <a:t>ASEGURAMIENTO DE LA CALIDAD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100" b="0" i="0" u="none" strike="noStrike" dirty="0">
                          <a:solidFill>
                            <a:srgbClr val="000000"/>
                          </a:solidFill>
                          <a:effectLst/>
                          <a:latin typeface="Arial" panose="020B0604020202020204" pitchFamily="34" charset="0"/>
                        </a:rPr>
                        <a:t>Actualización de la documentación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1" i="0" u="none" strike="noStrike" dirty="0">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407499"/>
                  </a:ext>
                </a:extLst>
              </a:tr>
              <a:tr h="242835">
                <a:tc>
                  <a:txBody>
                    <a:bodyPr/>
                    <a:lstStyle/>
                    <a:p>
                      <a:pPr algn="l" fontAlgn="ctr"/>
                      <a:r>
                        <a:rPr lang="es-CO" sz="1050" b="1" i="0" u="none" strike="noStrike" dirty="0">
                          <a:solidFill>
                            <a:srgbClr val="000000"/>
                          </a:solidFill>
                          <a:effectLst/>
                          <a:latin typeface="Arial" panose="020B0604020202020204" pitchFamily="34" charset="0"/>
                        </a:rPr>
                        <a:t>GESTION DE AUDITORIA INTERNA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100" b="0" i="0" u="none" strike="noStrike" dirty="0">
                          <a:solidFill>
                            <a:srgbClr val="000000"/>
                          </a:solidFill>
                          <a:effectLst/>
                          <a:latin typeface="Arial" panose="020B0604020202020204" pitchFamily="34" charset="0"/>
                        </a:rPr>
                        <a:t>Días promedio para el trámite de cuentas por pagar</a:t>
                      </a:r>
                      <a:br>
                        <a:rPr lang="es-CO" sz="1100" b="0" i="0" u="none" strike="noStrike" dirty="0">
                          <a:solidFill>
                            <a:srgbClr val="000000"/>
                          </a:solidFill>
                          <a:effectLst/>
                          <a:latin typeface="Arial" panose="020B0604020202020204" pitchFamily="34" charset="0"/>
                        </a:rPr>
                      </a:br>
                      <a:r>
                        <a:rPr lang="es-CO" sz="1100" b="0" i="0" u="none" strike="noStrike" dirty="0">
                          <a:solidFill>
                            <a:srgbClr val="000000"/>
                          </a:solidFill>
                          <a:effectLst/>
                          <a:latin typeface="Arial" panose="020B0604020202020204" pitchFamily="34" charset="0"/>
                        </a:rPr>
                        <a:t>(Acuerdo)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CO" sz="1200" b="1" i="0" u="none" strike="noStrike" kern="1200" dirty="0">
                          <a:solidFill>
                            <a:srgbClr val="000000"/>
                          </a:solidFill>
                          <a:effectLst/>
                          <a:latin typeface="Arial" panose="020B0604020202020204" pitchFamily="34" charset="0"/>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715559"/>
                  </a:ext>
                </a:extLst>
              </a:tr>
              <a:tr h="242835">
                <a:tc gridSpan="2">
                  <a:txBody>
                    <a:bodyPr/>
                    <a:lstStyle/>
                    <a:p>
                      <a:pPr algn="l" fontAlgn="ctr"/>
                      <a:r>
                        <a:rPr lang="es-CO" sz="1200" b="1" i="0" u="none" strike="noStrike" dirty="0" smtClean="0">
                          <a:solidFill>
                            <a:srgbClr val="000000"/>
                          </a:solidFill>
                          <a:effectLst/>
                          <a:latin typeface="Arial" panose="020B0604020202020204" pitchFamily="34" charset="0"/>
                        </a:rPr>
                        <a:t>18</a:t>
                      </a:r>
                      <a:r>
                        <a:rPr lang="es-CO" sz="1200" b="1" i="0" u="none" strike="noStrike" baseline="0" dirty="0" smtClean="0">
                          <a:solidFill>
                            <a:srgbClr val="000000"/>
                          </a:solidFill>
                          <a:effectLst/>
                          <a:latin typeface="Arial" panose="020B0604020202020204" pitchFamily="34" charset="0"/>
                        </a:rPr>
                        <a:t> indicadores </a:t>
                      </a:r>
                      <a:r>
                        <a:rPr lang="es-CO" sz="1200" b="1" i="0" u="none" strike="noStrike" dirty="0" smtClean="0">
                          <a:solidFill>
                            <a:srgbClr val="000000"/>
                          </a:solidFill>
                          <a:effectLst/>
                          <a:latin typeface="Arial" panose="020B0604020202020204" pitchFamily="34" charset="0"/>
                        </a:rPr>
                        <a:t>de acuerdos de servicio  medidos de un total de 19</a:t>
                      </a:r>
                      <a:endParaRPr lang="es-CO"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es-CO" sz="11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Calibri" panose="020F050202020403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s-CO" sz="1600" b="1" i="0" u="none" strike="noStrike" kern="1200" dirty="0">
                          <a:solidFill>
                            <a:srgbClr val="000000"/>
                          </a:solidFill>
                          <a:effectLst/>
                          <a:latin typeface="Arial" panose="020B0604020202020204" pitchFamily="34" charset="0"/>
                          <a:ea typeface="+mn-ea"/>
                          <a:cs typeface="+mn-cs"/>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s-CO" sz="1600" b="1" i="0" u="none" strike="noStrike" kern="1200" dirty="0" smtClean="0">
                          <a:solidFill>
                            <a:srgbClr val="000000"/>
                          </a:solidFill>
                          <a:effectLst/>
                          <a:latin typeface="Arial" panose="020B0604020202020204" pitchFamily="34" charset="0"/>
                          <a:ea typeface="+mn-ea"/>
                          <a:cs typeface="+mn-cs"/>
                        </a:rPr>
                        <a:t>96%</a:t>
                      </a:r>
                      <a:endParaRPr lang="es-CO" sz="1600" b="1" i="0" u="none" strike="noStrike" kern="1200" dirty="0">
                        <a:solidFill>
                          <a:srgbClr val="000000"/>
                        </a:solidFill>
                        <a:effectLst/>
                        <a:latin typeface="Arial" panose="020B0604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803254684"/>
                  </a:ext>
                </a:extLst>
              </a:tr>
            </a:tbl>
          </a:graphicData>
        </a:graphic>
      </p:graphicFrame>
    </p:spTree>
    <p:extLst>
      <p:ext uri="{BB962C8B-B14F-4D97-AF65-F5344CB8AC3E}">
        <p14:creationId xmlns:p14="http://schemas.microsoft.com/office/powerpoint/2010/main" val="28855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188640"/>
            <a:ext cx="9734872" cy="4401205"/>
          </a:xfrm>
          <a:prstGeom prst="rect">
            <a:avLst/>
          </a:prstGeom>
        </p:spPr>
        <p:txBody>
          <a:bodyPr wrap="square">
            <a:spAutoFit/>
          </a:bodyPr>
          <a:lstStyle/>
          <a:p>
            <a:pPr algn="ctr" defTabSz="457200" fontAlgn="ctr">
              <a:spcBef>
                <a:spcPts val="0"/>
              </a:spcBef>
              <a:spcAft>
                <a:spcPts val="0"/>
              </a:spcAft>
              <a:defRPr/>
            </a:pPr>
            <a:endParaRPr lang="es-CO" sz="2800" b="1" dirty="0" smtClean="0">
              <a:solidFill>
                <a:srgbClr val="FF0000"/>
              </a:solidFill>
            </a:endParaRPr>
          </a:p>
          <a:p>
            <a:pPr algn="ctr" defTabSz="457200" fontAlgn="ctr">
              <a:spcBef>
                <a:spcPts val="0"/>
              </a:spcBef>
              <a:spcAft>
                <a:spcPts val="0"/>
              </a:spcAft>
              <a:defRPr/>
            </a:pPr>
            <a:r>
              <a:rPr lang="es-CO" sz="2800" b="1" dirty="0" smtClean="0">
                <a:solidFill>
                  <a:srgbClr val="FF0000"/>
                </a:solidFill>
              </a:rPr>
              <a:t>OBJETIVO 3</a:t>
            </a:r>
          </a:p>
          <a:p>
            <a:pPr algn="ctr" defTabSz="457200" fontAlgn="ctr">
              <a:spcBef>
                <a:spcPts val="0"/>
              </a:spcBef>
              <a:spcAft>
                <a:spcPts val="0"/>
              </a:spcAft>
              <a:defRPr/>
            </a:pPr>
            <a:endParaRPr lang="es-CO" sz="2800" b="1" u="sng" dirty="0" smtClean="0"/>
          </a:p>
          <a:p>
            <a:pPr lvl="0" algn="ctr"/>
            <a:r>
              <a:rPr lang="es-CO" sz="2800" b="1" u="sng" dirty="0"/>
              <a:t>Garantizar la eficacia y eficiencia de los procesos que aseguren la excelencia y calidad institucional</a:t>
            </a:r>
            <a:endParaRPr lang="es-ES" sz="2800" u="sng" dirty="0"/>
          </a:p>
          <a:p>
            <a:pPr lvl="0" algn="ctr"/>
            <a:endParaRPr lang="es-CO" sz="2800" b="1" u="sng" dirty="0" smtClean="0"/>
          </a:p>
          <a:p>
            <a:pPr algn="ctr"/>
            <a:r>
              <a:rPr lang="es-CO" sz="2800" b="1" kern="0" dirty="0">
                <a:solidFill>
                  <a:srgbClr val="FF3300"/>
                </a:solidFill>
              </a:rPr>
              <a:t>Desempeño de los procesos y conformidad del servicio</a:t>
            </a:r>
            <a:r>
              <a:rPr lang="es-ES" sz="2800" b="1" dirty="0">
                <a:solidFill>
                  <a:srgbClr val="FF3300"/>
                </a:solidFill>
              </a:rPr>
              <a:t> </a:t>
            </a:r>
          </a:p>
          <a:p>
            <a:pPr algn="ctr"/>
            <a:endParaRPr lang="es-ES" sz="2800" b="1" dirty="0">
              <a:solidFill>
                <a:srgbClr val="FF3300"/>
              </a:solidFill>
            </a:endParaRPr>
          </a:p>
          <a:p>
            <a:pPr algn="ctr"/>
            <a:r>
              <a:rPr lang="es-CO" sz="2800" dirty="0">
                <a:solidFill>
                  <a:srgbClr val="FF0000"/>
                </a:solidFill>
              </a:rPr>
              <a:t>Lograr que el 80% de indicadores de gestión de los procesos cumpla con la meta establecida</a:t>
            </a:r>
          </a:p>
        </p:txBody>
      </p:sp>
      <p:pic>
        <p:nvPicPr>
          <p:cNvPr id="3" name="4 Imagen" descr="http://www.ssloyalty.com/temas/default/imagenes/viajes-de-negoc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020" y="4159714"/>
            <a:ext cx="226343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239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1341" y="0"/>
            <a:ext cx="11320964" cy="288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r>
              <a:rPr lang="es-CO" sz="1800" b="1" dirty="0" smtClean="0"/>
              <a:t>Indicadores de Gestión de los procesos</a:t>
            </a:r>
            <a:endParaRPr lang="es-CO" sz="1800" dirty="0">
              <a:latin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567136276"/>
              </p:ext>
            </p:extLst>
          </p:nvPr>
        </p:nvGraphicFramePr>
        <p:xfrm>
          <a:off x="151670" y="215149"/>
          <a:ext cx="11860305" cy="5638806"/>
        </p:xfrm>
        <a:graphic>
          <a:graphicData uri="http://schemas.openxmlformats.org/drawingml/2006/table">
            <a:tbl>
              <a:tblPr>
                <a:tableStyleId>{5C22544A-7EE6-4342-B048-85BDC9FD1C3A}</a:tableStyleId>
              </a:tblPr>
              <a:tblGrid>
                <a:gridCol w="1901248">
                  <a:extLst>
                    <a:ext uri="{9D8B030D-6E8A-4147-A177-3AD203B41FA5}">
                      <a16:colId xmlns:a16="http://schemas.microsoft.com/office/drawing/2014/main" val="2812769160"/>
                    </a:ext>
                  </a:extLst>
                </a:gridCol>
                <a:gridCol w="4685576">
                  <a:extLst>
                    <a:ext uri="{9D8B030D-6E8A-4147-A177-3AD203B41FA5}">
                      <a16:colId xmlns:a16="http://schemas.microsoft.com/office/drawing/2014/main" val="2156397815"/>
                    </a:ext>
                  </a:extLst>
                </a:gridCol>
                <a:gridCol w="1253102">
                  <a:extLst>
                    <a:ext uri="{9D8B030D-6E8A-4147-A177-3AD203B41FA5}">
                      <a16:colId xmlns:a16="http://schemas.microsoft.com/office/drawing/2014/main" val="2364324093"/>
                    </a:ext>
                  </a:extLst>
                </a:gridCol>
                <a:gridCol w="1253102">
                  <a:extLst>
                    <a:ext uri="{9D8B030D-6E8A-4147-A177-3AD203B41FA5}">
                      <a16:colId xmlns:a16="http://schemas.microsoft.com/office/drawing/2014/main" val="2923850435"/>
                    </a:ext>
                  </a:extLst>
                </a:gridCol>
                <a:gridCol w="1381630">
                  <a:extLst>
                    <a:ext uri="{9D8B030D-6E8A-4147-A177-3AD203B41FA5}">
                      <a16:colId xmlns:a16="http://schemas.microsoft.com/office/drawing/2014/main" val="2533248921"/>
                    </a:ext>
                  </a:extLst>
                </a:gridCol>
                <a:gridCol w="1385647">
                  <a:extLst>
                    <a:ext uri="{9D8B030D-6E8A-4147-A177-3AD203B41FA5}">
                      <a16:colId xmlns:a16="http://schemas.microsoft.com/office/drawing/2014/main" val="1112467884"/>
                    </a:ext>
                  </a:extLst>
                </a:gridCol>
              </a:tblGrid>
              <a:tr h="233560">
                <a:tc rowSpan="2">
                  <a:txBody>
                    <a:bodyPr/>
                    <a:lstStyle/>
                    <a:p>
                      <a:pPr algn="ctr" fontAlgn="ctr"/>
                      <a:r>
                        <a:rPr lang="es-CO" sz="1400" b="1" u="none" strike="noStrike" dirty="0">
                          <a:effectLst/>
                        </a:rPr>
                        <a:t>PROCESOS</a:t>
                      </a:r>
                      <a:endParaRPr lang="es-CO" sz="14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es-CO" sz="1600" b="1" u="none" strike="noStrike" dirty="0">
                          <a:effectLst/>
                        </a:rPr>
                        <a:t>INDICADOR</a:t>
                      </a:r>
                      <a:endParaRPr lang="es-CO" sz="16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fontAlgn="b"/>
                      <a:r>
                        <a:rPr lang="es-CO" sz="1400" b="1" u="none" strike="noStrike" dirty="0">
                          <a:effectLst/>
                        </a:rPr>
                        <a:t>80%</a:t>
                      </a:r>
                      <a:endParaRPr lang="es-CO" sz="1400" b="1" i="0" u="none" strike="noStrike" dirty="0">
                        <a:solidFill>
                          <a:srgbClr val="FFFFFF"/>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CO"/>
                    </a:p>
                  </a:txBody>
                  <a:tcPr/>
                </a:tc>
                <a:tc rowSpan="2">
                  <a:txBody>
                    <a:bodyPr/>
                    <a:lstStyle/>
                    <a:p>
                      <a:pPr algn="ctr" fontAlgn="ctr"/>
                      <a:r>
                        <a:rPr lang="es-CO" sz="1600" b="1" u="none" strike="noStrike">
                          <a:effectLst/>
                        </a:rPr>
                        <a:t>PROMEDIO</a:t>
                      </a:r>
                      <a:endParaRPr lang="es-CO" sz="16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es-CO" sz="1400" b="1" u="none" strike="noStrike">
                          <a:effectLst/>
                        </a:rPr>
                        <a:t>% MEJORA2018</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63990798"/>
                  </a:ext>
                </a:extLst>
              </a:tr>
              <a:tr h="266926">
                <a:tc vMerge="1">
                  <a:txBody>
                    <a:bodyPr/>
                    <a:lstStyle/>
                    <a:p>
                      <a:endParaRPr lang="es-CO"/>
                    </a:p>
                  </a:txBody>
                  <a:tcPr/>
                </a:tc>
                <a:tc vMerge="1">
                  <a:txBody>
                    <a:bodyPr/>
                    <a:lstStyle/>
                    <a:p>
                      <a:endParaRPr lang="es-CO"/>
                    </a:p>
                  </a:txBody>
                  <a:tcPr/>
                </a:tc>
                <a:tc>
                  <a:txBody>
                    <a:bodyPr/>
                    <a:lstStyle/>
                    <a:p>
                      <a:pPr algn="ctr" fontAlgn="b"/>
                      <a:r>
                        <a:rPr lang="es-CO" sz="1600" b="1" u="none" strike="noStrike" dirty="0">
                          <a:effectLst/>
                        </a:rPr>
                        <a:t>2018-1</a:t>
                      </a:r>
                      <a:endParaRPr lang="es-CO" sz="16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s-CO" sz="1600" b="1" u="none" strike="noStrike" dirty="0">
                          <a:effectLst/>
                        </a:rPr>
                        <a:t>2018-2</a:t>
                      </a:r>
                      <a:endParaRPr lang="es-CO" sz="16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23710804"/>
                  </a:ext>
                </a:extLst>
              </a:tr>
              <a:tr h="700680">
                <a:tc>
                  <a:txBody>
                    <a:bodyPr/>
                    <a:lstStyle/>
                    <a:p>
                      <a:pPr algn="just" fontAlgn="ctr"/>
                      <a:r>
                        <a:rPr lang="es-CO" sz="1400" u="none" strike="noStrike">
                          <a:effectLst/>
                        </a:rPr>
                        <a:t>GESTION DE ADMISIONES Y REGISTROS</a:t>
                      </a:r>
                      <a:br>
                        <a:rPr lang="es-CO" sz="1400" u="none" strike="noStrike">
                          <a:effectLst/>
                        </a:rPr>
                      </a:br>
                      <a:r>
                        <a:rPr lang="es-CO" sz="1400" u="none" strike="noStrike">
                          <a:effectLst/>
                        </a:rPr>
                        <a:t>(Sede Centro y Belmonte)</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Oportunidad en la entrega de notas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96%</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95%</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95,5%</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-1,0%</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88691"/>
                  </a:ext>
                </a:extLst>
              </a:tr>
              <a:tr h="467120">
                <a:tc>
                  <a:txBody>
                    <a:bodyPr/>
                    <a:lstStyle/>
                    <a:p>
                      <a:pPr algn="just" fontAlgn="ctr"/>
                      <a:r>
                        <a:rPr lang="es-CO" sz="1400" u="none" strike="noStrike">
                          <a:effectLst/>
                        </a:rPr>
                        <a:t>ADQUISICIONES Y SUMINISTROS</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Oportunidad en la entrega de pedido de almacén</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5,5</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350244"/>
                  </a:ext>
                </a:extLst>
              </a:tr>
              <a:tr h="233560">
                <a:tc rowSpan="3">
                  <a:txBody>
                    <a:bodyPr/>
                    <a:lstStyle/>
                    <a:p>
                      <a:pPr algn="just" fontAlgn="ctr"/>
                      <a:r>
                        <a:rPr lang="es-CO" sz="1400" u="none" strike="noStrike">
                          <a:effectLst/>
                        </a:rPr>
                        <a:t>BIBLIOTECA</a:t>
                      </a:r>
                      <a:br>
                        <a:rPr lang="es-CO" sz="1400" u="none" strike="noStrike">
                          <a:effectLst/>
                        </a:rPr>
                      </a:br>
                      <a:r>
                        <a:rPr lang="es-CO" sz="1400" u="none" strike="noStrike">
                          <a:effectLst/>
                        </a:rPr>
                        <a:t>(Sede Centro y Belmonte)</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Capacidad en puestos de lectura</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6,46%</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7,62%</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1,2%</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369742"/>
                  </a:ext>
                </a:extLst>
              </a:tr>
              <a:tr h="233560">
                <a:tc vMerge="1">
                  <a:txBody>
                    <a:bodyPr/>
                    <a:lstStyle/>
                    <a:p>
                      <a:endParaRPr lang="es-CO"/>
                    </a:p>
                  </a:txBody>
                  <a:tcPr/>
                </a:tc>
                <a:tc>
                  <a:txBody>
                    <a:bodyPr/>
                    <a:lstStyle/>
                    <a:p>
                      <a:pPr algn="just" fontAlgn="ctr"/>
                      <a:r>
                        <a:rPr lang="es-CO" sz="1400" u="none" strike="noStrike">
                          <a:effectLst/>
                        </a:rPr>
                        <a:t>Oportunidad de la Induccion </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89,70%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84,9%</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9,7%</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661294"/>
                  </a:ext>
                </a:extLst>
              </a:tr>
              <a:tr h="233560">
                <a:tc vMerge="1">
                  <a:txBody>
                    <a:bodyPr/>
                    <a:lstStyle/>
                    <a:p>
                      <a:endParaRPr lang="es-CO"/>
                    </a:p>
                  </a:txBody>
                  <a:tcPr/>
                </a:tc>
                <a:tc>
                  <a:txBody>
                    <a:bodyPr/>
                    <a:lstStyle/>
                    <a:p>
                      <a:pPr algn="just" fontAlgn="ctr"/>
                      <a:r>
                        <a:rPr lang="es-CO" sz="1400" u="none" strike="noStrike">
                          <a:effectLst/>
                        </a:rPr>
                        <a:t>Pérdida del material bibliográfico (colección abierta)</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                              0,13 </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13,0%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13,0%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598017"/>
                  </a:ext>
                </a:extLst>
              </a:tr>
              <a:tr h="233560">
                <a:tc rowSpan="6">
                  <a:txBody>
                    <a:bodyPr/>
                    <a:lstStyle/>
                    <a:p>
                      <a:pPr algn="just" fontAlgn="ctr"/>
                      <a:r>
                        <a:rPr lang="es-CO" sz="1400" u="none" strike="noStrike">
                          <a:effectLst/>
                        </a:rPr>
                        <a:t>BIENESTAR UNIVERSITARIO</a:t>
                      </a:r>
                      <a:br>
                        <a:rPr lang="es-CO" sz="1400" u="none" strike="noStrike">
                          <a:effectLst/>
                        </a:rPr>
                      </a:br>
                      <a:r>
                        <a:rPr lang="es-CO" sz="1400" u="none" strike="noStrike">
                          <a:effectLst/>
                        </a:rPr>
                        <a:t>(Sede Centro y Belmonte)</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Participación  en programas en salud</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140,0%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38,0%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-102,0%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153135"/>
                  </a:ext>
                </a:extLst>
              </a:tr>
              <a:tr h="233560">
                <a:tc vMerge="1">
                  <a:txBody>
                    <a:bodyPr/>
                    <a:lstStyle/>
                    <a:p>
                      <a:endParaRPr lang="es-CO"/>
                    </a:p>
                  </a:txBody>
                  <a:tcPr/>
                </a:tc>
                <a:tc>
                  <a:txBody>
                    <a:bodyPr/>
                    <a:lstStyle/>
                    <a:p>
                      <a:pPr algn="just" fontAlgn="ctr"/>
                      <a:r>
                        <a:rPr lang="es-CO" sz="1400" u="none" strike="noStrike">
                          <a:effectLst/>
                        </a:rPr>
                        <a:t>Participación en acciones culturales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193%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143%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168,0%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-50,0%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599407"/>
                  </a:ext>
                </a:extLst>
              </a:tr>
              <a:tr h="233560">
                <a:tc vMerge="1">
                  <a:txBody>
                    <a:bodyPr/>
                    <a:lstStyle/>
                    <a:p>
                      <a:endParaRPr lang="es-CO"/>
                    </a:p>
                  </a:txBody>
                  <a:tcPr/>
                </a:tc>
                <a:tc>
                  <a:txBody>
                    <a:bodyPr/>
                    <a:lstStyle/>
                    <a:p>
                      <a:pPr algn="just" fontAlgn="ctr"/>
                      <a:r>
                        <a:rPr lang="es-CO" sz="1400" u="none" strike="noStrike">
                          <a:effectLst/>
                        </a:rPr>
                        <a:t>Participación en acciones recreativas y deportivas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263%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272%</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267,5%</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6674733"/>
                  </a:ext>
                </a:extLst>
              </a:tr>
              <a:tr h="467120">
                <a:tc vMerge="1">
                  <a:txBody>
                    <a:bodyPr/>
                    <a:lstStyle/>
                    <a:p>
                      <a:endParaRPr lang="es-CO"/>
                    </a:p>
                  </a:txBody>
                  <a:tcPr/>
                </a:tc>
                <a:tc>
                  <a:txBody>
                    <a:bodyPr/>
                    <a:lstStyle/>
                    <a:p>
                      <a:pPr algn="just" fontAlgn="ctr"/>
                      <a:r>
                        <a:rPr lang="es-CO" sz="1400" u="none" strike="noStrike">
                          <a:effectLst/>
                        </a:rPr>
                        <a:t>Cumplimiento al  Plan Anual de Trabajo de Bienestar Universitario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73%</a:t>
                      </a:r>
                      <a:endParaRPr lang="es-CO" sz="14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73,0%</a:t>
                      </a:r>
                      <a:endParaRPr lang="es-CO" sz="14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73,0%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631006"/>
                  </a:ext>
                </a:extLst>
              </a:tr>
              <a:tr h="233560">
                <a:tc vMerge="1">
                  <a:txBody>
                    <a:bodyPr/>
                    <a:lstStyle/>
                    <a:p>
                      <a:endParaRPr lang="es-CO"/>
                    </a:p>
                  </a:txBody>
                  <a:tcPr/>
                </a:tc>
                <a:tc>
                  <a:txBody>
                    <a:bodyPr/>
                    <a:lstStyle/>
                    <a:p>
                      <a:pPr algn="just" fontAlgn="ctr"/>
                      <a:r>
                        <a:rPr lang="es-CO" sz="1400" u="none" strike="noStrike">
                          <a:effectLst/>
                        </a:rPr>
                        <a:t>Participación en acciones de promoción socioeconómica</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56%</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78%</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67,0%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22,0%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359444"/>
                  </a:ext>
                </a:extLst>
              </a:tr>
              <a:tr h="233560">
                <a:tc vMerge="1">
                  <a:txBody>
                    <a:bodyPr/>
                    <a:lstStyle/>
                    <a:p>
                      <a:endParaRPr lang="es-CO"/>
                    </a:p>
                  </a:txBody>
                  <a:tcPr/>
                </a:tc>
                <a:tc>
                  <a:txBody>
                    <a:bodyPr/>
                    <a:lstStyle/>
                    <a:p>
                      <a:pPr algn="just" fontAlgn="ctr"/>
                      <a:r>
                        <a:rPr lang="es-CO" sz="1400" u="none" strike="noStrike">
                          <a:effectLst/>
                        </a:rPr>
                        <a:t>Ejecución presupuestal</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67%</a:t>
                      </a:r>
                      <a:endParaRPr lang="es-CO" sz="14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67,0%</a:t>
                      </a:r>
                      <a:endParaRPr lang="es-CO" sz="14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67,0%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021863"/>
                  </a:ext>
                </a:extLst>
              </a:tr>
              <a:tr h="233560">
                <a:tc rowSpan="7">
                  <a:txBody>
                    <a:bodyPr/>
                    <a:lstStyle/>
                    <a:p>
                      <a:pPr algn="just" fontAlgn="ctr"/>
                      <a:r>
                        <a:rPr lang="es-CO" sz="1400" u="none" strike="noStrike">
                          <a:effectLst/>
                        </a:rPr>
                        <a:t>ADMINISTRACION DE LA CALIDAD</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Quejas recurrentes por proceso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14%</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11,5%</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-5,0%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313739"/>
                  </a:ext>
                </a:extLst>
              </a:tr>
              <a:tr h="233560">
                <a:tc vMerge="1">
                  <a:txBody>
                    <a:bodyPr/>
                    <a:lstStyle/>
                    <a:p>
                      <a:endParaRPr lang="es-CO"/>
                    </a:p>
                  </a:txBody>
                  <a:tcPr/>
                </a:tc>
                <a:tc>
                  <a:txBody>
                    <a:bodyPr/>
                    <a:lstStyle/>
                    <a:p>
                      <a:pPr algn="just" fontAlgn="ctr"/>
                      <a:r>
                        <a:rPr lang="es-CO" sz="1400" u="none" strike="noStrike">
                          <a:effectLst/>
                        </a:rPr>
                        <a:t>Quejas cerradas </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96,5%</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461065"/>
                  </a:ext>
                </a:extLst>
              </a:tr>
              <a:tr h="233560">
                <a:tc vMerge="1">
                  <a:txBody>
                    <a:bodyPr/>
                    <a:lstStyle/>
                    <a:p>
                      <a:endParaRPr lang="es-CO"/>
                    </a:p>
                  </a:txBody>
                  <a:tcPr/>
                </a:tc>
                <a:tc>
                  <a:txBody>
                    <a:bodyPr/>
                    <a:lstStyle/>
                    <a:p>
                      <a:pPr algn="just" fontAlgn="ctr"/>
                      <a:r>
                        <a:rPr lang="es-CO" sz="1400" u="none" strike="noStrike">
                          <a:effectLst/>
                        </a:rPr>
                        <a:t>Quejas  respondidas dentro del tiempo establecido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91%</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90,5%</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660251"/>
                  </a:ext>
                </a:extLst>
              </a:tr>
              <a:tr h="233560">
                <a:tc vMerge="1">
                  <a:txBody>
                    <a:bodyPr/>
                    <a:lstStyle/>
                    <a:p>
                      <a:endParaRPr lang="es-CO"/>
                    </a:p>
                  </a:txBody>
                  <a:tcPr/>
                </a:tc>
                <a:tc>
                  <a:txBody>
                    <a:bodyPr/>
                    <a:lstStyle/>
                    <a:p>
                      <a:pPr algn="just" fontAlgn="ctr"/>
                      <a:r>
                        <a:rPr lang="es-CO" sz="1400" u="none" strike="noStrike">
                          <a:effectLst/>
                        </a:rPr>
                        <a:t>Cumplimiento del Plan de Implementación del Cambio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dirty="0">
                          <a:effectLst/>
                        </a:rPr>
                        <a:t>91%</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91,0%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-91,0%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502990"/>
                  </a:ext>
                </a:extLst>
              </a:tr>
              <a:tr h="233560">
                <a:tc vMerge="1">
                  <a:txBody>
                    <a:bodyPr/>
                    <a:lstStyle/>
                    <a:p>
                      <a:endParaRPr lang="es-CO"/>
                    </a:p>
                  </a:txBody>
                  <a:tcPr/>
                </a:tc>
                <a:tc>
                  <a:txBody>
                    <a:bodyPr/>
                    <a:lstStyle/>
                    <a:p>
                      <a:pPr algn="just" fontAlgn="ctr"/>
                      <a:r>
                        <a:rPr lang="es-CO" sz="1400" u="none" strike="noStrike">
                          <a:effectLst/>
                        </a:rPr>
                        <a:t>Eficacia de las acciones de Gestión del Riesgo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76%</a:t>
                      </a:r>
                      <a:endParaRPr lang="es-CO" sz="14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76,0%</a:t>
                      </a:r>
                      <a:endParaRPr lang="es-CO" sz="14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-76,0%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269950"/>
                  </a:ext>
                </a:extLst>
              </a:tr>
              <a:tr h="233560">
                <a:tc vMerge="1">
                  <a:txBody>
                    <a:bodyPr/>
                    <a:lstStyle/>
                    <a:p>
                      <a:endParaRPr lang="es-CO"/>
                    </a:p>
                  </a:txBody>
                  <a:tcPr/>
                </a:tc>
                <a:tc>
                  <a:txBody>
                    <a:bodyPr/>
                    <a:lstStyle/>
                    <a:p>
                      <a:pPr algn="just" fontAlgn="ctr"/>
                      <a:r>
                        <a:rPr lang="es-CO" sz="1400" u="none" strike="noStrike">
                          <a:effectLst/>
                        </a:rPr>
                        <a:t>Eficacia de la acciones correctivas implementadas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73%</a:t>
                      </a:r>
                      <a:endParaRPr lang="es-CO" sz="14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73,0%</a:t>
                      </a:r>
                      <a:endParaRPr lang="es-CO" sz="14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-73,0%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193778"/>
                  </a:ext>
                </a:extLst>
              </a:tr>
              <a:tr h="233560">
                <a:tc vMerge="1">
                  <a:txBody>
                    <a:bodyPr/>
                    <a:lstStyle/>
                    <a:p>
                      <a:endParaRPr lang="es-CO"/>
                    </a:p>
                  </a:txBody>
                  <a:tcPr/>
                </a:tc>
                <a:tc>
                  <a:txBody>
                    <a:bodyPr/>
                    <a:lstStyle/>
                    <a:p>
                      <a:pPr algn="just" fontAlgn="ctr"/>
                      <a:r>
                        <a:rPr lang="es-CO" sz="1400" u="none" strike="noStrike">
                          <a:effectLst/>
                        </a:rPr>
                        <a:t>Cumplimiento en el programa de actividades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88%</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88,0%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88,0%</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593150"/>
                  </a:ext>
                </a:extLst>
              </a:tr>
            </a:tbl>
          </a:graphicData>
        </a:graphic>
      </p:graphicFrame>
    </p:spTree>
    <p:extLst>
      <p:ext uri="{BB962C8B-B14F-4D97-AF65-F5344CB8AC3E}">
        <p14:creationId xmlns:p14="http://schemas.microsoft.com/office/powerpoint/2010/main" val="3682976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1341" y="0"/>
            <a:ext cx="11320964" cy="288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r>
              <a:rPr lang="es-CO" sz="1800" b="1" dirty="0" smtClean="0"/>
              <a:t>Indicadores de Gestión de los procesos</a:t>
            </a:r>
            <a:endParaRPr lang="es-CO" sz="1800" dirty="0">
              <a:latin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586155095"/>
              </p:ext>
            </p:extLst>
          </p:nvPr>
        </p:nvGraphicFramePr>
        <p:xfrm>
          <a:off x="151670" y="215149"/>
          <a:ext cx="11860305" cy="5882640"/>
        </p:xfrm>
        <a:graphic>
          <a:graphicData uri="http://schemas.openxmlformats.org/drawingml/2006/table">
            <a:tbl>
              <a:tblPr>
                <a:tableStyleId>{5C22544A-7EE6-4342-B048-85BDC9FD1C3A}</a:tableStyleId>
              </a:tblPr>
              <a:tblGrid>
                <a:gridCol w="3293412">
                  <a:extLst>
                    <a:ext uri="{9D8B030D-6E8A-4147-A177-3AD203B41FA5}">
                      <a16:colId xmlns:a16="http://schemas.microsoft.com/office/drawing/2014/main" val="2812769160"/>
                    </a:ext>
                  </a:extLst>
                </a:gridCol>
                <a:gridCol w="3293412">
                  <a:extLst>
                    <a:ext uri="{9D8B030D-6E8A-4147-A177-3AD203B41FA5}">
                      <a16:colId xmlns:a16="http://schemas.microsoft.com/office/drawing/2014/main" val="2156397815"/>
                    </a:ext>
                  </a:extLst>
                </a:gridCol>
                <a:gridCol w="1253102">
                  <a:extLst>
                    <a:ext uri="{9D8B030D-6E8A-4147-A177-3AD203B41FA5}">
                      <a16:colId xmlns:a16="http://schemas.microsoft.com/office/drawing/2014/main" val="2364324093"/>
                    </a:ext>
                  </a:extLst>
                </a:gridCol>
                <a:gridCol w="1253102">
                  <a:extLst>
                    <a:ext uri="{9D8B030D-6E8A-4147-A177-3AD203B41FA5}">
                      <a16:colId xmlns:a16="http://schemas.microsoft.com/office/drawing/2014/main" val="2923850435"/>
                    </a:ext>
                  </a:extLst>
                </a:gridCol>
                <a:gridCol w="1381630">
                  <a:extLst>
                    <a:ext uri="{9D8B030D-6E8A-4147-A177-3AD203B41FA5}">
                      <a16:colId xmlns:a16="http://schemas.microsoft.com/office/drawing/2014/main" val="2533248921"/>
                    </a:ext>
                  </a:extLst>
                </a:gridCol>
                <a:gridCol w="1385647">
                  <a:extLst>
                    <a:ext uri="{9D8B030D-6E8A-4147-A177-3AD203B41FA5}">
                      <a16:colId xmlns:a16="http://schemas.microsoft.com/office/drawing/2014/main" val="1112467884"/>
                    </a:ext>
                  </a:extLst>
                </a:gridCol>
              </a:tblGrid>
              <a:tr h="64591">
                <a:tc rowSpan="2">
                  <a:txBody>
                    <a:bodyPr/>
                    <a:lstStyle/>
                    <a:p>
                      <a:pPr algn="just" fontAlgn="ctr"/>
                      <a:r>
                        <a:rPr lang="es-CO" sz="1400" u="none" strike="noStrike" dirty="0">
                          <a:effectLst/>
                        </a:rPr>
                        <a:t>PROCESOS</a:t>
                      </a:r>
                      <a:endParaRPr lang="es-CO" sz="14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just" fontAlgn="ctr"/>
                      <a:r>
                        <a:rPr lang="es-CO" sz="1600" u="none" strike="noStrike" dirty="0">
                          <a:effectLst/>
                        </a:rPr>
                        <a:t>INDICADOR</a:t>
                      </a:r>
                      <a:endParaRPr lang="es-CO" sz="16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fontAlgn="b"/>
                      <a:r>
                        <a:rPr lang="es-CO" sz="1400" u="none" strike="noStrike" dirty="0">
                          <a:effectLst/>
                        </a:rPr>
                        <a:t>80%</a:t>
                      </a:r>
                      <a:endParaRPr lang="es-CO" sz="1400" b="1" i="0" u="none" strike="noStrike" dirty="0">
                        <a:solidFill>
                          <a:srgbClr val="FFFFFF"/>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CO"/>
                    </a:p>
                  </a:txBody>
                  <a:tcPr/>
                </a:tc>
                <a:tc rowSpan="2">
                  <a:txBody>
                    <a:bodyPr/>
                    <a:lstStyle/>
                    <a:p>
                      <a:pPr algn="ctr" fontAlgn="ctr"/>
                      <a:r>
                        <a:rPr lang="es-CO" sz="1600" u="none" strike="noStrike">
                          <a:effectLst/>
                        </a:rPr>
                        <a:t>PROMEDIO</a:t>
                      </a:r>
                      <a:endParaRPr lang="es-CO" sz="16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es-CO" sz="1400" u="none" strike="noStrike">
                          <a:effectLst/>
                        </a:rPr>
                        <a:t>% MEJORA2018</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63990798"/>
                  </a:ext>
                </a:extLst>
              </a:tr>
              <a:tr h="59977">
                <a:tc vMerge="1">
                  <a:txBody>
                    <a:bodyPr/>
                    <a:lstStyle/>
                    <a:p>
                      <a:endParaRPr lang="es-CO"/>
                    </a:p>
                  </a:txBody>
                  <a:tcPr/>
                </a:tc>
                <a:tc vMerge="1">
                  <a:txBody>
                    <a:bodyPr/>
                    <a:lstStyle/>
                    <a:p>
                      <a:endParaRPr lang="es-CO"/>
                    </a:p>
                  </a:txBody>
                  <a:tcPr/>
                </a:tc>
                <a:tc>
                  <a:txBody>
                    <a:bodyPr/>
                    <a:lstStyle/>
                    <a:p>
                      <a:pPr algn="ctr" fontAlgn="b"/>
                      <a:r>
                        <a:rPr lang="es-CO" sz="1600" u="none" strike="noStrike" dirty="0">
                          <a:effectLst/>
                        </a:rPr>
                        <a:t>2018-1</a:t>
                      </a:r>
                      <a:endParaRPr lang="es-CO" sz="16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s-CO" sz="1600" u="none" strike="noStrike" dirty="0">
                          <a:effectLst/>
                        </a:rPr>
                        <a:t>2018-2</a:t>
                      </a:r>
                      <a:endParaRPr lang="es-CO" sz="16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23710804"/>
                  </a:ext>
                </a:extLst>
              </a:tr>
              <a:tr h="131990">
                <a:tc rowSpan="6">
                  <a:txBody>
                    <a:bodyPr/>
                    <a:lstStyle/>
                    <a:p>
                      <a:pPr algn="just" fontAlgn="ctr"/>
                      <a:r>
                        <a:rPr lang="es-CO" sz="1400" u="none" strike="noStrike" dirty="0">
                          <a:effectLst/>
                        </a:rPr>
                        <a:t>GESTION FINANCIERA</a:t>
                      </a:r>
                      <a:br>
                        <a:rPr lang="es-CO" sz="1400" u="none" strike="noStrike" dirty="0">
                          <a:effectLst/>
                        </a:rPr>
                      </a:br>
                      <a:r>
                        <a:rPr lang="es-CO" sz="1400" u="none" strike="noStrike" dirty="0">
                          <a:effectLst/>
                        </a:rPr>
                        <a:t>(Sede Centro y Belmonte)</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dirty="0">
                          <a:effectLst/>
                        </a:rPr>
                        <a:t>Oportunidad en entrega de estados financieros</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dirty="0">
                          <a:effectLst/>
                        </a:rPr>
                        <a:t>8,3%</a:t>
                      </a:r>
                      <a:endParaRPr lang="es-CO" sz="16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8,3%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813687"/>
                  </a:ext>
                </a:extLst>
              </a:tr>
              <a:tr h="123566">
                <a:tc vMerge="1">
                  <a:txBody>
                    <a:bodyPr/>
                    <a:lstStyle/>
                    <a:p>
                      <a:endParaRPr lang="es-CO"/>
                    </a:p>
                  </a:txBody>
                  <a:tcPr/>
                </a:tc>
                <a:tc>
                  <a:txBody>
                    <a:bodyPr/>
                    <a:lstStyle/>
                    <a:p>
                      <a:pPr algn="just" fontAlgn="ctr"/>
                      <a:r>
                        <a:rPr lang="es-CO" sz="1400" u="none" strike="noStrike" dirty="0">
                          <a:effectLst/>
                        </a:rPr>
                        <a:t>Precisión en la elaboración del Presupuesto de ingresos </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4,1%</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4,1%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4,1%</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369079"/>
                  </a:ext>
                </a:extLst>
              </a:tr>
              <a:tr h="123566">
                <a:tc vMerge="1">
                  <a:txBody>
                    <a:bodyPr/>
                    <a:lstStyle/>
                    <a:p>
                      <a:endParaRPr lang="es-CO"/>
                    </a:p>
                  </a:txBody>
                  <a:tcPr/>
                </a:tc>
                <a:tc>
                  <a:txBody>
                    <a:bodyPr/>
                    <a:lstStyle/>
                    <a:p>
                      <a:pPr algn="just" fontAlgn="ctr"/>
                      <a:r>
                        <a:rPr lang="es-CO" sz="1400" u="none" strike="noStrike" dirty="0">
                          <a:effectLst/>
                        </a:rPr>
                        <a:t>Precisión en la elaboración del Presupuesto:  de gastos </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dirty="0">
                          <a:effectLst/>
                        </a:rPr>
                        <a:t>3,1%</a:t>
                      </a:r>
                      <a:endParaRPr lang="es-CO" sz="16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3,1%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3,1%</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351402"/>
                  </a:ext>
                </a:extLst>
              </a:tr>
              <a:tr h="123566">
                <a:tc vMerge="1">
                  <a:txBody>
                    <a:bodyPr/>
                    <a:lstStyle/>
                    <a:p>
                      <a:endParaRPr lang="es-CO"/>
                    </a:p>
                  </a:txBody>
                  <a:tcPr/>
                </a:tc>
                <a:tc>
                  <a:txBody>
                    <a:bodyPr/>
                    <a:lstStyle/>
                    <a:p>
                      <a:pPr algn="just" fontAlgn="ctr"/>
                      <a:r>
                        <a:rPr lang="es-CO" sz="1400" u="none" strike="noStrike" dirty="0">
                          <a:effectLst/>
                        </a:rPr>
                        <a:t>Precisión en la elaboración del Presupuesto: de inversión </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7,1%</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7,1%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7,1%</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983783"/>
                  </a:ext>
                </a:extLst>
              </a:tr>
              <a:tr h="196581">
                <a:tc vMerge="1">
                  <a:txBody>
                    <a:bodyPr/>
                    <a:lstStyle/>
                    <a:p>
                      <a:endParaRPr lang="es-CO"/>
                    </a:p>
                  </a:txBody>
                  <a:tcPr/>
                </a:tc>
                <a:tc>
                  <a:txBody>
                    <a:bodyPr/>
                    <a:lstStyle/>
                    <a:p>
                      <a:pPr algn="just" fontAlgn="ctr"/>
                      <a:r>
                        <a:rPr lang="es-CO" sz="1400" u="none" strike="noStrike">
                          <a:effectLst/>
                        </a:rPr>
                        <a:t>Eficacia del recaudo: Valor de creditos directos recaudados/valor creditos directos otorgados por periodo * 100 </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ND</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ND</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ND</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773574"/>
                  </a:ext>
                </a:extLst>
              </a:tr>
              <a:tr h="303299">
                <a:tc vMerge="1">
                  <a:txBody>
                    <a:bodyPr/>
                    <a:lstStyle/>
                    <a:p>
                      <a:endParaRPr lang="es-CO"/>
                    </a:p>
                  </a:txBody>
                  <a:tcPr/>
                </a:tc>
                <a:tc>
                  <a:txBody>
                    <a:bodyPr/>
                    <a:lstStyle/>
                    <a:p>
                      <a:pPr algn="just" fontAlgn="ctr"/>
                      <a:r>
                        <a:rPr lang="es-CO" sz="1400" u="none" strike="noStrike" dirty="0">
                          <a:effectLst/>
                        </a:rPr>
                        <a:t>Eficacia del recaudo: Valor total del recaudo mes de los créditos a través de entidades financieras/ valor total de los créditos otorgados por las entidades financieras * 100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100%</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ND</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902566"/>
                  </a:ext>
                </a:extLst>
              </a:tr>
              <a:tr h="140416">
                <a:tc rowSpan="2">
                  <a:txBody>
                    <a:bodyPr/>
                    <a:lstStyle/>
                    <a:p>
                      <a:pPr algn="just" fontAlgn="ctr"/>
                      <a:r>
                        <a:rPr lang="es-CO" sz="1400" u="none" strike="noStrike">
                          <a:effectLst/>
                        </a:rPr>
                        <a:t>GESTION DE SERVICIOS GENERALES </a:t>
                      </a:r>
                      <a:br>
                        <a:rPr lang="es-CO" sz="1400" u="none" strike="noStrike">
                          <a:effectLst/>
                        </a:rPr>
                      </a:br>
                      <a:r>
                        <a:rPr lang="es-CO" sz="1400" u="none" strike="noStrike">
                          <a:effectLst/>
                        </a:rPr>
                        <a:t>(Sede Centro y Belmonte)</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Nivel de satisfacción en los servicios prestados (calificación del servicio)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99,7%</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99,1%</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99,4%</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-0,6%</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458153"/>
                  </a:ext>
                </a:extLst>
              </a:tr>
              <a:tr h="123566">
                <a:tc vMerge="1">
                  <a:txBody>
                    <a:bodyPr/>
                    <a:lstStyle/>
                    <a:p>
                      <a:endParaRPr lang="es-CO"/>
                    </a:p>
                  </a:txBody>
                  <a:tcPr/>
                </a:tc>
                <a:tc>
                  <a:txBody>
                    <a:bodyPr/>
                    <a:lstStyle/>
                    <a:p>
                      <a:pPr algn="just" fontAlgn="ctr"/>
                      <a:r>
                        <a:rPr lang="es-CO" sz="1400" u="none" strike="noStrike">
                          <a:effectLst/>
                        </a:rPr>
                        <a:t>Ejecuciòn del plan de acciòn </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90,3%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90,3%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90,3%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92840"/>
                  </a:ext>
                </a:extLst>
              </a:tr>
              <a:tr h="89867">
                <a:tc rowSpan="4">
                  <a:txBody>
                    <a:bodyPr/>
                    <a:lstStyle/>
                    <a:p>
                      <a:pPr algn="just" fontAlgn="ctr"/>
                      <a:r>
                        <a:rPr lang="es-CO" sz="1400" u="none" strike="noStrike">
                          <a:effectLst/>
                        </a:rPr>
                        <a:t>GESTION HUMANA</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Evaluación de desempeño</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93%</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93,0%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93,0%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977837"/>
                  </a:ext>
                </a:extLst>
              </a:tr>
              <a:tr h="95482">
                <a:tc vMerge="1">
                  <a:txBody>
                    <a:bodyPr/>
                    <a:lstStyle/>
                    <a:p>
                      <a:endParaRPr lang="es-CO"/>
                    </a:p>
                  </a:txBody>
                  <a:tcPr/>
                </a:tc>
                <a:tc>
                  <a:txBody>
                    <a:bodyPr/>
                    <a:lstStyle/>
                    <a:p>
                      <a:pPr algn="just" fontAlgn="ctr"/>
                      <a:r>
                        <a:rPr lang="es-CO" sz="1400" u="none" strike="noStrike">
                          <a:effectLst/>
                        </a:rPr>
                        <a:t>Cumplimiento plan de formación</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100%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100,0%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710774"/>
                  </a:ext>
                </a:extLst>
              </a:tr>
              <a:tr h="126375">
                <a:tc vMerge="1">
                  <a:txBody>
                    <a:bodyPr/>
                    <a:lstStyle/>
                    <a:p>
                      <a:endParaRPr lang="es-CO"/>
                    </a:p>
                  </a:txBody>
                  <a:tcPr/>
                </a:tc>
                <a:tc>
                  <a:txBody>
                    <a:bodyPr/>
                    <a:lstStyle/>
                    <a:p>
                      <a:pPr algn="just" fontAlgn="ctr"/>
                      <a:r>
                        <a:rPr lang="es-CO" sz="1400" u="none" strike="noStrike" dirty="0">
                          <a:effectLst/>
                        </a:rPr>
                        <a:t>Vinculación (Cumplimiento del perfil de las requisiciones de Personal)</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100%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100%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344935"/>
                  </a:ext>
                </a:extLst>
              </a:tr>
              <a:tr h="73016">
                <a:tc vMerge="1">
                  <a:txBody>
                    <a:bodyPr/>
                    <a:lstStyle/>
                    <a:p>
                      <a:endParaRPr lang="es-CO"/>
                    </a:p>
                  </a:txBody>
                  <a:tcPr/>
                </a:tc>
                <a:tc>
                  <a:txBody>
                    <a:bodyPr/>
                    <a:lstStyle/>
                    <a:p>
                      <a:pPr algn="just" fontAlgn="ctr"/>
                      <a:r>
                        <a:rPr lang="es-CO" sz="1400" u="none" strike="noStrike">
                          <a:effectLst/>
                        </a:rPr>
                        <a:t>Evaluación del periodo de prueba</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100%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100%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61936"/>
                  </a:ext>
                </a:extLst>
              </a:tr>
              <a:tr h="157265">
                <a:tc>
                  <a:txBody>
                    <a:bodyPr/>
                    <a:lstStyle/>
                    <a:p>
                      <a:pPr algn="just" fontAlgn="ctr"/>
                      <a:r>
                        <a:rPr lang="es-CO" sz="1400" u="none" strike="noStrike" dirty="0">
                          <a:effectLst/>
                        </a:rPr>
                        <a:t>GESTION  DOCUMENTAL</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Cumplimiento del Cronograma de transferencias documentales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100,0%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100,0%</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701468"/>
                  </a:ext>
                </a:extLst>
              </a:tr>
            </a:tbl>
          </a:graphicData>
        </a:graphic>
      </p:graphicFrame>
    </p:spTree>
    <p:extLst>
      <p:ext uri="{BB962C8B-B14F-4D97-AF65-F5344CB8AC3E}">
        <p14:creationId xmlns:p14="http://schemas.microsoft.com/office/powerpoint/2010/main" val="2834121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1341" y="0"/>
            <a:ext cx="11320964" cy="288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r>
              <a:rPr lang="es-CO" sz="1800" b="1" dirty="0" smtClean="0"/>
              <a:t>Indicadores de Gestión de los procesos</a:t>
            </a:r>
            <a:endParaRPr lang="es-CO" sz="1800" dirty="0">
              <a:latin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99008269"/>
              </p:ext>
            </p:extLst>
          </p:nvPr>
        </p:nvGraphicFramePr>
        <p:xfrm>
          <a:off x="151670" y="215149"/>
          <a:ext cx="11860305" cy="5455920"/>
        </p:xfrm>
        <a:graphic>
          <a:graphicData uri="http://schemas.openxmlformats.org/drawingml/2006/table">
            <a:tbl>
              <a:tblPr>
                <a:tableStyleId>{5C22544A-7EE6-4342-B048-85BDC9FD1C3A}</a:tableStyleId>
              </a:tblPr>
              <a:tblGrid>
                <a:gridCol w="3293412">
                  <a:extLst>
                    <a:ext uri="{9D8B030D-6E8A-4147-A177-3AD203B41FA5}">
                      <a16:colId xmlns:a16="http://schemas.microsoft.com/office/drawing/2014/main" val="2812769160"/>
                    </a:ext>
                  </a:extLst>
                </a:gridCol>
                <a:gridCol w="3293412">
                  <a:extLst>
                    <a:ext uri="{9D8B030D-6E8A-4147-A177-3AD203B41FA5}">
                      <a16:colId xmlns:a16="http://schemas.microsoft.com/office/drawing/2014/main" val="2156397815"/>
                    </a:ext>
                  </a:extLst>
                </a:gridCol>
                <a:gridCol w="1253102">
                  <a:extLst>
                    <a:ext uri="{9D8B030D-6E8A-4147-A177-3AD203B41FA5}">
                      <a16:colId xmlns:a16="http://schemas.microsoft.com/office/drawing/2014/main" val="2364324093"/>
                    </a:ext>
                  </a:extLst>
                </a:gridCol>
                <a:gridCol w="1253102">
                  <a:extLst>
                    <a:ext uri="{9D8B030D-6E8A-4147-A177-3AD203B41FA5}">
                      <a16:colId xmlns:a16="http://schemas.microsoft.com/office/drawing/2014/main" val="2923850435"/>
                    </a:ext>
                  </a:extLst>
                </a:gridCol>
                <a:gridCol w="1381630">
                  <a:extLst>
                    <a:ext uri="{9D8B030D-6E8A-4147-A177-3AD203B41FA5}">
                      <a16:colId xmlns:a16="http://schemas.microsoft.com/office/drawing/2014/main" val="2533248921"/>
                    </a:ext>
                  </a:extLst>
                </a:gridCol>
                <a:gridCol w="1385647">
                  <a:extLst>
                    <a:ext uri="{9D8B030D-6E8A-4147-A177-3AD203B41FA5}">
                      <a16:colId xmlns:a16="http://schemas.microsoft.com/office/drawing/2014/main" val="1112467884"/>
                    </a:ext>
                  </a:extLst>
                </a:gridCol>
              </a:tblGrid>
              <a:tr h="64591">
                <a:tc rowSpan="2">
                  <a:txBody>
                    <a:bodyPr/>
                    <a:lstStyle/>
                    <a:p>
                      <a:pPr algn="just" fontAlgn="ctr"/>
                      <a:r>
                        <a:rPr lang="es-CO" sz="1400" u="none" strike="noStrike" dirty="0">
                          <a:effectLst/>
                        </a:rPr>
                        <a:t>PROCESOS</a:t>
                      </a:r>
                      <a:endParaRPr lang="es-CO" sz="14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just" fontAlgn="ctr"/>
                      <a:r>
                        <a:rPr lang="es-CO" sz="1600" u="none" strike="noStrike" dirty="0">
                          <a:effectLst/>
                        </a:rPr>
                        <a:t>INDICADOR</a:t>
                      </a:r>
                      <a:endParaRPr lang="es-CO" sz="16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fontAlgn="b"/>
                      <a:r>
                        <a:rPr lang="es-CO" sz="1400" u="none" strike="noStrike" dirty="0">
                          <a:effectLst/>
                        </a:rPr>
                        <a:t>80%</a:t>
                      </a:r>
                      <a:endParaRPr lang="es-CO" sz="1400" b="1" i="0" u="none" strike="noStrike" dirty="0">
                        <a:solidFill>
                          <a:srgbClr val="FFFFFF"/>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CO"/>
                    </a:p>
                  </a:txBody>
                  <a:tcPr/>
                </a:tc>
                <a:tc rowSpan="2">
                  <a:txBody>
                    <a:bodyPr/>
                    <a:lstStyle/>
                    <a:p>
                      <a:pPr algn="ctr" fontAlgn="ctr"/>
                      <a:r>
                        <a:rPr lang="es-CO" sz="1600" u="none" strike="noStrike">
                          <a:effectLst/>
                        </a:rPr>
                        <a:t>PROMEDIO</a:t>
                      </a:r>
                      <a:endParaRPr lang="es-CO" sz="16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es-CO" sz="1400" u="none" strike="noStrike" dirty="0">
                          <a:effectLst/>
                        </a:rPr>
                        <a:t>% MEJORA2018</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63990798"/>
                  </a:ext>
                </a:extLst>
              </a:tr>
              <a:tr h="59977">
                <a:tc vMerge="1">
                  <a:txBody>
                    <a:bodyPr/>
                    <a:lstStyle/>
                    <a:p>
                      <a:endParaRPr lang="es-CO"/>
                    </a:p>
                  </a:txBody>
                  <a:tcPr/>
                </a:tc>
                <a:tc vMerge="1">
                  <a:txBody>
                    <a:bodyPr/>
                    <a:lstStyle/>
                    <a:p>
                      <a:endParaRPr lang="es-CO"/>
                    </a:p>
                  </a:txBody>
                  <a:tcPr/>
                </a:tc>
                <a:tc>
                  <a:txBody>
                    <a:bodyPr/>
                    <a:lstStyle/>
                    <a:p>
                      <a:pPr algn="ctr" fontAlgn="b"/>
                      <a:r>
                        <a:rPr lang="es-CO" sz="1600" u="none" strike="noStrike">
                          <a:effectLst/>
                        </a:rPr>
                        <a:t>2018-1</a:t>
                      </a:r>
                      <a:endParaRPr lang="es-CO" sz="1600" b="1"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s-CO" sz="1600" u="none" strike="noStrike" dirty="0">
                          <a:effectLst/>
                        </a:rPr>
                        <a:t>2018-2</a:t>
                      </a:r>
                      <a:endParaRPr lang="es-CO" sz="16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23710804"/>
                  </a:ext>
                </a:extLst>
              </a:tr>
              <a:tr h="207815">
                <a:tc>
                  <a:txBody>
                    <a:bodyPr/>
                    <a:lstStyle/>
                    <a:p>
                      <a:pPr algn="just" fontAlgn="ctr"/>
                      <a:r>
                        <a:rPr lang="es-CO" sz="1400" u="none" strike="noStrike" dirty="0">
                          <a:effectLst/>
                        </a:rPr>
                        <a:t>GESTION DE INFORMATICA</a:t>
                      </a:r>
                      <a:br>
                        <a:rPr lang="es-CO" sz="1400" u="none" strike="noStrike" dirty="0">
                          <a:effectLst/>
                        </a:rPr>
                      </a:br>
                      <a:r>
                        <a:rPr lang="es-CO" sz="1400" u="none" strike="noStrike" dirty="0">
                          <a:effectLst/>
                        </a:rPr>
                        <a:t>(Sede Centro y Belmonte)</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dirty="0">
                          <a:effectLst/>
                        </a:rPr>
                        <a:t>Atención a solicitudes de  mantenimiento correctivo y preventivo de recursos informáticos</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100,0%</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11160"/>
                  </a:ext>
                </a:extLst>
              </a:tr>
              <a:tr h="263982">
                <a:tc>
                  <a:txBody>
                    <a:bodyPr/>
                    <a:lstStyle/>
                    <a:p>
                      <a:pPr algn="just" fontAlgn="ctr"/>
                      <a:r>
                        <a:rPr lang="es-CO" sz="1400" u="none" strike="noStrike">
                          <a:effectLst/>
                        </a:rPr>
                        <a:t>GESTION DE AUDITORIA INTERNA</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dirty="0">
                          <a:effectLst/>
                        </a:rPr>
                        <a:t>Cumplimiento (esta relacionado con el grado de consecución de tareas y/o actividades de la auditoría Interna)</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98,0%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98,0%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98,0%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8172243"/>
                  </a:ext>
                </a:extLst>
              </a:tr>
              <a:tr h="112333">
                <a:tc rowSpan="4">
                  <a:txBody>
                    <a:bodyPr/>
                    <a:lstStyle/>
                    <a:p>
                      <a:pPr algn="just" fontAlgn="ctr"/>
                      <a:r>
                        <a:rPr lang="es-CO" sz="1400" u="none" strike="noStrike" dirty="0">
                          <a:effectLst/>
                        </a:rPr>
                        <a:t>DOCENCIA </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400" u="none" strike="noStrike" dirty="0">
                          <a:effectLst/>
                        </a:rPr>
                        <a:t>Porcentaje de docentes con Doctorado y Maestría</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57%</a:t>
                      </a:r>
                      <a:endParaRPr lang="es-CO" sz="16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63%</a:t>
                      </a:r>
                      <a:endParaRPr lang="es-CO" sz="16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438663"/>
                  </a:ext>
                </a:extLst>
              </a:tr>
              <a:tr h="112333">
                <a:tc vMerge="1">
                  <a:txBody>
                    <a:bodyPr/>
                    <a:lstStyle/>
                    <a:p>
                      <a:endParaRPr lang="es-CO"/>
                    </a:p>
                  </a:txBody>
                  <a:tcPr/>
                </a:tc>
                <a:tc>
                  <a:txBody>
                    <a:bodyPr/>
                    <a:lstStyle/>
                    <a:p>
                      <a:pPr algn="just" rtl="0" fontAlgn="ctr"/>
                      <a:r>
                        <a:rPr lang="es-CO" sz="1400" u="none" strike="noStrike" dirty="0">
                          <a:effectLst/>
                        </a:rPr>
                        <a:t>Programas Acreditados</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50%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50,0%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50,0%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74330"/>
                  </a:ext>
                </a:extLst>
              </a:tr>
              <a:tr h="112333">
                <a:tc vMerge="1">
                  <a:txBody>
                    <a:bodyPr/>
                    <a:lstStyle/>
                    <a:p>
                      <a:endParaRPr lang="es-CO"/>
                    </a:p>
                  </a:txBody>
                  <a:tcPr/>
                </a:tc>
                <a:tc>
                  <a:txBody>
                    <a:bodyPr/>
                    <a:lstStyle/>
                    <a:p>
                      <a:pPr algn="just" rtl="0" fontAlgn="ctr"/>
                      <a:r>
                        <a:rPr lang="es-CO" sz="1400" u="none" strike="noStrike" dirty="0">
                          <a:effectLst/>
                        </a:rPr>
                        <a:t>Porcentaje de Programas que obtienen Registro Calificado</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s-CO" sz="1600" u="none" strike="noStrike">
                          <a:effectLst/>
                        </a:rPr>
                        <a:t>67%</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67,0%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67,0%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893036"/>
                  </a:ext>
                </a:extLst>
              </a:tr>
              <a:tr h="112333">
                <a:tc vMerge="1">
                  <a:txBody>
                    <a:bodyPr/>
                    <a:lstStyle/>
                    <a:p>
                      <a:endParaRPr lang="es-CO"/>
                    </a:p>
                  </a:txBody>
                  <a:tcPr/>
                </a:tc>
                <a:tc>
                  <a:txBody>
                    <a:bodyPr/>
                    <a:lstStyle/>
                    <a:p>
                      <a:pPr algn="just" rtl="0" fontAlgn="ctr"/>
                      <a:r>
                        <a:rPr lang="es-CO" sz="1400" u="none" strike="noStrike">
                          <a:effectLst/>
                        </a:rPr>
                        <a:t>Evaluación Docente</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100%</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600" u="none" strike="noStrike">
                          <a:effectLst/>
                        </a:rPr>
                        <a:t>ND</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#¡VALOR!</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570000"/>
                  </a:ext>
                </a:extLst>
              </a:tr>
              <a:tr h="157265">
                <a:tc rowSpan="2">
                  <a:txBody>
                    <a:bodyPr/>
                    <a:lstStyle/>
                    <a:p>
                      <a:pPr algn="just" fontAlgn="ctr"/>
                      <a:r>
                        <a:rPr lang="es-CO" sz="1400" u="none" strike="noStrike">
                          <a:effectLst/>
                        </a:rPr>
                        <a:t>INVESTIGACIÓN</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600" u="none" strike="noStrike">
                          <a:effectLst/>
                        </a:rPr>
                        <a:t>Grupos de investigación reconocidos por Colciencias</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89,0%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89,0%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864265"/>
                  </a:ext>
                </a:extLst>
              </a:tr>
              <a:tr h="161760">
                <a:tc vMerge="1">
                  <a:txBody>
                    <a:bodyPr/>
                    <a:lstStyle/>
                    <a:p>
                      <a:endParaRPr lang="es-CO"/>
                    </a:p>
                  </a:txBody>
                  <a:tcPr/>
                </a:tc>
                <a:tc>
                  <a:txBody>
                    <a:bodyPr/>
                    <a:lstStyle/>
                    <a:p>
                      <a:pPr algn="just" fontAlgn="ctr"/>
                      <a:r>
                        <a:rPr lang="es-CO" sz="1600" u="none" strike="noStrike">
                          <a:effectLst/>
                        </a:rPr>
                        <a:t>Evaluación cumplimiento actividades de los grupos de investigación</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4,55</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4,63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459,0%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8,0%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825527"/>
                  </a:ext>
                </a:extLst>
              </a:tr>
              <a:tr h="157265">
                <a:tc>
                  <a:txBody>
                    <a:bodyPr/>
                    <a:lstStyle/>
                    <a:p>
                      <a:pPr algn="just" fontAlgn="ctr"/>
                      <a:r>
                        <a:rPr lang="es-CO" sz="1400" u="none" strike="noStrike">
                          <a:effectLst/>
                        </a:rPr>
                        <a:t>PROYECCIÓN SOCIAL </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a:effectLst/>
                        </a:rPr>
                        <a:t>Nivel de Satisfacion de las entidadades sobre calidad y pertinencia de las prácticas empresariales</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97,8%</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95,0%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96,4%</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-2,8%</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687843"/>
                  </a:ext>
                </a:extLst>
              </a:tr>
              <a:tr h="120757">
                <a:tc rowSpan="2">
                  <a:txBody>
                    <a:bodyPr/>
                    <a:lstStyle/>
                    <a:p>
                      <a:pPr algn="just" fontAlgn="ctr"/>
                      <a:r>
                        <a:rPr lang="es-CO" sz="1400" u="none" strike="noStrike">
                          <a:effectLst/>
                        </a:rPr>
                        <a:t>INTERNACIONALIZACIÓN</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600" u="none" strike="noStrike">
                          <a:effectLst/>
                        </a:rPr>
                        <a:t>Movilida docente</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1400" u="none" strike="noStrike">
                          <a:effectLst/>
                        </a:rPr>
                        <a:t>12,4%</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400" u="none" strike="noStrike">
                          <a:effectLst/>
                        </a:rPr>
                        <a:t>12,4%</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12,4%</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168577"/>
                  </a:ext>
                </a:extLst>
              </a:tr>
              <a:tr h="120757">
                <a:tc vMerge="1">
                  <a:txBody>
                    <a:bodyPr/>
                    <a:lstStyle/>
                    <a:p>
                      <a:endParaRPr lang="es-CO"/>
                    </a:p>
                  </a:txBody>
                  <a:tcPr/>
                </a:tc>
                <a:tc>
                  <a:txBody>
                    <a:bodyPr/>
                    <a:lstStyle/>
                    <a:p>
                      <a:pPr algn="just" fontAlgn="ctr"/>
                      <a:r>
                        <a:rPr lang="es-CO" sz="1600" u="none" strike="noStrike">
                          <a:effectLst/>
                        </a:rPr>
                        <a:t>movilidad estudiantil</a:t>
                      </a:r>
                      <a:endParaRPr lang="es-CO" sz="16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2,0%</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2,6%</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2,3%</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0,6%</a:t>
                      </a:r>
                      <a:endParaRPr lang="es-CO" sz="14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08760"/>
                  </a:ext>
                </a:extLst>
              </a:tr>
              <a:tr h="79969">
                <a:tc gridSpan="2">
                  <a:txBody>
                    <a:bodyPr/>
                    <a:lstStyle/>
                    <a:p>
                      <a:pPr algn="l" fontAlgn="ctr"/>
                      <a:r>
                        <a:rPr lang="es-CO" sz="1600" u="none" strike="noStrike" dirty="0">
                          <a:effectLst/>
                        </a:rPr>
                        <a:t>40 indicadores medidos de un total de 42</a:t>
                      </a: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CO"/>
                    </a:p>
                  </a:txBody>
                  <a:tcPr/>
                </a:tc>
                <a:tc>
                  <a:txBody>
                    <a:bodyPr/>
                    <a:lstStyle/>
                    <a:p>
                      <a:pPr algn="r" fontAlgn="b"/>
                      <a:r>
                        <a:rPr lang="es-CO" sz="1800" u="none" strike="noStrike" dirty="0">
                          <a:effectLst/>
                        </a:rPr>
                        <a:t>76,9%</a:t>
                      </a:r>
                      <a:endParaRPr lang="es-CO" sz="18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s-CO" sz="1800" u="none" strike="noStrike" dirty="0">
                          <a:effectLst/>
                        </a:rPr>
                        <a:t>87,4%</a:t>
                      </a:r>
                      <a:endParaRPr lang="es-CO" sz="18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s-CO" sz="1800" u="none" strike="noStrike" dirty="0" smtClean="0">
                          <a:effectLst/>
                        </a:rPr>
                        <a:t>82,15%</a:t>
                      </a:r>
                      <a:endParaRPr lang="es-CO" sz="18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s-CO" sz="1400" u="none" strike="noStrike" dirty="0">
                          <a:effectLst/>
                        </a:rPr>
                        <a:t> </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99248512"/>
                  </a:ext>
                </a:extLst>
              </a:tr>
            </a:tbl>
          </a:graphicData>
        </a:graphic>
      </p:graphicFrame>
    </p:spTree>
    <p:extLst>
      <p:ext uri="{BB962C8B-B14F-4D97-AF65-F5344CB8AC3E}">
        <p14:creationId xmlns:p14="http://schemas.microsoft.com/office/powerpoint/2010/main" val="2346771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73967734"/>
              </p:ext>
            </p:extLst>
          </p:nvPr>
        </p:nvGraphicFramePr>
        <p:xfrm>
          <a:off x="197224" y="150620"/>
          <a:ext cx="10121152" cy="6053645"/>
        </p:xfrm>
        <a:graphic>
          <a:graphicData uri="http://schemas.openxmlformats.org/drawingml/2006/table">
            <a:tbl>
              <a:tblPr>
                <a:tableStyleId>{5C22544A-7EE6-4342-B048-85BDC9FD1C3A}</a:tableStyleId>
              </a:tblPr>
              <a:tblGrid>
                <a:gridCol w="5587242">
                  <a:extLst>
                    <a:ext uri="{9D8B030D-6E8A-4147-A177-3AD203B41FA5}">
                      <a16:colId xmlns:a16="http://schemas.microsoft.com/office/drawing/2014/main" val="1063837273"/>
                    </a:ext>
                  </a:extLst>
                </a:gridCol>
                <a:gridCol w="2129564">
                  <a:extLst>
                    <a:ext uri="{9D8B030D-6E8A-4147-A177-3AD203B41FA5}">
                      <a16:colId xmlns:a16="http://schemas.microsoft.com/office/drawing/2014/main" val="3399470801"/>
                    </a:ext>
                  </a:extLst>
                </a:gridCol>
                <a:gridCol w="2404346">
                  <a:extLst>
                    <a:ext uri="{9D8B030D-6E8A-4147-A177-3AD203B41FA5}">
                      <a16:colId xmlns:a16="http://schemas.microsoft.com/office/drawing/2014/main" val="1455652675"/>
                    </a:ext>
                  </a:extLst>
                </a:gridCol>
              </a:tblGrid>
              <a:tr h="203681">
                <a:tc gridSpan="3">
                  <a:txBody>
                    <a:bodyPr/>
                    <a:lstStyle/>
                    <a:p>
                      <a:pPr algn="ctr" fontAlgn="ctr"/>
                      <a:r>
                        <a:rPr lang="es-CO" sz="1600" u="none" strike="noStrike" dirty="0">
                          <a:solidFill>
                            <a:srgbClr val="FF0000"/>
                          </a:solidFill>
                          <a:effectLst/>
                        </a:rPr>
                        <a:t>SERVICIOS NO CONFORMES PRESENTADOS EN LOS PROCESOS</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54605714"/>
                  </a:ext>
                </a:extLst>
              </a:tr>
              <a:tr h="203681">
                <a:tc>
                  <a:txBody>
                    <a:bodyPr/>
                    <a:lstStyle/>
                    <a:p>
                      <a:pPr algn="ctr" fontAlgn="ctr"/>
                      <a:r>
                        <a:rPr lang="es-CO" sz="1600" u="none" strike="noStrike" dirty="0">
                          <a:effectLst/>
                        </a:rPr>
                        <a:t>PROCESO</a:t>
                      </a: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2018</a:t>
                      </a:r>
                      <a:endParaRPr lang="es-CO" sz="14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Cerrado</a:t>
                      </a: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619246"/>
                  </a:ext>
                </a:extLst>
              </a:tr>
              <a:tr h="225906">
                <a:tc>
                  <a:txBody>
                    <a:bodyPr/>
                    <a:lstStyle/>
                    <a:p>
                      <a:pPr>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Administración De La Calidad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48345"/>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La Dirección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301725"/>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Biblioteca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25835"/>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Auditoría Interna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55709"/>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Financiera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1"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707998"/>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Admisiones Y Registros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964960"/>
                  </a:ext>
                </a:extLst>
              </a:tr>
              <a:tr h="290060">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Adquisiciones Y Suministros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760213"/>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Informática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600" u="none" strike="noStrike" kern="1200" dirty="0" smtClean="0">
                          <a:solidFill>
                            <a:schemeClr val="dk1"/>
                          </a:solidFill>
                          <a:effectLst/>
                          <a:latin typeface="+mn-lt"/>
                          <a:ea typeface="+mn-ea"/>
                          <a:cs typeface="+mn-cs"/>
                        </a:rPr>
                        <a:t>1</a:t>
                      </a:r>
                      <a:endParaRPr lang="es-CO" sz="16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600" u="none" strike="noStrike" kern="1200" dirty="0" smtClean="0">
                          <a:solidFill>
                            <a:schemeClr val="dk1"/>
                          </a:solidFill>
                          <a:effectLst/>
                          <a:latin typeface="+mn-lt"/>
                          <a:ea typeface="+mn-ea"/>
                          <a:cs typeface="+mn-cs"/>
                        </a:rPr>
                        <a:t>1</a:t>
                      </a:r>
                      <a:endParaRPr lang="es-CO" sz="16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982467"/>
                  </a:ext>
                </a:extLst>
              </a:tr>
              <a:tr h="225906">
                <a:tc>
                  <a:txBody>
                    <a:bodyPr/>
                    <a:lstStyle/>
                    <a:p>
                      <a:pPr>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Gestión Humana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165658"/>
                  </a:ext>
                </a:extLst>
              </a:tr>
              <a:tr h="225906">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Bienestar Universitario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238670"/>
                  </a:ext>
                </a:extLst>
              </a:tr>
              <a:tr h="254250">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Gestión De Servicios Generales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2</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2</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999602"/>
                  </a:ext>
                </a:extLst>
              </a:tr>
              <a:tr h="254250">
                <a:tc>
                  <a:txBody>
                    <a:bodyPr/>
                    <a:lstStyle/>
                    <a:p>
                      <a:pPr>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Docencia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193499"/>
                  </a:ext>
                </a:extLst>
              </a:tr>
              <a:tr h="254250">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Internacionalización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0"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99949"/>
                  </a:ext>
                </a:extLst>
              </a:tr>
              <a:tr h="254250">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Investigaciones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824261"/>
                  </a:ext>
                </a:extLst>
              </a:tr>
              <a:tr h="254250">
                <a:tc>
                  <a:txBody>
                    <a:bodyPr/>
                    <a:lstStyle/>
                    <a:p>
                      <a:pPr>
                        <a:lnSpc>
                          <a:spcPct val="107000"/>
                        </a:lnSpc>
                        <a:spcAft>
                          <a:spcPts val="800"/>
                        </a:spcAft>
                      </a:pPr>
                      <a:r>
                        <a:rPr lang="es-CO" sz="1600">
                          <a:effectLst/>
                          <a:latin typeface="Calibri" panose="020F0502020204030204" pitchFamily="34" charset="0"/>
                          <a:ea typeface="Calibri" panose="020F0502020204030204" pitchFamily="34" charset="0"/>
                          <a:cs typeface="Times New Roman" panose="02020603050405020304" pitchFamily="18" charset="0"/>
                        </a:rPr>
                        <a:t>Proyección Social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1" i="0" u="none" strike="noStrike" dirty="0">
                        <a:solidFill>
                          <a:srgbClr val="FF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194300"/>
                  </a:ext>
                </a:extLst>
              </a:tr>
              <a:tr h="225906">
                <a:tc>
                  <a:txBody>
                    <a:bodyPr/>
                    <a:lstStyle/>
                    <a:p>
                      <a:pPr>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Gestión Documental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588625"/>
                  </a:ext>
                </a:extLst>
              </a:tr>
              <a:tr h="203681">
                <a:tc>
                  <a:txBody>
                    <a:bodyPr/>
                    <a:lstStyle/>
                    <a:p>
                      <a:pPr algn="l" fontAlgn="ctr"/>
                      <a:r>
                        <a:rPr lang="es-CO" sz="1600" u="none" strike="noStrike" dirty="0">
                          <a:effectLst/>
                        </a:rPr>
                        <a:t>TOTAL</a:t>
                      </a: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CO" sz="1600" b="0" i="0" u="none" strike="noStrike" dirty="0">
                          <a:solidFill>
                            <a:schemeClr val="dk1"/>
                          </a:solidFill>
                          <a:effectLst/>
                          <a:latin typeface="+mn-lt"/>
                        </a:rPr>
                        <a:t>7</a:t>
                      </a: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CO" sz="1600" b="0" i="0" u="none" strike="noStrike" dirty="0">
                          <a:solidFill>
                            <a:schemeClr val="dk1"/>
                          </a:solidFill>
                          <a:effectLst/>
                          <a:latin typeface="+mn-lt"/>
                        </a:rPr>
                        <a:t>7</a:t>
                      </a: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70045104"/>
                  </a:ext>
                </a:extLst>
              </a:tr>
              <a:tr h="814724">
                <a:tc gridSpan="3">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MX" sz="1600" dirty="0" smtClean="0"/>
                        <a:t>Se presentaron 7 servicios no conformes durante</a:t>
                      </a:r>
                      <a:r>
                        <a:rPr lang="es-MX" sz="1600" baseline="0" dirty="0" smtClean="0"/>
                        <a:t> el año 2018 </a:t>
                      </a:r>
                      <a:r>
                        <a:rPr lang="es-MX" sz="1600" dirty="0" smtClean="0"/>
                        <a:t> por quejas recurrentes en servicios generales (sillas de un salón de  la</a:t>
                      </a:r>
                      <a:r>
                        <a:rPr lang="es-MX" sz="1600" baseline="0" dirty="0" smtClean="0"/>
                        <a:t> Facultad de Ciencias de la salud y por el control de acceso)</a:t>
                      </a:r>
                      <a:r>
                        <a:rPr lang="es-MX" sz="1600" dirty="0" smtClean="0"/>
                        <a:t>,</a:t>
                      </a:r>
                      <a:r>
                        <a:rPr lang="es-MX" sz="1600" baseline="0" dirty="0" smtClean="0"/>
                        <a:t> biblioteca (</a:t>
                      </a:r>
                      <a:r>
                        <a:rPr lang="es-MX" sz="1600" baseline="0" dirty="0" err="1" smtClean="0"/>
                        <a:t>Locker</a:t>
                      </a:r>
                      <a:r>
                        <a:rPr lang="es-MX" sz="1600" baseline="0" dirty="0" smtClean="0"/>
                        <a:t>), en Gestión de Informática por fallas en el sistema, Gestión Humana por entrega extemporánea de certificados y en Docencia en el  programa de derecho por demora en resolución de exoneración de preparatorios)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208604"/>
                  </a:ext>
                </a:extLst>
              </a:tr>
            </a:tbl>
          </a:graphicData>
        </a:graphic>
      </p:graphicFrame>
      <p:sp>
        <p:nvSpPr>
          <p:cNvPr id="3" name="Text Box 13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 name="Text Box 13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5" name="Text Box 142"/>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6" name="Text Box 143"/>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7" name="Text Box 14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8" name="Text Box 14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9" name="Text Box 146"/>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10" name="Text Box 147"/>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11" name="Text Box 136"/>
          <p:cNvSpPr txBox="1">
            <a:spLocks noChangeArrowheads="1"/>
          </p:cNvSpPr>
          <p:nvPr/>
        </p:nvSpPr>
        <p:spPr bwMode="auto">
          <a:xfrm>
            <a:off x="5849938" y="3316288"/>
            <a:ext cx="114300" cy="923925"/>
          </a:xfrm>
          <a:prstGeom prst="rect">
            <a:avLst/>
          </a:prstGeom>
          <a:noFill/>
          <a:ln w="9525">
            <a:noFill/>
            <a:miter lim="800000"/>
            <a:headEnd/>
            <a:tailEnd/>
          </a:ln>
        </p:spPr>
        <p:txBody>
          <a:bodyPr/>
          <a:lstStyle/>
          <a:p>
            <a:endParaRPr lang="es-CO"/>
          </a:p>
        </p:txBody>
      </p:sp>
      <p:sp>
        <p:nvSpPr>
          <p:cNvPr id="12" name="Text Box 137"/>
          <p:cNvSpPr txBox="1">
            <a:spLocks noChangeArrowheads="1"/>
          </p:cNvSpPr>
          <p:nvPr/>
        </p:nvSpPr>
        <p:spPr bwMode="auto">
          <a:xfrm>
            <a:off x="5849938" y="3316288"/>
            <a:ext cx="114300" cy="923925"/>
          </a:xfrm>
          <a:prstGeom prst="rect">
            <a:avLst/>
          </a:prstGeom>
          <a:noFill/>
          <a:ln w="9525">
            <a:noFill/>
            <a:miter lim="800000"/>
            <a:headEnd/>
            <a:tailEnd/>
          </a:ln>
        </p:spPr>
        <p:txBody>
          <a:bodyPr/>
          <a:lstStyle/>
          <a:p>
            <a:endParaRPr lang="es-CO"/>
          </a:p>
        </p:txBody>
      </p:sp>
      <p:sp>
        <p:nvSpPr>
          <p:cNvPr id="13" name="Text Box 150"/>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14" name="Text Box 151"/>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15" name="Text Box 152"/>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16" name="Text Box 153"/>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17" name="Text Box 15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18" name="Text Box 15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19" name="Text Box 156"/>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0" name="Text Box 159"/>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1" name="Text Box 160"/>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2" name="Text Box 161"/>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3" name="Text Box 162"/>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4" name="Text Box 163"/>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5" name="Text Box 16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6" name="Text Box 16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7" name="Text Box 166"/>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28" name="Text Box 167"/>
          <p:cNvSpPr txBox="1">
            <a:spLocks noChangeArrowheads="1"/>
          </p:cNvSpPr>
          <p:nvPr/>
        </p:nvSpPr>
        <p:spPr bwMode="auto">
          <a:xfrm>
            <a:off x="5849938" y="3316288"/>
            <a:ext cx="114300" cy="923925"/>
          </a:xfrm>
          <a:prstGeom prst="rect">
            <a:avLst/>
          </a:prstGeom>
          <a:noFill/>
          <a:ln w="9525">
            <a:noFill/>
            <a:miter lim="800000"/>
            <a:headEnd/>
            <a:tailEnd/>
          </a:ln>
        </p:spPr>
        <p:txBody>
          <a:bodyPr/>
          <a:lstStyle/>
          <a:p>
            <a:endParaRPr lang="es-CO"/>
          </a:p>
        </p:txBody>
      </p:sp>
      <p:sp>
        <p:nvSpPr>
          <p:cNvPr id="29" name="Text Box 168"/>
          <p:cNvSpPr txBox="1">
            <a:spLocks noChangeArrowheads="1"/>
          </p:cNvSpPr>
          <p:nvPr/>
        </p:nvSpPr>
        <p:spPr bwMode="auto">
          <a:xfrm>
            <a:off x="5849938" y="3316288"/>
            <a:ext cx="114300" cy="923925"/>
          </a:xfrm>
          <a:prstGeom prst="rect">
            <a:avLst/>
          </a:prstGeom>
          <a:noFill/>
          <a:ln w="9525">
            <a:noFill/>
            <a:miter lim="800000"/>
            <a:headEnd/>
            <a:tailEnd/>
          </a:ln>
        </p:spPr>
        <p:txBody>
          <a:bodyPr/>
          <a:lstStyle/>
          <a:p>
            <a:endParaRPr lang="es-CO"/>
          </a:p>
        </p:txBody>
      </p:sp>
      <p:sp>
        <p:nvSpPr>
          <p:cNvPr id="30" name="Text Box 169"/>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31" name="Text Box 170"/>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32" name="Text Box 171"/>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33" name="Text Box 172"/>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34" name="Text Box 173"/>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35" name="Text Box 17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36" name="Text Box 17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37" name="Text Box 176"/>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38" name="Text Box 178"/>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39" name="Text Box 179"/>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0" name="Text Box 180"/>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1" name="Text Box 181"/>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2" name="Text Box 182"/>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3" name="Text Box 183"/>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4" name="Text Box 18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5" name="Text Box 18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46" name="Text Box 186"/>
          <p:cNvSpPr txBox="1">
            <a:spLocks noChangeArrowheads="1"/>
          </p:cNvSpPr>
          <p:nvPr/>
        </p:nvSpPr>
        <p:spPr bwMode="auto">
          <a:xfrm>
            <a:off x="5849938" y="3316288"/>
            <a:ext cx="114300" cy="923925"/>
          </a:xfrm>
          <a:prstGeom prst="rect">
            <a:avLst/>
          </a:prstGeom>
          <a:noFill/>
          <a:ln w="9525">
            <a:noFill/>
            <a:miter lim="800000"/>
            <a:headEnd/>
            <a:tailEnd/>
          </a:ln>
        </p:spPr>
        <p:txBody>
          <a:bodyPr/>
          <a:lstStyle/>
          <a:p>
            <a:endParaRPr lang="es-CO"/>
          </a:p>
        </p:txBody>
      </p:sp>
      <p:sp>
        <p:nvSpPr>
          <p:cNvPr id="47" name="Text Box 187"/>
          <p:cNvSpPr txBox="1">
            <a:spLocks noChangeArrowheads="1"/>
          </p:cNvSpPr>
          <p:nvPr/>
        </p:nvSpPr>
        <p:spPr bwMode="auto">
          <a:xfrm>
            <a:off x="5849938" y="3316288"/>
            <a:ext cx="114300" cy="923925"/>
          </a:xfrm>
          <a:prstGeom prst="rect">
            <a:avLst/>
          </a:prstGeom>
          <a:noFill/>
          <a:ln w="9525">
            <a:noFill/>
            <a:miter lim="800000"/>
            <a:headEnd/>
            <a:tailEnd/>
          </a:ln>
        </p:spPr>
        <p:txBody>
          <a:bodyPr/>
          <a:lstStyle/>
          <a:p>
            <a:endParaRPr lang="es-CO"/>
          </a:p>
        </p:txBody>
      </p:sp>
      <p:sp>
        <p:nvSpPr>
          <p:cNvPr id="48" name="Text Box 188"/>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49" name="Text Box 189"/>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50" name="Text Box 190"/>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51" name="Text Box 191"/>
          <p:cNvSpPr txBox="1">
            <a:spLocks noChangeArrowheads="1"/>
          </p:cNvSpPr>
          <p:nvPr/>
        </p:nvSpPr>
        <p:spPr bwMode="auto">
          <a:xfrm>
            <a:off x="5849938" y="3316288"/>
            <a:ext cx="123825" cy="923925"/>
          </a:xfrm>
          <a:prstGeom prst="rect">
            <a:avLst/>
          </a:prstGeom>
          <a:noFill/>
          <a:ln w="9525">
            <a:noFill/>
            <a:miter lim="800000"/>
            <a:headEnd/>
            <a:tailEnd/>
          </a:ln>
        </p:spPr>
        <p:txBody>
          <a:bodyPr/>
          <a:lstStyle/>
          <a:p>
            <a:endParaRPr lang="es-CO"/>
          </a:p>
        </p:txBody>
      </p:sp>
      <p:sp>
        <p:nvSpPr>
          <p:cNvPr id="52" name="Text Box 192"/>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53" name="Text Box 193"/>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54" name="Text Box 194"/>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55" name="Text Box 195"/>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56" name="Text Box 196"/>
          <p:cNvSpPr txBox="1">
            <a:spLocks noChangeArrowheads="1"/>
          </p:cNvSpPr>
          <p:nvPr/>
        </p:nvSpPr>
        <p:spPr bwMode="auto">
          <a:xfrm>
            <a:off x="5849938" y="3316288"/>
            <a:ext cx="123825" cy="828675"/>
          </a:xfrm>
          <a:prstGeom prst="rect">
            <a:avLst/>
          </a:prstGeom>
          <a:noFill/>
          <a:ln w="9525">
            <a:noFill/>
            <a:miter lim="800000"/>
            <a:headEnd/>
            <a:tailEnd/>
          </a:ln>
        </p:spPr>
        <p:txBody>
          <a:bodyPr/>
          <a:lstStyle/>
          <a:p>
            <a:endParaRPr lang="es-CO"/>
          </a:p>
        </p:txBody>
      </p:sp>
      <p:sp>
        <p:nvSpPr>
          <p:cNvPr id="57" name="Text Box 197"/>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58" name="Text Box 198"/>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59" name="Text Box 199"/>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60" name="Text Box 200"/>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61" name="Text Box 201"/>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62" name="Text Box 202"/>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63" name="Text Box 203"/>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64" name="Text Box 204"/>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65" name="Text Box 205"/>
          <p:cNvSpPr txBox="1">
            <a:spLocks noChangeArrowheads="1"/>
          </p:cNvSpPr>
          <p:nvPr/>
        </p:nvSpPr>
        <p:spPr bwMode="auto">
          <a:xfrm>
            <a:off x="5849938" y="3736975"/>
            <a:ext cx="114300" cy="942975"/>
          </a:xfrm>
          <a:prstGeom prst="rect">
            <a:avLst/>
          </a:prstGeom>
          <a:noFill/>
          <a:ln w="9525">
            <a:noFill/>
            <a:miter lim="800000"/>
            <a:headEnd/>
            <a:tailEnd/>
          </a:ln>
        </p:spPr>
        <p:txBody>
          <a:bodyPr/>
          <a:lstStyle/>
          <a:p>
            <a:endParaRPr lang="es-CO"/>
          </a:p>
        </p:txBody>
      </p:sp>
      <p:sp>
        <p:nvSpPr>
          <p:cNvPr id="66" name="Text Box 206"/>
          <p:cNvSpPr txBox="1">
            <a:spLocks noChangeArrowheads="1"/>
          </p:cNvSpPr>
          <p:nvPr/>
        </p:nvSpPr>
        <p:spPr bwMode="auto">
          <a:xfrm>
            <a:off x="5849938" y="3736975"/>
            <a:ext cx="114300" cy="942975"/>
          </a:xfrm>
          <a:prstGeom prst="rect">
            <a:avLst/>
          </a:prstGeom>
          <a:noFill/>
          <a:ln w="9525">
            <a:noFill/>
            <a:miter lim="800000"/>
            <a:headEnd/>
            <a:tailEnd/>
          </a:ln>
        </p:spPr>
        <p:txBody>
          <a:bodyPr/>
          <a:lstStyle/>
          <a:p>
            <a:endParaRPr lang="es-CO"/>
          </a:p>
        </p:txBody>
      </p:sp>
      <p:sp>
        <p:nvSpPr>
          <p:cNvPr id="67" name="Text Box 207"/>
          <p:cNvSpPr txBox="1">
            <a:spLocks noChangeArrowheads="1"/>
          </p:cNvSpPr>
          <p:nvPr/>
        </p:nvSpPr>
        <p:spPr bwMode="auto">
          <a:xfrm>
            <a:off x="5849938" y="3736975"/>
            <a:ext cx="123825" cy="942975"/>
          </a:xfrm>
          <a:prstGeom prst="rect">
            <a:avLst/>
          </a:prstGeom>
          <a:noFill/>
          <a:ln w="9525">
            <a:noFill/>
            <a:miter lim="800000"/>
            <a:headEnd/>
            <a:tailEnd/>
          </a:ln>
        </p:spPr>
        <p:txBody>
          <a:bodyPr/>
          <a:lstStyle/>
          <a:p>
            <a:endParaRPr lang="es-CO"/>
          </a:p>
        </p:txBody>
      </p:sp>
      <p:sp>
        <p:nvSpPr>
          <p:cNvPr id="68" name="Text Box 208"/>
          <p:cNvSpPr txBox="1">
            <a:spLocks noChangeArrowheads="1"/>
          </p:cNvSpPr>
          <p:nvPr/>
        </p:nvSpPr>
        <p:spPr bwMode="auto">
          <a:xfrm>
            <a:off x="5849938" y="3736975"/>
            <a:ext cx="123825" cy="942975"/>
          </a:xfrm>
          <a:prstGeom prst="rect">
            <a:avLst/>
          </a:prstGeom>
          <a:noFill/>
          <a:ln w="9525">
            <a:noFill/>
            <a:miter lim="800000"/>
            <a:headEnd/>
            <a:tailEnd/>
          </a:ln>
        </p:spPr>
        <p:txBody>
          <a:bodyPr/>
          <a:lstStyle/>
          <a:p>
            <a:endParaRPr lang="es-CO"/>
          </a:p>
        </p:txBody>
      </p:sp>
      <p:sp>
        <p:nvSpPr>
          <p:cNvPr id="69" name="Text Box 209"/>
          <p:cNvSpPr txBox="1">
            <a:spLocks noChangeArrowheads="1"/>
          </p:cNvSpPr>
          <p:nvPr/>
        </p:nvSpPr>
        <p:spPr bwMode="auto">
          <a:xfrm>
            <a:off x="5849938" y="3736975"/>
            <a:ext cx="123825" cy="942975"/>
          </a:xfrm>
          <a:prstGeom prst="rect">
            <a:avLst/>
          </a:prstGeom>
          <a:noFill/>
          <a:ln w="9525">
            <a:noFill/>
            <a:miter lim="800000"/>
            <a:headEnd/>
            <a:tailEnd/>
          </a:ln>
        </p:spPr>
        <p:txBody>
          <a:bodyPr/>
          <a:lstStyle/>
          <a:p>
            <a:endParaRPr lang="es-CO"/>
          </a:p>
        </p:txBody>
      </p:sp>
      <p:sp>
        <p:nvSpPr>
          <p:cNvPr id="70" name="Text Box 210"/>
          <p:cNvSpPr txBox="1">
            <a:spLocks noChangeArrowheads="1"/>
          </p:cNvSpPr>
          <p:nvPr/>
        </p:nvSpPr>
        <p:spPr bwMode="auto">
          <a:xfrm>
            <a:off x="5849938" y="3736975"/>
            <a:ext cx="123825" cy="942975"/>
          </a:xfrm>
          <a:prstGeom prst="rect">
            <a:avLst/>
          </a:prstGeom>
          <a:noFill/>
          <a:ln w="9525">
            <a:noFill/>
            <a:miter lim="800000"/>
            <a:headEnd/>
            <a:tailEnd/>
          </a:ln>
        </p:spPr>
        <p:txBody>
          <a:bodyPr/>
          <a:lstStyle/>
          <a:p>
            <a:endParaRPr lang="es-CO"/>
          </a:p>
        </p:txBody>
      </p:sp>
      <p:sp>
        <p:nvSpPr>
          <p:cNvPr id="71" name="Text Box 211"/>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72" name="Text Box 212"/>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73" name="Text Box 213"/>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74" name="Text Box 214"/>
          <p:cNvSpPr txBox="1">
            <a:spLocks noChangeArrowheads="1"/>
          </p:cNvSpPr>
          <p:nvPr/>
        </p:nvSpPr>
        <p:spPr bwMode="auto">
          <a:xfrm>
            <a:off x="5849938" y="3736975"/>
            <a:ext cx="123825" cy="828675"/>
          </a:xfrm>
          <a:prstGeom prst="rect">
            <a:avLst/>
          </a:prstGeom>
          <a:noFill/>
          <a:ln w="9525">
            <a:noFill/>
            <a:miter lim="800000"/>
            <a:headEnd/>
            <a:tailEnd/>
          </a:ln>
        </p:spPr>
        <p:txBody>
          <a:bodyPr/>
          <a:lstStyle/>
          <a:p>
            <a:endParaRPr lang="es-CO"/>
          </a:p>
        </p:txBody>
      </p:sp>
      <p:sp>
        <p:nvSpPr>
          <p:cNvPr id="75" name="Text Box 216"/>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76" name="Text Box 217"/>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77" name="Text Box 218"/>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78" name="Text Box 219"/>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79" name="Text Box 220"/>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80" name="Text Box 221"/>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81" name="Text Box 222"/>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82" name="Text Box 223"/>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83" name="Text Box 224"/>
          <p:cNvSpPr txBox="1">
            <a:spLocks noChangeArrowheads="1"/>
          </p:cNvSpPr>
          <p:nvPr/>
        </p:nvSpPr>
        <p:spPr bwMode="auto">
          <a:xfrm>
            <a:off x="5849938" y="4852988"/>
            <a:ext cx="114300" cy="933450"/>
          </a:xfrm>
          <a:prstGeom prst="rect">
            <a:avLst/>
          </a:prstGeom>
          <a:noFill/>
          <a:ln w="9525">
            <a:noFill/>
            <a:miter lim="800000"/>
            <a:headEnd/>
            <a:tailEnd/>
          </a:ln>
        </p:spPr>
        <p:txBody>
          <a:bodyPr/>
          <a:lstStyle/>
          <a:p>
            <a:endParaRPr lang="es-CO"/>
          </a:p>
        </p:txBody>
      </p:sp>
      <p:sp>
        <p:nvSpPr>
          <p:cNvPr id="84" name="Text Box 226"/>
          <p:cNvSpPr txBox="1">
            <a:spLocks noChangeArrowheads="1"/>
          </p:cNvSpPr>
          <p:nvPr/>
        </p:nvSpPr>
        <p:spPr bwMode="auto">
          <a:xfrm>
            <a:off x="5849938" y="4852988"/>
            <a:ext cx="123825" cy="933450"/>
          </a:xfrm>
          <a:prstGeom prst="rect">
            <a:avLst/>
          </a:prstGeom>
          <a:noFill/>
          <a:ln w="9525">
            <a:noFill/>
            <a:miter lim="800000"/>
            <a:headEnd/>
            <a:tailEnd/>
          </a:ln>
        </p:spPr>
        <p:txBody>
          <a:bodyPr/>
          <a:lstStyle/>
          <a:p>
            <a:endParaRPr lang="es-CO"/>
          </a:p>
        </p:txBody>
      </p:sp>
      <p:sp>
        <p:nvSpPr>
          <p:cNvPr id="85" name="Text Box 227"/>
          <p:cNvSpPr txBox="1">
            <a:spLocks noChangeArrowheads="1"/>
          </p:cNvSpPr>
          <p:nvPr/>
        </p:nvSpPr>
        <p:spPr bwMode="auto">
          <a:xfrm>
            <a:off x="5849938" y="4852988"/>
            <a:ext cx="123825" cy="933450"/>
          </a:xfrm>
          <a:prstGeom prst="rect">
            <a:avLst/>
          </a:prstGeom>
          <a:noFill/>
          <a:ln w="9525">
            <a:noFill/>
            <a:miter lim="800000"/>
            <a:headEnd/>
            <a:tailEnd/>
          </a:ln>
        </p:spPr>
        <p:txBody>
          <a:bodyPr/>
          <a:lstStyle/>
          <a:p>
            <a:endParaRPr lang="es-CO"/>
          </a:p>
        </p:txBody>
      </p:sp>
      <p:sp>
        <p:nvSpPr>
          <p:cNvPr id="86" name="Text Box 228"/>
          <p:cNvSpPr txBox="1">
            <a:spLocks noChangeArrowheads="1"/>
          </p:cNvSpPr>
          <p:nvPr/>
        </p:nvSpPr>
        <p:spPr bwMode="auto">
          <a:xfrm>
            <a:off x="5849938" y="4852988"/>
            <a:ext cx="123825" cy="933450"/>
          </a:xfrm>
          <a:prstGeom prst="rect">
            <a:avLst/>
          </a:prstGeom>
          <a:noFill/>
          <a:ln w="9525">
            <a:noFill/>
            <a:miter lim="800000"/>
            <a:headEnd/>
            <a:tailEnd/>
          </a:ln>
        </p:spPr>
        <p:txBody>
          <a:bodyPr/>
          <a:lstStyle/>
          <a:p>
            <a:endParaRPr lang="es-CO"/>
          </a:p>
        </p:txBody>
      </p:sp>
      <p:sp>
        <p:nvSpPr>
          <p:cNvPr id="87" name="Text Box 229"/>
          <p:cNvSpPr txBox="1">
            <a:spLocks noChangeArrowheads="1"/>
          </p:cNvSpPr>
          <p:nvPr/>
        </p:nvSpPr>
        <p:spPr bwMode="auto">
          <a:xfrm>
            <a:off x="5849938" y="4852988"/>
            <a:ext cx="123825" cy="933450"/>
          </a:xfrm>
          <a:prstGeom prst="rect">
            <a:avLst/>
          </a:prstGeom>
          <a:noFill/>
          <a:ln w="9525">
            <a:noFill/>
            <a:miter lim="800000"/>
            <a:headEnd/>
            <a:tailEnd/>
          </a:ln>
        </p:spPr>
        <p:txBody>
          <a:bodyPr/>
          <a:lstStyle/>
          <a:p>
            <a:endParaRPr lang="es-CO"/>
          </a:p>
        </p:txBody>
      </p:sp>
      <p:sp>
        <p:nvSpPr>
          <p:cNvPr id="88" name="Text Box 230"/>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89" name="Text Box 231"/>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90" name="Text Box 232"/>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91" name="Text Box 233"/>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92" name="Text Box 234"/>
          <p:cNvSpPr txBox="1">
            <a:spLocks noChangeArrowheads="1"/>
          </p:cNvSpPr>
          <p:nvPr/>
        </p:nvSpPr>
        <p:spPr bwMode="auto">
          <a:xfrm>
            <a:off x="5849938" y="4852988"/>
            <a:ext cx="123825" cy="838200"/>
          </a:xfrm>
          <a:prstGeom prst="rect">
            <a:avLst/>
          </a:prstGeom>
          <a:noFill/>
          <a:ln w="9525">
            <a:noFill/>
            <a:miter lim="800000"/>
            <a:headEnd/>
            <a:tailEnd/>
          </a:ln>
        </p:spPr>
        <p:txBody>
          <a:bodyPr/>
          <a:lstStyle/>
          <a:p>
            <a:endParaRPr lang="es-CO"/>
          </a:p>
        </p:txBody>
      </p:sp>
      <p:sp>
        <p:nvSpPr>
          <p:cNvPr id="93" name="Text Box 178"/>
          <p:cNvSpPr txBox="1">
            <a:spLocks noChangeArrowheads="1"/>
          </p:cNvSpPr>
          <p:nvPr/>
        </p:nvSpPr>
        <p:spPr bwMode="auto">
          <a:xfrm>
            <a:off x="9320213" y="3316288"/>
            <a:ext cx="123825" cy="833437"/>
          </a:xfrm>
          <a:prstGeom prst="rect">
            <a:avLst/>
          </a:prstGeom>
          <a:noFill/>
          <a:ln w="9525">
            <a:noFill/>
            <a:miter lim="800000"/>
            <a:headEnd/>
            <a:tailEnd/>
          </a:ln>
        </p:spPr>
        <p:txBody>
          <a:bodyPr/>
          <a:lstStyle/>
          <a:p>
            <a:endParaRPr lang="es-CO"/>
          </a:p>
        </p:txBody>
      </p:sp>
      <p:sp>
        <p:nvSpPr>
          <p:cNvPr id="94" name="Text Box 179"/>
          <p:cNvSpPr txBox="1">
            <a:spLocks noChangeArrowheads="1"/>
          </p:cNvSpPr>
          <p:nvPr/>
        </p:nvSpPr>
        <p:spPr bwMode="auto">
          <a:xfrm>
            <a:off x="9183688" y="3179763"/>
            <a:ext cx="123825" cy="833437"/>
          </a:xfrm>
          <a:prstGeom prst="rect">
            <a:avLst/>
          </a:prstGeom>
          <a:noFill/>
          <a:ln w="9525">
            <a:noFill/>
            <a:miter lim="800000"/>
            <a:headEnd/>
            <a:tailEnd/>
          </a:ln>
        </p:spPr>
        <p:txBody>
          <a:bodyPr/>
          <a:lstStyle/>
          <a:p>
            <a:endParaRPr lang="es-CO"/>
          </a:p>
        </p:txBody>
      </p:sp>
      <p:sp>
        <p:nvSpPr>
          <p:cNvPr id="95" name="Text Box 180"/>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96" name="Text Box 181"/>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97" name="Text Box 182"/>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98" name="Text Box 183"/>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99" name="Text Box 184"/>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00" name="Text Box 185"/>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01" name="Text Box 186"/>
          <p:cNvSpPr txBox="1">
            <a:spLocks noChangeArrowheads="1"/>
          </p:cNvSpPr>
          <p:nvPr/>
        </p:nvSpPr>
        <p:spPr bwMode="auto">
          <a:xfrm>
            <a:off x="8367713" y="3316288"/>
            <a:ext cx="114300" cy="923925"/>
          </a:xfrm>
          <a:prstGeom prst="rect">
            <a:avLst/>
          </a:prstGeom>
          <a:noFill/>
          <a:ln w="9525">
            <a:noFill/>
            <a:miter lim="800000"/>
            <a:headEnd/>
            <a:tailEnd/>
          </a:ln>
        </p:spPr>
        <p:txBody>
          <a:bodyPr/>
          <a:lstStyle/>
          <a:p>
            <a:endParaRPr lang="es-CO"/>
          </a:p>
        </p:txBody>
      </p:sp>
      <p:sp>
        <p:nvSpPr>
          <p:cNvPr id="102" name="Text Box 187"/>
          <p:cNvSpPr txBox="1">
            <a:spLocks noChangeArrowheads="1"/>
          </p:cNvSpPr>
          <p:nvPr/>
        </p:nvSpPr>
        <p:spPr bwMode="auto">
          <a:xfrm>
            <a:off x="8367713" y="3316288"/>
            <a:ext cx="114300" cy="923925"/>
          </a:xfrm>
          <a:prstGeom prst="rect">
            <a:avLst/>
          </a:prstGeom>
          <a:noFill/>
          <a:ln w="9525">
            <a:noFill/>
            <a:miter lim="800000"/>
            <a:headEnd/>
            <a:tailEnd/>
          </a:ln>
        </p:spPr>
        <p:txBody>
          <a:bodyPr/>
          <a:lstStyle/>
          <a:p>
            <a:endParaRPr lang="es-CO"/>
          </a:p>
        </p:txBody>
      </p:sp>
      <p:sp>
        <p:nvSpPr>
          <p:cNvPr id="103" name="Text Box 188"/>
          <p:cNvSpPr txBox="1">
            <a:spLocks noChangeArrowheads="1"/>
          </p:cNvSpPr>
          <p:nvPr/>
        </p:nvSpPr>
        <p:spPr bwMode="auto">
          <a:xfrm>
            <a:off x="8367713" y="3316288"/>
            <a:ext cx="123825" cy="923925"/>
          </a:xfrm>
          <a:prstGeom prst="rect">
            <a:avLst/>
          </a:prstGeom>
          <a:noFill/>
          <a:ln w="9525">
            <a:noFill/>
            <a:miter lim="800000"/>
            <a:headEnd/>
            <a:tailEnd/>
          </a:ln>
        </p:spPr>
        <p:txBody>
          <a:bodyPr/>
          <a:lstStyle/>
          <a:p>
            <a:endParaRPr lang="es-CO"/>
          </a:p>
        </p:txBody>
      </p:sp>
      <p:sp>
        <p:nvSpPr>
          <p:cNvPr id="104" name="Text Box 189"/>
          <p:cNvSpPr txBox="1">
            <a:spLocks noChangeArrowheads="1"/>
          </p:cNvSpPr>
          <p:nvPr/>
        </p:nvSpPr>
        <p:spPr bwMode="auto">
          <a:xfrm>
            <a:off x="8367713" y="3316288"/>
            <a:ext cx="123825" cy="923925"/>
          </a:xfrm>
          <a:prstGeom prst="rect">
            <a:avLst/>
          </a:prstGeom>
          <a:noFill/>
          <a:ln w="9525">
            <a:noFill/>
            <a:miter lim="800000"/>
            <a:headEnd/>
            <a:tailEnd/>
          </a:ln>
        </p:spPr>
        <p:txBody>
          <a:bodyPr/>
          <a:lstStyle/>
          <a:p>
            <a:endParaRPr lang="es-CO"/>
          </a:p>
        </p:txBody>
      </p:sp>
      <p:sp>
        <p:nvSpPr>
          <p:cNvPr id="105" name="Text Box 190"/>
          <p:cNvSpPr txBox="1">
            <a:spLocks noChangeArrowheads="1"/>
          </p:cNvSpPr>
          <p:nvPr/>
        </p:nvSpPr>
        <p:spPr bwMode="auto">
          <a:xfrm>
            <a:off x="8367713" y="3316288"/>
            <a:ext cx="123825" cy="923925"/>
          </a:xfrm>
          <a:prstGeom prst="rect">
            <a:avLst/>
          </a:prstGeom>
          <a:noFill/>
          <a:ln w="9525">
            <a:noFill/>
            <a:miter lim="800000"/>
            <a:headEnd/>
            <a:tailEnd/>
          </a:ln>
        </p:spPr>
        <p:txBody>
          <a:bodyPr/>
          <a:lstStyle/>
          <a:p>
            <a:endParaRPr lang="es-CO"/>
          </a:p>
        </p:txBody>
      </p:sp>
      <p:sp>
        <p:nvSpPr>
          <p:cNvPr id="106" name="Text Box 191"/>
          <p:cNvSpPr txBox="1">
            <a:spLocks noChangeArrowheads="1"/>
          </p:cNvSpPr>
          <p:nvPr/>
        </p:nvSpPr>
        <p:spPr bwMode="auto">
          <a:xfrm>
            <a:off x="8367713" y="3316288"/>
            <a:ext cx="123825" cy="923925"/>
          </a:xfrm>
          <a:prstGeom prst="rect">
            <a:avLst/>
          </a:prstGeom>
          <a:noFill/>
          <a:ln w="9525">
            <a:noFill/>
            <a:miter lim="800000"/>
            <a:headEnd/>
            <a:tailEnd/>
          </a:ln>
        </p:spPr>
        <p:txBody>
          <a:bodyPr/>
          <a:lstStyle/>
          <a:p>
            <a:endParaRPr lang="es-CO"/>
          </a:p>
        </p:txBody>
      </p:sp>
      <p:sp>
        <p:nvSpPr>
          <p:cNvPr id="107" name="Text Box 192"/>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08" name="Text Box 193"/>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09" name="Text Box 194"/>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10" name="Text Box 195"/>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11" name="Text Box 196"/>
          <p:cNvSpPr txBox="1">
            <a:spLocks noChangeArrowheads="1"/>
          </p:cNvSpPr>
          <p:nvPr/>
        </p:nvSpPr>
        <p:spPr bwMode="auto">
          <a:xfrm>
            <a:off x="8367713" y="3316288"/>
            <a:ext cx="123825" cy="828675"/>
          </a:xfrm>
          <a:prstGeom prst="rect">
            <a:avLst/>
          </a:prstGeom>
          <a:noFill/>
          <a:ln w="9525">
            <a:noFill/>
            <a:miter lim="800000"/>
            <a:headEnd/>
            <a:tailEnd/>
          </a:ln>
        </p:spPr>
        <p:txBody>
          <a:bodyPr/>
          <a:lstStyle/>
          <a:p>
            <a:endParaRPr lang="es-CO"/>
          </a:p>
        </p:txBody>
      </p:sp>
      <p:sp>
        <p:nvSpPr>
          <p:cNvPr id="112" name="Text Box 197"/>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3" name="Text Box 198"/>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4" name="Text Box 199"/>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5" name="Text Box 200"/>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6" name="Text Box 201"/>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7" name="Text Box 202"/>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8" name="Text Box 203"/>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19" name="Text Box 204"/>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20" name="Text Box 205"/>
          <p:cNvSpPr txBox="1">
            <a:spLocks noChangeArrowheads="1"/>
          </p:cNvSpPr>
          <p:nvPr/>
        </p:nvSpPr>
        <p:spPr bwMode="auto">
          <a:xfrm>
            <a:off x="8367713" y="3736975"/>
            <a:ext cx="114300" cy="942975"/>
          </a:xfrm>
          <a:prstGeom prst="rect">
            <a:avLst/>
          </a:prstGeom>
          <a:noFill/>
          <a:ln w="9525">
            <a:noFill/>
            <a:miter lim="800000"/>
            <a:headEnd/>
            <a:tailEnd/>
          </a:ln>
        </p:spPr>
        <p:txBody>
          <a:bodyPr/>
          <a:lstStyle/>
          <a:p>
            <a:endParaRPr lang="es-CO"/>
          </a:p>
        </p:txBody>
      </p:sp>
      <p:sp>
        <p:nvSpPr>
          <p:cNvPr id="121" name="Text Box 206"/>
          <p:cNvSpPr txBox="1">
            <a:spLocks noChangeArrowheads="1"/>
          </p:cNvSpPr>
          <p:nvPr/>
        </p:nvSpPr>
        <p:spPr bwMode="auto">
          <a:xfrm>
            <a:off x="8367713" y="3736975"/>
            <a:ext cx="114300" cy="942975"/>
          </a:xfrm>
          <a:prstGeom prst="rect">
            <a:avLst/>
          </a:prstGeom>
          <a:noFill/>
          <a:ln w="9525">
            <a:noFill/>
            <a:miter lim="800000"/>
            <a:headEnd/>
            <a:tailEnd/>
          </a:ln>
        </p:spPr>
        <p:txBody>
          <a:bodyPr/>
          <a:lstStyle/>
          <a:p>
            <a:endParaRPr lang="es-CO"/>
          </a:p>
        </p:txBody>
      </p:sp>
      <p:sp>
        <p:nvSpPr>
          <p:cNvPr id="122" name="Text Box 207"/>
          <p:cNvSpPr txBox="1">
            <a:spLocks noChangeArrowheads="1"/>
          </p:cNvSpPr>
          <p:nvPr/>
        </p:nvSpPr>
        <p:spPr bwMode="auto">
          <a:xfrm>
            <a:off x="8367713" y="3736975"/>
            <a:ext cx="123825" cy="942975"/>
          </a:xfrm>
          <a:prstGeom prst="rect">
            <a:avLst/>
          </a:prstGeom>
          <a:noFill/>
          <a:ln w="9525">
            <a:noFill/>
            <a:miter lim="800000"/>
            <a:headEnd/>
            <a:tailEnd/>
          </a:ln>
        </p:spPr>
        <p:txBody>
          <a:bodyPr/>
          <a:lstStyle/>
          <a:p>
            <a:endParaRPr lang="es-CO"/>
          </a:p>
        </p:txBody>
      </p:sp>
      <p:sp>
        <p:nvSpPr>
          <p:cNvPr id="123" name="Text Box 208"/>
          <p:cNvSpPr txBox="1">
            <a:spLocks noChangeArrowheads="1"/>
          </p:cNvSpPr>
          <p:nvPr/>
        </p:nvSpPr>
        <p:spPr bwMode="auto">
          <a:xfrm>
            <a:off x="8367713" y="3736975"/>
            <a:ext cx="123825" cy="942975"/>
          </a:xfrm>
          <a:prstGeom prst="rect">
            <a:avLst/>
          </a:prstGeom>
          <a:noFill/>
          <a:ln w="9525">
            <a:noFill/>
            <a:miter lim="800000"/>
            <a:headEnd/>
            <a:tailEnd/>
          </a:ln>
        </p:spPr>
        <p:txBody>
          <a:bodyPr/>
          <a:lstStyle/>
          <a:p>
            <a:endParaRPr lang="es-CO"/>
          </a:p>
        </p:txBody>
      </p:sp>
      <p:sp>
        <p:nvSpPr>
          <p:cNvPr id="124" name="Text Box 209"/>
          <p:cNvSpPr txBox="1">
            <a:spLocks noChangeArrowheads="1"/>
          </p:cNvSpPr>
          <p:nvPr/>
        </p:nvSpPr>
        <p:spPr bwMode="auto">
          <a:xfrm>
            <a:off x="8367713" y="3736975"/>
            <a:ext cx="123825" cy="942975"/>
          </a:xfrm>
          <a:prstGeom prst="rect">
            <a:avLst/>
          </a:prstGeom>
          <a:noFill/>
          <a:ln w="9525">
            <a:noFill/>
            <a:miter lim="800000"/>
            <a:headEnd/>
            <a:tailEnd/>
          </a:ln>
        </p:spPr>
        <p:txBody>
          <a:bodyPr/>
          <a:lstStyle/>
          <a:p>
            <a:endParaRPr lang="es-CO"/>
          </a:p>
        </p:txBody>
      </p:sp>
      <p:sp>
        <p:nvSpPr>
          <p:cNvPr id="125" name="Text Box 210"/>
          <p:cNvSpPr txBox="1">
            <a:spLocks noChangeArrowheads="1"/>
          </p:cNvSpPr>
          <p:nvPr/>
        </p:nvSpPr>
        <p:spPr bwMode="auto">
          <a:xfrm>
            <a:off x="8367713" y="3736975"/>
            <a:ext cx="123825" cy="942975"/>
          </a:xfrm>
          <a:prstGeom prst="rect">
            <a:avLst/>
          </a:prstGeom>
          <a:noFill/>
          <a:ln w="9525">
            <a:noFill/>
            <a:miter lim="800000"/>
            <a:headEnd/>
            <a:tailEnd/>
          </a:ln>
        </p:spPr>
        <p:txBody>
          <a:bodyPr/>
          <a:lstStyle/>
          <a:p>
            <a:endParaRPr lang="es-CO"/>
          </a:p>
        </p:txBody>
      </p:sp>
      <p:sp>
        <p:nvSpPr>
          <p:cNvPr id="126" name="Text Box 211"/>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27" name="Text Box 212"/>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28" name="Text Box 213"/>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29" name="Text Box 214"/>
          <p:cNvSpPr txBox="1">
            <a:spLocks noChangeArrowheads="1"/>
          </p:cNvSpPr>
          <p:nvPr/>
        </p:nvSpPr>
        <p:spPr bwMode="auto">
          <a:xfrm>
            <a:off x="8367713" y="3736975"/>
            <a:ext cx="123825" cy="828675"/>
          </a:xfrm>
          <a:prstGeom prst="rect">
            <a:avLst/>
          </a:prstGeom>
          <a:noFill/>
          <a:ln w="9525">
            <a:noFill/>
            <a:miter lim="800000"/>
            <a:headEnd/>
            <a:tailEnd/>
          </a:ln>
        </p:spPr>
        <p:txBody>
          <a:bodyPr/>
          <a:lstStyle/>
          <a:p>
            <a:endParaRPr lang="es-CO"/>
          </a:p>
        </p:txBody>
      </p:sp>
      <p:sp>
        <p:nvSpPr>
          <p:cNvPr id="130" name="Text Box 216"/>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1" name="Text Box 217"/>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2" name="Text Box 218"/>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3" name="Text Box 219"/>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4" name="Text Box 220"/>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5" name="Text Box 221"/>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6" name="Text Box 222"/>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7" name="Text Box 223"/>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38" name="Text Box 224"/>
          <p:cNvSpPr txBox="1">
            <a:spLocks noChangeArrowheads="1"/>
          </p:cNvSpPr>
          <p:nvPr/>
        </p:nvSpPr>
        <p:spPr bwMode="auto">
          <a:xfrm>
            <a:off x="8367713" y="4852988"/>
            <a:ext cx="114300" cy="933450"/>
          </a:xfrm>
          <a:prstGeom prst="rect">
            <a:avLst/>
          </a:prstGeom>
          <a:noFill/>
          <a:ln w="9525">
            <a:noFill/>
            <a:miter lim="800000"/>
            <a:headEnd/>
            <a:tailEnd/>
          </a:ln>
        </p:spPr>
        <p:txBody>
          <a:bodyPr/>
          <a:lstStyle/>
          <a:p>
            <a:endParaRPr lang="es-CO"/>
          </a:p>
        </p:txBody>
      </p:sp>
      <p:sp>
        <p:nvSpPr>
          <p:cNvPr id="139" name="Text Box 226"/>
          <p:cNvSpPr txBox="1">
            <a:spLocks noChangeArrowheads="1"/>
          </p:cNvSpPr>
          <p:nvPr/>
        </p:nvSpPr>
        <p:spPr bwMode="auto">
          <a:xfrm>
            <a:off x="8367713" y="4852988"/>
            <a:ext cx="123825" cy="933450"/>
          </a:xfrm>
          <a:prstGeom prst="rect">
            <a:avLst/>
          </a:prstGeom>
          <a:noFill/>
          <a:ln w="9525">
            <a:noFill/>
            <a:miter lim="800000"/>
            <a:headEnd/>
            <a:tailEnd/>
          </a:ln>
        </p:spPr>
        <p:txBody>
          <a:bodyPr/>
          <a:lstStyle/>
          <a:p>
            <a:endParaRPr lang="es-CO"/>
          </a:p>
        </p:txBody>
      </p:sp>
      <p:sp>
        <p:nvSpPr>
          <p:cNvPr id="140" name="Text Box 227"/>
          <p:cNvSpPr txBox="1">
            <a:spLocks noChangeArrowheads="1"/>
          </p:cNvSpPr>
          <p:nvPr/>
        </p:nvSpPr>
        <p:spPr bwMode="auto">
          <a:xfrm>
            <a:off x="8367713" y="4852988"/>
            <a:ext cx="123825" cy="933450"/>
          </a:xfrm>
          <a:prstGeom prst="rect">
            <a:avLst/>
          </a:prstGeom>
          <a:noFill/>
          <a:ln w="9525">
            <a:noFill/>
            <a:miter lim="800000"/>
            <a:headEnd/>
            <a:tailEnd/>
          </a:ln>
        </p:spPr>
        <p:txBody>
          <a:bodyPr/>
          <a:lstStyle/>
          <a:p>
            <a:endParaRPr lang="es-CO"/>
          </a:p>
        </p:txBody>
      </p:sp>
      <p:sp>
        <p:nvSpPr>
          <p:cNvPr id="141" name="Text Box 228"/>
          <p:cNvSpPr txBox="1">
            <a:spLocks noChangeArrowheads="1"/>
          </p:cNvSpPr>
          <p:nvPr/>
        </p:nvSpPr>
        <p:spPr bwMode="auto">
          <a:xfrm>
            <a:off x="8367713" y="4852988"/>
            <a:ext cx="123825" cy="933450"/>
          </a:xfrm>
          <a:prstGeom prst="rect">
            <a:avLst/>
          </a:prstGeom>
          <a:noFill/>
          <a:ln w="9525">
            <a:noFill/>
            <a:miter lim="800000"/>
            <a:headEnd/>
            <a:tailEnd/>
          </a:ln>
        </p:spPr>
        <p:txBody>
          <a:bodyPr/>
          <a:lstStyle/>
          <a:p>
            <a:endParaRPr lang="es-CO"/>
          </a:p>
        </p:txBody>
      </p:sp>
      <p:sp>
        <p:nvSpPr>
          <p:cNvPr id="142" name="Text Box 229"/>
          <p:cNvSpPr txBox="1">
            <a:spLocks noChangeArrowheads="1"/>
          </p:cNvSpPr>
          <p:nvPr/>
        </p:nvSpPr>
        <p:spPr bwMode="auto">
          <a:xfrm>
            <a:off x="8367713" y="4852988"/>
            <a:ext cx="123825" cy="933450"/>
          </a:xfrm>
          <a:prstGeom prst="rect">
            <a:avLst/>
          </a:prstGeom>
          <a:noFill/>
          <a:ln w="9525">
            <a:noFill/>
            <a:miter lim="800000"/>
            <a:headEnd/>
            <a:tailEnd/>
          </a:ln>
        </p:spPr>
        <p:txBody>
          <a:bodyPr/>
          <a:lstStyle/>
          <a:p>
            <a:endParaRPr lang="es-CO"/>
          </a:p>
        </p:txBody>
      </p:sp>
      <p:sp>
        <p:nvSpPr>
          <p:cNvPr id="143" name="Text Box 230"/>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44" name="Text Box 231"/>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45" name="Text Box 232"/>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46" name="Text Box 233"/>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47" name="Text Box 234"/>
          <p:cNvSpPr txBox="1">
            <a:spLocks noChangeArrowheads="1"/>
          </p:cNvSpPr>
          <p:nvPr/>
        </p:nvSpPr>
        <p:spPr bwMode="auto">
          <a:xfrm>
            <a:off x="8367713" y="4852988"/>
            <a:ext cx="123825" cy="838200"/>
          </a:xfrm>
          <a:prstGeom prst="rect">
            <a:avLst/>
          </a:prstGeom>
          <a:noFill/>
          <a:ln w="9525">
            <a:noFill/>
            <a:miter lim="800000"/>
            <a:headEnd/>
            <a:tailEnd/>
          </a:ln>
        </p:spPr>
        <p:txBody>
          <a:bodyPr/>
          <a:lstStyle/>
          <a:p>
            <a:endParaRPr lang="es-CO"/>
          </a:p>
        </p:txBody>
      </p:sp>
      <p:sp>
        <p:nvSpPr>
          <p:cNvPr id="148" name="Text Box 216"/>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49" name="Text Box 217"/>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0" name="Text Box 218"/>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1" name="Text Box 219"/>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2" name="Text Box 220"/>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3" name="Text Box 221"/>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4" name="Text Box 222"/>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5" name="Text Box 223"/>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56" name="Text Box 224"/>
          <p:cNvSpPr txBox="1">
            <a:spLocks noChangeArrowheads="1"/>
          </p:cNvSpPr>
          <p:nvPr/>
        </p:nvSpPr>
        <p:spPr bwMode="auto">
          <a:xfrm>
            <a:off x="5849938" y="4852988"/>
            <a:ext cx="114300" cy="939800"/>
          </a:xfrm>
          <a:prstGeom prst="rect">
            <a:avLst/>
          </a:prstGeom>
          <a:noFill/>
          <a:ln w="9525">
            <a:noFill/>
            <a:miter lim="800000"/>
            <a:headEnd/>
            <a:tailEnd/>
          </a:ln>
        </p:spPr>
        <p:txBody>
          <a:bodyPr/>
          <a:lstStyle/>
          <a:p>
            <a:endParaRPr lang="es-CO"/>
          </a:p>
        </p:txBody>
      </p:sp>
      <p:sp>
        <p:nvSpPr>
          <p:cNvPr id="157" name="Text Box 226"/>
          <p:cNvSpPr txBox="1">
            <a:spLocks noChangeArrowheads="1"/>
          </p:cNvSpPr>
          <p:nvPr/>
        </p:nvSpPr>
        <p:spPr bwMode="auto">
          <a:xfrm>
            <a:off x="5849938" y="4852988"/>
            <a:ext cx="123825" cy="939800"/>
          </a:xfrm>
          <a:prstGeom prst="rect">
            <a:avLst/>
          </a:prstGeom>
          <a:noFill/>
          <a:ln w="9525">
            <a:noFill/>
            <a:miter lim="800000"/>
            <a:headEnd/>
            <a:tailEnd/>
          </a:ln>
        </p:spPr>
        <p:txBody>
          <a:bodyPr/>
          <a:lstStyle/>
          <a:p>
            <a:endParaRPr lang="es-CO"/>
          </a:p>
        </p:txBody>
      </p:sp>
      <p:sp>
        <p:nvSpPr>
          <p:cNvPr id="158" name="Text Box 227"/>
          <p:cNvSpPr txBox="1">
            <a:spLocks noChangeArrowheads="1"/>
          </p:cNvSpPr>
          <p:nvPr/>
        </p:nvSpPr>
        <p:spPr bwMode="auto">
          <a:xfrm>
            <a:off x="5849938" y="4852988"/>
            <a:ext cx="123825" cy="939800"/>
          </a:xfrm>
          <a:prstGeom prst="rect">
            <a:avLst/>
          </a:prstGeom>
          <a:noFill/>
          <a:ln w="9525">
            <a:noFill/>
            <a:miter lim="800000"/>
            <a:headEnd/>
            <a:tailEnd/>
          </a:ln>
        </p:spPr>
        <p:txBody>
          <a:bodyPr/>
          <a:lstStyle/>
          <a:p>
            <a:endParaRPr lang="es-CO"/>
          </a:p>
        </p:txBody>
      </p:sp>
      <p:sp>
        <p:nvSpPr>
          <p:cNvPr id="159" name="Text Box 228"/>
          <p:cNvSpPr txBox="1">
            <a:spLocks noChangeArrowheads="1"/>
          </p:cNvSpPr>
          <p:nvPr/>
        </p:nvSpPr>
        <p:spPr bwMode="auto">
          <a:xfrm>
            <a:off x="5849938" y="4852988"/>
            <a:ext cx="123825" cy="939800"/>
          </a:xfrm>
          <a:prstGeom prst="rect">
            <a:avLst/>
          </a:prstGeom>
          <a:noFill/>
          <a:ln w="9525">
            <a:noFill/>
            <a:miter lim="800000"/>
            <a:headEnd/>
            <a:tailEnd/>
          </a:ln>
        </p:spPr>
        <p:txBody>
          <a:bodyPr/>
          <a:lstStyle/>
          <a:p>
            <a:endParaRPr lang="es-CO"/>
          </a:p>
        </p:txBody>
      </p:sp>
      <p:sp>
        <p:nvSpPr>
          <p:cNvPr id="160" name="Text Box 229"/>
          <p:cNvSpPr txBox="1">
            <a:spLocks noChangeArrowheads="1"/>
          </p:cNvSpPr>
          <p:nvPr/>
        </p:nvSpPr>
        <p:spPr bwMode="auto">
          <a:xfrm>
            <a:off x="5849938" y="4852988"/>
            <a:ext cx="123825" cy="939800"/>
          </a:xfrm>
          <a:prstGeom prst="rect">
            <a:avLst/>
          </a:prstGeom>
          <a:noFill/>
          <a:ln w="9525">
            <a:noFill/>
            <a:miter lim="800000"/>
            <a:headEnd/>
            <a:tailEnd/>
          </a:ln>
        </p:spPr>
        <p:txBody>
          <a:bodyPr/>
          <a:lstStyle/>
          <a:p>
            <a:endParaRPr lang="es-CO"/>
          </a:p>
        </p:txBody>
      </p:sp>
      <p:sp>
        <p:nvSpPr>
          <p:cNvPr id="161" name="Text Box 230"/>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62" name="Text Box 231"/>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63" name="Text Box 232"/>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64" name="Text Box 233"/>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65" name="Text Box 234"/>
          <p:cNvSpPr txBox="1">
            <a:spLocks noChangeArrowheads="1"/>
          </p:cNvSpPr>
          <p:nvPr/>
        </p:nvSpPr>
        <p:spPr bwMode="auto">
          <a:xfrm>
            <a:off x="5849938" y="4852988"/>
            <a:ext cx="123825" cy="842962"/>
          </a:xfrm>
          <a:prstGeom prst="rect">
            <a:avLst/>
          </a:prstGeom>
          <a:noFill/>
          <a:ln w="9525">
            <a:noFill/>
            <a:miter lim="800000"/>
            <a:headEnd/>
            <a:tailEnd/>
          </a:ln>
        </p:spPr>
        <p:txBody>
          <a:bodyPr/>
          <a:lstStyle/>
          <a:p>
            <a:endParaRPr lang="es-CO"/>
          </a:p>
        </p:txBody>
      </p:sp>
      <p:sp>
        <p:nvSpPr>
          <p:cNvPr id="166" name="Text Box 197"/>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67" name="Text Box 198"/>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68" name="Text Box 199"/>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69" name="Text Box 200"/>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70" name="Text Box 201"/>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71" name="Text Box 202"/>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72" name="Text Box 203"/>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73" name="Text Box 204"/>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74" name="Text Box 205"/>
          <p:cNvSpPr txBox="1">
            <a:spLocks noChangeArrowheads="1"/>
          </p:cNvSpPr>
          <p:nvPr/>
        </p:nvSpPr>
        <p:spPr bwMode="auto">
          <a:xfrm>
            <a:off x="5849938" y="4173538"/>
            <a:ext cx="114300" cy="944562"/>
          </a:xfrm>
          <a:prstGeom prst="rect">
            <a:avLst/>
          </a:prstGeom>
          <a:noFill/>
          <a:ln w="9525">
            <a:noFill/>
            <a:miter lim="800000"/>
            <a:headEnd/>
            <a:tailEnd/>
          </a:ln>
        </p:spPr>
        <p:txBody>
          <a:bodyPr/>
          <a:lstStyle/>
          <a:p>
            <a:endParaRPr lang="es-CO"/>
          </a:p>
        </p:txBody>
      </p:sp>
      <p:sp>
        <p:nvSpPr>
          <p:cNvPr id="175" name="Text Box 206"/>
          <p:cNvSpPr txBox="1">
            <a:spLocks noChangeArrowheads="1"/>
          </p:cNvSpPr>
          <p:nvPr/>
        </p:nvSpPr>
        <p:spPr bwMode="auto">
          <a:xfrm>
            <a:off x="5849938" y="4173538"/>
            <a:ext cx="114300" cy="944562"/>
          </a:xfrm>
          <a:prstGeom prst="rect">
            <a:avLst/>
          </a:prstGeom>
          <a:noFill/>
          <a:ln w="9525">
            <a:noFill/>
            <a:miter lim="800000"/>
            <a:headEnd/>
            <a:tailEnd/>
          </a:ln>
        </p:spPr>
        <p:txBody>
          <a:bodyPr/>
          <a:lstStyle/>
          <a:p>
            <a:endParaRPr lang="es-CO"/>
          </a:p>
        </p:txBody>
      </p:sp>
      <p:sp>
        <p:nvSpPr>
          <p:cNvPr id="176" name="Text Box 207"/>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177" name="Text Box 208"/>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178" name="Text Box 209"/>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179" name="Text Box 210"/>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180" name="Text Box 211"/>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81" name="Text Box 212"/>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82" name="Text Box 213"/>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83" name="Text Box 214"/>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184" name="Text Box 197"/>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85" name="Text Box 198"/>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86" name="Text Box 199"/>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87" name="Text Box 200"/>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88" name="Text Box 201"/>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89" name="Text Box 202"/>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90" name="Text Box 203"/>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91" name="Text Box 204"/>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92" name="Text Box 205"/>
          <p:cNvSpPr txBox="1">
            <a:spLocks noChangeArrowheads="1"/>
          </p:cNvSpPr>
          <p:nvPr/>
        </p:nvSpPr>
        <p:spPr bwMode="auto">
          <a:xfrm>
            <a:off x="8367713" y="4173538"/>
            <a:ext cx="114300" cy="944562"/>
          </a:xfrm>
          <a:prstGeom prst="rect">
            <a:avLst/>
          </a:prstGeom>
          <a:noFill/>
          <a:ln w="9525">
            <a:noFill/>
            <a:miter lim="800000"/>
            <a:headEnd/>
            <a:tailEnd/>
          </a:ln>
        </p:spPr>
        <p:txBody>
          <a:bodyPr/>
          <a:lstStyle/>
          <a:p>
            <a:endParaRPr lang="es-CO"/>
          </a:p>
        </p:txBody>
      </p:sp>
      <p:sp>
        <p:nvSpPr>
          <p:cNvPr id="193" name="Text Box 206"/>
          <p:cNvSpPr txBox="1">
            <a:spLocks noChangeArrowheads="1"/>
          </p:cNvSpPr>
          <p:nvPr/>
        </p:nvSpPr>
        <p:spPr bwMode="auto">
          <a:xfrm>
            <a:off x="8367713" y="4173538"/>
            <a:ext cx="114300" cy="944562"/>
          </a:xfrm>
          <a:prstGeom prst="rect">
            <a:avLst/>
          </a:prstGeom>
          <a:noFill/>
          <a:ln w="9525">
            <a:noFill/>
            <a:miter lim="800000"/>
            <a:headEnd/>
            <a:tailEnd/>
          </a:ln>
        </p:spPr>
        <p:txBody>
          <a:bodyPr/>
          <a:lstStyle/>
          <a:p>
            <a:endParaRPr lang="es-CO"/>
          </a:p>
        </p:txBody>
      </p:sp>
      <p:sp>
        <p:nvSpPr>
          <p:cNvPr id="194" name="Text Box 207"/>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195" name="Text Box 208"/>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196" name="Text Box 209"/>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197" name="Text Box 210"/>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198" name="Text Box 211"/>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199" name="Text Box 212"/>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200" name="Text Box 213"/>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201" name="Text Box 214"/>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202" name="Text Box 13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3" name="Text Box 13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4" name="Text Box 142"/>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5" name="Text Box 143"/>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6" name="Text Box 14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7" name="Text Box 14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8" name="Text Box 146"/>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09" name="Text Box 147"/>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10" name="Text Box 136"/>
          <p:cNvSpPr txBox="1">
            <a:spLocks noChangeArrowheads="1"/>
          </p:cNvSpPr>
          <p:nvPr/>
        </p:nvSpPr>
        <p:spPr bwMode="auto">
          <a:xfrm>
            <a:off x="5849938" y="3316288"/>
            <a:ext cx="114300" cy="919162"/>
          </a:xfrm>
          <a:prstGeom prst="rect">
            <a:avLst/>
          </a:prstGeom>
          <a:noFill/>
          <a:ln w="9525">
            <a:noFill/>
            <a:miter lim="800000"/>
            <a:headEnd/>
            <a:tailEnd/>
          </a:ln>
        </p:spPr>
        <p:txBody>
          <a:bodyPr/>
          <a:lstStyle/>
          <a:p>
            <a:endParaRPr lang="es-CO"/>
          </a:p>
        </p:txBody>
      </p:sp>
      <p:sp>
        <p:nvSpPr>
          <p:cNvPr id="211" name="Text Box 137"/>
          <p:cNvSpPr txBox="1">
            <a:spLocks noChangeArrowheads="1"/>
          </p:cNvSpPr>
          <p:nvPr/>
        </p:nvSpPr>
        <p:spPr bwMode="auto">
          <a:xfrm>
            <a:off x="5849938" y="3316288"/>
            <a:ext cx="114300" cy="919162"/>
          </a:xfrm>
          <a:prstGeom prst="rect">
            <a:avLst/>
          </a:prstGeom>
          <a:noFill/>
          <a:ln w="9525">
            <a:noFill/>
            <a:miter lim="800000"/>
            <a:headEnd/>
            <a:tailEnd/>
          </a:ln>
        </p:spPr>
        <p:txBody>
          <a:bodyPr/>
          <a:lstStyle/>
          <a:p>
            <a:endParaRPr lang="es-CO"/>
          </a:p>
        </p:txBody>
      </p:sp>
      <p:sp>
        <p:nvSpPr>
          <p:cNvPr id="212" name="Text Box 150"/>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13" name="Text Box 151"/>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14" name="Text Box 152"/>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15" name="Text Box 153"/>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16" name="Text Box 15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17" name="Text Box 15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18" name="Text Box 156"/>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19" name="Text Box 159"/>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0" name="Text Box 160"/>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1" name="Text Box 161"/>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2" name="Text Box 162"/>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3" name="Text Box 163"/>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4" name="Text Box 16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5" name="Text Box 16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6" name="Text Box 166"/>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27" name="Text Box 167"/>
          <p:cNvSpPr txBox="1">
            <a:spLocks noChangeArrowheads="1"/>
          </p:cNvSpPr>
          <p:nvPr/>
        </p:nvSpPr>
        <p:spPr bwMode="auto">
          <a:xfrm>
            <a:off x="5849938" y="3316288"/>
            <a:ext cx="114300" cy="919162"/>
          </a:xfrm>
          <a:prstGeom prst="rect">
            <a:avLst/>
          </a:prstGeom>
          <a:noFill/>
          <a:ln w="9525">
            <a:noFill/>
            <a:miter lim="800000"/>
            <a:headEnd/>
            <a:tailEnd/>
          </a:ln>
        </p:spPr>
        <p:txBody>
          <a:bodyPr/>
          <a:lstStyle/>
          <a:p>
            <a:endParaRPr lang="es-CO"/>
          </a:p>
        </p:txBody>
      </p:sp>
      <p:sp>
        <p:nvSpPr>
          <p:cNvPr id="228" name="Text Box 168"/>
          <p:cNvSpPr txBox="1">
            <a:spLocks noChangeArrowheads="1"/>
          </p:cNvSpPr>
          <p:nvPr/>
        </p:nvSpPr>
        <p:spPr bwMode="auto">
          <a:xfrm>
            <a:off x="5849938" y="3316288"/>
            <a:ext cx="114300" cy="919162"/>
          </a:xfrm>
          <a:prstGeom prst="rect">
            <a:avLst/>
          </a:prstGeom>
          <a:noFill/>
          <a:ln w="9525">
            <a:noFill/>
            <a:miter lim="800000"/>
            <a:headEnd/>
            <a:tailEnd/>
          </a:ln>
        </p:spPr>
        <p:txBody>
          <a:bodyPr/>
          <a:lstStyle/>
          <a:p>
            <a:endParaRPr lang="es-CO"/>
          </a:p>
        </p:txBody>
      </p:sp>
      <p:sp>
        <p:nvSpPr>
          <p:cNvPr id="229" name="Text Box 169"/>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30" name="Text Box 170"/>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31" name="Text Box 171"/>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32" name="Text Box 172"/>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33" name="Text Box 173"/>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34" name="Text Box 17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35" name="Text Box 17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36" name="Text Box 176"/>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37" name="Text Box 178"/>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38" name="Text Box 179"/>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39" name="Text Box 180"/>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40" name="Text Box 181"/>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41" name="Text Box 182"/>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42" name="Text Box 183"/>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43" name="Text Box 18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44" name="Text Box 18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45" name="Text Box 186"/>
          <p:cNvSpPr txBox="1">
            <a:spLocks noChangeArrowheads="1"/>
          </p:cNvSpPr>
          <p:nvPr/>
        </p:nvSpPr>
        <p:spPr bwMode="auto">
          <a:xfrm>
            <a:off x="5849938" y="3316288"/>
            <a:ext cx="114300" cy="919162"/>
          </a:xfrm>
          <a:prstGeom prst="rect">
            <a:avLst/>
          </a:prstGeom>
          <a:noFill/>
          <a:ln w="9525">
            <a:noFill/>
            <a:miter lim="800000"/>
            <a:headEnd/>
            <a:tailEnd/>
          </a:ln>
        </p:spPr>
        <p:txBody>
          <a:bodyPr/>
          <a:lstStyle/>
          <a:p>
            <a:endParaRPr lang="es-CO"/>
          </a:p>
        </p:txBody>
      </p:sp>
      <p:sp>
        <p:nvSpPr>
          <p:cNvPr id="246" name="Text Box 187"/>
          <p:cNvSpPr txBox="1">
            <a:spLocks noChangeArrowheads="1"/>
          </p:cNvSpPr>
          <p:nvPr/>
        </p:nvSpPr>
        <p:spPr bwMode="auto">
          <a:xfrm>
            <a:off x="5849938" y="3316288"/>
            <a:ext cx="114300" cy="919162"/>
          </a:xfrm>
          <a:prstGeom prst="rect">
            <a:avLst/>
          </a:prstGeom>
          <a:noFill/>
          <a:ln w="9525">
            <a:noFill/>
            <a:miter lim="800000"/>
            <a:headEnd/>
            <a:tailEnd/>
          </a:ln>
        </p:spPr>
        <p:txBody>
          <a:bodyPr/>
          <a:lstStyle/>
          <a:p>
            <a:endParaRPr lang="es-CO"/>
          </a:p>
        </p:txBody>
      </p:sp>
      <p:sp>
        <p:nvSpPr>
          <p:cNvPr id="247" name="Text Box 188"/>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48" name="Text Box 189"/>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49" name="Text Box 190"/>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50" name="Text Box 191"/>
          <p:cNvSpPr txBox="1">
            <a:spLocks noChangeArrowheads="1"/>
          </p:cNvSpPr>
          <p:nvPr/>
        </p:nvSpPr>
        <p:spPr bwMode="auto">
          <a:xfrm>
            <a:off x="5849938" y="3316288"/>
            <a:ext cx="123825" cy="919162"/>
          </a:xfrm>
          <a:prstGeom prst="rect">
            <a:avLst/>
          </a:prstGeom>
          <a:noFill/>
          <a:ln w="9525">
            <a:noFill/>
            <a:miter lim="800000"/>
            <a:headEnd/>
            <a:tailEnd/>
          </a:ln>
        </p:spPr>
        <p:txBody>
          <a:bodyPr/>
          <a:lstStyle/>
          <a:p>
            <a:endParaRPr lang="es-CO"/>
          </a:p>
        </p:txBody>
      </p:sp>
      <p:sp>
        <p:nvSpPr>
          <p:cNvPr id="251" name="Text Box 192"/>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52" name="Text Box 193"/>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53" name="Text Box 194"/>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54" name="Text Box 195"/>
          <p:cNvSpPr txBox="1">
            <a:spLocks noChangeArrowheads="1"/>
          </p:cNvSpPr>
          <p:nvPr/>
        </p:nvSpPr>
        <p:spPr bwMode="auto">
          <a:xfrm>
            <a:off x="5849938" y="3316288"/>
            <a:ext cx="123825" cy="830262"/>
          </a:xfrm>
          <a:prstGeom prst="rect">
            <a:avLst/>
          </a:prstGeom>
          <a:noFill/>
          <a:ln w="9525">
            <a:noFill/>
            <a:miter lim="800000"/>
            <a:headEnd/>
            <a:tailEnd/>
          </a:ln>
        </p:spPr>
        <p:txBody>
          <a:bodyPr/>
          <a:lstStyle/>
          <a:p>
            <a:endParaRPr lang="es-CO"/>
          </a:p>
        </p:txBody>
      </p:sp>
      <p:sp>
        <p:nvSpPr>
          <p:cNvPr id="256" name="Text Box 197"/>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57" name="Text Box 198"/>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58" name="Text Box 199"/>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59" name="Text Box 200"/>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60" name="Text Box 201"/>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61" name="Text Box 202"/>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62" name="Text Box 203"/>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63" name="Text Box 204"/>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64" name="Text Box 205"/>
          <p:cNvSpPr txBox="1">
            <a:spLocks noChangeArrowheads="1"/>
          </p:cNvSpPr>
          <p:nvPr/>
        </p:nvSpPr>
        <p:spPr bwMode="auto">
          <a:xfrm>
            <a:off x="5849938" y="3736975"/>
            <a:ext cx="114300" cy="939800"/>
          </a:xfrm>
          <a:prstGeom prst="rect">
            <a:avLst/>
          </a:prstGeom>
          <a:noFill/>
          <a:ln w="9525">
            <a:noFill/>
            <a:miter lim="800000"/>
            <a:headEnd/>
            <a:tailEnd/>
          </a:ln>
        </p:spPr>
        <p:txBody>
          <a:bodyPr/>
          <a:lstStyle/>
          <a:p>
            <a:endParaRPr lang="es-CO"/>
          </a:p>
        </p:txBody>
      </p:sp>
      <p:sp>
        <p:nvSpPr>
          <p:cNvPr id="265" name="Text Box 206"/>
          <p:cNvSpPr txBox="1">
            <a:spLocks noChangeArrowheads="1"/>
          </p:cNvSpPr>
          <p:nvPr/>
        </p:nvSpPr>
        <p:spPr bwMode="auto">
          <a:xfrm>
            <a:off x="5849938" y="3736975"/>
            <a:ext cx="114300" cy="939800"/>
          </a:xfrm>
          <a:prstGeom prst="rect">
            <a:avLst/>
          </a:prstGeom>
          <a:noFill/>
          <a:ln w="9525">
            <a:noFill/>
            <a:miter lim="800000"/>
            <a:headEnd/>
            <a:tailEnd/>
          </a:ln>
        </p:spPr>
        <p:txBody>
          <a:bodyPr/>
          <a:lstStyle/>
          <a:p>
            <a:endParaRPr lang="es-CO"/>
          </a:p>
        </p:txBody>
      </p:sp>
      <p:sp>
        <p:nvSpPr>
          <p:cNvPr id="266" name="Text Box 207"/>
          <p:cNvSpPr txBox="1">
            <a:spLocks noChangeArrowheads="1"/>
          </p:cNvSpPr>
          <p:nvPr/>
        </p:nvSpPr>
        <p:spPr bwMode="auto">
          <a:xfrm>
            <a:off x="5849938" y="3736975"/>
            <a:ext cx="123825" cy="939800"/>
          </a:xfrm>
          <a:prstGeom prst="rect">
            <a:avLst/>
          </a:prstGeom>
          <a:noFill/>
          <a:ln w="9525">
            <a:noFill/>
            <a:miter lim="800000"/>
            <a:headEnd/>
            <a:tailEnd/>
          </a:ln>
        </p:spPr>
        <p:txBody>
          <a:bodyPr/>
          <a:lstStyle/>
          <a:p>
            <a:endParaRPr lang="es-CO"/>
          </a:p>
        </p:txBody>
      </p:sp>
      <p:sp>
        <p:nvSpPr>
          <p:cNvPr id="267" name="Text Box 208"/>
          <p:cNvSpPr txBox="1">
            <a:spLocks noChangeArrowheads="1"/>
          </p:cNvSpPr>
          <p:nvPr/>
        </p:nvSpPr>
        <p:spPr bwMode="auto">
          <a:xfrm>
            <a:off x="5849938" y="3736975"/>
            <a:ext cx="123825" cy="939800"/>
          </a:xfrm>
          <a:prstGeom prst="rect">
            <a:avLst/>
          </a:prstGeom>
          <a:noFill/>
          <a:ln w="9525">
            <a:noFill/>
            <a:miter lim="800000"/>
            <a:headEnd/>
            <a:tailEnd/>
          </a:ln>
        </p:spPr>
        <p:txBody>
          <a:bodyPr/>
          <a:lstStyle/>
          <a:p>
            <a:endParaRPr lang="es-CO"/>
          </a:p>
        </p:txBody>
      </p:sp>
      <p:sp>
        <p:nvSpPr>
          <p:cNvPr id="268" name="Text Box 209"/>
          <p:cNvSpPr txBox="1">
            <a:spLocks noChangeArrowheads="1"/>
          </p:cNvSpPr>
          <p:nvPr/>
        </p:nvSpPr>
        <p:spPr bwMode="auto">
          <a:xfrm>
            <a:off x="5849938" y="3736975"/>
            <a:ext cx="123825" cy="939800"/>
          </a:xfrm>
          <a:prstGeom prst="rect">
            <a:avLst/>
          </a:prstGeom>
          <a:noFill/>
          <a:ln w="9525">
            <a:noFill/>
            <a:miter lim="800000"/>
            <a:headEnd/>
            <a:tailEnd/>
          </a:ln>
        </p:spPr>
        <p:txBody>
          <a:bodyPr/>
          <a:lstStyle/>
          <a:p>
            <a:endParaRPr lang="es-CO"/>
          </a:p>
        </p:txBody>
      </p:sp>
      <p:sp>
        <p:nvSpPr>
          <p:cNvPr id="269" name="Text Box 210"/>
          <p:cNvSpPr txBox="1">
            <a:spLocks noChangeArrowheads="1"/>
          </p:cNvSpPr>
          <p:nvPr/>
        </p:nvSpPr>
        <p:spPr bwMode="auto">
          <a:xfrm>
            <a:off x="5849938" y="3736975"/>
            <a:ext cx="123825" cy="939800"/>
          </a:xfrm>
          <a:prstGeom prst="rect">
            <a:avLst/>
          </a:prstGeom>
          <a:noFill/>
          <a:ln w="9525">
            <a:noFill/>
            <a:miter lim="800000"/>
            <a:headEnd/>
            <a:tailEnd/>
          </a:ln>
        </p:spPr>
        <p:txBody>
          <a:bodyPr/>
          <a:lstStyle/>
          <a:p>
            <a:endParaRPr lang="es-CO"/>
          </a:p>
        </p:txBody>
      </p:sp>
      <p:sp>
        <p:nvSpPr>
          <p:cNvPr id="270" name="Text Box 211"/>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71" name="Text Box 212"/>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72" name="Text Box 213"/>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73" name="Text Box 214"/>
          <p:cNvSpPr txBox="1">
            <a:spLocks noChangeArrowheads="1"/>
          </p:cNvSpPr>
          <p:nvPr/>
        </p:nvSpPr>
        <p:spPr bwMode="auto">
          <a:xfrm>
            <a:off x="5849938" y="3736975"/>
            <a:ext cx="123825" cy="825500"/>
          </a:xfrm>
          <a:prstGeom prst="rect">
            <a:avLst/>
          </a:prstGeom>
          <a:noFill/>
          <a:ln w="9525">
            <a:noFill/>
            <a:miter lim="800000"/>
            <a:headEnd/>
            <a:tailEnd/>
          </a:ln>
        </p:spPr>
        <p:txBody>
          <a:bodyPr/>
          <a:lstStyle/>
          <a:p>
            <a:endParaRPr lang="es-CO"/>
          </a:p>
        </p:txBody>
      </p:sp>
      <p:sp>
        <p:nvSpPr>
          <p:cNvPr id="274" name="Text Box 216"/>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75" name="Text Box 217"/>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76" name="Text Box 218"/>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77" name="Text Box 219"/>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78" name="Text Box 220"/>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79" name="Text Box 221"/>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80" name="Text Box 222"/>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81" name="Text Box 223"/>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82" name="Text Box 224"/>
          <p:cNvSpPr txBox="1">
            <a:spLocks noChangeArrowheads="1"/>
          </p:cNvSpPr>
          <p:nvPr/>
        </p:nvSpPr>
        <p:spPr bwMode="auto">
          <a:xfrm>
            <a:off x="5849938" y="7573963"/>
            <a:ext cx="114300" cy="935037"/>
          </a:xfrm>
          <a:prstGeom prst="rect">
            <a:avLst/>
          </a:prstGeom>
          <a:noFill/>
          <a:ln w="9525">
            <a:noFill/>
            <a:miter lim="800000"/>
            <a:headEnd/>
            <a:tailEnd/>
          </a:ln>
        </p:spPr>
        <p:txBody>
          <a:bodyPr/>
          <a:lstStyle/>
          <a:p>
            <a:endParaRPr lang="es-CO"/>
          </a:p>
        </p:txBody>
      </p:sp>
      <p:sp>
        <p:nvSpPr>
          <p:cNvPr id="283" name="Text Box 226"/>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284" name="Text Box 227"/>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285" name="Text Box 228"/>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286" name="Text Box 229"/>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287" name="Text Box 230"/>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88" name="Text Box 231"/>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89" name="Text Box 232"/>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90" name="Text Box 233"/>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91" name="Text Box 234"/>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292" name="Text Box 178"/>
          <p:cNvSpPr txBox="1">
            <a:spLocks noChangeArrowheads="1"/>
          </p:cNvSpPr>
          <p:nvPr/>
        </p:nvSpPr>
        <p:spPr bwMode="auto">
          <a:xfrm>
            <a:off x="9320213" y="3316288"/>
            <a:ext cx="119062" cy="830262"/>
          </a:xfrm>
          <a:prstGeom prst="rect">
            <a:avLst/>
          </a:prstGeom>
          <a:noFill/>
          <a:ln w="9525">
            <a:noFill/>
            <a:miter lim="800000"/>
            <a:headEnd/>
            <a:tailEnd/>
          </a:ln>
        </p:spPr>
        <p:txBody>
          <a:bodyPr/>
          <a:lstStyle/>
          <a:p>
            <a:endParaRPr lang="es-CO"/>
          </a:p>
        </p:txBody>
      </p:sp>
      <p:sp>
        <p:nvSpPr>
          <p:cNvPr id="293" name="Text Box 180"/>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294" name="Text Box 181"/>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295" name="Text Box 182"/>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296" name="Text Box 183"/>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297" name="Text Box 184"/>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298" name="Text Box 185"/>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299" name="Text Box 186"/>
          <p:cNvSpPr txBox="1">
            <a:spLocks noChangeArrowheads="1"/>
          </p:cNvSpPr>
          <p:nvPr/>
        </p:nvSpPr>
        <p:spPr bwMode="auto">
          <a:xfrm>
            <a:off x="8367713" y="3316288"/>
            <a:ext cx="114300" cy="919162"/>
          </a:xfrm>
          <a:prstGeom prst="rect">
            <a:avLst/>
          </a:prstGeom>
          <a:noFill/>
          <a:ln w="9525">
            <a:noFill/>
            <a:miter lim="800000"/>
            <a:headEnd/>
            <a:tailEnd/>
          </a:ln>
        </p:spPr>
        <p:txBody>
          <a:bodyPr/>
          <a:lstStyle/>
          <a:p>
            <a:endParaRPr lang="es-CO"/>
          </a:p>
        </p:txBody>
      </p:sp>
      <p:sp>
        <p:nvSpPr>
          <p:cNvPr id="300" name="Text Box 187"/>
          <p:cNvSpPr txBox="1">
            <a:spLocks noChangeArrowheads="1"/>
          </p:cNvSpPr>
          <p:nvPr/>
        </p:nvSpPr>
        <p:spPr bwMode="auto">
          <a:xfrm>
            <a:off x="8367713" y="3316288"/>
            <a:ext cx="114300" cy="919162"/>
          </a:xfrm>
          <a:prstGeom prst="rect">
            <a:avLst/>
          </a:prstGeom>
          <a:noFill/>
          <a:ln w="9525">
            <a:noFill/>
            <a:miter lim="800000"/>
            <a:headEnd/>
            <a:tailEnd/>
          </a:ln>
        </p:spPr>
        <p:txBody>
          <a:bodyPr/>
          <a:lstStyle/>
          <a:p>
            <a:endParaRPr lang="es-CO"/>
          </a:p>
        </p:txBody>
      </p:sp>
      <p:sp>
        <p:nvSpPr>
          <p:cNvPr id="301" name="Text Box 188"/>
          <p:cNvSpPr txBox="1">
            <a:spLocks noChangeArrowheads="1"/>
          </p:cNvSpPr>
          <p:nvPr/>
        </p:nvSpPr>
        <p:spPr bwMode="auto">
          <a:xfrm>
            <a:off x="8367713" y="3316288"/>
            <a:ext cx="123825" cy="919162"/>
          </a:xfrm>
          <a:prstGeom prst="rect">
            <a:avLst/>
          </a:prstGeom>
          <a:noFill/>
          <a:ln w="9525">
            <a:noFill/>
            <a:miter lim="800000"/>
            <a:headEnd/>
            <a:tailEnd/>
          </a:ln>
        </p:spPr>
        <p:txBody>
          <a:bodyPr/>
          <a:lstStyle/>
          <a:p>
            <a:endParaRPr lang="es-CO"/>
          </a:p>
        </p:txBody>
      </p:sp>
      <p:sp>
        <p:nvSpPr>
          <p:cNvPr id="302" name="Text Box 189"/>
          <p:cNvSpPr txBox="1">
            <a:spLocks noChangeArrowheads="1"/>
          </p:cNvSpPr>
          <p:nvPr/>
        </p:nvSpPr>
        <p:spPr bwMode="auto">
          <a:xfrm>
            <a:off x="8367713" y="3316288"/>
            <a:ext cx="123825" cy="919162"/>
          </a:xfrm>
          <a:prstGeom prst="rect">
            <a:avLst/>
          </a:prstGeom>
          <a:noFill/>
          <a:ln w="9525">
            <a:noFill/>
            <a:miter lim="800000"/>
            <a:headEnd/>
            <a:tailEnd/>
          </a:ln>
        </p:spPr>
        <p:txBody>
          <a:bodyPr/>
          <a:lstStyle/>
          <a:p>
            <a:endParaRPr lang="es-CO"/>
          </a:p>
        </p:txBody>
      </p:sp>
      <p:sp>
        <p:nvSpPr>
          <p:cNvPr id="303" name="Text Box 190"/>
          <p:cNvSpPr txBox="1">
            <a:spLocks noChangeArrowheads="1"/>
          </p:cNvSpPr>
          <p:nvPr/>
        </p:nvSpPr>
        <p:spPr bwMode="auto">
          <a:xfrm>
            <a:off x="8367713" y="3316288"/>
            <a:ext cx="123825" cy="919162"/>
          </a:xfrm>
          <a:prstGeom prst="rect">
            <a:avLst/>
          </a:prstGeom>
          <a:noFill/>
          <a:ln w="9525">
            <a:noFill/>
            <a:miter lim="800000"/>
            <a:headEnd/>
            <a:tailEnd/>
          </a:ln>
        </p:spPr>
        <p:txBody>
          <a:bodyPr/>
          <a:lstStyle/>
          <a:p>
            <a:endParaRPr lang="es-CO"/>
          </a:p>
        </p:txBody>
      </p:sp>
      <p:sp>
        <p:nvSpPr>
          <p:cNvPr id="304" name="Text Box 191"/>
          <p:cNvSpPr txBox="1">
            <a:spLocks noChangeArrowheads="1"/>
          </p:cNvSpPr>
          <p:nvPr/>
        </p:nvSpPr>
        <p:spPr bwMode="auto">
          <a:xfrm>
            <a:off x="8367713" y="3316288"/>
            <a:ext cx="123825" cy="919162"/>
          </a:xfrm>
          <a:prstGeom prst="rect">
            <a:avLst/>
          </a:prstGeom>
          <a:noFill/>
          <a:ln w="9525">
            <a:noFill/>
            <a:miter lim="800000"/>
            <a:headEnd/>
            <a:tailEnd/>
          </a:ln>
        </p:spPr>
        <p:txBody>
          <a:bodyPr/>
          <a:lstStyle/>
          <a:p>
            <a:endParaRPr lang="es-CO"/>
          </a:p>
        </p:txBody>
      </p:sp>
      <p:sp>
        <p:nvSpPr>
          <p:cNvPr id="305" name="Text Box 192"/>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306" name="Text Box 193"/>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307" name="Text Box 194"/>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308" name="Text Box 195"/>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309" name="Text Box 196"/>
          <p:cNvSpPr txBox="1">
            <a:spLocks noChangeArrowheads="1"/>
          </p:cNvSpPr>
          <p:nvPr/>
        </p:nvSpPr>
        <p:spPr bwMode="auto">
          <a:xfrm>
            <a:off x="8367713" y="3316288"/>
            <a:ext cx="123825" cy="830262"/>
          </a:xfrm>
          <a:prstGeom prst="rect">
            <a:avLst/>
          </a:prstGeom>
          <a:noFill/>
          <a:ln w="9525">
            <a:noFill/>
            <a:miter lim="800000"/>
            <a:headEnd/>
            <a:tailEnd/>
          </a:ln>
        </p:spPr>
        <p:txBody>
          <a:bodyPr/>
          <a:lstStyle/>
          <a:p>
            <a:endParaRPr lang="es-CO"/>
          </a:p>
        </p:txBody>
      </p:sp>
      <p:sp>
        <p:nvSpPr>
          <p:cNvPr id="310" name="Text Box 197"/>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1" name="Text Box 198"/>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2" name="Text Box 199"/>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3" name="Text Box 200"/>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4" name="Text Box 201"/>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5" name="Text Box 202"/>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6" name="Text Box 203"/>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7" name="Text Box 204"/>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18" name="Text Box 205"/>
          <p:cNvSpPr txBox="1">
            <a:spLocks noChangeArrowheads="1"/>
          </p:cNvSpPr>
          <p:nvPr/>
        </p:nvSpPr>
        <p:spPr bwMode="auto">
          <a:xfrm>
            <a:off x="8367713" y="3736975"/>
            <a:ext cx="114300" cy="939800"/>
          </a:xfrm>
          <a:prstGeom prst="rect">
            <a:avLst/>
          </a:prstGeom>
          <a:noFill/>
          <a:ln w="9525">
            <a:noFill/>
            <a:miter lim="800000"/>
            <a:headEnd/>
            <a:tailEnd/>
          </a:ln>
        </p:spPr>
        <p:txBody>
          <a:bodyPr/>
          <a:lstStyle/>
          <a:p>
            <a:endParaRPr lang="es-CO"/>
          </a:p>
        </p:txBody>
      </p:sp>
      <p:sp>
        <p:nvSpPr>
          <p:cNvPr id="319" name="Text Box 206"/>
          <p:cNvSpPr txBox="1">
            <a:spLocks noChangeArrowheads="1"/>
          </p:cNvSpPr>
          <p:nvPr/>
        </p:nvSpPr>
        <p:spPr bwMode="auto">
          <a:xfrm>
            <a:off x="8367713" y="3736975"/>
            <a:ext cx="114300" cy="939800"/>
          </a:xfrm>
          <a:prstGeom prst="rect">
            <a:avLst/>
          </a:prstGeom>
          <a:noFill/>
          <a:ln w="9525">
            <a:noFill/>
            <a:miter lim="800000"/>
            <a:headEnd/>
            <a:tailEnd/>
          </a:ln>
        </p:spPr>
        <p:txBody>
          <a:bodyPr/>
          <a:lstStyle/>
          <a:p>
            <a:endParaRPr lang="es-CO"/>
          </a:p>
        </p:txBody>
      </p:sp>
      <p:sp>
        <p:nvSpPr>
          <p:cNvPr id="320" name="Text Box 207"/>
          <p:cNvSpPr txBox="1">
            <a:spLocks noChangeArrowheads="1"/>
          </p:cNvSpPr>
          <p:nvPr/>
        </p:nvSpPr>
        <p:spPr bwMode="auto">
          <a:xfrm>
            <a:off x="8367713" y="3736975"/>
            <a:ext cx="123825" cy="939800"/>
          </a:xfrm>
          <a:prstGeom prst="rect">
            <a:avLst/>
          </a:prstGeom>
          <a:noFill/>
          <a:ln w="9525">
            <a:noFill/>
            <a:miter lim="800000"/>
            <a:headEnd/>
            <a:tailEnd/>
          </a:ln>
        </p:spPr>
        <p:txBody>
          <a:bodyPr/>
          <a:lstStyle/>
          <a:p>
            <a:endParaRPr lang="es-CO"/>
          </a:p>
        </p:txBody>
      </p:sp>
      <p:sp>
        <p:nvSpPr>
          <p:cNvPr id="321" name="Text Box 208"/>
          <p:cNvSpPr txBox="1">
            <a:spLocks noChangeArrowheads="1"/>
          </p:cNvSpPr>
          <p:nvPr/>
        </p:nvSpPr>
        <p:spPr bwMode="auto">
          <a:xfrm>
            <a:off x="8367713" y="3736975"/>
            <a:ext cx="123825" cy="939800"/>
          </a:xfrm>
          <a:prstGeom prst="rect">
            <a:avLst/>
          </a:prstGeom>
          <a:noFill/>
          <a:ln w="9525">
            <a:noFill/>
            <a:miter lim="800000"/>
            <a:headEnd/>
            <a:tailEnd/>
          </a:ln>
        </p:spPr>
        <p:txBody>
          <a:bodyPr/>
          <a:lstStyle/>
          <a:p>
            <a:endParaRPr lang="es-CO"/>
          </a:p>
        </p:txBody>
      </p:sp>
      <p:sp>
        <p:nvSpPr>
          <p:cNvPr id="322" name="Text Box 209"/>
          <p:cNvSpPr txBox="1">
            <a:spLocks noChangeArrowheads="1"/>
          </p:cNvSpPr>
          <p:nvPr/>
        </p:nvSpPr>
        <p:spPr bwMode="auto">
          <a:xfrm>
            <a:off x="8367713" y="3736975"/>
            <a:ext cx="123825" cy="939800"/>
          </a:xfrm>
          <a:prstGeom prst="rect">
            <a:avLst/>
          </a:prstGeom>
          <a:noFill/>
          <a:ln w="9525">
            <a:noFill/>
            <a:miter lim="800000"/>
            <a:headEnd/>
            <a:tailEnd/>
          </a:ln>
        </p:spPr>
        <p:txBody>
          <a:bodyPr/>
          <a:lstStyle/>
          <a:p>
            <a:endParaRPr lang="es-CO"/>
          </a:p>
        </p:txBody>
      </p:sp>
      <p:sp>
        <p:nvSpPr>
          <p:cNvPr id="323" name="Text Box 210"/>
          <p:cNvSpPr txBox="1">
            <a:spLocks noChangeArrowheads="1"/>
          </p:cNvSpPr>
          <p:nvPr/>
        </p:nvSpPr>
        <p:spPr bwMode="auto">
          <a:xfrm>
            <a:off x="8367713" y="3736975"/>
            <a:ext cx="123825" cy="939800"/>
          </a:xfrm>
          <a:prstGeom prst="rect">
            <a:avLst/>
          </a:prstGeom>
          <a:noFill/>
          <a:ln w="9525">
            <a:noFill/>
            <a:miter lim="800000"/>
            <a:headEnd/>
            <a:tailEnd/>
          </a:ln>
        </p:spPr>
        <p:txBody>
          <a:bodyPr/>
          <a:lstStyle/>
          <a:p>
            <a:endParaRPr lang="es-CO"/>
          </a:p>
        </p:txBody>
      </p:sp>
      <p:sp>
        <p:nvSpPr>
          <p:cNvPr id="324" name="Text Box 211"/>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25" name="Text Box 212"/>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26" name="Text Box 213"/>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27" name="Text Box 214"/>
          <p:cNvSpPr txBox="1">
            <a:spLocks noChangeArrowheads="1"/>
          </p:cNvSpPr>
          <p:nvPr/>
        </p:nvSpPr>
        <p:spPr bwMode="auto">
          <a:xfrm>
            <a:off x="8367713" y="3736975"/>
            <a:ext cx="123825" cy="825500"/>
          </a:xfrm>
          <a:prstGeom prst="rect">
            <a:avLst/>
          </a:prstGeom>
          <a:noFill/>
          <a:ln w="9525">
            <a:noFill/>
            <a:miter lim="800000"/>
            <a:headEnd/>
            <a:tailEnd/>
          </a:ln>
        </p:spPr>
        <p:txBody>
          <a:bodyPr/>
          <a:lstStyle/>
          <a:p>
            <a:endParaRPr lang="es-CO"/>
          </a:p>
        </p:txBody>
      </p:sp>
      <p:sp>
        <p:nvSpPr>
          <p:cNvPr id="328" name="Text Box 216"/>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29" name="Text Box 217"/>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0" name="Text Box 218"/>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1" name="Text Box 219"/>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2" name="Text Box 220"/>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3" name="Text Box 221"/>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4" name="Text Box 222"/>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5" name="Text Box 223"/>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36" name="Text Box 224"/>
          <p:cNvSpPr txBox="1">
            <a:spLocks noChangeArrowheads="1"/>
          </p:cNvSpPr>
          <p:nvPr/>
        </p:nvSpPr>
        <p:spPr bwMode="auto">
          <a:xfrm>
            <a:off x="8367713" y="7573963"/>
            <a:ext cx="114300" cy="935037"/>
          </a:xfrm>
          <a:prstGeom prst="rect">
            <a:avLst/>
          </a:prstGeom>
          <a:noFill/>
          <a:ln w="9525">
            <a:noFill/>
            <a:miter lim="800000"/>
            <a:headEnd/>
            <a:tailEnd/>
          </a:ln>
        </p:spPr>
        <p:txBody>
          <a:bodyPr/>
          <a:lstStyle/>
          <a:p>
            <a:endParaRPr lang="es-CO"/>
          </a:p>
        </p:txBody>
      </p:sp>
      <p:sp>
        <p:nvSpPr>
          <p:cNvPr id="337" name="Text Box 226"/>
          <p:cNvSpPr txBox="1">
            <a:spLocks noChangeArrowheads="1"/>
          </p:cNvSpPr>
          <p:nvPr/>
        </p:nvSpPr>
        <p:spPr bwMode="auto">
          <a:xfrm>
            <a:off x="8367713" y="7573963"/>
            <a:ext cx="123825" cy="935037"/>
          </a:xfrm>
          <a:prstGeom prst="rect">
            <a:avLst/>
          </a:prstGeom>
          <a:noFill/>
          <a:ln w="9525">
            <a:noFill/>
            <a:miter lim="800000"/>
            <a:headEnd/>
            <a:tailEnd/>
          </a:ln>
        </p:spPr>
        <p:txBody>
          <a:bodyPr/>
          <a:lstStyle/>
          <a:p>
            <a:endParaRPr lang="es-CO"/>
          </a:p>
        </p:txBody>
      </p:sp>
      <p:sp>
        <p:nvSpPr>
          <p:cNvPr id="338" name="Text Box 227"/>
          <p:cNvSpPr txBox="1">
            <a:spLocks noChangeArrowheads="1"/>
          </p:cNvSpPr>
          <p:nvPr/>
        </p:nvSpPr>
        <p:spPr bwMode="auto">
          <a:xfrm>
            <a:off x="8367713" y="7573963"/>
            <a:ext cx="123825" cy="935037"/>
          </a:xfrm>
          <a:prstGeom prst="rect">
            <a:avLst/>
          </a:prstGeom>
          <a:noFill/>
          <a:ln w="9525">
            <a:noFill/>
            <a:miter lim="800000"/>
            <a:headEnd/>
            <a:tailEnd/>
          </a:ln>
        </p:spPr>
        <p:txBody>
          <a:bodyPr/>
          <a:lstStyle/>
          <a:p>
            <a:endParaRPr lang="es-CO"/>
          </a:p>
        </p:txBody>
      </p:sp>
      <p:sp>
        <p:nvSpPr>
          <p:cNvPr id="339" name="Text Box 228"/>
          <p:cNvSpPr txBox="1">
            <a:spLocks noChangeArrowheads="1"/>
          </p:cNvSpPr>
          <p:nvPr/>
        </p:nvSpPr>
        <p:spPr bwMode="auto">
          <a:xfrm>
            <a:off x="8367713" y="7573963"/>
            <a:ext cx="123825" cy="935037"/>
          </a:xfrm>
          <a:prstGeom prst="rect">
            <a:avLst/>
          </a:prstGeom>
          <a:noFill/>
          <a:ln w="9525">
            <a:noFill/>
            <a:miter lim="800000"/>
            <a:headEnd/>
            <a:tailEnd/>
          </a:ln>
        </p:spPr>
        <p:txBody>
          <a:bodyPr/>
          <a:lstStyle/>
          <a:p>
            <a:endParaRPr lang="es-CO"/>
          </a:p>
        </p:txBody>
      </p:sp>
      <p:sp>
        <p:nvSpPr>
          <p:cNvPr id="340" name="Text Box 229"/>
          <p:cNvSpPr txBox="1">
            <a:spLocks noChangeArrowheads="1"/>
          </p:cNvSpPr>
          <p:nvPr/>
        </p:nvSpPr>
        <p:spPr bwMode="auto">
          <a:xfrm>
            <a:off x="8367713" y="7573963"/>
            <a:ext cx="123825" cy="935037"/>
          </a:xfrm>
          <a:prstGeom prst="rect">
            <a:avLst/>
          </a:prstGeom>
          <a:noFill/>
          <a:ln w="9525">
            <a:noFill/>
            <a:miter lim="800000"/>
            <a:headEnd/>
            <a:tailEnd/>
          </a:ln>
        </p:spPr>
        <p:txBody>
          <a:bodyPr/>
          <a:lstStyle/>
          <a:p>
            <a:endParaRPr lang="es-CO"/>
          </a:p>
        </p:txBody>
      </p:sp>
      <p:sp>
        <p:nvSpPr>
          <p:cNvPr id="341" name="Text Box 230"/>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42" name="Text Box 231"/>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43" name="Text Box 232"/>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44" name="Text Box 233"/>
          <p:cNvSpPr txBox="1">
            <a:spLocks noChangeArrowheads="1"/>
          </p:cNvSpPr>
          <p:nvPr/>
        </p:nvSpPr>
        <p:spPr bwMode="auto">
          <a:xfrm>
            <a:off x="8367713" y="7573963"/>
            <a:ext cx="123825" cy="838200"/>
          </a:xfrm>
          <a:prstGeom prst="rect">
            <a:avLst/>
          </a:prstGeom>
          <a:noFill/>
          <a:ln w="9525">
            <a:noFill/>
            <a:miter lim="800000"/>
            <a:headEnd/>
            <a:tailEnd/>
          </a:ln>
        </p:spPr>
        <p:txBody>
          <a:bodyPr/>
          <a:lstStyle/>
          <a:p>
            <a:endParaRPr lang="es-CO"/>
          </a:p>
        </p:txBody>
      </p:sp>
      <p:sp>
        <p:nvSpPr>
          <p:cNvPr id="345" name="Text Box 216"/>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46" name="Text Box 217"/>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47" name="Text Box 218"/>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48" name="Text Box 219"/>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49" name="Text Box 220"/>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50" name="Text Box 221"/>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51" name="Text Box 222"/>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52" name="Text Box 223"/>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53" name="Text Box 224"/>
          <p:cNvSpPr txBox="1">
            <a:spLocks noChangeArrowheads="1"/>
          </p:cNvSpPr>
          <p:nvPr/>
        </p:nvSpPr>
        <p:spPr bwMode="auto">
          <a:xfrm>
            <a:off x="5849938" y="7573963"/>
            <a:ext cx="114300" cy="935037"/>
          </a:xfrm>
          <a:prstGeom prst="rect">
            <a:avLst/>
          </a:prstGeom>
          <a:noFill/>
          <a:ln w="9525">
            <a:noFill/>
            <a:miter lim="800000"/>
            <a:headEnd/>
            <a:tailEnd/>
          </a:ln>
        </p:spPr>
        <p:txBody>
          <a:bodyPr/>
          <a:lstStyle/>
          <a:p>
            <a:endParaRPr lang="es-CO"/>
          </a:p>
        </p:txBody>
      </p:sp>
      <p:sp>
        <p:nvSpPr>
          <p:cNvPr id="354" name="Text Box 226"/>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355" name="Text Box 227"/>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356" name="Text Box 228"/>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357" name="Text Box 229"/>
          <p:cNvSpPr txBox="1">
            <a:spLocks noChangeArrowheads="1"/>
          </p:cNvSpPr>
          <p:nvPr/>
        </p:nvSpPr>
        <p:spPr bwMode="auto">
          <a:xfrm>
            <a:off x="5849938" y="7573963"/>
            <a:ext cx="123825" cy="935037"/>
          </a:xfrm>
          <a:prstGeom prst="rect">
            <a:avLst/>
          </a:prstGeom>
          <a:noFill/>
          <a:ln w="9525">
            <a:noFill/>
            <a:miter lim="800000"/>
            <a:headEnd/>
            <a:tailEnd/>
          </a:ln>
        </p:spPr>
        <p:txBody>
          <a:bodyPr/>
          <a:lstStyle/>
          <a:p>
            <a:endParaRPr lang="es-CO"/>
          </a:p>
        </p:txBody>
      </p:sp>
      <p:sp>
        <p:nvSpPr>
          <p:cNvPr id="358" name="Text Box 230"/>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59" name="Text Box 231"/>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60" name="Text Box 232"/>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61" name="Text Box 233"/>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62" name="Text Box 234"/>
          <p:cNvSpPr txBox="1">
            <a:spLocks noChangeArrowheads="1"/>
          </p:cNvSpPr>
          <p:nvPr/>
        </p:nvSpPr>
        <p:spPr bwMode="auto">
          <a:xfrm>
            <a:off x="5849938" y="7573963"/>
            <a:ext cx="123825" cy="838200"/>
          </a:xfrm>
          <a:prstGeom prst="rect">
            <a:avLst/>
          </a:prstGeom>
          <a:noFill/>
          <a:ln w="9525">
            <a:noFill/>
            <a:miter lim="800000"/>
            <a:headEnd/>
            <a:tailEnd/>
          </a:ln>
        </p:spPr>
        <p:txBody>
          <a:bodyPr/>
          <a:lstStyle/>
          <a:p>
            <a:endParaRPr lang="es-CO"/>
          </a:p>
        </p:txBody>
      </p:sp>
      <p:sp>
        <p:nvSpPr>
          <p:cNvPr id="363" name="Text Box 197"/>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64" name="Text Box 198"/>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65" name="Text Box 199"/>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66" name="Text Box 200"/>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67" name="Text Box 201"/>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68" name="Text Box 202"/>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69" name="Text Box 203"/>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70" name="Text Box 204"/>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71" name="Text Box 205"/>
          <p:cNvSpPr txBox="1">
            <a:spLocks noChangeArrowheads="1"/>
          </p:cNvSpPr>
          <p:nvPr/>
        </p:nvSpPr>
        <p:spPr bwMode="auto">
          <a:xfrm>
            <a:off x="5849938" y="4173538"/>
            <a:ext cx="114300" cy="944562"/>
          </a:xfrm>
          <a:prstGeom prst="rect">
            <a:avLst/>
          </a:prstGeom>
          <a:noFill/>
          <a:ln w="9525">
            <a:noFill/>
            <a:miter lim="800000"/>
            <a:headEnd/>
            <a:tailEnd/>
          </a:ln>
        </p:spPr>
        <p:txBody>
          <a:bodyPr/>
          <a:lstStyle/>
          <a:p>
            <a:endParaRPr lang="es-CO"/>
          </a:p>
        </p:txBody>
      </p:sp>
      <p:sp>
        <p:nvSpPr>
          <p:cNvPr id="372" name="Text Box 206"/>
          <p:cNvSpPr txBox="1">
            <a:spLocks noChangeArrowheads="1"/>
          </p:cNvSpPr>
          <p:nvPr/>
        </p:nvSpPr>
        <p:spPr bwMode="auto">
          <a:xfrm>
            <a:off x="5849938" y="4173538"/>
            <a:ext cx="114300" cy="944562"/>
          </a:xfrm>
          <a:prstGeom prst="rect">
            <a:avLst/>
          </a:prstGeom>
          <a:noFill/>
          <a:ln w="9525">
            <a:noFill/>
            <a:miter lim="800000"/>
            <a:headEnd/>
            <a:tailEnd/>
          </a:ln>
        </p:spPr>
        <p:txBody>
          <a:bodyPr/>
          <a:lstStyle/>
          <a:p>
            <a:endParaRPr lang="es-CO"/>
          </a:p>
        </p:txBody>
      </p:sp>
      <p:sp>
        <p:nvSpPr>
          <p:cNvPr id="373" name="Text Box 207"/>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374" name="Text Box 208"/>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375" name="Text Box 209"/>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376" name="Text Box 210"/>
          <p:cNvSpPr txBox="1">
            <a:spLocks noChangeArrowheads="1"/>
          </p:cNvSpPr>
          <p:nvPr/>
        </p:nvSpPr>
        <p:spPr bwMode="auto">
          <a:xfrm>
            <a:off x="5849938" y="4173538"/>
            <a:ext cx="123825" cy="944562"/>
          </a:xfrm>
          <a:prstGeom prst="rect">
            <a:avLst/>
          </a:prstGeom>
          <a:noFill/>
          <a:ln w="9525">
            <a:noFill/>
            <a:miter lim="800000"/>
            <a:headEnd/>
            <a:tailEnd/>
          </a:ln>
        </p:spPr>
        <p:txBody>
          <a:bodyPr/>
          <a:lstStyle/>
          <a:p>
            <a:endParaRPr lang="es-CO"/>
          </a:p>
        </p:txBody>
      </p:sp>
      <p:sp>
        <p:nvSpPr>
          <p:cNvPr id="377" name="Text Box 211"/>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78" name="Text Box 212"/>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79" name="Text Box 213"/>
          <p:cNvSpPr txBox="1">
            <a:spLocks noChangeArrowheads="1"/>
          </p:cNvSpPr>
          <p:nvPr/>
        </p:nvSpPr>
        <p:spPr bwMode="auto">
          <a:xfrm>
            <a:off x="5849938" y="4173538"/>
            <a:ext cx="123825" cy="830262"/>
          </a:xfrm>
          <a:prstGeom prst="rect">
            <a:avLst/>
          </a:prstGeom>
          <a:noFill/>
          <a:ln w="9525">
            <a:noFill/>
            <a:miter lim="800000"/>
            <a:headEnd/>
            <a:tailEnd/>
          </a:ln>
        </p:spPr>
        <p:txBody>
          <a:bodyPr/>
          <a:lstStyle/>
          <a:p>
            <a:endParaRPr lang="es-CO"/>
          </a:p>
        </p:txBody>
      </p:sp>
      <p:sp>
        <p:nvSpPr>
          <p:cNvPr id="380" name="Text Box 214"/>
          <p:cNvSpPr txBox="1">
            <a:spLocks noChangeArrowheads="1"/>
          </p:cNvSpPr>
          <p:nvPr/>
        </p:nvSpPr>
        <p:spPr bwMode="auto">
          <a:xfrm>
            <a:off x="8667750" y="4227513"/>
            <a:ext cx="123825" cy="831850"/>
          </a:xfrm>
          <a:prstGeom prst="rect">
            <a:avLst/>
          </a:prstGeom>
          <a:noFill/>
          <a:ln w="9525">
            <a:noFill/>
            <a:miter lim="800000"/>
            <a:headEnd/>
            <a:tailEnd/>
          </a:ln>
        </p:spPr>
        <p:txBody>
          <a:bodyPr/>
          <a:lstStyle/>
          <a:p>
            <a:endParaRPr lang="es-CO"/>
          </a:p>
        </p:txBody>
      </p:sp>
      <p:sp>
        <p:nvSpPr>
          <p:cNvPr id="381" name="Text Box 197"/>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2" name="Text Box 198"/>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3" name="Text Box 199"/>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4" name="Text Box 200"/>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5" name="Text Box 201"/>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6" name="Text Box 202"/>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7" name="Text Box 203"/>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8" name="Text Box 204"/>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89" name="Text Box 205"/>
          <p:cNvSpPr txBox="1">
            <a:spLocks noChangeArrowheads="1"/>
          </p:cNvSpPr>
          <p:nvPr/>
        </p:nvSpPr>
        <p:spPr bwMode="auto">
          <a:xfrm>
            <a:off x="8367713" y="4173538"/>
            <a:ext cx="114300" cy="944562"/>
          </a:xfrm>
          <a:prstGeom prst="rect">
            <a:avLst/>
          </a:prstGeom>
          <a:noFill/>
          <a:ln w="9525">
            <a:noFill/>
            <a:miter lim="800000"/>
            <a:headEnd/>
            <a:tailEnd/>
          </a:ln>
        </p:spPr>
        <p:txBody>
          <a:bodyPr/>
          <a:lstStyle/>
          <a:p>
            <a:endParaRPr lang="es-CO"/>
          </a:p>
        </p:txBody>
      </p:sp>
      <p:sp>
        <p:nvSpPr>
          <p:cNvPr id="390" name="Text Box 206"/>
          <p:cNvSpPr txBox="1">
            <a:spLocks noChangeArrowheads="1"/>
          </p:cNvSpPr>
          <p:nvPr/>
        </p:nvSpPr>
        <p:spPr bwMode="auto">
          <a:xfrm>
            <a:off x="8367713" y="4173538"/>
            <a:ext cx="114300" cy="944562"/>
          </a:xfrm>
          <a:prstGeom prst="rect">
            <a:avLst/>
          </a:prstGeom>
          <a:noFill/>
          <a:ln w="9525">
            <a:noFill/>
            <a:miter lim="800000"/>
            <a:headEnd/>
            <a:tailEnd/>
          </a:ln>
        </p:spPr>
        <p:txBody>
          <a:bodyPr/>
          <a:lstStyle/>
          <a:p>
            <a:endParaRPr lang="es-CO"/>
          </a:p>
        </p:txBody>
      </p:sp>
      <p:sp>
        <p:nvSpPr>
          <p:cNvPr id="391" name="Text Box 207"/>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392" name="Text Box 208"/>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393" name="Text Box 209"/>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394" name="Text Box 210"/>
          <p:cNvSpPr txBox="1">
            <a:spLocks noChangeArrowheads="1"/>
          </p:cNvSpPr>
          <p:nvPr/>
        </p:nvSpPr>
        <p:spPr bwMode="auto">
          <a:xfrm>
            <a:off x="8367713" y="4173538"/>
            <a:ext cx="123825" cy="944562"/>
          </a:xfrm>
          <a:prstGeom prst="rect">
            <a:avLst/>
          </a:prstGeom>
          <a:noFill/>
          <a:ln w="9525">
            <a:noFill/>
            <a:miter lim="800000"/>
            <a:headEnd/>
            <a:tailEnd/>
          </a:ln>
        </p:spPr>
        <p:txBody>
          <a:bodyPr/>
          <a:lstStyle/>
          <a:p>
            <a:endParaRPr lang="es-CO"/>
          </a:p>
        </p:txBody>
      </p:sp>
      <p:sp>
        <p:nvSpPr>
          <p:cNvPr id="395" name="Text Box 211"/>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96" name="Text Box 212"/>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97" name="Text Box 213"/>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98" name="Text Box 214"/>
          <p:cNvSpPr txBox="1">
            <a:spLocks noChangeArrowheads="1"/>
          </p:cNvSpPr>
          <p:nvPr/>
        </p:nvSpPr>
        <p:spPr bwMode="auto">
          <a:xfrm>
            <a:off x="8367713" y="4173538"/>
            <a:ext cx="123825" cy="830262"/>
          </a:xfrm>
          <a:prstGeom prst="rect">
            <a:avLst/>
          </a:prstGeom>
          <a:noFill/>
          <a:ln w="9525">
            <a:noFill/>
            <a:miter lim="800000"/>
            <a:headEnd/>
            <a:tailEnd/>
          </a:ln>
        </p:spPr>
        <p:txBody>
          <a:bodyPr/>
          <a:lstStyle/>
          <a:p>
            <a:endParaRPr lang="es-CO"/>
          </a:p>
        </p:txBody>
      </p:sp>
      <p:sp>
        <p:nvSpPr>
          <p:cNvPr id="399" name="Text Box 216"/>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0" name="Text Box 217"/>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1" name="Text Box 218"/>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2" name="Text Box 219"/>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3" name="Text Box 220"/>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4" name="Text Box 221"/>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5" name="Text Box 222"/>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6" name="Text Box 223"/>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07" name="Text Box 224"/>
          <p:cNvSpPr txBox="1">
            <a:spLocks noChangeArrowheads="1"/>
          </p:cNvSpPr>
          <p:nvPr/>
        </p:nvSpPr>
        <p:spPr bwMode="auto">
          <a:xfrm>
            <a:off x="5849938" y="7573963"/>
            <a:ext cx="114300" cy="679450"/>
          </a:xfrm>
          <a:prstGeom prst="rect">
            <a:avLst/>
          </a:prstGeom>
          <a:noFill/>
          <a:ln w="9525">
            <a:noFill/>
            <a:miter lim="800000"/>
            <a:headEnd/>
            <a:tailEnd/>
          </a:ln>
        </p:spPr>
        <p:txBody>
          <a:bodyPr/>
          <a:lstStyle/>
          <a:p>
            <a:endParaRPr lang="es-CO"/>
          </a:p>
        </p:txBody>
      </p:sp>
      <p:sp>
        <p:nvSpPr>
          <p:cNvPr id="408" name="Text Box 226"/>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09" name="Text Box 227"/>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10" name="Text Box 228"/>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11" name="Text Box 229"/>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12" name="Text Box 230"/>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3" name="Text Box 231"/>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4" name="Text Box 232"/>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5" name="Text Box 233"/>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6" name="Text Box 234"/>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7" name="Text Box 216"/>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8" name="Text Box 217"/>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19" name="Text Box 218"/>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20" name="Text Box 219"/>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21" name="Text Box 220"/>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22" name="Text Box 221"/>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23" name="Text Box 222"/>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24" name="Text Box 223"/>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25" name="Text Box 224"/>
          <p:cNvSpPr txBox="1">
            <a:spLocks noChangeArrowheads="1"/>
          </p:cNvSpPr>
          <p:nvPr/>
        </p:nvSpPr>
        <p:spPr bwMode="auto">
          <a:xfrm>
            <a:off x="5849938" y="7573963"/>
            <a:ext cx="114300" cy="679450"/>
          </a:xfrm>
          <a:prstGeom prst="rect">
            <a:avLst/>
          </a:prstGeom>
          <a:noFill/>
          <a:ln w="9525">
            <a:noFill/>
            <a:miter lim="800000"/>
            <a:headEnd/>
            <a:tailEnd/>
          </a:ln>
        </p:spPr>
        <p:txBody>
          <a:bodyPr/>
          <a:lstStyle/>
          <a:p>
            <a:endParaRPr lang="es-CO"/>
          </a:p>
        </p:txBody>
      </p:sp>
      <p:sp>
        <p:nvSpPr>
          <p:cNvPr id="426" name="Text Box 226"/>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27" name="Text Box 227"/>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28" name="Text Box 228"/>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29" name="Text Box 229"/>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30" name="Text Box 230"/>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1" name="Text Box 231"/>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2" name="Text Box 232"/>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3" name="Text Box 233"/>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4" name="Text Box 234"/>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5" name="Text Box 216"/>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6" name="Text Box 217"/>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7" name="Text Box 218"/>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8" name="Text Box 219"/>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39" name="Text Box 220"/>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40" name="Text Box 221"/>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41" name="Text Box 222"/>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42" name="Text Box 223"/>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43" name="Text Box 224"/>
          <p:cNvSpPr txBox="1">
            <a:spLocks noChangeArrowheads="1"/>
          </p:cNvSpPr>
          <p:nvPr/>
        </p:nvSpPr>
        <p:spPr bwMode="auto">
          <a:xfrm>
            <a:off x="5849938" y="7573963"/>
            <a:ext cx="114300" cy="679450"/>
          </a:xfrm>
          <a:prstGeom prst="rect">
            <a:avLst/>
          </a:prstGeom>
          <a:noFill/>
          <a:ln w="9525">
            <a:noFill/>
            <a:miter lim="800000"/>
            <a:headEnd/>
            <a:tailEnd/>
          </a:ln>
        </p:spPr>
        <p:txBody>
          <a:bodyPr/>
          <a:lstStyle/>
          <a:p>
            <a:endParaRPr lang="es-CO"/>
          </a:p>
        </p:txBody>
      </p:sp>
      <p:sp>
        <p:nvSpPr>
          <p:cNvPr id="444" name="Text Box 226"/>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45" name="Text Box 227"/>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46" name="Text Box 228"/>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47" name="Text Box 229"/>
          <p:cNvSpPr txBox="1">
            <a:spLocks noChangeArrowheads="1"/>
          </p:cNvSpPr>
          <p:nvPr/>
        </p:nvSpPr>
        <p:spPr bwMode="auto">
          <a:xfrm>
            <a:off x="5849938" y="7573963"/>
            <a:ext cx="123825" cy="679450"/>
          </a:xfrm>
          <a:prstGeom prst="rect">
            <a:avLst/>
          </a:prstGeom>
          <a:noFill/>
          <a:ln w="9525">
            <a:noFill/>
            <a:miter lim="800000"/>
            <a:headEnd/>
            <a:tailEnd/>
          </a:ln>
        </p:spPr>
        <p:txBody>
          <a:bodyPr/>
          <a:lstStyle/>
          <a:p>
            <a:endParaRPr lang="es-CO"/>
          </a:p>
        </p:txBody>
      </p:sp>
      <p:sp>
        <p:nvSpPr>
          <p:cNvPr id="448" name="Text Box 230"/>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49" name="Text Box 231"/>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50" name="Text Box 232"/>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51" name="Text Box 233"/>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52" name="Text Box 234"/>
          <p:cNvSpPr txBox="1">
            <a:spLocks noChangeArrowheads="1"/>
          </p:cNvSpPr>
          <p:nvPr/>
        </p:nvSpPr>
        <p:spPr bwMode="auto">
          <a:xfrm>
            <a:off x="5849938" y="7573963"/>
            <a:ext cx="123825" cy="677862"/>
          </a:xfrm>
          <a:prstGeom prst="rect">
            <a:avLst/>
          </a:prstGeom>
          <a:noFill/>
          <a:ln w="9525">
            <a:noFill/>
            <a:miter lim="800000"/>
            <a:headEnd/>
            <a:tailEnd/>
          </a:ln>
        </p:spPr>
        <p:txBody>
          <a:bodyPr/>
          <a:lstStyle/>
          <a:p>
            <a:endParaRPr lang="es-CO"/>
          </a:p>
        </p:txBody>
      </p:sp>
      <p:sp>
        <p:nvSpPr>
          <p:cNvPr id="453" name="Text Box 216"/>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54" name="Text Box 217"/>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55" name="Text Box 218"/>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56" name="Text Box 219"/>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57" name="Text Box 220"/>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58" name="Text Box 221"/>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59" name="Text Box 222"/>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60" name="Text Box 223"/>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61" name="Text Box 224"/>
          <p:cNvSpPr txBox="1">
            <a:spLocks noChangeArrowheads="1"/>
          </p:cNvSpPr>
          <p:nvPr/>
        </p:nvSpPr>
        <p:spPr bwMode="auto">
          <a:xfrm>
            <a:off x="7034213" y="7573963"/>
            <a:ext cx="114300" cy="679450"/>
          </a:xfrm>
          <a:prstGeom prst="rect">
            <a:avLst/>
          </a:prstGeom>
          <a:noFill/>
          <a:ln w="9525">
            <a:noFill/>
            <a:miter lim="800000"/>
            <a:headEnd/>
            <a:tailEnd/>
          </a:ln>
        </p:spPr>
        <p:txBody>
          <a:bodyPr/>
          <a:lstStyle/>
          <a:p>
            <a:endParaRPr lang="es-CO"/>
          </a:p>
        </p:txBody>
      </p:sp>
      <p:sp>
        <p:nvSpPr>
          <p:cNvPr id="462" name="Text Box 226"/>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63" name="Text Box 227"/>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64" name="Text Box 228"/>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65" name="Text Box 229"/>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66" name="Text Box 230"/>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67" name="Text Box 231"/>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68" name="Text Box 232"/>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69" name="Text Box 233"/>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0" name="Text Box 234"/>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1" name="Text Box 216"/>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2" name="Text Box 217"/>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3" name="Text Box 218"/>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4" name="Text Box 219"/>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5" name="Text Box 220"/>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6" name="Text Box 221"/>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7" name="Text Box 222"/>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8" name="Text Box 223"/>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79" name="Text Box 224"/>
          <p:cNvSpPr txBox="1">
            <a:spLocks noChangeArrowheads="1"/>
          </p:cNvSpPr>
          <p:nvPr/>
        </p:nvSpPr>
        <p:spPr bwMode="auto">
          <a:xfrm>
            <a:off x="7034213" y="7573963"/>
            <a:ext cx="114300" cy="679450"/>
          </a:xfrm>
          <a:prstGeom prst="rect">
            <a:avLst/>
          </a:prstGeom>
          <a:noFill/>
          <a:ln w="9525">
            <a:noFill/>
            <a:miter lim="800000"/>
            <a:headEnd/>
            <a:tailEnd/>
          </a:ln>
        </p:spPr>
        <p:txBody>
          <a:bodyPr/>
          <a:lstStyle/>
          <a:p>
            <a:endParaRPr lang="es-CO"/>
          </a:p>
        </p:txBody>
      </p:sp>
      <p:sp>
        <p:nvSpPr>
          <p:cNvPr id="480" name="Text Box 226"/>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81" name="Text Box 227"/>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82" name="Text Box 228"/>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83" name="Text Box 229"/>
          <p:cNvSpPr txBox="1">
            <a:spLocks noChangeArrowheads="1"/>
          </p:cNvSpPr>
          <p:nvPr/>
        </p:nvSpPr>
        <p:spPr bwMode="auto">
          <a:xfrm>
            <a:off x="7034213" y="7573963"/>
            <a:ext cx="123825" cy="679450"/>
          </a:xfrm>
          <a:prstGeom prst="rect">
            <a:avLst/>
          </a:prstGeom>
          <a:noFill/>
          <a:ln w="9525">
            <a:noFill/>
            <a:miter lim="800000"/>
            <a:headEnd/>
            <a:tailEnd/>
          </a:ln>
        </p:spPr>
        <p:txBody>
          <a:bodyPr/>
          <a:lstStyle/>
          <a:p>
            <a:endParaRPr lang="es-CO"/>
          </a:p>
        </p:txBody>
      </p:sp>
      <p:sp>
        <p:nvSpPr>
          <p:cNvPr id="484" name="Text Box 230"/>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85" name="Text Box 231"/>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86" name="Text Box 232"/>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87" name="Text Box 233"/>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88" name="Text Box 234"/>
          <p:cNvSpPr txBox="1">
            <a:spLocks noChangeArrowheads="1"/>
          </p:cNvSpPr>
          <p:nvPr/>
        </p:nvSpPr>
        <p:spPr bwMode="auto">
          <a:xfrm>
            <a:off x="7034213" y="7573963"/>
            <a:ext cx="123825" cy="677862"/>
          </a:xfrm>
          <a:prstGeom prst="rect">
            <a:avLst/>
          </a:prstGeom>
          <a:noFill/>
          <a:ln w="9525">
            <a:noFill/>
            <a:miter lim="800000"/>
            <a:headEnd/>
            <a:tailEnd/>
          </a:ln>
        </p:spPr>
        <p:txBody>
          <a:bodyPr/>
          <a:lstStyle/>
          <a:p>
            <a:endParaRPr lang="es-CO"/>
          </a:p>
        </p:txBody>
      </p:sp>
      <p:sp>
        <p:nvSpPr>
          <p:cNvPr id="489" name="Text Box 216"/>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0" name="Text Box 217"/>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1" name="Text Box 218"/>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2" name="Text Box 219"/>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3" name="Text Box 220"/>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4" name="Text Box 221"/>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5" name="Text Box 222"/>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6" name="Text Box 223"/>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497" name="Text Box 224"/>
          <p:cNvSpPr txBox="1">
            <a:spLocks noChangeArrowheads="1"/>
          </p:cNvSpPr>
          <p:nvPr/>
        </p:nvSpPr>
        <p:spPr bwMode="auto">
          <a:xfrm>
            <a:off x="8367713" y="7573963"/>
            <a:ext cx="114300" cy="679450"/>
          </a:xfrm>
          <a:prstGeom prst="rect">
            <a:avLst/>
          </a:prstGeom>
          <a:noFill/>
          <a:ln w="9525">
            <a:noFill/>
            <a:miter lim="800000"/>
            <a:headEnd/>
            <a:tailEnd/>
          </a:ln>
        </p:spPr>
        <p:txBody>
          <a:bodyPr/>
          <a:lstStyle/>
          <a:p>
            <a:endParaRPr lang="es-CO"/>
          </a:p>
        </p:txBody>
      </p:sp>
      <p:sp>
        <p:nvSpPr>
          <p:cNvPr id="498" name="Text Box 226"/>
          <p:cNvSpPr txBox="1">
            <a:spLocks noChangeArrowheads="1"/>
          </p:cNvSpPr>
          <p:nvPr/>
        </p:nvSpPr>
        <p:spPr bwMode="auto">
          <a:xfrm>
            <a:off x="8367713" y="7573963"/>
            <a:ext cx="123825" cy="679450"/>
          </a:xfrm>
          <a:prstGeom prst="rect">
            <a:avLst/>
          </a:prstGeom>
          <a:noFill/>
          <a:ln w="9525">
            <a:noFill/>
            <a:miter lim="800000"/>
            <a:headEnd/>
            <a:tailEnd/>
          </a:ln>
        </p:spPr>
        <p:txBody>
          <a:bodyPr/>
          <a:lstStyle/>
          <a:p>
            <a:endParaRPr lang="es-CO"/>
          </a:p>
        </p:txBody>
      </p:sp>
      <p:sp>
        <p:nvSpPr>
          <p:cNvPr id="499" name="Text Box 227"/>
          <p:cNvSpPr txBox="1">
            <a:spLocks noChangeArrowheads="1"/>
          </p:cNvSpPr>
          <p:nvPr/>
        </p:nvSpPr>
        <p:spPr bwMode="auto">
          <a:xfrm>
            <a:off x="8367713" y="7573963"/>
            <a:ext cx="123825" cy="679450"/>
          </a:xfrm>
          <a:prstGeom prst="rect">
            <a:avLst/>
          </a:prstGeom>
          <a:noFill/>
          <a:ln w="9525">
            <a:noFill/>
            <a:miter lim="800000"/>
            <a:headEnd/>
            <a:tailEnd/>
          </a:ln>
        </p:spPr>
        <p:txBody>
          <a:bodyPr/>
          <a:lstStyle/>
          <a:p>
            <a:endParaRPr lang="es-CO"/>
          </a:p>
        </p:txBody>
      </p:sp>
      <p:sp>
        <p:nvSpPr>
          <p:cNvPr id="500" name="Text Box 228"/>
          <p:cNvSpPr txBox="1">
            <a:spLocks noChangeArrowheads="1"/>
          </p:cNvSpPr>
          <p:nvPr/>
        </p:nvSpPr>
        <p:spPr bwMode="auto">
          <a:xfrm>
            <a:off x="8367713" y="7573963"/>
            <a:ext cx="123825" cy="679450"/>
          </a:xfrm>
          <a:prstGeom prst="rect">
            <a:avLst/>
          </a:prstGeom>
          <a:noFill/>
          <a:ln w="9525">
            <a:noFill/>
            <a:miter lim="800000"/>
            <a:headEnd/>
            <a:tailEnd/>
          </a:ln>
        </p:spPr>
        <p:txBody>
          <a:bodyPr/>
          <a:lstStyle/>
          <a:p>
            <a:endParaRPr lang="es-CO"/>
          </a:p>
        </p:txBody>
      </p:sp>
      <p:sp>
        <p:nvSpPr>
          <p:cNvPr id="501" name="Text Box 229"/>
          <p:cNvSpPr txBox="1">
            <a:spLocks noChangeArrowheads="1"/>
          </p:cNvSpPr>
          <p:nvPr/>
        </p:nvSpPr>
        <p:spPr bwMode="auto">
          <a:xfrm>
            <a:off x="8367713" y="7573963"/>
            <a:ext cx="123825" cy="679450"/>
          </a:xfrm>
          <a:prstGeom prst="rect">
            <a:avLst/>
          </a:prstGeom>
          <a:noFill/>
          <a:ln w="9525">
            <a:noFill/>
            <a:miter lim="800000"/>
            <a:headEnd/>
            <a:tailEnd/>
          </a:ln>
        </p:spPr>
        <p:txBody>
          <a:bodyPr/>
          <a:lstStyle/>
          <a:p>
            <a:endParaRPr lang="es-CO"/>
          </a:p>
        </p:txBody>
      </p:sp>
      <p:sp>
        <p:nvSpPr>
          <p:cNvPr id="502" name="Text Box 230"/>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503" name="Text Box 231"/>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504" name="Text Box 232"/>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505" name="Text Box 233"/>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
        <p:nvSpPr>
          <p:cNvPr id="506" name="Text Box 234"/>
          <p:cNvSpPr txBox="1">
            <a:spLocks noChangeArrowheads="1"/>
          </p:cNvSpPr>
          <p:nvPr/>
        </p:nvSpPr>
        <p:spPr bwMode="auto">
          <a:xfrm>
            <a:off x="8367713" y="7573963"/>
            <a:ext cx="123825" cy="677862"/>
          </a:xfrm>
          <a:prstGeom prst="rect">
            <a:avLst/>
          </a:prstGeom>
          <a:noFill/>
          <a:ln w="9525">
            <a:noFill/>
            <a:miter lim="800000"/>
            <a:headEnd/>
            <a:tailEnd/>
          </a:ln>
        </p:spPr>
        <p:txBody>
          <a:bodyPr/>
          <a:lstStyle/>
          <a:p>
            <a:endParaRPr lang="es-CO"/>
          </a:p>
        </p:txBody>
      </p:sp>
    </p:spTree>
    <p:extLst>
      <p:ext uri="{BB962C8B-B14F-4D97-AF65-F5344CB8AC3E}">
        <p14:creationId xmlns:p14="http://schemas.microsoft.com/office/powerpoint/2010/main" val="353907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421727480"/>
              </p:ext>
            </p:extLst>
          </p:nvPr>
        </p:nvGraphicFramePr>
        <p:xfrm>
          <a:off x="772634" y="3045012"/>
          <a:ext cx="9734001" cy="3345292"/>
        </p:xfrm>
        <a:graphic>
          <a:graphicData uri="http://schemas.openxmlformats.org/drawingml/2006/table">
            <a:tbl>
              <a:tblPr firstRow="1" firstCol="1" bandRow="1">
                <a:tableStyleId>{5C22544A-7EE6-4342-B048-85BDC9FD1C3A}</a:tableStyleId>
              </a:tblPr>
              <a:tblGrid>
                <a:gridCol w="2929790">
                  <a:extLst>
                    <a:ext uri="{9D8B030D-6E8A-4147-A177-3AD203B41FA5}">
                      <a16:colId xmlns:a16="http://schemas.microsoft.com/office/drawing/2014/main" val="3901075656"/>
                    </a:ext>
                  </a:extLst>
                </a:gridCol>
                <a:gridCol w="5323489">
                  <a:extLst>
                    <a:ext uri="{9D8B030D-6E8A-4147-A177-3AD203B41FA5}">
                      <a16:colId xmlns:a16="http://schemas.microsoft.com/office/drawing/2014/main" val="4050141034"/>
                    </a:ext>
                  </a:extLst>
                </a:gridCol>
                <a:gridCol w="1480722">
                  <a:extLst>
                    <a:ext uri="{9D8B030D-6E8A-4147-A177-3AD203B41FA5}">
                      <a16:colId xmlns:a16="http://schemas.microsoft.com/office/drawing/2014/main" val="2933858901"/>
                    </a:ext>
                  </a:extLst>
                </a:gridCol>
              </a:tblGrid>
              <a:tr h="155418">
                <a:tc>
                  <a:txBody>
                    <a:bodyPr/>
                    <a:lstStyle/>
                    <a:p>
                      <a:pPr algn="ctr">
                        <a:spcAft>
                          <a:spcPts val="0"/>
                        </a:spcAft>
                      </a:pPr>
                      <a:r>
                        <a:rPr lang="es-ES" sz="1200" dirty="0">
                          <a:effectLst/>
                        </a:rPr>
                        <a:t>PROCESO</a:t>
                      </a:r>
                      <a:endParaRPr lang="es-CO" sz="12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s-ES" sz="1200" dirty="0">
                          <a:effectLst/>
                        </a:rPr>
                        <a:t>LIDER QUE PRESENTA</a:t>
                      </a:r>
                      <a:endParaRPr lang="es-CO" sz="12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s-ES" sz="1200" dirty="0">
                          <a:effectLst/>
                        </a:rPr>
                        <a:t>HORA</a:t>
                      </a:r>
                      <a:endParaRPr lang="es-CO" sz="12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5466209"/>
                  </a:ext>
                </a:extLst>
              </a:tr>
              <a:tr h="155418">
                <a:tc>
                  <a:txBody>
                    <a:bodyPr/>
                    <a:lstStyle/>
                    <a:p>
                      <a:r>
                        <a:rPr lang="es-CO" sz="1200" kern="1200" dirty="0" smtClean="0">
                          <a:solidFill>
                            <a:schemeClr val="tx1"/>
                          </a:solidFill>
                          <a:effectLst/>
                          <a:latin typeface="+mn-lt"/>
                          <a:ea typeface="+mn-ea"/>
                          <a:cs typeface="+mn-cs"/>
                        </a:rPr>
                        <a:t>Dirección Estratégica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Presidente y Rector Seccional -</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 Coordinador de calidad</a:t>
                      </a:r>
                      <a:r>
                        <a:rPr lang="es-CO" sz="1200" kern="1200" baseline="0" dirty="0" smtClean="0">
                          <a:solidFill>
                            <a:schemeClr val="tx1"/>
                          </a:solidFill>
                          <a:effectLst/>
                          <a:latin typeface="+mn-lt"/>
                          <a:ea typeface="+mn-ea"/>
                          <a:cs typeface="+mn-cs"/>
                        </a:rPr>
                        <a:t> y Directora  de Planeación</a:t>
                      </a:r>
                      <a:endParaRPr lang="es-CO" sz="1200" kern="1200" dirty="0" smtClean="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8:30 am </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264675"/>
                  </a:ext>
                </a:extLst>
              </a:tr>
              <a:tr h="155418">
                <a:tc>
                  <a:txBody>
                    <a:bodyPr/>
                    <a:lstStyle/>
                    <a:p>
                      <a:r>
                        <a:rPr lang="es-ES" sz="1200" kern="1200" dirty="0" smtClean="0">
                          <a:solidFill>
                            <a:schemeClr val="tx1"/>
                          </a:solidFill>
                          <a:effectLst/>
                          <a:latin typeface="+mn-lt"/>
                          <a:ea typeface="+mn-ea"/>
                          <a:cs typeface="+mn-cs"/>
                        </a:rPr>
                        <a:t>Dirección de Aseguramiento de la calidad</a:t>
                      </a:r>
                      <a:endParaRPr lang="es-CO" sz="1200" kern="1200" dirty="0" smtClean="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CO" sz="1200" kern="1200" dirty="0" smtClean="0">
                          <a:solidFill>
                            <a:schemeClr val="tx1"/>
                          </a:solidFill>
                          <a:effectLst/>
                          <a:latin typeface="+mn-lt"/>
                          <a:ea typeface="+mn-ea"/>
                          <a:cs typeface="+mn-cs"/>
                        </a:rPr>
                        <a:t>Directora de Aseguramiento</a:t>
                      </a:r>
                      <a:r>
                        <a:rPr lang="es-CO" sz="1200" kern="1200" baseline="0" dirty="0" smtClean="0">
                          <a:solidFill>
                            <a:schemeClr val="tx1"/>
                          </a:solidFill>
                          <a:effectLst/>
                          <a:latin typeface="+mn-lt"/>
                          <a:ea typeface="+mn-ea"/>
                          <a:cs typeface="+mn-cs"/>
                        </a:rPr>
                        <a:t> de la Calidad</a:t>
                      </a:r>
                      <a:endParaRPr lang="es-CO"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9:00 am </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902594"/>
                  </a:ext>
                </a:extLst>
              </a:tr>
              <a:tr h="163513">
                <a:tc>
                  <a:txBody>
                    <a:bodyPr/>
                    <a:lstStyle/>
                    <a:p>
                      <a:pPr algn="l" rtl="0" fontAlgn="ctr"/>
                      <a:r>
                        <a:rPr lang="es-CO" sz="1200" kern="1200" dirty="0">
                          <a:solidFill>
                            <a:schemeClr val="tx1"/>
                          </a:solidFill>
                          <a:effectLst/>
                          <a:latin typeface="+mn-lt"/>
                          <a:ea typeface="+mn-ea"/>
                          <a:cs typeface="+mn-cs"/>
                        </a:rPr>
                        <a:t>Docencia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Decano Facultad de Ingenierías</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9:15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3096"/>
                  </a:ext>
                </a:extLst>
              </a:tr>
              <a:tr h="163513">
                <a:tc>
                  <a:txBody>
                    <a:bodyPr/>
                    <a:lstStyle/>
                    <a:p>
                      <a:pPr algn="l" rtl="0" fontAlgn="ctr"/>
                      <a:r>
                        <a:rPr lang="es-CO" sz="1200" kern="1200">
                          <a:solidFill>
                            <a:schemeClr val="tx1"/>
                          </a:solidFill>
                          <a:effectLst/>
                          <a:latin typeface="+mn-lt"/>
                          <a:ea typeface="+mn-ea"/>
                          <a:cs typeface="+mn-cs"/>
                        </a:rPr>
                        <a:t>Gestión de admisiones y registros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Jefe de Admisiones y Registros</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9:30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175057"/>
                  </a:ext>
                </a:extLst>
              </a:tr>
              <a:tr h="163513">
                <a:tc>
                  <a:txBody>
                    <a:bodyPr/>
                    <a:lstStyle/>
                    <a:p>
                      <a:pPr algn="l" rtl="0" fontAlgn="ctr"/>
                      <a:r>
                        <a:rPr lang="es-CO" sz="1200" kern="1200">
                          <a:solidFill>
                            <a:schemeClr val="tx1"/>
                          </a:solidFill>
                          <a:effectLst/>
                          <a:latin typeface="+mn-lt"/>
                          <a:ea typeface="+mn-ea"/>
                          <a:cs typeface="+mn-cs"/>
                        </a:rPr>
                        <a:t>Investigación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Director Seccional de investigaciones</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9:45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491288"/>
                  </a:ext>
                </a:extLst>
              </a:tr>
              <a:tr h="163513">
                <a:tc>
                  <a:txBody>
                    <a:bodyPr/>
                    <a:lstStyle/>
                    <a:p>
                      <a:pPr algn="l" rtl="0" fontAlgn="ctr"/>
                      <a:r>
                        <a:rPr lang="es-CO" sz="1200" kern="1200">
                          <a:solidFill>
                            <a:schemeClr val="tx1"/>
                          </a:solidFill>
                          <a:effectLst/>
                          <a:latin typeface="+mn-lt"/>
                          <a:ea typeface="+mn-ea"/>
                          <a:cs typeface="+mn-cs"/>
                        </a:rPr>
                        <a:t>Gestión Humana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Directora de Gestión Humana</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10:00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7875871"/>
                  </a:ext>
                </a:extLst>
              </a:tr>
              <a:tr h="163513">
                <a:tc>
                  <a:txBody>
                    <a:bodyPr/>
                    <a:lstStyle/>
                    <a:p>
                      <a:pPr algn="l" rtl="0" fontAlgn="ctr"/>
                      <a:r>
                        <a:rPr lang="es-CO" sz="1200" kern="1200">
                          <a:solidFill>
                            <a:schemeClr val="tx1"/>
                          </a:solidFill>
                          <a:effectLst/>
                          <a:latin typeface="+mn-lt"/>
                          <a:ea typeface="+mn-ea"/>
                          <a:cs typeface="+mn-cs"/>
                        </a:rPr>
                        <a:t>Gestión de Informática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Director de sistemas</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10:15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441076"/>
                  </a:ext>
                </a:extLst>
              </a:tr>
              <a:tr h="163513">
                <a:tc>
                  <a:txBody>
                    <a:bodyPr/>
                    <a:lstStyle/>
                    <a:p>
                      <a:pPr algn="l" rtl="0" fontAlgn="ctr"/>
                      <a:r>
                        <a:rPr lang="es-CO" sz="1200" kern="1200">
                          <a:solidFill>
                            <a:schemeClr val="tx1"/>
                          </a:solidFill>
                          <a:effectLst/>
                          <a:latin typeface="+mn-lt"/>
                          <a:ea typeface="+mn-ea"/>
                          <a:cs typeface="+mn-cs"/>
                        </a:rPr>
                        <a:t>Proyección social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MX" sz="1200" kern="1200" dirty="0" smtClean="0">
                          <a:solidFill>
                            <a:schemeClr val="tx1"/>
                          </a:solidFill>
                          <a:effectLst/>
                          <a:latin typeface="+mn-lt"/>
                          <a:ea typeface="+mn-ea"/>
                          <a:cs typeface="+mn-cs"/>
                        </a:rPr>
                        <a:t>Asesora de Rectoría para la proyección social</a:t>
                      </a:r>
                      <a:endParaRPr lang="es-CO"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10:30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9547333"/>
                  </a:ext>
                </a:extLst>
              </a:tr>
              <a:tr h="163513">
                <a:tc>
                  <a:txBody>
                    <a:bodyPr/>
                    <a:lstStyle/>
                    <a:p>
                      <a:pPr algn="l" rtl="0" fontAlgn="ctr"/>
                      <a:r>
                        <a:rPr lang="es-CO" sz="1200" kern="1200">
                          <a:solidFill>
                            <a:schemeClr val="tx1"/>
                          </a:solidFill>
                          <a:effectLst/>
                          <a:latin typeface="+mn-lt"/>
                          <a:ea typeface="+mn-ea"/>
                          <a:cs typeface="+mn-cs"/>
                        </a:rPr>
                        <a:t>Gestión Financiera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Síndico - Gerente</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10:45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808831"/>
                  </a:ext>
                </a:extLst>
              </a:tr>
              <a:tr h="163513">
                <a:tc>
                  <a:txBody>
                    <a:bodyPr/>
                    <a:lstStyle/>
                    <a:p>
                      <a:pPr algn="l" rtl="0" fontAlgn="ctr"/>
                      <a:r>
                        <a:rPr lang="es-CO" sz="1200" kern="1200">
                          <a:solidFill>
                            <a:schemeClr val="tx1"/>
                          </a:solidFill>
                          <a:effectLst/>
                          <a:latin typeface="+mn-lt"/>
                          <a:ea typeface="+mn-ea"/>
                          <a:cs typeface="+mn-cs"/>
                        </a:rPr>
                        <a:t>Internacionalización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Coordinadora de la ORI</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11:00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595876"/>
                  </a:ext>
                </a:extLst>
              </a:tr>
              <a:tr h="163513">
                <a:tc>
                  <a:txBody>
                    <a:bodyPr/>
                    <a:lstStyle/>
                    <a:p>
                      <a:pPr algn="l" rtl="0" fontAlgn="ctr"/>
                      <a:r>
                        <a:rPr lang="es-CO" sz="1200" kern="1200">
                          <a:solidFill>
                            <a:schemeClr val="tx1"/>
                          </a:solidFill>
                          <a:effectLst/>
                          <a:latin typeface="+mn-lt"/>
                          <a:ea typeface="+mn-ea"/>
                          <a:cs typeface="+mn-cs"/>
                        </a:rPr>
                        <a:t>Bienestar Universitario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Directora de Bienestar Universitario</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11:15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445899"/>
                  </a:ext>
                </a:extLst>
              </a:tr>
              <a:tr h="163513">
                <a:tc>
                  <a:txBody>
                    <a:bodyPr/>
                    <a:lstStyle/>
                    <a:p>
                      <a:pPr algn="l" rtl="0" fontAlgn="ctr"/>
                      <a:r>
                        <a:rPr lang="es-CO" sz="1200" kern="1200">
                          <a:solidFill>
                            <a:schemeClr val="tx1"/>
                          </a:solidFill>
                          <a:effectLst/>
                          <a:latin typeface="+mn-lt"/>
                          <a:ea typeface="+mn-ea"/>
                          <a:cs typeface="+mn-cs"/>
                        </a:rPr>
                        <a:t>Gestión de Servicios Generales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Jefe de Servicios Generales</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11:30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421967"/>
                  </a:ext>
                </a:extLst>
              </a:tr>
              <a:tr h="163513">
                <a:tc>
                  <a:txBody>
                    <a:bodyPr/>
                    <a:lstStyle/>
                    <a:p>
                      <a:pPr algn="l" rtl="0" fontAlgn="ctr"/>
                      <a:r>
                        <a:rPr lang="es-CO" sz="1200" kern="1200">
                          <a:solidFill>
                            <a:schemeClr val="tx1"/>
                          </a:solidFill>
                          <a:effectLst/>
                          <a:latin typeface="+mn-lt"/>
                          <a:ea typeface="+mn-ea"/>
                          <a:cs typeface="+mn-cs"/>
                        </a:rPr>
                        <a:t>Gestión de Biblioteca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Directora de Biblioteca</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11:45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4807510"/>
                  </a:ext>
                </a:extLst>
              </a:tr>
              <a:tr h="163513">
                <a:tc>
                  <a:txBody>
                    <a:bodyPr/>
                    <a:lstStyle/>
                    <a:p>
                      <a:pPr algn="l" rtl="0" fontAlgn="ctr"/>
                      <a:r>
                        <a:rPr lang="es-CO" sz="1200" kern="1200">
                          <a:solidFill>
                            <a:schemeClr val="tx1"/>
                          </a:solidFill>
                          <a:effectLst/>
                          <a:latin typeface="+mn-lt"/>
                          <a:ea typeface="+mn-ea"/>
                          <a:cs typeface="+mn-cs"/>
                        </a:rPr>
                        <a:t>Gestión Documental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Secretaria Seccional</a:t>
                      </a:r>
                      <a:r>
                        <a:rPr lang="es-CO" sz="1200" kern="1200" baseline="0" dirty="0" smtClean="0">
                          <a:solidFill>
                            <a:schemeClr val="tx1"/>
                          </a:solidFill>
                          <a:effectLst/>
                          <a:latin typeface="+mn-lt"/>
                          <a:ea typeface="+mn-ea"/>
                          <a:cs typeface="+mn-cs"/>
                        </a:rPr>
                        <a:t> – Coordinador </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12:00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675073"/>
                  </a:ext>
                </a:extLst>
              </a:tr>
              <a:tr h="163513">
                <a:tc>
                  <a:txBody>
                    <a:bodyPr/>
                    <a:lstStyle/>
                    <a:p>
                      <a:pPr algn="l" rtl="0" fontAlgn="ctr"/>
                      <a:r>
                        <a:rPr lang="es-CO" sz="1200" kern="1200" dirty="0">
                          <a:solidFill>
                            <a:schemeClr val="tx1"/>
                          </a:solidFill>
                          <a:effectLst/>
                          <a:latin typeface="+mn-lt"/>
                          <a:ea typeface="+mn-ea"/>
                          <a:cs typeface="+mn-cs"/>
                        </a:rPr>
                        <a:t>Gestión de Adquisiciones y suministros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MX" sz="1200" kern="1200" dirty="0" smtClean="0">
                          <a:solidFill>
                            <a:schemeClr val="tx1"/>
                          </a:solidFill>
                          <a:effectLst/>
                          <a:latin typeface="+mn-lt"/>
                          <a:ea typeface="+mn-ea"/>
                          <a:cs typeface="+mn-cs"/>
                        </a:rPr>
                        <a:t>Asistente de Presidencia para compras</a:t>
                      </a:r>
                      <a:endParaRPr lang="es-CO"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s-ES" sz="1200" dirty="0">
                          <a:solidFill>
                            <a:schemeClr val="tx1"/>
                          </a:solidFill>
                          <a:effectLst/>
                        </a:rPr>
                        <a:t>12:15 am</a:t>
                      </a:r>
                      <a:endParaRPr lang="es-CO"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238475"/>
                  </a:ext>
                </a:extLst>
              </a:tr>
              <a:tr h="295387">
                <a:tc>
                  <a:txBody>
                    <a:bodyPr/>
                    <a:lstStyle/>
                    <a:p>
                      <a:pPr algn="l" rtl="0" fontAlgn="ctr"/>
                      <a:r>
                        <a:rPr lang="es-CO" sz="1200" kern="1200" dirty="0" smtClean="0">
                          <a:solidFill>
                            <a:schemeClr val="tx1"/>
                          </a:solidFill>
                          <a:effectLst/>
                          <a:latin typeface="+mn-lt"/>
                          <a:ea typeface="+mn-ea"/>
                          <a:cs typeface="+mn-cs"/>
                        </a:rPr>
                        <a:t>Gestión de Auditoría</a:t>
                      </a:r>
                      <a:r>
                        <a:rPr lang="es-CO" sz="1200" kern="1200" baseline="0" dirty="0" smtClean="0">
                          <a:solidFill>
                            <a:schemeClr val="tx1"/>
                          </a:solidFill>
                          <a:effectLst/>
                          <a:latin typeface="+mn-lt"/>
                          <a:ea typeface="+mn-ea"/>
                          <a:cs typeface="+mn-cs"/>
                        </a:rPr>
                        <a:t> Interna</a:t>
                      </a:r>
                      <a:endParaRPr lang="es-CO" sz="1200"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Auditora de control interno</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effectLst/>
                        </a:rPr>
                        <a:t>12:30 pm</a:t>
                      </a:r>
                      <a:endParaRPr lang="es-CO" sz="12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097831"/>
                  </a:ext>
                </a:extLst>
              </a:tr>
            </a:tbl>
          </a:graphicData>
        </a:graphic>
      </p:graphicFrame>
      <p:sp>
        <p:nvSpPr>
          <p:cNvPr id="5" name="Rectángulo 4"/>
          <p:cNvSpPr/>
          <p:nvPr/>
        </p:nvSpPr>
        <p:spPr>
          <a:xfrm>
            <a:off x="641180" y="459689"/>
            <a:ext cx="9607914" cy="2585323"/>
          </a:xfrm>
          <a:prstGeom prst="rect">
            <a:avLst/>
          </a:prstGeom>
        </p:spPr>
        <p:txBody>
          <a:bodyPr wrap="square">
            <a:spAutoFit/>
          </a:bodyPr>
          <a:lstStyle/>
          <a:p>
            <a:pPr>
              <a:lnSpc>
                <a:spcPct val="90000"/>
              </a:lnSpc>
              <a:buClr>
                <a:schemeClr val="bg2"/>
              </a:buClr>
              <a:buSzPct val="75000"/>
            </a:pPr>
            <a:r>
              <a:rPr lang="es-ES" sz="1400" b="1" dirty="0" smtClean="0">
                <a:solidFill>
                  <a:srgbClr val="002060"/>
                </a:solidFill>
                <a:latin typeface="Tahoma" pitchFamily="34" charset="0"/>
              </a:rPr>
              <a:t>1. Apertura </a:t>
            </a:r>
            <a:r>
              <a:rPr lang="es-ES" sz="1400" b="1" dirty="0">
                <a:solidFill>
                  <a:srgbClr val="002060"/>
                </a:solidFill>
                <a:latin typeface="Tahoma" pitchFamily="34" charset="0"/>
              </a:rPr>
              <a:t>de la Revisión Gerencial por parte del </a:t>
            </a:r>
            <a:r>
              <a:rPr lang="es-ES" sz="1400" b="1" dirty="0" smtClean="0">
                <a:solidFill>
                  <a:srgbClr val="002060"/>
                </a:solidFill>
                <a:latin typeface="Tahoma" pitchFamily="34" charset="0"/>
              </a:rPr>
              <a:t>Presidente </a:t>
            </a:r>
            <a:r>
              <a:rPr lang="es-ES" sz="1400" b="1" dirty="0">
                <a:solidFill>
                  <a:srgbClr val="002060"/>
                </a:solidFill>
                <a:latin typeface="Tahoma" pitchFamily="34" charset="0"/>
              </a:rPr>
              <a:t>y</a:t>
            </a:r>
            <a:r>
              <a:rPr lang="es-ES" sz="1400" b="1" dirty="0" smtClean="0">
                <a:solidFill>
                  <a:srgbClr val="002060"/>
                </a:solidFill>
                <a:latin typeface="Tahoma" pitchFamily="34" charset="0"/>
              </a:rPr>
              <a:t> Rector Seccional y Coordinador de Calidad</a:t>
            </a:r>
            <a:endParaRPr lang="es-ES" sz="1400" b="1" dirty="0">
              <a:solidFill>
                <a:srgbClr val="002060"/>
              </a:solidFill>
              <a:latin typeface="Tahoma" pitchFamily="34" charset="0"/>
            </a:endParaRPr>
          </a:p>
          <a:p>
            <a:pPr>
              <a:lnSpc>
                <a:spcPct val="90000"/>
              </a:lnSpc>
              <a:buClr>
                <a:schemeClr val="bg2"/>
              </a:buClr>
              <a:buSzPct val="75000"/>
            </a:pPr>
            <a:r>
              <a:rPr lang="es-ES" sz="1400" b="1" dirty="0" smtClean="0">
                <a:solidFill>
                  <a:srgbClr val="002060"/>
                </a:solidFill>
                <a:latin typeface="Tahoma" pitchFamily="34" charset="0"/>
              </a:rPr>
              <a:t>2. Presentación de aseguramiento de la calidad (Resultado seccional) e información </a:t>
            </a:r>
            <a:r>
              <a:rPr lang="es-ES" sz="1400" b="1" dirty="0">
                <a:solidFill>
                  <a:srgbClr val="002060"/>
                </a:solidFill>
                <a:latin typeface="Tahoma" pitchFamily="34" charset="0"/>
              </a:rPr>
              <a:t>de entrada para la Revisión Gerencial</a:t>
            </a:r>
            <a:r>
              <a:rPr lang="es-ES" sz="1400" b="1" dirty="0" smtClean="0">
                <a:solidFill>
                  <a:srgbClr val="002060"/>
                </a:solidFill>
                <a:latin typeface="Tahoma" pitchFamily="34" charset="0"/>
              </a:rPr>
              <a:t>:</a:t>
            </a:r>
          </a:p>
          <a:p>
            <a:pPr marL="342900" indent="-342900">
              <a:lnSpc>
                <a:spcPct val="90000"/>
              </a:lnSpc>
              <a:buClr>
                <a:schemeClr val="bg2"/>
              </a:buClr>
              <a:buSzPct val="75000"/>
              <a:buFont typeface="Monotype Sorts"/>
              <a:buAutoNum type="arabicPeriod"/>
            </a:pPr>
            <a:r>
              <a:rPr lang="es-CO" sz="1400" b="1" dirty="0" smtClean="0"/>
              <a:t>* </a:t>
            </a:r>
            <a:r>
              <a:rPr lang="es-CO" sz="1200" dirty="0" smtClean="0"/>
              <a:t>Estado de las acciones de las revisiones por la dirección previas</a:t>
            </a:r>
          </a:p>
          <a:p>
            <a:pPr marL="342900" indent="-342900">
              <a:lnSpc>
                <a:spcPct val="90000"/>
              </a:lnSpc>
              <a:buClr>
                <a:schemeClr val="bg2"/>
              </a:buClr>
              <a:buSzPct val="75000"/>
              <a:buFont typeface="Monotype Sorts"/>
              <a:buAutoNum type="arabicPeriod"/>
            </a:pPr>
            <a:r>
              <a:rPr lang="es-CO" sz="1200" dirty="0" smtClean="0"/>
              <a:t>* Oportunidades </a:t>
            </a:r>
            <a:r>
              <a:rPr lang="es-CO" sz="1200" dirty="0"/>
              <a:t>y acciones de mejora para el período (</a:t>
            </a:r>
            <a:r>
              <a:rPr lang="es-ES" sz="1200" dirty="0"/>
              <a:t>2018</a:t>
            </a:r>
            <a:r>
              <a:rPr lang="es-ES" sz="1200" dirty="0" smtClean="0"/>
              <a:t>)</a:t>
            </a:r>
          </a:p>
          <a:p>
            <a:pPr marL="342900" indent="-342900">
              <a:lnSpc>
                <a:spcPct val="90000"/>
              </a:lnSpc>
              <a:buClr>
                <a:schemeClr val="bg2"/>
              </a:buClr>
              <a:buSzPct val="75000"/>
              <a:buFont typeface="Monotype Sorts"/>
              <a:buAutoNum type="arabicPeriod"/>
            </a:pPr>
            <a:r>
              <a:rPr lang="es-ES" sz="1200" dirty="0" smtClean="0"/>
              <a:t>* Cumplimiento del objetivo 1 de calidad (encuestas, Calificación del servicio y quejas)</a:t>
            </a:r>
          </a:p>
          <a:p>
            <a:pPr marL="342900" indent="-342900">
              <a:lnSpc>
                <a:spcPct val="90000"/>
              </a:lnSpc>
              <a:buClr>
                <a:schemeClr val="bg2"/>
              </a:buClr>
              <a:buSzPct val="75000"/>
              <a:buFont typeface="Monotype Sorts"/>
              <a:buAutoNum type="arabicPeriod"/>
            </a:pPr>
            <a:r>
              <a:rPr lang="es-ES" sz="1200" dirty="0"/>
              <a:t>* Cumplimiento del objetivo </a:t>
            </a:r>
            <a:r>
              <a:rPr lang="es-ES" sz="1200" dirty="0" smtClean="0"/>
              <a:t>2 </a:t>
            </a:r>
            <a:r>
              <a:rPr lang="es-ES" sz="1200" dirty="0"/>
              <a:t>de calidad </a:t>
            </a:r>
            <a:r>
              <a:rPr lang="es-ES" sz="1200" dirty="0" smtClean="0"/>
              <a:t>(Indicadores de acuerdos de servicio)</a:t>
            </a:r>
          </a:p>
          <a:p>
            <a:pPr marL="342900" indent="-342900">
              <a:lnSpc>
                <a:spcPct val="90000"/>
              </a:lnSpc>
              <a:buClr>
                <a:schemeClr val="bg2"/>
              </a:buClr>
              <a:buSzPct val="75000"/>
              <a:buFont typeface="Monotype Sorts"/>
              <a:buAutoNum type="arabicPeriod"/>
            </a:pPr>
            <a:r>
              <a:rPr lang="es-ES" sz="1200" dirty="0" smtClean="0"/>
              <a:t>* Cumplimiento </a:t>
            </a:r>
            <a:r>
              <a:rPr lang="es-ES" sz="1200" dirty="0"/>
              <a:t>del objetivo </a:t>
            </a:r>
            <a:r>
              <a:rPr lang="es-ES" sz="1200" dirty="0" smtClean="0"/>
              <a:t>3 </a:t>
            </a:r>
            <a:r>
              <a:rPr lang="es-ES" sz="1200" dirty="0"/>
              <a:t>de calidad (encuestas, Calificación del servicio y quejas)</a:t>
            </a:r>
          </a:p>
          <a:p>
            <a:pPr marL="342900" indent="-342900">
              <a:lnSpc>
                <a:spcPct val="90000"/>
              </a:lnSpc>
              <a:buClr>
                <a:schemeClr val="bg2"/>
              </a:buClr>
              <a:buSzPct val="75000"/>
              <a:buFont typeface="Monotype Sorts"/>
              <a:buAutoNum type="arabicPeriod"/>
            </a:pPr>
            <a:r>
              <a:rPr lang="es-CO" sz="1200" dirty="0" smtClean="0"/>
              <a:t>* Desempeño </a:t>
            </a:r>
            <a:r>
              <a:rPr lang="es-CO" sz="1200" dirty="0"/>
              <a:t>de los procesos y conformidad del servicio</a:t>
            </a:r>
            <a:r>
              <a:rPr lang="es-ES" sz="1200" dirty="0"/>
              <a:t> </a:t>
            </a:r>
            <a:r>
              <a:rPr lang="es-ES" sz="1200" dirty="0" smtClean="0"/>
              <a:t>(indicadores de proceso y    </a:t>
            </a:r>
            <a:r>
              <a:rPr lang="es-CO" sz="1200" dirty="0" smtClean="0"/>
              <a:t>Producto </a:t>
            </a:r>
            <a:r>
              <a:rPr lang="es-CO" sz="1200" dirty="0"/>
              <a:t>y/o servicio no conforme identificado</a:t>
            </a:r>
            <a:r>
              <a:rPr lang="es-ES" sz="1200" dirty="0" smtClean="0"/>
              <a:t>)</a:t>
            </a:r>
          </a:p>
          <a:p>
            <a:pPr marL="342900" indent="-342900">
              <a:lnSpc>
                <a:spcPct val="90000"/>
              </a:lnSpc>
              <a:buClr>
                <a:schemeClr val="bg2"/>
              </a:buClr>
              <a:buSzPct val="75000"/>
              <a:buFont typeface="Monotype Sorts"/>
              <a:buAutoNum type="arabicPeriod"/>
            </a:pPr>
            <a:r>
              <a:rPr lang="es-ES" sz="1200" dirty="0" smtClean="0"/>
              <a:t>* Resultados de auditorías internas y externas</a:t>
            </a:r>
          </a:p>
          <a:p>
            <a:pPr marL="342900" indent="-342900">
              <a:lnSpc>
                <a:spcPct val="90000"/>
              </a:lnSpc>
              <a:buClr>
                <a:schemeClr val="bg2"/>
              </a:buClr>
              <a:buSzPct val="75000"/>
              <a:buFont typeface="Monotype Sorts"/>
              <a:buAutoNum type="arabicPeriod"/>
            </a:pPr>
            <a:r>
              <a:rPr lang="es-ES" sz="1200" dirty="0" smtClean="0"/>
              <a:t>* </a:t>
            </a:r>
            <a:r>
              <a:rPr lang="es-CO" sz="1200" dirty="0"/>
              <a:t>Estado de las no conformidades y de las acciones </a:t>
            </a:r>
            <a:r>
              <a:rPr lang="es-CO" sz="1200" dirty="0" smtClean="0"/>
              <a:t>correctivas</a:t>
            </a:r>
          </a:p>
          <a:p>
            <a:pPr marL="342900" indent="-342900">
              <a:lnSpc>
                <a:spcPct val="90000"/>
              </a:lnSpc>
              <a:buClr>
                <a:schemeClr val="bg2"/>
              </a:buClr>
              <a:buSzPct val="75000"/>
              <a:buFont typeface="Monotype Sorts"/>
              <a:buAutoNum type="arabicPeriod"/>
            </a:pPr>
            <a:r>
              <a:rPr lang="es-CO" sz="1200" dirty="0" smtClean="0"/>
              <a:t>* </a:t>
            </a:r>
            <a:r>
              <a:rPr lang="es-CO" sz="1200" kern="0" dirty="0"/>
              <a:t>Eficacia de las acciones tomadas para abordar los riesgos y las oportunidades </a:t>
            </a:r>
            <a:r>
              <a:rPr lang="es-CO" sz="1200" kern="0" dirty="0" smtClean="0"/>
              <a:t>(</a:t>
            </a:r>
            <a:r>
              <a:rPr lang="es-CO" sz="1200" dirty="0" smtClean="0"/>
              <a:t>Gestión del riesgo)</a:t>
            </a:r>
            <a:endParaRPr lang="es-ES" sz="1200" dirty="0"/>
          </a:p>
          <a:p>
            <a:pPr marL="342900" indent="-342900">
              <a:lnSpc>
                <a:spcPct val="90000"/>
              </a:lnSpc>
              <a:buClr>
                <a:schemeClr val="bg2"/>
              </a:buClr>
              <a:buSzPct val="75000"/>
              <a:buFont typeface="Monotype Sorts"/>
              <a:buAutoNum type="arabicPeriod"/>
            </a:pPr>
            <a:endParaRPr lang="es-ES" sz="1400" b="1" dirty="0">
              <a:solidFill>
                <a:srgbClr val="002060"/>
              </a:solidFill>
              <a:latin typeface="Tahoma" pitchFamily="34" charset="0"/>
            </a:endParaRPr>
          </a:p>
          <a:p>
            <a:pPr>
              <a:lnSpc>
                <a:spcPct val="90000"/>
              </a:lnSpc>
              <a:buClr>
                <a:schemeClr val="bg2"/>
              </a:buClr>
              <a:buSzPct val="75000"/>
            </a:pPr>
            <a:r>
              <a:rPr lang="es-ES" sz="1400" b="1" dirty="0" smtClean="0">
                <a:solidFill>
                  <a:srgbClr val="002060"/>
                </a:solidFill>
                <a:latin typeface="Tahoma" pitchFamily="34" charset="0"/>
              </a:rPr>
              <a:t>3. Presentación de los Líderes de Proceso </a:t>
            </a:r>
          </a:p>
        </p:txBody>
      </p:sp>
      <p:sp>
        <p:nvSpPr>
          <p:cNvPr id="6" name="Rectangle 8"/>
          <p:cNvSpPr>
            <a:spLocks noChangeArrowheads="1"/>
          </p:cNvSpPr>
          <p:nvPr/>
        </p:nvSpPr>
        <p:spPr bwMode="auto">
          <a:xfrm>
            <a:off x="2318627" y="39395"/>
            <a:ext cx="6253020" cy="1077218"/>
          </a:xfrm>
          <a:prstGeom prst="rect">
            <a:avLst/>
          </a:prstGeom>
          <a:noFill/>
          <a:ln w="9525">
            <a:noFill/>
            <a:miter lim="800000"/>
            <a:headEnd/>
            <a:tailEnd/>
          </a:ln>
        </p:spPr>
        <p:txBody>
          <a:bodyPr wrap="square">
            <a:spAutoFit/>
          </a:bodyPr>
          <a:lstStyle/>
          <a:p>
            <a:pPr algn="ctr" eaLnBrk="0" hangingPunct="0">
              <a:buClr>
                <a:schemeClr val="bg2"/>
              </a:buClr>
              <a:buSzPct val="75000"/>
              <a:buFont typeface="Monotype Sorts"/>
              <a:buNone/>
              <a:defRPr/>
            </a:pPr>
            <a:r>
              <a:rPr lang="es-ES_tradnl" sz="3200" b="1" dirty="0" smtClean="0">
                <a:solidFill>
                  <a:srgbClr val="CC3300"/>
                </a:solidFill>
                <a:effectLst>
                  <a:outerShdw blurRad="38100" dist="38100" dir="2700000" algn="tl">
                    <a:srgbClr val="000000"/>
                  </a:outerShdw>
                </a:effectLst>
                <a:latin typeface="Baskerville Old Face" pitchFamily="18" charset="0"/>
              </a:rPr>
              <a:t>ORDEN DEL DÍA</a:t>
            </a:r>
            <a:endParaRPr lang="es-ES_tradnl" sz="3200" b="1" dirty="0">
              <a:solidFill>
                <a:srgbClr val="CC3300"/>
              </a:solidFill>
              <a:effectLst>
                <a:outerShdw blurRad="38100" dist="38100" dir="2700000" algn="tl">
                  <a:srgbClr val="000000"/>
                </a:outerShdw>
              </a:effectLst>
              <a:latin typeface="Baskerville Old Face" pitchFamily="18" charset="0"/>
            </a:endParaRPr>
          </a:p>
          <a:p>
            <a:pPr algn="ctr" eaLnBrk="0" hangingPunct="0">
              <a:buClr>
                <a:schemeClr val="bg2"/>
              </a:buClr>
              <a:buSzPct val="75000"/>
              <a:buFont typeface="Monotype Sorts"/>
              <a:buNone/>
              <a:defRPr/>
            </a:pPr>
            <a:endParaRPr lang="es-ES_tradnl" sz="3200" b="1" dirty="0">
              <a:solidFill>
                <a:srgbClr val="CC3300"/>
              </a:solidFill>
              <a:effectLst>
                <a:outerShdw blurRad="38100" dist="38100" dir="2700000" algn="tl">
                  <a:srgbClr val="000000"/>
                </a:outerShdw>
              </a:effectLst>
              <a:latin typeface="Baskerville Old Face" pitchFamily="18" charset="0"/>
            </a:endParaRPr>
          </a:p>
        </p:txBody>
      </p:sp>
    </p:spTree>
    <p:extLst>
      <p:ext uri="{BB962C8B-B14F-4D97-AF65-F5344CB8AC3E}">
        <p14:creationId xmlns:p14="http://schemas.microsoft.com/office/powerpoint/2010/main" val="4244353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55576" y="116632"/>
            <a:ext cx="9479956" cy="708025"/>
          </a:xfrm>
          <a:prstGeom prst="rect">
            <a:avLst/>
          </a:prstGeom>
          <a:noFill/>
          <a:ln w="9525" algn="ctr">
            <a:noFill/>
            <a:miter lim="800000"/>
            <a:headEnd/>
            <a:tailEnd/>
          </a:ln>
          <a:effectLst/>
        </p:spPr>
        <p:txBody>
          <a:bodyPr wrap="square">
            <a:spAutoFit/>
          </a:bodyPr>
          <a:lstStyle/>
          <a:p>
            <a:pPr algn="ctr">
              <a:defRPr/>
            </a:pPr>
            <a:r>
              <a:rPr lang="es-MX" sz="2000" b="1" dirty="0">
                <a:solidFill>
                  <a:srgbClr val="CC3300"/>
                </a:solidFill>
                <a:effectLst>
                  <a:outerShdw blurRad="38100" dist="38100" dir="2700000" algn="tl">
                    <a:srgbClr val="C0C0C0"/>
                  </a:outerShdw>
                </a:effectLst>
                <a:latin typeface="Book Antiqua" pitchFamily="18" charset="0"/>
              </a:rPr>
              <a:t>CUMPLIMIENTO A OBJETIVOS DE CALIDAD</a:t>
            </a:r>
          </a:p>
          <a:p>
            <a:pPr algn="ctr">
              <a:defRPr/>
            </a:pPr>
            <a:r>
              <a:rPr lang="es-MX" sz="2000" b="1" dirty="0">
                <a:solidFill>
                  <a:srgbClr val="CC3300"/>
                </a:solidFill>
                <a:effectLst>
                  <a:outerShdw blurRad="38100" dist="38100" dir="2700000" algn="tl">
                    <a:srgbClr val="C0C0C0"/>
                  </a:outerShdw>
                </a:effectLst>
                <a:latin typeface="Book Antiqua" pitchFamily="18" charset="0"/>
              </a:rPr>
              <a:t> </a:t>
            </a:r>
            <a:r>
              <a:rPr lang="es-MX" sz="2000" b="1" dirty="0" smtClean="0">
                <a:solidFill>
                  <a:srgbClr val="FF0000"/>
                </a:solidFill>
                <a:effectLst>
                  <a:outerShdw blurRad="38100" dist="38100" dir="2700000" algn="tl">
                    <a:srgbClr val="C0C0C0"/>
                  </a:outerShdw>
                </a:effectLst>
                <a:latin typeface="Book Antiqua" pitchFamily="18" charset="0"/>
              </a:rPr>
              <a:t>2018-1 y2018-2</a:t>
            </a:r>
            <a:endParaRPr lang="es-ES" sz="2000" b="1" dirty="0">
              <a:solidFill>
                <a:srgbClr val="FF0000"/>
              </a:solidFill>
              <a:effectLst>
                <a:outerShdw blurRad="38100" dist="38100" dir="2700000" algn="tl">
                  <a:srgbClr val="C0C0C0"/>
                </a:outerShdw>
              </a:effectLst>
              <a:latin typeface="Book Antiqua"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936999303"/>
              </p:ext>
            </p:extLst>
          </p:nvPr>
        </p:nvGraphicFramePr>
        <p:xfrm>
          <a:off x="469900" y="868944"/>
          <a:ext cx="10000876" cy="2072640"/>
        </p:xfrm>
        <a:graphic>
          <a:graphicData uri="http://schemas.openxmlformats.org/drawingml/2006/table">
            <a:tbl>
              <a:tblPr>
                <a:tableStyleId>{5C22544A-7EE6-4342-B048-85BDC9FD1C3A}</a:tableStyleId>
              </a:tblPr>
              <a:tblGrid>
                <a:gridCol w="1331386">
                  <a:extLst>
                    <a:ext uri="{9D8B030D-6E8A-4147-A177-3AD203B41FA5}">
                      <a16:colId xmlns:a16="http://schemas.microsoft.com/office/drawing/2014/main" val="2166883397"/>
                    </a:ext>
                  </a:extLst>
                </a:gridCol>
                <a:gridCol w="3622608">
                  <a:extLst>
                    <a:ext uri="{9D8B030D-6E8A-4147-A177-3AD203B41FA5}">
                      <a16:colId xmlns:a16="http://schemas.microsoft.com/office/drawing/2014/main" val="2026558552"/>
                    </a:ext>
                  </a:extLst>
                </a:gridCol>
                <a:gridCol w="1455236">
                  <a:extLst>
                    <a:ext uri="{9D8B030D-6E8A-4147-A177-3AD203B41FA5}">
                      <a16:colId xmlns:a16="http://schemas.microsoft.com/office/drawing/2014/main" val="2540228866"/>
                    </a:ext>
                  </a:extLst>
                </a:gridCol>
                <a:gridCol w="1424273">
                  <a:extLst>
                    <a:ext uri="{9D8B030D-6E8A-4147-A177-3AD203B41FA5}">
                      <a16:colId xmlns:a16="http://schemas.microsoft.com/office/drawing/2014/main" val="3867961705"/>
                    </a:ext>
                  </a:extLst>
                </a:gridCol>
                <a:gridCol w="2167373">
                  <a:extLst>
                    <a:ext uri="{9D8B030D-6E8A-4147-A177-3AD203B41FA5}">
                      <a16:colId xmlns:a16="http://schemas.microsoft.com/office/drawing/2014/main" val="1399867244"/>
                    </a:ext>
                  </a:extLst>
                </a:gridCol>
              </a:tblGrid>
              <a:tr h="180789">
                <a:tc>
                  <a:txBody>
                    <a:bodyPr/>
                    <a:lstStyle/>
                    <a:p>
                      <a:pPr algn="ctr" fontAlgn="ctr"/>
                      <a:r>
                        <a:rPr lang="es-CO" sz="1000" b="1" i="0" u="none" strike="noStrike" dirty="0">
                          <a:solidFill>
                            <a:schemeClr val="tx1"/>
                          </a:solidFill>
                          <a:effectLst/>
                          <a:latin typeface="Arial" panose="020B0604020202020204" pitchFamily="34" charset="0"/>
                        </a:rPr>
                        <a:t>Objetivo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1" i="0" u="none" strike="noStrike" dirty="0">
                          <a:solidFill>
                            <a:schemeClr val="tx1"/>
                          </a:solidFill>
                          <a:effectLst/>
                          <a:latin typeface="Arial" panose="020B0604020202020204" pitchFamily="34" charset="0"/>
                        </a:rPr>
                        <a:t>Descripción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dirty="0">
                          <a:solidFill>
                            <a:schemeClr val="tx1"/>
                          </a:solidFill>
                          <a:effectLst/>
                          <a:latin typeface="Arial" panose="020B0604020202020204" pitchFamily="34" charset="0"/>
                        </a:rPr>
                        <a:t>2018-1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a:solidFill>
                            <a:schemeClr val="tx1"/>
                          </a:solidFill>
                          <a:effectLst/>
                          <a:latin typeface="Arial" panose="020B0604020202020204" pitchFamily="34" charset="0"/>
                        </a:rPr>
                        <a:t>2018-2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a:solidFill>
                            <a:schemeClr val="tx1"/>
                          </a:solidFill>
                          <a:effectLst/>
                          <a:latin typeface="Arial" panose="020B0604020202020204" pitchFamily="34" charset="0"/>
                        </a:rPr>
                        <a:t>AÑO 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104418"/>
                  </a:ext>
                </a:extLst>
              </a:tr>
              <a:tr h="397801">
                <a:tc>
                  <a:txBody>
                    <a:bodyPr/>
                    <a:lstStyle/>
                    <a:p>
                      <a:pPr algn="ctr" fontAlgn="ctr"/>
                      <a:r>
                        <a:rPr lang="es-CO" sz="1000" b="1" i="0" u="none" strike="noStrike">
                          <a:solidFill>
                            <a:schemeClr val="tx1"/>
                          </a:solidFill>
                          <a:effectLst/>
                          <a:latin typeface="Arial" panose="020B0604020202020204" pitchFamily="34" charset="0"/>
                        </a:rPr>
                        <a:t> Objetivo 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chemeClr val="tx1"/>
                          </a:solidFill>
                          <a:effectLst/>
                          <a:latin typeface="Arial" panose="020B0604020202020204" pitchFamily="34" charset="0"/>
                        </a:rPr>
                        <a:t> Mejorar la percepción de satisfacción de la comunidad </a:t>
                      </a:r>
                      <a:r>
                        <a:rPr lang="es-CO" sz="1000" b="0" i="0" u="none" strike="noStrike" dirty="0" err="1">
                          <a:solidFill>
                            <a:schemeClr val="tx1"/>
                          </a:solidFill>
                          <a:effectLst/>
                          <a:latin typeface="Arial" panose="020B0604020202020204" pitchFamily="34" charset="0"/>
                        </a:rPr>
                        <a:t>Unilibrista</a:t>
                      </a:r>
                      <a:r>
                        <a:rPr lang="es-CO" sz="1000" b="0" i="0" u="none" strike="noStrike" dirty="0">
                          <a:solidFill>
                            <a:schemeClr val="tx1"/>
                          </a:solidFill>
                          <a:effectLst/>
                          <a:latin typeface="Arial" panose="020B0604020202020204" pitchFamily="34" charset="0"/>
                        </a:rPr>
                        <a:t> frente a la calidad de los servicios prestados por la universidad.</a:t>
                      </a:r>
                      <a:br>
                        <a:rPr lang="es-CO" sz="1000" b="0" i="0" u="none" strike="noStrike" dirty="0">
                          <a:solidFill>
                            <a:schemeClr val="tx1"/>
                          </a:solidFill>
                          <a:effectLst/>
                          <a:latin typeface="Arial" panose="020B0604020202020204" pitchFamily="34" charset="0"/>
                        </a:rPr>
                      </a:br>
                      <a:r>
                        <a:rPr lang="es-CO" sz="1000" b="0"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2000" b="0" i="0" u="none" strike="noStrike" dirty="0">
                          <a:solidFill>
                            <a:schemeClr val="tx1"/>
                          </a:solidFill>
                          <a:effectLst/>
                          <a:latin typeface="Arial" panose="020B0604020202020204" pitchFamily="34"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2000" b="0" i="0" u="none" strike="noStrike" dirty="0">
                          <a:solidFill>
                            <a:schemeClr val="tx1"/>
                          </a:solidFill>
                          <a:effectLst/>
                          <a:latin typeface="Arial" panose="020B0604020202020204" pitchFamily="34" charset="0"/>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2000" b="0" i="0" u="none" strike="noStrike">
                          <a:solidFill>
                            <a:schemeClr val="tx1"/>
                          </a:solidFill>
                          <a:effectLst/>
                          <a:latin typeface="Arial" panose="020B0604020202020204" pitchFamily="34" charset="0"/>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6607029"/>
                  </a:ext>
                </a:extLst>
              </a:tr>
              <a:tr h="298351">
                <a:tc>
                  <a:txBody>
                    <a:bodyPr/>
                    <a:lstStyle/>
                    <a:p>
                      <a:pPr algn="ctr" fontAlgn="ctr"/>
                      <a:r>
                        <a:rPr lang="es-CO" sz="1000" b="1" i="0" u="none" strike="noStrike">
                          <a:solidFill>
                            <a:schemeClr val="tx1"/>
                          </a:solidFill>
                          <a:effectLst/>
                          <a:latin typeface="Arial" panose="020B0604020202020204" pitchFamily="34" charset="0"/>
                        </a:rPr>
                        <a:t> Objetivo 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b="0" i="0" u="none" strike="noStrike">
                          <a:solidFill>
                            <a:schemeClr val="tx1"/>
                          </a:solidFill>
                          <a:effectLst/>
                          <a:latin typeface="Arial" panose="020B0604020202020204" pitchFamily="34" charset="0"/>
                        </a:rPr>
                        <a:t> Cumplir con las necesidades y expectativas de nuestros usuarios a través de los Acuerdos de Servicio, los requisitos técnicos y la reglamentación establecida por la Universidad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a:solidFill>
                            <a:schemeClr val="tx1"/>
                          </a:solidFill>
                          <a:effectLst/>
                          <a:latin typeface="Arial" panose="020B060402020202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dirty="0">
                          <a:solidFill>
                            <a:schemeClr val="tx1"/>
                          </a:solidFill>
                          <a:effectLst/>
                          <a:latin typeface="Arial" panose="020B0604020202020204" pitchFamily="34" charset="0"/>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dirty="0">
                          <a:solidFill>
                            <a:schemeClr val="tx1"/>
                          </a:solidFill>
                          <a:effectLst/>
                          <a:latin typeface="Arial" panose="020B0604020202020204" pitchFamily="34" charset="0"/>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644273"/>
                  </a:ext>
                </a:extLst>
              </a:tr>
              <a:tr h="298351">
                <a:tc>
                  <a:txBody>
                    <a:bodyPr/>
                    <a:lstStyle/>
                    <a:p>
                      <a:pPr algn="ctr" fontAlgn="ctr"/>
                      <a:r>
                        <a:rPr lang="es-CO" sz="1000" b="1" i="0" u="none" strike="noStrike">
                          <a:solidFill>
                            <a:schemeClr val="tx1"/>
                          </a:solidFill>
                          <a:effectLst/>
                          <a:latin typeface="Arial" panose="020B0604020202020204" pitchFamily="34" charset="0"/>
                        </a:rPr>
                        <a:t> Objetivo 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b="0" i="0" u="none" strike="noStrike">
                          <a:solidFill>
                            <a:schemeClr val="tx1"/>
                          </a:solidFill>
                          <a:effectLst/>
                          <a:latin typeface="Arial" panose="020B0604020202020204" pitchFamily="34" charset="0"/>
                        </a:rPr>
                        <a:t> Garantizar la eficacia y eficiencia de los procesos que aseguren la excelencia y calidad institucional</a:t>
                      </a:r>
                      <a:br>
                        <a:rPr lang="es-CO" sz="1000" b="0" i="0" u="none" strike="noStrike">
                          <a:solidFill>
                            <a:schemeClr val="tx1"/>
                          </a:solidFill>
                          <a:effectLst/>
                          <a:latin typeface="Arial" panose="020B0604020202020204" pitchFamily="34" charset="0"/>
                        </a:rPr>
                      </a:br>
                      <a:r>
                        <a:rPr lang="es-CO" sz="1000" b="0" i="0" u="none" strike="noStrike">
                          <a:solidFill>
                            <a:schemeClr val="tx1"/>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dirty="0">
                          <a:solidFill>
                            <a:schemeClr val="tx1"/>
                          </a:solidFill>
                          <a:effectLst/>
                          <a:latin typeface="Arial" panose="020B060402020202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dirty="0">
                          <a:solidFill>
                            <a:schemeClr val="tx1"/>
                          </a:solidFill>
                          <a:effectLst/>
                          <a:latin typeface="Arial" panose="020B0604020202020204" pitchFamily="34"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dirty="0">
                          <a:solidFill>
                            <a:schemeClr val="tx1"/>
                          </a:solidFill>
                          <a:effectLst/>
                          <a:latin typeface="Arial" panose="020B0604020202020204" pitchFamily="34" charset="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850860"/>
                  </a:ext>
                </a:extLst>
              </a:tr>
              <a:tr h="179011">
                <a:tc>
                  <a:txBody>
                    <a:bodyPr/>
                    <a:lstStyle/>
                    <a:p>
                      <a:pPr algn="ctr" fontAlgn="ctr"/>
                      <a:r>
                        <a:rPr lang="es-CO" sz="1000" b="1" i="0" u="none" strike="noStrike">
                          <a:solidFill>
                            <a:schemeClr val="tx1"/>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200" b="1" i="0" u="none" strike="noStrike">
                          <a:solidFill>
                            <a:schemeClr val="tx1"/>
                          </a:solidFill>
                          <a:effectLst/>
                          <a:latin typeface="Arial" panose="020B0604020202020204" pitchFamily="34" charset="0"/>
                        </a:rPr>
                        <a:t> Promedio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0" i="0" u="none" strike="noStrike">
                          <a:solidFill>
                            <a:schemeClr val="tx1"/>
                          </a:solidFill>
                          <a:effectLst/>
                          <a:latin typeface="Arial" panose="020B0604020202020204" pitchFamily="34"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a:solidFill>
                            <a:schemeClr val="tx1"/>
                          </a:solidFill>
                          <a:effectLst/>
                          <a:latin typeface="Arial" panose="020B0604020202020204"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800" b="0" i="0" u="none" strike="noStrike" dirty="0">
                          <a:solidFill>
                            <a:schemeClr val="tx1"/>
                          </a:solidFill>
                          <a:effectLst/>
                          <a:latin typeface="Arial" panose="020B060402020202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238452"/>
                  </a:ext>
                </a:extLst>
              </a:tr>
            </a:tbl>
          </a:graphicData>
        </a:graphic>
      </p:graphicFrame>
      <p:graphicFrame>
        <p:nvGraphicFramePr>
          <p:cNvPr id="5" name="Chart 2"/>
          <p:cNvGraphicFramePr>
            <a:graphicFrameLocks/>
          </p:cNvGraphicFramePr>
          <p:nvPr>
            <p:extLst>
              <p:ext uri="{D42A27DB-BD31-4B8C-83A1-F6EECF244321}">
                <p14:modId xmlns:p14="http://schemas.microsoft.com/office/powerpoint/2010/main" val="2376162702"/>
              </p:ext>
            </p:extLst>
          </p:nvPr>
        </p:nvGraphicFramePr>
        <p:xfrm>
          <a:off x="469900" y="3104310"/>
          <a:ext cx="10072594" cy="2803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064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133631" y="434147"/>
            <a:ext cx="6851556" cy="1015663"/>
          </a:xfrm>
          <a:prstGeom prst="rect">
            <a:avLst/>
          </a:prstGeom>
          <a:noFill/>
          <a:ln w="9525" algn="ctr">
            <a:noFill/>
            <a:miter lim="800000"/>
            <a:headEnd/>
            <a:tailEnd/>
          </a:ln>
          <a:effectLst/>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0" b="1" dirty="0" smtClean="0">
                <a:solidFill>
                  <a:srgbClr val="FF0000"/>
                </a:solidFill>
                <a:effectLst>
                  <a:outerShdw blurRad="38100" dist="38100" dir="2700000" algn="tl">
                    <a:srgbClr val="C0C0C0"/>
                  </a:outerShdw>
                </a:effectLst>
                <a:latin typeface="Book Antiqua" pitchFamily="18" charset="0"/>
              </a:rPr>
              <a:t>EFICACIA</a:t>
            </a:r>
            <a:r>
              <a:rPr lang="es-CO" sz="2000" dirty="0" smtClean="0"/>
              <a:t> </a:t>
            </a:r>
            <a:r>
              <a:rPr lang="es-CO" sz="2000" b="1" dirty="0">
                <a:solidFill>
                  <a:srgbClr val="FF0000"/>
                </a:solidFill>
                <a:effectLst>
                  <a:outerShdw blurRad="38100" dist="38100" dir="2700000" algn="tl">
                    <a:srgbClr val="C0C0C0"/>
                  </a:outerShdw>
                </a:effectLst>
                <a:latin typeface="Book Antiqua" pitchFamily="18" charset="0"/>
              </a:rPr>
              <a:t>DEL SISTEMA DE GESTIÓN DE CALIDAD </a:t>
            </a:r>
          </a:p>
          <a:p>
            <a:pPr algn="ctr">
              <a:defRPr sz="1400" b="0" i="0" u="none" strike="noStrike" kern="1200" spc="0" baseline="0">
                <a:solidFill>
                  <a:prstClr val="black">
                    <a:lumMod val="65000"/>
                    <a:lumOff val="35000"/>
                  </a:prstClr>
                </a:solidFill>
                <a:latin typeface="+mn-lt"/>
                <a:ea typeface="+mn-ea"/>
                <a:cs typeface="+mn-cs"/>
              </a:defRPr>
            </a:pPr>
            <a:r>
              <a:rPr lang="es-CO" sz="2000" b="1" dirty="0">
                <a:solidFill>
                  <a:srgbClr val="FF0000"/>
                </a:solidFill>
                <a:effectLst>
                  <a:outerShdw blurRad="38100" dist="38100" dir="2700000" algn="tl">
                    <a:srgbClr val="C0C0C0"/>
                  </a:outerShdw>
                </a:effectLst>
                <a:latin typeface="Book Antiqua" pitchFamily="18" charset="0"/>
              </a:rPr>
              <a:t>2017 - 2018</a:t>
            </a:r>
          </a:p>
          <a:p>
            <a:pPr algn="ctr">
              <a:defRPr/>
            </a:pPr>
            <a:endParaRPr lang="es-ES" sz="2000" b="1" dirty="0">
              <a:solidFill>
                <a:srgbClr val="FF0000"/>
              </a:solidFill>
              <a:effectLst>
                <a:outerShdw blurRad="38100" dist="38100" dir="2700000" algn="tl">
                  <a:srgbClr val="C0C0C0"/>
                </a:outerShdw>
              </a:effectLst>
              <a:latin typeface="Book Antiqua"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3704442168"/>
              </p:ext>
            </p:extLst>
          </p:nvPr>
        </p:nvGraphicFramePr>
        <p:xfrm>
          <a:off x="1255058" y="1447800"/>
          <a:ext cx="8758517" cy="41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99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09682" y="603920"/>
            <a:ext cx="7416824" cy="954107"/>
          </a:xfrm>
          <a:prstGeom prst="rect">
            <a:avLst/>
          </a:prstGeom>
        </p:spPr>
        <p:txBody>
          <a:bodyPr wrap="square">
            <a:spAutoFit/>
          </a:bodyPr>
          <a:lstStyle/>
          <a:p>
            <a:pPr algn="ctr" defTabSz="457200" fontAlgn="ctr">
              <a:spcBef>
                <a:spcPts val="0"/>
              </a:spcBef>
              <a:spcAft>
                <a:spcPts val="0"/>
              </a:spcAft>
              <a:defRPr/>
            </a:pPr>
            <a:r>
              <a:rPr lang="es-CO" sz="2800" b="1" kern="0" dirty="0" smtClean="0">
                <a:solidFill>
                  <a:srgbClr val="FF3300"/>
                </a:solidFill>
              </a:rPr>
              <a:t>RESULTADOS DE LAS AUDITORÍAS INTERNAS Y EXTERNAS</a:t>
            </a:r>
            <a:endParaRPr lang="es-MX" sz="2800" b="1" kern="0" dirty="0" smtClean="0">
              <a:solidFill>
                <a:srgbClr val="FF3300"/>
              </a:solidFill>
            </a:endParaRPr>
          </a:p>
        </p:txBody>
      </p:sp>
      <p:pic>
        <p:nvPicPr>
          <p:cNvPr id="3" name="Picture 6" descr="http://imagenes.mailxmail.com/cursos/imagenes/5/1/auditoria-interna-requisito-822_23215_4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902" y="2260104"/>
            <a:ext cx="360040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016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7883" y="178288"/>
            <a:ext cx="8229600" cy="325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000" b="1" kern="0" dirty="0" smtClean="0"/>
              <a:t>RESULTADOS DE LAS </a:t>
            </a:r>
            <a:r>
              <a:rPr lang="es-CO" sz="1800" b="1" kern="0" dirty="0" smtClean="0">
                <a:solidFill>
                  <a:srgbClr val="FF0000"/>
                </a:solidFill>
              </a:rPr>
              <a:t>AUDITORÍAS</a:t>
            </a:r>
            <a:r>
              <a:rPr lang="es-CO" sz="2000" b="1" kern="0" dirty="0" smtClean="0">
                <a:solidFill>
                  <a:srgbClr val="FF0000"/>
                </a:solidFill>
              </a:rPr>
              <a:t> INTERNAS </a:t>
            </a:r>
            <a:r>
              <a:rPr lang="es-CO" sz="2000" b="1" kern="0" dirty="0" smtClean="0"/>
              <a:t>Y EXTERNAS</a:t>
            </a:r>
            <a:endParaRPr lang="es-ES" sz="1800" b="1" dirty="0"/>
          </a:p>
        </p:txBody>
      </p:sp>
      <p:graphicFrame>
        <p:nvGraphicFramePr>
          <p:cNvPr id="8" name="Tabla 7"/>
          <p:cNvGraphicFramePr>
            <a:graphicFrameLocks noGrp="1"/>
          </p:cNvGraphicFramePr>
          <p:nvPr>
            <p:extLst>
              <p:ext uri="{D42A27DB-BD31-4B8C-83A1-F6EECF244321}">
                <p14:modId xmlns:p14="http://schemas.microsoft.com/office/powerpoint/2010/main" val="1667309914"/>
              </p:ext>
            </p:extLst>
          </p:nvPr>
        </p:nvGraphicFramePr>
        <p:xfrm>
          <a:off x="0" y="504148"/>
          <a:ext cx="11887201" cy="6289626"/>
        </p:xfrm>
        <a:graphic>
          <a:graphicData uri="http://schemas.openxmlformats.org/drawingml/2006/table">
            <a:tbl>
              <a:tblPr>
                <a:tableStyleId>{5C22544A-7EE6-4342-B048-85BDC9FD1C3A}</a:tableStyleId>
              </a:tblPr>
              <a:tblGrid>
                <a:gridCol w="3560275">
                  <a:extLst>
                    <a:ext uri="{9D8B030D-6E8A-4147-A177-3AD203B41FA5}">
                      <a16:colId xmlns:a16="http://schemas.microsoft.com/office/drawing/2014/main" val="3847544714"/>
                    </a:ext>
                  </a:extLst>
                </a:gridCol>
                <a:gridCol w="1838985">
                  <a:extLst>
                    <a:ext uri="{9D8B030D-6E8A-4147-A177-3AD203B41FA5}">
                      <a16:colId xmlns:a16="http://schemas.microsoft.com/office/drawing/2014/main" val="1673090280"/>
                    </a:ext>
                  </a:extLst>
                </a:gridCol>
                <a:gridCol w="1838985">
                  <a:extLst>
                    <a:ext uri="{9D8B030D-6E8A-4147-A177-3AD203B41FA5}">
                      <a16:colId xmlns:a16="http://schemas.microsoft.com/office/drawing/2014/main" val="4114550758"/>
                    </a:ext>
                  </a:extLst>
                </a:gridCol>
                <a:gridCol w="2324478">
                  <a:extLst>
                    <a:ext uri="{9D8B030D-6E8A-4147-A177-3AD203B41FA5}">
                      <a16:colId xmlns:a16="http://schemas.microsoft.com/office/drawing/2014/main" val="2636802020"/>
                    </a:ext>
                  </a:extLst>
                </a:gridCol>
                <a:gridCol w="2324478">
                  <a:extLst>
                    <a:ext uri="{9D8B030D-6E8A-4147-A177-3AD203B41FA5}">
                      <a16:colId xmlns:a16="http://schemas.microsoft.com/office/drawing/2014/main" val="2536051347"/>
                    </a:ext>
                  </a:extLst>
                </a:gridCol>
              </a:tblGrid>
              <a:tr h="310554">
                <a:tc gridSpan="5">
                  <a:txBody>
                    <a:bodyPr/>
                    <a:lstStyle/>
                    <a:p>
                      <a:pPr algn="ctr" fontAlgn="b"/>
                      <a:r>
                        <a:rPr lang="es-CO" sz="1000" u="none" strike="noStrike" dirty="0">
                          <a:effectLst/>
                        </a:rPr>
                        <a:t>UNIVERSIDAD LIBRE SECCIONAL PEREIRA</a:t>
                      </a:r>
                      <a:br>
                        <a:rPr lang="es-CO" sz="1000" u="none" strike="noStrike" dirty="0">
                          <a:effectLst/>
                        </a:rPr>
                      </a:br>
                      <a:r>
                        <a:rPr lang="es-CO" sz="1000" b="1" u="none" strike="noStrike" dirty="0">
                          <a:effectLst/>
                        </a:rPr>
                        <a:t>AUDITORIAS INTERNAS DE CALIDAD </a:t>
                      </a:r>
                      <a:endParaRPr lang="es-CO" sz="10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469189591"/>
                  </a:ext>
                </a:extLst>
              </a:tr>
              <a:tr h="411484">
                <a:tc rowSpan="2">
                  <a:txBody>
                    <a:bodyPr/>
                    <a:lstStyle/>
                    <a:p>
                      <a:pPr algn="ctr" fontAlgn="ctr"/>
                      <a:r>
                        <a:rPr lang="es-CO" sz="1000" u="none" strike="noStrike" dirty="0">
                          <a:effectLst/>
                        </a:rPr>
                        <a:t>PROCESO</a:t>
                      </a:r>
                      <a:endParaRPr lang="es-CO"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CO" sz="1600" b="1" u="none" strike="noStrike" dirty="0" smtClean="0">
                          <a:effectLst/>
                        </a:rPr>
                        <a:t>2018-1</a:t>
                      </a:r>
                    </a:p>
                    <a:p>
                      <a:pPr marL="0" marR="0" indent="0" algn="ctr" defTabSz="914400" rtl="0" eaLnBrk="1" fontAlgn="b" latinLnBrk="0" hangingPunct="1">
                        <a:lnSpc>
                          <a:spcPct val="100000"/>
                        </a:lnSpc>
                        <a:spcBef>
                          <a:spcPts val="0"/>
                        </a:spcBef>
                        <a:spcAft>
                          <a:spcPts val="0"/>
                        </a:spcAft>
                        <a:buClrTx/>
                        <a:buSzTx/>
                        <a:buFontTx/>
                        <a:buNone/>
                        <a:tabLst/>
                        <a:defRPr/>
                      </a:pPr>
                      <a:r>
                        <a:rPr lang="es-CO" sz="1050" b="1" u="none" strike="noStrike" dirty="0" smtClean="0">
                          <a:effectLst/>
                        </a:rPr>
                        <a:t>(1, 5, 6, 7, y 8 de junio de  2018)</a:t>
                      </a:r>
                      <a:endParaRPr lang="es-CO" sz="1050" b="1" i="0" u="none" strike="noStrike" dirty="0" smtClean="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600" b="1" u="none" strike="noStrike" dirty="0" smtClean="0">
                          <a:effectLst/>
                        </a:rPr>
                        <a:t>2018-2</a:t>
                      </a:r>
                    </a:p>
                    <a:p>
                      <a:pPr marL="0" marR="0" indent="0" algn="ctr" defTabSz="914400" rtl="0" eaLnBrk="1" fontAlgn="b" latinLnBrk="0" hangingPunct="1">
                        <a:lnSpc>
                          <a:spcPct val="100000"/>
                        </a:lnSpc>
                        <a:spcBef>
                          <a:spcPts val="0"/>
                        </a:spcBef>
                        <a:spcAft>
                          <a:spcPts val="0"/>
                        </a:spcAft>
                        <a:buClrTx/>
                        <a:buSzTx/>
                        <a:buFontTx/>
                        <a:buNone/>
                        <a:tabLst/>
                        <a:defRPr/>
                      </a:pPr>
                      <a:r>
                        <a:rPr lang="es-CO" sz="1050" b="1" u="none" strike="noStrike" kern="1200" dirty="0" smtClean="0">
                          <a:solidFill>
                            <a:schemeClr val="dk1"/>
                          </a:solidFill>
                          <a:effectLst/>
                          <a:latin typeface="+mn-lt"/>
                          <a:ea typeface="+mn-ea"/>
                          <a:cs typeface="+mn-cs"/>
                        </a:rPr>
                        <a:t>(8, 9, 13,14 y 15  de  noviembre de  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933716717"/>
                  </a:ext>
                </a:extLst>
              </a:tr>
              <a:tr h="272637">
                <a:tc vMerge="1">
                  <a:txBody>
                    <a:bodyPr/>
                    <a:lstStyle/>
                    <a:p>
                      <a:endParaRPr lang="es-CO"/>
                    </a:p>
                  </a:txBody>
                  <a:tcPr/>
                </a:tc>
                <a:tc>
                  <a:txBody>
                    <a:bodyPr/>
                    <a:lstStyle/>
                    <a:p>
                      <a:pPr algn="just" fontAlgn="ctr"/>
                      <a:r>
                        <a:rPr lang="es-CO" sz="1000" u="none" strike="noStrike" dirty="0">
                          <a:effectLst/>
                        </a:rPr>
                        <a:t>No. NO CONFORMIDADES</a:t>
                      </a:r>
                      <a:endParaRPr lang="es-CO"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u="none" strike="noStrike">
                          <a:effectLst/>
                        </a:rPr>
                        <a:t>No. OBSERVACIONES</a:t>
                      </a:r>
                      <a:endParaRPr lang="es-CO" sz="10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u="none" strike="noStrike">
                          <a:effectLst/>
                        </a:rPr>
                        <a:t>No. NO CONFORMIDADES</a:t>
                      </a:r>
                      <a:endParaRPr lang="es-CO" sz="10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u="none" strike="noStrike">
                          <a:effectLst/>
                        </a:rPr>
                        <a:t>No. OBSERVACIONES</a:t>
                      </a:r>
                      <a:endParaRPr lang="es-CO" sz="10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14087"/>
                  </a:ext>
                </a:extLst>
              </a:tr>
              <a:tr h="217388">
                <a:tc>
                  <a:txBody>
                    <a:bodyPr/>
                    <a:lstStyle/>
                    <a:p>
                      <a:pPr algn="just" fontAlgn="ctr"/>
                      <a:r>
                        <a:rPr lang="es-CO" sz="1050" u="none" strike="noStrike" dirty="0">
                          <a:effectLst/>
                        </a:rPr>
                        <a:t> DIRECCIÓN ESTRATÉGICA</a:t>
                      </a:r>
                      <a:endParaRPr lang="es-CO"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154373"/>
                  </a:ext>
                </a:extLst>
              </a:tr>
              <a:tr h="217388">
                <a:tc>
                  <a:txBody>
                    <a:bodyPr/>
                    <a:lstStyle/>
                    <a:p>
                      <a:pPr algn="just" fontAlgn="ctr"/>
                      <a:r>
                        <a:rPr lang="es-CO" sz="1050" u="none" strike="noStrike">
                          <a:effectLst/>
                        </a:rPr>
                        <a:t>ASEGURAMIENTO DE LA CALIDAD</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241452"/>
                  </a:ext>
                </a:extLst>
              </a:tr>
              <a:tr h="217388">
                <a:tc>
                  <a:txBody>
                    <a:bodyPr/>
                    <a:lstStyle/>
                    <a:p>
                      <a:pPr algn="just" fontAlgn="ctr"/>
                      <a:r>
                        <a:rPr lang="es-CO" sz="1050" u="none" strike="noStrike">
                          <a:effectLst/>
                        </a:rPr>
                        <a:t>DOCENCIA (Facultad CEAC)</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8</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574957"/>
                  </a:ext>
                </a:extLst>
              </a:tr>
              <a:tr h="217388">
                <a:tc>
                  <a:txBody>
                    <a:bodyPr/>
                    <a:lstStyle/>
                    <a:p>
                      <a:pPr algn="just" fontAlgn="ctr"/>
                      <a:r>
                        <a:rPr lang="es-CO" sz="1050" u="none" strike="noStrike">
                          <a:effectLst/>
                        </a:rPr>
                        <a:t>DOCENCIA (Facultad Ingenierías)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427804"/>
                  </a:ext>
                </a:extLst>
              </a:tr>
              <a:tr h="217388">
                <a:tc>
                  <a:txBody>
                    <a:bodyPr/>
                    <a:lstStyle/>
                    <a:p>
                      <a:pPr algn="just" fontAlgn="ctr"/>
                      <a:r>
                        <a:rPr lang="es-CO" sz="1050" u="none" strike="noStrike">
                          <a:effectLst/>
                        </a:rPr>
                        <a:t>DOCENCIA (Facultad Derecho)</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6</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29</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365490"/>
                  </a:ext>
                </a:extLst>
              </a:tr>
              <a:tr h="217388">
                <a:tc>
                  <a:txBody>
                    <a:bodyPr/>
                    <a:lstStyle/>
                    <a:p>
                      <a:pPr algn="just" fontAlgn="ctr"/>
                      <a:r>
                        <a:rPr lang="es-CO" sz="1050" u="none" strike="noStrike">
                          <a:effectLst/>
                        </a:rPr>
                        <a:t>INVESTIGACIÓN (Facultad CEAC)</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4</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083764"/>
                  </a:ext>
                </a:extLst>
              </a:tr>
              <a:tr h="217388">
                <a:tc>
                  <a:txBody>
                    <a:bodyPr/>
                    <a:lstStyle/>
                    <a:p>
                      <a:pPr algn="just" fontAlgn="ctr"/>
                      <a:r>
                        <a:rPr lang="es-CO" sz="1050" u="none" strike="noStrike">
                          <a:effectLst/>
                        </a:rPr>
                        <a:t>INVESTIGACIÓN (Facultad Ingenierías)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000521"/>
                  </a:ext>
                </a:extLst>
              </a:tr>
              <a:tr h="217388">
                <a:tc>
                  <a:txBody>
                    <a:bodyPr/>
                    <a:lstStyle/>
                    <a:p>
                      <a:pPr algn="just" fontAlgn="ctr"/>
                      <a:r>
                        <a:rPr lang="es-CO" sz="1050" u="none" strike="noStrike">
                          <a:effectLst/>
                        </a:rPr>
                        <a:t>INVESTIGACIÓN (Facultad Derecho)</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701"/>
                  </a:ext>
                </a:extLst>
              </a:tr>
              <a:tr h="217388">
                <a:tc>
                  <a:txBody>
                    <a:bodyPr/>
                    <a:lstStyle/>
                    <a:p>
                      <a:pPr algn="just" fontAlgn="ctr"/>
                      <a:r>
                        <a:rPr lang="es-CO" sz="1050" u="none" strike="noStrike">
                          <a:effectLst/>
                        </a:rPr>
                        <a:t>PROYECCIÓN SOCIAL</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3091863"/>
                  </a:ext>
                </a:extLst>
              </a:tr>
              <a:tr h="217388">
                <a:tc>
                  <a:txBody>
                    <a:bodyPr/>
                    <a:lstStyle/>
                    <a:p>
                      <a:pPr algn="just" fontAlgn="ctr"/>
                      <a:r>
                        <a:rPr lang="es-CO" sz="1050" u="none" strike="noStrike">
                          <a:effectLst/>
                        </a:rPr>
                        <a:t>INTERNACIONALIZACIÓN</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07973"/>
                  </a:ext>
                </a:extLst>
              </a:tr>
              <a:tr h="217388">
                <a:tc>
                  <a:txBody>
                    <a:bodyPr/>
                    <a:lstStyle/>
                    <a:p>
                      <a:pPr algn="just" fontAlgn="ctr"/>
                      <a:r>
                        <a:rPr lang="es-CO" sz="1050" u="none" strike="noStrike">
                          <a:effectLst/>
                        </a:rPr>
                        <a:t>BIENESTAR UNIVERSITARIO</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622056"/>
                  </a:ext>
                </a:extLst>
              </a:tr>
              <a:tr h="217388">
                <a:tc>
                  <a:txBody>
                    <a:bodyPr/>
                    <a:lstStyle/>
                    <a:p>
                      <a:pPr algn="just" fontAlgn="ctr"/>
                      <a:r>
                        <a:rPr lang="es-CO" sz="1050" u="none" strike="noStrike">
                          <a:effectLst/>
                        </a:rPr>
                        <a:t>GESTION FINANCIERA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94707"/>
                  </a:ext>
                </a:extLst>
              </a:tr>
              <a:tr h="163041">
                <a:tc>
                  <a:txBody>
                    <a:bodyPr/>
                    <a:lstStyle/>
                    <a:p>
                      <a:pPr algn="just" fontAlgn="ctr"/>
                      <a:r>
                        <a:rPr lang="es-CO" sz="1050" u="none" strike="noStrike">
                          <a:effectLst/>
                        </a:rPr>
                        <a:t>GESTIÓN HUMANA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205478"/>
                  </a:ext>
                </a:extLst>
              </a:tr>
              <a:tr h="163041">
                <a:tc>
                  <a:txBody>
                    <a:bodyPr/>
                    <a:lstStyle/>
                    <a:p>
                      <a:pPr algn="just" fontAlgn="ctr"/>
                      <a:r>
                        <a:rPr lang="es-CO" sz="1050" u="none" strike="noStrike" dirty="0">
                          <a:effectLst/>
                        </a:rPr>
                        <a:t>SEGURIDAD Y SALUD EN EL TRABAJO</a:t>
                      </a:r>
                      <a:endParaRPr lang="es-CO"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246714050"/>
                  </a:ext>
                </a:extLst>
              </a:tr>
              <a:tr h="217388">
                <a:tc>
                  <a:txBody>
                    <a:bodyPr/>
                    <a:lstStyle/>
                    <a:p>
                      <a:pPr algn="just" fontAlgn="ctr"/>
                      <a:r>
                        <a:rPr lang="es-CO" sz="1050" u="none" strike="noStrike">
                          <a:effectLst/>
                        </a:rPr>
                        <a:t>GESTIÓN DE ADMISIONES Y REGISTROS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smtClean="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0969915"/>
                  </a:ext>
                </a:extLst>
              </a:tr>
              <a:tr h="217388">
                <a:tc>
                  <a:txBody>
                    <a:bodyPr/>
                    <a:lstStyle/>
                    <a:p>
                      <a:pPr algn="just" fontAlgn="ctr"/>
                      <a:r>
                        <a:rPr lang="es-CO" sz="1050" u="none" strike="noStrike">
                          <a:effectLst/>
                        </a:rPr>
                        <a:t>GESTIÓN DE LA BIBLIOTECA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smtClean="0">
                          <a:solidFill>
                            <a:srgbClr val="000000"/>
                          </a:solidFill>
                          <a:effectLst/>
                          <a:latin typeface="Arial" panose="020B0604020202020204" pitchFamily="34" charset="0"/>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00451"/>
                  </a:ext>
                </a:extLst>
              </a:tr>
              <a:tr h="217388">
                <a:tc>
                  <a:txBody>
                    <a:bodyPr/>
                    <a:lstStyle/>
                    <a:p>
                      <a:pPr algn="just" fontAlgn="ctr"/>
                      <a:r>
                        <a:rPr lang="es-CO" sz="1050" u="none" strike="noStrike">
                          <a:effectLst/>
                        </a:rPr>
                        <a:t>GESTIÓN DE SERVICIOS GENERALES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165505"/>
                  </a:ext>
                </a:extLst>
              </a:tr>
              <a:tr h="217388">
                <a:tc>
                  <a:txBody>
                    <a:bodyPr/>
                    <a:lstStyle/>
                    <a:p>
                      <a:pPr algn="just" fontAlgn="ctr"/>
                      <a:r>
                        <a:rPr lang="es-CO" sz="1050" u="none" strike="noStrike">
                          <a:effectLst/>
                        </a:rPr>
                        <a:t>GESTIÓN DE INFORMÁTICA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538642"/>
                  </a:ext>
                </a:extLst>
              </a:tr>
              <a:tr h="217388">
                <a:tc>
                  <a:txBody>
                    <a:bodyPr/>
                    <a:lstStyle/>
                    <a:p>
                      <a:pPr algn="just" fontAlgn="ctr"/>
                      <a:r>
                        <a:rPr lang="es-CO" sz="1050" u="none" strike="noStrike">
                          <a:effectLst/>
                        </a:rPr>
                        <a:t>GESTIÓN AUDITORIA INTERNA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034621"/>
                  </a:ext>
                </a:extLst>
              </a:tr>
              <a:tr h="217388">
                <a:tc>
                  <a:txBody>
                    <a:bodyPr/>
                    <a:lstStyle/>
                    <a:p>
                      <a:pPr algn="just" fontAlgn="ctr"/>
                      <a:r>
                        <a:rPr lang="es-CO" sz="1050" u="none" strike="noStrike">
                          <a:effectLst/>
                        </a:rPr>
                        <a:t>GESTIÓN DE ADQUISICIONES Y SUMINISTROS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4</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12259"/>
                  </a:ext>
                </a:extLst>
              </a:tr>
              <a:tr h="217388">
                <a:tc>
                  <a:txBody>
                    <a:bodyPr/>
                    <a:lstStyle/>
                    <a:p>
                      <a:pPr algn="just" fontAlgn="ctr"/>
                      <a:r>
                        <a:rPr lang="es-CO" sz="1050" u="none" strike="noStrike">
                          <a:effectLst/>
                        </a:rPr>
                        <a:t>GESTIÓN DOCUMENTAL</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404888"/>
                  </a:ext>
                </a:extLst>
              </a:tr>
              <a:tr h="186333">
                <a:tc>
                  <a:txBody>
                    <a:bodyPr/>
                    <a:lstStyle/>
                    <a:p>
                      <a:pPr algn="just" fontAlgn="ctr"/>
                      <a:r>
                        <a:rPr lang="es-CO" sz="1050" u="none" strike="noStrike" dirty="0">
                          <a:effectLst/>
                        </a:rPr>
                        <a:t>TOTAL</a:t>
                      </a:r>
                      <a:endParaRPr lang="es-CO"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200" b="1" u="none" strike="noStrike" dirty="0">
                          <a:effectLst/>
                        </a:rPr>
                        <a:t>16</a:t>
                      </a:r>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1200" b="1" u="none" strike="noStrike" dirty="0">
                          <a:effectLst/>
                        </a:rPr>
                        <a:t>67</a:t>
                      </a:r>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1200" b="1" u="none" strike="noStrike" dirty="0">
                          <a:effectLst/>
                        </a:rPr>
                        <a:t>2</a:t>
                      </a:r>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1200" b="1" u="none" strike="noStrike" dirty="0">
                          <a:effectLst/>
                        </a:rPr>
                        <a:t>18</a:t>
                      </a:r>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75065815"/>
                  </a:ext>
                </a:extLst>
              </a:tr>
              <a:tr h="652164">
                <a:tc gridSpan="5">
                  <a:txBody>
                    <a:bodyPr/>
                    <a:lstStyle/>
                    <a:p>
                      <a:pPr algn="just" fontAlgn="ctr"/>
                      <a:r>
                        <a:rPr lang="es-CO" sz="1050" b="0" i="0" u="none" strike="noStrike" dirty="0" smtClean="0">
                          <a:solidFill>
                            <a:srgbClr val="000000"/>
                          </a:solidFill>
                          <a:effectLst/>
                          <a:latin typeface="Arial" panose="020B0604020202020204" pitchFamily="34" charset="0"/>
                        </a:rPr>
                        <a:t>El  número de hallazgos encontrados en la seccional en el 2018 (18 en los dos ciclos) se incrementó notablemente debido a que las auditorias internas tuvieron alcance a la Facultad de Derecho y se está generando cultura en la Facultad de Ciencias Económicas, administrativas y contables.  En la Seccional se auditaron las Facultades de Ingenierías,  Ciencias Económicas, administrativas y contables y Derecho. Es importante informar  que se tuvieron también 85 observaciones (2018-1: 67 y 2018-2: 18) a las cuales también se formuló e implementó las acciones correctivas y correctivos, donde la mayoría ya se han implementado.</a:t>
                      </a:r>
                      <a:endParaRPr lang="es-CO"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507394"/>
                  </a:ext>
                </a:extLst>
              </a:tr>
            </a:tbl>
          </a:graphicData>
        </a:graphic>
      </p:graphicFrame>
    </p:spTree>
    <p:extLst>
      <p:ext uri="{BB962C8B-B14F-4D97-AF65-F5344CB8AC3E}">
        <p14:creationId xmlns:p14="http://schemas.microsoft.com/office/powerpoint/2010/main" val="2154429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93695" y="-170330"/>
            <a:ext cx="8229600" cy="5498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smtClean="0"/>
              <a:t>Resultados de Auditorias Externas</a:t>
            </a:r>
            <a:endParaRPr lang="es-ES" sz="1800" b="1" dirty="0"/>
          </a:p>
        </p:txBody>
      </p:sp>
      <p:graphicFrame>
        <p:nvGraphicFramePr>
          <p:cNvPr id="3" name="Tabla 2"/>
          <p:cNvGraphicFramePr>
            <a:graphicFrameLocks noGrp="1"/>
          </p:cNvGraphicFramePr>
          <p:nvPr>
            <p:extLst>
              <p:ext uri="{D42A27DB-BD31-4B8C-83A1-F6EECF244321}">
                <p14:modId xmlns:p14="http://schemas.microsoft.com/office/powerpoint/2010/main" val="1861995862"/>
              </p:ext>
            </p:extLst>
          </p:nvPr>
        </p:nvGraphicFramePr>
        <p:xfrm>
          <a:off x="71499" y="379493"/>
          <a:ext cx="12030853" cy="6554557"/>
        </p:xfrm>
        <a:graphic>
          <a:graphicData uri="http://schemas.openxmlformats.org/drawingml/2006/table">
            <a:tbl>
              <a:tblPr>
                <a:tableStyleId>{5C22544A-7EE6-4342-B048-85BDC9FD1C3A}</a:tableStyleId>
              </a:tblPr>
              <a:tblGrid>
                <a:gridCol w="962252">
                  <a:extLst>
                    <a:ext uri="{9D8B030D-6E8A-4147-A177-3AD203B41FA5}">
                      <a16:colId xmlns:a16="http://schemas.microsoft.com/office/drawing/2014/main" val="400753898"/>
                    </a:ext>
                  </a:extLst>
                </a:gridCol>
                <a:gridCol w="458214">
                  <a:extLst>
                    <a:ext uri="{9D8B030D-6E8A-4147-A177-3AD203B41FA5}">
                      <a16:colId xmlns:a16="http://schemas.microsoft.com/office/drawing/2014/main" val="628037096"/>
                    </a:ext>
                  </a:extLst>
                </a:gridCol>
                <a:gridCol w="620065">
                  <a:extLst>
                    <a:ext uri="{9D8B030D-6E8A-4147-A177-3AD203B41FA5}">
                      <a16:colId xmlns:a16="http://schemas.microsoft.com/office/drawing/2014/main" val="4074386483"/>
                    </a:ext>
                  </a:extLst>
                </a:gridCol>
                <a:gridCol w="539675">
                  <a:extLst>
                    <a:ext uri="{9D8B030D-6E8A-4147-A177-3AD203B41FA5}">
                      <a16:colId xmlns:a16="http://schemas.microsoft.com/office/drawing/2014/main" val="170265226"/>
                    </a:ext>
                  </a:extLst>
                </a:gridCol>
                <a:gridCol w="539675">
                  <a:extLst>
                    <a:ext uri="{9D8B030D-6E8A-4147-A177-3AD203B41FA5}">
                      <a16:colId xmlns:a16="http://schemas.microsoft.com/office/drawing/2014/main" val="2980375280"/>
                    </a:ext>
                  </a:extLst>
                </a:gridCol>
                <a:gridCol w="531244">
                  <a:extLst>
                    <a:ext uri="{9D8B030D-6E8A-4147-A177-3AD203B41FA5}">
                      <a16:colId xmlns:a16="http://schemas.microsoft.com/office/drawing/2014/main" val="3266309742"/>
                    </a:ext>
                  </a:extLst>
                </a:gridCol>
                <a:gridCol w="615567">
                  <a:extLst>
                    <a:ext uri="{9D8B030D-6E8A-4147-A177-3AD203B41FA5}">
                      <a16:colId xmlns:a16="http://schemas.microsoft.com/office/drawing/2014/main" val="4181798868"/>
                    </a:ext>
                  </a:extLst>
                </a:gridCol>
                <a:gridCol w="716756">
                  <a:extLst>
                    <a:ext uri="{9D8B030D-6E8A-4147-A177-3AD203B41FA5}">
                      <a16:colId xmlns:a16="http://schemas.microsoft.com/office/drawing/2014/main" val="200490890"/>
                    </a:ext>
                  </a:extLst>
                </a:gridCol>
                <a:gridCol w="716756">
                  <a:extLst>
                    <a:ext uri="{9D8B030D-6E8A-4147-A177-3AD203B41FA5}">
                      <a16:colId xmlns:a16="http://schemas.microsoft.com/office/drawing/2014/main" val="2544639199"/>
                    </a:ext>
                  </a:extLst>
                </a:gridCol>
                <a:gridCol w="649297">
                  <a:extLst>
                    <a:ext uri="{9D8B030D-6E8A-4147-A177-3AD203B41FA5}">
                      <a16:colId xmlns:a16="http://schemas.microsoft.com/office/drawing/2014/main" val="1352954121"/>
                    </a:ext>
                  </a:extLst>
                </a:gridCol>
                <a:gridCol w="651405">
                  <a:extLst>
                    <a:ext uri="{9D8B030D-6E8A-4147-A177-3AD203B41FA5}">
                      <a16:colId xmlns:a16="http://schemas.microsoft.com/office/drawing/2014/main" val="4057249493"/>
                    </a:ext>
                  </a:extLst>
                </a:gridCol>
                <a:gridCol w="619784">
                  <a:extLst>
                    <a:ext uri="{9D8B030D-6E8A-4147-A177-3AD203B41FA5}">
                      <a16:colId xmlns:a16="http://schemas.microsoft.com/office/drawing/2014/main" val="384627354"/>
                    </a:ext>
                  </a:extLst>
                </a:gridCol>
                <a:gridCol w="649297">
                  <a:extLst>
                    <a:ext uri="{9D8B030D-6E8A-4147-A177-3AD203B41FA5}">
                      <a16:colId xmlns:a16="http://schemas.microsoft.com/office/drawing/2014/main" val="100117577"/>
                    </a:ext>
                  </a:extLst>
                </a:gridCol>
                <a:gridCol w="651405">
                  <a:extLst>
                    <a:ext uri="{9D8B030D-6E8A-4147-A177-3AD203B41FA5}">
                      <a16:colId xmlns:a16="http://schemas.microsoft.com/office/drawing/2014/main" val="149893080"/>
                    </a:ext>
                  </a:extLst>
                </a:gridCol>
                <a:gridCol w="613462">
                  <a:extLst>
                    <a:ext uri="{9D8B030D-6E8A-4147-A177-3AD203B41FA5}">
                      <a16:colId xmlns:a16="http://schemas.microsoft.com/office/drawing/2014/main" val="721174214"/>
                    </a:ext>
                  </a:extLst>
                </a:gridCol>
                <a:gridCol w="674595">
                  <a:extLst>
                    <a:ext uri="{9D8B030D-6E8A-4147-A177-3AD203B41FA5}">
                      <a16:colId xmlns:a16="http://schemas.microsoft.com/office/drawing/2014/main" val="2053388911"/>
                    </a:ext>
                  </a:extLst>
                </a:gridCol>
                <a:gridCol w="670378">
                  <a:extLst>
                    <a:ext uri="{9D8B030D-6E8A-4147-A177-3AD203B41FA5}">
                      <a16:colId xmlns:a16="http://schemas.microsoft.com/office/drawing/2014/main" val="1467303881"/>
                    </a:ext>
                  </a:extLst>
                </a:gridCol>
                <a:gridCol w="575513">
                  <a:extLst>
                    <a:ext uri="{9D8B030D-6E8A-4147-A177-3AD203B41FA5}">
                      <a16:colId xmlns:a16="http://schemas.microsoft.com/office/drawing/2014/main" val="1832553915"/>
                    </a:ext>
                  </a:extLst>
                </a:gridCol>
                <a:gridCol w="575513">
                  <a:extLst>
                    <a:ext uri="{9D8B030D-6E8A-4147-A177-3AD203B41FA5}">
                      <a16:colId xmlns:a16="http://schemas.microsoft.com/office/drawing/2014/main" val="3302179122"/>
                    </a:ext>
                  </a:extLst>
                </a:gridCol>
              </a:tblGrid>
              <a:tr h="337683">
                <a:tc gridSpan="18">
                  <a:txBody>
                    <a:bodyPr/>
                    <a:lstStyle/>
                    <a:p>
                      <a:pPr algn="ctr" fontAlgn="ctr"/>
                      <a:r>
                        <a:rPr lang="es-CO" sz="1600" u="none" strike="noStrike" dirty="0">
                          <a:solidFill>
                            <a:srgbClr val="FF0000"/>
                          </a:solidFill>
                          <a:effectLst/>
                        </a:rPr>
                        <a:t>Consolidado de No conformidades Auditorias Externas</a:t>
                      </a:r>
                      <a:endParaRPr lang="es-CO" sz="16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endParaRPr lang="es-CO" sz="16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557246"/>
                  </a:ext>
                </a:extLst>
              </a:tr>
              <a:tr h="163523">
                <a:tc rowSpan="4">
                  <a:txBody>
                    <a:bodyPr/>
                    <a:lstStyle/>
                    <a:p>
                      <a:pPr algn="ctr" fontAlgn="ctr"/>
                      <a:r>
                        <a:rPr lang="es-CO" sz="1000" u="none" strike="noStrike" dirty="0">
                          <a:effectLst/>
                        </a:rPr>
                        <a:t>Procesos</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es-CO" sz="1000" u="none" strike="noStrike" dirty="0">
                          <a:solidFill>
                            <a:srgbClr val="FF0000"/>
                          </a:solidFill>
                          <a:effectLst/>
                        </a:rPr>
                        <a:t>BUREAU VERITAS</a:t>
                      </a:r>
                      <a:endParaRPr lang="es-CO" sz="1000" b="0"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12">
                  <a:txBody>
                    <a:bodyPr/>
                    <a:lstStyle/>
                    <a:p>
                      <a:pPr algn="ctr" fontAlgn="ctr"/>
                      <a:r>
                        <a:rPr lang="es-CO" sz="1000" u="none" strike="noStrike" dirty="0">
                          <a:solidFill>
                            <a:srgbClr val="FF0000"/>
                          </a:solidFill>
                          <a:effectLst/>
                        </a:rPr>
                        <a:t>SGS</a:t>
                      </a:r>
                      <a:endParaRPr lang="es-CO" sz="1000" b="0"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fontAlgn="ctr"/>
                      <a:endParaRPr lang="es-CO" sz="1000" b="0"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097686"/>
                  </a:ext>
                </a:extLst>
              </a:tr>
              <a:tr h="419262">
                <a:tc vMerge="1">
                  <a:txBody>
                    <a:bodyPr/>
                    <a:lstStyle/>
                    <a:p>
                      <a:endParaRPr lang="es-CO"/>
                    </a:p>
                  </a:txBody>
                  <a:tcPr/>
                </a:tc>
                <a:tc>
                  <a:txBody>
                    <a:bodyPr/>
                    <a:lstStyle/>
                    <a:p>
                      <a:pPr algn="ctr" fontAlgn="ctr"/>
                      <a:r>
                        <a:rPr lang="es-CO" sz="600" b="1" u="none" strike="noStrike" dirty="0">
                          <a:effectLst/>
                        </a:rPr>
                        <a:t>Auditoria de Certificación</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a:effectLst/>
                        </a:rPr>
                        <a:t>Auditoria de Seguimiento</a:t>
                      </a:r>
                      <a:endParaRPr lang="es-CO" sz="600" b="1" i="0" u="none" strike="noStrike">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a:effectLst/>
                        </a:rPr>
                        <a:t>Auditoria de Seguimiento 2</a:t>
                      </a:r>
                      <a:endParaRPr lang="es-CO" sz="600" b="1" i="0" u="none" strike="noStrike">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3</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4</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5</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Recertificación</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1</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2</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Recertificación</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1</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2</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Recertificación</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1</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2</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Recertificación</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1</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600" b="1" u="none" strike="noStrike" dirty="0">
                          <a:effectLst/>
                        </a:rPr>
                        <a:t>Auditoria de Seguimiento </a:t>
                      </a:r>
                      <a:r>
                        <a:rPr lang="es-CO" sz="600" b="1" u="none" strike="noStrike" dirty="0" smtClean="0">
                          <a:effectLst/>
                        </a:rPr>
                        <a:t>2</a:t>
                      </a:r>
                      <a:endParaRPr lang="es-CO" sz="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724704"/>
                  </a:ext>
                </a:extLst>
              </a:tr>
              <a:tr h="294341">
                <a:tc vMerge="1">
                  <a:txBody>
                    <a:bodyPr/>
                    <a:lstStyle/>
                    <a:p>
                      <a:endParaRPr lang="es-CO"/>
                    </a:p>
                  </a:txBody>
                  <a:tcPr/>
                </a:tc>
                <a:tc>
                  <a:txBody>
                    <a:bodyPr/>
                    <a:lstStyle/>
                    <a:p>
                      <a:pPr algn="ctr" fontAlgn="b"/>
                      <a:r>
                        <a:rPr lang="es-CO" sz="900" u="none" strike="noStrike" dirty="0">
                          <a:effectLst/>
                        </a:rPr>
                        <a:t>Jun-2007</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Feb-2008</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Jul-2008</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Nov -2008</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Jun-2009</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a:effectLst/>
                        </a:rPr>
                        <a:t>Ene-2010</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a:effectLst/>
                        </a:rPr>
                        <a:t>Jun-2010</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a:effectLst/>
                        </a:rPr>
                        <a:t>Dic-2010</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May-2011</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Dic- 2011</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Jun- 2012</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Ago-2012</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Jun- 2013</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a:effectLst/>
                        </a:rPr>
                        <a:t>Jun-2014</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a:effectLst/>
                        </a:rPr>
                        <a:t>Jun-2015</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a:effectLst/>
                        </a:rPr>
                        <a:t>Jun-2016</a:t>
                      </a:r>
                      <a:endParaRPr lang="es-CO" sz="900" b="0" i="0" u="none" strike="noStrike">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a:effectLst/>
                        </a:rPr>
                        <a:t>Jul-2017</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900" u="none" strike="noStrike" dirty="0" smtClean="0">
                          <a:effectLst/>
                        </a:rPr>
                        <a:t>Agosto-2018</a:t>
                      </a:r>
                      <a:endParaRPr lang="es-CO" sz="900" b="0" i="0" u="none" strike="noStrike" dirty="0">
                        <a:solidFill>
                          <a:srgbClr val="FFFFFF"/>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303854"/>
                  </a:ext>
                </a:extLst>
              </a:tr>
              <a:tr h="457863">
                <a:tc vMerge="1">
                  <a:txBody>
                    <a:bodyPr/>
                    <a:lstStyle/>
                    <a:p>
                      <a:endParaRPr lang="es-CO"/>
                    </a:p>
                  </a:txBody>
                  <a:tcPr/>
                </a:tc>
                <a:tc>
                  <a:txBody>
                    <a:bodyPr/>
                    <a:lstStyle/>
                    <a:p>
                      <a:pPr algn="ctr" fontAlgn="ctr"/>
                      <a:r>
                        <a:rPr lang="es-CO" sz="700" u="none" strike="noStrike" dirty="0">
                          <a:effectLst/>
                        </a:rPr>
                        <a:t>Bogotá, Barranquilla, Cali y Pereira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Cartagena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Cali y Socorro</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Cúcuta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Barranquilla y Pereira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Cartagena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Cartagena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Barranquilla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Cúcuta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Cartagena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Socorro</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y Cali</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Barranquilla  y Pereira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Cúcuta y Socorro</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Cartagena y Socorro</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Pereira y Barranquilla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Cali y Cúcuta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700" u="none" strike="noStrike" dirty="0">
                          <a:effectLst/>
                        </a:rPr>
                        <a:t>Bogotá, </a:t>
                      </a:r>
                      <a:r>
                        <a:rPr lang="es-CO" sz="700" u="none" strike="noStrike" dirty="0" smtClean="0">
                          <a:effectLst/>
                        </a:rPr>
                        <a:t>Barranquilla</a:t>
                      </a:r>
                      <a:r>
                        <a:rPr lang="es-CO" sz="700" u="none" strike="noStrike" baseline="0" dirty="0" smtClean="0">
                          <a:effectLst/>
                        </a:rPr>
                        <a:t> </a:t>
                      </a:r>
                      <a:r>
                        <a:rPr lang="es-CO" sz="700" u="none" strike="noStrike" dirty="0" smtClean="0">
                          <a:effectLst/>
                        </a:rPr>
                        <a:t>y Pereira</a:t>
                      </a:r>
                      <a:endParaRPr lang="es-CO" sz="7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292682"/>
                  </a:ext>
                </a:extLst>
              </a:tr>
              <a:tr h="294341">
                <a:tc>
                  <a:txBody>
                    <a:bodyPr/>
                    <a:lstStyle/>
                    <a:p>
                      <a:pPr algn="just" fontAlgn="ctr"/>
                      <a:r>
                        <a:rPr lang="es-CO" sz="900" u="none" strike="noStrike" dirty="0">
                          <a:effectLst/>
                        </a:rPr>
                        <a:t>Dirección Estratégica</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smtClean="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489834"/>
                  </a:ext>
                </a:extLst>
              </a:tr>
              <a:tr h="294341">
                <a:tc>
                  <a:txBody>
                    <a:bodyPr/>
                    <a:lstStyle/>
                    <a:p>
                      <a:pPr algn="just" fontAlgn="ctr"/>
                      <a:r>
                        <a:rPr lang="es-CO" sz="900" u="none" strike="noStrike" dirty="0">
                          <a:effectLst/>
                        </a:rPr>
                        <a:t>Aseguramiento de la Calidad</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3</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3</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2</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2</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2</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3</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4</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2</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632363"/>
                  </a:ext>
                </a:extLst>
              </a:tr>
              <a:tr h="191259">
                <a:tc>
                  <a:txBody>
                    <a:bodyPr/>
                    <a:lstStyle/>
                    <a:p>
                      <a:pPr algn="just" fontAlgn="ctr"/>
                      <a:r>
                        <a:rPr lang="es-CO" sz="900" u="none" strike="noStrike" dirty="0">
                          <a:effectLst/>
                        </a:rPr>
                        <a:t>Investigación</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N/A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091632"/>
                  </a:ext>
                </a:extLst>
              </a:tr>
              <a:tr h="163523">
                <a:tc>
                  <a:txBody>
                    <a:bodyPr/>
                    <a:lstStyle/>
                    <a:p>
                      <a:pPr algn="just" fontAlgn="ctr"/>
                      <a:r>
                        <a:rPr lang="es-CO" sz="900" u="none" strike="noStrike" dirty="0">
                          <a:effectLst/>
                        </a:rPr>
                        <a:t>Docencia</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214213"/>
                  </a:ext>
                </a:extLst>
              </a:tr>
              <a:tr h="223321">
                <a:tc>
                  <a:txBody>
                    <a:bodyPr/>
                    <a:lstStyle/>
                    <a:p>
                      <a:pPr algn="just" fontAlgn="ctr"/>
                      <a:r>
                        <a:rPr lang="es-CO" sz="900" u="none" strike="noStrike" dirty="0">
                          <a:effectLst/>
                        </a:rPr>
                        <a:t>Gestión Humana</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482852"/>
                  </a:ext>
                </a:extLst>
              </a:tr>
              <a:tr h="223321">
                <a:tc>
                  <a:txBody>
                    <a:bodyPr/>
                    <a:lstStyle/>
                    <a:p>
                      <a:pPr algn="just" fontAlgn="ctr"/>
                      <a:r>
                        <a:rPr lang="es-CO" sz="900" b="0" i="0" u="none" strike="noStrike" dirty="0" smtClean="0">
                          <a:solidFill>
                            <a:schemeClr val="dk1"/>
                          </a:solidFill>
                          <a:effectLst/>
                          <a:latin typeface="+mn-lt"/>
                        </a:rPr>
                        <a:t>Proyección</a:t>
                      </a:r>
                      <a:r>
                        <a:rPr lang="es-CO" sz="900" b="0" i="0" u="none" strike="noStrike" baseline="0" dirty="0" smtClean="0">
                          <a:solidFill>
                            <a:schemeClr val="dk1"/>
                          </a:solidFill>
                          <a:effectLst/>
                          <a:latin typeface="+mn-lt"/>
                        </a:rPr>
                        <a:t> social</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a:t>
                      </a:r>
                      <a:endParaRPr kumimoji="0" lang="es-CO"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a:solidFill>
                            <a:schemeClr val="dk1"/>
                          </a:solidFill>
                          <a:effectLst/>
                          <a:latin typeface="+mn-l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263381"/>
                  </a:ext>
                </a:extLst>
              </a:tr>
              <a:tr h="294341">
                <a:tc>
                  <a:txBody>
                    <a:bodyPr/>
                    <a:lstStyle/>
                    <a:p>
                      <a:pPr algn="just" fontAlgn="ctr"/>
                      <a:r>
                        <a:rPr lang="es-CO" sz="900" u="none" strike="noStrike" dirty="0">
                          <a:effectLst/>
                        </a:rPr>
                        <a:t>Gestión de la Biblioteca</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239979"/>
                  </a:ext>
                </a:extLst>
              </a:tr>
              <a:tr h="441511">
                <a:tc>
                  <a:txBody>
                    <a:bodyPr/>
                    <a:lstStyle/>
                    <a:p>
                      <a:pPr algn="just" fontAlgn="ctr"/>
                      <a:r>
                        <a:rPr lang="es-CO" sz="900" u="none" strike="noStrike" dirty="0">
                          <a:effectLst/>
                        </a:rPr>
                        <a:t>Gestión de Admisiones y Registros</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2</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649900"/>
                  </a:ext>
                </a:extLst>
              </a:tr>
              <a:tr h="294341">
                <a:tc>
                  <a:txBody>
                    <a:bodyPr/>
                    <a:lstStyle/>
                    <a:p>
                      <a:pPr algn="just" fontAlgn="ctr"/>
                      <a:r>
                        <a:rPr lang="es-CO" sz="900" u="none" strike="noStrike" dirty="0">
                          <a:effectLst/>
                        </a:rPr>
                        <a:t>Bienestar Universitario</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2</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30779"/>
                  </a:ext>
                </a:extLst>
              </a:tr>
              <a:tr h="223321">
                <a:tc>
                  <a:txBody>
                    <a:bodyPr/>
                    <a:lstStyle/>
                    <a:p>
                      <a:pPr algn="just" fontAlgn="ctr"/>
                      <a:r>
                        <a:rPr lang="es-CO" sz="900" u="none" strike="noStrike" dirty="0">
                          <a:effectLst/>
                        </a:rPr>
                        <a:t>Gestión Informática</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530834"/>
                  </a:ext>
                </a:extLst>
              </a:tr>
              <a:tr h="334983">
                <a:tc>
                  <a:txBody>
                    <a:bodyPr/>
                    <a:lstStyle/>
                    <a:p>
                      <a:pPr algn="just" fontAlgn="ctr"/>
                      <a:r>
                        <a:rPr lang="es-CO" sz="900" u="none" strike="noStrike" dirty="0">
                          <a:effectLst/>
                        </a:rPr>
                        <a:t>Gestión de Auditoria Interna</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239728"/>
                  </a:ext>
                </a:extLst>
              </a:tr>
              <a:tr h="441511">
                <a:tc>
                  <a:txBody>
                    <a:bodyPr/>
                    <a:lstStyle/>
                    <a:p>
                      <a:pPr algn="just" fontAlgn="ctr"/>
                      <a:r>
                        <a:rPr lang="es-CO" sz="900" u="none" strike="noStrike" dirty="0">
                          <a:effectLst/>
                        </a:rPr>
                        <a:t>Gestión de Adquisiciones y Suministros</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2</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2</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2</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103335"/>
                  </a:ext>
                </a:extLst>
              </a:tr>
              <a:tr h="382521">
                <a:tc>
                  <a:txBody>
                    <a:bodyPr/>
                    <a:lstStyle/>
                    <a:p>
                      <a:pPr algn="just" fontAlgn="ctr"/>
                      <a:r>
                        <a:rPr lang="es-CO" sz="900" b="1" i="0" u="none" strike="noStrike" dirty="0" smtClean="0">
                          <a:solidFill>
                            <a:srgbClr val="000000"/>
                          </a:solidFill>
                          <a:effectLst/>
                          <a:latin typeface="Calibri" panose="020F0502020204030204" pitchFamily="34" charset="0"/>
                        </a:rPr>
                        <a:t>Servicios generales</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1</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861541"/>
                  </a:ext>
                </a:extLst>
              </a:tr>
              <a:tr h="163523">
                <a:tc>
                  <a:txBody>
                    <a:bodyPr/>
                    <a:lstStyle/>
                    <a:p>
                      <a:pPr algn="ctr" fontAlgn="ctr"/>
                      <a:r>
                        <a:rPr lang="es-CO" sz="1000" u="none" strike="noStrike" dirty="0">
                          <a:effectLst/>
                        </a:rPr>
                        <a:t>TOTAL</a:t>
                      </a:r>
                      <a:endParaRPr lang="es-CO" sz="1000" b="1"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8</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2</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5</a:t>
                      </a: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1</a:t>
                      </a: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3</a:t>
                      </a: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4</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6</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4</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2</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00" u="none" strike="noStrike" dirty="0">
                          <a:effectLst/>
                        </a:rPr>
                        <a:t>4</a:t>
                      </a:r>
                      <a:endParaRPr lang="es-CO"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4</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a:effectLst/>
                        </a:rPr>
                        <a:t>0</a:t>
                      </a: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1</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0</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u="none" strike="noStrike" dirty="0">
                          <a:effectLst/>
                        </a:rPr>
                        <a:t>6</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00" b="1" i="0" u="none" strike="noStrike" dirty="0" smtClean="0">
                          <a:solidFill>
                            <a:srgbClr val="000000"/>
                          </a:solidFill>
                          <a:effectLst/>
                          <a:latin typeface="Calibri" panose="020F0502020204030204" pitchFamily="34" charset="0"/>
                        </a:rPr>
                        <a:t>5</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307463"/>
                  </a:ext>
                </a:extLst>
              </a:tr>
              <a:tr h="915727">
                <a:tc gridSpan="19">
                  <a:txBody>
                    <a:bodyPr/>
                    <a:lstStyle/>
                    <a:p>
                      <a:pPr marL="342900" marR="0" lvl="0" indent="-342900" algn="just" defTabSz="914400" rtl="0" eaLnBrk="1" fontAlgn="ctr" latinLnBrk="0" hangingPunct="1">
                        <a:lnSpc>
                          <a:spcPct val="100000"/>
                        </a:lnSpc>
                        <a:spcBef>
                          <a:spcPct val="0"/>
                        </a:spcBef>
                        <a:spcAft>
                          <a:spcPct val="0"/>
                        </a:spcAft>
                        <a:buClrTx/>
                        <a:buSzTx/>
                        <a:buFontTx/>
                        <a:buNone/>
                        <a:tabLst/>
                        <a:defRPr/>
                      </a:pPr>
                      <a:r>
                        <a:rPr lang="es-MX" sz="1050" kern="1200" dirty="0" smtClean="0">
                          <a:solidFill>
                            <a:schemeClr val="tx1"/>
                          </a:solidFill>
                          <a:effectLst/>
                          <a:latin typeface="+mn-lt"/>
                          <a:ea typeface="+mn-ea"/>
                          <a:cs typeface="+mn-cs"/>
                        </a:rPr>
                        <a:t>Se </a:t>
                      </a:r>
                      <a:r>
                        <a:rPr lang="es-MX" sz="1400" b="0" kern="1200" dirty="0" smtClean="0">
                          <a:solidFill>
                            <a:schemeClr val="tx1"/>
                          </a:solidFill>
                          <a:effectLst/>
                          <a:latin typeface="+mn-lt"/>
                          <a:ea typeface="+mn-ea"/>
                          <a:cs typeface="+mn-cs"/>
                        </a:rPr>
                        <a:t>recibió visita de auditoría externa de seguimiento a</a:t>
                      </a:r>
                      <a:r>
                        <a:rPr lang="es-MX" sz="1400" b="0" kern="1200" baseline="0" dirty="0" smtClean="0">
                          <a:solidFill>
                            <a:schemeClr val="tx1"/>
                          </a:solidFill>
                          <a:effectLst/>
                          <a:latin typeface="+mn-lt"/>
                          <a:ea typeface="+mn-ea"/>
                          <a:cs typeface="+mn-cs"/>
                        </a:rPr>
                        <a:t> partir de julio 31 </a:t>
                      </a:r>
                      <a:r>
                        <a:rPr lang="es-MX" sz="1400" b="0" kern="1200" dirty="0" smtClean="0">
                          <a:solidFill>
                            <a:schemeClr val="tx1"/>
                          </a:solidFill>
                          <a:effectLst/>
                          <a:latin typeface="+mn-lt"/>
                          <a:ea typeface="+mn-ea"/>
                          <a:cs typeface="+mn-cs"/>
                        </a:rPr>
                        <a:t>de 2018</a:t>
                      </a:r>
                      <a:r>
                        <a:rPr lang="es-MX" sz="1400" b="0" kern="1200" baseline="0" dirty="0" smtClean="0">
                          <a:solidFill>
                            <a:schemeClr val="tx1"/>
                          </a:solidFill>
                          <a:effectLst/>
                          <a:latin typeface="+mn-lt"/>
                          <a:ea typeface="+mn-ea"/>
                          <a:cs typeface="+mn-cs"/>
                        </a:rPr>
                        <a:t>  hasta el 4 de agosto en las </a:t>
                      </a:r>
                      <a:r>
                        <a:rPr lang="es-MX" sz="1400" b="0" kern="1200" dirty="0" smtClean="0">
                          <a:solidFill>
                            <a:schemeClr val="tx1"/>
                          </a:solidFill>
                          <a:effectLst/>
                          <a:latin typeface="+mn-lt"/>
                          <a:ea typeface="+mn-ea"/>
                          <a:cs typeface="+mn-cs"/>
                        </a:rPr>
                        <a:t>seccionales de:  Bogotá, Barranquilla y Pereira,</a:t>
                      </a:r>
                      <a:r>
                        <a:rPr lang="es-MX" sz="1400" b="0" kern="1200" baseline="0" dirty="0" smtClean="0">
                          <a:solidFill>
                            <a:schemeClr val="tx1"/>
                          </a:solidFill>
                          <a:effectLst/>
                          <a:latin typeface="+mn-lt"/>
                          <a:ea typeface="+mn-ea"/>
                          <a:cs typeface="+mn-cs"/>
                        </a:rPr>
                        <a:t> se</a:t>
                      </a:r>
                    </a:p>
                    <a:p>
                      <a:pPr marL="342900" marR="0" lvl="0" indent="-342900" algn="just" defTabSz="914400" rtl="0" eaLnBrk="1" fontAlgn="ctr" latinLnBrk="0" hangingPunct="1">
                        <a:lnSpc>
                          <a:spcPct val="100000"/>
                        </a:lnSpc>
                        <a:spcBef>
                          <a:spcPct val="0"/>
                        </a:spcBef>
                        <a:spcAft>
                          <a:spcPct val="0"/>
                        </a:spcAft>
                        <a:buClrTx/>
                        <a:buSzTx/>
                        <a:buFontTx/>
                        <a:buNone/>
                        <a:tabLst/>
                        <a:defRPr/>
                      </a:pPr>
                      <a:r>
                        <a:rPr lang="es-MX" sz="1400" b="0" kern="1200" baseline="0" dirty="0" smtClean="0">
                          <a:solidFill>
                            <a:schemeClr val="tx1"/>
                          </a:solidFill>
                          <a:effectLst/>
                          <a:latin typeface="+mn-lt"/>
                          <a:ea typeface="+mn-ea"/>
                          <a:cs typeface="+mn-cs"/>
                        </a:rPr>
                        <a:t>encontraron 5 </a:t>
                      </a:r>
                      <a:r>
                        <a:rPr lang="es-MX" sz="1400" b="0" kern="1200" dirty="0" smtClean="0">
                          <a:solidFill>
                            <a:schemeClr val="tx1"/>
                          </a:solidFill>
                          <a:effectLst/>
                          <a:latin typeface="+mn-lt"/>
                          <a:ea typeface="+mn-ea"/>
                          <a:cs typeface="+mn-cs"/>
                        </a:rPr>
                        <a:t>hallazgos en</a:t>
                      </a:r>
                      <a:r>
                        <a:rPr lang="es-MX" sz="1400" b="0" kern="1200" baseline="0" dirty="0" smtClean="0">
                          <a:solidFill>
                            <a:schemeClr val="tx1"/>
                          </a:solidFill>
                          <a:effectLst/>
                          <a:latin typeface="+mn-lt"/>
                          <a:ea typeface="+mn-ea"/>
                          <a:cs typeface="+mn-cs"/>
                        </a:rPr>
                        <a:t> las diferentes seccionales así:  Bogotá: 3, Barranquilla: 1, Pereira:1 en los procesos de Docencia, proyección social, Aseguramiento de </a:t>
                      </a:r>
                    </a:p>
                    <a:p>
                      <a:pPr marL="342900" marR="0" lvl="0" indent="-342900" algn="just" defTabSz="914400" rtl="0" eaLnBrk="1" fontAlgn="ctr" latinLnBrk="0" hangingPunct="1">
                        <a:lnSpc>
                          <a:spcPct val="100000"/>
                        </a:lnSpc>
                        <a:spcBef>
                          <a:spcPct val="0"/>
                        </a:spcBef>
                        <a:spcAft>
                          <a:spcPct val="0"/>
                        </a:spcAft>
                        <a:buClrTx/>
                        <a:buSzTx/>
                        <a:buFontTx/>
                        <a:buNone/>
                        <a:tabLst/>
                        <a:defRPr/>
                      </a:pPr>
                      <a:r>
                        <a:rPr lang="es-MX" sz="1400" b="0" kern="1200" baseline="0" dirty="0" smtClean="0">
                          <a:solidFill>
                            <a:schemeClr val="tx1"/>
                          </a:solidFill>
                          <a:effectLst/>
                          <a:latin typeface="+mn-lt"/>
                          <a:ea typeface="+mn-ea"/>
                          <a:cs typeface="+mn-cs"/>
                        </a:rPr>
                        <a:t>calidad, Biblioteca y servicios generales, los cuales fueron analizados  por los procesos revisando si aplicaban o no y se formularon e implementaron las acciones </a:t>
                      </a:r>
                    </a:p>
                    <a:p>
                      <a:pPr marL="342900" marR="0" lvl="0" indent="-342900" algn="just" defTabSz="914400" rtl="0" eaLnBrk="1" fontAlgn="ctr" latinLnBrk="0" hangingPunct="1">
                        <a:lnSpc>
                          <a:spcPct val="100000"/>
                        </a:lnSpc>
                        <a:spcBef>
                          <a:spcPct val="0"/>
                        </a:spcBef>
                        <a:spcAft>
                          <a:spcPct val="0"/>
                        </a:spcAft>
                        <a:buClrTx/>
                        <a:buSzTx/>
                        <a:buFontTx/>
                        <a:buNone/>
                        <a:tabLst/>
                        <a:defRPr/>
                      </a:pPr>
                      <a:r>
                        <a:rPr lang="es-MX" sz="1400" b="0" kern="1200" baseline="0" dirty="0" smtClean="0">
                          <a:solidFill>
                            <a:schemeClr val="tx1"/>
                          </a:solidFill>
                          <a:effectLst/>
                          <a:latin typeface="+mn-lt"/>
                          <a:ea typeface="+mn-ea"/>
                          <a:cs typeface="+mn-cs"/>
                        </a:rPr>
                        <a:t>correctivas en los procesos que aplicaba.</a:t>
                      </a:r>
                      <a:endParaRPr lang="es-CO" sz="1400" b="0" kern="1200" dirty="0" smtClean="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just" defTabSz="914400" rtl="0" eaLnBrk="1" fontAlgn="ctr" latinLnBrk="0" hangingPunct="1">
                        <a:lnSpc>
                          <a:spcPct val="100000"/>
                        </a:lnSpc>
                        <a:spcBef>
                          <a:spcPct val="0"/>
                        </a:spcBef>
                        <a:spcAft>
                          <a:spcPct val="0"/>
                        </a:spcAft>
                        <a:buClrTx/>
                        <a:buSzTx/>
                        <a:buFontTx/>
                        <a:buNone/>
                        <a:tabLst/>
                        <a:defRPr/>
                      </a:pPr>
                      <a:endParaRPr lang="es-CO" sz="1200" b="0" kern="1200" dirty="0" smtClean="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084538"/>
                  </a:ext>
                </a:extLst>
              </a:tr>
            </a:tbl>
          </a:graphicData>
        </a:graphic>
      </p:graphicFrame>
    </p:spTree>
    <p:extLst>
      <p:ext uri="{BB962C8B-B14F-4D97-AF65-F5344CB8AC3E}">
        <p14:creationId xmlns:p14="http://schemas.microsoft.com/office/powerpoint/2010/main" val="4055594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4142981"/>
              </p:ext>
            </p:extLst>
          </p:nvPr>
        </p:nvGraphicFramePr>
        <p:xfrm>
          <a:off x="71718" y="450358"/>
          <a:ext cx="10390095" cy="6417920"/>
        </p:xfrm>
        <a:graphic>
          <a:graphicData uri="http://schemas.openxmlformats.org/drawingml/2006/table">
            <a:tbl>
              <a:tblPr>
                <a:tableStyleId>{5C22544A-7EE6-4342-B048-85BDC9FD1C3A}</a:tableStyleId>
              </a:tblPr>
              <a:tblGrid>
                <a:gridCol w="2943187">
                  <a:extLst>
                    <a:ext uri="{9D8B030D-6E8A-4147-A177-3AD203B41FA5}">
                      <a16:colId xmlns:a16="http://schemas.microsoft.com/office/drawing/2014/main" val="97216164"/>
                    </a:ext>
                  </a:extLst>
                </a:gridCol>
                <a:gridCol w="1516066">
                  <a:extLst>
                    <a:ext uri="{9D8B030D-6E8A-4147-A177-3AD203B41FA5}">
                      <a16:colId xmlns:a16="http://schemas.microsoft.com/office/drawing/2014/main" val="3107593576"/>
                    </a:ext>
                  </a:extLst>
                </a:gridCol>
                <a:gridCol w="1516066">
                  <a:extLst>
                    <a:ext uri="{9D8B030D-6E8A-4147-A177-3AD203B41FA5}">
                      <a16:colId xmlns:a16="http://schemas.microsoft.com/office/drawing/2014/main" val="1193325718"/>
                    </a:ext>
                  </a:extLst>
                </a:gridCol>
                <a:gridCol w="1431164">
                  <a:extLst>
                    <a:ext uri="{9D8B030D-6E8A-4147-A177-3AD203B41FA5}">
                      <a16:colId xmlns:a16="http://schemas.microsoft.com/office/drawing/2014/main" val="1354661376"/>
                    </a:ext>
                  </a:extLst>
                </a:gridCol>
                <a:gridCol w="970280">
                  <a:extLst>
                    <a:ext uri="{9D8B030D-6E8A-4147-A177-3AD203B41FA5}">
                      <a16:colId xmlns:a16="http://schemas.microsoft.com/office/drawing/2014/main" val="1132798860"/>
                    </a:ext>
                  </a:extLst>
                </a:gridCol>
                <a:gridCol w="1043052">
                  <a:extLst>
                    <a:ext uri="{9D8B030D-6E8A-4147-A177-3AD203B41FA5}">
                      <a16:colId xmlns:a16="http://schemas.microsoft.com/office/drawing/2014/main" val="3385081104"/>
                    </a:ext>
                  </a:extLst>
                </a:gridCol>
                <a:gridCol w="970280">
                  <a:extLst>
                    <a:ext uri="{9D8B030D-6E8A-4147-A177-3AD203B41FA5}">
                      <a16:colId xmlns:a16="http://schemas.microsoft.com/office/drawing/2014/main" val="1424657145"/>
                    </a:ext>
                  </a:extLst>
                </a:gridCol>
              </a:tblGrid>
              <a:tr h="391538">
                <a:tc rowSpan="2">
                  <a:txBody>
                    <a:bodyPr/>
                    <a:lstStyle/>
                    <a:p>
                      <a:pPr algn="ctr" fontAlgn="ctr"/>
                      <a:r>
                        <a:rPr lang="es-CO" sz="1050" u="none" strike="noStrike" dirty="0">
                          <a:effectLst/>
                        </a:rPr>
                        <a:t>PROCESO</a:t>
                      </a:r>
                      <a:endParaRPr lang="es-CO"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CO" sz="1200" b="1" u="none" strike="noStrike" dirty="0">
                          <a:effectLst/>
                        </a:rPr>
                        <a:t>2018 </a:t>
                      </a:r>
                      <a:br>
                        <a:rPr lang="es-CO" sz="1200" b="1" u="none" strike="noStrike" dirty="0">
                          <a:effectLst/>
                        </a:rPr>
                      </a:br>
                      <a:r>
                        <a:rPr lang="es-CO" sz="1200" b="1" u="none" strike="noStrike" dirty="0">
                          <a:effectLst/>
                        </a:rPr>
                        <a:t>(Junio y noviembre de 2018)</a:t>
                      </a:r>
                      <a:endParaRPr lang="es-CO"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gridSpan="3">
                  <a:txBody>
                    <a:bodyPr/>
                    <a:lstStyle/>
                    <a:p>
                      <a:pPr algn="ctr" fontAlgn="b"/>
                      <a:r>
                        <a:rPr lang="es-CO" sz="1100" b="1" u="none" strike="noStrike" dirty="0">
                          <a:effectLst/>
                        </a:rPr>
                        <a:t>ACCIONES CORRECTIVAS</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rowSpan="2">
                  <a:txBody>
                    <a:bodyPr/>
                    <a:lstStyle/>
                    <a:p>
                      <a:pPr algn="ctr" fontAlgn="ctr"/>
                      <a:r>
                        <a:rPr lang="es-CO" sz="1050" u="none" strike="noStrike">
                          <a:effectLst/>
                        </a:rPr>
                        <a:t>% CUMPL.</a:t>
                      </a:r>
                      <a:endParaRPr lang="es-CO" sz="105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528872"/>
                  </a:ext>
                </a:extLst>
              </a:tr>
              <a:tr h="513893">
                <a:tc vMerge="1">
                  <a:txBody>
                    <a:bodyPr/>
                    <a:lstStyle/>
                    <a:p>
                      <a:endParaRPr lang="es-CO"/>
                    </a:p>
                  </a:txBody>
                  <a:tcPr/>
                </a:tc>
                <a:tc>
                  <a:txBody>
                    <a:bodyPr/>
                    <a:lstStyle/>
                    <a:p>
                      <a:pPr algn="just" fontAlgn="ctr"/>
                      <a:r>
                        <a:rPr lang="es-CO" sz="1050" u="none" strike="noStrike">
                          <a:effectLst/>
                        </a:rPr>
                        <a:t>No. NO CONFORMIDADES</a:t>
                      </a:r>
                      <a:endParaRPr lang="es-CO" sz="105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50" u="none" strike="noStrike">
                          <a:effectLst/>
                        </a:rPr>
                        <a:t>No. OBSERVACIONES</a:t>
                      </a:r>
                      <a:endParaRPr lang="es-CO" sz="105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50" u="none" strike="noStrike">
                          <a:effectLst/>
                        </a:rPr>
                        <a:t>TOTAL ACCIONES CORRECTIVAS O CORRECCIONES</a:t>
                      </a:r>
                      <a:endParaRPr lang="es-CO" sz="105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50" u="none" strike="noStrike">
                          <a:effectLst/>
                        </a:rPr>
                        <a:t>CERRADAS</a:t>
                      </a:r>
                      <a:endParaRPr lang="es-CO" sz="105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50" u="none" strike="noStrike">
                          <a:effectLst/>
                        </a:rPr>
                        <a:t>EN PROCESO</a:t>
                      </a:r>
                      <a:endParaRPr lang="es-CO" sz="105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576749179"/>
                  </a:ext>
                </a:extLst>
              </a:tr>
              <a:tr h="228397">
                <a:tc>
                  <a:txBody>
                    <a:bodyPr/>
                    <a:lstStyle/>
                    <a:p>
                      <a:pPr algn="just" fontAlgn="ctr"/>
                      <a:r>
                        <a:rPr lang="es-CO" sz="1050" u="none" strike="noStrike">
                          <a:effectLst/>
                        </a:rPr>
                        <a:t> DIRECCIÓN ESTRATÉGICA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048201"/>
                  </a:ext>
                </a:extLst>
              </a:tr>
              <a:tr h="228397">
                <a:tc>
                  <a:txBody>
                    <a:bodyPr/>
                    <a:lstStyle/>
                    <a:p>
                      <a:pPr algn="just" fontAlgn="ctr"/>
                      <a:r>
                        <a:rPr lang="es-CO" sz="1050" u="none" strike="noStrike">
                          <a:effectLst/>
                        </a:rPr>
                        <a:t>ASEGURAMIENTO DE LA CALIDAD</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67935"/>
                  </a:ext>
                </a:extLst>
              </a:tr>
              <a:tr h="228397">
                <a:tc>
                  <a:txBody>
                    <a:bodyPr/>
                    <a:lstStyle/>
                    <a:p>
                      <a:pPr algn="just" fontAlgn="ctr"/>
                      <a:r>
                        <a:rPr lang="es-CO" sz="1050" u="none" strike="noStrike">
                          <a:effectLst/>
                        </a:rPr>
                        <a:t>DOCENCIA (Facultad CEAC)</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315163"/>
                  </a:ext>
                </a:extLst>
              </a:tr>
              <a:tr h="228397">
                <a:tc>
                  <a:txBody>
                    <a:bodyPr/>
                    <a:lstStyle/>
                    <a:p>
                      <a:pPr algn="just" fontAlgn="ctr"/>
                      <a:r>
                        <a:rPr lang="es-CO" sz="1050" u="none" strike="noStrike">
                          <a:effectLst/>
                        </a:rPr>
                        <a:t>DOCENCIA (Facultad Ingenierías)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709898"/>
                  </a:ext>
                </a:extLst>
              </a:tr>
              <a:tr h="228397">
                <a:tc>
                  <a:txBody>
                    <a:bodyPr/>
                    <a:lstStyle/>
                    <a:p>
                      <a:pPr algn="just" fontAlgn="ctr"/>
                      <a:r>
                        <a:rPr lang="es-CO" sz="1050" u="none" strike="noStrike" dirty="0">
                          <a:effectLst/>
                        </a:rPr>
                        <a:t>DOCENCIA (Facultad Derecho)</a:t>
                      </a:r>
                      <a:endParaRPr lang="es-CO"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117968"/>
                  </a:ext>
                </a:extLst>
              </a:tr>
              <a:tr h="228397">
                <a:tc>
                  <a:txBody>
                    <a:bodyPr/>
                    <a:lstStyle/>
                    <a:p>
                      <a:pPr algn="just" fontAlgn="ctr"/>
                      <a:r>
                        <a:rPr lang="es-CO" sz="1050" u="none" strike="noStrike">
                          <a:effectLst/>
                        </a:rPr>
                        <a:t>INVESTIGACIÓN (Facultad CEAC)</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784945"/>
                  </a:ext>
                </a:extLst>
              </a:tr>
              <a:tr h="228397">
                <a:tc>
                  <a:txBody>
                    <a:bodyPr/>
                    <a:lstStyle/>
                    <a:p>
                      <a:pPr algn="just" fontAlgn="ctr"/>
                      <a:r>
                        <a:rPr lang="es-CO" sz="1050" u="none" strike="noStrike">
                          <a:effectLst/>
                        </a:rPr>
                        <a:t>INVESTIGACIÓN (Facultad Ingenierías)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019150"/>
                  </a:ext>
                </a:extLst>
              </a:tr>
              <a:tr h="228397">
                <a:tc>
                  <a:txBody>
                    <a:bodyPr/>
                    <a:lstStyle/>
                    <a:p>
                      <a:pPr algn="just" fontAlgn="ctr"/>
                      <a:r>
                        <a:rPr lang="es-CO" sz="1050" u="none" strike="noStrike">
                          <a:effectLst/>
                        </a:rPr>
                        <a:t>INVESTIGACIÓN (Facultad Derecho)</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514681"/>
                  </a:ext>
                </a:extLst>
              </a:tr>
              <a:tr h="228397">
                <a:tc>
                  <a:txBody>
                    <a:bodyPr/>
                    <a:lstStyle/>
                    <a:p>
                      <a:pPr algn="just" fontAlgn="ctr"/>
                      <a:r>
                        <a:rPr lang="es-CO" sz="1050" u="none" strike="noStrike">
                          <a:effectLst/>
                        </a:rPr>
                        <a:t>PROYECCIÓN SOCIAL</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46684"/>
                  </a:ext>
                </a:extLst>
              </a:tr>
              <a:tr h="228397">
                <a:tc>
                  <a:txBody>
                    <a:bodyPr/>
                    <a:lstStyle/>
                    <a:p>
                      <a:pPr algn="just" fontAlgn="ctr"/>
                      <a:r>
                        <a:rPr lang="es-CO" sz="1050" u="none" strike="noStrike">
                          <a:effectLst/>
                        </a:rPr>
                        <a:t>INTERNACIONALIZACIÓN</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311389"/>
                  </a:ext>
                </a:extLst>
              </a:tr>
              <a:tr h="228397">
                <a:tc>
                  <a:txBody>
                    <a:bodyPr/>
                    <a:lstStyle/>
                    <a:p>
                      <a:pPr algn="just" fontAlgn="ctr"/>
                      <a:r>
                        <a:rPr lang="es-CO" sz="1050" u="none" strike="noStrike">
                          <a:effectLst/>
                        </a:rPr>
                        <a:t>BIENESTAR UNIVERSITARIO</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729575"/>
                  </a:ext>
                </a:extLst>
              </a:tr>
              <a:tr h="228397">
                <a:tc>
                  <a:txBody>
                    <a:bodyPr/>
                    <a:lstStyle/>
                    <a:p>
                      <a:pPr algn="just" fontAlgn="ctr"/>
                      <a:r>
                        <a:rPr lang="es-CO" sz="1050" u="none" strike="noStrike">
                          <a:effectLst/>
                        </a:rPr>
                        <a:t>GESTION FINANCIERA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859555"/>
                  </a:ext>
                </a:extLst>
              </a:tr>
              <a:tr h="171298">
                <a:tc>
                  <a:txBody>
                    <a:bodyPr/>
                    <a:lstStyle/>
                    <a:p>
                      <a:pPr algn="just" fontAlgn="ctr"/>
                      <a:r>
                        <a:rPr lang="es-CO" sz="1050" u="none" strike="noStrike">
                          <a:effectLst/>
                        </a:rPr>
                        <a:t>GESTIÓN HUMANA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200" b="1" i="0" u="none" strike="noStrike">
                          <a:solidFill>
                            <a:srgbClr val="000000"/>
                          </a:solidFill>
                          <a:effectLst/>
                          <a:latin typeface="Arial" panose="020B060402020202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645014"/>
                  </a:ext>
                </a:extLst>
              </a:tr>
              <a:tr h="224611">
                <a:tc>
                  <a:txBody>
                    <a:bodyPr/>
                    <a:lstStyle/>
                    <a:p>
                      <a:pPr algn="just" fontAlgn="ctr"/>
                      <a:r>
                        <a:rPr lang="es-CO" sz="1050" u="none" strike="noStrike">
                          <a:effectLst/>
                        </a:rPr>
                        <a:t>SEGURIDAD Y SALUD EN EL TRABAJO</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517572063"/>
                  </a:ext>
                </a:extLst>
              </a:tr>
              <a:tr h="228397">
                <a:tc>
                  <a:txBody>
                    <a:bodyPr/>
                    <a:lstStyle/>
                    <a:p>
                      <a:pPr algn="just" fontAlgn="ctr"/>
                      <a:r>
                        <a:rPr lang="es-CO" sz="1050" u="none" strike="noStrike">
                          <a:effectLst/>
                        </a:rPr>
                        <a:t>GESTIÓN DE ADMISIONES Y REGISTROS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55836"/>
                  </a:ext>
                </a:extLst>
              </a:tr>
              <a:tr h="228397">
                <a:tc>
                  <a:txBody>
                    <a:bodyPr/>
                    <a:lstStyle/>
                    <a:p>
                      <a:pPr algn="just" fontAlgn="ctr"/>
                      <a:r>
                        <a:rPr lang="es-CO" sz="1050" u="none" strike="noStrike">
                          <a:effectLst/>
                        </a:rPr>
                        <a:t>GESTIÓN DE LA BIBLIOTECA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029595"/>
                  </a:ext>
                </a:extLst>
              </a:tr>
              <a:tr h="228397">
                <a:tc>
                  <a:txBody>
                    <a:bodyPr/>
                    <a:lstStyle/>
                    <a:p>
                      <a:pPr algn="just" fontAlgn="ctr"/>
                      <a:r>
                        <a:rPr lang="es-CO" sz="1050" u="none" strike="noStrike">
                          <a:effectLst/>
                        </a:rPr>
                        <a:t>GESTIÓN DE SERVICIOS GENERALES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295624"/>
                  </a:ext>
                </a:extLst>
              </a:tr>
              <a:tr h="228397">
                <a:tc>
                  <a:txBody>
                    <a:bodyPr/>
                    <a:lstStyle/>
                    <a:p>
                      <a:pPr algn="just" fontAlgn="ctr"/>
                      <a:r>
                        <a:rPr lang="es-CO" sz="1050" u="none" strike="noStrike">
                          <a:effectLst/>
                        </a:rPr>
                        <a:t>GESTIÓN DE INFORMÁTICA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4503777"/>
                  </a:ext>
                </a:extLst>
              </a:tr>
              <a:tr h="228397">
                <a:tc>
                  <a:txBody>
                    <a:bodyPr/>
                    <a:lstStyle/>
                    <a:p>
                      <a:pPr algn="just" fontAlgn="ctr"/>
                      <a:r>
                        <a:rPr lang="es-CO" sz="1050" u="none" strike="noStrike">
                          <a:effectLst/>
                        </a:rPr>
                        <a:t>GESTIÓN AUDITORIA INTERNA</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703960"/>
                  </a:ext>
                </a:extLst>
              </a:tr>
              <a:tr h="228397">
                <a:tc>
                  <a:txBody>
                    <a:bodyPr/>
                    <a:lstStyle/>
                    <a:p>
                      <a:pPr algn="just" fontAlgn="ctr"/>
                      <a:r>
                        <a:rPr lang="es-CO" sz="1050" u="none" strike="noStrike">
                          <a:effectLst/>
                        </a:rPr>
                        <a:t>GESTIÓN DE ADQUISICIONES Y SUMINISTROS</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545900"/>
                  </a:ext>
                </a:extLst>
              </a:tr>
              <a:tr h="228397">
                <a:tc>
                  <a:txBody>
                    <a:bodyPr/>
                    <a:lstStyle/>
                    <a:p>
                      <a:pPr algn="just" fontAlgn="ctr"/>
                      <a:r>
                        <a:rPr lang="es-CO" sz="1050" u="none" strike="noStrike">
                          <a:effectLst/>
                        </a:rPr>
                        <a:t>GESTIÓN DOCUMENTAL</a:t>
                      </a:r>
                      <a:endParaRPr lang="es-CO" sz="105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105809"/>
                  </a:ext>
                </a:extLst>
              </a:tr>
              <a:tr h="228397">
                <a:tc>
                  <a:txBody>
                    <a:bodyPr/>
                    <a:lstStyle/>
                    <a:p>
                      <a:pPr algn="just" fontAlgn="ctr"/>
                      <a:r>
                        <a:rPr lang="es-CO" sz="1100" u="none" strike="noStrike" dirty="0">
                          <a:effectLst/>
                        </a:rPr>
                        <a:t>TOTAL</a:t>
                      </a:r>
                      <a:endParaRPr lang="es-CO" sz="11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1" i="0" u="none" strike="noStrike" dirty="0">
                          <a:solidFill>
                            <a:srgbClr val="000000"/>
                          </a:solidFill>
                          <a:effectLst/>
                          <a:latin typeface="Arial" panose="020B0604020202020204" pitchFamily="34" charset="0"/>
                        </a:rPr>
                        <a:t>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20794"/>
                  </a:ext>
                </a:extLst>
              </a:tr>
              <a:tr h="538364">
                <a:tc gridSpan="7">
                  <a:txBody>
                    <a:bodyPr/>
                    <a:lstStyle/>
                    <a:p>
                      <a:pPr algn="just" fontAlgn="ctr"/>
                      <a:r>
                        <a:rPr lang="es-CO" sz="1200" b="0" i="0" u="none" strike="noStrike" dirty="0" smtClean="0">
                          <a:solidFill>
                            <a:schemeClr val="tx1"/>
                          </a:solidFill>
                          <a:effectLst/>
                          <a:latin typeface="Arial" panose="020B0604020202020204" pitchFamily="34" charset="0"/>
                        </a:rPr>
                        <a:t>En</a:t>
                      </a:r>
                      <a:r>
                        <a:rPr lang="es-CO" sz="1200" b="0" i="0" u="none" strike="noStrike" baseline="0" dirty="0" smtClean="0">
                          <a:solidFill>
                            <a:schemeClr val="tx1"/>
                          </a:solidFill>
                          <a:effectLst/>
                          <a:latin typeface="Arial" panose="020B0604020202020204" pitchFamily="34" charset="0"/>
                        </a:rPr>
                        <a:t> los dos ciclos de auditoría del año se encontraron 18 hallazgos a los cuales los líderes de procesos hicieron análisis de causas y formularon 75 acciones correctivas, de las cuales 20 aún están en proceso ya que son acciones a mediano plazo y 55 se encuentran cerradas, lo que equivale al 73% de cumplimiento.  Igualmente a las 85 observaciones encontradas por los auditores internos de calidad, se hicieron los correctivos del caso.</a:t>
                      </a:r>
                      <a:endParaRPr lang="es-CO" sz="12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CO" sz="14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420984"/>
                  </a:ext>
                </a:extLst>
              </a:tr>
            </a:tbl>
          </a:graphicData>
        </a:graphic>
      </p:graphicFrame>
      <p:sp>
        <p:nvSpPr>
          <p:cNvPr id="5" name="Rectangle 2"/>
          <p:cNvSpPr txBox="1">
            <a:spLocks noChangeArrowheads="1"/>
          </p:cNvSpPr>
          <p:nvPr/>
        </p:nvSpPr>
        <p:spPr>
          <a:xfrm>
            <a:off x="1036348" y="-125706"/>
            <a:ext cx="8229600" cy="5760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ctr">
              <a:spcBef>
                <a:spcPts val="0"/>
              </a:spcBef>
              <a:defRPr/>
            </a:pPr>
            <a:r>
              <a:rPr lang="es-CO" sz="2000" b="1" kern="0" dirty="0" smtClean="0"/>
              <a:t>ESTADO DE LAS NO CONFORMIDADES Y DE LAS ACCIONES CORRECTIVAS</a:t>
            </a:r>
            <a:endParaRPr lang="es-MX" sz="2000" b="1" kern="0" dirty="0"/>
          </a:p>
        </p:txBody>
      </p:sp>
      <p:pic>
        <p:nvPicPr>
          <p:cNvPr id="6" name="Picture 7" descr="http://www.calitat.com/images/medio_ambiente_clip_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318" y="4536141"/>
            <a:ext cx="1178682"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34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09682" y="603920"/>
            <a:ext cx="7416824" cy="523220"/>
          </a:xfrm>
          <a:prstGeom prst="rect">
            <a:avLst/>
          </a:prstGeom>
        </p:spPr>
        <p:txBody>
          <a:bodyPr wrap="square">
            <a:spAutoFit/>
          </a:bodyPr>
          <a:lstStyle/>
          <a:p>
            <a:pPr algn="ctr" defTabSz="457200" fontAlgn="ctr">
              <a:spcBef>
                <a:spcPts val="0"/>
              </a:spcBef>
              <a:spcAft>
                <a:spcPts val="0"/>
              </a:spcAft>
              <a:defRPr/>
            </a:pPr>
            <a:r>
              <a:rPr lang="es-CO" sz="2800" b="1" kern="0" dirty="0" smtClean="0">
                <a:solidFill>
                  <a:srgbClr val="FF3300"/>
                </a:solidFill>
              </a:rPr>
              <a:t>GESTIÓN DEL RIESGO</a:t>
            </a:r>
            <a:endParaRPr lang="es-MX" sz="2800" b="1" kern="0" dirty="0" smtClean="0">
              <a:solidFill>
                <a:srgbClr val="FF3300"/>
              </a:solidFill>
            </a:endParaRPr>
          </a:p>
        </p:txBody>
      </p:sp>
      <p:sp>
        <p:nvSpPr>
          <p:cNvPr id="4" name="Rectangle 2"/>
          <p:cNvSpPr txBox="1">
            <a:spLocks noChangeArrowheads="1"/>
          </p:cNvSpPr>
          <p:nvPr/>
        </p:nvSpPr>
        <p:spPr>
          <a:xfrm>
            <a:off x="135269" y="48108"/>
            <a:ext cx="11537576" cy="39207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000" b="1" kern="0" dirty="0" smtClean="0">
                <a:solidFill>
                  <a:srgbClr val="FF3300"/>
                </a:solidFill>
              </a:rPr>
              <a:t>GESTIÓN DEL RIESGO</a:t>
            </a:r>
            <a:br>
              <a:rPr lang="es-CO" sz="2000" b="1" kern="0" dirty="0" smtClean="0">
                <a:solidFill>
                  <a:srgbClr val="FF3300"/>
                </a:solidFill>
              </a:rPr>
            </a:br>
            <a:r>
              <a:rPr lang="es-CO" sz="1400" b="1" kern="0" dirty="0" smtClean="0"/>
              <a:t>Eficacia de las acciones tomadas para abordar los riesgos y las oportunidades.</a:t>
            </a:r>
            <a:endParaRPr lang="es-ES" sz="1400" b="1" dirty="0">
              <a:hlinkClick r:id="rId2" action="ppaction://hlinkfile"/>
            </a:endParaRPr>
          </a:p>
        </p:txBody>
      </p:sp>
      <p:graphicFrame>
        <p:nvGraphicFramePr>
          <p:cNvPr id="5" name="Tabla 4"/>
          <p:cNvGraphicFramePr>
            <a:graphicFrameLocks noGrp="1"/>
          </p:cNvGraphicFramePr>
          <p:nvPr>
            <p:extLst>
              <p:ext uri="{D42A27DB-BD31-4B8C-83A1-F6EECF244321}">
                <p14:modId xmlns:p14="http://schemas.microsoft.com/office/powerpoint/2010/main" val="480686322"/>
              </p:ext>
            </p:extLst>
          </p:nvPr>
        </p:nvGraphicFramePr>
        <p:xfrm>
          <a:off x="135268" y="1127140"/>
          <a:ext cx="11823649" cy="6130144"/>
        </p:xfrm>
        <a:graphic>
          <a:graphicData uri="http://schemas.openxmlformats.org/drawingml/2006/table">
            <a:tbl>
              <a:tblPr>
                <a:tableStyleId>{5C22544A-7EE6-4342-B048-85BDC9FD1C3A}</a:tableStyleId>
              </a:tblPr>
              <a:tblGrid>
                <a:gridCol w="3484690">
                  <a:extLst>
                    <a:ext uri="{9D8B030D-6E8A-4147-A177-3AD203B41FA5}">
                      <a16:colId xmlns:a16="http://schemas.microsoft.com/office/drawing/2014/main" val="3596249767"/>
                    </a:ext>
                  </a:extLst>
                </a:gridCol>
                <a:gridCol w="1492304">
                  <a:extLst>
                    <a:ext uri="{9D8B030D-6E8A-4147-A177-3AD203B41FA5}">
                      <a16:colId xmlns:a16="http://schemas.microsoft.com/office/drawing/2014/main" val="2221556506"/>
                    </a:ext>
                  </a:extLst>
                </a:gridCol>
                <a:gridCol w="1029010">
                  <a:extLst>
                    <a:ext uri="{9D8B030D-6E8A-4147-A177-3AD203B41FA5}">
                      <a16:colId xmlns:a16="http://schemas.microsoft.com/office/drawing/2014/main" val="1932403679"/>
                    </a:ext>
                  </a:extLst>
                </a:gridCol>
                <a:gridCol w="1377722">
                  <a:extLst>
                    <a:ext uri="{9D8B030D-6E8A-4147-A177-3AD203B41FA5}">
                      <a16:colId xmlns:a16="http://schemas.microsoft.com/office/drawing/2014/main" val="2001816226"/>
                    </a:ext>
                  </a:extLst>
                </a:gridCol>
                <a:gridCol w="1227034">
                  <a:extLst>
                    <a:ext uri="{9D8B030D-6E8A-4147-A177-3AD203B41FA5}">
                      <a16:colId xmlns:a16="http://schemas.microsoft.com/office/drawing/2014/main" val="1800472792"/>
                    </a:ext>
                  </a:extLst>
                </a:gridCol>
                <a:gridCol w="1646696">
                  <a:extLst>
                    <a:ext uri="{9D8B030D-6E8A-4147-A177-3AD203B41FA5}">
                      <a16:colId xmlns:a16="http://schemas.microsoft.com/office/drawing/2014/main" val="2349926862"/>
                    </a:ext>
                  </a:extLst>
                </a:gridCol>
                <a:gridCol w="1566193">
                  <a:extLst>
                    <a:ext uri="{9D8B030D-6E8A-4147-A177-3AD203B41FA5}">
                      <a16:colId xmlns:a16="http://schemas.microsoft.com/office/drawing/2014/main" val="1796042815"/>
                    </a:ext>
                  </a:extLst>
                </a:gridCol>
              </a:tblGrid>
              <a:tr h="387871">
                <a:tc>
                  <a:txBody>
                    <a:bodyPr/>
                    <a:lstStyle/>
                    <a:p>
                      <a:pPr algn="just" fontAlgn="ctr"/>
                      <a:r>
                        <a:rPr lang="es-CO" sz="1050" b="1" u="none" strike="noStrike" dirty="0">
                          <a:effectLst/>
                        </a:rPr>
                        <a:t>PROCESOS</a:t>
                      </a:r>
                      <a:endParaRPr lang="es-CO"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just" fontAlgn="ctr"/>
                      <a:r>
                        <a:rPr lang="es-ES" sz="1000" b="1" i="0" u="none" strike="noStrike" dirty="0">
                          <a:latin typeface="Arial"/>
                        </a:rPr>
                        <a:t>OPORTUNIDADES</a:t>
                      </a:r>
                      <a:r>
                        <a:rPr lang="es-ES" sz="1000" b="1" i="0" u="none" strike="noStrike" baseline="0" dirty="0">
                          <a:latin typeface="Arial"/>
                        </a:rPr>
                        <a:t> DE MEJORA</a:t>
                      </a:r>
                      <a:endParaRPr lang="es-ES" sz="10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just" fontAlgn="ctr"/>
                      <a:r>
                        <a:rPr lang="es-ES" sz="1200" b="1" i="0" u="none" strike="noStrike" dirty="0">
                          <a:latin typeface="Arial"/>
                        </a:rPr>
                        <a:t>EN PROCESO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just" fontAlgn="ctr"/>
                      <a:r>
                        <a:rPr lang="es-ES" sz="1200" b="1" i="0" u="none" strike="noStrike" dirty="0">
                          <a:latin typeface="Arial"/>
                        </a:rPr>
                        <a:t>CERRADAS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just" fontAlgn="ctr"/>
                      <a:r>
                        <a:rPr lang="es-ES" sz="1200" b="1" i="0" u="none" strike="noStrike" dirty="0">
                          <a:latin typeface="Arial"/>
                        </a:rPr>
                        <a:t>TOTAL RIESGOS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just" fontAlgn="ctr"/>
                      <a:r>
                        <a:rPr lang="es-ES" sz="1200" b="1" i="0" u="none" strike="noStrike" dirty="0">
                          <a:latin typeface="Arial"/>
                        </a:rPr>
                        <a:t>EFICAZ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ctr"/>
                      <a:r>
                        <a:rPr lang="es-ES" sz="1200" b="1" i="0" u="none" strike="noStrike" dirty="0">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59706481"/>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Administración de la Calidad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7850196"/>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Gestión Financiera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447179"/>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Gestión Humana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659157"/>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Gestión de Admisiones y Registros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293275"/>
                  </a:ext>
                </a:extLst>
              </a:tr>
              <a:tr h="290904">
                <a:tc>
                  <a:txBody>
                    <a:bodyPr/>
                    <a:lstStyle/>
                    <a:p>
                      <a:pPr algn="just" rtl="0" fontAlgn="ctr"/>
                      <a:r>
                        <a:rPr lang="es-CO" sz="1400" b="0" i="0" u="none" strike="noStrike">
                          <a:solidFill>
                            <a:srgbClr val="000000"/>
                          </a:solidFill>
                          <a:effectLst/>
                          <a:latin typeface="Calibri" panose="020F0502020204030204" pitchFamily="34" charset="0"/>
                        </a:rPr>
                        <a:t>Bienestar Universitario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060451"/>
                  </a:ext>
                </a:extLst>
              </a:tr>
              <a:tr h="258581">
                <a:tc>
                  <a:txBody>
                    <a:bodyPr/>
                    <a:lstStyle/>
                    <a:p>
                      <a:pPr algn="just" rtl="0" fontAlgn="ctr"/>
                      <a:r>
                        <a:rPr lang="es-CO" sz="1400" b="0" i="0" u="none" strike="noStrike" dirty="0">
                          <a:solidFill>
                            <a:srgbClr val="000000"/>
                          </a:solidFill>
                          <a:effectLst/>
                          <a:latin typeface="Calibri" panose="020F0502020204030204" pitchFamily="34" charset="0"/>
                        </a:rPr>
                        <a:t>Gestión de Biblioteca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6040650"/>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Gestión de Informática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6343139"/>
                  </a:ext>
                </a:extLst>
              </a:tr>
              <a:tr h="325489">
                <a:tc>
                  <a:txBody>
                    <a:bodyPr/>
                    <a:lstStyle/>
                    <a:p>
                      <a:pPr algn="just" rtl="0" fontAlgn="ctr"/>
                      <a:r>
                        <a:rPr lang="es-CO" sz="1400" b="0" i="0" u="none" strike="noStrike">
                          <a:solidFill>
                            <a:srgbClr val="000000"/>
                          </a:solidFill>
                          <a:effectLst/>
                          <a:latin typeface="Calibri" panose="020F0502020204030204" pitchFamily="34" charset="0"/>
                        </a:rPr>
                        <a:t>Gestión de Servicios Generales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31328"/>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Gestión Documental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963272"/>
                  </a:ext>
                </a:extLst>
              </a:tr>
              <a:tr h="290904">
                <a:tc>
                  <a:txBody>
                    <a:bodyPr/>
                    <a:lstStyle/>
                    <a:p>
                      <a:pPr algn="just" rtl="0" fontAlgn="ctr"/>
                      <a:r>
                        <a:rPr lang="es-CO" sz="1400" b="0" i="0" u="none" strike="noStrike">
                          <a:solidFill>
                            <a:srgbClr val="000000"/>
                          </a:solidFill>
                          <a:effectLst/>
                          <a:latin typeface="Calibri" panose="020F0502020204030204" pitchFamily="34" charset="0"/>
                        </a:rPr>
                        <a:t>Gestión de Adquisiciones y suministros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161928"/>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Gestión de Auditoria Interna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Swis721 Lt B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Swis721 Lt B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Swis721 Lt B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Swis721 Lt B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Swis721 Lt B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958999"/>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Docencia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100" b="1"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240124"/>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Investigación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8855265"/>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Proyección Social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6551"/>
                  </a:ext>
                </a:extLst>
              </a:tr>
              <a:tr h="290904">
                <a:tc>
                  <a:txBody>
                    <a:bodyPr/>
                    <a:lstStyle/>
                    <a:p>
                      <a:pPr algn="just" rtl="0" fontAlgn="ctr"/>
                      <a:r>
                        <a:rPr lang="es-CO" sz="1400" b="0" i="0" u="none" strike="noStrike" dirty="0">
                          <a:solidFill>
                            <a:srgbClr val="000000"/>
                          </a:solidFill>
                          <a:effectLst/>
                          <a:latin typeface="Calibri" panose="020F0502020204030204" pitchFamily="34" charset="0"/>
                        </a:rPr>
                        <a:t>Internacionalización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8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a:solidFill>
                            <a:srgbClr val="000000"/>
                          </a:solidFill>
                          <a:effectLst/>
                          <a:latin typeface="Arial" panose="020B0604020202020204" pitchFamily="34"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893780"/>
                  </a:ext>
                </a:extLst>
              </a:tr>
              <a:tr h="296753">
                <a:tc>
                  <a:txBody>
                    <a:bodyPr/>
                    <a:lstStyle/>
                    <a:p>
                      <a:pPr algn="just" rtl="0" fontAlgn="ctr"/>
                      <a:r>
                        <a:rPr lang="es-CO" sz="1400" b="0" i="0" u="none" strike="noStrike" dirty="0">
                          <a:solidFill>
                            <a:srgbClr val="000000"/>
                          </a:solidFill>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000000"/>
                          </a:solidFill>
                          <a:effectLst/>
                          <a:latin typeface="Arial" panose="020B0604020202020204" pitchFamily="34"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000000"/>
                          </a:solidFill>
                          <a:effectLst/>
                          <a:latin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000000"/>
                          </a:solidFill>
                          <a:effectLst/>
                          <a:latin typeface="Arial" panose="020B0604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000000"/>
                          </a:solidFill>
                          <a:effectLst/>
                          <a:latin typeface="Arial" panose="020B0604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000000"/>
                          </a:solidFill>
                          <a:effectLst/>
                          <a:latin typeface="Arial" panose="020B0604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600" b="0" i="0" u="none" strike="noStrike" dirty="0">
                          <a:solidFill>
                            <a:srgbClr val="000000"/>
                          </a:solidFill>
                          <a:effectLst/>
                          <a:latin typeface="Arial" panose="020B0604020202020204" pitchFamily="34"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792132"/>
                  </a:ext>
                </a:extLst>
              </a:tr>
              <a:tr h="226258">
                <a:tc gridSpan="2">
                  <a:txBody>
                    <a:bodyPr/>
                    <a:lstStyle/>
                    <a:p>
                      <a:pPr algn="l" rtl="0" fontAlgn="b"/>
                      <a:r>
                        <a:rPr lang="es-CO" sz="800" b="1" i="0" u="none" strike="noStrike" dirty="0" smtClean="0">
                          <a:solidFill>
                            <a:srgbClr val="FF0000"/>
                          </a:solidFill>
                          <a:effectLst/>
                          <a:latin typeface="Arial" panose="020B0604020202020204" pitchFamily="34" charset="0"/>
                        </a:rPr>
                        <a:t>% DE CIERRE DE OPORTUNIDADES PARA MITIGAR O ELIMINAR RIEGOS</a:t>
                      </a:r>
                      <a:endParaRPr lang="es-CO" sz="800" b="1" i="0" u="none" strike="noStrike" dirty="0">
                        <a:solidFill>
                          <a:srgbClr val="FF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1200" b="1" i="0" u="none" strike="noStrike" dirty="0" smtClean="0">
                          <a:solidFill>
                            <a:srgbClr val="000000"/>
                          </a:solidFill>
                          <a:effectLst/>
                          <a:latin typeface="Calibri" panose="020F0502020204030204" pitchFamily="34" charset="0"/>
                        </a:rPr>
                        <a:t>24%</a:t>
                      </a:r>
                      <a:endParaRPr lang="es-CO"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s-CO" sz="1200" b="1" i="0" u="none" strike="noStrike" dirty="0" smtClean="0">
                          <a:solidFill>
                            <a:srgbClr val="000000"/>
                          </a:solidFill>
                          <a:effectLst/>
                          <a:latin typeface="Calibri" panose="020F0502020204030204" pitchFamily="34" charset="0"/>
                        </a:rPr>
                        <a:t>76%</a:t>
                      </a:r>
                      <a:endParaRPr lang="es-CO"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4107884"/>
                  </a:ext>
                </a:extLst>
              </a:tr>
              <a:tr h="355549">
                <a:tc gridSpan="7">
                  <a:txBody>
                    <a:bodyPr/>
                    <a:lstStyle/>
                    <a:p>
                      <a:pPr algn="l" rtl="0" fontAlgn="b"/>
                      <a:r>
                        <a:rPr lang="es-CO" sz="1400" b="0" i="0" u="none" strike="noStrike" dirty="0" smtClean="0">
                          <a:solidFill>
                            <a:schemeClr val="tx1"/>
                          </a:solidFill>
                          <a:effectLst/>
                          <a:latin typeface="Arial" panose="020B0604020202020204" pitchFamily="34" charset="0"/>
                        </a:rPr>
                        <a:t>En la Seccional  durante el 2018, se identificaron 28 riesgos y 62 oportunidades para mitigar o eliminar los riesgos, equivalente al  76% de eficacia incumpliéndose</a:t>
                      </a:r>
                      <a:r>
                        <a:rPr lang="es-CO" sz="1400" b="0" i="0" u="none" strike="noStrike" baseline="0" dirty="0" smtClean="0">
                          <a:solidFill>
                            <a:schemeClr val="tx1"/>
                          </a:solidFill>
                          <a:effectLst/>
                          <a:latin typeface="Arial" panose="020B0604020202020204" pitchFamily="34" charset="0"/>
                        </a:rPr>
                        <a:t> la meta nacional del 80%, pero si se cumple el rango bueno, </a:t>
                      </a:r>
                      <a:r>
                        <a:rPr lang="es-CO" sz="1400" b="0" i="0" u="none" strike="noStrike" dirty="0" smtClean="0">
                          <a:solidFill>
                            <a:schemeClr val="tx1"/>
                          </a:solidFill>
                          <a:effectLst/>
                          <a:latin typeface="Arial" panose="020B0604020202020204" pitchFamily="34" charset="0"/>
                        </a:rPr>
                        <a:t> 47 de ellas se encuentran implementadas y cerradas eficazmente y 15 en proceso ya que  son a corto y mediano plazo equivalente al 24%. Como acción de mejora para alcanzar la meta para</a:t>
                      </a:r>
                      <a:r>
                        <a:rPr lang="es-CO" sz="1400" b="0" i="0" u="none" strike="noStrike" baseline="0" dirty="0" smtClean="0">
                          <a:solidFill>
                            <a:schemeClr val="tx1"/>
                          </a:solidFill>
                          <a:effectLst/>
                          <a:latin typeface="Arial" panose="020B0604020202020204" pitchFamily="34" charset="0"/>
                        </a:rPr>
                        <a:t> el 2019 se alinearán los cambios y los riesgos con el Plan de Desarrollo Institucional (PIDI)</a:t>
                      </a:r>
                      <a:endParaRPr lang="es-CO" sz="1400" b="0" i="0" u="none" strike="noStrike" dirty="0">
                        <a:solidFill>
                          <a:schemeClr val="tx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tc hMerge="1">
                  <a:txBody>
                    <a:bodyPr/>
                    <a:lstStyle/>
                    <a:p>
                      <a:pPr algn="r" rtl="0" fontAlgn="b"/>
                      <a:endParaRPr lang="es-CO"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rtl="0" fontAlgn="b"/>
                      <a:endParaRPr lang="es-CO"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64590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23641490"/>
              </p:ext>
            </p:extLst>
          </p:nvPr>
        </p:nvGraphicFramePr>
        <p:xfrm>
          <a:off x="268943" y="584194"/>
          <a:ext cx="11537567" cy="513220"/>
        </p:xfrm>
        <a:graphic>
          <a:graphicData uri="http://schemas.openxmlformats.org/drawingml/2006/table">
            <a:tbl>
              <a:tblPr>
                <a:tableStyleId>{5C22544A-7EE6-4342-B048-85BDC9FD1C3A}</a:tableStyleId>
              </a:tblPr>
              <a:tblGrid>
                <a:gridCol w="495491">
                  <a:extLst>
                    <a:ext uri="{9D8B030D-6E8A-4147-A177-3AD203B41FA5}">
                      <a16:colId xmlns:a16="http://schemas.microsoft.com/office/drawing/2014/main" val="4065319327"/>
                    </a:ext>
                  </a:extLst>
                </a:gridCol>
                <a:gridCol w="1147455">
                  <a:extLst>
                    <a:ext uri="{9D8B030D-6E8A-4147-A177-3AD203B41FA5}">
                      <a16:colId xmlns:a16="http://schemas.microsoft.com/office/drawing/2014/main" val="2209259690"/>
                    </a:ext>
                  </a:extLst>
                </a:gridCol>
                <a:gridCol w="782356">
                  <a:extLst>
                    <a:ext uri="{9D8B030D-6E8A-4147-A177-3AD203B41FA5}">
                      <a16:colId xmlns:a16="http://schemas.microsoft.com/office/drawing/2014/main" val="145781230"/>
                    </a:ext>
                  </a:extLst>
                </a:gridCol>
                <a:gridCol w="495491">
                  <a:extLst>
                    <a:ext uri="{9D8B030D-6E8A-4147-A177-3AD203B41FA5}">
                      <a16:colId xmlns:a16="http://schemas.microsoft.com/office/drawing/2014/main" val="2231185615"/>
                    </a:ext>
                  </a:extLst>
                </a:gridCol>
                <a:gridCol w="556342">
                  <a:extLst>
                    <a:ext uri="{9D8B030D-6E8A-4147-A177-3AD203B41FA5}">
                      <a16:colId xmlns:a16="http://schemas.microsoft.com/office/drawing/2014/main" val="4078653739"/>
                    </a:ext>
                  </a:extLst>
                </a:gridCol>
                <a:gridCol w="495491">
                  <a:extLst>
                    <a:ext uri="{9D8B030D-6E8A-4147-A177-3AD203B41FA5}">
                      <a16:colId xmlns:a16="http://schemas.microsoft.com/office/drawing/2014/main" val="2334639701"/>
                    </a:ext>
                  </a:extLst>
                </a:gridCol>
                <a:gridCol w="495491">
                  <a:extLst>
                    <a:ext uri="{9D8B030D-6E8A-4147-A177-3AD203B41FA5}">
                      <a16:colId xmlns:a16="http://schemas.microsoft.com/office/drawing/2014/main" val="1331515390"/>
                    </a:ext>
                  </a:extLst>
                </a:gridCol>
                <a:gridCol w="801914">
                  <a:extLst>
                    <a:ext uri="{9D8B030D-6E8A-4147-A177-3AD203B41FA5}">
                      <a16:colId xmlns:a16="http://schemas.microsoft.com/office/drawing/2014/main" val="2789450764"/>
                    </a:ext>
                  </a:extLst>
                </a:gridCol>
                <a:gridCol w="495491">
                  <a:extLst>
                    <a:ext uri="{9D8B030D-6E8A-4147-A177-3AD203B41FA5}">
                      <a16:colId xmlns:a16="http://schemas.microsoft.com/office/drawing/2014/main" val="1784144238"/>
                    </a:ext>
                  </a:extLst>
                </a:gridCol>
                <a:gridCol w="625884">
                  <a:extLst>
                    <a:ext uri="{9D8B030D-6E8A-4147-A177-3AD203B41FA5}">
                      <a16:colId xmlns:a16="http://schemas.microsoft.com/office/drawing/2014/main" val="3377083880"/>
                    </a:ext>
                  </a:extLst>
                </a:gridCol>
                <a:gridCol w="495491">
                  <a:extLst>
                    <a:ext uri="{9D8B030D-6E8A-4147-A177-3AD203B41FA5}">
                      <a16:colId xmlns:a16="http://schemas.microsoft.com/office/drawing/2014/main" val="1360049868"/>
                    </a:ext>
                  </a:extLst>
                </a:gridCol>
                <a:gridCol w="593286">
                  <a:extLst>
                    <a:ext uri="{9D8B030D-6E8A-4147-A177-3AD203B41FA5}">
                      <a16:colId xmlns:a16="http://schemas.microsoft.com/office/drawing/2014/main" val="854952428"/>
                    </a:ext>
                  </a:extLst>
                </a:gridCol>
                <a:gridCol w="452028">
                  <a:extLst>
                    <a:ext uri="{9D8B030D-6E8A-4147-A177-3AD203B41FA5}">
                      <a16:colId xmlns:a16="http://schemas.microsoft.com/office/drawing/2014/main" val="741233397"/>
                    </a:ext>
                  </a:extLst>
                </a:gridCol>
                <a:gridCol w="617192">
                  <a:extLst>
                    <a:ext uri="{9D8B030D-6E8A-4147-A177-3AD203B41FA5}">
                      <a16:colId xmlns:a16="http://schemas.microsoft.com/office/drawing/2014/main" val="568904991"/>
                    </a:ext>
                  </a:extLst>
                </a:gridCol>
                <a:gridCol w="417256">
                  <a:extLst>
                    <a:ext uri="{9D8B030D-6E8A-4147-A177-3AD203B41FA5}">
                      <a16:colId xmlns:a16="http://schemas.microsoft.com/office/drawing/2014/main" val="1093889263"/>
                    </a:ext>
                  </a:extLst>
                </a:gridCol>
                <a:gridCol w="417256">
                  <a:extLst>
                    <a:ext uri="{9D8B030D-6E8A-4147-A177-3AD203B41FA5}">
                      <a16:colId xmlns:a16="http://schemas.microsoft.com/office/drawing/2014/main" val="3262482370"/>
                    </a:ext>
                  </a:extLst>
                </a:gridCol>
                <a:gridCol w="399871">
                  <a:extLst>
                    <a:ext uri="{9D8B030D-6E8A-4147-A177-3AD203B41FA5}">
                      <a16:colId xmlns:a16="http://schemas.microsoft.com/office/drawing/2014/main" val="3153635691"/>
                    </a:ext>
                  </a:extLst>
                </a:gridCol>
                <a:gridCol w="462895">
                  <a:extLst>
                    <a:ext uri="{9D8B030D-6E8A-4147-A177-3AD203B41FA5}">
                      <a16:colId xmlns:a16="http://schemas.microsoft.com/office/drawing/2014/main" val="127217844"/>
                    </a:ext>
                  </a:extLst>
                </a:gridCol>
                <a:gridCol w="645443">
                  <a:extLst>
                    <a:ext uri="{9D8B030D-6E8A-4147-A177-3AD203B41FA5}">
                      <a16:colId xmlns:a16="http://schemas.microsoft.com/office/drawing/2014/main" val="1978996971"/>
                    </a:ext>
                  </a:extLst>
                </a:gridCol>
                <a:gridCol w="645443">
                  <a:extLst>
                    <a:ext uri="{9D8B030D-6E8A-4147-A177-3AD203B41FA5}">
                      <a16:colId xmlns:a16="http://schemas.microsoft.com/office/drawing/2014/main" val="590917377"/>
                    </a:ext>
                  </a:extLst>
                </a:gridCol>
              </a:tblGrid>
              <a:tr h="154087">
                <a:tc gridSpan="19">
                  <a:txBody>
                    <a:bodyPr/>
                    <a:lstStyle/>
                    <a:p>
                      <a:pPr algn="ctr" fontAlgn="b"/>
                      <a:r>
                        <a:rPr lang="es-CO" sz="900" b="1" u="none" strike="noStrike" dirty="0">
                          <a:effectLst/>
                        </a:rPr>
                        <a:t>CUADRO COMPARATIVO - OPORTUNIDADES DE MEJORA</a:t>
                      </a:r>
                      <a:endParaRPr lang="es-CO" sz="9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fontAlgn="b"/>
                      <a:endParaRPr lang="es-CO" sz="400" b="1" i="0" u="none" strike="noStrike" dirty="0">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dirty="0">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dirty="0">
                        <a:solidFill>
                          <a:srgbClr val="000000"/>
                        </a:solidFill>
                        <a:effectLst/>
                        <a:latin typeface="Arial" panose="020B0604020202020204" pitchFamily="34" charset="0"/>
                      </a:endParaRPr>
                    </a:p>
                  </a:txBody>
                  <a:tcPr marL="0" marR="0" marT="0" marB="0" anchor="b"/>
                </a:tc>
                <a:tc hMerge="1">
                  <a:txBody>
                    <a:bodyPr/>
                    <a:lstStyle/>
                    <a:p>
                      <a:pPr algn="l" fontAlgn="b"/>
                      <a:endParaRPr lang="es-CO" sz="5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s-CO" sz="9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189150"/>
                  </a:ext>
                </a:extLst>
              </a:tr>
              <a:tr h="191493">
                <a:tc>
                  <a:txBody>
                    <a:bodyPr/>
                    <a:lstStyle/>
                    <a:p>
                      <a:pPr algn="ctr" fontAlgn="b"/>
                      <a:r>
                        <a:rPr lang="es-CO" sz="1050" b="1" u="none" strike="noStrike" dirty="0">
                          <a:effectLst/>
                        </a:rPr>
                        <a:t>2007- 1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2007-2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2008-1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2008-2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2009-1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2009-2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2010-1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2010-2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2011-1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2011-2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2012-1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2012-2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2013-1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2013-2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2014-1</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2014-2</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2015</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2016</a:t>
                      </a:r>
                      <a:endParaRPr lang="es-CO"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00" b="1" u="none" strike="noStrike" dirty="0">
                          <a:effectLst/>
                        </a:rPr>
                        <a:t>2017</a:t>
                      </a:r>
                      <a:endParaRPr lang="es-CO"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00" b="1" i="0" u="none" strike="noStrike" dirty="0" smtClean="0">
                          <a:solidFill>
                            <a:srgbClr val="000000"/>
                          </a:solidFill>
                          <a:effectLst/>
                          <a:latin typeface="Calibri" panose="020F0502020204030204" pitchFamily="34" charset="0"/>
                        </a:rPr>
                        <a:t>2018</a:t>
                      </a:r>
                      <a:endParaRPr lang="es-CO"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08818756"/>
                  </a:ext>
                </a:extLst>
              </a:tr>
              <a:tr h="158477">
                <a:tc>
                  <a:txBody>
                    <a:bodyPr/>
                    <a:lstStyle/>
                    <a:p>
                      <a:pPr algn="ctr" fontAlgn="b"/>
                      <a:r>
                        <a:rPr lang="es-CO" sz="1050" b="1" u="none" strike="noStrike">
                          <a:effectLst/>
                        </a:rPr>
                        <a:t>69,00%</a:t>
                      </a:r>
                      <a:endParaRPr lang="es-CO"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78,00% </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80,65%</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83,90%</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80,49%</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85,37%</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a:effectLst/>
                        </a:rPr>
                        <a:t>91,19%</a:t>
                      </a:r>
                      <a:endParaRPr lang="es-CO" sz="11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98,04%</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86,44%</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74,60%</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70,77%</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86,15%</a:t>
                      </a:r>
                      <a:endParaRPr lang="es-CO"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63%</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76%</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37%</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56%</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71%</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b="1" u="none" strike="noStrike" dirty="0">
                          <a:effectLst/>
                        </a:rPr>
                        <a:t>69%</a:t>
                      </a:r>
                      <a:endParaRPr lang="es-CO"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u="none" strike="noStrike" dirty="0">
                          <a:effectLst/>
                        </a:rPr>
                        <a:t>85%</a:t>
                      </a:r>
                      <a:endParaRPr lang="es-CO" sz="105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050" b="1" i="0" u="none" strike="noStrike" dirty="0" smtClean="0">
                          <a:solidFill>
                            <a:srgbClr val="000000"/>
                          </a:solidFill>
                          <a:effectLst/>
                          <a:latin typeface="Arial" panose="020B0604020202020204" pitchFamily="34" charset="0"/>
                        </a:rPr>
                        <a:t>76%</a:t>
                      </a:r>
                      <a:endParaRPr lang="es-CO" sz="105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4142191"/>
                  </a:ext>
                </a:extLst>
              </a:tr>
            </a:tbl>
          </a:graphicData>
        </a:graphic>
      </p:graphicFrame>
      <p:pic>
        <p:nvPicPr>
          <p:cNvPr id="7" name="Picture 6" descr="http://www.monografias.com/trabajos14/accidenteslaborales/Image37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328" y="111740"/>
            <a:ext cx="2321903" cy="45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941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795472" y="2443816"/>
            <a:ext cx="8520281" cy="1200329"/>
          </a:xfrm>
          <a:prstGeom prst="rect">
            <a:avLst/>
          </a:prstGeom>
          <a:noFill/>
          <a:ln w="9525">
            <a:noFill/>
            <a:miter lim="800000"/>
            <a:headEnd/>
            <a:tailEnd/>
          </a:ln>
        </p:spPr>
        <p:txBody>
          <a:bodyPr wrap="none">
            <a:spAutoFit/>
          </a:bodyPr>
          <a:lstStyle/>
          <a:p>
            <a:pPr algn="ctr">
              <a:defRPr/>
            </a:pPr>
            <a:r>
              <a:rPr lang="es-CO" sz="3600" b="1" dirty="0" smtClean="0">
                <a:solidFill>
                  <a:srgbClr val="FF0000"/>
                </a:solidFill>
                <a:effectLst>
                  <a:outerShdw blurRad="38100" dist="38100" dir="2700000" algn="tl">
                    <a:srgbClr val="000000"/>
                  </a:outerShdw>
                </a:effectLst>
                <a:latin typeface="Book Antiqua" pitchFamily="18" charset="0"/>
              </a:rPr>
              <a:t> </a:t>
            </a:r>
            <a:r>
              <a:rPr lang="es-CO" sz="3600" b="1" dirty="0">
                <a:solidFill>
                  <a:srgbClr val="FF0000"/>
                </a:solidFill>
                <a:effectLst>
                  <a:outerShdw blurRad="38100" dist="38100" dir="2700000" algn="tl">
                    <a:srgbClr val="000000"/>
                  </a:outerShdw>
                </a:effectLst>
                <a:latin typeface="Book Antiqua" pitchFamily="18" charset="0"/>
              </a:rPr>
              <a:t>CAMBIOS QUE PODRÍAN AFECTAR</a:t>
            </a:r>
          </a:p>
          <a:p>
            <a:pPr algn="ctr">
              <a:defRPr/>
            </a:pPr>
            <a:r>
              <a:rPr lang="es-CO" sz="3600" b="1" dirty="0">
                <a:solidFill>
                  <a:srgbClr val="FF0000"/>
                </a:solidFill>
                <a:effectLst>
                  <a:outerShdw blurRad="38100" dist="38100" dir="2700000" algn="tl">
                    <a:srgbClr val="000000"/>
                  </a:outerShdw>
                </a:effectLst>
                <a:latin typeface="Book Antiqua" pitchFamily="18" charset="0"/>
              </a:rPr>
              <a:t> EL SISTEMA</a:t>
            </a:r>
            <a:endParaRPr lang="es-ES" sz="3600" b="1" dirty="0">
              <a:solidFill>
                <a:srgbClr val="FF00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4012528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77386269"/>
              </p:ext>
            </p:extLst>
          </p:nvPr>
        </p:nvGraphicFramePr>
        <p:xfrm>
          <a:off x="0" y="83111"/>
          <a:ext cx="12192001" cy="7210363"/>
        </p:xfrm>
        <a:graphic>
          <a:graphicData uri="http://schemas.openxmlformats.org/drawingml/2006/table">
            <a:tbl>
              <a:tblPr>
                <a:tableStyleId>{5C22544A-7EE6-4342-B048-85BDC9FD1C3A}</a:tableStyleId>
              </a:tblPr>
              <a:tblGrid>
                <a:gridCol w="1139880">
                  <a:extLst>
                    <a:ext uri="{9D8B030D-6E8A-4147-A177-3AD203B41FA5}">
                      <a16:colId xmlns:a16="http://schemas.microsoft.com/office/drawing/2014/main" val="3291740583"/>
                    </a:ext>
                  </a:extLst>
                </a:gridCol>
                <a:gridCol w="699203">
                  <a:extLst>
                    <a:ext uri="{9D8B030D-6E8A-4147-A177-3AD203B41FA5}">
                      <a16:colId xmlns:a16="http://schemas.microsoft.com/office/drawing/2014/main" val="67289080"/>
                    </a:ext>
                  </a:extLst>
                </a:gridCol>
                <a:gridCol w="3109435">
                  <a:extLst>
                    <a:ext uri="{9D8B030D-6E8A-4147-A177-3AD203B41FA5}">
                      <a16:colId xmlns:a16="http://schemas.microsoft.com/office/drawing/2014/main" val="4144195168"/>
                    </a:ext>
                  </a:extLst>
                </a:gridCol>
                <a:gridCol w="1264023">
                  <a:extLst>
                    <a:ext uri="{9D8B030D-6E8A-4147-A177-3AD203B41FA5}">
                      <a16:colId xmlns:a16="http://schemas.microsoft.com/office/drawing/2014/main" val="3589469870"/>
                    </a:ext>
                  </a:extLst>
                </a:gridCol>
                <a:gridCol w="1219200">
                  <a:extLst>
                    <a:ext uri="{9D8B030D-6E8A-4147-A177-3AD203B41FA5}">
                      <a16:colId xmlns:a16="http://schemas.microsoft.com/office/drawing/2014/main" val="964189732"/>
                    </a:ext>
                  </a:extLst>
                </a:gridCol>
                <a:gridCol w="959224">
                  <a:extLst>
                    <a:ext uri="{9D8B030D-6E8A-4147-A177-3AD203B41FA5}">
                      <a16:colId xmlns:a16="http://schemas.microsoft.com/office/drawing/2014/main" val="1180797632"/>
                    </a:ext>
                  </a:extLst>
                </a:gridCol>
                <a:gridCol w="792697">
                  <a:extLst>
                    <a:ext uri="{9D8B030D-6E8A-4147-A177-3AD203B41FA5}">
                      <a16:colId xmlns:a16="http://schemas.microsoft.com/office/drawing/2014/main" val="899837614"/>
                    </a:ext>
                  </a:extLst>
                </a:gridCol>
                <a:gridCol w="3008339">
                  <a:extLst>
                    <a:ext uri="{9D8B030D-6E8A-4147-A177-3AD203B41FA5}">
                      <a16:colId xmlns:a16="http://schemas.microsoft.com/office/drawing/2014/main" val="2089097005"/>
                    </a:ext>
                  </a:extLst>
                </a:gridCol>
              </a:tblGrid>
              <a:tr h="151731">
                <a:tc gridSpan="8">
                  <a:txBody>
                    <a:bodyPr/>
                    <a:lstStyle/>
                    <a:p>
                      <a:pPr algn="ctr" fontAlgn="ctr"/>
                      <a:r>
                        <a:rPr lang="es-CO" sz="1050" b="1" u="none" strike="noStrike" dirty="0" smtClean="0">
                          <a:solidFill>
                            <a:srgbClr val="FF0000"/>
                          </a:solidFill>
                          <a:effectLst/>
                        </a:rPr>
                        <a:t>CONSOLIDADO </a:t>
                      </a:r>
                      <a:r>
                        <a:rPr lang="es-CO" sz="1050" b="1" u="none" strike="noStrike" dirty="0">
                          <a:solidFill>
                            <a:srgbClr val="FF0000"/>
                          </a:solidFill>
                          <a:effectLst/>
                        </a:rPr>
                        <a:t>DE GESTIÓN DEL CAMBIO   2018</a:t>
                      </a:r>
                      <a:endParaRPr lang="es-CO" sz="1050" b="1" i="0" u="none" strike="noStrike" dirty="0">
                        <a:solidFill>
                          <a:srgbClr val="FF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17803935"/>
                  </a:ext>
                </a:extLst>
              </a:tr>
              <a:tr h="457792">
                <a:tc>
                  <a:txBody>
                    <a:bodyPr/>
                    <a:lstStyle/>
                    <a:p>
                      <a:pPr algn="ctr" fontAlgn="ctr"/>
                      <a:r>
                        <a:rPr lang="es-CO" sz="800" u="none" strike="noStrike" dirty="0">
                          <a:effectLst/>
                        </a:rPr>
                        <a:t>PROCESO</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No. DE CAMBIOS</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DESCRIPCIÓN</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TIPO DE CAMBIO</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Actividades del  Plan de Implementación de Cambios finalizadas dentro de los tiempos establecidos</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 Numero total de actividades plan de Implementación de Cambios * 100%</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 cumplimiento</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ACTIVIDADES PENDIENTES</a:t>
                      </a:r>
                      <a:endParaRPr lang="es-CO" sz="800" b="1"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5146424"/>
                  </a:ext>
                </a:extLst>
              </a:tr>
              <a:tr h="116143">
                <a:tc rowSpan="2">
                  <a:txBody>
                    <a:bodyPr/>
                    <a:lstStyle/>
                    <a:p>
                      <a:pPr algn="ctr" fontAlgn="ctr"/>
                      <a:r>
                        <a:rPr lang="es-CO" sz="800" u="none" strike="noStrike">
                          <a:effectLst/>
                        </a:rPr>
                        <a:t>DOCENCIA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900" u="none" strike="noStrike">
                          <a:effectLst/>
                        </a:rPr>
                        <a:t>2</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Actualización de los Reglamentos: Estudiantil y Docente</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Normativo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4</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4</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108315"/>
                  </a:ext>
                </a:extLst>
              </a:tr>
              <a:tr h="604308">
                <a:tc vMerge="1">
                  <a:txBody>
                    <a:bodyPr/>
                    <a:lstStyle/>
                    <a:p>
                      <a:endParaRPr lang="es-CO"/>
                    </a:p>
                  </a:txBody>
                  <a:tcPr/>
                </a:tc>
                <a:tc vMerge="1">
                  <a:txBody>
                    <a:bodyPr/>
                    <a:lstStyle/>
                    <a:p>
                      <a:endParaRPr lang="es-CO"/>
                    </a:p>
                  </a:txBody>
                  <a:tcPr/>
                </a:tc>
                <a:tc>
                  <a:txBody>
                    <a:bodyPr/>
                    <a:lstStyle/>
                    <a:p>
                      <a:pPr algn="just" fontAlgn="ctr"/>
                      <a:r>
                        <a:rPr lang="es-CO" sz="800" u="none" strike="noStrike">
                          <a:effectLst/>
                        </a:rPr>
                        <a:t>Actualización de los planes de estudio y del proyecto educativo de programa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Procesos y/o Métodos de Trabajo.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5</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8</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63%</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1. Remisión a la  Oficina de Planeación Nacional para revisión y ajustes finales (Derecho </a:t>
                      </a:r>
                      <a:r>
                        <a:rPr lang="es-CO" sz="700" u="none" strike="noStrike" dirty="0" err="1">
                          <a:effectLst/>
                        </a:rPr>
                        <a:t>semestralizado</a:t>
                      </a:r>
                      <a:r>
                        <a:rPr lang="es-CO" sz="700" u="none" strike="noStrike" dirty="0">
                          <a:effectLst/>
                        </a:rPr>
                        <a:t>, economía, contaduría pública, administración de empresas, ingenierías:  Comercial, financiera y civil.</a:t>
                      </a:r>
                      <a:br>
                        <a:rPr lang="es-CO" sz="700" u="none" strike="noStrike" dirty="0">
                          <a:effectLst/>
                        </a:rPr>
                      </a:br>
                      <a:r>
                        <a:rPr lang="es-CO" sz="700" u="none" strike="noStrike" dirty="0">
                          <a:effectLst/>
                        </a:rPr>
                        <a:t>2. Remisión a la Comisión académica de la H. </a:t>
                      </a:r>
                      <a:r>
                        <a:rPr lang="es-CO" sz="700" u="none" strike="noStrike" dirty="0" err="1">
                          <a:effectLst/>
                        </a:rPr>
                        <a:t>Consiliatura</a:t>
                      </a:r>
                      <a:r>
                        <a:rPr lang="es-CO" sz="700" u="none" strike="noStrike" dirty="0">
                          <a:effectLst/>
                        </a:rPr>
                        <a:t> para su aprobación</a:t>
                      </a:r>
                      <a:br>
                        <a:rPr lang="es-CO" sz="700" u="none" strike="noStrike" dirty="0">
                          <a:effectLst/>
                        </a:rPr>
                      </a:br>
                      <a:r>
                        <a:rPr lang="es-CO" sz="700" u="none" strike="noStrike" dirty="0">
                          <a:effectLst/>
                        </a:rPr>
                        <a:t>3. Implementación (parametrización, publicación, afiches, entre otros)</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378928"/>
                  </a:ext>
                </a:extLst>
              </a:tr>
              <a:tr h="230026">
                <a:tc rowSpan="2">
                  <a:txBody>
                    <a:bodyPr/>
                    <a:lstStyle/>
                    <a:p>
                      <a:pPr algn="ctr" fontAlgn="ctr"/>
                      <a:r>
                        <a:rPr lang="es-CO" sz="800" u="none" strike="noStrike">
                          <a:effectLst/>
                        </a:rPr>
                        <a:t>INVESTIGACIÓN</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900" u="none" strike="noStrike">
                          <a:effectLst/>
                        </a:rPr>
                        <a:t>2</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Creación del acuerdo 04 del 2017 (reglamento de incentivos a la producción investigativa)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Normativo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5</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5</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902350"/>
                  </a:ext>
                </a:extLst>
              </a:tr>
              <a:tr h="116143">
                <a:tc vMerge="1">
                  <a:txBody>
                    <a:bodyPr/>
                    <a:lstStyle/>
                    <a:p>
                      <a:endParaRPr lang="es-CO"/>
                    </a:p>
                  </a:txBody>
                  <a:tcPr/>
                </a:tc>
                <a:tc vMerge="1">
                  <a:txBody>
                    <a:bodyPr/>
                    <a:lstStyle/>
                    <a:p>
                      <a:endParaRPr lang="es-CO"/>
                    </a:p>
                  </a:txBody>
                  <a:tcPr/>
                </a:tc>
                <a:tc>
                  <a:txBody>
                    <a:bodyPr/>
                    <a:lstStyle/>
                    <a:p>
                      <a:pPr algn="just" fontAlgn="ctr"/>
                      <a:r>
                        <a:rPr lang="es-CO" sz="800" u="none" strike="noStrike">
                          <a:effectLst/>
                        </a:rPr>
                        <a:t>Convocatoria COLCIENCIAS 781 de categorización de grupos 2017</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Normativo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01489807"/>
                  </a:ext>
                </a:extLst>
              </a:tr>
              <a:tr h="343909">
                <a:tc>
                  <a:txBody>
                    <a:bodyPr/>
                    <a:lstStyle/>
                    <a:p>
                      <a:pPr algn="just" fontAlgn="ctr"/>
                      <a:r>
                        <a:rPr lang="es-CO" sz="800" u="none" strike="noStrike" dirty="0">
                          <a:effectLst/>
                        </a:rPr>
                        <a:t>PROYECCIÓN SOCIAL</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1</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Remodelación y dotación a las instalaciones de consultorio empresarial (belmonte) - Montaje y puesta en marcha de la bolsa de empleo,  y reubicación de la oficina de graduados y emprendimiento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Infraestructura, instalaciones y equipos</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6</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90850551"/>
                  </a:ext>
                </a:extLst>
              </a:tr>
              <a:tr h="130378">
                <a:tc>
                  <a:txBody>
                    <a:bodyPr/>
                    <a:lstStyle/>
                    <a:p>
                      <a:pPr algn="just" fontAlgn="ctr"/>
                      <a:r>
                        <a:rPr lang="es-CO" sz="800" u="none" strike="noStrike">
                          <a:effectLst/>
                        </a:rPr>
                        <a:t>INTERNACIONALIZACIÓN</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71126194"/>
                  </a:ext>
                </a:extLst>
              </a:tr>
              <a:tr h="130378">
                <a:tc>
                  <a:txBody>
                    <a:bodyPr/>
                    <a:lstStyle/>
                    <a:p>
                      <a:pPr algn="just" fontAlgn="ctr"/>
                      <a:r>
                        <a:rPr lang="es-CO" sz="800" u="none" strike="noStrike">
                          <a:effectLst/>
                        </a:rPr>
                        <a:t>GESTION FINANCIERA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1</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Unificación de sistemas de información financiero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Tecnológico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5</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6</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83%</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El módulo de cartera con la unificación no se ha podido estabilizar</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9779580"/>
                  </a:ext>
                </a:extLst>
              </a:tr>
              <a:tr h="230026">
                <a:tc rowSpan="2">
                  <a:txBody>
                    <a:bodyPr/>
                    <a:lstStyle/>
                    <a:p>
                      <a:pPr algn="ctr" fontAlgn="ctr"/>
                      <a:r>
                        <a:rPr lang="es-CO" sz="800" u="none" strike="noStrike">
                          <a:effectLst/>
                        </a:rPr>
                        <a:t>GESTIÓN HUMANA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900" u="none" strike="noStrike">
                          <a:effectLst/>
                        </a:rPr>
                        <a:t>2</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Implementación Certificados laborales y certificados de ingresos y retenciones por el  </a:t>
                      </a:r>
                      <a:r>
                        <a:rPr lang="es-CO" sz="800" u="none" strike="noStrike" dirty="0" err="1">
                          <a:effectLst/>
                        </a:rPr>
                        <a:t>kactus</a:t>
                      </a:r>
                      <a:r>
                        <a:rPr lang="es-CO" sz="800" u="none" strike="noStrike" dirty="0">
                          <a:effectLst/>
                        </a:rPr>
                        <a:t> - cajero</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Tecnológico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6</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100%</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70469726"/>
                  </a:ext>
                </a:extLst>
              </a:tr>
              <a:tr h="116143">
                <a:tc vMerge="1">
                  <a:txBody>
                    <a:bodyPr/>
                    <a:lstStyle/>
                    <a:p>
                      <a:endParaRPr lang="es-CO"/>
                    </a:p>
                  </a:txBody>
                  <a:tcPr/>
                </a:tc>
                <a:tc vMerge="1">
                  <a:txBody>
                    <a:bodyPr/>
                    <a:lstStyle/>
                    <a:p>
                      <a:endParaRPr lang="es-CO"/>
                    </a:p>
                  </a:txBody>
                  <a:tcPr/>
                </a:tc>
                <a:tc>
                  <a:txBody>
                    <a:bodyPr/>
                    <a:lstStyle/>
                    <a:p>
                      <a:pPr algn="just" fontAlgn="ctr"/>
                      <a:r>
                        <a:rPr lang="es-CO" sz="800" u="none" strike="noStrike">
                          <a:effectLst/>
                        </a:rPr>
                        <a:t>Cambios en la planta de personal</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Recurso humano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100%</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1757059"/>
                  </a:ext>
                </a:extLst>
              </a:tr>
              <a:tr h="230026">
                <a:tc>
                  <a:txBody>
                    <a:bodyPr/>
                    <a:lstStyle/>
                    <a:p>
                      <a:pPr algn="just" fontAlgn="ctr"/>
                      <a:r>
                        <a:rPr lang="es-CO" sz="800" u="none" strike="noStrike">
                          <a:effectLst/>
                        </a:rPr>
                        <a:t>GESTIÓN DE ADMISIONES Y REGISTROS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1</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Implementación del sistema académico como plataforma web</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Procesos y/o Métodos de Trabajo.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7</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86%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Implementación de nuevos procesos en el sistema académico (solicitudes de reintegro, de grado, segundo calificador, entre otros)</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25306603"/>
                  </a:ext>
                </a:extLst>
              </a:tr>
              <a:tr h="457792">
                <a:tc>
                  <a:txBody>
                    <a:bodyPr/>
                    <a:lstStyle/>
                    <a:p>
                      <a:pPr algn="just" fontAlgn="ctr"/>
                      <a:r>
                        <a:rPr lang="es-CO" sz="800" u="none" strike="noStrike">
                          <a:effectLst/>
                        </a:rPr>
                        <a:t>GESTIÓN DE LA BIBLIOTECA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1</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Identificación de usuario para los servicios internos  (prestamo de material bibliográfico, equipos de audiovisuales, salas de sistemas, recarga de pasajes en transporte masivo, implementos deportivos, equipos de laboratorio, control de acceso,etc.):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Tecnológico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3</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4</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75%</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Implementación  en la biblioteca del lector del carnet con  chip en la sede Belmonte</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50957937"/>
                  </a:ext>
                </a:extLst>
              </a:tr>
              <a:tr h="230026">
                <a:tc>
                  <a:txBody>
                    <a:bodyPr/>
                    <a:lstStyle/>
                    <a:p>
                      <a:pPr algn="just" fontAlgn="ctr"/>
                      <a:r>
                        <a:rPr lang="es-CO" sz="800" u="none" strike="noStrike">
                          <a:effectLst/>
                        </a:rPr>
                        <a:t>BIENESTAR UNIVERSITARIO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1</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Contratación de personal de planta para las áreas de cultura, deportes y promoción socioeconómica: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Recurso humano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5</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5</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38912244"/>
                  </a:ext>
                </a:extLst>
              </a:tr>
              <a:tr h="130378">
                <a:tc>
                  <a:txBody>
                    <a:bodyPr/>
                    <a:lstStyle/>
                    <a:p>
                      <a:pPr algn="just" fontAlgn="ctr"/>
                      <a:r>
                        <a:rPr lang="es-CO" sz="800" u="none" strike="noStrike">
                          <a:effectLst/>
                        </a:rPr>
                        <a:t>DIRECCIÓN ESTRATÉGICA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21134599"/>
                  </a:ext>
                </a:extLst>
              </a:tr>
              <a:tr h="230026">
                <a:tc>
                  <a:txBody>
                    <a:bodyPr/>
                    <a:lstStyle/>
                    <a:p>
                      <a:pPr algn="just" fontAlgn="ctr"/>
                      <a:r>
                        <a:rPr lang="es-CO" sz="800" u="none" strike="noStrike">
                          <a:effectLst/>
                        </a:rPr>
                        <a:t>ASEGURAMIENTO DE LA CALIDAD</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dirty="0">
                          <a:effectLst/>
                        </a:rPr>
                        <a:t>N/A</a:t>
                      </a:r>
                      <a:endParaRPr lang="es-CO" sz="9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01590837"/>
                  </a:ext>
                </a:extLst>
              </a:tr>
              <a:tr h="230026">
                <a:tc rowSpan="2">
                  <a:txBody>
                    <a:bodyPr/>
                    <a:lstStyle/>
                    <a:p>
                      <a:pPr algn="just" fontAlgn="ctr"/>
                      <a:r>
                        <a:rPr lang="es-CO" sz="800" u="none" strike="noStrike">
                          <a:effectLst/>
                        </a:rPr>
                        <a:t>GESTIÓN DE SERVICIOS GENERALES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900" u="none" strike="noStrike">
                          <a:effectLst/>
                        </a:rPr>
                        <a:t>2</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Implementación del control de acceso a traves de un sistema digital - Sede Centro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Infraestructura, instalaciones y equipos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7413961"/>
                  </a:ext>
                </a:extLst>
              </a:tr>
              <a:tr h="230026">
                <a:tc vMerge="1">
                  <a:txBody>
                    <a:bodyPr/>
                    <a:lstStyle/>
                    <a:p>
                      <a:endParaRPr lang="es-CO"/>
                    </a:p>
                  </a:txBody>
                  <a:tcPr/>
                </a:tc>
                <a:tc vMerge="1">
                  <a:txBody>
                    <a:bodyPr/>
                    <a:lstStyle/>
                    <a:p>
                      <a:endParaRPr lang="es-CO"/>
                    </a:p>
                  </a:txBody>
                  <a:tcPr/>
                </a:tc>
                <a:tc>
                  <a:txBody>
                    <a:bodyPr/>
                    <a:lstStyle/>
                    <a:p>
                      <a:pPr algn="just" fontAlgn="ctr"/>
                      <a:r>
                        <a:rPr lang="es-CO" sz="800" u="none" strike="noStrike">
                          <a:effectLst/>
                        </a:rPr>
                        <a:t>Construcción de la Tienda Unilibrista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Infraestructura, instalaciones y equipos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4</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4</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581477"/>
                  </a:ext>
                </a:extLst>
              </a:tr>
              <a:tr h="116143">
                <a:tc rowSpan="2">
                  <a:txBody>
                    <a:bodyPr/>
                    <a:lstStyle/>
                    <a:p>
                      <a:pPr algn="ctr" fontAlgn="ctr"/>
                      <a:r>
                        <a:rPr lang="es-CO" sz="800" u="none" strike="noStrike">
                          <a:effectLst/>
                        </a:rPr>
                        <a:t>GESTIÓN DE INFORMÁTICA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900" u="none" strike="noStrike">
                          <a:effectLst/>
                        </a:rPr>
                        <a:t>2</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Unificación de sistemas de información académicos y administrativos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Tecnológico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5</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83%</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Estabilización del sistema</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32038227"/>
                  </a:ext>
                </a:extLst>
              </a:tr>
              <a:tr h="230026">
                <a:tc vMerge="1">
                  <a:txBody>
                    <a:bodyPr/>
                    <a:lstStyle/>
                    <a:p>
                      <a:endParaRPr lang="es-CO"/>
                    </a:p>
                  </a:txBody>
                  <a:tcPr/>
                </a:tc>
                <a:tc vMerge="1">
                  <a:txBody>
                    <a:bodyPr/>
                    <a:lstStyle/>
                    <a:p>
                      <a:endParaRPr lang="es-CO"/>
                    </a:p>
                  </a:txBody>
                  <a:tcPr/>
                </a:tc>
                <a:tc>
                  <a:txBody>
                    <a:bodyPr/>
                    <a:lstStyle/>
                    <a:p>
                      <a:pPr algn="just" fontAlgn="ctr"/>
                      <a:r>
                        <a:rPr lang="es-CO" sz="800" u="none" strike="noStrike">
                          <a:effectLst/>
                        </a:rPr>
                        <a:t>Comunicaciones unificadas.  Servicios implementados (LAN administrada, telefonía IP, video conferencia, datacenter y seguridad)</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Tecnológico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02960149"/>
                  </a:ext>
                </a:extLst>
              </a:tr>
              <a:tr h="230026">
                <a:tc>
                  <a:txBody>
                    <a:bodyPr/>
                    <a:lstStyle/>
                    <a:p>
                      <a:pPr algn="just" fontAlgn="ctr"/>
                      <a:r>
                        <a:rPr lang="es-CO" sz="800" u="none" strike="noStrike">
                          <a:effectLst/>
                        </a:rPr>
                        <a:t>GESTIÓN AUDITORIA INTERNA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dirty="0">
                          <a:effectLst/>
                        </a:rPr>
                        <a:t>N/A</a:t>
                      </a:r>
                      <a:endParaRPr lang="es-CO" sz="9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N/A</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a:effectLst/>
                        </a:rPr>
                        <a:t> </a:t>
                      </a:r>
                      <a:endParaRPr lang="es-CO" sz="7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8587311"/>
                  </a:ext>
                </a:extLst>
              </a:tr>
              <a:tr h="343909">
                <a:tc>
                  <a:txBody>
                    <a:bodyPr/>
                    <a:lstStyle/>
                    <a:p>
                      <a:pPr algn="just" fontAlgn="ctr"/>
                      <a:r>
                        <a:rPr lang="es-CO" sz="800" u="none" strike="noStrike">
                          <a:effectLst/>
                        </a:rPr>
                        <a:t>GESTIÓN DE ADQUISICIONES Y SUMINISTROS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900" u="none" strike="noStrike">
                          <a:effectLst/>
                        </a:rPr>
                        <a:t>1</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dirty="0">
                          <a:effectLst/>
                        </a:rPr>
                        <a:t>Implementación de requisiciones por sistema </a:t>
                      </a:r>
                      <a:r>
                        <a:rPr lang="es-CO" sz="800" u="none" strike="noStrike" dirty="0" err="1">
                          <a:effectLst/>
                        </a:rPr>
                        <a:t>Work</a:t>
                      </a:r>
                      <a:r>
                        <a:rPr lang="es-CO" sz="800" u="none" strike="noStrike" dirty="0">
                          <a:effectLst/>
                        </a:rPr>
                        <a:t> </a:t>
                      </a:r>
                      <a:r>
                        <a:rPr lang="es-CO" sz="800" u="none" strike="noStrike" dirty="0" err="1">
                          <a:effectLst/>
                        </a:rPr>
                        <a:t>Flow</a:t>
                      </a:r>
                      <a:r>
                        <a:rPr lang="es-CO" sz="800" u="none" strike="noStrike" dirty="0">
                          <a:effectLst/>
                        </a:rPr>
                        <a:t>:</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Tecnológico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7</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86%</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Capacitación e implementación,  seguimiento y control (Se tiene en proceso en Bogotá la </a:t>
                      </a:r>
                      <a:r>
                        <a:rPr lang="es-CO" sz="700" u="none" strike="noStrike" dirty="0" smtClean="0">
                          <a:effectLst/>
                        </a:rPr>
                        <a:t>salida </a:t>
                      </a:r>
                      <a:r>
                        <a:rPr lang="es-CO" sz="700" u="none" strike="noStrike" dirty="0">
                          <a:effectLst/>
                        </a:rPr>
                        <a:t>del Software de </a:t>
                      </a:r>
                      <a:r>
                        <a:rPr lang="es-CO" sz="700" u="none" strike="noStrike" dirty="0" smtClean="0">
                          <a:effectLst/>
                        </a:rPr>
                        <a:t>requisición. </a:t>
                      </a:r>
                      <a:r>
                        <a:rPr lang="es-CO" sz="700" u="none" strike="noStrike" dirty="0">
                          <a:effectLst/>
                        </a:rPr>
                        <a:t>Desde Pereira se enviaron los últimos ajustes)</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0456608"/>
                  </a:ext>
                </a:extLst>
              </a:tr>
              <a:tr h="116143">
                <a:tc rowSpan="2">
                  <a:txBody>
                    <a:bodyPr/>
                    <a:lstStyle/>
                    <a:p>
                      <a:pPr algn="ctr" fontAlgn="ctr"/>
                      <a:r>
                        <a:rPr lang="es-CO" sz="800" u="none" strike="noStrike">
                          <a:effectLst/>
                        </a:rPr>
                        <a:t>GESTIÓN DOCUMENTAL</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900" u="none" strike="noStrike">
                          <a:effectLst/>
                        </a:rPr>
                        <a:t>2</a:t>
                      </a:r>
                      <a:endParaRPr lang="es-CO" sz="9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Contratación de personal nuevo en el área</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Recurso humano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05775399"/>
                  </a:ext>
                </a:extLst>
              </a:tr>
              <a:tr h="230026">
                <a:tc vMerge="1">
                  <a:txBody>
                    <a:bodyPr/>
                    <a:lstStyle/>
                    <a:p>
                      <a:endParaRPr lang="es-CO"/>
                    </a:p>
                  </a:txBody>
                  <a:tcPr/>
                </a:tc>
                <a:tc vMerge="1">
                  <a:txBody>
                    <a:bodyPr/>
                    <a:lstStyle/>
                    <a:p>
                      <a:endParaRPr lang="es-CO"/>
                    </a:p>
                  </a:txBody>
                  <a:tcPr/>
                </a:tc>
                <a:tc>
                  <a:txBody>
                    <a:bodyPr/>
                    <a:lstStyle/>
                    <a:p>
                      <a:pPr algn="just" fontAlgn="ctr"/>
                      <a:r>
                        <a:rPr lang="es-CO" sz="800" u="none" strike="noStrike">
                          <a:effectLst/>
                        </a:rPr>
                        <a:t>Reubicación de archivos que se encontraban en almacenamiento externo</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800" u="none" strike="noStrike">
                          <a:effectLst/>
                        </a:rPr>
                        <a:t>Infraestructura, instalaciones y equipos</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4</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a:effectLst/>
                        </a:rPr>
                        <a:t>6</a:t>
                      </a:r>
                      <a:endParaRPr lang="es-CO" sz="800" b="0"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800" u="none" strike="noStrike" dirty="0">
                          <a:effectLst/>
                        </a:rPr>
                        <a:t>67%</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78811674"/>
                  </a:ext>
                </a:extLst>
              </a:tr>
              <a:tr h="230026">
                <a:tc>
                  <a:txBody>
                    <a:bodyPr/>
                    <a:lstStyle/>
                    <a:p>
                      <a:pPr algn="just" fontAlgn="ctr"/>
                      <a:r>
                        <a:rPr lang="es-CO" sz="800" u="none" strike="noStrike">
                          <a:effectLst/>
                        </a:rPr>
                        <a:t>TOTAL</a:t>
                      </a:r>
                      <a:endParaRPr lang="es-CO" sz="800" b="1" i="0" u="none" strike="noStrike">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u="none" strike="noStrike" dirty="0">
                          <a:solidFill>
                            <a:srgbClr val="FF0000"/>
                          </a:solidFill>
                          <a:effectLst/>
                        </a:rPr>
                        <a:t>18</a:t>
                      </a:r>
                      <a:endParaRPr lang="es-CO" sz="1200" b="1" i="0" u="none" strike="noStrike" dirty="0">
                        <a:solidFill>
                          <a:srgbClr val="FF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s-CO" sz="800" u="none" strike="noStrike" dirty="0">
                          <a:effectLst/>
                        </a:rPr>
                        <a:t>Normativo: </a:t>
                      </a:r>
                      <a:r>
                        <a:rPr lang="es-CO" sz="800" u="none" strike="noStrike" dirty="0" smtClean="0">
                          <a:effectLst/>
                        </a:rPr>
                        <a:t>3 - Procesos </a:t>
                      </a:r>
                      <a:r>
                        <a:rPr lang="es-CO" sz="800" u="none" strike="noStrike" dirty="0">
                          <a:effectLst/>
                        </a:rPr>
                        <a:t>y/o Métodos de Trabajo.: </a:t>
                      </a:r>
                      <a:r>
                        <a:rPr lang="es-CO" sz="800" u="none" strike="noStrike" dirty="0" smtClean="0">
                          <a:effectLst/>
                        </a:rPr>
                        <a:t>2 - Tecnológico</a:t>
                      </a:r>
                      <a:r>
                        <a:rPr lang="es-CO" sz="800" u="none" strike="noStrike" dirty="0">
                          <a:effectLst/>
                        </a:rPr>
                        <a:t>: </a:t>
                      </a:r>
                      <a:r>
                        <a:rPr lang="es-CO" sz="800" u="none" strike="noStrike" dirty="0" smtClean="0">
                          <a:effectLst/>
                        </a:rPr>
                        <a:t>6 - Recurso </a:t>
                      </a:r>
                      <a:r>
                        <a:rPr lang="es-CO" sz="800" u="none" strike="noStrike" dirty="0">
                          <a:effectLst/>
                        </a:rPr>
                        <a:t>Humano: 3</a:t>
                      </a:r>
                      <a:br>
                        <a:rPr lang="es-CO" sz="800" u="none" strike="noStrike" dirty="0">
                          <a:effectLst/>
                        </a:rPr>
                      </a:br>
                      <a:r>
                        <a:rPr lang="es-CO" sz="800" u="none" strike="noStrike" dirty="0">
                          <a:effectLst/>
                        </a:rPr>
                        <a:t>Infraestructura, instalaciones y equipos: 4</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ctr" fontAlgn="ctr"/>
                      <a:r>
                        <a:rPr lang="es-CO" sz="1200" b="1" u="none" strike="noStrike" dirty="0">
                          <a:solidFill>
                            <a:srgbClr val="FF0000"/>
                          </a:solidFill>
                          <a:effectLst/>
                        </a:rPr>
                        <a:t>94</a:t>
                      </a:r>
                      <a:endParaRPr lang="es-CO" sz="1200" b="1" i="0" u="none" strike="noStrike" dirty="0">
                        <a:solidFill>
                          <a:srgbClr val="FF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u="none" strike="noStrike" dirty="0">
                          <a:solidFill>
                            <a:srgbClr val="FF0000"/>
                          </a:solidFill>
                          <a:effectLst/>
                        </a:rPr>
                        <a:t>104</a:t>
                      </a:r>
                      <a:endParaRPr lang="es-CO" sz="1200" b="1" i="0" u="none" strike="noStrike" dirty="0">
                        <a:solidFill>
                          <a:srgbClr val="FF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u="none" strike="noStrike" dirty="0">
                          <a:solidFill>
                            <a:srgbClr val="FF0000"/>
                          </a:solidFill>
                          <a:effectLst/>
                        </a:rPr>
                        <a:t>91%</a:t>
                      </a:r>
                      <a:endParaRPr lang="es-CO" sz="1200" b="1" i="0" u="none" strike="noStrike" dirty="0">
                        <a:solidFill>
                          <a:srgbClr val="FF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656026"/>
                  </a:ext>
                </a:extLst>
              </a:tr>
              <a:tr h="913323">
                <a:tc gridSpan="8">
                  <a:txBody>
                    <a:bodyPr/>
                    <a:lstStyle/>
                    <a:p>
                      <a:pPr algn="l" fontAlgn="ctr"/>
                      <a:r>
                        <a:rPr lang="es-CO" sz="800" u="none" strike="noStrike" dirty="0">
                          <a:effectLst/>
                        </a:rPr>
                        <a:t>Se identificaron 18 cambios en los procesos </a:t>
                      </a:r>
                      <a:r>
                        <a:rPr lang="es-CO" sz="800" u="none" strike="noStrike" dirty="0" smtClean="0">
                          <a:effectLst/>
                        </a:rPr>
                        <a:t>de diferentes  tipos:  </a:t>
                      </a:r>
                      <a:r>
                        <a:rPr lang="es-CO" sz="800" u="none" strike="noStrike" dirty="0">
                          <a:effectLst/>
                        </a:rPr>
                        <a:t>Normativo: 3  -  Procesos y/o Métodos de Trabajo.: 2 - Tecnológico: 6 - Recurso Humano: 3 - Infraestructura, instalaciones y equipos: 4.  De los anteriores cambios se formularon 104 actividades en el plan de implementación de cambios de las cuales 94 se encuentran finalizadas dentro de los tiempos establecidos equivalente al 91</a:t>
                      </a:r>
                      <a:r>
                        <a:rPr lang="es-CO" sz="800" u="none" strike="noStrike" dirty="0" smtClean="0">
                          <a:effectLst/>
                        </a:rPr>
                        <a:t>% cumpliéndose</a:t>
                      </a:r>
                      <a:r>
                        <a:rPr lang="es-CO" sz="800" u="none" strike="noStrike" baseline="0" dirty="0" smtClean="0">
                          <a:effectLst/>
                        </a:rPr>
                        <a:t> la meta nacional</a:t>
                      </a:r>
                      <a:r>
                        <a:rPr lang="es-CO" sz="800" u="none" strike="noStrike" dirty="0" smtClean="0">
                          <a:effectLst/>
                        </a:rPr>
                        <a:t>, </a:t>
                      </a:r>
                      <a:r>
                        <a:rPr lang="es-CO" sz="800" u="none" strike="noStrike" dirty="0">
                          <a:effectLst/>
                        </a:rPr>
                        <a:t>las 10 faltantes dependen de la sede principal como son:  </a:t>
                      </a:r>
                      <a:br>
                        <a:rPr lang="es-CO" sz="800" u="none" strike="noStrike" dirty="0">
                          <a:effectLst/>
                        </a:rPr>
                      </a:br>
                      <a:r>
                        <a:rPr lang="es-CO" sz="800" b="1" u="none" strike="noStrike" dirty="0">
                          <a:effectLst/>
                        </a:rPr>
                        <a:t>Docencia</a:t>
                      </a:r>
                      <a:r>
                        <a:rPr lang="es-CO" sz="800" u="none" strike="noStrike" dirty="0">
                          <a:effectLst/>
                        </a:rPr>
                        <a:t>: 1. Remisión a la  Oficina de Planeación Nacional para revisión y ajustes finales (Derecho </a:t>
                      </a:r>
                      <a:r>
                        <a:rPr lang="es-CO" sz="800" u="none" strike="noStrike" dirty="0" smtClean="0">
                          <a:effectLst/>
                        </a:rPr>
                        <a:t>semestral izado, </a:t>
                      </a:r>
                      <a:r>
                        <a:rPr lang="es-CO" sz="800" u="none" strike="noStrike" dirty="0">
                          <a:effectLst/>
                        </a:rPr>
                        <a:t>economía, contaduría pública, administración de empresas, ingenierías:  Comercial, financiera y civil. - 2. Remisión a la Comisión académica de la H. </a:t>
                      </a:r>
                      <a:r>
                        <a:rPr lang="es-CO" sz="800" u="none" strike="noStrike" dirty="0" err="1">
                          <a:effectLst/>
                        </a:rPr>
                        <a:t>Consiliatura</a:t>
                      </a:r>
                      <a:r>
                        <a:rPr lang="es-CO" sz="800" u="none" strike="noStrike" dirty="0">
                          <a:effectLst/>
                        </a:rPr>
                        <a:t> para su aprobación - 3. Implementación (parametrización, publicación, afiches, entre otros)</a:t>
                      </a:r>
                      <a:br>
                        <a:rPr lang="es-CO" sz="800" u="none" strike="noStrike" dirty="0">
                          <a:effectLst/>
                        </a:rPr>
                      </a:br>
                      <a:r>
                        <a:rPr lang="es-CO" sz="800" b="1" u="none" strike="noStrike" dirty="0">
                          <a:effectLst/>
                        </a:rPr>
                        <a:t>Gestión financiera:  </a:t>
                      </a:r>
                      <a:r>
                        <a:rPr lang="es-CO" sz="800" u="none" strike="noStrike" dirty="0">
                          <a:effectLst/>
                        </a:rPr>
                        <a:t>El módulo de cartera con la unificación no se ha podido estabilizar</a:t>
                      </a:r>
                      <a:br>
                        <a:rPr lang="es-CO" sz="800" u="none" strike="noStrike" dirty="0">
                          <a:effectLst/>
                        </a:rPr>
                      </a:br>
                      <a:r>
                        <a:rPr lang="es-CO" sz="800" b="1" u="none" strike="noStrike" dirty="0">
                          <a:effectLst/>
                        </a:rPr>
                        <a:t>Gestión de Admisiones y registros</a:t>
                      </a:r>
                      <a:r>
                        <a:rPr lang="es-CO" sz="800" u="none" strike="noStrike" dirty="0">
                          <a:effectLst/>
                        </a:rPr>
                        <a:t>: Implementación de nuevos procesos en el sistema académico (solicitudes de reintegro, de grado, segundo calificador, entre otros)</a:t>
                      </a:r>
                      <a:br>
                        <a:rPr lang="es-CO" sz="800" u="none" strike="noStrike" dirty="0">
                          <a:effectLst/>
                        </a:rPr>
                      </a:br>
                      <a:r>
                        <a:rPr lang="es-CO" sz="800" b="1" u="none" strike="noStrike" dirty="0">
                          <a:effectLst/>
                        </a:rPr>
                        <a:t>Gestión de informática</a:t>
                      </a:r>
                      <a:r>
                        <a:rPr lang="es-CO" sz="800" u="none" strike="noStrike" dirty="0">
                          <a:effectLst/>
                        </a:rPr>
                        <a:t>: Estabilización del sistema de información</a:t>
                      </a:r>
                      <a:br>
                        <a:rPr lang="es-CO" sz="800" u="none" strike="noStrike" dirty="0">
                          <a:effectLst/>
                        </a:rPr>
                      </a:br>
                      <a:r>
                        <a:rPr lang="es-CO" sz="800" b="1" u="none" strike="noStrike" dirty="0">
                          <a:effectLst/>
                        </a:rPr>
                        <a:t>Gestión de adquisiciones y suministros</a:t>
                      </a:r>
                      <a:r>
                        <a:rPr lang="es-CO" sz="800" u="none" strike="noStrike" dirty="0">
                          <a:effectLst/>
                        </a:rPr>
                        <a:t>:  Capacitación e implementación,  seguimiento y control (Se tiene en proceso en Bogotá la </a:t>
                      </a:r>
                      <a:r>
                        <a:rPr lang="es-CO" sz="800" u="none" strike="noStrike" dirty="0" smtClean="0">
                          <a:effectLst/>
                        </a:rPr>
                        <a:t>salida </a:t>
                      </a:r>
                      <a:r>
                        <a:rPr lang="es-CO" sz="800" u="none" strike="noStrike" dirty="0">
                          <a:effectLst/>
                        </a:rPr>
                        <a:t>del Software de </a:t>
                      </a:r>
                      <a:r>
                        <a:rPr lang="es-CO" sz="800" u="none" strike="noStrike" dirty="0" smtClean="0">
                          <a:effectLst/>
                        </a:rPr>
                        <a:t>requisición</a:t>
                      </a:r>
                      <a:r>
                        <a:rPr lang="es-CO" sz="800" u="none" strike="noStrike" dirty="0">
                          <a:effectLst/>
                        </a:rPr>
                        <a:t>. Desde Pereira se enviaron los últimos ajustes)</a:t>
                      </a:r>
                      <a:endParaRPr lang="es-CO" sz="800" b="0" i="0" u="none" strike="noStrike" dirty="0">
                        <a:solidFill>
                          <a:srgbClr val="000000"/>
                        </a:solidFill>
                        <a:effectLst/>
                        <a:latin typeface="Arial" panose="020B0604020202020204" pitchFamily="34" charset="0"/>
                      </a:endParaRPr>
                    </a:p>
                  </a:txBody>
                  <a:tcPr marL="2419" marR="2419" marT="24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84423292"/>
                  </a:ext>
                </a:extLst>
              </a:tr>
            </a:tbl>
          </a:graphicData>
        </a:graphic>
      </p:graphicFrame>
    </p:spTree>
    <p:extLst>
      <p:ext uri="{BB962C8B-B14F-4D97-AF65-F5344CB8AC3E}">
        <p14:creationId xmlns:p14="http://schemas.microsoft.com/office/powerpoint/2010/main" val="2370107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Tabla"/>
          <p:cNvGraphicFramePr>
            <a:graphicFrameLocks noGrp="1"/>
          </p:cNvGraphicFramePr>
          <p:nvPr>
            <p:extLst>
              <p:ext uri="{D42A27DB-BD31-4B8C-83A1-F6EECF244321}">
                <p14:modId xmlns:p14="http://schemas.microsoft.com/office/powerpoint/2010/main" val="3898086893"/>
              </p:ext>
            </p:extLst>
          </p:nvPr>
        </p:nvGraphicFramePr>
        <p:xfrm>
          <a:off x="1192378" y="745904"/>
          <a:ext cx="8856984" cy="4043293"/>
        </p:xfrm>
        <a:graphic>
          <a:graphicData uri="http://schemas.openxmlformats.org/drawingml/2006/table">
            <a:tbl>
              <a:tblPr firstRow="1" firstCol="1" bandRow="1">
                <a:tableStyleId>{5C22544A-7EE6-4342-B048-85BDC9FD1C3A}</a:tableStyleId>
              </a:tblPr>
              <a:tblGrid>
                <a:gridCol w="3168352">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485178">
                <a:tc gridSpan="2">
                  <a:txBody>
                    <a:bodyPr/>
                    <a:lstStyle/>
                    <a:p>
                      <a:pPr algn="ctr">
                        <a:lnSpc>
                          <a:spcPct val="115000"/>
                        </a:lnSpc>
                        <a:spcAft>
                          <a:spcPts val="0"/>
                        </a:spcAft>
                      </a:pPr>
                      <a:r>
                        <a:rPr lang="es-CO" sz="2400" dirty="0">
                          <a:effectLst/>
                        </a:rPr>
                        <a:t>UNIVERSIDAD LIBRE</a:t>
                      </a:r>
                      <a:endParaRPr lang="es-CO" sz="2800" dirty="0">
                        <a:effectLst/>
                        <a:latin typeface="Calibri"/>
                        <a:ea typeface="Calibri"/>
                        <a:cs typeface="Times New Roman"/>
                      </a:endParaRPr>
                    </a:p>
                  </a:txBody>
                  <a:tcPr marL="38911" marR="38911" marT="0" marB="0" anchor="b"/>
                </a:tc>
                <a:tc hMerge="1">
                  <a:txBody>
                    <a:bodyPr/>
                    <a:lstStyle/>
                    <a:p>
                      <a:endParaRPr lang="es-CO"/>
                    </a:p>
                  </a:txBody>
                  <a:tcPr/>
                </a:tc>
                <a:extLst>
                  <a:ext uri="{0D108BD9-81ED-4DB2-BD59-A6C34878D82A}">
                    <a16:rowId xmlns:a16="http://schemas.microsoft.com/office/drawing/2014/main" val="10000"/>
                  </a:ext>
                </a:extLst>
              </a:tr>
              <a:tr h="728803">
                <a:tc gridSpan="2">
                  <a:txBody>
                    <a:bodyPr/>
                    <a:lstStyle/>
                    <a:p>
                      <a:pPr algn="ctr">
                        <a:lnSpc>
                          <a:spcPct val="115000"/>
                        </a:lnSpc>
                        <a:spcAft>
                          <a:spcPts val="0"/>
                        </a:spcAft>
                      </a:pPr>
                      <a:r>
                        <a:rPr lang="es-CO" sz="2400" dirty="0">
                          <a:effectLst/>
                        </a:rPr>
                        <a:t>MATRIZ CAMBIOS QUE PUEDEN AFECTAR EL SISTEMA DE GESTIÓN DE CALIDAD</a:t>
                      </a:r>
                      <a:endParaRPr lang="es-CO" sz="2800" dirty="0">
                        <a:effectLst/>
                        <a:latin typeface="Calibri"/>
                        <a:ea typeface="Calibri"/>
                        <a:cs typeface="Times New Roman"/>
                      </a:endParaRPr>
                    </a:p>
                  </a:txBody>
                  <a:tcPr marL="38911" marR="38911" marT="0" marB="0" anchor="b">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1"/>
                  </a:ext>
                </a:extLst>
              </a:tr>
              <a:tr h="657511">
                <a:tc>
                  <a:txBody>
                    <a:bodyPr/>
                    <a:lstStyle/>
                    <a:p>
                      <a:pPr algn="l" fontAlgn="ctr"/>
                      <a:r>
                        <a:rPr lang="es-ES" sz="1050" b="1" i="0" u="none" strike="noStrike" dirty="0">
                          <a:solidFill>
                            <a:srgbClr val="000000"/>
                          </a:solidFill>
                          <a:effectLst/>
                          <a:latin typeface="Arial" panose="020B0604020202020204" pitchFamily="34" charset="0"/>
                        </a:rPr>
                        <a:t>Estandarización  de los  procedimientos </a:t>
                      </a:r>
                      <a:r>
                        <a:rPr lang="es-ES" sz="1050" b="1" i="0" u="none" strike="noStrike" dirty="0" smtClean="0">
                          <a:solidFill>
                            <a:srgbClr val="000000"/>
                          </a:solidFill>
                          <a:effectLst/>
                          <a:latin typeface="Arial" panose="020B0604020202020204" pitchFamily="34" charset="0"/>
                        </a:rPr>
                        <a:t>académicos en todas las Facultades</a:t>
                      </a:r>
                      <a:endParaRPr lang="es-ES"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050" b="0" i="0" u="none" strike="noStrike" dirty="0" smtClean="0">
                          <a:solidFill>
                            <a:srgbClr val="000000"/>
                          </a:solidFill>
                          <a:effectLst/>
                          <a:latin typeface="Arial" panose="020B0604020202020204" pitchFamily="34" charset="0"/>
                        </a:rPr>
                        <a:t>Estandarizar el 100%  </a:t>
                      </a:r>
                      <a:r>
                        <a:rPr lang="es-ES" sz="1050" b="0" i="0" u="none" strike="noStrike" dirty="0">
                          <a:solidFill>
                            <a:srgbClr val="000000"/>
                          </a:solidFill>
                          <a:effectLst/>
                          <a:latin typeface="Arial" panose="020B0604020202020204" pitchFamily="34" charset="0"/>
                        </a:rPr>
                        <a:t>los procedimientos </a:t>
                      </a:r>
                      <a:r>
                        <a:rPr lang="es-ES" sz="1050" b="0" i="0" u="none" strike="noStrike" dirty="0" smtClean="0">
                          <a:solidFill>
                            <a:srgbClr val="000000"/>
                          </a:solidFill>
                          <a:effectLst/>
                          <a:latin typeface="Arial" panose="020B0604020202020204" pitchFamily="34" charset="0"/>
                        </a:rPr>
                        <a:t>de</a:t>
                      </a:r>
                      <a:r>
                        <a:rPr lang="es-ES" sz="1050" b="0" i="0" u="none" strike="noStrike" baseline="0" dirty="0" smtClean="0">
                          <a:solidFill>
                            <a:srgbClr val="000000"/>
                          </a:solidFill>
                          <a:effectLst/>
                          <a:latin typeface="Arial" panose="020B0604020202020204" pitchFamily="34" charset="0"/>
                        </a:rPr>
                        <a:t> los procesos misionales e implementarlos en todas las facultades</a:t>
                      </a:r>
                      <a:endParaRPr lang="es-ES"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6214">
                <a:tc>
                  <a:txBody>
                    <a:bodyPr/>
                    <a:lstStyle/>
                    <a:p>
                      <a:pPr algn="l" fontAlgn="ctr"/>
                      <a:r>
                        <a:rPr lang="es-ES" sz="1050" b="1" i="0" u="none" strike="noStrike" dirty="0" smtClean="0">
                          <a:solidFill>
                            <a:srgbClr val="000000"/>
                          </a:solidFill>
                          <a:effectLst/>
                          <a:latin typeface="Arial" panose="020B0604020202020204" pitchFamily="34" charset="0"/>
                        </a:rPr>
                        <a:t>Unificación de los sistemas</a:t>
                      </a:r>
                      <a:r>
                        <a:rPr lang="es-ES" sz="1050" b="1" i="0" u="none" strike="noStrike" baseline="0" dirty="0" smtClean="0">
                          <a:solidFill>
                            <a:srgbClr val="000000"/>
                          </a:solidFill>
                          <a:effectLst/>
                          <a:latin typeface="Arial" panose="020B0604020202020204" pitchFamily="34" charset="0"/>
                        </a:rPr>
                        <a:t> de información en todo el país</a:t>
                      </a:r>
                      <a:endParaRPr lang="es-ES"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050" b="0" i="0" u="none" strike="noStrike" dirty="0" smtClean="0">
                          <a:solidFill>
                            <a:srgbClr val="000000"/>
                          </a:solidFill>
                          <a:effectLst/>
                          <a:latin typeface="Arial" panose="020B0604020202020204" pitchFamily="34" charset="0"/>
                        </a:rPr>
                        <a:t>Unificar los sistemas en lo financiero, académico</a:t>
                      </a:r>
                      <a:r>
                        <a:rPr lang="es-ES" sz="1050" b="0" i="0" u="none" strike="noStrike" baseline="0" dirty="0" smtClean="0">
                          <a:solidFill>
                            <a:srgbClr val="000000"/>
                          </a:solidFill>
                          <a:effectLst/>
                          <a:latin typeface="Arial" panose="020B0604020202020204" pitchFamily="34" charset="0"/>
                        </a:rPr>
                        <a:t> y de gestión humana</a:t>
                      </a:r>
                      <a:endParaRPr lang="es-ES"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2204">
                <a:tc>
                  <a:txBody>
                    <a:bodyPr/>
                    <a:lstStyle/>
                    <a:p>
                      <a:pPr algn="l" fontAlgn="ctr"/>
                      <a:r>
                        <a:rPr lang="es-ES" sz="1050" b="1" i="0" u="none" strike="noStrike" dirty="0">
                          <a:solidFill>
                            <a:srgbClr val="000000"/>
                          </a:solidFill>
                          <a:effectLst/>
                          <a:latin typeface="Arial" panose="020B0604020202020204" pitchFamily="34" charset="0"/>
                        </a:rPr>
                        <a:t>Identificación </a:t>
                      </a:r>
                      <a:r>
                        <a:rPr lang="es-ES" sz="1050" b="1" i="0" u="none" strike="noStrike" dirty="0" smtClean="0">
                          <a:solidFill>
                            <a:srgbClr val="000000"/>
                          </a:solidFill>
                          <a:effectLst/>
                          <a:latin typeface="Arial" panose="020B0604020202020204" pitchFamily="34" charset="0"/>
                        </a:rPr>
                        <a:t>de</a:t>
                      </a:r>
                      <a:r>
                        <a:rPr lang="es-ES" sz="1050" b="1" i="0" u="none" strike="noStrike" baseline="0" dirty="0" smtClean="0">
                          <a:solidFill>
                            <a:srgbClr val="000000"/>
                          </a:solidFill>
                          <a:effectLst/>
                          <a:latin typeface="Arial" panose="020B0604020202020204" pitchFamily="34" charset="0"/>
                        </a:rPr>
                        <a:t> cambios y </a:t>
                      </a:r>
                      <a:r>
                        <a:rPr lang="es-ES" sz="1050" b="1" i="0" u="none" strike="noStrike" dirty="0" smtClean="0">
                          <a:solidFill>
                            <a:srgbClr val="000000"/>
                          </a:solidFill>
                          <a:effectLst/>
                          <a:latin typeface="Arial" panose="020B0604020202020204" pitchFamily="34" charset="0"/>
                        </a:rPr>
                        <a:t> </a:t>
                      </a:r>
                      <a:r>
                        <a:rPr lang="es-ES" sz="1050" b="1" i="0" u="none" strike="noStrike" dirty="0">
                          <a:solidFill>
                            <a:srgbClr val="000000"/>
                          </a:solidFill>
                          <a:effectLst/>
                          <a:latin typeface="Arial" panose="020B0604020202020204" pitchFamily="34" charset="0"/>
                        </a:rPr>
                        <a:t>riesgos en los nuevos procesos misionales </a:t>
                      </a:r>
                      <a:r>
                        <a:rPr lang="es-ES" sz="1050" b="1" i="0" u="none" strike="noStrike" dirty="0" smtClean="0">
                          <a:solidFill>
                            <a:srgbClr val="000000"/>
                          </a:solidFill>
                          <a:effectLst/>
                          <a:latin typeface="Arial" panose="020B0604020202020204" pitchFamily="34" charset="0"/>
                        </a:rPr>
                        <a:t>alineados</a:t>
                      </a:r>
                      <a:r>
                        <a:rPr lang="es-ES" sz="1050" b="1" i="0" u="none" strike="noStrike" baseline="0" dirty="0" smtClean="0">
                          <a:solidFill>
                            <a:srgbClr val="000000"/>
                          </a:solidFill>
                          <a:effectLst/>
                          <a:latin typeface="Arial" panose="020B0604020202020204" pitchFamily="34" charset="0"/>
                        </a:rPr>
                        <a:t> con el PIDI</a:t>
                      </a:r>
                      <a:endParaRPr lang="es-ES"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050" b="0" i="0" u="none" strike="noStrike" dirty="0">
                          <a:solidFill>
                            <a:srgbClr val="000000"/>
                          </a:solidFill>
                          <a:effectLst/>
                          <a:latin typeface="Arial" panose="020B0604020202020204" pitchFamily="34" charset="0"/>
                        </a:rPr>
                        <a:t>Trabajo en equipo y articulado en gestión del riesgo acorde con la norma versión </a:t>
                      </a:r>
                      <a:r>
                        <a:rPr lang="es-ES" sz="1050" b="0" i="0" u="none" strike="noStrike" dirty="0" smtClean="0">
                          <a:solidFill>
                            <a:srgbClr val="000000"/>
                          </a:solidFill>
                          <a:effectLst/>
                          <a:latin typeface="Arial" panose="020B0604020202020204" pitchFamily="34" charset="0"/>
                        </a:rPr>
                        <a:t>2015 y al PIDI</a:t>
                      </a:r>
                      <a:endParaRPr lang="es-ES"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90938">
                <a:tc>
                  <a:txBody>
                    <a:bodyPr/>
                    <a:lstStyle/>
                    <a:p>
                      <a:pPr algn="l" fontAlgn="ctr"/>
                      <a:r>
                        <a:rPr lang="es-ES" sz="1050" b="1" i="0" u="none" strike="noStrike" dirty="0">
                          <a:solidFill>
                            <a:srgbClr val="000000"/>
                          </a:solidFill>
                          <a:effectLst/>
                          <a:latin typeface="Arial" panose="020B0604020202020204" pitchFamily="34" charset="0"/>
                        </a:rPr>
                        <a:t>Auditorías internas </a:t>
                      </a:r>
                      <a:r>
                        <a:rPr lang="es-ES" sz="1050" b="1" i="0" u="none" strike="noStrike" dirty="0" smtClean="0">
                          <a:solidFill>
                            <a:srgbClr val="000000"/>
                          </a:solidFill>
                          <a:effectLst/>
                          <a:latin typeface="Arial" panose="020B0604020202020204" pitchFamily="34" charset="0"/>
                        </a:rPr>
                        <a:t>y</a:t>
                      </a:r>
                      <a:r>
                        <a:rPr lang="es-ES" sz="1050" b="1" i="0" u="none" strike="noStrike" baseline="0" dirty="0" smtClean="0">
                          <a:solidFill>
                            <a:srgbClr val="000000"/>
                          </a:solidFill>
                          <a:effectLst/>
                          <a:latin typeface="Arial" panose="020B0604020202020204" pitchFamily="34" charset="0"/>
                        </a:rPr>
                        <a:t> externas </a:t>
                      </a:r>
                      <a:r>
                        <a:rPr lang="es-ES" sz="1050" b="1" i="0" u="none" strike="noStrike" dirty="0" smtClean="0">
                          <a:solidFill>
                            <a:srgbClr val="000000"/>
                          </a:solidFill>
                          <a:effectLst/>
                          <a:latin typeface="Arial" panose="020B0604020202020204" pitchFamily="34" charset="0"/>
                        </a:rPr>
                        <a:t>con </a:t>
                      </a:r>
                      <a:r>
                        <a:rPr lang="es-ES" sz="1050" b="1" i="0" u="none" strike="noStrike" dirty="0">
                          <a:solidFill>
                            <a:srgbClr val="000000"/>
                          </a:solidFill>
                          <a:effectLst/>
                          <a:latin typeface="Arial" panose="020B0604020202020204" pitchFamily="34" charset="0"/>
                        </a:rPr>
                        <a:t>la norma 2015 y con alcance académico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050" b="0" i="0" u="none" strike="noStrike" dirty="0" smtClean="0">
                          <a:solidFill>
                            <a:srgbClr val="000000"/>
                          </a:solidFill>
                          <a:effectLst/>
                          <a:latin typeface="Arial" panose="020B0604020202020204" pitchFamily="34" charset="0"/>
                        </a:rPr>
                        <a:t>Realizar auditorías internas a las Facultades de:</a:t>
                      </a:r>
                      <a:r>
                        <a:rPr lang="es-ES" sz="1050" b="0" i="0" u="none" strike="noStrike" baseline="0" dirty="0" smtClean="0">
                          <a:solidFill>
                            <a:srgbClr val="000000"/>
                          </a:solidFill>
                          <a:effectLst/>
                          <a:latin typeface="Arial" panose="020B0604020202020204" pitchFamily="34" charset="0"/>
                        </a:rPr>
                        <a:t>  Ingenierías, Ciencias Económicas,  Derecho Y Ciencias de la salud</a:t>
                      </a:r>
                      <a:endParaRPr lang="es-ES" sz="105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185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37882" y="528918"/>
            <a:ext cx="200619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8" name="Objeto 7"/>
          <p:cNvGraphicFramePr>
            <a:graphicFrameLocks noChangeAspect="1"/>
          </p:cNvGraphicFramePr>
          <p:nvPr>
            <p:extLst>
              <p:ext uri="{D42A27DB-BD31-4B8C-83A1-F6EECF244321}">
                <p14:modId xmlns:p14="http://schemas.microsoft.com/office/powerpoint/2010/main" val="3783716944"/>
              </p:ext>
            </p:extLst>
          </p:nvPr>
        </p:nvGraphicFramePr>
        <p:xfrm>
          <a:off x="277906" y="528918"/>
          <a:ext cx="10013576" cy="5307106"/>
        </p:xfrm>
        <a:graphic>
          <a:graphicData uri="http://schemas.openxmlformats.org/presentationml/2006/ole">
            <mc:AlternateContent xmlns:mc="http://schemas.openxmlformats.org/markup-compatibility/2006">
              <mc:Choice xmlns:v="urn:schemas-microsoft-com:vml" Requires="v">
                <p:oleObj spid="_x0000_s1351" name="PDF" r:id="rId3" imgW="0" imgH="0" progId="FoxitReader.Document">
                  <p:embed/>
                </p:oleObj>
              </mc:Choice>
              <mc:Fallback>
                <p:oleObj name="PDF" r:id="rId3" imgW="0" imgH="0" progId="FoxitReader.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6" y="528918"/>
                        <a:ext cx="10013576" cy="5307106"/>
                      </a:xfrm>
                      <a:prstGeom prst="rect">
                        <a:avLst/>
                      </a:prstGeom>
                      <a:noFill/>
                    </p:spPr>
                  </p:pic>
                </p:oleObj>
              </mc:Fallback>
            </mc:AlternateContent>
          </a:graphicData>
        </a:graphic>
      </p:graphicFrame>
    </p:spTree>
    <p:extLst>
      <p:ext uri="{BB962C8B-B14F-4D97-AF65-F5344CB8AC3E}">
        <p14:creationId xmlns:p14="http://schemas.microsoft.com/office/powerpoint/2010/main" val="2445670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584499" y="532349"/>
            <a:ext cx="9761300" cy="377026"/>
          </a:xfrm>
          <a:prstGeom prst="rect">
            <a:avLst/>
          </a:prstGeom>
          <a:solidFill>
            <a:schemeClr val="bg2"/>
          </a:solid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38" dirty="0">
                <a:ln w="11430"/>
                <a:effectLst>
                  <a:outerShdw blurRad="76200" dist="50800" dir="5400000" algn="tl" rotWithShape="0">
                    <a:srgbClr val="000000">
                      <a:alpha val="65000"/>
                    </a:srgbClr>
                  </a:outerShdw>
                </a:effectLst>
                <a:latin typeface="Bookman Old Style" panose="02050604050505020204" pitchFamily="18" charset="0"/>
              </a:rPr>
              <a:t>POLÍTICA DE CALIDAD – UNIVERSIDAD LIBRE</a:t>
            </a:r>
          </a:p>
        </p:txBody>
      </p:sp>
      <p:sp>
        <p:nvSpPr>
          <p:cNvPr id="4" name="Rectángulo 3"/>
          <p:cNvSpPr/>
          <p:nvPr/>
        </p:nvSpPr>
        <p:spPr>
          <a:xfrm>
            <a:off x="774954" y="1482654"/>
            <a:ext cx="9077258" cy="4154984"/>
          </a:xfrm>
          <a:prstGeom prst="rect">
            <a:avLst/>
          </a:prstGeom>
        </p:spPr>
        <p:txBody>
          <a:bodyPr wrap="square">
            <a:spAutoFit/>
          </a:bodyPr>
          <a:lstStyle/>
          <a:p>
            <a:pPr algn="just"/>
            <a:r>
              <a:rPr lang="es-CO" sz="2400" dirty="0"/>
              <a:t>Es compromiso de la Universidad Libre </a:t>
            </a:r>
            <a:r>
              <a:rPr lang="es-CO" sz="2400" i="1" u="sng" dirty="0">
                <a:solidFill>
                  <a:srgbClr val="FF0000"/>
                </a:solidFill>
              </a:rPr>
              <a:t>lograr la satisfacción de las necesidades y expectativas de sus usuarios y partes interesadas</a:t>
            </a:r>
            <a:r>
              <a:rPr lang="es-CO" sz="2400" dirty="0"/>
              <a:t>, mediante la formación integral de profesionales orientados por los principios democráticos, pluralistas, tolerantes, humanistas y cultores de la diferencia; </a:t>
            </a:r>
            <a:r>
              <a:rPr lang="es-CO" sz="2400" i="1" u="sng" dirty="0">
                <a:solidFill>
                  <a:srgbClr val="FF0000"/>
                </a:solidFill>
              </a:rPr>
              <a:t>a través de procesos eficientes y eficaces</a:t>
            </a:r>
            <a:r>
              <a:rPr lang="es-CO" sz="2400" dirty="0"/>
              <a:t> de Docencia, Investigación, Proyección Social, Bienestar Universitario e Internacionalización con una actitud de servicio, cumpliendo con los requisitos técnicos, legales y reglamentarios, </a:t>
            </a:r>
            <a:r>
              <a:rPr lang="es-CO" sz="2400" i="1" u="sng" dirty="0">
                <a:solidFill>
                  <a:srgbClr val="FF0000"/>
                </a:solidFill>
              </a:rPr>
              <a:t>que aseguren el mejoramiento continuo, la modernización tecnológica, la autoevaluación y autorregulación en búsqueda de la excelencia y la calidad Institucional.</a:t>
            </a:r>
          </a:p>
        </p:txBody>
      </p:sp>
    </p:spTree>
    <p:extLst>
      <p:ext uri="{BB962C8B-B14F-4D97-AF65-F5344CB8AC3E}">
        <p14:creationId xmlns:p14="http://schemas.microsoft.com/office/powerpoint/2010/main" val="797291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584499" y="532349"/>
            <a:ext cx="9761300" cy="377026"/>
          </a:xfrm>
          <a:prstGeom prst="rect">
            <a:avLst/>
          </a:prstGeom>
          <a:solidFill>
            <a:schemeClr val="bg2"/>
          </a:solid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OBJETIVOS </a:t>
            </a:r>
            <a:r>
              <a:rPr lang="es-ES" sz="2000" b="1" spc="38" dirty="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DE CALIDAD – UNIVERSIDAD LIBRE</a:t>
            </a:r>
          </a:p>
        </p:txBody>
      </p:sp>
      <p:graphicFrame>
        <p:nvGraphicFramePr>
          <p:cNvPr id="5" name="Diagrama 4"/>
          <p:cNvGraphicFramePr/>
          <p:nvPr>
            <p:extLst>
              <p:ext uri="{D42A27DB-BD31-4B8C-83A1-F6EECF244321}">
                <p14:modId xmlns:p14="http://schemas.microsoft.com/office/powerpoint/2010/main" val="3437891520"/>
              </p:ext>
            </p:extLst>
          </p:nvPr>
        </p:nvGraphicFramePr>
        <p:xfrm>
          <a:off x="1043986" y="1497106"/>
          <a:ext cx="8700649" cy="35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80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7" y="116632"/>
            <a:ext cx="9935347" cy="684803"/>
          </a:xfrm>
          <a:prstGeom prst="rect">
            <a:avLst/>
          </a:prstGeom>
          <a:noFill/>
          <a:ln>
            <a:solidFill>
              <a:schemeClr val="accent1"/>
            </a:solidFill>
          </a:ln>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ARTICULACIÓN DE LOS PROCESOS CON </a:t>
            </a:r>
          </a:p>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ACREDITACIÓN Y PROYECTOS PIDI</a:t>
            </a:r>
            <a:endParaRPr lang="es-ES" sz="2000" b="1" spc="38" dirty="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67396429"/>
              </p:ext>
            </p:extLst>
          </p:nvPr>
        </p:nvGraphicFramePr>
        <p:xfrm>
          <a:off x="291652" y="824995"/>
          <a:ext cx="9972935" cy="4693739"/>
        </p:xfrm>
        <a:graphic>
          <a:graphicData uri="http://schemas.openxmlformats.org/drawingml/2006/table">
            <a:tbl>
              <a:tblPr>
                <a:tableStyleId>{5C22544A-7EE6-4342-B048-85BDC9FD1C3A}</a:tableStyleId>
              </a:tblPr>
              <a:tblGrid>
                <a:gridCol w="1205454">
                  <a:extLst>
                    <a:ext uri="{9D8B030D-6E8A-4147-A177-3AD203B41FA5}">
                      <a16:colId xmlns:a16="http://schemas.microsoft.com/office/drawing/2014/main" val="3596204302"/>
                    </a:ext>
                  </a:extLst>
                </a:gridCol>
                <a:gridCol w="1030941">
                  <a:extLst>
                    <a:ext uri="{9D8B030D-6E8A-4147-A177-3AD203B41FA5}">
                      <a16:colId xmlns:a16="http://schemas.microsoft.com/office/drawing/2014/main" val="144555924"/>
                    </a:ext>
                  </a:extLst>
                </a:gridCol>
                <a:gridCol w="2223247">
                  <a:extLst>
                    <a:ext uri="{9D8B030D-6E8A-4147-A177-3AD203B41FA5}">
                      <a16:colId xmlns:a16="http://schemas.microsoft.com/office/drawing/2014/main" val="949954929"/>
                    </a:ext>
                  </a:extLst>
                </a:gridCol>
                <a:gridCol w="5513293">
                  <a:extLst>
                    <a:ext uri="{9D8B030D-6E8A-4147-A177-3AD203B41FA5}">
                      <a16:colId xmlns:a16="http://schemas.microsoft.com/office/drawing/2014/main" val="2435832515"/>
                    </a:ext>
                  </a:extLst>
                </a:gridCol>
              </a:tblGrid>
              <a:tr h="371997">
                <a:tc>
                  <a:txBody>
                    <a:bodyPr/>
                    <a:lstStyle/>
                    <a:p>
                      <a:pPr algn="ctr" rtl="0" fontAlgn="ctr"/>
                      <a:r>
                        <a:rPr lang="es-CO" sz="1200" u="none" strike="noStrike">
                          <a:effectLst/>
                        </a:rPr>
                        <a:t>MACROPROCESO</a:t>
                      </a:r>
                      <a:endParaRPr lang="es-CO"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PROCESO</a:t>
                      </a:r>
                      <a:endParaRPr lang="es-CO"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ARTICULACIÓN CON ACREDITACIÓN</a:t>
                      </a:r>
                      <a:endParaRPr lang="es-CO"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PROYECTO(S) PIDI ASOCIADO</a:t>
                      </a:r>
                      <a:endParaRPr lang="es-CO"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635898"/>
                  </a:ext>
                </a:extLst>
              </a:tr>
              <a:tr h="247998">
                <a:tc rowSpan="19">
                  <a:txBody>
                    <a:bodyPr/>
                    <a:lstStyle/>
                    <a:p>
                      <a:pPr algn="ctr" rtl="0" fontAlgn="ctr"/>
                      <a:r>
                        <a:rPr lang="es-CO" sz="1000" u="none" strike="noStrike">
                          <a:effectLst/>
                        </a:rPr>
                        <a:t>MISIONAL</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l" rtl="0" fontAlgn="ctr"/>
                      <a:r>
                        <a:rPr lang="es-CO" sz="1000" u="none" strike="noStrike" dirty="0">
                          <a:effectLst/>
                        </a:rPr>
                        <a:t>DOCENCIA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rtl="0" fontAlgn="ctr"/>
                      <a:r>
                        <a:rPr lang="es-CO" sz="1000" u="none" strike="noStrike" dirty="0">
                          <a:effectLst/>
                        </a:rPr>
                        <a:t>Factor 3. </a:t>
                      </a:r>
                      <a:r>
                        <a:rPr lang="es-CO" sz="1000" u="none" strike="noStrike" dirty="0" smtClean="0">
                          <a:effectLst/>
                        </a:rPr>
                        <a:t>Docencia</a:t>
                      </a:r>
                    </a:p>
                    <a:p>
                      <a:pPr algn="ctr" rtl="0" fontAlgn="ctr"/>
                      <a:endParaRPr lang="es-CO" sz="1000" b="0" i="0" u="none" strike="noStrike" dirty="0" smtClean="0">
                        <a:solidFill>
                          <a:srgbClr val="000000"/>
                        </a:solidFill>
                        <a:effectLst/>
                        <a:latin typeface="Calibri" panose="020F050202020403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Factor 8.     Procesos de Autoevaluación y Autorregulación</a:t>
                      </a:r>
                      <a:endParaRPr lang="es-CO" sz="1000" b="0" i="0" u="none" strike="noStrike" dirty="0" smtClean="0">
                        <a:solidFill>
                          <a:srgbClr val="000000"/>
                        </a:solidFill>
                        <a:effectLst/>
                        <a:latin typeface="Calibri" panose="020F0502020204030204" pitchFamily="34" charset="0"/>
                      </a:endParaRPr>
                    </a:p>
                    <a:p>
                      <a:pPr algn="ctr" rtl="0" fontAlgn="ctr"/>
                      <a:endParaRPr lang="es-CO" sz="1000" b="0" i="0" u="none" strike="noStrike" dirty="0">
                        <a:solidFill>
                          <a:srgbClr val="000000"/>
                        </a:solidFill>
                        <a:effectLst/>
                        <a:latin typeface="Calibri" panose="020F0502020204030204" pitchFamily="34" charset="0"/>
                      </a:endParaRPr>
                    </a:p>
                    <a:p>
                      <a:pPr algn="ctr" rtl="0" fontAlgn="ctr"/>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p>
                      <a:pPr algn="ctr" rtl="0" fontAlgn="ctr"/>
                      <a:r>
                        <a:rPr lang="es-CO" sz="1000" u="none" strike="noStrike" dirty="0">
                          <a:effectLst/>
                        </a:rPr>
                        <a:t> </a:t>
                      </a:r>
                      <a:endParaRPr lang="es-CO" sz="1000" b="0" i="0" u="none" strike="noStrike" dirty="0">
                        <a:effectLst/>
                        <a:latin typeface="Arial" panose="020B0604020202020204" pitchFamily="34" charset="0"/>
                      </a:endParaRPr>
                    </a:p>
                    <a:p>
                      <a:pPr algn="ctr" fontAlgn="ctr"/>
                      <a:r>
                        <a:rPr lang="es-CO" sz="1000" u="none" strike="noStrike" dirty="0">
                          <a:effectLst/>
                        </a:rPr>
                        <a:t> </a:t>
                      </a:r>
                      <a:endParaRPr lang="es-CO" sz="1000" b="0" i="0" u="none" strike="noStrike" dirty="0">
                        <a:effectLst/>
                        <a:latin typeface="Arial" panose="020B0604020202020204" pitchFamily="34" charset="0"/>
                      </a:endParaRPr>
                    </a:p>
                    <a:p>
                      <a:pPr algn="ctr" fontAlgn="ctr"/>
                      <a:r>
                        <a:rPr lang="es-CO" sz="1000" u="none" strike="noStrike" dirty="0">
                          <a:effectLst/>
                        </a:rPr>
                        <a:t> </a:t>
                      </a:r>
                      <a:endParaRPr lang="es-CO" sz="1000" b="0" i="0" u="none" strike="noStrike" dirty="0">
                        <a:effectLst/>
                        <a:latin typeface="Arial" panose="020B0604020202020204" pitchFamily="34" charset="0"/>
                      </a:endParaRPr>
                    </a:p>
                    <a:p>
                      <a:pPr algn="ctr" fontAlgn="ctr"/>
                      <a:r>
                        <a:rPr lang="es-CO" sz="1000" u="none" strike="noStrike" dirty="0">
                          <a:effectLst/>
                        </a:rPr>
                        <a:t> </a:t>
                      </a:r>
                      <a:endParaRPr lang="es-CO" sz="1000" b="0" i="0" u="none" strike="noStrike" dirty="0">
                        <a:effectLst/>
                        <a:latin typeface="Arial" panose="020B0604020202020204" pitchFamily="34" charset="0"/>
                      </a:endParaRPr>
                    </a:p>
                    <a:p>
                      <a:pPr algn="ctr" fontAlgn="ctr"/>
                      <a:r>
                        <a:rPr lang="es-CO" sz="1000" u="none" strike="noStrike" dirty="0">
                          <a:effectLst/>
                        </a:rPr>
                        <a:t> </a:t>
                      </a:r>
                      <a:endParaRPr lang="es-CO"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1: Racionalización y ampliación de la cobertura de programas de pregrado y posgrado.</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69400"/>
                  </a:ext>
                </a:extLst>
              </a:tr>
              <a:tr h="134332">
                <a:tc vMerge="1">
                  <a:txBody>
                    <a:bodyPr/>
                    <a:lstStyle/>
                    <a:p>
                      <a:endParaRPr lang="es-CO"/>
                    </a:p>
                  </a:txBody>
                  <a:tcPr/>
                </a:tc>
                <a:tc vMerge="1">
                  <a:txBody>
                    <a:bodyPr/>
                    <a:lstStyle/>
                    <a:p>
                      <a:endParaRPr lang="es-CO"/>
                    </a:p>
                  </a:txBody>
                  <a:tcPr/>
                </a:tc>
                <a:tc vMerge="1">
                  <a:txBody>
                    <a:bodyPr/>
                    <a:lstStyle/>
                    <a:p>
                      <a:pPr algn="ctr" rtl="0"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2:  E- </a:t>
                      </a:r>
                      <a:r>
                        <a:rPr lang="es-CO" sz="1000" u="none" strike="noStrike" dirty="0" err="1">
                          <a:effectLst/>
                        </a:rPr>
                        <a:t>Learning</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423147"/>
                  </a:ext>
                </a:extLst>
              </a:tr>
              <a:tr h="134332">
                <a:tc vMerge="1">
                  <a:txBody>
                    <a:bodyPr/>
                    <a:lstStyle/>
                    <a:p>
                      <a:endParaRPr lang="es-CO"/>
                    </a:p>
                  </a:txBody>
                  <a:tcPr/>
                </a:tc>
                <a:tc vMerge="1">
                  <a:txBody>
                    <a:bodyPr/>
                    <a:lstStyle/>
                    <a:p>
                      <a:endParaRPr lang="es-CO"/>
                    </a:p>
                  </a:txBody>
                  <a:tcPr/>
                </a:tc>
                <a:tc vMerge="1">
                  <a:txBody>
                    <a:bodyPr/>
                    <a:lstStyle/>
                    <a:p>
                      <a:pPr algn="ctr" rtl="0" fontAlgn="ctr"/>
                      <a:endParaRPr lang="es-CO"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Proyecto3: Docencia Calificada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404468"/>
                  </a:ext>
                </a:extLst>
              </a:tr>
              <a:tr h="165332">
                <a:tc vMerge="1">
                  <a:txBody>
                    <a:bodyPr/>
                    <a:lstStyle/>
                    <a:p>
                      <a:endParaRPr lang="es-CO"/>
                    </a:p>
                  </a:txBody>
                  <a:tcPr/>
                </a:tc>
                <a:tc vMerge="1">
                  <a:txBody>
                    <a:bodyPr/>
                    <a:lstStyle/>
                    <a:p>
                      <a:endParaRPr lang="es-CO"/>
                    </a:p>
                  </a:txBody>
                  <a:tcPr/>
                </a:tc>
                <a:tc vMerge="1">
                  <a:txBody>
                    <a:bodyPr/>
                    <a:lstStyle/>
                    <a:p>
                      <a:pPr algn="ctr" rtl="0" fontAlgn="ct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6. Fomento a la docencia calificada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1625868"/>
                  </a:ext>
                </a:extLst>
              </a:tr>
              <a:tr h="24799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dirty="0">
                          <a:effectLst/>
                        </a:rPr>
                        <a:t>Proyecto 7: Autoevaluación y </a:t>
                      </a:r>
                      <a:r>
                        <a:rPr lang="es-CO" sz="1000" u="none" strike="noStrike" dirty="0" err="1">
                          <a:effectLst/>
                        </a:rPr>
                        <a:t>autoregulación</a:t>
                      </a:r>
                      <a:r>
                        <a:rPr lang="es-CO" sz="1000" u="none" strike="noStrike" dirty="0">
                          <a:effectLst/>
                        </a:rPr>
                        <a:t> para mejora permanente de la calidad académica.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022942"/>
                  </a:ext>
                </a:extLst>
              </a:tr>
              <a:tr h="154999">
                <a:tc vMerge="1">
                  <a:txBody>
                    <a:bodyPr/>
                    <a:lstStyle/>
                    <a:p>
                      <a:endParaRPr lang="es-CO"/>
                    </a:p>
                  </a:txBody>
                  <a:tcPr/>
                </a:tc>
                <a:tc vMerge="1">
                  <a:txBody>
                    <a:bodyPr/>
                    <a:lstStyle/>
                    <a:p>
                      <a:endParaRPr lang="es-CO"/>
                    </a:p>
                  </a:txBody>
                  <a:tcPr/>
                </a:tc>
                <a:tc vMerge="1">
                  <a:txBody>
                    <a:bodyPr/>
                    <a:lstStyle/>
                    <a:p>
                      <a:pPr algn="ctr" fontAlgn="ctr"/>
                      <a:endParaRPr lang="es-CO"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8:  Actualización académica.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886908"/>
                  </a:ext>
                </a:extLst>
              </a:tr>
              <a:tr h="247998">
                <a:tc vMerge="1">
                  <a:txBody>
                    <a:bodyPr/>
                    <a:lstStyle/>
                    <a:p>
                      <a:endParaRPr lang="es-CO"/>
                    </a:p>
                  </a:txBody>
                  <a:tcPr/>
                </a:tc>
                <a:tc vMerge="1">
                  <a:txBody>
                    <a:bodyPr/>
                    <a:lstStyle/>
                    <a:p>
                      <a:endParaRPr lang="es-CO"/>
                    </a:p>
                  </a:txBody>
                  <a:tcPr/>
                </a:tc>
                <a:tc vMerge="1">
                  <a:txBody>
                    <a:bodyPr/>
                    <a:lstStyle/>
                    <a:p>
                      <a:pPr algn="ctr" fontAlgn="ctr"/>
                      <a:endParaRPr lang="es-CO"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10. Una universidad con modernos apoyos tecnológicos y didácticos al apoyo de la academia.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85846"/>
                  </a:ext>
                </a:extLst>
              </a:tr>
              <a:tr h="247998">
                <a:tc vMerge="1">
                  <a:txBody>
                    <a:bodyPr/>
                    <a:lstStyle/>
                    <a:p>
                      <a:endParaRPr lang="es-CO"/>
                    </a:p>
                  </a:txBody>
                  <a:tcPr/>
                </a:tc>
                <a:tc vMerge="1">
                  <a:txBody>
                    <a:bodyPr/>
                    <a:lstStyle/>
                    <a:p>
                      <a:endParaRPr lang="es-CO"/>
                    </a:p>
                  </a:txBody>
                  <a:tcPr/>
                </a:tc>
                <a:tc vMerge="1">
                  <a:txBody>
                    <a:bodyPr/>
                    <a:lstStyle/>
                    <a:p>
                      <a:pPr algn="ctr" fontAlgn="ctr"/>
                      <a:endParaRPr lang="es-CO"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13: Fortalecimiento y promoción de los principios institucionales y del sentido de pertenencia.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848064"/>
                  </a:ext>
                </a:extLst>
              </a:tr>
              <a:tr h="149832">
                <a:tc vMerge="1">
                  <a:txBody>
                    <a:bodyPr/>
                    <a:lstStyle/>
                    <a:p>
                      <a:endParaRPr lang="es-CO"/>
                    </a:p>
                  </a:txBody>
                  <a:tcPr/>
                </a:tc>
                <a:tc vMerge="1">
                  <a:txBody>
                    <a:bodyPr/>
                    <a:lstStyle/>
                    <a:p>
                      <a:endParaRPr lang="es-CO"/>
                    </a:p>
                  </a:txBody>
                  <a:tcPr/>
                </a:tc>
                <a:tc vMerge="1">
                  <a:txBody>
                    <a:bodyPr/>
                    <a:lstStyle/>
                    <a:p>
                      <a:pPr algn="ctr" fontAlgn="ctr"/>
                      <a:endParaRPr lang="es-CO"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15: Educación continuada.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163000"/>
                  </a:ext>
                </a:extLst>
              </a:tr>
              <a:tr h="247998">
                <a:tc vMerge="1">
                  <a:txBody>
                    <a:bodyPr/>
                    <a:lstStyle/>
                    <a:p>
                      <a:endParaRPr lang="es-CO"/>
                    </a:p>
                  </a:txBody>
                  <a:tcPr/>
                </a:tc>
                <a:tc rowSpan="2">
                  <a:txBody>
                    <a:bodyPr/>
                    <a:lstStyle/>
                    <a:p>
                      <a:pPr algn="l" rtl="0" fontAlgn="ctr"/>
                      <a:r>
                        <a:rPr lang="es-CO" sz="1000" u="none" strike="noStrike">
                          <a:effectLst/>
                        </a:rPr>
                        <a:t>INVESTIGACIÓN</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s-CO" sz="1000" u="none" strike="noStrike" dirty="0">
                          <a:effectLst/>
                        </a:rPr>
                        <a:t>Factor 6. Investigación, innovación, creación artística y cultural</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dirty="0">
                          <a:effectLst/>
                        </a:rPr>
                        <a:t>Proyecto 11. Fortalecimiento y consolidación de la investigación científica y formativa en la Universidad Libre.</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713818"/>
                  </a:ext>
                </a:extLst>
              </a:tr>
              <a:tr h="196332">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a:effectLst/>
                        </a:rPr>
                        <a:t>Proyecto 12: Fomento a la producción científica y académica</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546301"/>
                  </a:ext>
                </a:extLst>
              </a:tr>
              <a:tr h="268664">
                <a:tc vMerge="1">
                  <a:txBody>
                    <a:bodyPr/>
                    <a:lstStyle/>
                    <a:p>
                      <a:endParaRPr lang="es-CO"/>
                    </a:p>
                  </a:txBody>
                  <a:tcPr/>
                </a:tc>
                <a:tc rowSpan="2">
                  <a:txBody>
                    <a:bodyPr/>
                    <a:lstStyle/>
                    <a:p>
                      <a:pPr algn="l" rtl="0" fontAlgn="ctr"/>
                      <a:r>
                        <a:rPr lang="es-CO" sz="1000" u="none" strike="noStrike">
                          <a:effectLst/>
                        </a:rPr>
                        <a:t>PROYECCIÓN SOCIAL</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pt-BR" sz="1000" u="none" strike="noStrike">
                          <a:effectLst/>
                        </a:rPr>
                        <a:t>Factor 7. Pertinencia e impacto social</a:t>
                      </a:r>
                      <a:endParaRPr lang="pt-BR"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a:effectLst/>
                        </a:rPr>
                        <a:t>Proyecto 14. Organización, infraestructura y fomento de la proyección social para el desarrollo nacional y regional</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406739"/>
                  </a:ext>
                </a:extLst>
              </a:tr>
              <a:tr h="22216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a:effectLst/>
                        </a:rPr>
                        <a:t>Proyecto 16: Sistema de egresados e impacto en el medio</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840850"/>
                  </a:ext>
                </a:extLst>
              </a:tr>
              <a:tr h="268664">
                <a:tc vMerge="1">
                  <a:txBody>
                    <a:bodyPr/>
                    <a:lstStyle/>
                    <a:p>
                      <a:endParaRPr lang="es-CO"/>
                    </a:p>
                  </a:txBody>
                  <a:tcPr/>
                </a:tc>
                <a:tc rowSpan="2">
                  <a:txBody>
                    <a:bodyPr/>
                    <a:lstStyle/>
                    <a:p>
                      <a:pPr algn="just" rtl="0" fontAlgn="ctr"/>
                      <a:r>
                        <a:rPr lang="es-CO" sz="1000" u="none" strike="noStrike">
                          <a:effectLst/>
                        </a:rPr>
                        <a:t>INTERNACIONALIZACIÓN </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000" u="none" strike="noStrike">
                          <a:effectLst/>
                        </a:rPr>
                        <a:t>Factor 4. Procesos Académicos</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a:effectLst/>
                        </a:rPr>
                        <a:t>Proyecto 17. Fortalecimiento y desarrollo de las relaciones interinstitucionales  </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511208"/>
                  </a:ext>
                </a:extLst>
              </a:tr>
              <a:tr h="268664">
                <a:tc vMerge="1">
                  <a:txBody>
                    <a:bodyPr/>
                    <a:lstStyle/>
                    <a:p>
                      <a:endParaRPr lang="es-CO"/>
                    </a:p>
                  </a:txBody>
                  <a:tcPr/>
                </a:tc>
                <a:tc vMerge="1">
                  <a:txBody>
                    <a:bodyPr/>
                    <a:lstStyle/>
                    <a:p>
                      <a:endParaRPr lang="es-CO"/>
                    </a:p>
                  </a:txBody>
                  <a:tcPr/>
                </a:tc>
                <a:tc>
                  <a:txBody>
                    <a:bodyPr/>
                    <a:lstStyle/>
                    <a:p>
                      <a:pPr algn="ctr" rtl="0" fontAlgn="ctr"/>
                      <a:r>
                        <a:rPr lang="es-CO" sz="1000" u="none" strike="noStrike">
                          <a:effectLst/>
                        </a:rPr>
                        <a:t>Factor 5. Visibilidad Nacional e Internacional.</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a:effectLst/>
                        </a:rPr>
                        <a:t>Proyecto 18.  Fomento y apoyo  a la movilidad y cuantificación académica e investigativa de docentes y estudiantes</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088010"/>
                  </a:ext>
                </a:extLst>
              </a:tr>
              <a:tr h="227331">
                <a:tc vMerge="1">
                  <a:txBody>
                    <a:bodyPr/>
                    <a:lstStyle/>
                    <a:p>
                      <a:endParaRPr lang="es-CO"/>
                    </a:p>
                  </a:txBody>
                  <a:tcPr/>
                </a:tc>
                <a:tc rowSpan="4">
                  <a:txBody>
                    <a:bodyPr/>
                    <a:lstStyle/>
                    <a:p>
                      <a:pPr algn="l" rtl="0" fontAlgn="ctr"/>
                      <a:r>
                        <a:rPr lang="es-CO" sz="1000" u="none" strike="noStrike">
                          <a:effectLst/>
                        </a:rPr>
                        <a:t>BIENESTAR UNIVERSITARIO</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just" rtl="0" fontAlgn="ctr"/>
                      <a:r>
                        <a:rPr lang="es-CO" sz="1000" u="none" strike="noStrike" dirty="0">
                          <a:effectLst/>
                        </a:rPr>
                        <a:t>Factor 9. Bienestar Institucional </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es-CO" sz="1000" u="none" strike="noStrike">
                          <a:effectLst/>
                        </a:rPr>
                        <a:t>Proyecto 5. Seguimiento y atención académica de estudiantes.</a:t>
                      </a:r>
                      <a:endParaRPr lang="es-CO"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443592"/>
                  </a:ext>
                </a:extLst>
              </a:tr>
              <a:tr h="22733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dirty="0">
                          <a:effectLst/>
                        </a:rPr>
                        <a:t>Proyecto 6: Fomento y apoyo a la excelencia estudiantil.</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05445"/>
                  </a:ext>
                </a:extLst>
              </a:tr>
              <a:tr h="24799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dirty="0">
                          <a:effectLst/>
                        </a:rPr>
                        <a:t>Proyecto 13: Fortalecimiento y promoción de los principios institucionales y del sentido de pertenencia.</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167373"/>
                  </a:ext>
                </a:extLst>
              </a:tr>
              <a:tr h="24799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dirty="0">
                          <a:effectLst/>
                        </a:rPr>
                        <a:t>Proyecto 19: Expansión y cualificación de servicios y programas de bienestar institucional. </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219198"/>
                  </a:ext>
                </a:extLst>
              </a:tr>
            </a:tbl>
          </a:graphicData>
        </a:graphic>
      </p:graphicFrame>
    </p:spTree>
    <p:extLst>
      <p:ext uri="{BB962C8B-B14F-4D97-AF65-F5344CB8AC3E}">
        <p14:creationId xmlns:p14="http://schemas.microsoft.com/office/powerpoint/2010/main" val="3740302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7" y="116632"/>
            <a:ext cx="9935347" cy="684803"/>
          </a:xfrm>
          <a:prstGeom prst="rect">
            <a:avLst/>
          </a:prstGeom>
          <a:noFill/>
          <a:ln>
            <a:solidFill>
              <a:schemeClr val="accent1"/>
            </a:solidFill>
          </a:ln>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ARTICULACIÓN DE LOS PROCESOS CON </a:t>
            </a:r>
          </a:p>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ACREDITACIÓN Y PROYECTOS PIDI</a:t>
            </a:r>
            <a:endParaRPr lang="es-ES" sz="2000" b="1" spc="38" dirty="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endParaRPr>
          </a:p>
        </p:txBody>
      </p:sp>
      <p:sp>
        <p:nvSpPr>
          <p:cNvPr id="6" name="3 Rectángulo"/>
          <p:cNvSpPr/>
          <p:nvPr/>
        </p:nvSpPr>
        <p:spPr>
          <a:xfrm>
            <a:off x="323528" y="116632"/>
            <a:ext cx="10039672" cy="684803"/>
          </a:xfrm>
          <a:prstGeom prst="rect">
            <a:avLst/>
          </a:prstGeom>
          <a:noFill/>
          <a:ln>
            <a:solidFill>
              <a:schemeClr val="accent1"/>
            </a:solidFill>
          </a:ln>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ARTICULACIÓN DE LOS PROCESOS CON </a:t>
            </a:r>
          </a:p>
          <a:p>
            <a:pPr algn="ctr"/>
            <a:r>
              <a:rPr lang="es-ES" sz="2000" b="1" spc="38" dirty="0" smtClean="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rPr>
              <a:t>ACREDITACIÓN Y PROYECTOS PIDI</a:t>
            </a:r>
            <a:endParaRPr lang="es-ES" sz="2000" b="1" spc="38" dirty="0">
              <a:ln w="11430"/>
              <a:solidFill>
                <a:srgbClr val="FF0000"/>
              </a:solidFill>
              <a:effectLst>
                <a:outerShdw blurRad="76200" dist="50800" dir="5400000" algn="tl" rotWithShape="0">
                  <a:srgbClr val="000000">
                    <a:alpha val="65000"/>
                  </a:srgbClr>
                </a:outerShdw>
              </a:effectLst>
              <a:latin typeface="Bookman Old Style" panose="020506040505050202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119847048"/>
              </p:ext>
            </p:extLst>
          </p:nvPr>
        </p:nvGraphicFramePr>
        <p:xfrm>
          <a:off x="323528" y="954982"/>
          <a:ext cx="10039672" cy="4809323"/>
        </p:xfrm>
        <a:graphic>
          <a:graphicData uri="http://schemas.openxmlformats.org/drawingml/2006/table">
            <a:tbl>
              <a:tblPr firstRow="1" firstCol="1" bandRow="1">
                <a:tableStyleId>{5C22544A-7EE6-4342-B048-85BDC9FD1C3A}</a:tableStyleId>
              </a:tblPr>
              <a:tblGrid>
                <a:gridCol w="1397696">
                  <a:extLst>
                    <a:ext uri="{9D8B030D-6E8A-4147-A177-3AD203B41FA5}">
                      <a16:colId xmlns:a16="http://schemas.microsoft.com/office/drawing/2014/main" val="419772012"/>
                    </a:ext>
                  </a:extLst>
                </a:gridCol>
                <a:gridCol w="2070847">
                  <a:extLst>
                    <a:ext uri="{9D8B030D-6E8A-4147-A177-3AD203B41FA5}">
                      <a16:colId xmlns:a16="http://schemas.microsoft.com/office/drawing/2014/main" val="2123613747"/>
                    </a:ext>
                  </a:extLst>
                </a:gridCol>
                <a:gridCol w="1810870">
                  <a:extLst>
                    <a:ext uri="{9D8B030D-6E8A-4147-A177-3AD203B41FA5}">
                      <a16:colId xmlns:a16="http://schemas.microsoft.com/office/drawing/2014/main" val="4270941145"/>
                    </a:ext>
                  </a:extLst>
                </a:gridCol>
                <a:gridCol w="4760259">
                  <a:extLst>
                    <a:ext uri="{9D8B030D-6E8A-4147-A177-3AD203B41FA5}">
                      <a16:colId xmlns:a16="http://schemas.microsoft.com/office/drawing/2014/main" val="303196175"/>
                    </a:ext>
                  </a:extLst>
                </a:gridCol>
              </a:tblGrid>
              <a:tr h="444674">
                <a:tc>
                  <a:txBody>
                    <a:bodyPr/>
                    <a:lstStyle/>
                    <a:p>
                      <a:pPr marL="0" algn="ctr" defTabSz="457200" rtl="0" eaLnBrk="1" fontAlgn="ctr" latinLnBrk="0" hangingPunct="1"/>
                      <a:r>
                        <a:rPr lang="es-CO" sz="1400" b="1" u="none" strike="noStrike" kern="1200" dirty="0">
                          <a:solidFill>
                            <a:schemeClr val="dk1"/>
                          </a:solidFill>
                          <a:effectLst/>
                          <a:latin typeface="+mn-lt"/>
                          <a:ea typeface="+mn-ea"/>
                          <a:cs typeface="+mn-cs"/>
                        </a:rPr>
                        <a:t>MACROPROCESO</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1" u="none" strike="noStrike" kern="1200" dirty="0">
                          <a:solidFill>
                            <a:schemeClr val="dk1"/>
                          </a:solidFill>
                          <a:effectLst/>
                          <a:latin typeface="+mn-lt"/>
                          <a:ea typeface="+mn-ea"/>
                          <a:cs typeface="+mn-cs"/>
                        </a:rPr>
                        <a:t>PROCESO</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1" u="none" strike="noStrike" kern="1200" dirty="0">
                          <a:solidFill>
                            <a:schemeClr val="dk1"/>
                          </a:solidFill>
                          <a:effectLst/>
                          <a:latin typeface="+mn-lt"/>
                          <a:ea typeface="+mn-ea"/>
                          <a:cs typeface="+mn-cs"/>
                        </a:rPr>
                        <a:t>ARTICULACIÓN CON ACREDITACIÓN</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1" u="none" strike="noStrike" kern="1200" dirty="0">
                          <a:solidFill>
                            <a:schemeClr val="dk1"/>
                          </a:solidFill>
                          <a:effectLst/>
                          <a:latin typeface="+mn-lt"/>
                          <a:ea typeface="+mn-ea"/>
                          <a:cs typeface="+mn-cs"/>
                        </a:rPr>
                        <a:t>PROYECTO(S) PIDI ASOCIADO</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6557456"/>
                  </a:ext>
                </a:extLst>
              </a:tr>
              <a:tr h="227599">
                <a:tc rowSpan="2">
                  <a:txBody>
                    <a:bodyPr/>
                    <a:lstStyle/>
                    <a:p>
                      <a:pPr algn="ctr" fontAlgn="ctr"/>
                      <a:r>
                        <a:rPr lang="es-CO" sz="1000" u="none" strike="noStrike" dirty="0">
                          <a:solidFill>
                            <a:schemeClr val="tx1"/>
                          </a:solidFill>
                          <a:effectLst/>
                        </a:rPr>
                        <a:t>ESTRATÉGICO</a:t>
                      </a: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rtl="0" fontAlgn="ctr"/>
                      <a:r>
                        <a:rPr lang="es-CO" sz="1000" u="none" strike="noStrike" dirty="0">
                          <a:solidFill>
                            <a:schemeClr val="tx1"/>
                          </a:solidFill>
                          <a:effectLst/>
                        </a:rPr>
                        <a:t>ASEGURAMIENTO DE LA CALIDAD</a:t>
                      </a: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000" u="none" strike="noStrike" dirty="0">
                          <a:solidFill>
                            <a:schemeClr val="tx1"/>
                          </a:solidFill>
                          <a:effectLst/>
                        </a:rPr>
                        <a:t>Factor </a:t>
                      </a:r>
                      <a:r>
                        <a:rPr lang="es-CO" sz="1000" u="none" strike="noStrike" dirty="0" smtClean="0">
                          <a:solidFill>
                            <a:schemeClr val="tx1"/>
                          </a:solidFill>
                          <a:effectLst/>
                        </a:rPr>
                        <a:t>10. </a:t>
                      </a:r>
                      <a:r>
                        <a:rPr lang="es-CO" sz="1000" u="none" strike="noStrike" dirty="0">
                          <a:solidFill>
                            <a:schemeClr val="tx1"/>
                          </a:solidFill>
                          <a:effectLst/>
                        </a:rPr>
                        <a:t>Organización, Administración y Gestión</a:t>
                      </a: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0" fontAlgn="ctr"/>
                      <a:r>
                        <a:rPr lang="es-CO" sz="1000" u="none" strike="noStrike" dirty="0">
                          <a:solidFill>
                            <a:schemeClr val="tx1"/>
                          </a:solidFill>
                          <a:effectLst/>
                        </a:rPr>
                        <a:t>Proyecto 21: Sistemas integrados de gestión </a:t>
                      </a: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995136"/>
                  </a:ext>
                </a:extLst>
              </a:tr>
              <a:tr h="31755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rtl="0" fontAlgn="ctr"/>
                      <a:r>
                        <a:rPr lang="es-CO" sz="1000" u="none" strike="noStrike" dirty="0">
                          <a:solidFill>
                            <a:schemeClr val="tx1"/>
                          </a:solidFill>
                          <a:effectLst/>
                        </a:rPr>
                        <a:t>Proyecto 22:  La Universidad orientada al servicio de la comunidad </a:t>
                      </a:r>
                      <a:r>
                        <a:rPr lang="es-CO" sz="1000" u="none" strike="noStrike" dirty="0" err="1">
                          <a:solidFill>
                            <a:schemeClr val="tx1"/>
                          </a:solidFill>
                          <a:effectLst/>
                        </a:rPr>
                        <a:t>Unilibrista</a:t>
                      </a:r>
                      <a:r>
                        <a:rPr lang="es-CO" sz="1000" u="none" strike="noStrike" dirty="0">
                          <a:solidFill>
                            <a:schemeClr val="tx1"/>
                          </a:solidFill>
                          <a:effectLst/>
                        </a:rPr>
                        <a:t> </a:t>
                      </a: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31234"/>
                  </a:ext>
                </a:extLst>
              </a:tr>
              <a:tr h="320431">
                <a:tc rowSpan="12">
                  <a:txBody>
                    <a:bodyPr/>
                    <a:lstStyle/>
                    <a:p>
                      <a:pPr algn="ctr" fontAlgn="ctr"/>
                      <a:r>
                        <a:rPr lang="es-CO" sz="1000" u="none" strike="noStrike" dirty="0">
                          <a:solidFill>
                            <a:schemeClr val="tx1"/>
                          </a:solidFill>
                          <a:effectLst/>
                        </a:rPr>
                        <a:t>APOYO</a:t>
                      </a: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es-CO" sz="1000" u="none" strike="noStrike">
                          <a:solidFill>
                            <a:schemeClr val="tx1"/>
                          </a:solidFill>
                          <a:effectLst/>
                        </a:rPr>
                        <a:t>GESTIÓN HUMANA</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O" sz="1000" u="none" strike="noStrike" dirty="0">
                          <a:solidFill>
                            <a:schemeClr val="tx1"/>
                          </a:solidFill>
                          <a:effectLst/>
                        </a:rPr>
                        <a:t>Factor 3. Profesores</a:t>
                      </a:r>
                      <a:br>
                        <a:rPr lang="es-CO" sz="1000" u="none" strike="noStrike" dirty="0">
                          <a:solidFill>
                            <a:schemeClr val="tx1"/>
                          </a:solidFill>
                          <a:effectLst/>
                        </a:rPr>
                      </a:br>
                      <a:r>
                        <a:rPr lang="es-CO" sz="1000" u="none" strike="noStrike" dirty="0" smtClean="0">
                          <a:solidFill>
                            <a:schemeClr val="tx1"/>
                          </a:solidFill>
                          <a:effectLst/>
                        </a:rPr>
                        <a:t>Factor 10. Organización, Administración y Gestión</a:t>
                      </a:r>
                      <a:endParaRPr lang="es-CO" sz="1000" b="1" i="0" u="none" strike="noStrike" dirty="0" smtClean="0">
                        <a:solidFill>
                          <a:schemeClr val="tx1"/>
                        </a:solidFill>
                        <a:effectLst/>
                        <a:latin typeface="Arial" panose="020B0604020202020204" pitchFamily="34" charset="0"/>
                      </a:endParaRPr>
                    </a:p>
                    <a:p>
                      <a:pPr algn="ctr" rtl="0" fontAlgn="ctr"/>
                      <a:endParaRPr lang="es-CO" sz="1000" b="1"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Proyecto 23: Sistemas integrados de gestión </a:t>
                      </a:r>
                      <a:br>
                        <a:rPr lang="es-CO" sz="1000" u="none" strike="noStrike" dirty="0">
                          <a:solidFill>
                            <a:schemeClr val="tx1"/>
                          </a:solidFill>
                          <a:effectLst/>
                        </a:rPr>
                      </a:br>
                      <a:r>
                        <a:rPr lang="es-CO" sz="1000" u="none" strike="noStrike" dirty="0">
                          <a:solidFill>
                            <a:schemeClr val="tx1"/>
                          </a:solidFill>
                          <a:effectLst/>
                        </a:rPr>
                        <a:t>(Seguridad y Salud  en el trabajo)</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316493"/>
                  </a:ext>
                </a:extLst>
              </a:tr>
              <a:tr h="3144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1000" u="none" strike="noStrike" dirty="0">
                          <a:solidFill>
                            <a:schemeClr val="tx1"/>
                          </a:solidFill>
                          <a:effectLst/>
                        </a:rPr>
                        <a:t>Proyecto 24: Organización y </a:t>
                      </a:r>
                      <a:r>
                        <a:rPr lang="es-CO" sz="1000" u="none" strike="noStrike" dirty="0" smtClean="0">
                          <a:solidFill>
                            <a:schemeClr val="tx1"/>
                          </a:solidFill>
                          <a:effectLst/>
                        </a:rPr>
                        <a:t>Gestión (Seguridad</a:t>
                      </a:r>
                      <a:r>
                        <a:rPr lang="es-CO" sz="1000" u="none" strike="noStrike" baseline="0" dirty="0" smtClean="0">
                          <a:solidFill>
                            <a:schemeClr val="tx1"/>
                          </a:solidFill>
                          <a:effectLst/>
                        </a:rPr>
                        <a:t> y Salud en el Trabajo)</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79544"/>
                  </a:ext>
                </a:extLst>
              </a:tr>
              <a:tr h="320431">
                <a:tc vMerge="1">
                  <a:txBody>
                    <a:bodyPr/>
                    <a:lstStyle/>
                    <a:p>
                      <a:endParaRPr lang="es-CO"/>
                    </a:p>
                  </a:txBody>
                  <a:tcPr/>
                </a:tc>
                <a:tc rowSpan="2">
                  <a:txBody>
                    <a:bodyPr/>
                    <a:lstStyle/>
                    <a:p>
                      <a:pPr algn="just" fontAlgn="ctr"/>
                      <a:r>
                        <a:rPr lang="es-CO" sz="1000" u="none" strike="noStrike" dirty="0">
                          <a:solidFill>
                            <a:schemeClr val="tx1"/>
                          </a:solidFill>
                          <a:effectLst/>
                        </a:rPr>
                        <a:t>GESTIÓN DE SERVICIOS GENERALES</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050" u="none" strike="noStrike" dirty="0">
                          <a:solidFill>
                            <a:schemeClr val="tx1"/>
                          </a:solidFill>
                          <a:effectLst/>
                        </a:rPr>
                        <a:t>Factor </a:t>
                      </a:r>
                      <a:r>
                        <a:rPr lang="es-CO" sz="1050" u="none" strike="noStrike" dirty="0" smtClean="0">
                          <a:solidFill>
                            <a:schemeClr val="tx1"/>
                          </a:solidFill>
                          <a:effectLst/>
                        </a:rPr>
                        <a:t>11. </a:t>
                      </a:r>
                      <a:r>
                        <a:rPr lang="es-CO" sz="1050" u="none" strike="noStrike" dirty="0">
                          <a:solidFill>
                            <a:schemeClr val="tx1"/>
                          </a:solidFill>
                          <a:effectLst/>
                        </a:rPr>
                        <a:t>Planta Física y Recursos de Apoyo Académico</a:t>
                      </a:r>
                      <a:endParaRPr lang="es-CO" sz="1200" b="1" i="0" u="none" strike="noStrike" dirty="0">
                        <a:solidFill>
                          <a:schemeClr val="tx1"/>
                        </a:solidFill>
                        <a:effectLst/>
                        <a:latin typeface="Calibri" panose="020F050202020403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Proyecto 23: Sistemas integrados de gestión </a:t>
                      </a:r>
                      <a:br>
                        <a:rPr lang="es-CO" sz="1000" u="none" strike="noStrike" dirty="0">
                          <a:solidFill>
                            <a:schemeClr val="tx1"/>
                          </a:solidFill>
                          <a:effectLst/>
                        </a:rPr>
                      </a:br>
                      <a:r>
                        <a:rPr lang="es-CO" sz="1000" u="none" strike="noStrike" dirty="0">
                          <a:solidFill>
                            <a:schemeClr val="tx1"/>
                          </a:solidFill>
                          <a:effectLst/>
                        </a:rPr>
                        <a:t>(Gestión Ambiental)</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951003"/>
                  </a:ext>
                </a:extLst>
              </a:tr>
              <a:tr h="21351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1000" u="none" strike="noStrike" dirty="0">
                          <a:solidFill>
                            <a:schemeClr val="tx1"/>
                          </a:solidFill>
                          <a:effectLst/>
                        </a:rPr>
                        <a:t>Proyecto 26: Desarrollo de la infraestructura</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660037"/>
                  </a:ext>
                </a:extLst>
              </a:tr>
              <a:tr h="320431">
                <a:tc vMerge="1">
                  <a:txBody>
                    <a:bodyPr/>
                    <a:lstStyle/>
                    <a:p>
                      <a:endParaRPr lang="es-CO"/>
                    </a:p>
                  </a:txBody>
                  <a:tcPr/>
                </a:tc>
                <a:tc rowSpan="3">
                  <a:txBody>
                    <a:bodyPr/>
                    <a:lstStyle/>
                    <a:p>
                      <a:pPr algn="ctr" fontAlgn="ctr"/>
                      <a:r>
                        <a:rPr lang="es-CO" sz="1000" u="none" strike="noStrike">
                          <a:solidFill>
                            <a:schemeClr val="tx1"/>
                          </a:solidFill>
                          <a:effectLst/>
                        </a:rPr>
                        <a:t>GESTIÓN DE INFORMÁTICA</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rtl="0" fontAlgn="ctr"/>
                      <a:r>
                        <a:rPr lang="es-CO" sz="1050" u="none" strike="noStrike" dirty="0">
                          <a:solidFill>
                            <a:schemeClr val="tx1"/>
                          </a:solidFill>
                          <a:effectLst/>
                        </a:rPr>
                        <a:t>Factor </a:t>
                      </a:r>
                      <a:r>
                        <a:rPr lang="es-CO" sz="1050" u="none" strike="noStrike" dirty="0" smtClean="0">
                          <a:solidFill>
                            <a:schemeClr val="tx1"/>
                          </a:solidFill>
                          <a:effectLst/>
                        </a:rPr>
                        <a:t>11. </a:t>
                      </a:r>
                      <a:r>
                        <a:rPr lang="es-CO" sz="1050" u="none" strike="noStrike" dirty="0">
                          <a:solidFill>
                            <a:schemeClr val="tx1"/>
                          </a:solidFill>
                          <a:effectLst/>
                        </a:rPr>
                        <a:t>Planta Física y Recursos de Apoyo Académico</a:t>
                      </a:r>
                      <a:endParaRPr lang="es-CO" sz="1050" b="1" i="0" u="none" strike="noStrike" dirty="0">
                        <a:solidFill>
                          <a:schemeClr val="tx1"/>
                        </a:solidFill>
                        <a:effectLst/>
                        <a:latin typeface="Calibri" panose="020F050202020403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Proyecto 10:  Una universidad con modernos apoyos tecnológicos y didácticos al apoyo de la academia.</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5224996"/>
                  </a:ext>
                </a:extLst>
              </a:tr>
              <a:tr h="32043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1000" u="none" strike="noStrike" dirty="0">
                          <a:solidFill>
                            <a:schemeClr val="tx1"/>
                          </a:solidFill>
                          <a:effectLst/>
                        </a:rPr>
                        <a:t>Proyecto 23: Sistemas integrados de gestión </a:t>
                      </a:r>
                      <a:br>
                        <a:rPr lang="es-CO" sz="1000" u="none" strike="noStrike" dirty="0">
                          <a:solidFill>
                            <a:schemeClr val="tx1"/>
                          </a:solidFill>
                          <a:effectLst/>
                        </a:rPr>
                      </a:br>
                      <a:r>
                        <a:rPr lang="es-CO" sz="1000" u="none" strike="noStrike" dirty="0" smtClean="0">
                          <a:solidFill>
                            <a:schemeClr val="tx1"/>
                          </a:solidFill>
                          <a:effectLst/>
                        </a:rPr>
                        <a:t>(Seguridad </a:t>
                      </a:r>
                      <a:r>
                        <a:rPr lang="es-CO" sz="1000" u="none" strike="noStrike" dirty="0">
                          <a:solidFill>
                            <a:schemeClr val="tx1"/>
                          </a:solidFill>
                          <a:effectLst/>
                        </a:rPr>
                        <a:t>de la Información)</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70143"/>
                  </a:ext>
                </a:extLst>
              </a:tr>
              <a:tr h="20050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1000" u="none" strike="noStrike" dirty="0">
                          <a:solidFill>
                            <a:schemeClr val="tx1"/>
                          </a:solidFill>
                          <a:effectLst/>
                        </a:rPr>
                        <a:t>Proyecto 27:  Gestión de TIC</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186877"/>
                  </a:ext>
                </a:extLst>
              </a:tr>
              <a:tr h="368494">
                <a:tc vMerge="1">
                  <a:txBody>
                    <a:bodyPr/>
                    <a:lstStyle/>
                    <a:p>
                      <a:endParaRPr lang="es-CO"/>
                    </a:p>
                  </a:txBody>
                  <a:tcPr/>
                </a:tc>
                <a:tc>
                  <a:txBody>
                    <a:bodyPr/>
                    <a:lstStyle/>
                    <a:p>
                      <a:pPr algn="l" fontAlgn="ctr"/>
                      <a:r>
                        <a:rPr lang="es-CO" sz="1000" u="none" strike="noStrike">
                          <a:solidFill>
                            <a:schemeClr val="tx1"/>
                          </a:solidFill>
                          <a:effectLst/>
                        </a:rPr>
                        <a:t>GESTIÓN DE BIBLIOTECA</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Factor </a:t>
                      </a:r>
                      <a:r>
                        <a:rPr lang="es-CO" sz="1000" u="none" strike="noStrike" dirty="0" smtClean="0">
                          <a:solidFill>
                            <a:schemeClr val="tx1"/>
                          </a:solidFill>
                          <a:effectLst/>
                        </a:rPr>
                        <a:t>11. </a:t>
                      </a:r>
                      <a:r>
                        <a:rPr lang="es-CO" sz="1000" u="none" strike="noStrike" dirty="0">
                          <a:solidFill>
                            <a:schemeClr val="tx1"/>
                          </a:solidFill>
                          <a:effectLst/>
                        </a:rPr>
                        <a:t>Planta Física y Recursos de Apoyo Académico</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Proyecto 10. Una universidad con modernos apoyos tecnológicos y didácticos al apoyo de la academia.</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573133"/>
                  </a:ext>
                </a:extLst>
              </a:tr>
              <a:tr h="320431">
                <a:tc vMerge="1">
                  <a:txBody>
                    <a:bodyPr/>
                    <a:lstStyle/>
                    <a:p>
                      <a:endParaRPr lang="es-CO"/>
                    </a:p>
                  </a:txBody>
                  <a:tcPr/>
                </a:tc>
                <a:tc>
                  <a:txBody>
                    <a:bodyPr/>
                    <a:lstStyle/>
                    <a:p>
                      <a:pPr algn="l" fontAlgn="ctr"/>
                      <a:r>
                        <a:rPr lang="es-CO" sz="1000" u="none" strike="noStrike">
                          <a:solidFill>
                            <a:schemeClr val="tx1"/>
                          </a:solidFill>
                          <a:effectLst/>
                        </a:rPr>
                        <a:t>GESTIÓN DOCUMENTAL</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Factor </a:t>
                      </a:r>
                      <a:r>
                        <a:rPr lang="es-CO" sz="1000" u="none" strike="noStrike" dirty="0" smtClean="0">
                          <a:solidFill>
                            <a:schemeClr val="tx1"/>
                          </a:solidFill>
                          <a:effectLst/>
                        </a:rPr>
                        <a:t>10. </a:t>
                      </a:r>
                      <a:r>
                        <a:rPr lang="es-CO" sz="1000" u="none" strike="noStrike" dirty="0">
                          <a:solidFill>
                            <a:schemeClr val="tx1"/>
                          </a:solidFill>
                          <a:effectLst/>
                        </a:rPr>
                        <a:t>Organización, Administración y Gestión</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Proyecto 23: Sistemas integrados de gestión </a:t>
                      </a:r>
                      <a:br>
                        <a:rPr lang="es-CO" sz="1000" u="none" strike="noStrike" dirty="0">
                          <a:solidFill>
                            <a:schemeClr val="tx1"/>
                          </a:solidFill>
                          <a:effectLst/>
                        </a:rPr>
                      </a:br>
                      <a:r>
                        <a:rPr lang="es-CO" sz="1000" u="none" strike="noStrike" dirty="0">
                          <a:solidFill>
                            <a:schemeClr val="tx1"/>
                          </a:solidFill>
                          <a:effectLst/>
                        </a:rPr>
                        <a:t>(Gestión Documental)</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127250"/>
                  </a:ext>
                </a:extLst>
              </a:tr>
              <a:tr h="317556">
                <a:tc vMerge="1">
                  <a:txBody>
                    <a:bodyPr/>
                    <a:lstStyle/>
                    <a:p>
                      <a:endParaRPr lang="es-CO"/>
                    </a:p>
                  </a:txBody>
                  <a:tcPr/>
                </a:tc>
                <a:tc>
                  <a:txBody>
                    <a:bodyPr/>
                    <a:lstStyle/>
                    <a:p>
                      <a:pPr algn="l" fontAlgn="ctr"/>
                      <a:r>
                        <a:rPr lang="es-CO" sz="1000" u="none" strike="noStrike" dirty="0">
                          <a:solidFill>
                            <a:schemeClr val="tx1"/>
                          </a:solidFill>
                          <a:effectLst/>
                        </a:rPr>
                        <a:t>GESTIÓN FINANCIERA</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Factor 12. Recursos Financieros </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Proyecto 25. Fuentes de financiación y estrategias de fortalecimiento y control financiero</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475374"/>
                  </a:ext>
                </a:extLst>
              </a:tr>
              <a:tr h="325142">
                <a:tc vMerge="1">
                  <a:txBody>
                    <a:bodyPr/>
                    <a:lstStyle/>
                    <a:p>
                      <a:endParaRPr lang="es-CO"/>
                    </a:p>
                  </a:txBody>
                  <a:tcPr/>
                </a:tc>
                <a:tc>
                  <a:txBody>
                    <a:bodyPr/>
                    <a:lstStyle/>
                    <a:p>
                      <a:pPr algn="just" fontAlgn="ctr"/>
                      <a:r>
                        <a:rPr lang="es-CO" sz="1000" u="none" strike="noStrike">
                          <a:solidFill>
                            <a:schemeClr val="tx1"/>
                          </a:solidFill>
                          <a:effectLst/>
                        </a:rPr>
                        <a:t>GESTIÓN DE ADMISIONES Y REGISTROS</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a:solidFill>
                            <a:schemeClr val="tx1"/>
                          </a:solidFill>
                          <a:effectLst/>
                        </a:rPr>
                        <a:t>Factor 2. Estudiantes </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solidFill>
                            <a:schemeClr val="tx1"/>
                          </a:solidFill>
                          <a:effectLst/>
                        </a:rPr>
                        <a:t>N/A</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4684990"/>
                  </a:ext>
                </a:extLst>
              </a:tr>
              <a:tr h="477665">
                <a:tc vMerge="1">
                  <a:txBody>
                    <a:bodyPr/>
                    <a:lstStyle/>
                    <a:p>
                      <a:endParaRPr lang="es-CO"/>
                    </a:p>
                  </a:txBody>
                  <a:tcPr/>
                </a:tc>
                <a:tc>
                  <a:txBody>
                    <a:bodyPr/>
                    <a:lstStyle/>
                    <a:p>
                      <a:pPr algn="just" fontAlgn="ctr"/>
                      <a:r>
                        <a:rPr lang="es-CO" sz="1000" u="none" strike="noStrike">
                          <a:solidFill>
                            <a:schemeClr val="tx1"/>
                          </a:solidFill>
                          <a:effectLst/>
                        </a:rPr>
                        <a:t>GESTIÓN DE AUDITORIA INTERNA</a:t>
                      </a:r>
                      <a:endParaRPr lang="es-CO" sz="1000" b="0" i="0" u="none" strike="noStrike">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000" u="none" strike="noStrike" dirty="0">
                          <a:solidFill>
                            <a:schemeClr val="tx1"/>
                          </a:solidFill>
                          <a:effectLst/>
                        </a:rPr>
                        <a:t>Factor </a:t>
                      </a:r>
                      <a:r>
                        <a:rPr lang="es-CO" sz="1000" u="none" strike="noStrike" dirty="0" smtClean="0">
                          <a:solidFill>
                            <a:schemeClr val="tx1"/>
                          </a:solidFill>
                          <a:effectLst/>
                        </a:rPr>
                        <a:t>10.Organización</a:t>
                      </a:r>
                      <a:r>
                        <a:rPr lang="es-CO" sz="1000" u="none" strike="noStrike" dirty="0">
                          <a:solidFill>
                            <a:schemeClr val="tx1"/>
                          </a:solidFill>
                          <a:effectLst/>
                        </a:rPr>
                        <a:t>, Administración y Gestión</a:t>
                      </a:r>
                      <a:br>
                        <a:rPr lang="es-CO" sz="1000" u="none" strike="noStrike" dirty="0">
                          <a:solidFill>
                            <a:schemeClr val="tx1"/>
                          </a:solidFill>
                          <a:effectLst/>
                        </a:rPr>
                      </a:b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solidFill>
                            <a:schemeClr val="tx1"/>
                          </a:solidFill>
                          <a:effectLst/>
                        </a:rPr>
                        <a:t>N/A</a:t>
                      </a:r>
                      <a:endParaRPr lang="es-CO" sz="1000" b="0" i="0" u="none" strike="noStrike" dirty="0">
                        <a:solidFill>
                          <a:schemeClr val="tx1"/>
                        </a:solidFill>
                        <a:effectLst/>
                        <a:latin typeface="Arial" panose="020B0604020202020204" pitchFamily="34" charset="0"/>
                      </a:endParaRPr>
                    </a:p>
                  </a:txBody>
                  <a:tcPr marL="5780" marR="5780" marT="5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223643"/>
                  </a:ext>
                </a:extLst>
              </a:tr>
            </a:tbl>
          </a:graphicData>
        </a:graphic>
      </p:graphicFrame>
    </p:spTree>
    <p:extLst>
      <p:ext uri="{BB962C8B-B14F-4D97-AF65-F5344CB8AC3E}">
        <p14:creationId xmlns:p14="http://schemas.microsoft.com/office/powerpoint/2010/main" val="127154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17259" y="2099320"/>
            <a:ext cx="7416824" cy="954107"/>
          </a:xfrm>
          <a:prstGeom prst="rect">
            <a:avLst/>
          </a:prstGeom>
        </p:spPr>
        <p:txBody>
          <a:bodyPr wrap="square">
            <a:spAutoFit/>
          </a:bodyPr>
          <a:lstStyle/>
          <a:p>
            <a:pPr algn="ctr" defTabSz="457200" fontAlgn="ctr">
              <a:spcBef>
                <a:spcPts val="0"/>
              </a:spcBef>
              <a:spcAft>
                <a:spcPts val="0"/>
              </a:spcAft>
              <a:defRPr/>
            </a:pPr>
            <a:r>
              <a:rPr lang="es-CO" sz="2800" b="1" dirty="0">
                <a:solidFill>
                  <a:srgbClr val="FF0000"/>
                </a:solidFill>
              </a:rPr>
              <a:t>ESTADO DE LAS ACCIONES DE LAS REVISIONES POR LA DIRECCIÓN </a:t>
            </a:r>
            <a:r>
              <a:rPr lang="es-CO" sz="2800" b="1" dirty="0" smtClean="0">
                <a:solidFill>
                  <a:srgbClr val="FF0000"/>
                </a:solidFill>
              </a:rPr>
              <a:t>PREVIAS</a:t>
            </a:r>
            <a:endParaRPr lang="es-CO" sz="2800" b="1" dirty="0"/>
          </a:p>
        </p:txBody>
      </p:sp>
    </p:spTree>
    <p:extLst>
      <p:ext uri="{BB962C8B-B14F-4D97-AF65-F5344CB8AC3E}">
        <p14:creationId xmlns:p14="http://schemas.microsoft.com/office/powerpoint/2010/main" val="241976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7315</Words>
  <Application>Microsoft Office PowerPoint</Application>
  <PresentationFormat>Panorámica</PresentationFormat>
  <Paragraphs>2372</Paragraphs>
  <Slides>39</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2" baseType="lpstr">
      <vt:lpstr>Arial</vt:lpstr>
      <vt:lpstr>Arial Black</vt:lpstr>
      <vt:lpstr>Baskerville Old Face</vt:lpstr>
      <vt:lpstr>Book Antiqua</vt:lpstr>
      <vt:lpstr>Bookman Old Style</vt:lpstr>
      <vt:lpstr>Calibri</vt:lpstr>
      <vt:lpstr>Calibri Light</vt:lpstr>
      <vt:lpstr>Monotype Sorts</vt:lpstr>
      <vt:lpstr>Swis721 Lt BT</vt:lpstr>
      <vt:lpstr>Tahoma</vt:lpstr>
      <vt:lpstr>Times New Roman</vt:lpstr>
      <vt:lpstr>Tema de Office</vt:lpstr>
      <vt:lpstr>PDF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Cadena</dc:creator>
  <cp:lastModifiedBy>Gloria A. Sanchez M.</cp:lastModifiedBy>
  <cp:revision>361</cp:revision>
  <dcterms:created xsi:type="dcterms:W3CDTF">2019-03-10T18:08:05Z</dcterms:created>
  <dcterms:modified xsi:type="dcterms:W3CDTF">2020-02-21T16:23:53Z</dcterms:modified>
</cp:coreProperties>
</file>