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8" r:id="rId1"/>
  </p:sldMasterIdLst>
  <p:notesMasterIdLst>
    <p:notesMasterId r:id="rId22"/>
  </p:notesMasterIdLst>
  <p:handoutMasterIdLst>
    <p:handoutMasterId r:id="rId23"/>
  </p:handoutMasterIdLst>
  <p:sldIdLst>
    <p:sldId id="301" r:id="rId2"/>
    <p:sldId id="267" r:id="rId3"/>
    <p:sldId id="280" r:id="rId4"/>
    <p:sldId id="298" r:id="rId5"/>
    <p:sldId id="269" r:id="rId6"/>
    <p:sldId id="295" r:id="rId7"/>
    <p:sldId id="302" r:id="rId8"/>
    <p:sldId id="303" r:id="rId9"/>
    <p:sldId id="281" r:id="rId10"/>
    <p:sldId id="290" r:id="rId11"/>
    <p:sldId id="296" r:id="rId12"/>
    <p:sldId id="272" r:id="rId13"/>
    <p:sldId id="297" r:id="rId14"/>
    <p:sldId id="299" r:id="rId15"/>
    <p:sldId id="279" r:id="rId16"/>
    <p:sldId id="294" r:id="rId17"/>
    <p:sldId id="275" r:id="rId18"/>
    <p:sldId id="276" r:id="rId19"/>
    <p:sldId id="283" r:id="rId20"/>
    <p:sldId id="278" r:id="rId21"/>
  </p:sldIdLst>
  <p:sldSz cx="9144000" cy="6858000" type="screen4x3"/>
  <p:notesSz cx="7010400" cy="92964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0000FF"/>
    <a:srgbClr val="CCCC00"/>
    <a:srgbClr val="E6AA00"/>
    <a:srgbClr val="6DFF6D"/>
    <a:srgbClr val="FFCC00"/>
    <a:srgbClr val="D76007"/>
    <a:srgbClr val="C83F08"/>
    <a:srgbClr val="B65E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55" autoAdjust="0"/>
    <p:restoredTop sz="94660"/>
  </p:normalViewPr>
  <p:slideViewPr>
    <p:cSldViewPr>
      <p:cViewPr varScale="1">
        <p:scale>
          <a:sx n="111" d="100"/>
          <a:sy n="111" d="100"/>
        </p:scale>
        <p:origin x="119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D:\Backup%20preventivo%20Ing%20Gloria\Google%20Drive\SGC\INFOR_ADICIONAL\SEGUIMIENTO_QUEJAS%20y%20CALIFICACIONES%20SS\2018\Satisfacci&#243;n%20del%20cliente%202018.xls"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a:t>COMPARATIVO DE LA CALIFICACIÓN DEL SERVICIO 2006 - 2018</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barChart>
        <c:barDir val="col"/>
        <c:grouping val="clustered"/>
        <c:varyColors val="0"/>
        <c: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BU!$M$2:$Y$2</c:f>
              <c:numCache>
                <c:formatCode>General</c:formatCode>
                <c:ptCount val="13"/>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numCache>
            </c:numRef>
          </c:cat>
          <c:val>
            <c:numRef>
              <c:f>BU!$M$4:$Y$4</c:f>
              <c:numCache>
                <c:formatCode>0%</c:formatCode>
                <c:ptCount val="13"/>
                <c:pt idx="0">
                  <c:v>0.91</c:v>
                </c:pt>
                <c:pt idx="1">
                  <c:v>0.85</c:v>
                </c:pt>
                <c:pt idx="2">
                  <c:v>0.96</c:v>
                </c:pt>
                <c:pt idx="3">
                  <c:v>0.96</c:v>
                </c:pt>
                <c:pt idx="4">
                  <c:v>0.97</c:v>
                </c:pt>
                <c:pt idx="5">
                  <c:v>0.95</c:v>
                </c:pt>
                <c:pt idx="6">
                  <c:v>0.98</c:v>
                </c:pt>
                <c:pt idx="7">
                  <c:v>1</c:v>
                </c:pt>
                <c:pt idx="8">
                  <c:v>0.93</c:v>
                </c:pt>
                <c:pt idx="9">
                  <c:v>0.99</c:v>
                </c:pt>
                <c:pt idx="10">
                  <c:v>1</c:v>
                </c:pt>
                <c:pt idx="11">
                  <c:v>1.27</c:v>
                </c:pt>
                <c:pt idx="12">
                  <c:v>0.97</c:v>
                </c:pt>
              </c:numCache>
            </c:numRef>
          </c:val>
          <c:extLst>
            <c:ext xmlns:c16="http://schemas.microsoft.com/office/drawing/2014/chart" uri="{C3380CC4-5D6E-409C-BE32-E72D297353CC}">
              <c16:uniqueId val="{00000000-1485-490C-A978-0131F98AC8F7}"/>
            </c:ext>
          </c:extLst>
        </c:ser>
        <c:dLbls>
          <c:dLblPos val="outEnd"/>
          <c:showLegendKey val="0"/>
          <c:showVal val="1"/>
          <c:showCatName val="0"/>
          <c:showSerName val="0"/>
          <c:showPercent val="0"/>
          <c:showBubbleSize val="0"/>
        </c:dLbls>
        <c:gapWidth val="219"/>
        <c:overlap val="-27"/>
        <c:axId val="427385615"/>
        <c:axId val="427398095"/>
        <c:extLst>
          <c:ext xmlns:c15="http://schemas.microsoft.com/office/drawing/2012/chart" uri="{02D57815-91ED-43cb-92C2-25804820EDAC}">
            <c15:filteredBarSeries>
              <c15: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c:ext uri="{02D57815-91ED-43cb-92C2-25804820EDAC}">
                        <c15:formulaRef>
                          <c15:sqref>BU!$M$2:$Y$2</c15:sqref>
                        </c15:formulaRef>
                      </c:ext>
                    </c:extLst>
                    <c:numCache>
                      <c:formatCode>General</c:formatCode>
                      <c:ptCount val="13"/>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numCache>
                  </c:numRef>
                </c:cat>
                <c:val>
                  <c:numRef>
                    <c:extLst>
                      <c:ext uri="{02D57815-91ED-43cb-92C2-25804820EDAC}">
                        <c15:formulaRef>
                          <c15:sqref>BU!$M$3:$Y$3</c15:sqref>
                        </c15:formulaRef>
                      </c:ext>
                    </c:extLst>
                    <c:numCache>
                      <c:formatCode>General</c:formatCode>
                      <c:ptCount val="13"/>
                    </c:numCache>
                  </c:numRef>
                </c:val>
                <c:extLst>
                  <c:ext xmlns:c16="http://schemas.microsoft.com/office/drawing/2014/chart" uri="{C3380CC4-5D6E-409C-BE32-E72D297353CC}">
                    <c16:uniqueId val="{00000001-1485-490C-A978-0131F98AC8F7}"/>
                  </c:ext>
                </c:extLst>
              </c15:ser>
            </c15:filteredBarSeries>
          </c:ext>
        </c:extLst>
      </c:barChart>
      <c:catAx>
        <c:axId val="4273856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427398095"/>
        <c:crosses val="autoZero"/>
        <c:auto val="1"/>
        <c:lblAlgn val="ctr"/>
        <c:lblOffset val="100"/>
        <c:noMultiLvlLbl val="0"/>
      </c:catAx>
      <c:valAx>
        <c:axId val="42739809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42738561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9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0" hangingPunct="0">
              <a:defRPr sz="1200">
                <a:latin typeface="Arial" charset="0"/>
              </a:defRPr>
            </a:lvl1pPr>
          </a:lstStyle>
          <a:p>
            <a:pPr>
              <a:defRPr/>
            </a:pPr>
            <a:endParaRPr lang="es-ES"/>
          </a:p>
        </p:txBody>
      </p:sp>
      <p:sp>
        <p:nvSpPr>
          <p:cNvPr id="259075"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0" hangingPunct="0">
              <a:defRPr sz="1200">
                <a:latin typeface="Arial" charset="0"/>
              </a:defRPr>
            </a:lvl1pPr>
          </a:lstStyle>
          <a:p>
            <a:pPr>
              <a:defRPr/>
            </a:pPr>
            <a:fld id="{8385EA59-6BF7-4570-8B3C-D8F8A3066BB6}" type="datetimeFigureOut">
              <a:rPr lang="es-ES"/>
              <a:pPr>
                <a:defRPr/>
              </a:pPr>
              <a:t>20/09/2019</a:t>
            </a:fld>
            <a:endParaRPr lang="es-ES" dirty="0"/>
          </a:p>
        </p:txBody>
      </p:sp>
      <p:sp>
        <p:nvSpPr>
          <p:cNvPr id="259076"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0" hangingPunct="0">
              <a:defRPr sz="1200">
                <a:latin typeface="Arial" charset="0"/>
              </a:defRPr>
            </a:lvl1pPr>
          </a:lstStyle>
          <a:p>
            <a:pPr>
              <a:defRPr/>
            </a:pPr>
            <a:endParaRPr lang="es-ES"/>
          </a:p>
        </p:txBody>
      </p:sp>
      <p:sp>
        <p:nvSpPr>
          <p:cNvPr id="259077"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0" hangingPunct="0">
              <a:defRPr sz="1200">
                <a:latin typeface="Arial" charset="0"/>
              </a:defRPr>
            </a:lvl1pPr>
          </a:lstStyle>
          <a:p>
            <a:pPr>
              <a:defRPr/>
            </a:pPr>
            <a:fld id="{50207B00-64B9-4B90-A372-C0880A1E7E68}" type="slidenum">
              <a:rPr lang="es-ES"/>
              <a:pPr>
                <a:defRPr/>
              </a:pPr>
              <a:t>‹Nº›</a:t>
            </a:fld>
            <a:endParaRPr lang="es-ES" dirty="0"/>
          </a:p>
        </p:txBody>
      </p:sp>
    </p:spTree>
    <p:extLst>
      <p:ext uri="{BB962C8B-B14F-4D97-AF65-F5344CB8AC3E}">
        <p14:creationId xmlns:p14="http://schemas.microsoft.com/office/powerpoint/2010/main" val="1646301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s-ES"/>
          </a:p>
        </p:txBody>
      </p:sp>
      <p:sp>
        <p:nvSpPr>
          <p:cNvPr id="2560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s-ES"/>
          </a:p>
        </p:txBody>
      </p:sp>
      <p:sp>
        <p:nvSpPr>
          <p:cNvPr id="92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2560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s-ES"/>
          </a:p>
        </p:txBody>
      </p:sp>
      <p:sp>
        <p:nvSpPr>
          <p:cNvPr id="2560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5CC98AFC-F8A6-4130-9AA7-623B0141412E}" type="slidenum">
              <a:rPr lang="es-ES"/>
              <a:pPr>
                <a:defRPr/>
              </a:pPr>
              <a:t>‹Nº›</a:t>
            </a:fld>
            <a:endParaRPr lang="es-ES" dirty="0"/>
          </a:p>
        </p:txBody>
      </p:sp>
    </p:spTree>
    <p:extLst>
      <p:ext uri="{BB962C8B-B14F-4D97-AF65-F5344CB8AC3E}">
        <p14:creationId xmlns:p14="http://schemas.microsoft.com/office/powerpoint/2010/main" val="11625245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4500"/>
            </a:lvl1pPr>
          </a:lstStyle>
          <a:p>
            <a:r>
              <a:rPr lang="es-ES"/>
              <a:t>Haga clic para modificar el estilo de título del patrón</a:t>
            </a:r>
            <a:endParaRPr lang="es-CO"/>
          </a:p>
        </p:txBody>
      </p:sp>
      <p:sp>
        <p:nvSpPr>
          <p:cNvPr id="3" name="Subtítu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s-CO"/>
          </a:p>
        </p:txBody>
      </p:sp>
      <p:sp>
        <p:nvSpPr>
          <p:cNvPr id="4" name="Marcador de fecha 3"/>
          <p:cNvSpPr>
            <a:spLocks noGrp="1"/>
          </p:cNvSpPr>
          <p:nvPr>
            <p:ph type="dt" sz="half" idx="10"/>
          </p:nvPr>
        </p:nvSpPr>
        <p:spPr/>
        <p:txBody>
          <a:bodyPr/>
          <a:lstStyle/>
          <a:p>
            <a:pPr defTabSz="685800" fontAlgn="auto">
              <a:spcBef>
                <a:spcPts val="0"/>
              </a:spcBef>
              <a:spcAft>
                <a:spcPts val="0"/>
              </a:spcAft>
            </a:pPr>
            <a:fld id="{9A4B5566-D38A-4809-AF18-A9CEEFCF61C2}" type="datetimeFigureOut">
              <a:rPr lang="es-CO" smtClean="0">
                <a:solidFill>
                  <a:prstClr val="black">
                    <a:tint val="75000"/>
                  </a:prstClr>
                </a:solidFill>
                <a:latin typeface="Calibri" panose="020F0502020204030204"/>
              </a:rPr>
              <a:pPr defTabSz="685800" fontAlgn="auto">
                <a:spcBef>
                  <a:spcPts val="0"/>
                </a:spcBef>
                <a:spcAft>
                  <a:spcPts val="0"/>
                </a:spcAft>
              </a:pPr>
              <a:t>20/09/2019</a:t>
            </a:fld>
            <a:endParaRPr lang="es-CO">
              <a:solidFill>
                <a:prstClr val="black">
                  <a:tint val="75000"/>
                </a:prstClr>
              </a:solidFill>
              <a:latin typeface="Calibri" panose="020F0502020204030204"/>
            </a:endParaRPr>
          </a:p>
        </p:txBody>
      </p:sp>
      <p:sp>
        <p:nvSpPr>
          <p:cNvPr id="5" name="Marcador de pie de página 4"/>
          <p:cNvSpPr>
            <a:spLocks noGrp="1"/>
          </p:cNvSpPr>
          <p:nvPr>
            <p:ph type="ftr" sz="quarter" idx="11"/>
          </p:nvPr>
        </p:nvSpPr>
        <p:spPr/>
        <p:txBody>
          <a:bodyPr/>
          <a:lstStyle/>
          <a:p>
            <a:pPr defTabSz="685800" fontAlgn="auto">
              <a:spcBef>
                <a:spcPts val="0"/>
              </a:spcBef>
              <a:spcAft>
                <a:spcPts val="0"/>
              </a:spcAft>
            </a:pPr>
            <a:endParaRPr lang="es-CO">
              <a:solidFill>
                <a:prstClr val="black">
                  <a:tint val="75000"/>
                </a:prstClr>
              </a:solidFill>
              <a:latin typeface="Calibri" panose="020F0502020204030204"/>
            </a:endParaRPr>
          </a:p>
        </p:txBody>
      </p:sp>
      <p:sp>
        <p:nvSpPr>
          <p:cNvPr id="6" name="Marcador de número de diapositiva 5"/>
          <p:cNvSpPr>
            <a:spLocks noGrp="1"/>
          </p:cNvSpPr>
          <p:nvPr>
            <p:ph type="sldNum" sz="quarter" idx="12"/>
          </p:nvPr>
        </p:nvSpPr>
        <p:spPr/>
        <p:txBody>
          <a:bodyPr/>
          <a:lstStyle/>
          <a:p>
            <a:pPr defTabSz="685800" fontAlgn="auto">
              <a:spcBef>
                <a:spcPts val="0"/>
              </a:spcBef>
              <a:spcAft>
                <a:spcPts val="0"/>
              </a:spcAft>
            </a:pPr>
            <a:fld id="{575B50DC-D420-42B3-BDB9-D39FD1EFE230}" type="slidenum">
              <a:rPr lang="es-CO" smtClean="0">
                <a:solidFill>
                  <a:prstClr val="black">
                    <a:tint val="75000"/>
                  </a:prstClr>
                </a:solidFill>
                <a:latin typeface="Calibri" panose="020F0502020204030204"/>
              </a:rPr>
              <a:pPr defTabSz="685800" fontAlgn="auto">
                <a:spcBef>
                  <a:spcPts val="0"/>
                </a:spcBef>
                <a:spcAft>
                  <a:spcPts val="0"/>
                </a:spcAft>
              </a:pPr>
              <a:t>‹Nº›</a:t>
            </a:fld>
            <a:endParaRPr lang="es-CO">
              <a:solidFill>
                <a:prstClr val="black">
                  <a:tint val="75000"/>
                </a:prstClr>
              </a:solidFill>
              <a:latin typeface="Calibri" panose="020F0502020204030204"/>
            </a:endParaRPr>
          </a:p>
        </p:txBody>
      </p:sp>
    </p:spTree>
    <p:extLst>
      <p:ext uri="{BB962C8B-B14F-4D97-AF65-F5344CB8AC3E}">
        <p14:creationId xmlns:p14="http://schemas.microsoft.com/office/powerpoint/2010/main" val="1916805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pPr defTabSz="685800" fontAlgn="auto">
              <a:spcBef>
                <a:spcPts val="0"/>
              </a:spcBef>
              <a:spcAft>
                <a:spcPts val="0"/>
              </a:spcAft>
            </a:pPr>
            <a:fld id="{9A4B5566-D38A-4809-AF18-A9CEEFCF61C2}" type="datetimeFigureOut">
              <a:rPr lang="es-CO" smtClean="0">
                <a:solidFill>
                  <a:prstClr val="black">
                    <a:tint val="75000"/>
                  </a:prstClr>
                </a:solidFill>
                <a:latin typeface="Calibri" panose="020F0502020204030204"/>
              </a:rPr>
              <a:pPr defTabSz="685800" fontAlgn="auto">
                <a:spcBef>
                  <a:spcPts val="0"/>
                </a:spcBef>
                <a:spcAft>
                  <a:spcPts val="0"/>
                </a:spcAft>
              </a:pPr>
              <a:t>20/09/2019</a:t>
            </a:fld>
            <a:endParaRPr lang="es-CO">
              <a:solidFill>
                <a:prstClr val="black">
                  <a:tint val="75000"/>
                </a:prstClr>
              </a:solidFill>
              <a:latin typeface="Calibri" panose="020F0502020204030204"/>
            </a:endParaRPr>
          </a:p>
        </p:txBody>
      </p:sp>
      <p:sp>
        <p:nvSpPr>
          <p:cNvPr id="5" name="Marcador de pie de página 4"/>
          <p:cNvSpPr>
            <a:spLocks noGrp="1"/>
          </p:cNvSpPr>
          <p:nvPr>
            <p:ph type="ftr" sz="quarter" idx="11"/>
          </p:nvPr>
        </p:nvSpPr>
        <p:spPr/>
        <p:txBody>
          <a:bodyPr/>
          <a:lstStyle/>
          <a:p>
            <a:pPr defTabSz="685800" fontAlgn="auto">
              <a:spcBef>
                <a:spcPts val="0"/>
              </a:spcBef>
              <a:spcAft>
                <a:spcPts val="0"/>
              </a:spcAft>
            </a:pPr>
            <a:endParaRPr lang="es-CO">
              <a:solidFill>
                <a:prstClr val="black">
                  <a:tint val="75000"/>
                </a:prstClr>
              </a:solidFill>
              <a:latin typeface="Calibri" panose="020F0502020204030204"/>
            </a:endParaRPr>
          </a:p>
        </p:txBody>
      </p:sp>
      <p:sp>
        <p:nvSpPr>
          <p:cNvPr id="6" name="Marcador de número de diapositiva 5"/>
          <p:cNvSpPr>
            <a:spLocks noGrp="1"/>
          </p:cNvSpPr>
          <p:nvPr>
            <p:ph type="sldNum" sz="quarter" idx="12"/>
          </p:nvPr>
        </p:nvSpPr>
        <p:spPr/>
        <p:txBody>
          <a:bodyPr/>
          <a:lstStyle/>
          <a:p>
            <a:pPr defTabSz="685800" fontAlgn="auto">
              <a:spcBef>
                <a:spcPts val="0"/>
              </a:spcBef>
              <a:spcAft>
                <a:spcPts val="0"/>
              </a:spcAft>
            </a:pPr>
            <a:fld id="{575B50DC-D420-42B3-BDB9-D39FD1EFE230}" type="slidenum">
              <a:rPr lang="es-CO" smtClean="0">
                <a:solidFill>
                  <a:prstClr val="black">
                    <a:tint val="75000"/>
                  </a:prstClr>
                </a:solidFill>
                <a:latin typeface="Calibri" panose="020F0502020204030204"/>
              </a:rPr>
              <a:pPr defTabSz="685800" fontAlgn="auto">
                <a:spcBef>
                  <a:spcPts val="0"/>
                </a:spcBef>
                <a:spcAft>
                  <a:spcPts val="0"/>
                </a:spcAft>
              </a:pPr>
              <a:t>‹Nº›</a:t>
            </a:fld>
            <a:endParaRPr lang="es-CO">
              <a:solidFill>
                <a:prstClr val="black">
                  <a:tint val="75000"/>
                </a:prstClr>
              </a:solidFill>
              <a:latin typeface="Calibri" panose="020F0502020204030204"/>
            </a:endParaRPr>
          </a:p>
        </p:txBody>
      </p:sp>
    </p:spTree>
    <p:extLst>
      <p:ext uri="{BB962C8B-B14F-4D97-AF65-F5344CB8AC3E}">
        <p14:creationId xmlns:p14="http://schemas.microsoft.com/office/powerpoint/2010/main" val="231780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s-CO"/>
          </a:p>
        </p:txBody>
      </p:sp>
      <p:sp>
        <p:nvSpPr>
          <p:cNvPr id="3" name="Marcador de texto vertical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pPr defTabSz="685800" fontAlgn="auto">
              <a:spcBef>
                <a:spcPts val="0"/>
              </a:spcBef>
              <a:spcAft>
                <a:spcPts val="0"/>
              </a:spcAft>
            </a:pPr>
            <a:fld id="{9A4B5566-D38A-4809-AF18-A9CEEFCF61C2}" type="datetimeFigureOut">
              <a:rPr lang="es-CO" smtClean="0">
                <a:solidFill>
                  <a:prstClr val="black">
                    <a:tint val="75000"/>
                  </a:prstClr>
                </a:solidFill>
                <a:latin typeface="Calibri" panose="020F0502020204030204"/>
              </a:rPr>
              <a:pPr defTabSz="685800" fontAlgn="auto">
                <a:spcBef>
                  <a:spcPts val="0"/>
                </a:spcBef>
                <a:spcAft>
                  <a:spcPts val="0"/>
                </a:spcAft>
              </a:pPr>
              <a:t>20/09/2019</a:t>
            </a:fld>
            <a:endParaRPr lang="es-CO">
              <a:solidFill>
                <a:prstClr val="black">
                  <a:tint val="75000"/>
                </a:prstClr>
              </a:solidFill>
              <a:latin typeface="Calibri" panose="020F0502020204030204"/>
            </a:endParaRPr>
          </a:p>
        </p:txBody>
      </p:sp>
      <p:sp>
        <p:nvSpPr>
          <p:cNvPr id="5" name="Marcador de pie de página 4"/>
          <p:cNvSpPr>
            <a:spLocks noGrp="1"/>
          </p:cNvSpPr>
          <p:nvPr>
            <p:ph type="ftr" sz="quarter" idx="11"/>
          </p:nvPr>
        </p:nvSpPr>
        <p:spPr/>
        <p:txBody>
          <a:bodyPr/>
          <a:lstStyle/>
          <a:p>
            <a:pPr defTabSz="685800" fontAlgn="auto">
              <a:spcBef>
                <a:spcPts val="0"/>
              </a:spcBef>
              <a:spcAft>
                <a:spcPts val="0"/>
              </a:spcAft>
            </a:pPr>
            <a:endParaRPr lang="es-CO">
              <a:solidFill>
                <a:prstClr val="black">
                  <a:tint val="75000"/>
                </a:prstClr>
              </a:solidFill>
              <a:latin typeface="Calibri" panose="020F0502020204030204"/>
            </a:endParaRPr>
          </a:p>
        </p:txBody>
      </p:sp>
      <p:sp>
        <p:nvSpPr>
          <p:cNvPr id="6" name="Marcador de número de diapositiva 5"/>
          <p:cNvSpPr>
            <a:spLocks noGrp="1"/>
          </p:cNvSpPr>
          <p:nvPr>
            <p:ph type="sldNum" sz="quarter" idx="12"/>
          </p:nvPr>
        </p:nvSpPr>
        <p:spPr/>
        <p:txBody>
          <a:bodyPr/>
          <a:lstStyle/>
          <a:p>
            <a:pPr defTabSz="685800" fontAlgn="auto">
              <a:spcBef>
                <a:spcPts val="0"/>
              </a:spcBef>
              <a:spcAft>
                <a:spcPts val="0"/>
              </a:spcAft>
            </a:pPr>
            <a:fld id="{575B50DC-D420-42B3-BDB9-D39FD1EFE230}" type="slidenum">
              <a:rPr lang="es-CO" smtClean="0">
                <a:solidFill>
                  <a:prstClr val="black">
                    <a:tint val="75000"/>
                  </a:prstClr>
                </a:solidFill>
                <a:latin typeface="Calibri" panose="020F0502020204030204"/>
              </a:rPr>
              <a:pPr defTabSz="685800" fontAlgn="auto">
                <a:spcBef>
                  <a:spcPts val="0"/>
                </a:spcBef>
                <a:spcAft>
                  <a:spcPts val="0"/>
                </a:spcAft>
              </a:pPr>
              <a:t>‹Nº›</a:t>
            </a:fld>
            <a:endParaRPr lang="es-CO">
              <a:solidFill>
                <a:prstClr val="black">
                  <a:tint val="75000"/>
                </a:prstClr>
              </a:solidFill>
              <a:latin typeface="Calibri" panose="020F0502020204030204"/>
            </a:endParaRPr>
          </a:p>
        </p:txBody>
      </p:sp>
    </p:spTree>
    <p:extLst>
      <p:ext uri="{BB962C8B-B14F-4D97-AF65-F5344CB8AC3E}">
        <p14:creationId xmlns:p14="http://schemas.microsoft.com/office/powerpoint/2010/main" val="1202481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pPr defTabSz="685800" fontAlgn="auto">
              <a:spcBef>
                <a:spcPts val="0"/>
              </a:spcBef>
              <a:spcAft>
                <a:spcPts val="0"/>
              </a:spcAft>
            </a:pPr>
            <a:fld id="{9A4B5566-D38A-4809-AF18-A9CEEFCF61C2}" type="datetimeFigureOut">
              <a:rPr lang="es-CO" smtClean="0">
                <a:solidFill>
                  <a:prstClr val="black">
                    <a:tint val="75000"/>
                  </a:prstClr>
                </a:solidFill>
                <a:latin typeface="Calibri" panose="020F0502020204030204"/>
              </a:rPr>
              <a:pPr defTabSz="685800" fontAlgn="auto">
                <a:spcBef>
                  <a:spcPts val="0"/>
                </a:spcBef>
                <a:spcAft>
                  <a:spcPts val="0"/>
                </a:spcAft>
              </a:pPr>
              <a:t>20/09/2019</a:t>
            </a:fld>
            <a:endParaRPr lang="es-CO">
              <a:solidFill>
                <a:prstClr val="black">
                  <a:tint val="75000"/>
                </a:prstClr>
              </a:solidFill>
              <a:latin typeface="Calibri" panose="020F0502020204030204"/>
            </a:endParaRPr>
          </a:p>
        </p:txBody>
      </p:sp>
      <p:sp>
        <p:nvSpPr>
          <p:cNvPr id="5" name="Marcador de pie de página 4"/>
          <p:cNvSpPr>
            <a:spLocks noGrp="1"/>
          </p:cNvSpPr>
          <p:nvPr>
            <p:ph type="ftr" sz="quarter" idx="11"/>
          </p:nvPr>
        </p:nvSpPr>
        <p:spPr/>
        <p:txBody>
          <a:bodyPr/>
          <a:lstStyle/>
          <a:p>
            <a:pPr defTabSz="685800" fontAlgn="auto">
              <a:spcBef>
                <a:spcPts val="0"/>
              </a:spcBef>
              <a:spcAft>
                <a:spcPts val="0"/>
              </a:spcAft>
            </a:pPr>
            <a:endParaRPr lang="es-CO">
              <a:solidFill>
                <a:prstClr val="black">
                  <a:tint val="75000"/>
                </a:prstClr>
              </a:solidFill>
              <a:latin typeface="Calibri" panose="020F0502020204030204"/>
            </a:endParaRPr>
          </a:p>
        </p:txBody>
      </p:sp>
      <p:sp>
        <p:nvSpPr>
          <p:cNvPr id="6" name="Marcador de número de diapositiva 5"/>
          <p:cNvSpPr>
            <a:spLocks noGrp="1"/>
          </p:cNvSpPr>
          <p:nvPr>
            <p:ph type="sldNum" sz="quarter" idx="12"/>
          </p:nvPr>
        </p:nvSpPr>
        <p:spPr/>
        <p:txBody>
          <a:bodyPr/>
          <a:lstStyle/>
          <a:p>
            <a:pPr defTabSz="685800" fontAlgn="auto">
              <a:spcBef>
                <a:spcPts val="0"/>
              </a:spcBef>
              <a:spcAft>
                <a:spcPts val="0"/>
              </a:spcAft>
            </a:pPr>
            <a:fld id="{575B50DC-D420-42B3-BDB9-D39FD1EFE230}" type="slidenum">
              <a:rPr lang="es-CO" smtClean="0">
                <a:solidFill>
                  <a:prstClr val="black">
                    <a:tint val="75000"/>
                  </a:prstClr>
                </a:solidFill>
                <a:latin typeface="Calibri" panose="020F0502020204030204"/>
              </a:rPr>
              <a:pPr defTabSz="685800" fontAlgn="auto">
                <a:spcBef>
                  <a:spcPts val="0"/>
                </a:spcBef>
                <a:spcAft>
                  <a:spcPts val="0"/>
                </a:spcAft>
              </a:pPr>
              <a:t>‹Nº›</a:t>
            </a:fld>
            <a:endParaRPr lang="es-CO">
              <a:solidFill>
                <a:prstClr val="black">
                  <a:tint val="75000"/>
                </a:prstClr>
              </a:solidFill>
              <a:latin typeface="Calibri" panose="020F0502020204030204"/>
            </a:endParaRPr>
          </a:p>
        </p:txBody>
      </p:sp>
    </p:spTree>
    <p:extLst>
      <p:ext uri="{BB962C8B-B14F-4D97-AF65-F5344CB8AC3E}">
        <p14:creationId xmlns:p14="http://schemas.microsoft.com/office/powerpoint/2010/main" val="2465425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4500"/>
            </a:lvl1pPr>
          </a:lstStyle>
          <a:p>
            <a:r>
              <a:rPr lang="es-ES"/>
              <a:t>Haga clic para modificar el estilo de título del patrón</a:t>
            </a:r>
            <a:endParaRPr lang="es-CO"/>
          </a:p>
        </p:txBody>
      </p:sp>
      <p:sp>
        <p:nvSpPr>
          <p:cNvPr id="3" name="Marcador de tex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pPr defTabSz="685800" fontAlgn="auto">
              <a:spcBef>
                <a:spcPts val="0"/>
              </a:spcBef>
              <a:spcAft>
                <a:spcPts val="0"/>
              </a:spcAft>
            </a:pPr>
            <a:fld id="{9A4B5566-D38A-4809-AF18-A9CEEFCF61C2}" type="datetimeFigureOut">
              <a:rPr lang="es-CO" smtClean="0">
                <a:solidFill>
                  <a:prstClr val="black">
                    <a:tint val="75000"/>
                  </a:prstClr>
                </a:solidFill>
                <a:latin typeface="Calibri" panose="020F0502020204030204"/>
              </a:rPr>
              <a:pPr defTabSz="685800" fontAlgn="auto">
                <a:spcBef>
                  <a:spcPts val="0"/>
                </a:spcBef>
                <a:spcAft>
                  <a:spcPts val="0"/>
                </a:spcAft>
              </a:pPr>
              <a:t>20/09/2019</a:t>
            </a:fld>
            <a:endParaRPr lang="es-CO">
              <a:solidFill>
                <a:prstClr val="black">
                  <a:tint val="75000"/>
                </a:prstClr>
              </a:solidFill>
              <a:latin typeface="Calibri" panose="020F0502020204030204"/>
            </a:endParaRPr>
          </a:p>
        </p:txBody>
      </p:sp>
      <p:sp>
        <p:nvSpPr>
          <p:cNvPr id="5" name="Marcador de pie de página 4"/>
          <p:cNvSpPr>
            <a:spLocks noGrp="1"/>
          </p:cNvSpPr>
          <p:nvPr>
            <p:ph type="ftr" sz="quarter" idx="11"/>
          </p:nvPr>
        </p:nvSpPr>
        <p:spPr/>
        <p:txBody>
          <a:bodyPr/>
          <a:lstStyle/>
          <a:p>
            <a:pPr defTabSz="685800" fontAlgn="auto">
              <a:spcBef>
                <a:spcPts val="0"/>
              </a:spcBef>
              <a:spcAft>
                <a:spcPts val="0"/>
              </a:spcAft>
            </a:pPr>
            <a:endParaRPr lang="es-CO">
              <a:solidFill>
                <a:prstClr val="black">
                  <a:tint val="75000"/>
                </a:prstClr>
              </a:solidFill>
              <a:latin typeface="Calibri" panose="020F0502020204030204"/>
            </a:endParaRPr>
          </a:p>
        </p:txBody>
      </p:sp>
      <p:sp>
        <p:nvSpPr>
          <p:cNvPr id="6" name="Marcador de número de diapositiva 5"/>
          <p:cNvSpPr>
            <a:spLocks noGrp="1"/>
          </p:cNvSpPr>
          <p:nvPr>
            <p:ph type="sldNum" sz="quarter" idx="12"/>
          </p:nvPr>
        </p:nvSpPr>
        <p:spPr/>
        <p:txBody>
          <a:bodyPr/>
          <a:lstStyle/>
          <a:p>
            <a:pPr defTabSz="685800" fontAlgn="auto">
              <a:spcBef>
                <a:spcPts val="0"/>
              </a:spcBef>
              <a:spcAft>
                <a:spcPts val="0"/>
              </a:spcAft>
            </a:pPr>
            <a:fld id="{575B50DC-D420-42B3-BDB9-D39FD1EFE230}" type="slidenum">
              <a:rPr lang="es-CO" smtClean="0">
                <a:solidFill>
                  <a:prstClr val="black">
                    <a:tint val="75000"/>
                  </a:prstClr>
                </a:solidFill>
                <a:latin typeface="Calibri" panose="020F0502020204030204"/>
              </a:rPr>
              <a:pPr defTabSz="685800" fontAlgn="auto">
                <a:spcBef>
                  <a:spcPts val="0"/>
                </a:spcBef>
                <a:spcAft>
                  <a:spcPts val="0"/>
                </a:spcAft>
              </a:pPr>
              <a:t>‹Nº›</a:t>
            </a:fld>
            <a:endParaRPr lang="es-CO">
              <a:solidFill>
                <a:prstClr val="black">
                  <a:tint val="75000"/>
                </a:prstClr>
              </a:solidFill>
              <a:latin typeface="Calibri" panose="020F0502020204030204"/>
            </a:endParaRPr>
          </a:p>
        </p:txBody>
      </p:sp>
    </p:spTree>
    <p:extLst>
      <p:ext uri="{BB962C8B-B14F-4D97-AF65-F5344CB8AC3E}">
        <p14:creationId xmlns:p14="http://schemas.microsoft.com/office/powerpoint/2010/main" val="530225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p:cNvSpPr>
            <a:spLocks noGrp="1"/>
          </p:cNvSpPr>
          <p:nvPr>
            <p:ph type="dt" sz="half" idx="10"/>
          </p:nvPr>
        </p:nvSpPr>
        <p:spPr/>
        <p:txBody>
          <a:bodyPr/>
          <a:lstStyle/>
          <a:p>
            <a:pPr defTabSz="685800" fontAlgn="auto">
              <a:spcBef>
                <a:spcPts val="0"/>
              </a:spcBef>
              <a:spcAft>
                <a:spcPts val="0"/>
              </a:spcAft>
            </a:pPr>
            <a:fld id="{9A4B5566-D38A-4809-AF18-A9CEEFCF61C2}" type="datetimeFigureOut">
              <a:rPr lang="es-CO" smtClean="0">
                <a:solidFill>
                  <a:prstClr val="black">
                    <a:tint val="75000"/>
                  </a:prstClr>
                </a:solidFill>
                <a:latin typeface="Calibri" panose="020F0502020204030204"/>
              </a:rPr>
              <a:pPr defTabSz="685800" fontAlgn="auto">
                <a:spcBef>
                  <a:spcPts val="0"/>
                </a:spcBef>
                <a:spcAft>
                  <a:spcPts val="0"/>
                </a:spcAft>
              </a:pPr>
              <a:t>20/09/2019</a:t>
            </a:fld>
            <a:endParaRPr lang="es-CO">
              <a:solidFill>
                <a:prstClr val="black">
                  <a:tint val="75000"/>
                </a:prstClr>
              </a:solidFill>
              <a:latin typeface="Calibri" panose="020F0502020204030204"/>
            </a:endParaRPr>
          </a:p>
        </p:txBody>
      </p:sp>
      <p:sp>
        <p:nvSpPr>
          <p:cNvPr id="6" name="Marcador de pie de página 5"/>
          <p:cNvSpPr>
            <a:spLocks noGrp="1"/>
          </p:cNvSpPr>
          <p:nvPr>
            <p:ph type="ftr" sz="quarter" idx="11"/>
          </p:nvPr>
        </p:nvSpPr>
        <p:spPr/>
        <p:txBody>
          <a:bodyPr/>
          <a:lstStyle/>
          <a:p>
            <a:pPr defTabSz="685800" fontAlgn="auto">
              <a:spcBef>
                <a:spcPts val="0"/>
              </a:spcBef>
              <a:spcAft>
                <a:spcPts val="0"/>
              </a:spcAft>
            </a:pPr>
            <a:endParaRPr lang="es-CO">
              <a:solidFill>
                <a:prstClr val="black">
                  <a:tint val="75000"/>
                </a:prstClr>
              </a:solidFill>
              <a:latin typeface="Calibri" panose="020F0502020204030204"/>
            </a:endParaRPr>
          </a:p>
        </p:txBody>
      </p:sp>
      <p:sp>
        <p:nvSpPr>
          <p:cNvPr id="7" name="Marcador de número de diapositiva 6"/>
          <p:cNvSpPr>
            <a:spLocks noGrp="1"/>
          </p:cNvSpPr>
          <p:nvPr>
            <p:ph type="sldNum" sz="quarter" idx="12"/>
          </p:nvPr>
        </p:nvSpPr>
        <p:spPr/>
        <p:txBody>
          <a:bodyPr/>
          <a:lstStyle/>
          <a:p>
            <a:pPr defTabSz="685800" fontAlgn="auto">
              <a:spcBef>
                <a:spcPts val="0"/>
              </a:spcBef>
              <a:spcAft>
                <a:spcPts val="0"/>
              </a:spcAft>
            </a:pPr>
            <a:fld id="{575B50DC-D420-42B3-BDB9-D39FD1EFE230}" type="slidenum">
              <a:rPr lang="es-CO" smtClean="0">
                <a:solidFill>
                  <a:prstClr val="black">
                    <a:tint val="75000"/>
                  </a:prstClr>
                </a:solidFill>
                <a:latin typeface="Calibri" panose="020F0502020204030204"/>
              </a:rPr>
              <a:pPr defTabSz="685800" fontAlgn="auto">
                <a:spcBef>
                  <a:spcPts val="0"/>
                </a:spcBef>
                <a:spcAft>
                  <a:spcPts val="0"/>
                </a:spcAft>
              </a:pPr>
              <a:t>‹Nº›</a:t>
            </a:fld>
            <a:endParaRPr lang="es-CO">
              <a:solidFill>
                <a:prstClr val="black">
                  <a:tint val="75000"/>
                </a:prstClr>
              </a:solidFill>
              <a:latin typeface="Calibri" panose="020F0502020204030204"/>
            </a:endParaRPr>
          </a:p>
        </p:txBody>
      </p:sp>
    </p:spTree>
    <p:extLst>
      <p:ext uri="{BB962C8B-B14F-4D97-AF65-F5344CB8AC3E}">
        <p14:creationId xmlns:p14="http://schemas.microsoft.com/office/powerpoint/2010/main" val="235096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a:t>Haga clic para modificar el estilo de título del patrón</a:t>
            </a:r>
            <a:endParaRPr lang="es-CO"/>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p:cNvSpPr>
            <a:spLocks noGrp="1"/>
          </p:cNvSpPr>
          <p:nvPr>
            <p:ph type="dt" sz="half" idx="10"/>
          </p:nvPr>
        </p:nvSpPr>
        <p:spPr/>
        <p:txBody>
          <a:bodyPr/>
          <a:lstStyle/>
          <a:p>
            <a:pPr defTabSz="685800" fontAlgn="auto">
              <a:spcBef>
                <a:spcPts val="0"/>
              </a:spcBef>
              <a:spcAft>
                <a:spcPts val="0"/>
              </a:spcAft>
            </a:pPr>
            <a:fld id="{9A4B5566-D38A-4809-AF18-A9CEEFCF61C2}" type="datetimeFigureOut">
              <a:rPr lang="es-CO" smtClean="0">
                <a:solidFill>
                  <a:prstClr val="black">
                    <a:tint val="75000"/>
                  </a:prstClr>
                </a:solidFill>
                <a:latin typeface="Calibri" panose="020F0502020204030204"/>
              </a:rPr>
              <a:pPr defTabSz="685800" fontAlgn="auto">
                <a:spcBef>
                  <a:spcPts val="0"/>
                </a:spcBef>
                <a:spcAft>
                  <a:spcPts val="0"/>
                </a:spcAft>
              </a:pPr>
              <a:t>20/09/2019</a:t>
            </a:fld>
            <a:endParaRPr lang="es-CO">
              <a:solidFill>
                <a:prstClr val="black">
                  <a:tint val="75000"/>
                </a:prstClr>
              </a:solidFill>
              <a:latin typeface="Calibri" panose="020F0502020204030204"/>
            </a:endParaRPr>
          </a:p>
        </p:txBody>
      </p:sp>
      <p:sp>
        <p:nvSpPr>
          <p:cNvPr id="8" name="Marcador de pie de página 7"/>
          <p:cNvSpPr>
            <a:spLocks noGrp="1"/>
          </p:cNvSpPr>
          <p:nvPr>
            <p:ph type="ftr" sz="quarter" idx="11"/>
          </p:nvPr>
        </p:nvSpPr>
        <p:spPr/>
        <p:txBody>
          <a:bodyPr/>
          <a:lstStyle/>
          <a:p>
            <a:pPr defTabSz="685800" fontAlgn="auto">
              <a:spcBef>
                <a:spcPts val="0"/>
              </a:spcBef>
              <a:spcAft>
                <a:spcPts val="0"/>
              </a:spcAft>
            </a:pPr>
            <a:endParaRPr lang="es-CO">
              <a:solidFill>
                <a:prstClr val="black">
                  <a:tint val="75000"/>
                </a:prstClr>
              </a:solidFill>
              <a:latin typeface="Calibri" panose="020F0502020204030204"/>
            </a:endParaRPr>
          </a:p>
        </p:txBody>
      </p:sp>
      <p:sp>
        <p:nvSpPr>
          <p:cNvPr id="9" name="Marcador de número de diapositiva 8"/>
          <p:cNvSpPr>
            <a:spLocks noGrp="1"/>
          </p:cNvSpPr>
          <p:nvPr>
            <p:ph type="sldNum" sz="quarter" idx="12"/>
          </p:nvPr>
        </p:nvSpPr>
        <p:spPr/>
        <p:txBody>
          <a:bodyPr/>
          <a:lstStyle/>
          <a:p>
            <a:pPr defTabSz="685800" fontAlgn="auto">
              <a:spcBef>
                <a:spcPts val="0"/>
              </a:spcBef>
              <a:spcAft>
                <a:spcPts val="0"/>
              </a:spcAft>
            </a:pPr>
            <a:fld id="{575B50DC-D420-42B3-BDB9-D39FD1EFE230}" type="slidenum">
              <a:rPr lang="es-CO" smtClean="0">
                <a:solidFill>
                  <a:prstClr val="black">
                    <a:tint val="75000"/>
                  </a:prstClr>
                </a:solidFill>
                <a:latin typeface="Calibri" panose="020F0502020204030204"/>
              </a:rPr>
              <a:pPr defTabSz="685800" fontAlgn="auto">
                <a:spcBef>
                  <a:spcPts val="0"/>
                </a:spcBef>
                <a:spcAft>
                  <a:spcPts val="0"/>
                </a:spcAft>
              </a:pPr>
              <a:t>‹Nº›</a:t>
            </a:fld>
            <a:endParaRPr lang="es-CO">
              <a:solidFill>
                <a:prstClr val="black">
                  <a:tint val="75000"/>
                </a:prstClr>
              </a:solidFill>
              <a:latin typeface="Calibri" panose="020F0502020204030204"/>
            </a:endParaRPr>
          </a:p>
        </p:txBody>
      </p:sp>
    </p:spTree>
    <p:extLst>
      <p:ext uri="{BB962C8B-B14F-4D97-AF65-F5344CB8AC3E}">
        <p14:creationId xmlns:p14="http://schemas.microsoft.com/office/powerpoint/2010/main" val="2781883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fecha 2"/>
          <p:cNvSpPr>
            <a:spLocks noGrp="1"/>
          </p:cNvSpPr>
          <p:nvPr>
            <p:ph type="dt" sz="half" idx="10"/>
          </p:nvPr>
        </p:nvSpPr>
        <p:spPr/>
        <p:txBody>
          <a:bodyPr/>
          <a:lstStyle/>
          <a:p>
            <a:pPr defTabSz="685800" fontAlgn="auto">
              <a:spcBef>
                <a:spcPts val="0"/>
              </a:spcBef>
              <a:spcAft>
                <a:spcPts val="0"/>
              </a:spcAft>
            </a:pPr>
            <a:fld id="{9A4B5566-D38A-4809-AF18-A9CEEFCF61C2}" type="datetimeFigureOut">
              <a:rPr lang="es-CO" smtClean="0">
                <a:solidFill>
                  <a:prstClr val="black">
                    <a:tint val="75000"/>
                  </a:prstClr>
                </a:solidFill>
                <a:latin typeface="Calibri" panose="020F0502020204030204"/>
              </a:rPr>
              <a:pPr defTabSz="685800" fontAlgn="auto">
                <a:spcBef>
                  <a:spcPts val="0"/>
                </a:spcBef>
                <a:spcAft>
                  <a:spcPts val="0"/>
                </a:spcAft>
              </a:pPr>
              <a:t>20/09/2019</a:t>
            </a:fld>
            <a:endParaRPr lang="es-CO">
              <a:solidFill>
                <a:prstClr val="black">
                  <a:tint val="75000"/>
                </a:prstClr>
              </a:solidFill>
              <a:latin typeface="Calibri" panose="020F0502020204030204"/>
            </a:endParaRPr>
          </a:p>
        </p:txBody>
      </p:sp>
      <p:sp>
        <p:nvSpPr>
          <p:cNvPr id="4" name="Marcador de pie de página 3"/>
          <p:cNvSpPr>
            <a:spLocks noGrp="1"/>
          </p:cNvSpPr>
          <p:nvPr>
            <p:ph type="ftr" sz="quarter" idx="11"/>
          </p:nvPr>
        </p:nvSpPr>
        <p:spPr/>
        <p:txBody>
          <a:bodyPr/>
          <a:lstStyle/>
          <a:p>
            <a:pPr defTabSz="685800" fontAlgn="auto">
              <a:spcBef>
                <a:spcPts val="0"/>
              </a:spcBef>
              <a:spcAft>
                <a:spcPts val="0"/>
              </a:spcAft>
            </a:pPr>
            <a:endParaRPr lang="es-CO">
              <a:solidFill>
                <a:prstClr val="black">
                  <a:tint val="75000"/>
                </a:prstClr>
              </a:solidFill>
              <a:latin typeface="Calibri" panose="020F0502020204030204"/>
            </a:endParaRPr>
          </a:p>
        </p:txBody>
      </p:sp>
      <p:sp>
        <p:nvSpPr>
          <p:cNvPr id="5" name="Marcador de número de diapositiva 4"/>
          <p:cNvSpPr>
            <a:spLocks noGrp="1"/>
          </p:cNvSpPr>
          <p:nvPr>
            <p:ph type="sldNum" sz="quarter" idx="12"/>
          </p:nvPr>
        </p:nvSpPr>
        <p:spPr/>
        <p:txBody>
          <a:bodyPr/>
          <a:lstStyle/>
          <a:p>
            <a:pPr defTabSz="685800" fontAlgn="auto">
              <a:spcBef>
                <a:spcPts val="0"/>
              </a:spcBef>
              <a:spcAft>
                <a:spcPts val="0"/>
              </a:spcAft>
            </a:pPr>
            <a:fld id="{575B50DC-D420-42B3-BDB9-D39FD1EFE230}" type="slidenum">
              <a:rPr lang="es-CO" smtClean="0">
                <a:solidFill>
                  <a:prstClr val="black">
                    <a:tint val="75000"/>
                  </a:prstClr>
                </a:solidFill>
                <a:latin typeface="Calibri" panose="020F0502020204030204"/>
              </a:rPr>
              <a:pPr defTabSz="685800" fontAlgn="auto">
                <a:spcBef>
                  <a:spcPts val="0"/>
                </a:spcBef>
                <a:spcAft>
                  <a:spcPts val="0"/>
                </a:spcAft>
              </a:pPr>
              <a:t>‹Nº›</a:t>
            </a:fld>
            <a:endParaRPr lang="es-CO">
              <a:solidFill>
                <a:prstClr val="black">
                  <a:tint val="75000"/>
                </a:prstClr>
              </a:solidFill>
              <a:latin typeface="Calibri" panose="020F0502020204030204"/>
            </a:endParaRPr>
          </a:p>
        </p:txBody>
      </p:sp>
    </p:spTree>
    <p:extLst>
      <p:ext uri="{BB962C8B-B14F-4D97-AF65-F5344CB8AC3E}">
        <p14:creationId xmlns:p14="http://schemas.microsoft.com/office/powerpoint/2010/main" val="3061497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pPr defTabSz="685800" fontAlgn="auto">
              <a:spcBef>
                <a:spcPts val="0"/>
              </a:spcBef>
              <a:spcAft>
                <a:spcPts val="0"/>
              </a:spcAft>
            </a:pPr>
            <a:fld id="{9A4B5566-D38A-4809-AF18-A9CEEFCF61C2}" type="datetimeFigureOut">
              <a:rPr lang="es-CO" smtClean="0">
                <a:solidFill>
                  <a:prstClr val="black">
                    <a:tint val="75000"/>
                  </a:prstClr>
                </a:solidFill>
                <a:latin typeface="Calibri" panose="020F0502020204030204"/>
              </a:rPr>
              <a:pPr defTabSz="685800" fontAlgn="auto">
                <a:spcBef>
                  <a:spcPts val="0"/>
                </a:spcBef>
                <a:spcAft>
                  <a:spcPts val="0"/>
                </a:spcAft>
              </a:pPr>
              <a:t>20/09/2019</a:t>
            </a:fld>
            <a:endParaRPr lang="es-CO">
              <a:solidFill>
                <a:prstClr val="black">
                  <a:tint val="75000"/>
                </a:prstClr>
              </a:solidFill>
              <a:latin typeface="Calibri" panose="020F0502020204030204"/>
            </a:endParaRPr>
          </a:p>
        </p:txBody>
      </p:sp>
      <p:sp>
        <p:nvSpPr>
          <p:cNvPr id="3" name="Marcador de pie de página 2"/>
          <p:cNvSpPr>
            <a:spLocks noGrp="1"/>
          </p:cNvSpPr>
          <p:nvPr>
            <p:ph type="ftr" sz="quarter" idx="11"/>
          </p:nvPr>
        </p:nvSpPr>
        <p:spPr/>
        <p:txBody>
          <a:bodyPr/>
          <a:lstStyle/>
          <a:p>
            <a:pPr defTabSz="685800" fontAlgn="auto">
              <a:spcBef>
                <a:spcPts val="0"/>
              </a:spcBef>
              <a:spcAft>
                <a:spcPts val="0"/>
              </a:spcAft>
            </a:pPr>
            <a:endParaRPr lang="es-CO">
              <a:solidFill>
                <a:prstClr val="black">
                  <a:tint val="75000"/>
                </a:prstClr>
              </a:solidFill>
              <a:latin typeface="Calibri" panose="020F0502020204030204"/>
            </a:endParaRPr>
          </a:p>
        </p:txBody>
      </p:sp>
      <p:sp>
        <p:nvSpPr>
          <p:cNvPr id="4" name="Marcador de número de diapositiva 3"/>
          <p:cNvSpPr>
            <a:spLocks noGrp="1"/>
          </p:cNvSpPr>
          <p:nvPr>
            <p:ph type="sldNum" sz="quarter" idx="12"/>
          </p:nvPr>
        </p:nvSpPr>
        <p:spPr/>
        <p:txBody>
          <a:bodyPr/>
          <a:lstStyle/>
          <a:p>
            <a:pPr defTabSz="685800" fontAlgn="auto">
              <a:spcBef>
                <a:spcPts val="0"/>
              </a:spcBef>
              <a:spcAft>
                <a:spcPts val="0"/>
              </a:spcAft>
            </a:pPr>
            <a:fld id="{575B50DC-D420-42B3-BDB9-D39FD1EFE230}" type="slidenum">
              <a:rPr lang="es-CO" smtClean="0">
                <a:solidFill>
                  <a:prstClr val="black">
                    <a:tint val="75000"/>
                  </a:prstClr>
                </a:solidFill>
                <a:latin typeface="Calibri" panose="020F0502020204030204"/>
              </a:rPr>
              <a:pPr defTabSz="685800" fontAlgn="auto">
                <a:spcBef>
                  <a:spcPts val="0"/>
                </a:spcBef>
                <a:spcAft>
                  <a:spcPts val="0"/>
                </a:spcAft>
              </a:pPr>
              <a:t>‹Nº›</a:t>
            </a:fld>
            <a:endParaRPr lang="es-CO">
              <a:solidFill>
                <a:prstClr val="black">
                  <a:tint val="75000"/>
                </a:prstClr>
              </a:solidFill>
              <a:latin typeface="Calibri" panose="020F0502020204030204"/>
            </a:endParaRPr>
          </a:p>
        </p:txBody>
      </p:sp>
    </p:spTree>
    <p:extLst>
      <p:ext uri="{BB962C8B-B14F-4D97-AF65-F5344CB8AC3E}">
        <p14:creationId xmlns:p14="http://schemas.microsoft.com/office/powerpoint/2010/main" val="1952843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CO"/>
          </a:p>
        </p:txBody>
      </p:sp>
      <p:sp>
        <p:nvSpPr>
          <p:cNvPr id="3" name="Marcador de contenid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pPr defTabSz="685800" fontAlgn="auto">
              <a:spcBef>
                <a:spcPts val="0"/>
              </a:spcBef>
              <a:spcAft>
                <a:spcPts val="0"/>
              </a:spcAft>
            </a:pPr>
            <a:fld id="{9A4B5566-D38A-4809-AF18-A9CEEFCF61C2}" type="datetimeFigureOut">
              <a:rPr lang="es-CO" smtClean="0">
                <a:solidFill>
                  <a:prstClr val="black">
                    <a:tint val="75000"/>
                  </a:prstClr>
                </a:solidFill>
                <a:latin typeface="Calibri" panose="020F0502020204030204"/>
              </a:rPr>
              <a:pPr defTabSz="685800" fontAlgn="auto">
                <a:spcBef>
                  <a:spcPts val="0"/>
                </a:spcBef>
                <a:spcAft>
                  <a:spcPts val="0"/>
                </a:spcAft>
              </a:pPr>
              <a:t>20/09/2019</a:t>
            </a:fld>
            <a:endParaRPr lang="es-CO">
              <a:solidFill>
                <a:prstClr val="black">
                  <a:tint val="75000"/>
                </a:prstClr>
              </a:solidFill>
              <a:latin typeface="Calibri" panose="020F0502020204030204"/>
            </a:endParaRPr>
          </a:p>
        </p:txBody>
      </p:sp>
      <p:sp>
        <p:nvSpPr>
          <p:cNvPr id="6" name="Marcador de pie de página 5"/>
          <p:cNvSpPr>
            <a:spLocks noGrp="1"/>
          </p:cNvSpPr>
          <p:nvPr>
            <p:ph type="ftr" sz="quarter" idx="11"/>
          </p:nvPr>
        </p:nvSpPr>
        <p:spPr/>
        <p:txBody>
          <a:bodyPr/>
          <a:lstStyle/>
          <a:p>
            <a:pPr defTabSz="685800" fontAlgn="auto">
              <a:spcBef>
                <a:spcPts val="0"/>
              </a:spcBef>
              <a:spcAft>
                <a:spcPts val="0"/>
              </a:spcAft>
            </a:pPr>
            <a:endParaRPr lang="es-CO">
              <a:solidFill>
                <a:prstClr val="black">
                  <a:tint val="75000"/>
                </a:prstClr>
              </a:solidFill>
              <a:latin typeface="Calibri" panose="020F0502020204030204"/>
            </a:endParaRPr>
          </a:p>
        </p:txBody>
      </p:sp>
      <p:sp>
        <p:nvSpPr>
          <p:cNvPr id="7" name="Marcador de número de diapositiva 6"/>
          <p:cNvSpPr>
            <a:spLocks noGrp="1"/>
          </p:cNvSpPr>
          <p:nvPr>
            <p:ph type="sldNum" sz="quarter" idx="12"/>
          </p:nvPr>
        </p:nvSpPr>
        <p:spPr/>
        <p:txBody>
          <a:bodyPr/>
          <a:lstStyle/>
          <a:p>
            <a:pPr defTabSz="685800" fontAlgn="auto">
              <a:spcBef>
                <a:spcPts val="0"/>
              </a:spcBef>
              <a:spcAft>
                <a:spcPts val="0"/>
              </a:spcAft>
            </a:pPr>
            <a:fld id="{575B50DC-D420-42B3-BDB9-D39FD1EFE230}" type="slidenum">
              <a:rPr lang="es-CO" smtClean="0">
                <a:solidFill>
                  <a:prstClr val="black">
                    <a:tint val="75000"/>
                  </a:prstClr>
                </a:solidFill>
                <a:latin typeface="Calibri" panose="020F0502020204030204"/>
              </a:rPr>
              <a:pPr defTabSz="685800" fontAlgn="auto">
                <a:spcBef>
                  <a:spcPts val="0"/>
                </a:spcBef>
                <a:spcAft>
                  <a:spcPts val="0"/>
                </a:spcAft>
              </a:pPr>
              <a:t>‹Nº›</a:t>
            </a:fld>
            <a:endParaRPr lang="es-CO">
              <a:solidFill>
                <a:prstClr val="black">
                  <a:tint val="75000"/>
                </a:prstClr>
              </a:solidFill>
              <a:latin typeface="Calibri" panose="020F0502020204030204"/>
            </a:endParaRPr>
          </a:p>
        </p:txBody>
      </p:sp>
    </p:spTree>
    <p:extLst>
      <p:ext uri="{BB962C8B-B14F-4D97-AF65-F5344CB8AC3E}">
        <p14:creationId xmlns:p14="http://schemas.microsoft.com/office/powerpoint/2010/main" val="3412153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CO"/>
          </a:p>
        </p:txBody>
      </p:sp>
      <p:sp>
        <p:nvSpPr>
          <p:cNvPr id="3" name="Marcador de posición de imagen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CO"/>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pPr defTabSz="685800" fontAlgn="auto">
              <a:spcBef>
                <a:spcPts val="0"/>
              </a:spcBef>
              <a:spcAft>
                <a:spcPts val="0"/>
              </a:spcAft>
            </a:pPr>
            <a:fld id="{9A4B5566-D38A-4809-AF18-A9CEEFCF61C2}" type="datetimeFigureOut">
              <a:rPr lang="es-CO" smtClean="0">
                <a:solidFill>
                  <a:prstClr val="black">
                    <a:tint val="75000"/>
                  </a:prstClr>
                </a:solidFill>
                <a:latin typeface="Calibri" panose="020F0502020204030204"/>
              </a:rPr>
              <a:pPr defTabSz="685800" fontAlgn="auto">
                <a:spcBef>
                  <a:spcPts val="0"/>
                </a:spcBef>
                <a:spcAft>
                  <a:spcPts val="0"/>
                </a:spcAft>
              </a:pPr>
              <a:t>20/09/2019</a:t>
            </a:fld>
            <a:endParaRPr lang="es-CO">
              <a:solidFill>
                <a:prstClr val="black">
                  <a:tint val="75000"/>
                </a:prstClr>
              </a:solidFill>
              <a:latin typeface="Calibri" panose="020F0502020204030204"/>
            </a:endParaRPr>
          </a:p>
        </p:txBody>
      </p:sp>
      <p:sp>
        <p:nvSpPr>
          <p:cNvPr id="6" name="Marcador de pie de página 5"/>
          <p:cNvSpPr>
            <a:spLocks noGrp="1"/>
          </p:cNvSpPr>
          <p:nvPr>
            <p:ph type="ftr" sz="quarter" idx="11"/>
          </p:nvPr>
        </p:nvSpPr>
        <p:spPr/>
        <p:txBody>
          <a:bodyPr/>
          <a:lstStyle/>
          <a:p>
            <a:pPr defTabSz="685800" fontAlgn="auto">
              <a:spcBef>
                <a:spcPts val="0"/>
              </a:spcBef>
              <a:spcAft>
                <a:spcPts val="0"/>
              </a:spcAft>
            </a:pPr>
            <a:endParaRPr lang="es-CO">
              <a:solidFill>
                <a:prstClr val="black">
                  <a:tint val="75000"/>
                </a:prstClr>
              </a:solidFill>
              <a:latin typeface="Calibri" panose="020F0502020204030204"/>
            </a:endParaRPr>
          </a:p>
        </p:txBody>
      </p:sp>
      <p:sp>
        <p:nvSpPr>
          <p:cNvPr id="7" name="Marcador de número de diapositiva 6"/>
          <p:cNvSpPr>
            <a:spLocks noGrp="1"/>
          </p:cNvSpPr>
          <p:nvPr>
            <p:ph type="sldNum" sz="quarter" idx="12"/>
          </p:nvPr>
        </p:nvSpPr>
        <p:spPr/>
        <p:txBody>
          <a:bodyPr/>
          <a:lstStyle/>
          <a:p>
            <a:pPr defTabSz="685800" fontAlgn="auto">
              <a:spcBef>
                <a:spcPts val="0"/>
              </a:spcBef>
              <a:spcAft>
                <a:spcPts val="0"/>
              </a:spcAft>
            </a:pPr>
            <a:fld id="{575B50DC-D420-42B3-BDB9-D39FD1EFE230}" type="slidenum">
              <a:rPr lang="es-CO" smtClean="0">
                <a:solidFill>
                  <a:prstClr val="black">
                    <a:tint val="75000"/>
                  </a:prstClr>
                </a:solidFill>
                <a:latin typeface="Calibri" panose="020F0502020204030204"/>
              </a:rPr>
              <a:pPr defTabSz="685800" fontAlgn="auto">
                <a:spcBef>
                  <a:spcPts val="0"/>
                </a:spcBef>
                <a:spcAft>
                  <a:spcPts val="0"/>
                </a:spcAft>
              </a:pPr>
              <a:t>‹Nº›</a:t>
            </a:fld>
            <a:endParaRPr lang="es-CO">
              <a:solidFill>
                <a:prstClr val="black">
                  <a:tint val="75000"/>
                </a:prstClr>
              </a:solidFill>
              <a:latin typeface="Calibri" panose="020F0502020204030204"/>
            </a:endParaRPr>
          </a:p>
        </p:txBody>
      </p:sp>
    </p:spTree>
    <p:extLst>
      <p:ext uri="{BB962C8B-B14F-4D97-AF65-F5344CB8AC3E}">
        <p14:creationId xmlns:p14="http://schemas.microsoft.com/office/powerpoint/2010/main" val="290603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fontAlgn="auto">
              <a:spcBef>
                <a:spcPts val="0"/>
              </a:spcBef>
              <a:spcAft>
                <a:spcPts val="0"/>
              </a:spcAft>
            </a:pPr>
            <a:fld id="{9A4B5566-D38A-4809-AF18-A9CEEFCF61C2}" type="datetimeFigureOut">
              <a:rPr lang="es-CO" smtClean="0">
                <a:solidFill>
                  <a:prstClr val="black">
                    <a:tint val="75000"/>
                  </a:prstClr>
                </a:solidFill>
                <a:latin typeface="Calibri" panose="020F0502020204030204"/>
              </a:rPr>
              <a:pPr defTabSz="685800" fontAlgn="auto">
                <a:spcBef>
                  <a:spcPts val="0"/>
                </a:spcBef>
                <a:spcAft>
                  <a:spcPts val="0"/>
                </a:spcAft>
              </a:pPr>
              <a:t>20/09/2019</a:t>
            </a:fld>
            <a:endParaRPr lang="es-CO">
              <a:solidFill>
                <a:prstClr val="black">
                  <a:tint val="75000"/>
                </a:prstClr>
              </a:solidFill>
              <a:latin typeface="Calibri" panose="020F0502020204030204"/>
            </a:endParaRPr>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fontAlgn="auto">
              <a:spcBef>
                <a:spcPts val="0"/>
              </a:spcBef>
              <a:spcAft>
                <a:spcPts val="0"/>
              </a:spcAft>
            </a:pPr>
            <a:endParaRPr lang="es-CO">
              <a:solidFill>
                <a:prstClr val="black">
                  <a:tint val="75000"/>
                </a:prstClr>
              </a:solidFill>
              <a:latin typeface="Calibri" panose="020F0502020204030204"/>
            </a:endParaRPr>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fontAlgn="auto">
              <a:spcBef>
                <a:spcPts val="0"/>
              </a:spcBef>
              <a:spcAft>
                <a:spcPts val="0"/>
              </a:spcAft>
            </a:pPr>
            <a:fld id="{575B50DC-D420-42B3-BDB9-D39FD1EFE230}" type="slidenum">
              <a:rPr lang="es-CO" smtClean="0">
                <a:solidFill>
                  <a:prstClr val="black">
                    <a:tint val="75000"/>
                  </a:prstClr>
                </a:solidFill>
                <a:latin typeface="Calibri" panose="020F0502020204030204"/>
              </a:rPr>
              <a:pPr defTabSz="685800" fontAlgn="auto">
                <a:spcBef>
                  <a:spcPts val="0"/>
                </a:spcBef>
                <a:spcAft>
                  <a:spcPts val="0"/>
                </a:spcAft>
              </a:pPr>
              <a:t>‹Nº›</a:t>
            </a:fld>
            <a:endParaRPr lang="es-CO">
              <a:solidFill>
                <a:prstClr val="black">
                  <a:tint val="75000"/>
                </a:prstClr>
              </a:solidFill>
              <a:latin typeface="Calibri" panose="020F0502020204030204"/>
            </a:endParaRPr>
          </a:p>
        </p:txBody>
      </p:sp>
    </p:spTree>
    <p:extLst>
      <p:ext uri="{BB962C8B-B14F-4D97-AF65-F5344CB8AC3E}">
        <p14:creationId xmlns:p14="http://schemas.microsoft.com/office/powerpoint/2010/main" val="2749555149"/>
      </p:ext>
    </p:extLst>
  </p:cSld>
  <p:clrMap bg1="lt1" tx1="dk1" bg2="lt2" tx2="dk2" accent1="accent1" accent2="accent2" accent3="accent3" accent4="accent4" accent5="accent5" accent6="accent6" hlink="hlink" folHlink="folHlink"/>
  <p:sldLayoutIdLst>
    <p:sldLayoutId id="2147484149" r:id="rId1"/>
    <p:sldLayoutId id="2147484150" r:id="rId2"/>
    <p:sldLayoutId id="2147484151" r:id="rId3"/>
    <p:sldLayoutId id="2147484152" r:id="rId4"/>
    <p:sldLayoutId id="2147484153" r:id="rId5"/>
    <p:sldLayoutId id="2147484154" r:id="rId6"/>
    <p:sldLayoutId id="2147484155" r:id="rId7"/>
    <p:sldLayoutId id="2147484156" r:id="rId8"/>
    <p:sldLayoutId id="2147484157" r:id="rId9"/>
    <p:sldLayoutId id="2147484158" r:id="rId10"/>
    <p:sldLayoutId id="21474841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CO"/>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Resumen%20AC.xl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21352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ctrTitle" idx="4294967295"/>
          </p:nvPr>
        </p:nvSpPr>
        <p:spPr>
          <a:xfrm>
            <a:off x="755576" y="-99392"/>
            <a:ext cx="6858000" cy="1440160"/>
          </a:xfrm>
        </p:spPr>
        <p:txBody>
          <a:bodyPr>
            <a:noAutofit/>
          </a:bodyPr>
          <a:lstStyle/>
          <a:p>
            <a:pPr algn="ctr"/>
            <a:r>
              <a:rPr lang="es-ES" sz="1600" b="1" dirty="0"/>
              <a:t>QUEJAS:</a:t>
            </a:r>
            <a:br>
              <a:rPr lang="es-ES" sz="1600" b="1" dirty="0"/>
            </a:br>
            <a:r>
              <a:rPr lang="es-CO" sz="1600" dirty="0" smtClean="0"/>
              <a:t>Mejorar </a:t>
            </a:r>
            <a:r>
              <a:rPr lang="es-CO" sz="1600" dirty="0"/>
              <a:t>mínimo </a:t>
            </a:r>
            <a:r>
              <a:rPr lang="es-CO" sz="1600" b="1" dirty="0"/>
              <a:t>el 20%, </a:t>
            </a:r>
            <a:r>
              <a:rPr lang="es-CO" sz="1600" dirty="0"/>
              <a:t>la gestión de atención de quejas de manera eficaz y oportuna respecto a la medición del semestre anterior</a:t>
            </a:r>
            <a:r>
              <a:rPr lang="es-CO" sz="1600" dirty="0" smtClean="0"/>
              <a:t>. </a:t>
            </a:r>
            <a:r>
              <a:rPr lang="es-CO" sz="1600" dirty="0"/>
              <a:t>(Recurrentes, cerradas y respuesta oportuna</a:t>
            </a:r>
            <a:r>
              <a:rPr lang="es-CO" sz="1600" dirty="0" smtClean="0"/>
              <a:t>).</a:t>
            </a:r>
            <a:r>
              <a:rPr lang="es-CO" sz="1600" dirty="0"/>
              <a:t/>
            </a:r>
            <a:br>
              <a:rPr lang="es-CO" sz="1600" dirty="0"/>
            </a:br>
            <a:endParaRPr lang="es-ES" sz="1600" b="1" dirty="0"/>
          </a:p>
        </p:txBody>
      </p:sp>
      <p:graphicFrame>
        <p:nvGraphicFramePr>
          <p:cNvPr id="9" name="8 Tabla"/>
          <p:cNvGraphicFramePr>
            <a:graphicFrameLocks noGrp="1"/>
          </p:cNvGraphicFramePr>
          <p:nvPr>
            <p:extLst>
              <p:ext uri="{D42A27DB-BD31-4B8C-83A1-F6EECF244321}">
                <p14:modId xmlns:p14="http://schemas.microsoft.com/office/powerpoint/2010/main" val="1180326882"/>
              </p:ext>
            </p:extLst>
          </p:nvPr>
        </p:nvGraphicFramePr>
        <p:xfrm>
          <a:off x="323528" y="1124745"/>
          <a:ext cx="8031236" cy="1696963"/>
        </p:xfrm>
        <a:graphic>
          <a:graphicData uri="http://schemas.openxmlformats.org/drawingml/2006/table">
            <a:tbl>
              <a:tblPr>
                <a:tableStyleId>{8A107856-5554-42FB-B03E-39F5DBC370BA}</a:tableStyleId>
              </a:tblPr>
              <a:tblGrid>
                <a:gridCol w="836050">
                  <a:extLst>
                    <a:ext uri="{9D8B030D-6E8A-4147-A177-3AD203B41FA5}">
                      <a16:colId xmlns:a16="http://schemas.microsoft.com/office/drawing/2014/main" val="20000"/>
                    </a:ext>
                  </a:extLst>
                </a:gridCol>
                <a:gridCol w="916932">
                  <a:extLst>
                    <a:ext uri="{9D8B030D-6E8A-4147-A177-3AD203B41FA5}">
                      <a16:colId xmlns:a16="http://schemas.microsoft.com/office/drawing/2014/main" val="20001"/>
                    </a:ext>
                  </a:extLst>
                </a:gridCol>
                <a:gridCol w="1141501">
                  <a:extLst>
                    <a:ext uri="{9D8B030D-6E8A-4147-A177-3AD203B41FA5}">
                      <a16:colId xmlns:a16="http://schemas.microsoft.com/office/drawing/2014/main" val="20002"/>
                    </a:ext>
                  </a:extLst>
                </a:gridCol>
                <a:gridCol w="921981">
                  <a:extLst>
                    <a:ext uri="{9D8B030D-6E8A-4147-A177-3AD203B41FA5}">
                      <a16:colId xmlns:a16="http://schemas.microsoft.com/office/drawing/2014/main" val="20003"/>
                    </a:ext>
                  </a:extLst>
                </a:gridCol>
                <a:gridCol w="900030">
                  <a:extLst>
                    <a:ext uri="{9D8B030D-6E8A-4147-A177-3AD203B41FA5}">
                      <a16:colId xmlns:a16="http://schemas.microsoft.com/office/drawing/2014/main" val="20004"/>
                    </a:ext>
                  </a:extLst>
                </a:gridCol>
                <a:gridCol w="1042717">
                  <a:extLst>
                    <a:ext uri="{9D8B030D-6E8A-4147-A177-3AD203B41FA5}">
                      <a16:colId xmlns:a16="http://schemas.microsoft.com/office/drawing/2014/main" val="20005"/>
                    </a:ext>
                  </a:extLst>
                </a:gridCol>
                <a:gridCol w="1020765">
                  <a:extLst>
                    <a:ext uri="{9D8B030D-6E8A-4147-A177-3AD203B41FA5}">
                      <a16:colId xmlns:a16="http://schemas.microsoft.com/office/drawing/2014/main" val="20006"/>
                    </a:ext>
                  </a:extLst>
                </a:gridCol>
                <a:gridCol w="1251260">
                  <a:extLst>
                    <a:ext uri="{9D8B030D-6E8A-4147-A177-3AD203B41FA5}">
                      <a16:colId xmlns:a16="http://schemas.microsoft.com/office/drawing/2014/main" val="20007"/>
                    </a:ext>
                  </a:extLst>
                </a:gridCol>
              </a:tblGrid>
              <a:tr h="445659">
                <a:tc gridSpan="2">
                  <a:txBody>
                    <a:bodyPr/>
                    <a:lstStyle/>
                    <a:p>
                      <a:pPr algn="ctr" fontAlgn="ctr"/>
                      <a:r>
                        <a:rPr lang="es-ES" sz="1100" b="1" kern="1200" dirty="0">
                          <a:effectLst/>
                        </a:rPr>
                        <a:t>QUEJAS POR PROCESO</a:t>
                      </a:r>
                      <a:endParaRPr lang="es-ES" sz="1100" b="1" kern="1200" dirty="0">
                        <a:solidFill>
                          <a:schemeClr val="bg1"/>
                        </a:solidFill>
                        <a:effectLst/>
                        <a:latin typeface="+mn-lt"/>
                        <a:ea typeface="+mn-ea"/>
                        <a:cs typeface="+mn-cs"/>
                      </a:endParaRPr>
                    </a:p>
                  </a:txBody>
                  <a:tcPr marL="0" marR="0" marT="0" marB="0" anchor="ctr"/>
                </a:tc>
                <a:tc hMerge="1">
                  <a:txBody>
                    <a:bodyPr/>
                    <a:lstStyle/>
                    <a:p>
                      <a:endParaRPr lang="es-ES"/>
                    </a:p>
                  </a:txBody>
                  <a:tcPr/>
                </a:tc>
                <a:tc gridSpan="2">
                  <a:txBody>
                    <a:bodyPr/>
                    <a:lstStyle/>
                    <a:p>
                      <a:pPr algn="ctr" fontAlgn="ctr"/>
                      <a:r>
                        <a:rPr lang="es-ES" sz="1100" b="1" kern="1200" dirty="0">
                          <a:effectLst/>
                        </a:rPr>
                        <a:t>QUEJAS CERRADAS</a:t>
                      </a:r>
                    </a:p>
                    <a:p>
                      <a:pPr algn="ctr" fontAlgn="ctr"/>
                      <a:r>
                        <a:rPr lang="es-ES" sz="1100" b="1" kern="1200" dirty="0">
                          <a:effectLst/>
                        </a:rPr>
                        <a:t> POR     PROCESO</a:t>
                      </a:r>
                      <a:endParaRPr lang="es-ES" sz="1100" b="1" kern="1200" dirty="0">
                        <a:solidFill>
                          <a:schemeClr val="bg1"/>
                        </a:solidFill>
                        <a:effectLst/>
                        <a:latin typeface="+mn-lt"/>
                        <a:ea typeface="+mn-ea"/>
                        <a:cs typeface="+mn-cs"/>
                      </a:endParaRPr>
                    </a:p>
                  </a:txBody>
                  <a:tcPr marL="0" marR="0" marT="0" marB="0" anchor="ctr"/>
                </a:tc>
                <a:tc hMerge="1">
                  <a:txBody>
                    <a:bodyPr/>
                    <a:lstStyle/>
                    <a:p>
                      <a:endParaRPr lang="es-ES"/>
                    </a:p>
                  </a:txBody>
                  <a:tcPr/>
                </a:tc>
                <a:tc gridSpan="2">
                  <a:txBody>
                    <a:bodyPr/>
                    <a:lstStyle/>
                    <a:p>
                      <a:pPr algn="ctr" fontAlgn="ctr"/>
                      <a:r>
                        <a:rPr lang="es-ES" sz="1100" b="1" kern="1200" dirty="0">
                          <a:effectLst/>
                        </a:rPr>
                        <a:t>QUEJAS </a:t>
                      </a:r>
                    </a:p>
                    <a:p>
                      <a:pPr algn="ctr" fontAlgn="ctr"/>
                      <a:r>
                        <a:rPr lang="es-ES" sz="1100" b="1" kern="1200" dirty="0">
                          <a:effectLst/>
                        </a:rPr>
                        <a:t>RECURRENTES  </a:t>
                      </a:r>
                    </a:p>
                    <a:p>
                      <a:pPr algn="ctr" fontAlgn="ctr"/>
                      <a:r>
                        <a:rPr lang="es-ES" sz="1100" b="1" kern="1200" dirty="0">
                          <a:effectLst/>
                        </a:rPr>
                        <a:t>POR PROCESO</a:t>
                      </a:r>
                      <a:endParaRPr lang="es-ES" sz="1100" b="1" kern="1200" dirty="0">
                        <a:solidFill>
                          <a:schemeClr val="bg1"/>
                        </a:solidFill>
                        <a:effectLst/>
                        <a:latin typeface="+mn-lt"/>
                        <a:ea typeface="+mn-ea"/>
                        <a:cs typeface="+mn-cs"/>
                      </a:endParaRPr>
                    </a:p>
                  </a:txBody>
                  <a:tcPr marL="0" marR="0" marT="0" marB="0" anchor="ctr"/>
                </a:tc>
                <a:tc hMerge="1">
                  <a:txBody>
                    <a:bodyPr/>
                    <a:lstStyle/>
                    <a:p>
                      <a:endParaRPr lang="es-ES"/>
                    </a:p>
                  </a:txBody>
                  <a:tcPr/>
                </a:tc>
                <a:tc gridSpan="2">
                  <a:txBody>
                    <a:bodyPr/>
                    <a:lstStyle/>
                    <a:p>
                      <a:pPr algn="ctr" fontAlgn="ctr"/>
                      <a:r>
                        <a:rPr lang="es-ES" sz="1100" b="1" kern="1200" dirty="0">
                          <a:effectLst/>
                        </a:rPr>
                        <a:t>RESPUESTA DE LAS </a:t>
                      </a:r>
                    </a:p>
                    <a:p>
                      <a:pPr algn="ctr" fontAlgn="ctr"/>
                      <a:r>
                        <a:rPr lang="es-ES" sz="1100" b="1" kern="1200" dirty="0">
                          <a:effectLst/>
                        </a:rPr>
                        <a:t>QUEJAS DENTRO DEL TIEMPO ESTABLECIDO</a:t>
                      </a:r>
                      <a:endParaRPr lang="es-ES" sz="1100" b="1" kern="1200" dirty="0">
                        <a:solidFill>
                          <a:schemeClr val="bg1"/>
                        </a:solidFill>
                        <a:effectLst/>
                        <a:latin typeface="+mn-lt"/>
                        <a:ea typeface="+mn-ea"/>
                        <a:cs typeface="+mn-cs"/>
                      </a:endParaRPr>
                    </a:p>
                  </a:txBody>
                  <a:tcPr marL="0" marR="0" marT="0" marB="0" anchor="ctr"/>
                </a:tc>
                <a:tc hMerge="1">
                  <a:txBody>
                    <a:bodyPr/>
                    <a:lstStyle/>
                    <a:p>
                      <a:endParaRPr lang="es-ES"/>
                    </a:p>
                  </a:txBody>
                  <a:tcPr/>
                </a:tc>
                <a:extLst>
                  <a:ext uri="{0D108BD9-81ED-4DB2-BD59-A6C34878D82A}">
                    <a16:rowId xmlns:a16="http://schemas.microsoft.com/office/drawing/2014/main" val="10000"/>
                  </a:ext>
                </a:extLst>
              </a:tr>
              <a:tr h="216077">
                <a:tc>
                  <a:txBody>
                    <a:bodyPr/>
                    <a:lstStyle/>
                    <a:p>
                      <a:pPr algn="ctr" fontAlgn="ctr"/>
                      <a:r>
                        <a:rPr lang="es-CO" sz="1600" kern="1200" dirty="0" smtClean="0">
                          <a:effectLst/>
                        </a:rPr>
                        <a:t>2018-1</a:t>
                      </a:r>
                      <a:endParaRPr lang="es-CO" sz="1600" b="1" kern="1200" dirty="0">
                        <a:solidFill>
                          <a:schemeClr val="bg1"/>
                        </a:solidFill>
                        <a:effectLst/>
                        <a:latin typeface="+mn-lt"/>
                        <a:ea typeface="+mn-ea"/>
                        <a:cs typeface="+mn-cs"/>
                      </a:endParaRPr>
                    </a:p>
                  </a:txBody>
                  <a:tcPr marL="0" marR="0" marT="0" marB="0" anchor="ctr"/>
                </a:tc>
                <a:tc>
                  <a:txBody>
                    <a:bodyPr/>
                    <a:lstStyle/>
                    <a:p>
                      <a:pPr algn="ctr" fontAlgn="ctr"/>
                      <a:r>
                        <a:rPr lang="es-CO" sz="1600" kern="1200" dirty="0" smtClean="0">
                          <a:effectLst/>
                        </a:rPr>
                        <a:t>2018-2</a:t>
                      </a:r>
                      <a:endParaRPr lang="es-CO" sz="1600" b="1" kern="1200" dirty="0">
                        <a:solidFill>
                          <a:schemeClr val="bg1"/>
                        </a:solidFill>
                        <a:effectLst/>
                        <a:latin typeface="+mn-lt"/>
                        <a:ea typeface="+mn-ea"/>
                        <a:cs typeface="+mn-cs"/>
                      </a:endParaRPr>
                    </a:p>
                  </a:txBody>
                  <a:tcPr marL="0" marR="0" marT="0" marB="0" anchor="ctr"/>
                </a:tc>
                <a:tc>
                  <a:txBody>
                    <a:bodyPr/>
                    <a:lstStyle/>
                    <a:p>
                      <a:pPr algn="ctr" fontAlgn="ctr"/>
                      <a:r>
                        <a:rPr lang="es-CO" sz="1600" kern="1200" dirty="0" smtClean="0">
                          <a:effectLst/>
                        </a:rPr>
                        <a:t>2018-1</a:t>
                      </a:r>
                      <a:endParaRPr lang="es-CO" sz="1600" b="1" kern="1200" dirty="0">
                        <a:solidFill>
                          <a:schemeClr val="bg1"/>
                        </a:solidFill>
                        <a:effectLst/>
                        <a:latin typeface="+mn-lt"/>
                        <a:ea typeface="+mn-ea"/>
                        <a:cs typeface="+mn-cs"/>
                      </a:endParaRPr>
                    </a:p>
                  </a:txBody>
                  <a:tcPr marL="0" marR="0" marT="0" marB="0" anchor="ctr"/>
                </a:tc>
                <a:tc>
                  <a:txBody>
                    <a:bodyPr/>
                    <a:lstStyle/>
                    <a:p>
                      <a:pPr algn="ctr" fontAlgn="ctr"/>
                      <a:r>
                        <a:rPr lang="es-CO" sz="1600" kern="1200" dirty="0" smtClean="0">
                          <a:effectLst/>
                        </a:rPr>
                        <a:t>2018-2</a:t>
                      </a:r>
                      <a:endParaRPr lang="es-CO" sz="1600" b="1" kern="1200" dirty="0">
                        <a:solidFill>
                          <a:schemeClr val="bg1"/>
                        </a:solidFill>
                        <a:effectLst/>
                        <a:latin typeface="+mn-lt"/>
                        <a:ea typeface="+mn-ea"/>
                        <a:cs typeface="+mn-cs"/>
                      </a:endParaRPr>
                    </a:p>
                  </a:txBody>
                  <a:tcPr marL="0" marR="0" marT="0" marB="0" anchor="ctr"/>
                </a:tc>
                <a:tc>
                  <a:txBody>
                    <a:bodyPr/>
                    <a:lstStyle/>
                    <a:p>
                      <a:pPr algn="ctr" fontAlgn="ctr"/>
                      <a:r>
                        <a:rPr lang="es-CO" sz="1600" kern="1200" dirty="0" smtClean="0">
                          <a:effectLst/>
                        </a:rPr>
                        <a:t>2018-1</a:t>
                      </a:r>
                      <a:endParaRPr lang="es-CO" sz="1600" b="1" kern="1200" dirty="0">
                        <a:solidFill>
                          <a:schemeClr val="bg1"/>
                        </a:solidFill>
                        <a:effectLst/>
                        <a:latin typeface="+mn-lt"/>
                        <a:ea typeface="+mn-ea"/>
                        <a:cs typeface="+mn-cs"/>
                      </a:endParaRPr>
                    </a:p>
                  </a:txBody>
                  <a:tcPr marL="0" marR="0" marT="0" marB="0" anchor="ctr"/>
                </a:tc>
                <a:tc>
                  <a:txBody>
                    <a:bodyPr/>
                    <a:lstStyle/>
                    <a:p>
                      <a:pPr algn="ctr" fontAlgn="ctr"/>
                      <a:r>
                        <a:rPr lang="es-CO" sz="1600" kern="1200" dirty="0" smtClean="0">
                          <a:effectLst/>
                        </a:rPr>
                        <a:t>2018-2</a:t>
                      </a:r>
                      <a:endParaRPr lang="es-CO" sz="1600" b="1" kern="1200" dirty="0">
                        <a:solidFill>
                          <a:schemeClr val="bg1"/>
                        </a:solidFill>
                        <a:effectLst/>
                        <a:latin typeface="+mn-lt"/>
                        <a:ea typeface="+mn-ea"/>
                        <a:cs typeface="+mn-cs"/>
                      </a:endParaRPr>
                    </a:p>
                  </a:txBody>
                  <a:tcPr marL="0" marR="0" marT="0" marB="0" anchor="ctr"/>
                </a:tc>
                <a:tc>
                  <a:txBody>
                    <a:bodyPr/>
                    <a:lstStyle/>
                    <a:p>
                      <a:pPr algn="ctr" fontAlgn="ctr"/>
                      <a:r>
                        <a:rPr lang="es-CO" sz="1600" kern="1200" dirty="0" smtClean="0">
                          <a:effectLst/>
                        </a:rPr>
                        <a:t>2018-1</a:t>
                      </a:r>
                      <a:endParaRPr lang="es-CO" sz="1600" b="1" kern="1200" dirty="0">
                        <a:solidFill>
                          <a:schemeClr val="bg1"/>
                        </a:solidFill>
                        <a:effectLst/>
                        <a:latin typeface="+mn-lt"/>
                        <a:ea typeface="+mn-ea"/>
                        <a:cs typeface="+mn-cs"/>
                      </a:endParaRPr>
                    </a:p>
                  </a:txBody>
                  <a:tcPr marL="0" marR="0" marT="0" marB="0" anchor="ctr"/>
                </a:tc>
                <a:tc>
                  <a:txBody>
                    <a:bodyPr/>
                    <a:lstStyle/>
                    <a:p>
                      <a:pPr algn="ctr" fontAlgn="ctr"/>
                      <a:r>
                        <a:rPr lang="es-CO" sz="1600" kern="1200" dirty="0" smtClean="0">
                          <a:effectLst/>
                        </a:rPr>
                        <a:t>2018-2</a:t>
                      </a:r>
                      <a:endParaRPr lang="es-CO" sz="1600" b="1" kern="1200" dirty="0">
                        <a:solidFill>
                          <a:schemeClr val="bg1"/>
                        </a:solidFill>
                        <a:effectLst/>
                        <a:latin typeface="+mn-lt"/>
                        <a:ea typeface="+mn-ea"/>
                        <a:cs typeface="+mn-cs"/>
                      </a:endParaRPr>
                    </a:p>
                  </a:txBody>
                  <a:tcPr marL="0" marR="0" marT="0" marB="0" anchor="ctr"/>
                </a:tc>
                <a:extLst>
                  <a:ext uri="{0D108BD9-81ED-4DB2-BD59-A6C34878D82A}">
                    <a16:rowId xmlns:a16="http://schemas.microsoft.com/office/drawing/2014/main" val="10001"/>
                  </a:ext>
                </a:extLst>
              </a:tr>
              <a:tr h="216077">
                <a:tc>
                  <a:txBody>
                    <a:bodyPr/>
                    <a:lstStyle/>
                    <a:p>
                      <a:pPr algn="ctr" fontAlgn="ctr"/>
                      <a:r>
                        <a:rPr lang="es-CO" sz="1600" kern="1200" dirty="0">
                          <a:effectLst/>
                        </a:rPr>
                        <a:t>1</a:t>
                      </a:r>
                      <a:endParaRPr lang="es-CO" sz="1600" kern="1200" dirty="0">
                        <a:solidFill>
                          <a:schemeClr val="tx1"/>
                        </a:solidFill>
                        <a:effectLst/>
                        <a:latin typeface="+mn-lt"/>
                        <a:ea typeface="+mn-ea"/>
                        <a:cs typeface="+mn-cs"/>
                      </a:endParaRPr>
                    </a:p>
                  </a:txBody>
                  <a:tcPr marL="0" marR="0" marT="0" marB="0" anchor="ctr"/>
                </a:tc>
                <a:tc>
                  <a:txBody>
                    <a:bodyPr/>
                    <a:lstStyle/>
                    <a:p>
                      <a:pPr algn="ctr" fontAlgn="ctr"/>
                      <a:r>
                        <a:rPr lang="es-CO" sz="1600" kern="1200" dirty="0">
                          <a:effectLst/>
                        </a:rPr>
                        <a:t>0</a:t>
                      </a:r>
                      <a:endParaRPr lang="es-CO" sz="1600" kern="1200" dirty="0">
                        <a:solidFill>
                          <a:schemeClr val="tx1"/>
                        </a:solidFill>
                        <a:effectLst/>
                        <a:latin typeface="+mn-lt"/>
                        <a:ea typeface="+mn-ea"/>
                        <a:cs typeface="+mn-cs"/>
                      </a:endParaRPr>
                    </a:p>
                  </a:txBody>
                  <a:tcPr marL="0" marR="0" marT="0" marB="0" anchor="ctr"/>
                </a:tc>
                <a:tc>
                  <a:txBody>
                    <a:bodyPr/>
                    <a:lstStyle/>
                    <a:p>
                      <a:pPr algn="ctr" fontAlgn="ctr"/>
                      <a:r>
                        <a:rPr lang="es-CO" sz="1600" kern="1200" dirty="0">
                          <a:effectLst/>
                        </a:rPr>
                        <a:t>1</a:t>
                      </a:r>
                      <a:endParaRPr lang="es-CO" sz="1600" kern="1200" dirty="0">
                        <a:solidFill>
                          <a:schemeClr val="tx1"/>
                        </a:solidFill>
                        <a:effectLst/>
                        <a:latin typeface="+mn-lt"/>
                        <a:ea typeface="+mn-ea"/>
                        <a:cs typeface="+mn-cs"/>
                      </a:endParaRPr>
                    </a:p>
                  </a:txBody>
                  <a:tcPr marL="0" marR="0" marT="0" marB="0" anchor="ctr"/>
                </a:tc>
                <a:tc>
                  <a:txBody>
                    <a:bodyPr/>
                    <a:lstStyle/>
                    <a:p>
                      <a:pPr algn="ctr" fontAlgn="ctr"/>
                      <a:r>
                        <a:rPr lang="es-CO" sz="1600" kern="1200" dirty="0">
                          <a:effectLst/>
                        </a:rPr>
                        <a:t>0</a:t>
                      </a:r>
                      <a:endParaRPr lang="es-CO" sz="1600" kern="1200" dirty="0">
                        <a:solidFill>
                          <a:schemeClr val="tx1"/>
                        </a:solidFill>
                        <a:effectLst/>
                        <a:latin typeface="+mn-lt"/>
                        <a:ea typeface="+mn-ea"/>
                        <a:cs typeface="+mn-cs"/>
                      </a:endParaRPr>
                    </a:p>
                  </a:txBody>
                  <a:tcPr marL="0" marR="0" marT="0" marB="0" anchor="ctr"/>
                </a:tc>
                <a:tc>
                  <a:txBody>
                    <a:bodyPr/>
                    <a:lstStyle/>
                    <a:p>
                      <a:pPr algn="ctr" fontAlgn="ctr"/>
                      <a:r>
                        <a:rPr lang="es-CO" sz="1600" kern="1200" dirty="0">
                          <a:effectLst/>
                        </a:rPr>
                        <a:t>0</a:t>
                      </a:r>
                      <a:endParaRPr lang="es-CO" sz="1600" kern="1200" dirty="0">
                        <a:solidFill>
                          <a:schemeClr val="tx1"/>
                        </a:solidFill>
                        <a:effectLst/>
                        <a:latin typeface="+mn-lt"/>
                        <a:ea typeface="+mn-ea"/>
                        <a:cs typeface="+mn-cs"/>
                      </a:endParaRPr>
                    </a:p>
                  </a:txBody>
                  <a:tcPr marL="0" marR="0" marT="0" marB="0" anchor="ctr"/>
                </a:tc>
                <a:tc>
                  <a:txBody>
                    <a:bodyPr/>
                    <a:lstStyle/>
                    <a:p>
                      <a:pPr algn="ctr" fontAlgn="ctr"/>
                      <a:r>
                        <a:rPr lang="es-CO" sz="1600" kern="1200" dirty="0">
                          <a:effectLst/>
                        </a:rPr>
                        <a:t>0</a:t>
                      </a:r>
                      <a:endParaRPr lang="es-CO" sz="1600" kern="1200" dirty="0">
                        <a:solidFill>
                          <a:schemeClr val="tx1"/>
                        </a:solidFill>
                        <a:effectLst/>
                        <a:latin typeface="+mn-lt"/>
                        <a:ea typeface="+mn-ea"/>
                        <a:cs typeface="+mn-cs"/>
                      </a:endParaRPr>
                    </a:p>
                  </a:txBody>
                  <a:tcPr marL="0" marR="0" marT="0" marB="0" anchor="ctr"/>
                </a:tc>
                <a:tc>
                  <a:txBody>
                    <a:bodyPr/>
                    <a:lstStyle/>
                    <a:p>
                      <a:pPr algn="ctr" fontAlgn="ctr"/>
                      <a:r>
                        <a:rPr lang="es-CO" sz="1600" kern="1200" dirty="0">
                          <a:effectLst/>
                        </a:rPr>
                        <a:t>1</a:t>
                      </a:r>
                      <a:endParaRPr lang="es-CO" sz="1600" kern="1200" dirty="0">
                        <a:solidFill>
                          <a:schemeClr val="tx1"/>
                        </a:solidFill>
                        <a:effectLst/>
                        <a:latin typeface="+mn-lt"/>
                        <a:ea typeface="+mn-ea"/>
                        <a:cs typeface="+mn-cs"/>
                      </a:endParaRPr>
                    </a:p>
                  </a:txBody>
                  <a:tcPr marL="0" marR="0" marT="0" marB="0" anchor="ctr"/>
                </a:tc>
                <a:tc>
                  <a:txBody>
                    <a:bodyPr/>
                    <a:lstStyle/>
                    <a:p>
                      <a:pPr algn="ctr" fontAlgn="ctr"/>
                      <a:r>
                        <a:rPr lang="es-CO" sz="1600" kern="1200" dirty="0">
                          <a:effectLst/>
                        </a:rPr>
                        <a:t>0</a:t>
                      </a:r>
                      <a:endParaRPr lang="es-CO" sz="1600" kern="1200" dirty="0">
                        <a:solidFill>
                          <a:schemeClr val="tx1"/>
                        </a:solidFill>
                        <a:effectLst/>
                        <a:latin typeface="+mn-lt"/>
                        <a:ea typeface="+mn-ea"/>
                        <a:cs typeface="+mn-cs"/>
                      </a:endParaRPr>
                    </a:p>
                  </a:txBody>
                  <a:tcPr marL="0" marR="0" marT="0" marB="0" anchor="ctr"/>
                </a:tc>
                <a:extLst>
                  <a:ext uri="{0D108BD9-81ED-4DB2-BD59-A6C34878D82A}">
                    <a16:rowId xmlns:a16="http://schemas.microsoft.com/office/drawing/2014/main" val="10002"/>
                  </a:ext>
                </a:extLst>
              </a:tr>
              <a:tr h="706363">
                <a:tc gridSpan="8">
                  <a:txBody>
                    <a:bodyPr/>
                    <a:lstStyle/>
                    <a:p>
                      <a:pPr algn="just" fontAlgn="ctr"/>
                      <a:r>
                        <a:rPr lang="es-MX" sz="1200" kern="1200" dirty="0" smtClean="0">
                          <a:effectLst/>
                        </a:rPr>
                        <a:t> </a:t>
                      </a:r>
                      <a:r>
                        <a:rPr lang="es-MX" sz="2000" kern="1200" dirty="0" smtClean="0">
                          <a:effectLst/>
                        </a:rPr>
                        <a:t>Durante </a:t>
                      </a:r>
                      <a:r>
                        <a:rPr lang="es-MX" sz="2000" kern="1200" dirty="0">
                          <a:effectLst/>
                        </a:rPr>
                        <a:t>el </a:t>
                      </a:r>
                      <a:r>
                        <a:rPr lang="es-MX" sz="2000" kern="1200" dirty="0" smtClean="0">
                          <a:effectLst/>
                        </a:rPr>
                        <a:t>2018  </a:t>
                      </a:r>
                      <a:r>
                        <a:rPr lang="es-MX" sz="2000" kern="1200" dirty="0">
                          <a:effectLst/>
                        </a:rPr>
                        <a:t>se </a:t>
                      </a:r>
                      <a:r>
                        <a:rPr lang="es-MX" sz="2000" kern="1200" dirty="0" smtClean="0">
                          <a:effectLst/>
                        </a:rPr>
                        <a:t>presentó</a:t>
                      </a:r>
                      <a:r>
                        <a:rPr lang="es-MX" sz="2000" kern="1200" baseline="0" dirty="0" smtClean="0">
                          <a:effectLst/>
                        </a:rPr>
                        <a:t> 1 PQR</a:t>
                      </a:r>
                    </a:p>
                    <a:p>
                      <a:pPr algn="just" fontAlgn="ctr"/>
                      <a:endParaRPr lang="es-MX" sz="1200" kern="1200" baseline="0" dirty="0" smtClean="0">
                        <a:effectLst/>
                      </a:endParaRPr>
                    </a:p>
                  </a:txBody>
                  <a:tcPr marL="0" marR="0" marT="0" marB="0" anchor="ct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2" name="Tabla 1"/>
          <p:cNvGraphicFramePr>
            <a:graphicFrameLocks noGrp="1"/>
          </p:cNvGraphicFramePr>
          <p:nvPr>
            <p:extLst>
              <p:ext uri="{D42A27DB-BD31-4B8C-83A1-F6EECF244321}">
                <p14:modId xmlns:p14="http://schemas.microsoft.com/office/powerpoint/2010/main" val="2692543689"/>
              </p:ext>
            </p:extLst>
          </p:nvPr>
        </p:nvGraphicFramePr>
        <p:xfrm>
          <a:off x="361876" y="3068960"/>
          <a:ext cx="7992888" cy="2232248"/>
        </p:xfrm>
        <a:graphic>
          <a:graphicData uri="http://schemas.openxmlformats.org/drawingml/2006/table">
            <a:tbl>
              <a:tblPr firstRow="1" firstCol="1" bandRow="1">
                <a:tableStyleId>{5C22544A-7EE6-4342-B048-85BDC9FD1C3A}</a:tableStyleId>
              </a:tblPr>
              <a:tblGrid>
                <a:gridCol w="3717580">
                  <a:extLst>
                    <a:ext uri="{9D8B030D-6E8A-4147-A177-3AD203B41FA5}">
                      <a16:colId xmlns:a16="http://schemas.microsoft.com/office/drawing/2014/main" val="1065631153"/>
                    </a:ext>
                  </a:extLst>
                </a:gridCol>
                <a:gridCol w="4275308">
                  <a:extLst>
                    <a:ext uri="{9D8B030D-6E8A-4147-A177-3AD203B41FA5}">
                      <a16:colId xmlns:a16="http://schemas.microsoft.com/office/drawing/2014/main" val="3893904567"/>
                    </a:ext>
                  </a:extLst>
                </a:gridCol>
              </a:tblGrid>
              <a:tr h="371313">
                <a:tc>
                  <a:txBody>
                    <a:bodyPr/>
                    <a:lstStyle/>
                    <a:p>
                      <a:pPr algn="ctr">
                        <a:lnSpc>
                          <a:spcPct val="107000"/>
                        </a:lnSpc>
                        <a:spcAft>
                          <a:spcPts val="0"/>
                        </a:spcAft>
                      </a:pPr>
                      <a:r>
                        <a:rPr lang="es-ES" sz="1400" dirty="0">
                          <a:solidFill>
                            <a:schemeClr val="tx1"/>
                          </a:solidFill>
                          <a:effectLst/>
                        </a:rPr>
                        <a:t>QUEJA</a:t>
                      </a:r>
                      <a:endPar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0"/>
                        </a:spcAft>
                      </a:pPr>
                      <a:r>
                        <a:rPr lang="es-CO" sz="1400" dirty="0">
                          <a:solidFill>
                            <a:schemeClr val="tx1"/>
                          </a:solidFill>
                          <a:effectLst/>
                        </a:rPr>
                        <a:t>RESPUESTA</a:t>
                      </a:r>
                      <a:endPar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19337278"/>
                  </a:ext>
                </a:extLst>
              </a:tr>
              <a:tr h="1860935">
                <a:tc>
                  <a:txBody>
                    <a:bodyPr/>
                    <a:lstStyle/>
                    <a:p>
                      <a:pPr algn="just">
                        <a:lnSpc>
                          <a:spcPct val="107000"/>
                        </a:lnSpc>
                        <a:spcAft>
                          <a:spcPts val="0"/>
                        </a:spcAft>
                      </a:pPr>
                      <a:r>
                        <a:rPr lang="es-ES" sz="1400" b="0" dirty="0">
                          <a:solidFill>
                            <a:schemeClr val="tx1"/>
                          </a:solidFill>
                          <a:effectLst/>
                        </a:rPr>
                        <a:t>Me dirigí a enfermería a hacer recambio y nadie me atendió, me informaron que el horario de atención es de 8:00 am-12:00  m y de 2:00 p.m. a 6:00 p.m., vine a las 5:30 p.m. y ya estaba cerrado, que ineficiencia en el servicio es un descaro que la jornada nocturna no pueda acceder al servicio de enfermería.</a:t>
                      </a:r>
                      <a:endParaRPr lang="es-CO"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ct val="107000"/>
                        </a:lnSpc>
                        <a:spcAft>
                          <a:spcPts val="0"/>
                        </a:spcAft>
                      </a:pPr>
                      <a:r>
                        <a:rPr lang="es-CO" sz="1400" dirty="0">
                          <a:solidFill>
                            <a:schemeClr val="tx1"/>
                          </a:solidFill>
                          <a:effectLst/>
                        </a:rPr>
                        <a:t>Se contacta vía telefónica, en donde se le explica los horarios de atención y los servicios; explicándole que la jornada nocturna tendrá cubrimiento a partir del 15 de febrero en ambas sedes puesto que se estaba a espera del proceso de contratación y del visto bueno de la alta dirección. </a:t>
                      </a:r>
                      <a:endPar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36053061"/>
                  </a:ext>
                </a:extLst>
              </a:tr>
            </a:tbl>
          </a:graphicData>
        </a:graphic>
      </p:graphicFrame>
    </p:spTree>
    <p:extLst>
      <p:ext uri="{BB962C8B-B14F-4D97-AF65-F5344CB8AC3E}">
        <p14:creationId xmlns:p14="http://schemas.microsoft.com/office/powerpoint/2010/main" val="31134296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28" y="2132856"/>
            <a:ext cx="8568952" cy="1815882"/>
          </a:xfrm>
          <a:prstGeom prst="rect">
            <a:avLst/>
          </a:prstGeom>
        </p:spPr>
        <p:txBody>
          <a:bodyPr wrap="square">
            <a:spAutoFit/>
          </a:bodyPr>
          <a:lstStyle/>
          <a:p>
            <a:pPr algn="ctr" defTabSz="457200" fontAlgn="ctr">
              <a:spcBef>
                <a:spcPts val="0"/>
              </a:spcBef>
              <a:spcAft>
                <a:spcPts val="0"/>
              </a:spcAft>
              <a:defRPr/>
            </a:pPr>
            <a:r>
              <a:rPr lang="es-CO" sz="1400" b="1" dirty="0" smtClean="0"/>
              <a:t>OBJETIVO 2</a:t>
            </a:r>
          </a:p>
          <a:p>
            <a:pPr algn="ctr" defTabSz="457200" fontAlgn="ctr">
              <a:spcBef>
                <a:spcPts val="0"/>
              </a:spcBef>
              <a:spcAft>
                <a:spcPts val="0"/>
              </a:spcAft>
              <a:defRPr/>
            </a:pPr>
            <a:endParaRPr lang="es-CO" sz="1400" b="1" dirty="0" smtClean="0"/>
          </a:p>
          <a:p>
            <a:pPr lvl="0" algn="just"/>
            <a:r>
              <a:rPr lang="es-CO" sz="1400" b="1" u="sng" dirty="0"/>
              <a:t>Cumplir con las necesidades y expectativas de nuestros usuarios a través de los Acuerdos de Servicio, los requisitos técnicos y la reglamentación establecida por la Universidad</a:t>
            </a:r>
            <a:r>
              <a:rPr lang="es-CO" sz="1400" b="1" u="sng" dirty="0" smtClean="0"/>
              <a:t>.</a:t>
            </a:r>
          </a:p>
          <a:p>
            <a:pPr lvl="0" algn="just"/>
            <a:endParaRPr lang="es-CO" sz="1400" b="1" u="sng" dirty="0" smtClean="0"/>
          </a:p>
          <a:p>
            <a:pPr algn="ctr"/>
            <a:r>
              <a:rPr lang="es-CO" sz="1400" b="1" kern="0" dirty="0"/>
              <a:t>Desempeño de los procesos y conformidad del servicio</a:t>
            </a:r>
            <a:r>
              <a:rPr lang="es-ES" sz="1400" b="1" dirty="0"/>
              <a:t> </a:t>
            </a:r>
          </a:p>
          <a:p>
            <a:pPr lvl="0" algn="just"/>
            <a:endParaRPr lang="es-CO" sz="1400" b="1" u="sng" dirty="0"/>
          </a:p>
          <a:p>
            <a:pPr marL="0" indent="0" algn="ctr" fontAlgn="ctr">
              <a:buFont typeface="Arial" panose="020B0604020202020204" pitchFamily="34" charset="0"/>
              <a:buNone/>
            </a:pPr>
            <a:r>
              <a:rPr lang="es-CO" sz="1400" dirty="0"/>
              <a:t>Cumplir con los acuerdos de servicio como mínimo en un 80%.</a:t>
            </a:r>
          </a:p>
        </p:txBody>
      </p:sp>
    </p:spTree>
    <p:extLst>
      <p:ext uri="{BB962C8B-B14F-4D97-AF65-F5344CB8AC3E}">
        <p14:creationId xmlns:p14="http://schemas.microsoft.com/office/powerpoint/2010/main" val="1537985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idx="4294967295"/>
          </p:nvPr>
        </p:nvSpPr>
        <p:spPr>
          <a:xfrm>
            <a:off x="1188656" y="260648"/>
            <a:ext cx="5896307" cy="1008112"/>
          </a:xfrm>
        </p:spPr>
        <p:txBody>
          <a:bodyPr>
            <a:noAutofit/>
          </a:bodyPr>
          <a:lstStyle/>
          <a:p>
            <a:pPr algn="ctr" eaLnBrk="0" hangingPunct="0">
              <a:defRPr/>
            </a:pPr>
            <a:r>
              <a:rPr lang="es-MX" sz="2000" b="1" kern="0" dirty="0" smtClean="0"/>
              <a:t/>
            </a:r>
            <a:br>
              <a:rPr lang="es-MX" sz="2000" b="1" kern="0" dirty="0" smtClean="0"/>
            </a:br>
            <a:r>
              <a:rPr lang="es-MX" sz="2000" b="1" kern="0" dirty="0" smtClean="0"/>
              <a:t>Análisis objetivo“2” </a:t>
            </a:r>
            <a:r>
              <a:rPr lang="es-ES" sz="2000" b="1" kern="0" dirty="0"/>
              <a:t>de Calidad </a:t>
            </a:r>
            <a:r>
              <a:rPr lang="es-MX" sz="2000" b="1" kern="0" dirty="0"/>
              <a:t/>
            </a:r>
            <a:br>
              <a:rPr lang="es-MX" sz="2000" b="1" kern="0" dirty="0"/>
            </a:br>
            <a:r>
              <a:rPr lang="es-MX" sz="2000" b="1" dirty="0" smtClean="0"/>
              <a:t>Indicadores </a:t>
            </a:r>
            <a:r>
              <a:rPr lang="es-MX" sz="2000" b="1" dirty="0"/>
              <a:t>de </a:t>
            </a:r>
            <a:r>
              <a:rPr lang="es-ES" sz="2000" b="1" dirty="0" smtClean="0"/>
              <a:t>Acuerdos </a:t>
            </a:r>
            <a:r>
              <a:rPr lang="es-ES" sz="2000" b="1" dirty="0"/>
              <a:t>de Servicio </a:t>
            </a:r>
            <a:r>
              <a:rPr lang="es-CO" sz="2000" dirty="0"/>
              <a:t/>
            </a:r>
            <a:br>
              <a:rPr lang="es-CO" sz="2000" dirty="0"/>
            </a:br>
            <a:endParaRPr lang="es-ES" sz="2000" b="1" kern="0" dirty="0"/>
          </a:p>
        </p:txBody>
      </p:sp>
      <p:graphicFrame>
        <p:nvGraphicFramePr>
          <p:cNvPr id="4" name="Tabla 3"/>
          <p:cNvGraphicFramePr>
            <a:graphicFrameLocks noGrp="1"/>
          </p:cNvGraphicFramePr>
          <p:nvPr>
            <p:extLst>
              <p:ext uri="{D42A27DB-BD31-4B8C-83A1-F6EECF244321}">
                <p14:modId xmlns:p14="http://schemas.microsoft.com/office/powerpoint/2010/main" val="899170556"/>
              </p:ext>
            </p:extLst>
          </p:nvPr>
        </p:nvGraphicFramePr>
        <p:xfrm>
          <a:off x="467544" y="1412776"/>
          <a:ext cx="7338533" cy="3888432"/>
        </p:xfrm>
        <a:graphic>
          <a:graphicData uri="http://schemas.openxmlformats.org/drawingml/2006/table">
            <a:tbl>
              <a:tblPr>
                <a:tableStyleId>{8A107856-5554-42FB-B03E-39F5DBC370BA}</a:tableStyleId>
              </a:tblPr>
              <a:tblGrid>
                <a:gridCol w="2295639">
                  <a:extLst>
                    <a:ext uri="{9D8B030D-6E8A-4147-A177-3AD203B41FA5}">
                      <a16:colId xmlns:a16="http://schemas.microsoft.com/office/drawing/2014/main" val="1515434127"/>
                    </a:ext>
                  </a:extLst>
                </a:gridCol>
                <a:gridCol w="1574119">
                  <a:extLst>
                    <a:ext uri="{9D8B030D-6E8A-4147-A177-3AD203B41FA5}">
                      <a16:colId xmlns:a16="http://schemas.microsoft.com/office/drawing/2014/main" val="31130742"/>
                    </a:ext>
                  </a:extLst>
                </a:gridCol>
                <a:gridCol w="1399570">
                  <a:extLst>
                    <a:ext uri="{9D8B030D-6E8A-4147-A177-3AD203B41FA5}">
                      <a16:colId xmlns:a16="http://schemas.microsoft.com/office/drawing/2014/main" val="1209043656"/>
                    </a:ext>
                  </a:extLst>
                </a:gridCol>
                <a:gridCol w="1307534">
                  <a:extLst>
                    <a:ext uri="{9D8B030D-6E8A-4147-A177-3AD203B41FA5}">
                      <a16:colId xmlns:a16="http://schemas.microsoft.com/office/drawing/2014/main" val="1020087944"/>
                    </a:ext>
                  </a:extLst>
                </a:gridCol>
                <a:gridCol w="761671">
                  <a:extLst>
                    <a:ext uri="{9D8B030D-6E8A-4147-A177-3AD203B41FA5}">
                      <a16:colId xmlns:a16="http://schemas.microsoft.com/office/drawing/2014/main" val="3093527756"/>
                    </a:ext>
                  </a:extLst>
                </a:gridCol>
              </a:tblGrid>
              <a:tr h="493984">
                <a:tc>
                  <a:txBody>
                    <a:bodyPr/>
                    <a:lstStyle/>
                    <a:p>
                      <a:pPr algn="ctr" rtl="0" fontAlgn="ctr"/>
                      <a:r>
                        <a:rPr lang="es-CO" sz="1800" b="1" u="none" strike="noStrike" dirty="0">
                          <a:effectLst/>
                        </a:rPr>
                        <a:t>INDICADOR</a:t>
                      </a:r>
                      <a:endParaRPr lang="es-CO" sz="1800" b="1" i="0" u="none" strike="noStrike" dirty="0">
                        <a:solidFill>
                          <a:srgbClr val="F2F2F2"/>
                        </a:solidFill>
                        <a:effectLst/>
                        <a:latin typeface="Arial" panose="020B0604020202020204" pitchFamily="34" charset="0"/>
                      </a:endParaRPr>
                    </a:p>
                  </a:txBody>
                  <a:tcPr marL="9525" marR="9525" marT="9525" marB="0" anchor="ctr"/>
                </a:tc>
                <a:tc>
                  <a:txBody>
                    <a:bodyPr/>
                    <a:lstStyle/>
                    <a:p>
                      <a:pPr algn="ctr" rtl="0" fontAlgn="ctr"/>
                      <a:r>
                        <a:rPr lang="es-CO" sz="1800" b="1" u="none" strike="noStrike">
                          <a:effectLst/>
                        </a:rPr>
                        <a:t>2018-1</a:t>
                      </a:r>
                      <a:endParaRPr lang="es-CO" sz="1800" b="1" i="0" u="none" strike="noStrike">
                        <a:solidFill>
                          <a:srgbClr val="F2F2F2"/>
                        </a:solidFill>
                        <a:effectLst/>
                        <a:latin typeface="Arial" panose="020B0604020202020204" pitchFamily="34" charset="0"/>
                      </a:endParaRPr>
                    </a:p>
                  </a:txBody>
                  <a:tcPr marL="9525" marR="9525" marT="9525" marB="0" anchor="ctr"/>
                </a:tc>
                <a:tc>
                  <a:txBody>
                    <a:bodyPr/>
                    <a:lstStyle/>
                    <a:p>
                      <a:pPr algn="ctr" rtl="0" fontAlgn="ctr"/>
                      <a:r>
                        <a:rPr lang="es-CO" sz="1800" b="1" u="none" strike="noStrike">
                          <a:effectLst/>
                        </a:rPr>
                        <a:t>2018-2</a:t>
                      </a:r>
                      <a:endParaRPr lang="es-CO" sz="1800" b="1" i="0" u="none" strike="noStrike">
                        <a:solidFill>
                          <a:srgbClr val="F2F2F2"/>
                        </a:solidFill>
                        <a:effectLst/>
                        <a:latin typeface="Arial" panose="020B0604020202020204" pitchFamily="34" charset="0"/>
                      </a:endParaRPr>
                    </a:p>
                  </a:txBody>
                  <a:tcPr marL="9525" marR="9525" marT="9525" marB="0" anchor="ctr"/>
                </a:tc>
                <a:tc>
                  <a:txBody>
                    <a:bodyPr/>
                    <a:lstStyle/>
                    <a:p>
                      <a:pPr algn="ctr" rtl="0" fontAlgn="ctr"/>
                      <a:r>
                        <a:rPr lang="es-CO" sz="1800" b="1" u="none" strike="noStrike">
                          <a:effectLst/>
                        </a:rPr>
                        <a:t>PROMEDIO</a:t>
                      </a:r>
                      <a:endParaRPr lang="es-CO" sz="1800" b="1" i="0" u="none" strike="noStrike">
                        <a:solidFill>
                          <a:srgbClr val="F2F2F2"/>
                        </a:solidFill>
                        <a:effectLst/>
                        <a:latin typeface="Arial" panose="020B0604020202020204" pitchFamily="34" charset="0"/>
                      </a:endParaRPr>
                    </a:p>
                  </a:txBody>
                  <a:tcPr marL="9525" marR="9525" marT="9525" marB="0" anchor="ctr"/>
                </a:tc>
                <a:tc>
                  <a:txBody>
                    <a:bodyPr/>
                    <a:lstStyle/>
                    <a:p>
                      <a:pPr algn="ctr" rtl="0" fontAlgn="ctr"/>
                      <a:r>
                        <a:rPr lang="es-CO" sz="1800" b="1" u="none" strike="noStrike" dirty="0">
                          <a:effectLst/>
                        </a:rPr>
                        <a:t>%</a:t>
                      </a:r>
                      <a:endParaRPr lang="es-CO" sz="1800" b="1" i="0" u="none" strike="noStrike" dirty="0">
                        <a:solidFill>
                          <a:srgbClr val="F2F2F2"/>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747126453"/>
                  </a:ext>
                </a:extLst>
              </a:tr>
              <a:tr h="1120524">
                <a:tc>
                  <a:txBody>
                    <a:bodyPr/>
                    <a:lstStyle/>
                    <a:p>
                      <a:pPr algn="just" rtl="0" fontAlgn="ctr"/>
                      <a:r>
                        <a:rPr lang="es-ES" sz="1800" u="none" strike="noStrike" dirty="0">
                          <a:effectLst/>
                        </a:rPr>
                        <a:t>Atención médica y/o primaria en Enfermería (Acuerdo)</a:t>
                      </a:r>
                      <a:endParaRPr lang="es-ES" sz="1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es-CO" sz="1800" u="none" strike="noStrike" dirty="0" smtClean="0">
                          <a:effectLst/>
                        </a:rPr>
                        <a:t>4,7</a:t>
                      </a:r>
                      <a:endParaRPr lang="es-CO" sz="1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s-CO" sz="1800" b="0" i="0" u="none" strike="noStrike" dirty="0" smtClean="0">
                          <a:solidFill>
                            <a:srgbClr val="000000"/>
                          </a:solidFill>
                          <a:effectLst/>
                          <a:latin typeface="Arial" panose="020B0604020202020204" pitchFamily="34" charset="0"/>
                        </a:rPr>
                        <a:t>5,0</a:t>
                      </a:r>
                      <a:endParaRPr lang="es-CO"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es-CO" sz="1800" u="none" strike="noStrike" dirty="0" smtClean="0">
                          <a:effectLst/>
                        </a:rPr>
                        <a:t>4,9</a:t>
                      </a:r>
                      <a:endParaRPr lang="es-CO" sz="1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es-CO" sz="1800" b="1" u="none" strike="noStrike" dirty="0" smtClean="0">
                          <a:effectLst/>
                        </a:rPr>
                        <a:t>96%</a:t>
                      </a:r>
                      <a:endParaRPr lang="es-CO" sz="1800" b="1"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541741880"/>
                  </a:ext>
                </a:extLst>
              </a:tr>
              <a:tr h="640358">
                <a:tc>
                  <a:txBody>
                    <a:bodyPr/>
                    <a:lstStyle/>
                    <a:p>
                      <a:pPr algn="just" rtl="0" fontAlgn="ctr"/>
                      <a:r>
                        <a:rPr lang="es-CO" sz="1800" u="none" strike="noStrike" dirty="0">
                          <a:effectLst/>
                        </a:rPr>
                        <a:t>Psicológica (Acuerdo)</a:t>
                      </a:r>
                      <a:endParaRPr lang="es-CO" sz="1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es-CO" sz="1800" u="none" strike="noStrike" dirty="0">
                          <a:effectLst/>
                        </a:rPr>
                        <a:t>5</a:t>
                      </a:r>
                      <a:endParaRPr lang="es-CO" sz="1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es-CO" sz="1800" u="none" strike="noStrike">
                          <a:effectLst/>
                        </a:rPr>
                        <a:t>5</a:t>
                      </a:r>
                      <a:endParaRPr lang="es-CO" sz="1800" b="1"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es-CO" sz="1800" u="none" strike="noStrike" dirty="0">
                          <a:effectLst/>
                        </a:rPr>
                        <a:t>5</a:t>
                      </a:r>
                      <a:endParaRPr lang="es-CO" sz="1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es-CO" sz="1800" b="1" u="none" strike="noStrike" dirty="0">
                          <a:effectLst/>
                        </a:rPr>
                        <a:t>100</a:t>
                      </a:r>
                      <a:r>
                        <a:rPr lang="es-CO" sz="1800" u="none" strike="noStrike" dirty="0">
                          <a:effectLst/>
                        </a:rPr>
                        <a:t>%</a:t>
                      </a:r>
                      <a:endParaRPr lang="es-CO" sz="1800" b="1"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140678170"/>
                  </a:ext>
                </a:extLst>
              </a:tr>
              <a:tr h="1633566">
                <a:tc gridSpan="5">
                  <a:txBody>
                    <a:bodyPr/>
                    <a:lstStyle/>
                    <a:p>
                      <a:pPr algn="just" rtl="0" fontAlgn="ctr"/>
                      <a:r>
                        <a:rPr lang="es-ES" sz="2400" u="none" strike="noStrike" dirty="0">
                          <a:effectLst/>
                        </a:rPr>
                        <a:t>Los </a:t>
                      </a:r>
                      <a:r>
                        <a:rPr lang="es-ES" sz="2400" u="none" strike="noStrike" dirty="0" smtClean="0">
                          <a:effectLst/>
                        </a:rPr>
                        <a:t>indicadores </a:t>
                      </a:r>
                      <a:r>
                        <a:rPr lang="es-ES" sz="2400" u="none" strike="noStrike" dirty="0">
                          <a:effectLst/>
                        </a:rPr>
                        <a:t>de acuerdo de servicio </a:t>
                      </a:r>
                      <a:r>
                        <a:rPr lang="es-ES" sz="2400" u="none" strike="noStrike" dirty="0" smtClean="0">
                          <a:effectLst/>
                        </a:rPr>
                        <a:t>cumplen </a:t>
                      </a:r>
                      <a:r>
                        <a:rPr lang="es-ES" sz="2400" u="none" strike="noStrike" dirty="0">
                          <a:effectLst/>
                        </a:rPr>
                        <a:t>con la meta estándar nacional de “Mantener un nivel entre 4 y 5 en la atención”, </a:t>
                      </a:r>
                      <a:r>
                        <a:rPr lang="es-ES" sz="2400" u="none" strike="noStrike" dirty="0" smtClean="0">
                          <a:effectLst/>
                        </a:rPr>
                        <a:t>el nivel </a:t>
                      </a:r>
                      <a:r>
                        <a:rPr lang="es-ES" sz="2400" u="none" strike="noStrike" dirty="0">
                          <a:effectLst/>
                        </a:rPr>
                        <a:t>de </a:t>
                      </a:r>
                      <a:r>
                        <a:rPr lang="es-ES" sz="2400" u="none" strike="noStrike" dirty="0" smtClean="0">
                          <a:effectLst/>
                        </a:rPr>
                        <a:t>satisfacción es el esperado.</a:t>
                      </a:r>
                      <a:endParaRPr lang="es-ES" sz="2400" b="1" i="0" u="none" strike="noStrike" dirty="0">
                        <a:solidFill>
                          <a:srgbClr val="000000"/>
                        </a:solidFill>
                        <a:effectLst/>
                        <a:latin typeface="Arial" panose="020B0604020202020204" pitchFamily="34" charset="0"/>
                      </a:endParaRPr>
                    </a:p>
                  </a:txBody>
                  <a:tcPr marL="9525" marR="9525" marT="9525" marB="0" anchor="ct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613338009"/>
                  </a:ext>
                </a:extLst>
              </a:tr>
            </a:tbl>
          </a:graphicData>
        </a:graphic>
      </p:graphicFrame>
    </p:spTree>
    <p:extLst>
      <p:ext uri="{BB962C8B-B14F-4D97-AF65-F5344CB8AC3E}">
        <p14:creationId xmlns:p14="http://schemas.microsoft.com/office/powerpoint/2010/main" val="1381032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87524" y="2132856"/>
            <a:ext cx="8568952" cy="2031325"/>
          </a:xfrm>
          <a:prstGeom prst="rect">
            <a:avLst/>
          </a:prstGeom>
        </p:spPr>
        <p:txBody>
          <a:bodyPr wrap="square">
            <a:spAutoFit/>
          </a:bodyPr>
          <a:lstStyle/>
          <a:p>
            <a:pPr algn="ctr" defTabSz="457200" fontAlgn="ctr">
              <a:spcBef>
                <a:spcPts val="0"/>
              </a:spcBef>
              <a:spcAft>
                <a:spcPts val="0"/>
              </a:spcAft>
              <a:defRPr/>
            </a:pPr>
            <a:endParaRPr lang="es-CO" sz="1400" b="1" dirty="0" smtClean="0"/>
          </a:p>
          <a:p>
            <a:pPr algn="ctr" defTabSz="457200" fontAlgn="ctr">
              <a:spcBef>
                <a:spcPts val="0"/>
              </a:spcBef>
              <a:spcAft>
                <a:spcPts val="0"/>
              </a:spcAft>
              <a:defRPr/>
            </a:pPr>
            <a:r>
              <a:rPr lang="es-CO" sz="1400" b="1" dirty="0" smtClean="0"/>
              <a:t>OBJETIVO 3</a:t>
            </a:r>
          </a:p>
          <a:p>
            <a:pPr algn="ctr" defTabSz="457200" fontAlgn="ctr">
              <a:spcBef>
                <a:spcPts val="0"/>
              </a:spcBef>
              <a:spcAft>
                <a:spcPts val="0"/>
              </a:spcAft>
              <a:defRPr/>
            </a:pPr>
            <a:endParaRPr lang="es-CO" sz="1400" b="1" u="sng" dirty="0" smtClean="0"/>
          </a:p>
          <a:p>
            <a:pPr lvl="0" algn="ctr"/>
            <a:r>
              <a:rPr lang="es-CO" sz="1400" b="1" u="sng" dirty="0"/>
              <a:t>Garantizar la eficacia y eficiencia de los procesos que aseguren la excelencia y calidad institucional</a:t>
            </a:r>
            <a:endParaRPr lang="es-ES" sz="1400" u="sng" dirty="0"/>
          </a:p>
          <a:p>
            <a:pPr lvl="0" algn="ctr"/>
            <a:endParaRPr lang="es-CO" sz="1400" b="1" u="sng" dirty="0" smtClean="0"/>
          </a:p>
          <a:p>
            <a:pPr algn="ctr"/>
            <a:r>
              <a:rPr lang="es-CO" sz="1400" b="1" kern="0" dirty="0"/>
              <a:t>Desempeño de los procesos y conformidad del servicio</a:t>
            </a:r>
            <a:r>
              <a:rPr lang="es-ES" sz="1400" b="1" dirty="0"/>
              <a:t> </a:t>
            </a:r>
          </a:p>
          <a:p>
            <a:pPr algn="ctr"/>
            <a:endParaRPr lang="es-ES" sz="1400" b="1" dirty="0"/>
          </a:p>
          <a:p>
            <a:pPr algn="ctr"/>
            <a:r>
              <a:rPr lang="es-CO" sz="1400" dirty="0"/>
              <a:t>Lograr que el 80% de indicadores de gestión de los procesos cumpla con la meta establecida</a:t>
            </a:r>
          </a:p>
        </p:txBody>
      </p:sp>
    </p:spTree>
    <p:extLst>
      <p:ext uri="{BB962C8B-B14F-4D97-AF65-F5344CB8AC3E}">
        <p14:creationId xmlns:p14="http://schemas.microsoft.com/office/powerpoint/2010/main" val="3479275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4294967295"/>
            <p:extLst>
              <p:ext uri="{D42A27DB-BD31-4B8C-83A1-F6EECF244321}">
                <p14:modId xmlns:p14="http://schemas.microsoft.com/office/powerpoint/2010/main" val="3012721641"/>
              </p:ext>
            </p:extLst>
          </p:nvPr>
        </p:nvGraphicFramePr>
        <p:xfrm>
          <a:off x="251520" y="1268760"/>
          <a:ext cx="8352928" cy="4372509"/>
        </p:xfrm>
        <a:graphic>
          <a:graphicData uri="http://schemas.openxmlformats.org/drawingml/2006/table">
            <a:tbl>
              <a:tblPr>
                <a:tableStyleId>{8A107856-5554-42FB-B03E-39F5DBC370BA}</a:tableStyleId>
              </a:tblPr>
              <a:tblGrid>
                <a:gridCol w="2099970">
                  <a:extLst>
                    <a:ext uri="{9D8B030D-6E8A-4147-A177-3AD203B41FA5}">
                      <a16:colId xmlns:a16="http://schemas.microsoft.com/office/drawing/2014/main" val="1671844687"/>
                    </a:ext>
                  </a:extLst>
                </a:gridCol>
                <a:gridCol w="2791384">
                  <a:extLst>
                    <a:ext uri="{9D8B030D-6E8A-4147-A177-3AD203B41FA5}">
                      <a16:colId xmlns:a16="http://schemas.microsoft.com/office/drawing/2014/main" val="2467798409"/>
                    </a:ext>
                  </a:extLst>
                </a:gridCol>
                <a:gridCol w="602012">
                  <a:extLst>
                    <a:ext uri="{9D8B030D-6E8A-4147-A177-3AD203B41FA5}">
                      <a16:colId xmlns:a16="http://schemas.microsoft.com/office/drawing/2014/main" val="4087698281"/>
                    </a:ext>
                  </a:extLst>
                </a:gridCol>
                <a:gridCol w="150504">
                  <a:extLst>
                    <a:ext uri="{9D8B030D-6E8A-4147-A177-3AD203B41FA5}">
                      <a16:colId xmlns:a16="http://schemas.microsoft.com/office/drawing/2014/main" val="1476903322"/>
                    </a:ext>
                  </a:extLst>
                </a:gridCol>
                <a:gridCol w="827768">
                  <a:extLst>
                    <a:ext uri="{9D8B030D-6E8A-4147-A177-3AD203B41FA5}">
                      <a16:colId xmlns:a16="http://schemas.microsoft.com/office/drawing/2014/main" val="2956837338"/>
                    </a:ext>
                  </a:extLst>
                </a:gridCol>
                <a:gridCol w="903018">
                  <a:extLst>
                    <a:ext uri="{9D8B030D-6E8A-4147-A177-3AD203B41FA5}">
                      <a16:colId xmlns:a16="http://schemas.microsoft.com/office/drawing/2014/main" val="2033886533"/>
                    </a:ext>
                  </a:extLst>
                </a:gridCol>
                <a:gridCol w="978272">
                  <a:extLst>
                    <a:ext uri="{9D8B030D-6E8A-4147-A177-3AD203B41FA5}">
                      <a16:colId xmlns:a16="http://schemas.microsoft.com/office/drawing/2014/main" val="156264567"/>
                    </a:ext>
                  </a:extLst>
                </a:gridCol>
              </a:tblGrid>
              <a:tr h="147529">
                <a:tc rowSpan="2">
                  <a:txBody>
                    <a:bodyPr/>
                    <a:lstStyle/>
                    <a:p>
                      <a:pPr algn="ctr" rtl="0" fontAlgn="ctr"/>
                      <a:r>
                        <a:rPr lang="es-CO" sz="1200" b="1" u="none" strike="noStrike" dirty="0">
                          <a:effectLst/>
                        </a:rPr>
                        <a:t>INDICADOR</a:t>
                      </a:r>
                      <a:endParaRPr lang="es-CO" sz="1200" b="1" i="0" u="none" strike="noStrike" dirty="0">
                        <a:solidFill>
                          <a:srgbClr val="000000"/>
                        </a:solidFill>
                        <a:effectLst/>
                        <a:latin typeface="Arial" panose="020B0604020202020204" pitchFamily="34" charset="0"/>
                      </a:endParaRPr>
                    </a:p>
                  </a:txBody>
                  <a:tcPr marL="6899" marR="6899" marT="6899" marB="0" anchor="ctr"/>
                </a:tc>
                <a:tc rowSpan="2">
                  <a:txBody>
                    <a:bodyPr/>
                    <a:lstStyle/>
                    <a:p>
                      <a:pPr algn="ctr" rtl="0" fontAlgn="ctr"/>
                      <a:r>
                        <a:rPr lang="es-CO" sz="1200" b="1" u="none" strike="noStrike">
                          <a:effectLst/>
                        </a:rPr>
                        <a:t>META</a:t>
                      </a:r>
                      <a:endParaRPr lang="es-CO" sz="1200" b="1" i="0" u="none" strike="noStrike">
                        <a:solidFill>
                          <a:srgbClr val="000000"/>
                        </a:solidFill>
                        <a:effectLst/>
                        <a:latin typeface="Arial" panose="020B0604020202020204" pitchFamily="34" charset="0"/>
                      </a:endParaRPr>
                    </a:p>
                  </a:txBody>
                  <a:tcPr marL="6899" marR="6899" marT="6899" marB="0" anchor="ctr"/>
                </a:tc>
                <a:tc gridSpan="3">
                  <a:txBody>
                    <a:bodyPr/>
                    <a:lstStyle/>
                    <a:p>
                      <a:pPr algn="ctr" rtl="0" fontAlgn="b"/>
                      <a:r>
                        <a:rPr lang="es-CO" sz="1200" b="1" u="none" strike="noStrike" dirty="0">
                          <a:effectLst/>
                        </a:rPr>
                        <a:t>RESULTADO:  </a:t>
                      </a:r>
                      <a:endParaRPr lang="es-CO" sz="1200" b="1" i="0" u="none" strike="noStrike" dirty="0">
                        <a:solidFill>
                          <a:srgbClr val="000000"/>
                        </a:solidFill>
                        <a:effectLst/>
                        <a:latin typeface="Arial" panose="020B0604020202020204" pitchFamily="34" charset="0"/>
                      </a:endParaRPr>
                    </a:p>
                  </a:txBody>
                  <a:tcPr marL="6899" marR="6899" marT="6899" marB="0" anchor="b"/>
                </a:tc>
                <a:tc hMerge="1">
                  <a:txBody>
                    <a:bodyPr/>
                    <a:lstStyle/>
                    <a:p>
                      <a:endParaRPr lang="es-ES"/>
                    </a:p>
                  </a:txBody>
                  <a:tcPr/>
                </a:tc>
                <a:tc hMerge="1">
                  <a:txBody>
                    <a:bodyPr/>
                    <a:lstStyle/>
                    <a:p>
                      <a:endParaRPr lang="es-CO"/>
                    </a:p>
                  </a:txBody>
                  <a:tcPr/>
                </a:tc>
                <a:tc rowSpan="2">
                  <a:txBody>
                    <a:bodyPr/>
                    <a:lstStyle/>
                    <a:p>
                      <a:pPr algn="ctr" rtl="0" fontAlgn="ctr"/>
                      <a:r>
                        <a:rPr lang="es-CO" sz="1200" b="1" u="none" strike="noStrike" dirty="0">
                          <a:effectLst/>
                        </a:rPr>
                        <a:t>PROMEDIO</a:t>
                      </a:r>
                      <a:endParaRPr lang="es-CO" sz="1200" b="1" i="0" u="none" strike="noStrike" dirty="0">
                        <a:solidFill>
                          <a:srgbClr val="000000"/>
                        </a:solidFill>
                        <a:effectLst/>
                        <a:latin typeface="Arial" panose="020B0604020202020204" pitchFamily="34" charset="0"/>
                      </a:endParaRPr>
                    </a:p>
                  </a:txBody>
                  <a:tcPr marL="6899" marR="6899" marT="6899" marB="0" anchor="ctr"/>
                </a:tc>
                <a:tc rowSpan="2">
                  <a:txBody>
                    <a:bodyPr/>
                    <a:lstStyle/>
                    <a:p>
                      <a:pPr algn="ctr" rtl="0" fontAlgn="ctr"/>
                      <a:r>
                        <a:rPr lang="es-CO" sz="1200" b="1" u="none" strike="noStrike" dirty="0">
                          <a:effectLst/>
                        </a:rPr>
                        <a:t>% DE MEJORA</a:t>
                      </a:r>
                      <a:endParaRPr lang="es-CO" sz="1200" b="1" i="0" u="none" strike="noStrike" dirty="0">
                        <a:solidFill>
                          <a:srgbClr val="000000"/>
                        </a:solidFill>
                        <a:effectLst/>
                        <a:latin typeface="Arial" panose="020B0604020202020204" pitchFamily="34" charset="0"/>
                      </a:endParaRPr>
                    </a:p>
                  </a:txBody>
                  <a:tcPr marL="6899" marR="6899" marT="6899" marB="0" anchor="ctr"/>
                </a:tc>
                <a:extLst>
                  <a:ext uri="{0D108BD9-81ED-4DB2-BD59-A6C34878D82A}">
                    <a16:rowId xmlns:a16="http://schemas.microsoft.com/office/drawing/2014/main" val="1264371123"/>
                  </a:ext>
                </a:extLst>
              </a:tr>
              <a:tr h="212511">
                <a:tc vMerge="1">
                  <a:txBody>
                    <a:bodyPr/>
                    <a:lstStyle/>
                    <a:p>
                      <a:endParaRPr lang="es-CO"/>
                    </a:p>
                  </a:txBody>
                  <a:tcPr/>
                </a:tc>
                <a:tc vMerge="1">
                  <a:txBody>
                    <a:bodyPr/>
                    <a:lstStyle/>
                    <a:p>
                      <a:endParaRPr lang="es-CO"/>
                    </a:p>
                  </a:txBody>
                  <a:tcPr/>
                </a:tc>
                <a:tc gridSpan="2">
                  <a:txBody>
                    <a:bodyPr/>
                    <a:lstStyle/>
                    <a:p>
                      <a:pPr algn="ctr" rtl="0" fontAlgn="ctr"/>
                      <a:r>
                        <a:rPr lang="es-CO" sz="1200" b="1" u="none" strike="noStrike" dirty="0">
                          <a:effectLst/>
                        </a:rPr>
                        <a:t>2018-1</a:t>
                      </a:r>
                      <a:endParaRPr lang="es-CO" sz="1200" b="1" i="0" u="none" strike="noStrike" dirty="0">
                        <a:solidFill>
                          <a:srgbClr val="000000"/>
                        </a:solidFill>
                        <a:effectLst/>
                        <a:latin typeface="Arial" panose="020B0604020202020204" pitchFamily="34" charset="0"/>
                      </a:endParaRPr>
                    </a:p>
                  </a:txBody>
                  <a:tcPr marL="6899" marR="6899" marT="6899" marB="0" anchor="ctr"/>
                </a:tc>
                <a:tc hMerge="1">
                  <a:txBody>
                    <a:bodyPr/>
                    <a:lstStyle/>
                    <a:p>
                      <a:pPr algn="ctr" rtl="0" fontAlgn="ctr"/>
                      <a:endParaRPr lang="es-CO" sz="1200" b="1" i="0" u="none" strike="noStrike" dirty="0">
                        <a:solidFill>
                          <a:srgbClr val="000000"/>
                        </a:solidFill>
                        <a:effectLst/>
                        <a:latin typeface="Arial" panose="020B0604020202020204" pitchFamily="34" charset="0"/>
                      </a:endParaRPr>
                    </a:p>
                  </a:txBody>
                  <a:tcPr marL="6899" marR="6899" marT="6899" marB="0" anchor="ctr"/>
                </a:tc>
                <a:tc>
                  <a:txBody>
                    <a:bodyPr/>
                    <a:lstStyle/>
                    <a:p>
                      <a:pPr algn="ctr" rtl="0" fontAlgn="ctr"/>
                      <a:r>
                        <a:rPr lang="es-CO" sz="1200" b="1" u="none" strike="noStrike" dirty="0">
                          <a:effectLst/>
                        </a:rPr>
                        <a:t>2018-2</a:t>
                      </a:r>
                      <a:endParaRPr lang="es-CO" sz="1200" b="1" i="0" u="none" strike="noStrike" dirty="0">
                        <a:solidFill>
                          <a:srgbClr val="000000"/>
                        </a:solidFill>
                        <a:effectLst/>
                        <a:latin typeface="Arial" panose="020B0604020202020204" pitchFamily="34" charset="0"/>
                      </a:endParaRPr>
                    </a:p>
                  </a:txBody>
                  <a:tcPr marL="6899" marR="6899" marT="6899" marB="0" anchor="ctr"/>
                </a:tc>
                <a:tc vMerge="1">
                  <a:txBody>
                    <a:bodyPr/>
                    <a:lstStyle/>
                    <a:p>
                      <a:endParaRPr lang="es-CO"/>
                    </a:p>
                  </a:txBody>
                  <a:tcPr/>
                </a:tc>
                <a:tc vMerge="1">
                  <a:txBody>
                    <a:bodyPr/>
                    <a:lstStyle/>
                    <a:p>
                      <a:endParaRPr lang="es-CO"/>
                    </a:p>
                  </a:txBody>
                  <a:tcPr/>
                </a:tc>
                <a:extLst>
                  <a:ext uri="{0D108BD9-81ED-4DB2-BD59-A6C34878D82A}">
                    <a16:rowId xmlns:a16="http://schemas.microsoft.com/office/drawing/2014/main" val="311844478"/>
                  </a:ext>
                </a:extLst>
              </a:tr>
              <a:tr h="577821">
                <a:tc>
                  <a:txBody>
                    <a:bodyPr/>
                    <a:lstStyle/>
                    <a:p>
                      <a:pPr algn="just" rtl="0" fontAlgn="ctr"/>
                      <a:r>
                        <a:rPr lang="es-ES" sz="1200" b="1" u="none" strike="noStrike" dirty="0">
                          <a:effectLst/>
                        </a:rPr>
                        <a:t>  Participación en programas de salud</a:t>
                      </a:r>
                      <a:endParaRPr lang="es-ES" sz="1200" b="1" i="0" u="none" strike="noStrike" dirty="0">
                        <a:solidFill>
                          <a:srgbClr val="000000"/>
                        </a:solidFill>
                        <a:effectLst/>
                        <a:latin typeface="Arial" panose="020B0604020202020204" pitchFamily="34" charset="0"/>
                      </a:endParaRPr>
                    </a:p>
                  </a:txBody>
                  <a:tcPr marL="6899" marR="6899" marT="6899" marB="0" anchor="ctr"/>
                </a:tc>
                <a:tc>
                  <a:txBody>
                    <a:bodyPr/>
                    <a:lstStyle/>
                    <a:p>
                      <a:pPr algn="just" rtl="0" fontAlgn="ctr"/>
                      <a:r>
                        <a:rPr lang="es-ES" sz="1200" u="none" strike="noStrike">
                          <a:effectLst/>
                        </a:rPr>
                        <a:t>Alcanzar la participación del 25% del total de la Comunidad Unilibrista en los  programas de salud</a:t>
                      </a:r>
                      <a:endParaRPr lang="es-ES" sz="1200" b="0" i="0" u="none" strike="noStrike">
                        <a:solidFill>
                          <a:srgbClr val="000000"/>
                        </a:solidFill>
                        <a:effectLst/>
                        <a:latin typeface="Arial" panose="020B0604020202020204" pitchFamily="34" charset="0"/>
                      </a:endParaRPr>
                    </a:p>
                  </a:txBody>
                  <a:tcPr marL="6899" marR="6899" marT="6899" marB="0" anchor="ctr"/>
                </a:tc>
                <a:tc gridSpan="2">
                  <a:txBody>
                    <a:bodyPr/>
                    <a:lstStyle/>
                    <a:p>
                      <a:pPr algn="ctr" rtl="0" fontAlgn="ctr"/>
                      <a:r>
                        <a:rPr lang="es-CO" sz="1200" u="none" strike="noStrike" dirty="0">
                          <a:effectLst/>
                        </a:rPr>
                        <a:t>140%</a:t>
                      </a:r>
                      <a:endParaRPr lang="es-CO" sz="1200" b="1" i="0" u="none" strike="noStrike" dirty="0">
                        <a:solidFill>
                          <a:srgbClr val="000000"/>
                        </a:solidFill>
                        <a:effectLst/>
                        <a:latin typeface="Arial" panose="020B0604020202020204" pitchFamily="34" charset="0"/>
                      </a:endParaRPr>
                    </a:p>
                  </a:txBody>
                  <a:tcPr marL="6899" marR="6899" marT="6899" marB="0" anchor="ctr"/>
                </a:tc>
                <a:tc hMerge="1">
                  <a:txBody>
                    <a:bodyPr/>
                    <a:lstStyle/>
                    <a:p>
                      <a:pPr algn="ctr" rtl="0" fontAlgn="ctr"/>
                      <a:endParaRPr lang="es-CO" sz="1200" b="1" i="0" u="none" strike="noStrike" dirty="0">
                        <a:solidFill>
                          <a:srgbClr val="000000"/>
                        </a:solidFill>
                        <a:effectLst/>
                        <a:latin typeface="Arial" panose="020B0604020202020204" pitchFamily="34" charset="0"/>
                      </a:endParaRPr>
                    </a:p>
                  </a:txBody>
                  <a:tcPr marL="6899" marR="6899" marT="6899" marB="0" anchor="ctr"/>
                </a:tc>
                <a:tc>
                  <a:txBody>
                    <a:bodyPr/>
                    <a:lstStyle/>
                    <a:p>
                      <a:pPr algn="ctr" rtl="0" fontAlgn="ctr"/>
                      <a:r>
                        <a:rPr lang="es-CO" sz="1200" u="none" strike="noStrike" dirty="0">
                          <a:effectLst/>
                        </a:rPr>
                        <a:t>38%</a:t>
                      </a:r>
                      <a:endParaRPr lang="es-CO" sz="1200" b="1" i="0" u="none" strike="noStrike" dirty="0">
                        <a:solidFill>
                          <a:srgbClr val="000000"/>
                        </a:solidFill>
                        <a:effectLst/>
                        <a:latin typeface="Arial" panose="020B0604020202020204" pitchFamily="34" charset="0"/>
                      </a:endParaRPr>
                    </a:p>
                  </a:txBody>
                  <a:tcPr marL="6899" marR="6899" marT="6899" marB="0" anchor="ctr"/>
                </a:tc>
                <a:tc>
                  <a:txBody>
                    <a:bodyPr/>
                    <a:lstStyle/>
                    <a:p>
                      <a:pPr algn="ctr" rtl="0" fontAlgn="ctr"/>
                      <a:r>
                        <a:rPr lang="es-CO" sz="1200" u="none" strike="noStrike" dirty="0">
                          <a:effectLst/>
                        </a:rPr>
                        <a:t>89%</a:t>
                      </a:r>
                      <a:endParaRPr lang="es-CO" sz="1200" b="1" i="0" u="none" strike="noStrike" dirty="0">
                        <a:solidFill>
                          <a:srgbClr val="000000"/>
                        </a:solidFill>
                        <a:effectLst/>
                        <a:latin typeface="Arial" panose="020B0604020202020204" pitchFamily="34" charset="0"/>
                      </a:endParaRPr>
                    </a:p>
                  </a:txBody>
                  <a:tcPr marL="6899" marR="6899" marT="6899" marB="0" anchor="ctr"/>
                </a:tc>
                <a:tc>
                  <a:txBody>
                    <a:bodyPr/>
                    <a:lstStyle/>
                    <a:p>
                      <a:pPr algn="ctr" rtl="0" fontAlgn="ctr"/>
                      <a:r>
                        <a:rPr lang="es-CO" sz="1200" u="none" strike="noStrike" dirty="0">
                          <a:effectLst/>
                        </a:rPr>
                        <a:t>-8%</a:t>
                      </a:r>
                      <a:endParaRPr lang="es-CO" sz="1200" b="0" i="0" u="none" strike="noStrike" dirty="0">
                        <a:solidFill>
                          <a:srgbClr val="000000"/>
                        </a:solidFill>
                        <a:effectLst/>
                        <a:latin typeface="Arial" panose="020B0604020202020204" pitchFamily="34" charset="0"/>
                      </a:endParaRPr>
                    </a:p>
                  </a:txBody>
                  <a:tcPr marL="6899" marR="6899" marT="6899" marB="0" anchor="ctr"/>
                </a:tc>
                <a:extLst>
                  <a:ext uri="{0D108BD9-81ED-4DB2-BD59-A6C34878D82A}">
                    <a16:rowId xmlns:a16="http://schemas.microsoft.com/office/drawing/2014/main" val="815456868"/>
                  </a:ext>
                </a:extLst>
              </a:tr>
              <a:tr h="651584">
                <a:tc>
                  <a:txBody>
                    <a:bodyPr/>
                    <a:lstStyle/>
                    <a:p>
                      <a:pPr algn="just" rtl="0" fontAlgn="ctr"/>
                      <a:r>
                        <a:rPr lang="es-CO" sz="1200" b="1" u="none" strike="noStrike" dirty="0">
                          <a:effectLst/>
                        </a:rPr>
                        <a:t>  Participación en acciones culturales</a:t>
                      </a:r>
                      <a:endParaRPr lang="es-CO" sz="1200" b="1" i="0" u="none" strike="noStrike" dirty="0">
                        <a:solidFill>
                          <a:srgbClr val="000000"/>
                        </a:solidFill>
                        <a:effectLst/>
                        <a:latin typeface="Arial" panose="020B0604020202020204" pitchFamily="34" charset="0"/>
                      </a:endParaRPr>
                    </a:p>
                  </a:txBody>
                  <a:tcPr marL="6899" marR="6899" marT="6899" marB="0" anchor="ctr"/>
                </a:tc>
                <a:tc>
                  <a:txBody>
                    <a:bodyPr/>
                    <a:lstStyle/>
                    <a:p>
                      <a:pPr algn="just" rtl="0" fontAlgn="ctr"/>
                      <a:r>
                        <a:rPr lang="es-ES" sz="1200" u="none" strike="noStrike" dirty="0">
                          <a:effectLst/>
                        </a:rPr>
                        <a:t>Alcanzar la participación del 8% del total de la Comunidad </a:t>
                      </a:r>
                      <a:r>
                        <a:rPr lang="es-ES" sz="1200" u="none" strike="noStrike" dirty="0" err="1">
                          <a:effectLst/>
                        </a:rPr>
                        <a:t>Unilibrista</a:t>
                      </a:r>
                      <a:r>
                        <a:rPr lang="es-ES" sz="1200" u="none" strike="noStrike" dirty="0">
                          <a:effectLst/>
                        </a:rPr>
                        <a:t> en las acciones culturales </a:t>
                      </a:r>
                      <a:endParaRPr lang="es-ES" sz="1200" b="0" i="0" u="none" strike="noStrike" dirty="0">
                        <a:solidFill>
                          <a:srgbClr val="000000"/>
                        </a:solidFill>
                        <a:effectLst/>
                        <a:latin typeface="Arial" panose="020B0604020202020204" pitchFamily="34" charset="0"/>
                      </a:endParaRPr>
                    </a:p>
                  </a:txBody>
                  <a:tcPr marL="6899" marR="6899" marT="6899" marB="0" anchor="ctr"/>
                </a:tc>
                <a:tc gridSpan="2">
                  <a:txBody>
                    <a:bodyPr/>
                    <a:lstStyle/>
                    <a:p>
                      <a:pPr algn="ctr" rtl="0" fontAlgn="ctr"/>
                      <a:r>
                        <a:rPr lang="es-CO" sz="1200" u="none" strike="noStrike" dirty="0">
                          <a:effectLst/>
                        </a:rPr>
                        <a:t>193%</a:t>
                      </a:r>
                      <a:endParaRPr lang="es-CO" sz="1200" b="1" i="0" u="none" strike="noStrike" dirty="0">
                        <a:solidFill>
                          <a:srgbClr val="000000"/>
                        </a:solidFill>
                        <a:effectLst/>
                        <a:latin typeface="Arial" panose="020B0604020202020204" pitchFamily="34" charset="0"/>
                      </a:endParaRPr>
                    </a:p>
                  </a:txBody>
                  <a:tcPr marL="6899" marR="6899" marT="6899" marB="0" anchor="ctr"/>
                </a:tc>
                <a:tc hMerge="1">
                  <a:txBody>
                    <a:bodyPr/>
                    <a:lstStyle/>
                    <a:p>
                      <a:pPr algn="ctr" rtl="0" fontAlgn="ctr"/>
                      <a:endParaRPr lang="es-CO" sz="1200" b="1" i="0" u="none" strike="noStrike">
                        <a:solidFill>
                          <a:srgbClr val="000000"/>
                        </a:solidFill>
                        <a:effectLst/>
                        <a:latin typeface="Arial" panose="020B0604020202020204" pitchFamily="34" charset="0"/>
                      </a:endParaRPr>
                    </a:p>
                  </a:txBody>
                  <a:tcPr marL="6899" marR="6899" marT="6899" marB="0" anchor="ctr"/>
                </a:tc>
                <a:tc>
                  <a:txBody>
                    <a:bodyPr/>
                    <a:lstStyle/>
                    <a:p>
                      <a:pPr algn="ctr" rtl="0" fontAlgn="ctr"/>
                      <a:r>
                        <a:rPr lang="es-CO" sz="1200" u="none" strike="noStrike" dirty="0">
                          <a:effectLst/>
                        </a:rPr>
                        <a:t>143%</a:t>
                      </a:r>
                      <a:endParaRPr lang="es-CO" sz="1200" b="1" i="0" u="none" strike="noStrike" dirty="0">
                        <a:solidFill>
                          <a:srgbClr val="000000"/>
                        </a:solidFill>
                        <a:effectLst/>
                        <a:latin typeface="Arial" panose="020B0604020202020204" pitchFamily="34" charset="0"/>
                      </a:endParaRPr>
                    </a:p>
                  </a:txBody>
                  <a:tcPr marL="6899" marR="6899" marT="6899" marB="0" anchor="ctr"/>
                </a:tc>
                <a:tc>
                  <a:txBody>
                    <a:bodyPr/>
                    <a:lstStyle/>
                    <a:p>
                      <a:pPr algn="ctr" rtl="0" fontAlgn="ctr"/>
                      <a:r>
                        <a:rPr lang="es-CO" sz="1200" u="none" strike="noStrike" dirty="0">
                          <a:effectLst/>
                        </a:rPr>
                        <a:t>168%</a:t>
                      </a:r>
                      <a:endParaRPr lang="es-CO" sz="1200" b="1" i="0" u="none" strike="noStrike" dirty="0">
                        <a:solidFill>
                          <a:srgbClr val="000000"/>
                        </a:solidFill>
                        <a:effectLst/>
                        <a:latin typeface="Arial" panose="020B0604020202020204" pitchFamily="34" charset="0"/>
                      </a:endParaRPr>
                    </a:p>
                  </a:txBody>
                  <a:tcPr marL="6899" marR="6899" marT="6899" marB="0" anchor="ctr"/>
                </a:tc>
                <a:tc>
                  <a:txBody>
                    <a:bodyPr/>
                    <a:lstStyle/>
                    <a:p>
                      <a:pPr algn="ctr" rtl="0" fontAlgn="ctr"/>
                      <a:r>
                        <a:rPr lang="es-CO" sz="1200" u="none" strike="noStrike" dirty="0">
                          <a:effectLst/>
                        </a:rPr>
                        <a:t>8%</a:t>
                      </a:r>
                      <a:endParaRPr lang="es-CO" sz="1200" b="0" i="0" u="none" strike="noStrike" dirty="0">
                        <a:solidFill>
                          <a:srgbClr val="000000"/>
                        </a:solidFill>
                        <a:effectLst/>
                        <a:latin typeface="Arial" panose="020B0604020202020204" pitchFamily="34" charset="0"/>
                      </a:endParaRPr>
                    </a:p>
                  </a:txBody>
                  <a:tcPr marL="6899" marR="6899" marT="6899" marB="0" anchor="ctr"/>
                </a:tc>
                <a:extLst>
                  <a:ext uri="{0D108BD9-81ED-4DB2-BD59-A6C34878D82A}">
                    <a16:rowId xmlns:a16="http://schemas.microsoft.com/office/drawing/2014/main" val="3055971671"/>
                  </a:ext>
                </a:extLst>
              </a:tr>
              <a:tr h="633143">
                <a:tc>
                  <a:txBody>
                    <a:bodyPr/>
                    <a:lstStyle/>
                    <a:p>
                      <a:pPr algn="just" rtl="0" fontAlgn="ctr"/>
                      <a:r>
                        <a:rPr lang="es-ES" sz="1200" b="1" u="none" strike="noStrike" dirty="0">
                          <a:effectLst/>
                        </a:rPr>
                        <a:t>  Participación en acciones recreativas     y deportivas</a:t>
                      </a:r>
                      <a:endParaRPr lang="es-ES" sz="1200" b="1" i="0" u="none" strike="noStrike" dirty="0">
                        <a:solidFill>
                          <a:srgbClr val="000000"/>
                        </a:solidFill>
                        <a:effectLst/>
                        <a:latin typeface="Arial" panose="020B0604020202020204" pitchFamily="34" charset="0"/>
                      </a:endParaRPr>
                    </a:p>
                  </a:txBody>
                  <a:tcPr marL="6899" marR="6899" marT="6899" marB="0" anchor="ctr"/>
                </a:tc>
                <a:tc>
                  <a:txBody>
                    <a:bodyPr/>
                    <a:lstStyle/>
                    <a:p>
                      <a:pPr algn="just" rtl="0" fontAlgn="ctr"/>
                      <a:r>
                        <a:rPr lang="es-ES" sz="1200" u="none" strike="noStrike" dirty="0">
                          <a:effectLst/>
                        </a:rPr>
                        <a:t>Alcanzar la participación del 8% del total de la Comunidad </a:t>
                      </a:r>
                      <a:r>
                        <a:rPr lang="es-ES" sz="1200" u="none" strike="noStrike" dirty="0" err="1">
                          <a:effectLst/>
                        </a:rPr>
                        <a:t>Unilibrista</a:t>
                      </a:r>
                      <a:r>
                        <a:rPr lang="es-ES" sz="1200" u="none" strike="noStrike" dirty="0">
                          <a:effectLst/>
                        </a:rPr>
                        <a:t> en las acciones de Recreación y Deportes </a:t>
                      </a:r>
                      <a:endParaRPr lang="es-ES" sz="1200" b="0" i="0" u="none" strike="noStrike" dirty="0">
                        <a:solidFill>
                          <a:srgbClr val="000000"/>
                        </a:solidFill>
                        <a:effectLst/>
                        <a:latin typeface="Arial" panose="020B0604020202020204" pitchFamily="34" charset="0"/>
                      </a:endParaRPr>
                    </a:p>
                  </a:txBody>
                  <a:tcPr marL="6899" marR="6899" marT="6899" marB="0" anchor="ctr"/>
                </a:tc>
                <a:tc gridSpan="2">
                  <a:txBody>
                    <a:bodyPr/>
                    <a:lstStyle/>
                    <a:p>
                      <a:pPr algn="ctr" rtl="0" fontAlgn="ctr"/>
                      <a:r>
                        <a:rPr lang="es-CO" sz="1200" u="none" strike="noStrike" dirty="0">
                          <a:effectLst/>
                        </a:rPr>
                        <a:t>263%</a:t>
                      </a:r>
                      <a:endParaRPr lang="es-CO" sz="1200" b="1" i="0" u="none" strike="noStrike" dirty="0">
                        <a:solidFill>
                          <a:srgbClr val="000000"/>
                        </a:solidFill>
                        <a:effectLst/>
                        <a:latin typeface="Arial" panose="020B0604020202020204" pitchFamily="34" charset="0"/>
                      </a:endParaRPr>
                    </a:p>
                  </a:txBody>
                  <a:tcPr marL="6899" marR="6899" marT="6899" marB="0" anchor="ctr"/>
                </a:tc>
                <a:tc hMerge="1">
                  <a:txBody>
                    <a:bodyPr/>
                    <a:lstStyle/>
                    <a:p>
                      <a:pPr algn="ctr" rtl="0" fontAlgn="ctr"/>
                      <a:endParaRPr lang="es-CO" sz="1200" b="1" i="0" u="none" strike="noStrike">
                        <a:solidFill>
                          <a:srgbClr val="000000"/>
                        </a:solidFill>
                        <a:effectLst/>
                        <a:latin typeface="Arial" panose="020B0604020202020204" pitchFamily="34" charset="0"/>
                      </a:endParaRPr>
                    </a:p>
                  </a:txBody>
                  <a:tcPr marL="6899" marR="6899" marT="6899" marB="0" anchor="ctr"/>
                </a:tc>
                <a:tc>
                  <a:txBody>
                    <a:bodyPr/>
                    <a:lstStyle/>
                    <a:p>
                      <a:pPr algn="ctr" rtl="0" fontAlgn="ctr"/>
                      <a:r>
                        <a:rPr lang="es-CO" sz="1200" u="none" strike="noStrike" dirty="0">
                          <a:effectLst/>
                        </a:rPr>
                        <a:t>272%</a:t>
                      </a:r>
                      <a:endParaRPr lang="es-CO" sz="1200" b="1" i="0" u="none" strike="noStrike" dirty="0">
                        <a:solidFill>
                          <a:srgbClr val="000000"/>
                        </a:solidFill>
                        <a:effectLst/>
                        <a:latin typeface="Arial" panose="020B0604020202020204" pitchFamily="34" charset="0"/>
                      </a:endParaRPr>
                    </a:p>
                  </a:txBody>
                  <a:tcPr marL="6899" marR="6899" marT="6899" marB="0" anchor="ctr"/>
                </a:tc>
                <a:tc>
                  <a:txBody>
                    <a:bodyPr/>
                    <a:lstStyle/>
                    <a:p>
                      <a:pPr algn="ctr" rtl="0" fontAlgn="ctr"/>
                      <a:r>
                        <a:rPr lang="es-CO" sz="1200" u="none" strike="noStrike" dirty="0">
                          <a:effectLst/>
                        </a:rPr>
                        <a:t>267%</a:t>
                      </a:r>
                      <a:endParaRPr lang="es-CO" sz="1200" b="1" i="0" u="none" strike="noStrike" dirty="0">
                        <a:solidFill>
                          <a:srgbClr val="000000"/>
                        </a:solidFill>
                        <a:effectLst/>
                        <a:latin typeface="Arial" panose="020B0604020202020204" pitchFamily="34" charset="0"/>
                      </a:endParaRPr>
                    </a:p>
                  </a:txBody>
                  <a:tcPr marL="6899" marR="6899" marT="6899" marB="0" anchor="ctr"/>
                </a:tc>
                <a:tc>
                  <a:txBody>
                    <a:bodyPr/>
                    <a:lstStyle/>
                    <a:p>
                      <a:pPr algn="ctr" rtl="0" fontAlgn="ctr"/>
                      <a:r>
                        <a:rPr lang="es-CO" sz="1200" u="none" strike="noStrike" dirty="0">
                          <a:effectLst/>
                        </a:rPr>
                        <a:t>83%</a:t>
                      </a:r>
                      <a:endParaRPr lang="es-CO" sz="1200" b="0" i="0" u="none" strike="noStrike" dirty="0">
                        <a:solidFill>
                          <a:srgbClr val="000000"/>
                        </a:solidFill>
                        <a:effectLst/>
                        <a:latin typeface="Arial" panose="020B0604020202020204" pitchFamily="34" charset="0"/>
                      </a:endParaRPr>
                    </a:p>
                  </a:txBody>
                  <a:tcPr marL="6899" marR="6899" marT="6899" marB="0" anchor="ctr"/>
                </a:tc>
                <a:extLst>
                  <a:ext uri="{0D108BD9-81ED-4DB2-BD59-A6C34878D82A}">
                    <a16:rowId xmlns:a16="http://schemas.microsoft.com/office/drawing/2014/main" val="2141375819"/>
                  </a:ext>
                </a:extLst>
              </a:tr>
              <a:tr h="368821">
                <a:tc>
                  <a:txBody>
                    <a:bodyPr/>
                    <a:lstStyle/>
                    <a:p>
                      <a:pPr algn="just" rtl="0" fontAlgn="ctr"/>
                      <a:r>
                        <a:rPr lang="es-ES" sz="1200" b="1" u="none" strike="noStrike" dirty="0">
                          <a:effectLst/>
                        </a:rPr>
                        <a:t>  Cumplimiento al  Plan Anual de    Trabajo de Bienestar Universitario</a:t>
                      </a:r>
                      <a:endParaRPr lang="es-ES" sz="1200" b="1" i="0" u="none" strike="noStrike" dirty="0">
                        <a:solidFill>
                          <a:srgbClr val="000000"/>
                        </a:solidFill>
                        <a:effectLst/>
                        <a:latin typeface="Arial" panose="020B0604020202020204" pitchFamily="34" charset="0"/>
                      </a:endParaRPr>
                    </a:p>
                  </a:txBody>
                  <a:tcPr marL="6899" marR="6899" marT="6899" marB="0" anchor="ctr"/>
                </a:tc>
                <a:tc>
                  <a:txBody>
                    <a:bodyPr/>
                    <a:lstStyle/>
                    <a:p>
                      <a:pPr algn="just" rtl="0" fontAlgn="ctr"/>
                      <a:r>
                        <a:rPr lang="es-ES" sz="1200" u="none" strike="noStrike" dirty="0">
                          <a:effectLst/>
                        </a:rPr>
                        <a:t>Ejecutar el 80% de las actividades establecidas en el Plan Anual de Trabajo</a:t>
                      </a:r>
                      <a:endParaRPr lang="es-ES" sz="1200" b="0" i="0" u="none" strike="noStrike" dirty="0">
                        <a:solidFill>
                          <a:srgbClr val="000000"/>
                        </a:solidFill>
                        <a:effectLst/>
                        <a:latin typeface="Arial" panose="020B0604020202020204" pitchFamily="34" charset="0"/>
                      </a:endParaRPr>
                    </a:p>
                  </a:txBody>
                  <a:tcPr marL="6899" marR="6899" marT="6899" marB="0" anchor="ctr"/>
                </a:tc>
                <a:tc gridSpan="3">
                  <a:txBody>
                    <a:bodyPr/>
                    <a:lstStyle/>
                    <a:p>
                      <a:pPr algn="ctr" rtl="0" fontAlgn="ctr"/>
                      <a:r>
                        <a:rPr lang="es-CO" sz="1200" u="none" strike="noStrike" dirty="0">
                          <a:effectLst/>
                        </a:rPr>
                        <a:t>73%</a:t>
                      </a:r>
                      <a:endParaRPr lang="es-CO" sz="1200" b="1" i="0" u="none" strike="noStrike" dirty="0">
                        <a:solidFill>
                          <a:srgbClr val="000000"/>
                        </a:solidFill>
                        <a:effectLst/>
                        <a:latin typeface="Arial" panose="020B0604020202020204" pitchFamily="34" charset="0"/>
                      </a:endParaRPr>
                    </a:p>
                  </a:txBody>
                  <a:tcPr marL="6899" marR="6899" marT="6899" marB="0" anchor="ctr"/>
                </a:tc>
                <a:tc hMerge="1">
                  <a:txBody>
                    <a:bodyPr/>
                    <a:lstStyle/>
                    <a:p>
                      <a:endParaRPr lang="es-ES"/>
                    </a:p>
                  </a:txBody>
                  <a:tcPr/>
                </a:tc>
                <a:tc hMerge="1">
                  <a:txBody>
                    <a:bodyPr/>
                    <a:lstStyle/>
                    <a:p>
                      <a:endParaRPr lang="es-CO"/>
                    </a:p>
                  </a:txBody>
                  <a:tcPr/>
                </a:tc>
                <a:tc>
                  <a:txBody>
                    <a:bodyPr/>
                    <a:lstStyle/>
                    <a:p>
                      <a:pPr algn="ctr" rtl="0" fontAlgn="ctr"/>
                      <a:r>
                        <a:rPr lang="es-CO" sz="1200" u="none" strike="noStrike" dirty="0">
                          <a:effectLst/>
                        </a:rPr>
                        <a:t>73%</a:t>
                      </a:r>
                      <a:endParaRPr lang="es-CO" sz="1200" b="1" i="0" u="none" strike="noStrike" dirty="0">
                        <a:solidFill>
                          <a:srgbClr val="000000"/>
                        </a:solidFill>
                        <a:effectLst/>
                        <a:latin typeface="Arial" panose="020B0604020202020204" pitchFamily="34" charset="0"/>
                      </a:endParaRPr>
                    </a:p>
                  </a:txBody>
                  <a:tcPr marL="6899" marR="6899" marT="6899" marB="0" anchor="ctr"/>
                </a:tc>
                <a:tc>
                  <a:txBody>
                    <a:bodyPr/>
                    <a:lstStyle/>
                    <a:p>
                      <a:pPr algn="ctr" rtl="0" fontAlgn="ctr"/>
                      <a:r>
                        <a:rPr lang="es-CO" sz="1200" u="none" strike="noStrike" dirty="0" smtClean="0">
                          <a:effectLst/>
                        </a:rPr>
                        <a:t>-4</a:t>
                      </a:r>
                      <a:r>
                        <a:rPr lang="es-CO" sz="1200" u="none" strike="noStrike" dirty="0">
                          <a:effectLst/>
                        </a:rPr>
                        <a:t>%</a:t>
                      </a:r>
                      <a:endParaRPr lang="es-CO" sz="1200" b="0" i="0" u="none" strike="noStrike" dirty="0">
                        <a:solidFill>
                          <a:srgbClr val="000000"/>
                        </a:solidFill>
                        <a:effectLst/>
                        <a:latin typeface="Arial" panose="020B0604020202020204" pitchFamily="34" charset="0"/>
                      </a:endParaRPr>
                    </a:p>
                  </a:txBody>
                  <a:tcPr marL="6899" marR="6899" marT="6899" marB="0" anchor="ctr"/>
                </a:tc>
                <a:extLst>
                  <a:ext uri="{0D108BD9-81ED-4DB2-BD59-A6C34878D82A}">
                    <a16:rowId xmlns:a16="http://schemas.microsoft.com/office/drawing/2014/main" val="1948959004"/>
                  </a:ext>
                </a:extLst>
              </a:tr>
              <a:tr h="461027">
                <a:tc>
                  <a:txBody>
                    <a:bodyPr/>
                    <a:lstStyle/>
                    <a:p>
                      <a:pPr algn="just" rtl="0" fontAlgn="ctr"/>
                      <a:r>
                        <a:rPr lang="es-ES" sz="1200" b="1" u="none" strike="noStrike" dirty="0">
                          <a:effectLst/>
                        </a:rPr>
                        <a:t>  Participación en acciones de promoción socioeconómica</a:t>
                      </a:r>
                      <a:endParaRPr lang="es-ES" sz="1200" b="1" i="0" u="none" strike="noStrike" dirty="0">
                        <a:solidFill>
                          <a:srgbClr val="000000"/>
                        </a:solidFill>
                        <a:effectLst/>
                        <a:latin typeface="Arial" panose="020B0604020202020204" pitchFamily="34" charset="0"/>
                      </a:endParaRPr>
                    </a:p>
                  </a:txBody>
                  <a:tcPr marL="6899" marR="6899" marT="6899" marB="0" anchor="ctr"/>
                </a:tc>
                <a:tc>
                  <a:txBody>
                    <a:bodyPr/>
                    <a:lstStyle/>
                    <a:p>
                      <a:pPr algn="just" rtl="0" fontAlgn="ctr"/>
                      <a:r>
                        <a:rPr lang="es-ES" sz="1200" u="none" strike="noStrike">
                          <a:effectLst/>
                        </a:rPr>
                        <a:t>Alcanzar la participación del 2% del total de la Comunidad Unilibrista en las acciones de promoción socio-económica</a:t>
                      </a:r>
                      <a:endParaRPr lang="es-ES" sz="1200" b="0" i="0" u="none" strike="noStrike">
                        <a:solidFill>
                          <a:srgbClr val="000000"/>
                        </a:solidFill>
                        <a:effectLst/>
                        <a:latin typeface="Arial" panose="020B0604020202020204" pitchFamily="34" charset="0"/>
                      </a:endParaRPr>
                    </a:p>
                  </a:txBody>
                  <a:tcPr marL="6899" marR="6899" marT="6899" marB="0" anchor="ctr"/>
                </a:tc>
                <a:tc>
                  <a:txBody>
                    <a:bodyPr/>
                    <a:lstStyle/>
                    <a:p>
                      <a:pPr algn="ctr" rtl="0" fontAlgn="ctr"/>
                      <a:r>
                        <a:rPr lang="es-CO" sz="1200" u="none" strike="noStrike" dirty="0">
                          <a:effectLst/>
                        </a:rPr>
                        <a:t>56%</a:t>
                      </a:r>
                      <a:endParaRPr lang="es-CO" sz="1200" b="1" i="0" u="none" strike="noStrike" dirty="0">
                        <a:solidFill>
                          <a:srgbClr val="000000"/>
                        </a:solidFill>
                        <a:effectLst/>
                        <a:latin typeface="Arial" panose="020B0604020202020204" pitchFamily="34" charset="0"/>
                      </a:endParaRPr>
                    </a:p>
                  </a:txBody>
                  <a:tcPr marL="6899" marR="6899" marT="6899" marB="0" anchor="ctr"/>
                </a:tc>
                <a:tc gridSpan="2">
                  <a:txBody>
                    <a:bodyPr/>
                    <a:lstStyle/>
                    <a:p>
                      <a:pPr algn="ctr" rtl="0" fontAlgn="ctr"/>
                      <a:r>
                        <a:rPr lang="es-CO" sz="1200" u="none" strike="noStrike" dirty="0">
                          <a:effectLst/>
                        </a:rPr>
                        <a:t>78%</a:t>
                      </a:r>
                      <a:endParaRPr lang="es-CO" sz="1200" b="1" i="0" u="none" strike="noStrike" dirty="0">
                        <a:solidFill>
                          <a:srgbClr val="000000"/>
                        </a:solidFill>
                        <a:effectLst/>
                        <a:latin typeface="Arial" panose="020B0604020202020204" pitchFamily="34" charset="0"/>
                      </a:endParaRPr>
                    </a:p>
                  </a:txBody>
                  <a:tcPr marL="6899" marR="6899" marT="6899" marB="0" anchor="ctr"/>
                </a:tc>
                <a:tc hMerge="1">
                  <a:txBody>
                    <a:bodyPr/>
                    <a:lstStyle/>
                    <a:p>
                      <a:endParaRPr lang="es-CO"/>
                    </a:p>
                  </a:txBody>
                  <a:tcPr/>
                </a:tc>
                <a:tc>
                  <a:txBody>
                    <a:bodyPr/>
                    <a:lstStyle/>
                    <a:p>
                      <a:pPr algn="ctr" rtl="0" fontAlgn="ctr"/>
                      <a:r>
                        <a:rPr lang="es-CO" sz="1200" u="none" strike="noStrike" dirty="0" smtClean="0">
                          <a:effectLst/>
                        </a:rPr>
                        <a:t>67%</a:t>
                      </a:r>
                      <a:endParaRPr lang="es-CO" sz="1200" b="1" i="0" u="none" strike="noStrike" dirty="0">
                        <a:solidFill>
                          <a:srgbClr val="000000"/>
                        </a:solidFill>
                        <a:effectLst/>
                        <a:latin typeface="Arial" panose="020B0604020202020204" pitchFamily="34" charset="0"/>
                      </a:endParaRPr>
                    </a:p>
                  </a:txBody>
                  <a:tcPr marL="6899" marR="6899" marT="6899" marB="0" anchor="ctr"/>
                </a:tc>
                <a:tc>
                  <a:txBody>
                    <a:bodyPr/>
                    <a:lstStyle/>
                    <a:p>
                      <a:pPr algn="ctr" rtl="0" fontAlgn="ctr"/>
                      <a:r>
                        <a:rPr lang="es-CO" sz="1200" u="none" strike="noStrike" dirty="0">
                          <a:effectLst/>
                        </a:rPr>
                        <a:t>-28%</a:t>
                      </a:r>
                      <a:endParaRPr lang="es-CO" sz="1200" b="0" i="0" u="none" strike="noStrike" dirty="0">
                        <a:solidFill>
                          <a:srgbClr val="000000"/>
                        </a:solidFill>
                        <a:effectLst/>
                        <a:latin typeface="Arial" panose="020B0604020202020204" pitchFamily="34" charset="0"/>
                      </a:endParaRPr>
                    </a:p>
                  </a:txBody>
                  <a:tcPr marL="6899" marR="6899" marT="6899" marB="0" anchor="ctr"/>
                </a:tc>
                <a:extLst>
                  <a:ext uri="{0D108BD9-81ED-4DB2-BD59-A6C34878D82A}">
                    <a16:rowId xmlns:a16="http://schemas.microsoft.com/office/drawing/2014/main" val="974366184"/>
                  </a:ext>
                </a:extLst>
              </a:tr>
              <a:tr h="553233">
                <a:tc>
                  <a:txBody>
                    <a:bodyPr/>
                    <a:lstStyle/>
                    <a:p>
                      <a:pPr algn="just" rtl="0" fontAlgn="ctr"/>
                      <a:r>
                        <a:rPr lang="es-CO" sz="1200" b="1" u="none" strike="noStrike" dirty="0">
                          <a:effectLst/>
                        </a:rPr>
                        <a:t>Ejecución presupuestal</a:t>
                      </a:r>
                      <a:endParaRPr lang="es-CO" sz="1200" b="1" i="0" u="none" strike="noStrike" dirty="0">
                        <a:solidFill>
                          <a:srgbClr val="000000"/>
                        </a:solidFill>
                        <a:effectLst/>
                        <a:latin typeface="Arial" panose="020B0604020202020204" pitchFamily="34" charset="0"/>
                      </a:endParaRPr>
                    </a:p>
                  </a:txBody>
                  <a:tcPr marL="6899" marR="6899" marT="6899" marB="0" anchor="ctr"/>
                </a:tc>
                <a:tc>
                  <a:txBody>
                    <a:bodyPr/>
                    <a:lstStyle/>
                    <a:p>
                      <a:pPr algn="just" rtl="0" fontAlgn="ctr"/>
                      <a:r>
                        <a:rPr lang="es-ES" sz="1200" u="none" strike="noStrike">
                          <a:effectLst/>
                        </a:rPr>
                        <a:t>Que el presupuesto ejecutado por Bienestar Universitario sea mínimo del 2% del Presupuesto total ejecutado por la Universidad. </a:t>
                      </a:r>
                      <a:endParaRPr lang="es-ES" sz="1200" b="0" i="0" u="none" strike="noStrike">
                        <a:solidFill>
                          <a:srgbClr val="000000"/>
                        </a:solidFill>
                        <a:effectLst/>
                        <a:latin typeface="Arial" panose="020B0604020202020204" pitchFamily="34" charset="0"/>
                      </a:endParaRPr>
                    </a:p>
                  </a:txBody>
                  <a:tcPr marL="6899" marR="6899" marT="6899" marB="0" anchor="ctr"/>
                </a:tc>
                <a:tc gridSpan="3">
                  <a:txBody>
                    <a:bodyPr/>
                    <a:lstStyle/>
                    <a:p>
                      <a:pPr algn="ctr" rtl="0" fontAlgn="ctr"/>
                      <a:r>
                        <a:rPr lang="es-CO" sz="1200" u="none" strike="noStrike" dirty="0">
                          <a:solidFill>
                            <a:srgbClr val="FF0000"/>
                          </a:solidFill>
                          <a:effectLst/>
                        </a:rPr>
                        <a:t> </a:t>
                      </a:r>
                      <a:r>
                        <a:rPr lang="es-CO" sz="1200" u="none" strike="noStrike" dirty="0" smtClean="0">
                          <a:solidFill>
                            <a:srgbClr val="FF0000"/>
                          </a:solidFill>
                          <a:effectLst/>
                        </a:rPr>
                        <a:t>67%</a:t>
                      </a:r>
                      <a:endParaRPr lang="es-CO" sz="1200" b="1" i="0" u="none" strike="noStrike" dirty="0">
                        <a:solidFill>
                          <a:srgbClr val="FF0000"/>
                        </a:solidFill>
                        <a:effectLst/>
                        <a:latin typeface="Arial" panose="020B0604020202020204" pitchFamily="34" charset="0"/>
                      </a:endParaRPr>
                    </a:p>
                  </a:txBody>
                  <a:tcPr marL="6899" marR="6899" marT="6899" marB="0" anchor="ctr"/>
                </a:tc>
                <a:tc hMerge="1">
                  <a:txBody>
                    <a:bodyPr/>
                    <a:lstStyle/>
                    <a:p>
                      <a:endParaRPr lang="es-ES"/>
                    </a:p>
                  </a:txBody>
                  <a:tcPr/>
                </a:tc>
                <a:tc hMerge="1">
                  <a:txBody>
                    <a:bodyPr/>
                    <a:lstStyle/>
                    <a:p>
                      <a:endParaRPr lang="es-CO"/>
                    </a:p>
                  </a:txBody>
                  <a:tcPr/>
                </a:tc>
                <a:tc>
                  <a:txBody>
                    <a:bodyPr/>
                    <a:lstStyle/>
                    <a:p>
                      <a:pPr algn="ctr" rtl="0" fontAlgn="ctr"/>
                      <a:r>
                        <a:rPr lang="es-CO" sz="1200" u="none" strike="noStrike" dirty="0" smtClean="0">
                          <a:solidFill>
                            <a:srgbClr val="FF0000"/>
                          </a:solidFill>
                          <a:effectLst/>
                        </a:rPr>
                        <a:t>67%</a:t>
                      </a:r>
                      <a:r>
                        <a:rPr lang="es-CO" sz="1200" u="none" strike="noStrike" dirty="0">
                          <a:solidFill>
                            <a:srgbClr val="FF0000"/>
                          </a:solidFill>
                          <a:effectLst/>
                        </a:rPr>
                        <a:t> </a:t>
                      </a:r>
                      <a:endParaRPr lang="es-CO" sz="1200" b="1" i="0" u="none" strike="noStrike" dirty="0">
                        <a:solidFill>
                          <a:srgbClr val="FF0000"/>
                        </a:solidFill>
                        <a:effectLst/>
                        <a:latin typeface="Arial" panose="020B0604020202020204" pitchFamily="34" charset="0"/>
                      </a:endParaRPr>
                    </a:p>
                  </a:txBody>
                  <a:tcPr marL="6899" marR="6899" marT="6899" marB="0" anchor="ctr"/>
                </a:tc>
                <a:tc>
                  <a:txBody>
                    <a:bodyPr/>
                    <a:lstStyle/>
                    <a:p>
                      <a:pPr algn="ctr" rtl="0" fontAlgn="ctr"/>
                      <a:r>
                        <a:rPr lang="es-CO" sz="1200" u="none" strike="noStrike" dirty="0" smtClean="0">
                          <a:effectLst/>
                        </a:rPr>
                        <a:t>0%</a:t>
                      </a:r>
                      <a:endParaRPr lang="es-CO" sz="1200" b="0" i="0" u="none" strike="noStrike" dirty="0">
                        <a:solidFill>
                          <a:srgbClr val="000000"/>
                        </a:solidFill>
                        <a:effectLst/>
                        <a:latin typeface="Arial" panose="020B0604020202020204" pitchFamily="34" charset="0"/>
                      </a:endParaRPr>
                    </a:p>
                  </a:txBody>
                  <a:tcPr marL="6899" marR="6899" marT="6899" marB="0" anchor="ctr"/>
                </a:tc>
                <a:extLst>
                  <a:ext uri="{0D108BD9-81ED-4DB2-BD59-A6C34878D82A}">
                    <a16:rowId xmlns:a16="http://schemas.microsoft.com/office/drawing/2014/main" val="1641303706"/>
                  </a:ext>
                </a:extLst>
              </a:tr>
              <a:tr h="258174">
                <a:tc gridSpan="7">
                  <a:txBody>
                    <a:bodyPr/>
                    <a:lstStyle/>
                    <a:p>
                      <a:pPr algn="ctr" rtl="0" fontAlgn="ctr"/>
                      <a:r>
                        <a:rPr lang="es-ES" sz="1200" u="none" strike="noStrike" dirty="0">
                          <a:effectLst/>
                        </a:rPr>
                        <a:t>Análisis de resultados: Se cumplió la meta de los indicadores de proceso</a:t>
                      </a:r>
                      <a:endParaRPr lang="es-ES" sz="1200" b="1" i="0" u="none" strike="noStrike" dirty="0">
                        <a:solidFill>
                          <a:srgbClr val="000000"/>
                        </a:solidFill>
                        <a:effectLst/>
                        <a:latin typeface="Arial" panose="020B0604020202020204" pitchFamily="34" charset="0"/>
                      </a:endParaRPr>
                    </a:p>
                  </a:txBody>
                  <a:tcPr marL="6899" marR="6899" marT="6899" marB="0" anchor="ctr"/>
                </a:tc>
                <a:tc hMerge="1">
                  <a:txBody>
                    <a:bodyPr/>
                    <a:lstStyle/>
                    <a:p>
                      <a:endParaRPr lang="es-CO"/>
                    </a:p>
                  </a:txBody>
                  <a:tcPr/>
                </a:tc>
                <a:tc hMerge="1">
                  <a:txBody>
                    <a:bodyPr/>
                    <a:lstStyle/>
                    <a:p>
                      <a:endParaRPr lang="es-CO"/>
                    </a:p>
                  </a:txBody>
                  <a:tcPr/>
                </a:tc>
                <a:tc hMerge="1">
                  <a:txBody>
                    <a:bodyPr/>
                    <a:lstStyle/>
                    <a:p>
                      <a:endParaRPr lang="es-ES"/>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466423600"/>
                  </a:ext>
                </a:extLst>
              </a:tr>
            </a:tbl>
          </a:graphicData>
        </a:graphic>
      </p:graphicFrame>
      <p:sp>
        <p:nvSpPr>
          <p:cNvPr id="3" name="Rectangle 2"/>
          <p:cNvSpPr txBox="1">
            <a:spLocks noChangeArrowheads="1"/>
          </p:cNvSpPr>
          <p:nvPr/>
        </p:nvSpPr>
        <p:spPr>
          <a:xfrm>
            <a:off x="-815" y="332656"/>
            <a:ext cx="8229600" cy="720725"/>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fontAlgn="ctr">
              <a:spcAft>
                <a:spcPts val="0"/>
              </a:spcAft>
            </a:pPr>
            <a:r>
              <a:rPr lang="es-ES" sz="2000" b="1" dirty="0" smtClean="0"/>
              <a:t>Análisis del Objetivo “3” de Calidad </a:t>
            </a:r>
            <a:r>
              <a:rPr lang="es-ES" sz="1600" b="1" dirty="0" smtClean="0"/>
              <a:t/>
            </a:r>
            <a:br>
              <a:rPr lang="es-ES" sz="1600" b="1" dirty="0" smtClean="0"/>
            </a:br>
            <a:r>
              <a:rPr lang="es-CO" sz="2000" b="1" dirty="0" smtClean="0"/>
              <a:t>Indicadores de Gestión de los procesos</a:t>
            </a:r>
            <a:endParaRPr lang="es-CO" sz="2000" dirty="0">
              <a:latin typeface="Calibri" panose="020F0502020204030204" pitchFamily="34" charset="0"/>
            </a:endParaRPr>
          </a:p>
        </p:txBody>
      </p:sp>
    </p:spTree>
    <p:extLst>
      <p:ext uri="{BB962C8B-B14F-4D97-AF65-F5344CB8AC3E}">
        <p14:creationId xmlns:p14="http://schemas.microsoft.com/office/powerpoint/2010/main" val="1664915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idx="4294967295"/>
          </p:nvPr>
        </p:nvSpPr>
        <p:spPr>
          <a:xfrm>
            <a:off x="1259632" y="908720"/>
            <a:ext cx="6295988" cy="648072"/>
          </a:xfrm>
        </p:spPr>
        <p:txBody>
          <a:bodyPr>
            <a:noAutofit/>
          </a:bodyPr>
          <a:lstStyle/>
          <a:p>
            <a:pPr fontAlgn="ctr">
              <a:spcBef>
                <a:spcPts val="0"/>
              </a:spcBef>
              <a:defRPr/>
            </a:pPr>
            <a:r>
              <a:rPr lang="es-CO" sz="2400" b="1" dirty="0" smtClean="0"/>
              <a:t>Producto </a:t>
            </a:r>
            <a:r>
              <a:rPr lang="es-CO" sz="2400" b="1" dirty="0"/>
              <a:t>y/o servicio no conforme identificado</a:t>
            </a:r>
            <a:endParaRPr lang="es-CO" sz="2400" b="1" dirty="0">
              <a:solidFill>
                <a:srgbClr val="FF0000"/>
              </a:solidFill>
            </a:endParaRPr>
          </a:p>
        </p:txBody>
      </p:sp>
      <p:graphicFrame>
        <p:nvGraphicFramePr>
          <p:cNvPr id="9" name="8 Tabla"/>
          <p:cNvGraphicFramePr>
            <a:graphicFrameLocks noGrp="1"/>
          </p:cNvGraphicFramePr>
          <p:nvPr>
            <p:extLst>
              <p:ext uri="{D42A27DB-BD31-4B8C-83A1-F6EECF244321}">
                <p14:modId xmlns:p14="http://schemas.microsoft.com/office/powerpoint/2010/main" val="3899036657"/>
              </p:ext>
            </p:extLst>
          </p:nvPr>
        </p:nvGraphicFramePr>
        <p:xfrm>
          <a:off x="508260" y="2060848"/>
          <a:ext cx="8112125" cy="2241452"/>
        </p:xfrm>
        <a:graphic>
          <a:graphicData uri="http://schemas.openxmlformats.org/drawingml/2006/table">
            <a:tbl>
              <a:tblPr>
                <a:tableStyleId>{8A107856-5554-42FB-B03E-39F5DBC370BA}</a:tableStyleId>
              </a:tblPr>
              <a:tblGrid>
                <a:gridCol w="2099395">
                  <a:extLst>
                    <a:ext uri="{9D8B030D-6E8A-4147-A177-3AD203B41FA5}">
                      <a16:colId xmlns:a16="http://schemas.microsoft.com/office/drawing/2014/main" val="20000"/>
                    </a:ext>
                  </a:extLst>
                </a:gridCol>
                <a:gridCol w="4951667">
                  <a:extLst>
                    <a:ext uri="{9D8B030D-6E8A-4147-A177-3AD203B41FA5}">
                      <a16:colId xmlns:a16="http://schemas.microsoft.com/office/drawing/2014/main" val="20001"/>
                    </a:ext>
                  </a:extLst>
                </a:gridCol>
                <a:gridCol w="1061063">
                  <a:extLst>
                    <a:ext uri="{9D8B030D-6E8A-4147-A177-3AD203B41FA5}">
                      <a16:colId xmlns:a16="http://schemas.microsoft.com/office/drawing/2014/main" val="20002"/>
                    </a:ext>
                  </a:extLst>
                </a:gridCol>
              </a:tblGrid>
              <a:tr h="412652">
                <a:tc>
                  <a:txBody>
                    <a:bodyPr/>
                    <a:lstStyle/>
                    <a:p>
                      <a:pPr algn="ctr" fontAlgn="ctr"/>
                      <a:r>
                        <a:rPr lang="es-ES" sz="1200" b="1" u="none" strike="noStrike" dirty="0"/>
                        <a:t>RESUMEN DE LA NO CONFORMIDAD</a:t>
                      </a:r>
                      <a:endParaRPr lang="es-ES" sz="1200" b="1" i="0" u="none" strike="noStrike" dirty="0">
                        <a:solidFill>
                          <a:schemeClr val="bg1"/>
                        </a:solidFill>
                        <a:latin typeface="Century Gothic"/>
                      </a:endParaRPr>
                    </a:p>
                  </a:txBody>
                  <a:tcPr marL="0" marR="0" marT="0" marB="0" anchor="ctr"/>
                </a:tc>
                <a:tc>
                  <a:txBody>
                    <a:bodyPr/>
                    <a:lstStyle/>
                    <a:p>
                      <a:pPr algn="ctr" fontAlgn="ctr"/>
                      <a:r>
                        <a:rPr lang="es-ES" sz="1200" b="1" u="none" strike="noStrike" dirty="0"/>
                        <a:t>Acción/Acciones implantadas </a:t>
                      </a:r>
                      <a:endParaRPr lang="es-ES" sz="1200" b="1" i="0" u="none" strike="noStrike" dirty="0">
                        <a:solidFill>
                          <a:schemeClr val="bg1"/>
                        </a:solidFill>
                        <a:latin typeface="Century Gothic"/>
                      </a:endParaRPr>
                    </a:p>
                  </a:txBody>
                  <a:tcPr marL="0" marR="0" marT="0" marB="0" anchor="ctr"/>
                </a:tc>
                <a:tc>
                  <a:txBody>
                    <a:bodyPr/>
                    <a:lstStyle/>
                    <a:p>
                      <a:pPr algn="ctr" fontAlgn="ctr"/>
                      <a:r>
                        <a:rPr lang="es-ES" sz="1200" b="1" u="none" strike="noStrike" dirty="0"/>
                        <a:t>Estado</a:t>
                      </a:r>
                      <a:endParaRPr lang="es-ES" sz="1200" b="1" i="0" u="none" strike="noStrike" dirty="0">
                        <a:solidFill>
                          <a:schemeClr val="bg1"/>
                        </a:solidFill>
                        <a:latin typeface="Century Gothic"/>
                      </a:endParaRPr>
                    </a:p>
                  </a:txBody>
                  <a:tcPr marL="0" marR="0" marT="0" marB="0" anchor="ctr"/>
                </a:tc>
                <a:extLst>
                  <a:ext uri="{0D108BD9-81ED-4DB2-BD59-A6C34878D82A}">
                    <a16:rowId xmlns:a16="http://schemas.microsoft.com/office/drawing/2014/main" val="10000"/>
                  </a:ext>
                </a:extLst>
              </a:tr>
              <a:tr h="177889">
                <a:tc gridSpan="3">
                  <a:txBody>
                    <a:bodyPr/>
                    <a:lstStyle/>
                    <a:p>
                      <a:pPr algn="l" fontAlgn="b"/>
                      <a:endParaRPr lang="es-ES" sz="1200" b="0" i="0" u="none" strike="noStrike" dirty="0">
                        <a:latin typeface="Arial"/>
                      </a:endParaRPr>
                    </a:p>
                  </a:txBody>
                  <a:tcPr marL="0" marR="0" marT="0" marB="0" anchor="ct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1"/>
                  </a:ext>
                </a:extLst>
              </a:tr>
              <a:tr h="1622880">
                <a:tc gridSpan="3">
                  <a:txBody>
                    <a:bodyPr/>
                    <a:lstStyle/>
                    <a:p>
                      <a:pPr algn="l" fontAlgn="ctr"/>
                      <a:r>
                        <a:rPr lang="es-ES" sz="1200" u="none" strike="noStrike" dirty="0" smtClean="0"/>
                        <a:t> </a:t>
                      </a:r>
                      <a:r>
                        <a:rPr lang="es-ES" sz="1800" u="none" strike="noStrike" dirty="0" smtClean="0"/>
                        <a:t>No </a:t>
                      </a:r>
                      <a:r>
                        <a:rPr lang="es-ES" sz="1800" u="none" strike="noStrike" dirty="0"/>
                        <a:t>se han</a:t>
                      </a:r>
                      <a:r>
                        <a:rPr lang="es-ES" sz="1800" u="none" strike="noStrike" baseline="0" dirty="0"/>
                        <a:t> presentado servicios no conformes por quejas recurrentes  o incumplimiento a los  </a:t>
                      </a:r>
                      <a:r>
                        <a:rPr lang="es-ES" sz="1800" u="none" strike="noStrike" baseline="0" dirty="0" smtClean="0"/>
                        <a:t>2 acuerdos </a:t>
                      </a:r>
                      <a:r>
                        <a:rPr lang="es-ES" sz="1800" u="none" strike="noStrike" baseline="0" dirty="0"/>
                        <a:t>de </a:t>
                      </a:r>
                      <a:r>
                        <a:rPr lang="es-ES" sz="1800" u="none" strike="noStrike" baseline="0" dirty="0" smtClean="0"/>
                        <a:t>servicio: </a:t>
                      </a:r>
                    </a:p>
                    <a:p>
                      <a:pPr algn="l" fontAlgn="ctr"/>
                      <a:endParaRPr lang="es-ES" sz="1800" u="none" strike="noStrike" baseline="0" dirty="0" smtClean="0"/>
                    </a:p>
                    <a:p>
                      <a:pPr algn="l" fontAlgn="ctr"/>
                      <a:r>
                        <a:rPr lang="es-ES" sz="1800" u="none" strike="noStrike" baseline="0" dirty="0" smtClean="0"/>
                        <a:t>          1.Psicología </a:t>
                      </a:r>
                    </a:p>
                    <a:p>
                      <a:pPr algn="l" fontAlgn="ctr"/>
                      <a:r>
                        <a:rPr lang="es-ES" sz="1800" u="none" strike="noStrike" baseline="0" dirty="0" smtClean="0"/>
                        <a:t>  </a:t>
                      </a:r>
                    </a:p>
                    <a:p>
                      <a:pPr algn="l" fontAlgn="ctr"/>
                      <a:r>
                        <a:rPr lang="es-CO" sz="1800" kern="1200" dirty="0" smtClean="0">
                          <a:effectLst/>
                        </a:rPr>
                        <a:t>         2. Atención médica y/o primaria de enfermería</a:t>
                      </a:r>
                      <a:endParaRPr lang="es-ES" sz="1800" b="0" i="0" u="none" strike="noStrike" dirty="0">
                        <a:solidFill>
                          <a:srgbClr val="000000"/>
                        </a:solidFill>
                        <a:latin typeface="Arial"/>
                      </a:endParaRPr>
                    </a:p>
                  </a:txBody>
                  <a:tcPr marL="0" marR="0" marT="0" marB="0" anchor="ctr"/>
                </a:tc>
                <a:tc hMerge="1">
                  <a:txBody>
                    <a:bodyPr/>
                    <a:lstStyle/>
                    <a:p>
                      <a:pPr algn="just" fontAlgn="ctr"/>
                      <a:endParaRPr lang="es-ES" sz="1400" b="0"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just" fontAlgn="ct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72055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3568" y="2924944"/>
            <a:ext cx="7416824" cy="954107"/>
          </a:xfrm>
          <a:prstGeom prst="rect">
            <a:avLst/>
          </a:prstGeom>
        </p:spPr>
        <p:txBody>
          <a:bodyPr wrap="square">
            <a:spAutoFit/>
          </a:bodyPr>
          <a:lstStyle/>
          <a:p>
            <a:pPr algn="ctr" defTabSz="457200" fontAlgn="ctr">
              <a:spcBef>
                <a:spcPts val="0"/>
              </a:spcBef>
              <a:spcAft>
                <a:spcPts val="0"/>
              </a:spcAft>
              <a:defRPr/>
            </a:pPr>
            <a:r>
              <a:rPr lang="es-CO" sz="2800" b="1" kern="0" dirty="0" smtClean="0"/>
              <a:t>RESULTADOS DE LAS AUDITORÍAS INTERNAS Y EXTERNAS</a:t>
            </a:r>
            <a:endParaRPr lang="es-MX" sz="2800" b="1" kern="0" dirty="0" smtClean="0"/>
          </a:p>
        </p:txBody>
      </p:sp>
    </p:spTree>
    <p:extLst>
      <p:ext uri="{BB962C8B-B14F-4D97-AF65-F5344CB8AC3E}">
        <p14:creationId xmlns:p14="http://schemas.microsoft.com/office/powerpoint/2010/main" val="9353628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idx="4294967295"/>
          </p:nvPr>
        </p:nvSpPr>
        <p:spPr>
          <a:xfrm>
            <a:off x="611560" y="404664"/>
            <a:ext cx="7128793" cy="674798"/>
          </a:xfrm>
        </p:spPr>
        <p:txBody>
          <a:bodyPr>
            <a:noAutofit/>
          </a:bodyPr>
          <a:lstStyle/>
          <a:p>
            <a:pPr algn="ctr"/>
            <a:r>
              <a:rPr lang="es-CO" sz="1400" b="1" kern="0" dirty="0"/>
              <a:t>RESULTADOS DE LAS AUDITORÍAS INTERNAS Y EXTERNAS</a:t>
            </a:r>
            <a:r>
              <a:rPr lang="es-MX" sz="1400" b="1" kern="0" dirty="0"/>
              <a:t/>
            </a:r>
            <a:br>
              <a:rPr lang="es-MX" sz="1400" b="1" kern="0" dirty="0"/>
            </a:br>
            <a:r>
              <a:rPr lang="es-ES" sz="1400" b="1" dirty="0"/>
              <a:t>Resultados de Auditorias internas</a:t>
            </a:r>
          </a:p>
        </p:txBody>
      </p:sp>
      <p:graphicFrame>
        <p:nvGraphicFramePr>
          <p:cNvPr id="2" name="Tabla 1"/>
          <p:cNvGraphicFramePr>
            <a:graphicFrameLocks noGrp="1"/>
          </p:cNvGraphicFramePr>
          <p:nvPr>
            <p:extLst>
              <p:ext uri="{D42A27DB-BD31-4B8C-83A1-F6EECF244321}">
                <p14:modId xmlns:p14="http://schemas.microsoft.com/office/powerpoint/2010/main" val="478363689"/>
              </p:ext>
            </p:extLst>
          </p:nvPr>
        </p:nvGraphicFramePr>
        <p:xfrm>
          <a:off x="179512" y="1083498"/>
          <a:ext cx="8568949" cy="4433733"/>
        </p:xfrm>
        <a:graphic>
          <a:graphicData uri="http://schemas.openxmlformats.org/drawingml/2006/table">
            <a:tbl>
              <a:tblPr>
                <a:tableStyleId>{8A107856-5554-42FB-B03E-39F5DBC370BA}</a:tableStyleId>
              </a:tblPr>
              <a:tblGrid>
                <a:gridCol w="372563">
                  <a:extLst>
                    <a:ext uri="{9D8B030D-6E8A-4147-A177-3AD203B41FA5}">
                      <a16:colId xmlns:a16="http://schemas.microsoft.com/office/drawing/2014/main" val="3611024132"/>
                    </a:ext>
                  </a:extLst>
                </a:gridCol>
                <a:gridCol w="372563">
                  <a:extLst>
                    <a:ext uri="{9D8B030D-6E8A-4147-A177-3AD203B41FA5}">
                      <a16:colId xmlns:a16="http://schemas.microsoft.com/office/drawing/2014/main" val="2315965517"/>
                    </a:ext>
                  </a:extLst>
                </a:gridCol>
                <a:gridCol w="372563">
                  <a:extLst>
                    <a:ext uri="{9D8B030D-6E8A-4147-A177-3AD203B41FA5}">
                      <a16:colId xmlns:a16="http://schemas.microsoft.com/office/drawing/2014/main" val="2998475469"/>
                    </a:ext>
                  </a:extLst>
                </a:gridCol>
                <a:gridCol w="372563">
                  <a:extLst>
                    <a:ext uri="{9D8B030D-6E8A-4147-A177-3AD203B41FA5}">
                      <a16:colId xmlns:a16="http://schemas.microsoft.com/office/drawing/2014/main" val="3282290461"/>
                    </a:ext>
                  </a:extLst>
                </a:gridCol>
                <a:gridCol w="372563">
                  <a:extLst>
                    <a:ext uri="{9D8B030D-6E8A-4147-A177-3AD203B41FA5}">
                      <a16:colId xmlns:a16="http://schemas.microsoft.com/office/drawing/2014/main" val="302365045"/>
                    </a:ext>
                  </a:extLst>
                </a:gridCol>
                <a:gridCol w="372563">
                  <a:extLst>
                    <a:ext uri="{9D8B030D-6E8A-4147-A177-3AD203B41FA5}">
                      <a16:colId xmlns:a16="http://schemas.microsoft.com/office/drawing/2014/main" val="3537862309"/>
                    </a:ext>
                  </a:extLst>
                </a:gridCol>
                <a:gridCol w="372563">
                  <a:extLst>
                    <a:ext uri="{9D8B030D-6E8A-4147-A177-3AD203B41FA5}">
                      <a16:colId xmlns:a16="http://schemas.microsoft.com/office/drawing/2014/main" val="2516018441"/>
                    </a:ext>
                  </a:extLst>
                </a:gridCol>
                <a:gridCol w="372563">
                  <a:extLst>
                    <a:ext uri="{9D8B030D-6E8A-4147-A177-3AD203B41FA5}">
                      <a16:colId xmlns:a16="http://schemas.microsoft.com/office/drawing/2014/main" val="4083063394"/>
                    </a:ext>
                  </a:extLst>
                </a:gridCol>
                <a:gridCol w="372563">
                  <a:extLst>
                    <a:ext uri="{9D8B030D-6E8A-4147-A177-3AD203B41FA5}">
                      <a16:colId xmlns:a16="http://schemas.microsoft.com/office/drawing/2014/main" val="787643064"/>
                    </a:ext>
                  </a:extLst>
                </a:gridCol>
                <a:gridCol w="372563">
                  <a:extLst>
                    <a:ext uri="{9D8B030D-6E8A-4147-A177-3AD203B41FA5}">
                      <a16:colId xmlns:a16="http://schemas.microsoft.com/office/drawing/2014/main" val="3615438806"/>
                    </a:ext>
                  </a:extLst>
                </a:gridCol>
                <a:gridCol w="372563">
                  <a:extLst>
                    <a:ext uri="{9D8B030D-6E8A-4147-A177-3AD203B41FA5}">
                      <a16:colId xmlns:a16="http://schemas.microsoft.com/office/drawing/2014/main" val="620571574"/>
                    </a:ext>
                  </a:extLst>
                </a:gridCol>
                <a:gridCol w="372563">
                  <a:extLst>
                    <a:ext uri="{9D8B030D-6E8A-4147-A177-3AD203B41FA5}">
                      <a16:colId xmlns:a16="http://schemas.microsoft.com/office/drawing/2014/main" val="3914372513"/>
                    </a:ext>
                  </a:extLst>
                </a:gridCol>
                <a:gridCol w="372563">
                  <a:extLst>
                    <a:ext uri="{9D8B030D-6E8A-4147-A177-3AD203B41FA5}">
                      <a16:colId xmlns:a16="http://schemas.microsoft.com/office/drawing/2014/main" val="3968290198"/>
                    </a:ext>
                  </a:extLst>
                </a:gridCol>
                <a:gridCol w="372563">
                  <a:extLst>
                    <a:ext uri="{9D8B030D-6E8A-4147-A177-3AD203B41FA5}">
                      <a16:colId xmlns:a16="http://schemas.microsoft.com/office/drawing/2014/main" val="97039304"/>
                    </a:ext>
                  </a:extLst>
                </a:gridCol>
                <a:gridCol w="372563">
                  <a:extLst>
                    <a:ext uri="{9D8B030D-6E8A-4147-A177-3AD203B41FA5}">
                      <a16:colId xmlns:a16="http://schemas.microsoft.com/office/drawing/2014/main" val="1796927731"/>
                    </a:ext>
                  </a:extLst>
                </a:gridCol>
                <a:gridCol w="372563">
                  <a:extLst>
                    <a:ext uri="{9D8B030D-6E8A-4147-A177-3AD203B41FA5}">
                      <a16:colId xmlns:a16="http://schemas.microsoft.com/office/drawing/2014/main" val="1801462738"/>
                    </a:ext>
                  </a:extLst>
                </a:gridCol>
                <a:gridCol w="372563">
                  <a:extLst>
                    <a:ext uri="{9D8B030D-6E8A-4147-A177-3AD203B41FA5}">
                      <a16:colId xmlns:a16="http://schemas.microsoft.com/office/drawing/2014/main" val="2276234245"/>
                    </a:ext>
                  </a:extLst>
                </a:gridCol>
                <a:gridCol w="372563">
                  <a:extLst>
                    <a:ext uri="{9D8B030D-6E8A-4147-A177-3AD203B41FA5}">
                      <a16:colId xmlns:a16="http://schemas.microsoft.com/office/drawing/2014/main" val="771777674"/>
                    </a:ext>
                  </a:extLst>
                </a:gridCol>
                <a:gridCol w="372563">
                  <a:extLst>
                    <a:ext uri="{9D8B030D-6E8A-4147-A177-3AD203B41FA5}">
                      <a16:colId xmlns:a16="http://schemas.microsoft.com/office/drawing/2014/main" val="2667237879"/>
                    </a:ext>
                  </a:extLst>
                </a:gridCol>
                <a:gridCol w="372563">
                  <a:extLst>
                    <a:ext uri="{9D8B030D-6E8A-4147-A177-3AD203B41FA5}">
                      <a16:colId xmlns:a16="http://schemas.microsoft.com/office/drawing/2014/main" val="3772119282"/>
                    </a:ext>
                  </a:extLst>
                </a:gridCol>
                <a:gridCol w="372563">
                  <a:extLst>
                    <a:ext uri="{9D8B030D-6E8A-4147-A177-3AD203B41FA5}">
                      <a16:colId xmlns:a16="http://schemas.microsoft.com/office/drawing/2014/main" val="524826234"/>
                    </a:ext>
                  </a:extLst>
                </a:gridCol>
                <a:gridCol w="372563">
                  <a:extLst>
                    <a:ext uri="{9D8B030D-6E8A-4147-A177-3AD203B41FA5}">
                      <a16:colId xmlns:a16="http://schemas.microsoft.com/office/drawing/2014/main" val="1873853792"/>
                    </a:ext>
                  </a:extLst>
                </a:gridCol>
                <a:gridCol w="372563">
                  <a:extLst>
                    <a:ext uri="{9D8B030D-6E8A-4147-A177-3AD203B41FA5}">
                      <a16:colId xmlns:a16="http://schemas.microsoft.com/office/drawing/2014/main" val="3719509852"/>
                    </a:ext>
                  </a:extLst>
                </a:gridCol>
              </a:tblGrid>
              <a:tr h="524029">
                <a:tc>
                  <a:txBody>
                    <a:bodyPr/>
                    <a:lstStyle/>
                    <a:p>
                      <a:pPr algn="ctr" rtl="0" fontAlgn="ctr"/>
                      <a:r>
                        <a:rPr lang="es-ES" sz="1000" u="none" strike="noStrike">
                          <a:effectLst/>
                        </a:rPr>
                        <a:t>NC</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NC</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NC</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NC</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NC</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NC</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NC</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NC</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NC</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dirty="0">
                          <a:effectLst/>
                        </a:rPr>
                        <a:t>NC</a:t>
                      </a:r>
                      <a:endParaRPr lang="es-ES" sz="1000" b="0" i="0" u="none" strike="noStrike" dirty="0">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NC</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NC</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NC</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NC</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NC</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NC</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NC</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NC</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NC</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NC</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NC</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50" dirty="0">
                          <a:solidFill>
                            <a:srgbClr val="FF0000"/>
                          </a:solidFill>
                        </a:rPr>
                        <a:t>NC</a:t>
                      </a:r>
                    </a:p>
                  </a:txBody>
                  <a:tcPr marL="4481" marR="4481" marT="4481" marB="0" anchor="ctr"/>
                </a:tc>
                <a:tc>
                  <a:txBody>
                    <a:bodyPr/>
                    <a:lstStyle/>
                    <a:p>
                      <a:pPr algn="ctr" rtl="0" fontAlgn="ctr"/>
                      <a:r>
                        <a:rPr lang="es-ES" sz="1050" dirty="0">
                          <a:solidFill>
                            <a:srgbClr val="FF0000"/>
                          </a:solidFill>
                        </a:rPr>
                        <a:t>NC</a:t>
                      </a:r>
                    </a:p>
                  </a:txBody>
                  <a:tcPr marL="4481" marR="4481" marT="4481" marB="0" anchor="ctr"/>
                </a:tc>
                <a:extLst>
                  <a:ext uri="{0D108BD9-81ED-4DB2-BD59-A6C34878D82A}">
                    <a16:rowId xmlns:a16="http://schemas.microsoft.com/office/drawing/2014/main" val="1084429701"/>
                  </a:ext>
                </a:extLst>
              </a:tr>
              <a:tr h="524029">
                <a:tc>
                  <a:txBody>
                    <a:bodyPr/>
                    <a:lstStyle/>
                    <a:p>
                      <a:pPr algn="ctr" rtl="0" fontAlgn="b"/>
                      <a:r>
                        <a:rPr lang="es-ES" sz="800" u="none" strike="noStrike" dirty="0">
                          <a:effectLst/>
                        </a:rPr>
                        <a:t>II-2006</a:t>
                      </a:r>
                      <a:endParaRPr lang="es-ES" sz="800" b="0" i="0" u="none" strike="noStrike" dirty="0">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800" u="none" strike="noStrike" dirty="0">
                          <a:effectLst/>
                        </a:rPr>
                        <a:t>I-2007</a:t>
                      </a:r>
                      <a:endParaRPr lang="es-ES" sz="800" b="0" i="0" u="none" strike="noStrike" dirty="0">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800" u="none" strike="noStrike" dirty="0">
                          <a:effectLst/>
                        </a:rPr>
                        <a:t>II-2007</a:t>
                      </a:r>
                      <a:endParaRPr lang="es-ES" sz="800" b="0" i="0" u="none" strike="noStrike" dirty="0">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800" u="none" strike="noStrike">
                          <a:effectLst/>
                        </a:rPr>
                        <a:t>I-2008</a:t>
                      </a:r>
                      <a:endParaRPr lang="es-ES" sz="800" b="0" i="0" u="none" strike="noStrike">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800" u="none" strike="noStrike">
                          <a:effectLst/>
                        </a:rPr>
                        <a:t>II-2008</a:t>
                      </a:r>
                      <a:endParaRPr lang="es-ES" sz="800" b="0" i="0" u="none" strike="noStrike">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800" u="none" strike="noStrike">
                          <a:effectLst/>
                        </a:rPr>
                        <a:t>I -2009</a:t>
                      </a:r>
                      <a:endParaRPr lang="es-ES" sz="800" b="0" i="0" u="none" strike="noStrike">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800" u="none" strike="noStrike" dirty="0">
                          <a:effectLst/>
                        </a:rPr>
                        <a:t>II -2009</a:t>
                      </a:r>
                      <a:endParaRPr lang="es-ES" sz="800" b="0" i="0" u="none" strike="noStrike" dirty="0">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800" u="none" strike="noStrike">
                          <a:effectLst/>
                        </a:rPr>
                        <a:t>I -2010</a:t>
                      </a:r>
                      <a:endParaRPr lang="es-ES" sz="800" b="0" i="0" u="none" strike="noStrike">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800" u="none" strike="noStrike">
                          <a:effectLst/>
                        </a:rPr>
                        <a:t>2011</a:t>
                      </a:r>
                      <a:endParaRPr lang="es-ES" sz="800" b="0" i="0" u="none" strike="noStrike">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800" u="none" strike="noStrike">
                          <a:effectLst/>
                        </a:rPr>
                        <a:t>2012-1</a:t>
                      </a:r>
                      <a:endParaRPr lang="es-ES" sz="800" b="0" i="0" u="none" strike="noStrike">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800" u="none" strike="noStrike">
                          <a:effectLst/>
                        </a:rPr>
                        <a:t>2012-2</a:t>
                      </a:r>
                      <a:endParaRPr lang="es-ES" sz="800" b="0" i="0" u="none" strike="noStrike">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800" u="none" strike="noStrike">
                          <a:effectLst/>
                        </a:rPr>
                        <a:t>2013-1</a:t>
                      </a:r>
                      <a:endParaRPr lang="es-ES" sz="800" b="0" i="0" u="none" strike="noStrike">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800" u="none" strike="noStrike" dirty="0">
                          <a:effectLst/>
                        </a:rPr>
                        <a:t>2013-2</a:t>
                      </a:r>
                      <a:endParaRPr lang="es-ES" sz="800" b="0" i="0" u="none" strike="noStrike" dirty="0">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800" u="none" strike="noStrike" dirty="0">
                          <a:effectLst/>
                        </a:rPr>
                        <a:t>2014-1</a:t>
                      </a:r>
                      <a:endParaRPr lang="es-ES" sz="800" b="0" i="0" u="none" strike="noStrike" dirty="0">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800" u="none" strike="noStrike" dirty="0">
                          <a:effectLst/>
                        </a:rPr>
                        <a:t>2014-2</a:t>
                      </a:r>
                      <a:endParaRPr lang="es-ES" sz="800" b="0" i="0" u="none" strike="noStrike" dirty="0">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800" u="none" strike="noStrike" dirty="0">
                          <a:effectLst/>
                        </a:rPr>
                        <a:t>2015-1</a:t>
                      </a:r>
                      <a:endParaRPr lang="es-ES" sz="800" b="0" i="0" u="none" strike="noStrike" dirty="0">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800" u="none" strike="noStrike" dirty="0">
                          <a:effectLst/>
                        </a:rPr>
                        <a:t>2015-2</a:t>
                      </a:r>
                      <a:endParaRPr lang="es-ES" sz="800" b="0" i="0" u="none" strike="noStrike" dirty="0">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800" u="none" strike="noStrike" dirty="0">
                          <a:effectLst/>
                        </a:rPr>
                        <a:t>2016-1</a:t>
                      </a:r>
                      <a:endParaRPr lang="es-ES" sz="800" b="0" i="0" u="none" strike="noStrike" dirty="0">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800" u="none" strike="noStrike" dirty="0">
                          <a:effectLst/>
                        </a:rPr>
                        <a:t>2016-2</a:t>
                      </a:r>
                      <a:endParaRPr lang="es-ES" sz="800" b="0" i="0" u="none" strike="noStrike" dirty="0">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800" u="none" strike="noStrike" dirty="0">
                          <a:effectLst/>
                        </a:rPr>
                        <a:t>2017-1</a:t>
                      </a:r>
                      <a:endParaRPr lang="es-ES" sz="800" b="0" i="0" u="none" strike="noStrike" dirty="0">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800" u="none" strike="noStrike" dirty="0">
                          <a:effectLst/>
                        </a:rPr>
                        <a:t>2017-1</a:t>
                      </a:r>
                      <a:endParaRPr lang="es-ES" sz="800" b="0" i="0" u="none" strike="noStrike" dirty="0">
                        <a:solidFill>
                          <a:srgbClr val="000000"/>
                        </a:solidFill>
                        <a:effectLst/>
                        <a:latin typeface="Calibri" panose="020F0502020204030204" pitchFamily="34" charset="0"/>
                      </a:endParaRPr>
                    </a:p>
                  </a:txBody>
                  <a:tcPr marL="4481" marR="4481" marT="4481" marB="0" anchor="b"/>
                </a:tc>
                <a:tc>
                  <a:txBody>
                    <a:bodyPr/>
                    <a:lstStyle/>
                    <a:p>
                      <a:pPr algn="ctr" rtl="0" fontAlgn="b"/>
                      <a:r>
                        <a:rPr lang="es-ES" sz="900" dirty="0" smtClean="0">
                          <a:solidFill>
                            <a:srgbClr val="FF0000"/>
                          </a:solidFill>
                        </a:rPr>
                        <a:t>2018-1</a:t>
                      </a:r>
                      <a:endParaRPr lang="es-ES" sz="900" dirty="0">
                        <a:solidFill>
                          <a:srgbClr val="FF0000"/>
                        </a:solidFill>
                      </a:endParaRPr>
                    </a:p>
                  </a:txBody>
                  <a:tcPr marL="4481" marR="4481" marT="4481" marB="0" anchor="b"/>
                </a:tc>
                <a:tc>
                  <a:txBody>
                    <a:bodyPr/>
                    <a:lstStyle/>
                    <a:p>
                      <a:pPr algn="ctr" rtl="0" fontAlgn="b"/>
                      <a:r>
                        <a:rPr lang="es-ES" sz="900" dirty="0" smtClean="0">
                          <a:solidFill>
                            <a:srgbClr val="FF0000"/>
                          </a:solidFill>
                        </a:rPr>
                        <a:t>2018-2</a:t>
                      </a:r>
                      <a:endParaRPr lang="es-ES" sz="900" dirty="0">
                        <a:solidFill>
                          <a:srgbClr val="FF0000"/>
                        </a:solidFill>
                      </a:endParaRPr>
                    </a:p>
                  </a:txBody>
                  <a:tcPr marL="4481" marR="4481" marT="4481" marB="0" anchor="b"/>
                </a:tc>
                <a:extLst>
                  <a:ext uri="{0D108BD9-81ED-4DB2-BD59-A6C34878D82A}">
                    <a16:rowId xmlns:a16="http://schemas.microsoft.com/office/drawing/2014/main" val="1117955856"/>
                  </a:ext>
                </a:extLst>
              </a:tr>
              <a:tr h="524029">
                <a:tc>
                  <a:txBody>
                    <a:bodyPr/>
                    <a:lstStyle/>
                    <a:p>
                      <a:pPr algn="ctr" rtl="0" fontAlgn="ctr"/>
                      <a:r>
                        <a:rPr lang="es-ES" sz="1000" u="none" strike="noStrike">
                          <a:effectLst/>
                        </a:rPr>
                        <a:t>5</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3</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0</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1</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0</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dirty="0">
                          <a:effectLst/>
                        </a:rPr>
                        <a:t>1</a:t>
                      </a:r>
                      <a:endParaRPr lang="es-ES" sz="1000" b="0" i="0" u="none" strike="noStrike" dirty="0">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dirty="0">
                          <a:effectLst/>
                        </a:rPr>
                        <a:t>0</a:t>
                      </a:r>
                      <a:endParaRPr lang="es-ES" sz="1000" b="0" i="0" u="none" strike="noStrike" dirty="0">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1</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dirty="0">
                          <a:effectLst/>
                        </a:rPr>
                        <a:t>0</a:t>
                      </a:r>
                      <a:endParaRPr lang="es-ES" sz="1000" b="0" i="0" u="none" strike="noStrike" dirty="0">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0</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0</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dirty="0">
                          <a:effectLst/>
                        </a:rPr>
                        <a:t>0</a:t>
                      </a:r>
                      <a:endParaRPr lang="es-ES" sz="1000" b="0" i="0" u="none" strike="noStrike" dirty="0">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dirty="0">
                          <a:effectLst/>
                        </a:rPr>
                        <a:t>0</a:t>
                      </a:r>
                      <a:endParaRPr lang="es-ES" sz="1000" b="0" i="0" u="none" strike="noStrike" dirty="0">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0</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0</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1</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0</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0</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1</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0</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00" u="none" strike="noStrike">
                          <a:effectLst/>
                        </a:rPr>
                        <a:t>0</a:t>
                      </a:r>
                      <a:endParaRPr lang="es-ES" sz="1000" b="0" i="0" u="none" strike="noStrike">
                        <a:solidFill>
                          <a:srgbClr val="000000"/>
                        </a:solidFill>
                        <a:effectLst/>
                        <a:latin typeface="Calibri" panose="020F0502020204030204" pitchFamily="34" charset="0"/>
                      </a:endParaRPr>
                    </a:p>
                  </a:txBody>
                  <a:tcPr marL="4481" marR="4481" marT="4481" marB="0" anchor="ctr"/>
                </a:tc>
                <a:tc>
                  <a:txBody>
                    <a:bodyPr/>
                    <a:lstStyle/>
                    <a:p>
                      <a:pPr algn="ctr" rtl="0" fontAlgn="ctr"/>
                      <a:r>
                        <a:rPr lang="es-ES" sz="1050" dirty="0">
                          <a:solidFill>
                            <a:srgbClr val="FF0000"/>
                          </a:solidFill>
                        </a:rPr>
                        <a:t>0</a:t>
                      </a:r>
                    </a:p>
                  </a:txBody>
                  <a:tcPr marL="4481" marR="4481" marT="4481" marB="0" anchor="ctr"/>
                </a:tc>
                <a:tc>
                  <a:txBody>
                    <a:bodyPr/>
                    <a:lstStyle/>
                    <a:p>
                      <a:pPr algn="ctr" rtl="0" fontAlgn="ctr"/>
                      <a:r>
                        <a:rPr lang="es-ES" sz="1050" dirty="0">
                          <a:solidFill>
                            <a:srgbClr val="FF0000"/>
                          </a:solidFill>
                        </a:rPr>
                        <a:t>0</a:t>
                      </a:r>
                    </a:p>
                  </a:txBody>
                  <a:tcPr marL="4481" marR="4481" marT="4481" marB="0" anchor="ctr"/>
                </a:tc>
                <a:extLst>
                  <a:ext uri="{0D108BD9-81ED-4DB2-BD59-A6C34878D82A}">
                    <a16:rowId xmlns:a16="http://schemas.microsoft.com/office/drawing/2014/main" val="2083437402"/>
                  </a:ext>
                </a:extLst>
              </a:tr>
              <a:tr h="499072">
                <a:tc gridSpan="23">
                  <a:txBody>
                    <a:bodyPr/>
                    <a:lstStyle/>
                    <a:p>
                      <a:pPr algn="ctr" rtl="0" fontAlgn="ctr"/>
                      <a:r>
                        <a:rPr lang="es-ES" sz="1600" u="none" strike="noStrike" dirty="0">
                          <a:effectLst/>
                        </a:rPr>
                        <a:t>AUDITORÍA INTERNAS  2018</a:t>
                      </a:r>
                      <a:endParaRPr lang="es-ES" sz="1600" b="1" i="0" u="none" strike="noStrike" dirty="0">
                        <a:solidFill>
                          <a:srgbClr val="000000"/>
                        </a:solidFill>
                        <a:effectLst/>
                        <a:latin typeface="Calibri" panose="020F0502020204030204" pitchFamily="34" charset="0"/>
                      </a:endParaRPr>
                    </a:p>
                  </a:txBody>
                  <a:tcPr marL="4481" marR="4481" marT="4481"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pPr algn="ctr" rtl="0" fontAlgn="ctr"/>
                      <a:endParaRPr lang="es-ES" sz="1000" b="1" i="0" u="none" strike="noStrike" dirty="0">
                        <a:solidFill>
                          <a:srgbClr val="000000"/>
                        </a:solidFill>
                        <a:effectLst/>
                        <a:latin typeface="Calibri" panose="020F0502020204030204" pitchFamily="34" charset="0"/>
                      </a:endParaRPr>
                    </a:p>
                  </a:txBody>
                  <a:tcPr marL="4481" marR="4481" marT="4481" marB="0" anchor="ctr"/>
                </a:tc>
                <a:extLst>
                  <a:ext uri="{0D108BD9-81ED-4DB2-BD59-A6C34878D82A}">
                    <a16:rowId xmlns:a16="http://schemas.microsoft.com/office/drawing/2014/main" val="4217383937"/>
                  </a:ext>
                </a:extLst>
              </a:tr>
              <a:tr h="499072">
                <a:tc gridSpan="23">
                  <a:txBody>
                    <a:bodyPr/>
                    <a:lstStyle/>
                    <a:p>
                      <a:pPr algn="l" rtl="0" fontAlgn="ctr"/>
                      <a:r>
                        <a:rPr lang="es-CO" sz="1600" u="none" strike="noStrike" dirty="0">
                          <a:effectLst/>
                        </a:rPr>
                        <a:t>          1. No se presentaron </a:t>
                      </a:r>
                      <a:r>
                        <a:rPr lang="es-CO" sz="1600" u="none" strike="noStrike" dirty="0" smtClean="0">
                          <a:effectLst/>
                        </a:rPr>
                        <a:t>hallazgos</a:t>
                      </a:r>
                      <a:r>
                        <a:rPr lang="es-CO" sz="1600" u="none" strike="noStrike" baseline="0" dirty="0" smtClean="0">
                          <a:effectLst/>
                        </a:rPr>
                        <a:t> solo una observación en el segundo ciclo de auditoria</a:t>
                      </a:r>
                      <a:endParaRPr lang="es-CO" sz="1600" b="0" i="0" u="none" strike="noStrike" dirty="0">
                        <a:solidFill>
                          <a:srgbClr val="000000"/>
                        </a:solidFill>
                        <a:effectLst/>
                        <a:latin typeface="Calibri" panose="020F0502020204030204" pitchFamily="34" charset="0"/>
                      </a:endParaRPr>
                    </a:p>
                  </a:txBody>
                  <a:tcPr marL="4481" marR="4481" marT="4481"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pPr algn="l" rtl="0" fontAlgn="ctr"/>
                      <a:endParaRPr lang="es-CO" sz="1000" b="0" i="0" u="none" strike="noStrike" dirty="0">
                        <a:solidFill>
                          <a:srgbClr val="000000"/>
                        </a:solidFill>
                        <a:effectLst/>
                        <a:latin typeface="Calibri" panose="020F0502020204030204" pitchFamily="34" charset="0"/>
                      </a:endParaRPr>
                    </a:p>
                  </a:txBody>
                  <a:tcPr marL="4481" marR="4481" marT="4481" marB="0" anchor="ctr"/>
                </a:tc>
                <a:extLst>
                  <a:ext uri="{0D108BD9-81ED-4DB2-BD59-A6C34878D82A}">
                    <a16:rowId xmlns:a16="http://schemas.microsoft.com/office/drawing/2014/main" val="1587871819"/>
                  </a:ext>
                </a:extLst>
              </a:tr>
              <a:tr h="682215">
                <a:tc gridSpan="23">
                  <a:txBody>
                    <a:bodyPr/>
                    <a:lstStyle/>
                    <a:p>
                      <a:pPr algn="l" rtl="0" fontAlgn="ctr"/>
                      <a:r>
                        <a:rPr lang="es-CO" sz="1600" u="none" strike="noStrike" dirty="0">
                          <a:effectLst/>
                        </a:rPr>
                        <a:t>          2. Se evidencia una observación sobre los espacios destinados a actividades de bienestar en la </a:t>
                      </a:r>
                      <a:r>
                        <a:rPr lang="es-CO" sz="1600" u="none" strike="noStrike" dirty="0" smtClean="0">
                          <a:effectLst/>
                        </a:rPr>
                        <a:t>                        sede </a:t>
                      </a:r>
                      <a:r>
                        <a:rPr lang="es-CO" sz="1600" u="none" strike="noStrike" dirty="0">
                          <a:effectLst/>
                        </a:rPr>
                        <a:t>Centro.</a:t>
                      </a:r>
                      <a:endParaRPr lang="es-CO" sz="1600" b="0" i="0" u="none" strike="noStrike" dirty="0">
                        <a:solidFill>
                          <a:srgbClr val="000000"/>
                        </a:solidFill>
                        <a:effectLst/>
                        <a:latin typeface="Calibri" panose="020F0502020204030204" pitchFamily="34" charset="0"/>
                      </a:endParaRPr>
                    </a:p>
                  </a:txBody>
                  <a:tcPr marL="4481" marR="4481" marT="4481"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pPr algn="l" rtl="0" fontAlgn="ctr"/>
                      <a:endParaRPr lang="es-CO" sz="1000" b="0" i="0" u="none" strike="noStrike" dirty="0">
                        <a:solidFill>
                          <a:srgbClr val="000000"/>
                        </a:solidFill>
                        <a:effectLst/>
                        <a:latin typeface="Calibri" panose="020F0502020204030204" pitchFamily="34" charset="0"/>
                      </a:endParaRPr>
                    </a:p>
                  </a:txBody>
                  <a:tcPr marL="4481" marR="4481" marT="4481" marB="0" anchor="ctr"/>
                </a:tc>
                <a:extLst>
                  <a:ext uri="{0D108BD9-81ED-4DB2-BD59-A6C34878D82A}">
                    <a16:rowId xmlns:a16="http://schemas.microsoft.com/office/drawing/2014/main" val="2014602111"/>
                  </a:ext>
                </a:extLst>
              </a:tr>
              <a:tr h="499072">
                <a:tc gridSpan="23">
                  <a:txBody>
                    <a:bodyPr/>
                    <a:lstStyle/>
                    <a:p>
                      <a:pPr algn="l" rtl="0" fontAlgn="ctr"/>
                      <a:r>
                        <a:rPr lang="es-CO" sz="1600" u="none" strike="noStrike" dirty="0">
                          <a:effectLst/>
                        </a:rPr>
                        <a:t>          </a:t>
                      </a:r>
                      <a:r>
                        <a:rPr lang="es-CO" sz="1600" u="none" strike="noStrike" dirty="0" smtClean="0">
                          <a:effectLst/>
                        </a:rPr>
                        <a:t>3.</a:t>
                      </a:r>
                      <a:r>
                        <a:rPr lang="es-CO" sz="1600" u="none" strike="noStrike" baseline="0" dirty="0" smtClean="0">
                          <a:effectLst/>
                        </a:rPr>
                        <a:t> </a:t>
                      </a:r>
                      <a:r>
                        <a:rPr lang="es-CO" sz="1600" u="none" strike="noStrike" dirty="0" smtClean="0">
                          <a:effectLst/>
                        </a:rPr>
                        <a:t> </a:t>
                      </a:r>
                      <a:r>
                        <a:rPr lang="es-CO" sz="1600" u="none" strike="noStrike" dirty="0">
                          <a:effectLst/>
                        </a:rPr>
                        <a:t>Corrección aplicada: Convenio con instalaciones deportivas cercanas a la sede Centro.</a:t>
                      </a:r>
                      <a:endParaRPr lang="es-CO" sz="1600" b="1" i="0" u="none" strike="noStrike" dirty="0">
                        <a:solidFill>
                          <a:srgbClr val="000000"/>
                        </a:solidFill>
                        <a:effectLst/>
                        <a:latin typeface="Calibri" panose="020F0502020204030204" pitchFamily="34" charset="0"/>
                      </a:endParaRPr>
                    </a:p>
                  </a:txBody>
                  <a:tcPr marL="4481" marR="4481" marT="4481"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pPr algn="l" rtl="0" fontAlgn="ctr"/>
                      <a:endParaRPr lang="es-CO" sz="1000" b="1" i="0" u="none" strike="noStrike" dirty="0">
                        <a:solidFill>
                          <a:srgbClr val="000000"/>
                        </a:solidFill>
                        <a:effectLst/>
                        <a:latin typeface="Calibri" panose="020F0502020204030204" pitchFamily="34" charset="0"/>
                      </a:endParaRPr>
                    </a:p>
                  </a:txBody>
                  <a:tcPr marL="4481" marR="4481" marT="4481" marB="0" anchor="ctr"/>
                </a:tc>
                <a:extLst>
                  <a:ext uri="{0D108BD9-81ED-4DB2-BD59-A6C34878D82A}">
                    <a16:rowId xmlns:a16="http://schemas.microsoft.com/office/drawing/2014/main" val="3564503505"/>
                  </a:ext>
                </a:extLst>
              </a:tr>
              <a:tr h="682215">
                <a:tc gridSpan="23">
                  <a:txBody>
                    <a:bodyPr/>
                    <a:lstStyle/>
                    <a:p>
                      <a:pPr algn="l" rtl="0" fontAlgn="ctr"/>
                      <a:r>
                        <a:rPr lang="es-CO" sz="1600" u="none" strike="noStrike" dirty="0">
                          <a:effectLst/>
                        </a:rPr>
                        <a:t>           </a:t>
                      </a:r>
                      <a:r>
                        <a:rPr lang="es-CO" sz="1600" u="none" strike="noStrike" dirty="0" smtClean="0">
                          <a:effectLst/>
                        </a:rPr>
                        <a:t>4.</a:t>
                      </a:r>
                      <a:r>
                        <a:rPr lang="es-CO" sz="1600" u="none" strike="noStrike" baseline="0" dirty="0" smtClean="0">
                          <a:effectLst/>
                        </a:rPr>
                        <a:t> </a:t>
                      </a:r>
                      <a:r>
                        <a:rPr lang="es-CO" sz="1600" u="none" strike="noStrike" dirty="0" smtClean="0">
                          <a:effectLst/>
                        </a:rPr>
                        <a:t>Los </a:t>
                      </a:r>
                      <a:r>
                        <a:rPr lang="es-CO" sz="1600" u="none" strike="noStrike" dirty="0">
                          <a:effectLst/>
                        </a:rPr>
                        <a:t>instructores de la cátedra olímpica pertenecen igualmente al área de bienestar, lo que facilita la utilización de éstos espacios por parte de </a:t>
                      </a:r>
                      <a:r>
                        <a:rPr lang="es-CO" sz="1600" u="none" strike="noStrike" dirty="0" smtClean="0">
                          <a:effectLst/>
                        </a:rPr>
                        <a:t>    </a:t>
                      </a:r>
                      <a:r>
                        <a:rPr lang="es-CO" sz="1600" u="none" strike="noStrike" baseline="0" dirty="0" smtClean="0">
                          <a:effectLst/>
                        </a:rPr>
                        <a:t>  estudiantes</a:t>
                      </a:r>
                      <a:endParaRPr lang="es-CO" sz="1600" b="0" i="0" u="none" strike="noStrike" dirty="0">
                        <a:solidFill>
                          <a:srgbClr val="000000"/>
                        </a:solidFill>
                        <a:effectLst/>
                        <a:latin typeface="Calibri" panose="020F0502020204030204" pitchFamily="34" charset="0"/>
                      </a:endParaRPr>
                    </a:p>
                  </a:txBody>
                  <a:tcPr marL="4481" marR="4481" marT="4481"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pPr algn="l" rtl="0" fontAlgn="ctr"/>
                      <a:endParaRPr lang="es-CO" sz="1000" b="0" i="0" u="none" strike="noStrike" dirty="0">
                        <a:solidFill>
                          <a:srgbClr val="000000"/>
                        </a:solidFill>
                        <a:effectLst/>
                        <a:latin typeface="Calibri" panose="020F0502020204030204" pitchFamily="34" charset="0"/>
                      </a:endParaRPr>
                    </a:p>
                  </a:txBody>
                  <a:tcPr marL="4481" marR="4481" marT="4481" marB="0" anchor="ctr"/>
                </a:tc>
                <a:extLst>
                  <a:ext uri="{0D108BD9-81ED-4DB2-BD59-A6C34878D82A}">
                    <a16:rowId xmlns:a16="http://schemas.microsoft.com/office/drawing/2014/main" val="2703287490"/>
                  </a:ext>
                </a:extLst>
              </a:tr>
            </a:tbl>
          </a:graphicData>
        </a:graphic>
      </p:graphicFrame>
    </p:spTree>
    <p:extLst>
      <p:ext uri="{BB962C8B-B14F-4D97-AF65-F5344CB8AC3E}">
        <p14:creationId xmlns:p14="http://schemas.microsoft.com/office/powerpoint/2010/main" val="39790898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idx="4294967295"/>
          </p:nvPr>
        </p:nvSpPr>
        <p:spPr>
          <a:xfrm>
            <a:off x="323440" y="188640"/>
            <a:ext cx="8229600" cy="1143000"/>
          </a:xfrm>
        </p:spPr>
        <p:txBody>
          <a:bodyPr>
            <a:noAutofit/>
          </a:bodyPr>
          <a:lstStyle/>
          <a:p>
            <a:pPr algn="ctr"/>
            <a:r>
              <a:rPr lang="es-CO" sz="2400" b="1" kern="0" dirty="0"/>
              <a:t>RESULTADOS DE LAS AUDITORÍAS INTERNAS Y EXTERNAS</a:t>
            </a:r>
            <a:r>
              <a:rPr lang="es-MX" sz="2400" b="1" kern="0" dirty="0"/>
              <a:t/>
            </a:r>
            <a:br>
              <a:rPr lang="es-MX" sz="2400" b="1" kern="0" dirty="0"/>
            </a:br>
            <a:r>
              <a:rPr lang="es-ES" sz="2400" b="1" dirty="0" smtClean="0"/>
              <a:t>Resultados </a:t>
            </a:r>
            <a:r>
              <a:rPr lang="es-ES" sz="2400" b="1" dirty="0"/>
              <a:t>de Auditorias </a:t>
            </a:r>
            <a:r>
              <a:rPr lang="es-ES" sz="2400" b="1" dirty="0" smtClean="0"/>
              <a:t>Externas</a:t>
            </a:r>
            <a:endParaRPr lang="es-ES" sz="2400" b="1" dirty="0"/>
          </a:p>
        </p:txBody>
      </p:sp>
      <p:graphicFrame>
        <p:nvGraphicFramePr>
          <p:cNvPr id="10" name="Group 428"/>
          <p:cNvGraphicFramePr>
            <a:graphicFrameLocks noGrp="1"/>
          </p:cNvGraphicFramePr>
          <p:nvPr>
            <p:ph sz="half" idx="4294967295"/>
            <p:extLst>
              <p:ext uri="{D42A27DB-BD31-4B8C-83A1-F6EECF244321}">
                <p14:modId xmlns:p14="http://schemas.microsoft.com/office/powerpoint/2010/main" val="701111547"/>
              </p:ext>
            </p:extLst>
          </p:nvPr>
        </p:nvGraphicFramePr>
        <p:xfrm>
          <a:off x="251619" y="1196753"/>
          <a:ext cx="8640762" cy="1339813"/>
        </p:xfrm>
        <a:graphic>
          <a:graphicData uri="http://schemas.openxmlformats.org/drawingml/2006/table">
            <a:tbl>
              <a:tblPr/>
              <a:tblGrid>
                <a:gridCol w="1477962">
                  <a:extLst>
                    <a:ext uri="{9D8B030D-6E8A-4147-A177-3AD203B41FA5}">
                      <a16:colId xmlns:a16="http://schemas.microsoft.com/office/drawing/2014/main" val="20000"/>
                    </a:ext>
                  </a:extLst>
                </a:gridCol>
                <a:gridCol w="2879725">
                  <a:extLst>
                    <a:ext uri="{9D8B030D-6E8A-4147-A177-3AD203B41FA5}">
                      <a16:colId xmlns:a16="http://schemas.microsoft.com/office/drawing/2014/main" val="20001"/>
                    </a:ext>
                  </a:extLst>
                </a:gridCol>
                <a:gridCol w="4283075">
                  <a:extLst>
                    <a:ext uri="{9D8B030D-6E8A-4147-A177-3AD203B41FA5}">
                      <a16:colId xmlns:a16="http://schemas.microsoft.com/office/drawing/2014/main" val="20002"/>
                    </a:ext>
                  </a:extLst>
                </a:gridCol>
              </a:tblGrid>
              <a:tr h="180478">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200" b="0" i="0" u="none" strike="noStrike" cap="none" normalizeH="0" baseline="0" dirty="0">
                          <a:ln>
                            <a:noFill/>
                          </a:ln>
                          <a:solidFill>
                            <a:schemeClr val="tx1"/>
                          </a:solidFill>
                          <a:effectLst/>
                          <a:latin typeface="Arial" charset="0"/>
                        </a:rPr>
                        <a:t>proceso</a:t>
                      </a:r>
                      <a:endParaRPr kumimoji="0" lang="es-ES" sz="12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200" b="1" i="0" u="none" strike="noStrike" cap="none" normalizeH="0" baseline="0" dirty="0">
                          <a:ln>
                            <a:noFill/>
                          </a:ln>
                          <a:solidFill>
                            <a:schemeClr val="tx1"/>
                          </a:solidFill>
                          <a:effectLst/>
                          <a:latin typeface="Arial" charset="0"/>
                          <a:cs typeface="Arial" charset="0"/>
                        </a:rPr>
                        <a:t>Auditoria externa</a:t>
                      </a:r>
                      <a:endParaRPr kumimoji="0" lang="es-ES" sz="12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CCFF"/>
                    </a:solidFill>
                  </a:tcPr>
                </a:tc>
                <a:tc hMerge="1">
                  <a:txBody>
                    <a:bodyPr/>
                    <a:lstStyle/>
                    <a:p>
                      <a:endParaRPr lang="es-ES"/>
                    </a:p>
                  </a:txBody>
                  <a:tcPr/>
                </a:tc>
                <a:extLst>
                  <a:ext uri="{0D108BD9-81ED-4DB2-BD59-A6C34878D82A}">
                    <a16:rowId xmlns:a16="http://schemas.microsoft.com/office/drawing/2014/main" val="10000"/>
                  </a:ext>
                </a:extLst>
              </a:tr>
              <a:tr h="180478">
                <a:tc vMerge="1">
                  <a:txBody>
                    <a:bodyPr/>
                    <a:lstStyle/>
                    <a:p>
                      <a:endParaRPr lang="es-ES"/>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dirty="0">
                          <a:ln>
                            <a:noFill/>
                          </a:ln>
                          <a:solidFill>
                            <a:srgbClr val="FFFFFF"/>
                          </a:solidFill>
                          <a:effectLst/>
                          <a:latin typeface="Arial" charset="0"/>
                          <a:cs typeface="Arial" charset="0"/>
                        </a:rPr>
                        <a:t>NC</a:t>
                      </a:r>
                      <a:endParaRPr kumimoji="0" lang="es-ES" sz="12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dirty="0">
                          <a:ln>
                            <a:noFill/>
                          </a:ln>
                          <a:solidFill>
                            <a:srgbClr val="FFFFFF"/>
                          </a:solidFill>
                          <a:effectLst/>
                          <a:latin typeface="Arial" charset="0"/>
                          <a:cs typeface="Arial" charset="0"/>
                        </a:rPr>
                        <a:t>OBS</a:t>
                      </a:r>
                      <a:endParaRPr kumimoji="0" lang="es-ES" sz="12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extLst>
                  <a:ext uri="{0D108BD9-81ED-4DB2-BD59-A6C34878D82A}">
                    <a16:rowId xmlns:a16="http://schemas.microsoft.com/office/drawing/2014/main" val="10001"/>
                  </a:ext>
                </a:extLst>
              </a:tr>
              <a:tr h="276911">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0" i="0" u="none" strike="noStrike" cap="none" normalizeH="0" baseline="0" dirty="0">
                          <a:ln>
                            <a:noFill/>
                          </a:ln>
                          <a:solidFill>
                            <a:schemeClr val="tx1"/>
                          </a:solidFill>
                          <a:effectLst/>
                          <a:latin typeface="Arial" charset="0"/>
                        </a:rPr>
                        <a:t>BU</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dirty="0" smtClean="0">
                          <a:ln>
                            <a:noFill/>
                          </a:ln>
                          <a:solidFill>
                            <a:schemeClr val="tx1"/>
                          </a:solidFill>
                          <a:effectLst/>
                          <a:latin typeface="Arial" charset="0"/>
                        </a:rPr>
                        <a:t>NA</a:t>
                      </a:r>
                      <a:endParaRPr kumimoji="0" lang="es-ES" sz="12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dirty="0" smtClean="0">
                          <a:ln>
                            <a:noFill/>
                          </a:ln>
                          <a:solidFill>
                            <a:schemeClr val="tx1"/>
                          </a:solidFill>
                          <a:effectLst/>
                          <a:latin typeface="Arial" charset="0"/>
                        </a:rPr>
                        <a:t>NA</a:t>
                      </a:r>
                      <a:endParaRPr kumimoji="0" lang="es-ES" sz="12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4262">
                <a:tc gridSpan="3">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endParaRPr kumimoji="0" lang="es-MX"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8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6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126101"/>
            <a:ext cx="9144000" cy="764539"/>
          </a:xfrm>
          <a:prstGeom prst="rect">
            <a:avLst/>
          </a:prstGeom>
        </p:spPr>
      </p:pic>
      <p:graphicFrame>
        <p:nvGraphicFramePr>
          <p:cNvPr id="6" name="1 Tabla"/>
          <p:cNvGraphicFramePr>
            <a:graphicFrameLocks noGrp="1"/>
          </p:cNvGraphicFramePr>
          <p:nvPr>
            <p:extLst>
              <p:ext uri="{D42A27DB-BD31-4B8C-83A1-F6EECF244321}">
                <p14:modId xmlns:p14="http://schemas.microsoft.com/office/powerpoint/2010/main" val="2854876588"/>
              </p:ext>
            </p:extLst>
          </p:nvPr>
        </p:nvGraphicFramePr>
        <p:xfrm>
          <a:off x="280131" y="2773805"/>
          <a:ext cx="8640761" cy="3115056"/>
        </p:xfrm>
        <a:graphic>
          <a:graphicData uri="http://schemas.openxmlformats.org/drawingml/2006/table">
            <a:tbl>
              <a:tblPr firstRow="1" firstCol="1" bandRow="1">
                <a:tableStyleId>{5C22544A-7EE6-4342-B048-85BDC9FD1C3A}</a:tableStyleId>
              </a:tblPr>
              <a:tblGrid>
                <a:gridCol w="2635685">
                  <a:extLst>
                    <a:ext uri="{9D8B030D-6E8A-4147-A177-3AD203B41FA5}">
                      <a16:colId xmlns:a16="http://schemas.microsoft.com/office/drawing/2014/main" val="20000"/>
                    </a:ext>
                  </a:extLst>
                </a:gridCol>
                <a:gridCol w="2725422">
                  <a:extLst>
                    <a:ext uri="{9D8B030D-6E8A-4147-A177-3AD203B41FA5}">
                      <a16:colId xmlns:a16="http://schemas.microsoft.com/office/drawing/2014/main" val="20001"/>
                    </a:ext>
                  </a:extLst>
                </a:gridCol>
                <a:gridCol w="3279654">
                  <a:extLst>
                    <a:ext uri="{9D8B030D-6E8A-4147-A177-3AD203B41FA5}">
                      <a16:colId xmlns:a16="http://schemas.microsoft.com/office/drawing/2014/main" val="20002"/>
                    </a:ext>
                  </a:extLst>
                </a:gridCol>
              </a:tblGrid>
              <a:tr h="72765">
                <a:tc>
                  <a:txBody>
                    <a:bodyPr/>
                    <a:lstStyle/>
                    <a:p>
                      <a:pPr algn="ctr">
                        <a:lnSpc>
                          <a:spcPct val="115000"/>
                        </a:lnSpc>
                        <a:spcAft>
                          <a:spcPts val="0"/>
                        </a:spcAft>
                      </a:pPr>
                      <a:r>
                        <a:rPr lang="es-CO" sz="1000" dirty="0">
                          <a:solidFill>
                            <a:schemeClr val="tx1"/>
                          </a:solidFill>
                          <a:effectLst/>
                          <a:latin typeface="Calibri"/>
                          <a:ea typeface="Calibri"/>
                          <a:cs typeface="Times New Roman"/>
                        </a:rPr>
                        <a:t>HALLAZGO</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457200" rtl="0" eaLnBrk="1" fontAlgn="auto" latinLnBrk="0" hangingPunct="1">
                        <a:lnSpc>
                          <a:spcPct val="115000"/>
                        </a:lnSpc>
                        <a:spcBef>
                          <a:spcPts val="0"/>
                        </a:spcBef>
                        <a:spcAft>
                          <a:spcPts val="1000"/>
                        </a:spcAft>
                        <a:buClrTx/>
                        <a:buSzTx/>
                        <a:buFontTx/>
                        <a:buNone/>
                        <a:tabLst/>
                        <a:defRPr/>
                      </a:pPr>
                      <a:r>
                        <a:rPr lang="es-CO" sz="1600" dirty="0">
                          <a:solidFill>
                            <a:schemeClr val="tx1"/>
                          </a:solidFill>
                          <a:effectLst/>
                          <a:latin typeface="+mn-lt"/>
                          <a:ea typeface="Calibri"/>
                          <a:cs typeface="Times New Roman"/>
                        </a:rPr>
                        <a:t>ACCIÓN</a:t>
                      </a:r>
                      <a:r>
                        <a:rPr lang="es-CO" sz="1600" baseline="0" dirty="0">
                          <a:solidFill>
                            <a:schemeClr val="tx1"/>
                          </a:solidFill>
                          <a:effectLst/>
                          <a:latin typeface="+mn-lt"/>
                          <a:ea typeface="Calibri"/>
                          <a:cs typeface="Times New Roman"/>
                        </a:rPr>
                        <a:t> CORRECTIVA</a:t>
                      </a:r>
                      <a:endParaRPr lang="es-CO" sz="1600" dirty="0">
                        <a:solidFill>
                          <a:schemeClr val="tx1"/>
                        </a:solidFill>
                        <a:effectLst/>
                        <a:latin typeface="+mn-lt"/>
                        <a:ea typeface="Calibri"/>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1000"/>
                        </a:spcAft>
                      </a:pPr>
                      <a:r>
                        <a:rPr lang="es-CO" sz="1600" dirty="0">
                          <a:solidFill>
                            <a:schemeClr val="tx1"/>
                          </a:solidFill>
                          <a:effectLst/>
                          <a:latin typeface="Calibri"/>
                          <a:ea typeface="Calibri"/>
                          <a:cs typeface="Times New Roman"/>
                        </a:rPr>
                        <a:t>ESTADO</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719323">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s-CO" sz="1800" b="1" kern="1200" dirty="0" smtClean="0">
                          <a:solidFill>
                            <a:schemeClr val="lt1"/>
                          </a:solidFill>
                          <a:effectLst/>
                          <a:latin typeface="+mn-lt"/>
                          <a:ea typeface="+mn-ea"/>
                          <a:cs typeface="+mn-cs"/>
                        </a:rPr>
                        <a:t>NO </a:t>
                      </a:r>
                    </a:p>
                    <a:p>
                      <a:pPr marL="0" marR="0" indent="0" algn="just" defTabSz="457200" rtl="0" eaLnBrk="1" fontAlgn="auto" latinLnBrk="0" hangingPunct="1">
                        <a:lnSpc>
                          <a:spcPct val="100000"/>
                        </a:lnSpc>
                        <a:spcBef>
                          <a:spcPts val="0"/>
                        </a:spcBef>
                        <a:spcAft>
                          <a:spcPts val="0"/>
                        </a:spcAft>
                        <a:buClrTx/>
                        <a:buSzTx/>
                        <a:buFontTx/>
                        <a:buNone/>
                        <a:tabLst/>
                        <a:defRPr/>
                      </a:pPr>
                      <a:r>
                        <a:rPr lang="es-CO" sz="1200" b="0" i="0" u="none" strike="noStrike" kern="1200" dirty="0" smtClean="0">
                          <a:solidFill>
                            <a:schemeClr val="dk1"/>
                          </a:solidFill>
                          <a:effectLst/>
                          <a:latin typeface="Arial"/>
                          <a:ea typeface="+mn-ea"/>
                          <a:cs typeface="+mn-cs"/>
                        </a:rPr>
                        <a:t>CONFORMIDAD:  Se evidenció en el proceso de Bienestar Universitario que fue establecido un plan de acción en el proceso para las diferentes actividades, definiendo indicadores para el seguimiento del proceso, se comprobó que no son desarrolladas las actividades de seguimiento establecidas en los casos de las actividades del área de la salud.  Lo anterior incumple los requisitos de la cláusula 8.2.3 de ISO9001:2008.</a:t>
                      </a:r>
                    </a:p>
                    <a:p>
                      <a:pPr marL="0" marR="0" indent="0" algn="just" defTabSz="457200" rtl="0" eaLnBrk="1" fontAlgn="auto" latinLnBrk="0" hangingPunct="1">
                        <a:lnSpc>
                          <a:spcPct val="100000"/>
                        </a:lnSpc>
                        <a:spcBef>
                          <a:spcPts val="0"/>
                        </a:spcBef>
                        <a:spcAft>
                          <a:spcPts val="0"/>
                        </a:spcAft>
                        <a:buClrTx/>
                        <a:buSzTx/>
                        <a:buFontTx/>
                        <a:buNone/>
                        <a:tabLst/>
                        <a:defRPr/>
                      </a:pPr>
                      <a:endParaRPr lang="es-CO" sz="1200" b="0" i="0" u="none" strike="noStrike" kern="1200" dirty="0">
                        <a:solidFill>
                          <a:schemeClr val="dk1"/>
                        </a:solidFill>
                        <a:effectLst/>
                        <a:latin typeface="Arial"/>
                        <a:ea typeface="+mn-ea"/>
                        <a:cs typeface="+mn-cs"/>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just" fontAlgn="ctr"/>
                      <a:r>
                        <a:rPr lang="es-CO" sz="1200" b="0" i="0" u="none" strike="noStrike" dirty="0" smtClean="0">
                          <a:effectLst/>
                          <a:latin typeface="Arial"/>
                        </a:rPr>
                        <a:t>En la Seccional no aplica esta no conformidad, ya que se elabora el Plan anual de trabajo que contiene las actividades a desarrollar en cada vigencia, a las cuales se les hace seguimiento trimestralmente tanto cualitativa como cuantitativamente  el cual es enviado a la oficina de planeación, igualmente se envía a la oficina de calidad los resultados de indicadores con el respectivo análisis semestralmente,  Se tienen  estadísticas  por programa y sexo de la participación de los usuarios en registros de uso.</a:t>
                      </a:r>
                      <a:endParaRPr lang="es-CO"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fontAlgn="ctr"/>
                      <a:endParaRPr lang="es-CO" sz="10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990711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idx="4294967295"/>
          </p:nvPr>
        </p:nvSpPr>
        <p:spPr>
          <a:xfrm>
            <a:off x="1789113" y="260350"/>
            <a:ext cx="7354887" cy="457200"/>
          </a:xfrm>
        </p:spPr>
        <p:txBody>
          <a:bodyPr>
            <a:normAutofit fontScale="90000"/>
          </a:bodyPr>
          <a:lstStyle/>
          <a:p>
            <a:pPr fontAlgn="ctr">
              <a:spcBef>
                <a:spcPts val="0"/>
              </a:spcBef>
              <a:defRPr/>
            </a:pPr>
            <a:r>
              <a:rPr lang="es-CO" sz="2000" b="1" kern="0" dirty="0">
                <a:solidFill>
                  <a:srgbClr val="FF3300"/>
                </a:solidFill>
              </a:rPr>
              <a:t>ESTADO DE LAS NO CONFORMIDADES Y DE LAS ACCIONES CORRECTIVAS</a:t>
            </a:r>
            <a:endParaRPr lang="es-MX" sz="2000" b="1" kern="0" dirty="0">
              <a:solidFill>
                <a:srgbClr val="FF3300"/>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257445523"/>
              </p:ext>
            </p:extLst>
          </p:nvPr>
        </p:nvGraphicFramePr>
        <p:xfrm>
          <a:off x="117224" y="2204864"/>
          <a:ext cx="8820472" cy="3096344"/>
        </p:xfrm>
        <a:graphic>
          <a:graphicData uri="http://schemas.openxmlformats.org/drawingml/2006/table">
            <a:tbl>
              <a:tblPr firstRow="1" firstCol="1" bandRow="1">
                <a:tableStyleId>{5C22544A-7EE6-4342-B048-85BDC9FD1C3A}</a:tableStyleId>
              </a:tblPr>
              <a:tblGrid>
                <a:gridCol w="2592288">
                  <a:extLst>
                    <a:ext uri="{9D8B030D-6E8A-4147-A177-3AD203B41FA5}">
                      <a16:colId xmlns:a16="http://schemas.microsoft.com/office/drawing/2014/main" val="20000"/>
                    </a:ext>
                  </a:extLst>
                </a:gridCol>
                <a:gridCol w="2880320">
                  <a:extLst>
                    <a:ext uri="{9D8B030D-6E8A-4147-A177-3AD203B41FA5}">
                      <a16:colId xmlns:a16="http://schemas.microsoft.com/office/drawing/2014/main" val="20001"/>
                    </a:ext>
                  </a:extLst>
                </a:gridCol>
                <a:gridCol w="3347864">
                  <a:extLst>
                    <a:ext uri="{9D8B030D-6E8A-4147-A177-3AD203B41FA5}">
                      <a16:colId xmlns:a16="http://schemas.microsoft.com/office/drawing/2014/main" val="20002"/>
                    </a:ext>
                  </a:extLst>
                </a:gridCol>
              </a:tblGrid>
              <a:tr h="378808">
                <a:tc>
                  <a:txBody>
                    <a:bodyPr/>
                    <a:lstStyle/>
                    <a:p>
                      <a:pPr algn="ctr">
                        <a:lnSpc>
                          <a:spcPct val="115000"/>
                        </a:lnSpc>
                        <a:spcAft>
                          <a:spcPts val="0"/>
                        </a:spcAft>
                      </a:pPr>
                      <a:r>
                        <a:rPr lang="es-CO" sz="1000" dirty="0">
                          <a:solidFill>
                            <a:schemeClr val="tx1"/>
                          </a:solidFill>
                          <a:effectLst/>
                          <a:latin typeface="Calibri"/>
                          <a:ea typeface="Calibri"/>
                          <a:cs typeface="Times New Roman"/>
                        </a:rPr>
                        <a:t>HALLAZGO</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457200" rtl="0" eaLnBrk="1" fontAlgn="auto" latinLnBrk="0" hangingPunct="1">
                        <a:lnSpc>
                          <a:spcPct val="115000"/>
                        </a:lnSpc>
                        <a:spcBef>
                          <a:spcPts val="0"/>
                        </a:spcBef>
                        <a:spcAft>
                          <a:spcPts val="1000"/>
                        </a:spcAft>
                        <a:buClrTx/>
                        <a:buSzTx/>
                        <a:buFontTx/>
                        <a:buNone/>
                        <a:tabLst/>
                        <a:defRPr/>
                      </a:pPr>
                      <a:r>
                        <a:rPr lang="es-CO" sz="1600" dirty="0">
                          <a:solidFill>
                            <a:schemeClr val="tx1"/>
                          </a:solidFill>
                          <a:effectLst/>
                          <a:latin typeface="+mn-lt"/>
                          <a:ea typeface="Calibri"/>
                          <a:cs typeface="Times New Roman"/>
                        </a:rPr>
                        <a:t>ACCIÓN</a:t>
                      </a:r>
                      <a:r>
                        <a:rPr lang="es-CO" sz="1600" baseline="0" dirty="0">
                          <a:solidFill>
                            <a:schemeClr val="tx1"/>
                          </a:solidFill>
                          <a:effectLst/>
                          <a:latin typeface="+mn-lt"/>
                          <a:ea typeface="Calibri"/>
                          <a:cs typeface="Times New Roman"/>
                        </a:rPr>
                        <a:t> CORRECTIVA</a:t>
                      </a:r>
                      <a:endParaRPr lang="es-CO" sz="1600" dirty="0">
                        <a:solidFill>
                          <a:schemeClr val="tx1"/>
                        </a:solidFill>
                        <a:effectLst/>
                        <a:latin typeface="+mn-lt"/>
                        <a:ea typeface="Calibri"/>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1000"/>
                        </a:spcAft>
                      </a:pPr>
                      <a:r>
                        <a:rPr lang="es-CO" sz="1600" dirty="0">
                          <a:solidFill>
                            <a:schemeClr val="tx1"/>
                          </a:solidFill>
                          <a:effectLst/>
                          <a:latin typeface="Calibri"/>
                          <a:ea typeface="Calibri"/>
                          <a:cs typeface="Times New Roman"/>
                        </a:rPr>
                        <a:t>ESTADO</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17536">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s-CO" sz="1200" b="1" i="0" u="none" strike="noStrike" kern="1200" dirty="0" smtClean="0">
                          <a:solidFill>
                            <a:schemeClr val="dk1"/>
                          </a:solidFill>
                          <a:effectLst/>
                          <a:latin typeface="Arial"/>
                          <a:ea typeface="+mn-ea"/>
                          <a:cs typeface="+mn-cs"/>
                        </a:rPr>
                        <a:t>Observación 1</a:t>
                      </a:r>
                      <a:r>
                        <a:rPr lang="es-CO" sz="1200" b="0" i="0" u="none" strike="noStrike" kern="1200" dirty="0" smtClean="0">
                          <a:solidFill>
                            <a:schemeClr val="dk1"/>
                          </a:solidFill>
                          <a:effectLst/>
                          <a:latin typeface="Arial"/>
                          <a:ea typeface="+mn-ea"/>
                          <a:cs typeface="+mn-cs"/>
                        </a:rPr>
                        <a:t>. Acciones que se deben mitigar  como es la cobertura de la comunidad </a:t>
                      </a:r>
                      <a:r>
                        <a:rPr lang="es-CO" sz="1200" b="0" i="0" u="none" strike="noStrike" kern="1200" dirty="0" err="1" smtClean="0">
                          <a:solidFill>
                            <a:schemeClr val="dk1"/>
                          </a:solidFill>
                          <a:effectLst/>
                          <a:latin typeface="Arial"/>
                          <a:ea typeface="+mn-ea"/>
                          <a:cs typeface="+mn-cs"/>
                        </a:rPr>
                        <a:t>Unilibrista</a:t>
                      </a:r>
                      <a:r>
                        <a:rPr lang="es-CO" sz="1200" b="0" i="0" u="none" strike="noStrike" kern="1200" dirty="0" smtClean="0">
                          <a:solidFill>
                            <a:schemeClr val="dk1"/>
                          </a:solidFill>
                          <a:effectLst/>
                          <a:latin typeface="Arial"/>
                          <a:ea typeface="+mn-ea"/>
                          <a:cs typeface="+mn-cs"/>
                        </a:rPr>
                        <a:t> de la sede centro, ya que ellos no cuentan con los espacios y se deben trasladar hasta la sede Belmonte para adquirir los beneficios como el gimnasio y algunos deportes; Mejorar la iluminación de las canchas y colocar baterías en la zona de las canchas.</a:t>
                      </a:r>
                      <a:endParaRPr lang="es-CO" sz="1200" b="0" i="0" u="none" strike="noStrike" kern="1200" dirty="0">
                        <a:solidFill>
                          <a:schemeClr val="dk1"/>
                        </a:solidFill>
                        <a:effectLst/>
                        <a:latin typeface="Arial"/>
                        <a:ea typeface="+mn-ea"/>
                        <a:cs typeface="+mn-cs"/>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just" fontAlgn="ctr"/>
                      <a:r>
                        <a:rPr lang="es-CO" sz="1200" b="1" i="0" u="none" strike="noStrike" dirty="0" smtClean="0">
                          <a:effectLst/>
                          <a:latin typeface="Arial"/>
                        </a:rPr>
                        <a:t>Cerrada</a:t>
                      </a:r>
                      <a:r>
                        <a:rPr lang="es-CO" sz="1200" b="0" i="0" u="none" strike="noStrike" dirty="0" smtClean="0">
                          <a:effectLst/>
                          <a:latin typeface="Arial"/>
                        </a:rPr>
                        <a:t>:  Se realiza convenio con instalaciones deportivas cercanas a la sede centro, con el fin utilizar estos espacios para los estudiantes.                                                                                                      Se logró que la cátedra Olímpica fuera impartida por los instructores del área de Bienestar facilitando la motivación de los estudiantes y la utilización de las herramientas del departamento de Bienestar Institucional.</a:t>
                      </a:r>
                      <a:endParaRPr lang="es-CO"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fontAlgn="ctr"/>
                      <a:endParaRPr lang="es-CO" sz="10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3619827395"/>
              </p:ext>
            </p:extLst>
          </p:nvPr>
        </p:nvGraphicFramePr>
        <p:xfrm>
          <a:off x="107504" y="908720"/>
          <a:ext cx="8856987" cy="880864"/>
        </p:xfrm>
        <a:graphic>
          <a:graphicData uri="http://schemas.openxmlformats.org/drawingml/2006/table">
            <a:tbl>
              <a:tblPr/>
              <a:tblGrid>
                <a:gridCol w="2108807">
                  <a:extLst>
                    <a:ext uri="{9D8B030D-6E8A-4147-A177-3AD203B41FA5}">
                      <a16:colId xmlns:a16="http://schemas.microsoft.com/office/drawing/2014/main" val="20000"/>
                    </a:ext>
                  </a:extLst>
                </a:gridCol>
                <a:gridCol w="2283682">
                  <a:extLst>
                    <a:ext uri="{9D8B030D-6E8A-4147-A177-3AD203B41FA5}">
                      <a16:colId xmlns:a16="http://schemas.microsoft.com/office/drawing/2014/main" val="20001"/>
                    </a:ext>
                  </a:extLst>
                </a:gridCol>
                <a:gridCol w="1944216">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368154">
                  <a:extLst>
                    <a:ext uri="{9D8B030D-6E8A-4147-A177-3AD203B41FA5}">
                      <a16:colId xmlns:a16="http://schemas.microsoft.com/office/drawing/2014/main" val="20004"/>
                    </a:ext>
                  </a:extLst>
                </a:gridCol>
              </a:tblGrid>
              <a:tr h="576064">
                <a:tc>
                  <a:txBody>
                    <a:bodyPr/>
                    <a:lstStyle/>
                    <a:p>
                      <a:pPr algn="just" fontAlgn="ctr"/>
                      <a:r>
                        <a:rPr lang="es-ES" sz="1050" b="1" i="0" u="none" strike="noStrike" dirty="0">
                          <a:latin typeface="Arial"/>
                        </a:rPr>
                        <a:t>  ACCIONES    CORRECTIVAS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1"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EFICACIA</a:t>
                      </a:r>
                      <a:r>
                        <a:rPr lang="es-ES" sz="1050" b="0" i="0" u="none" strike="noStrike" baseline="0" dirty="0">
                          <a:latin typeface="Arial"/>
                        </a:rPr>
                        <a:t> ACCIONES CERRADAS</a:t>
                      </a:r>
                      <a:endParaRPr lang="es-ES" sz="105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50" b="0"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96004">
                <a:tc>
                  <a:txBody>
                    <a:bodyPr/>
                    <a:lstStyle/>
                    <a:p>
                      <a:pPr algn="ctr" fontAlgn="ctr"/>
                      <a:r>
                        <a:rPr lang="es-CO" sz="2000" b="0" i="0" u="none" strike="noStrike" dirty="0" smtClean="0">
                          <a:solidFill>
                            <a:srgbClr val="000000"/>
                          </a:solidFill>
                          <a:effectLst/>
                          <a:latin typeface="Arial"/>
                        </a:rPr>
                        <a:t>1</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0</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1</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1</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s-CO" sz="2000" b="0" i="0" u="none" strike="noStrike" dirty="0" smtClean="0">
                          <a:solidFill>
                            <a:srgbClr val="000000"/>
                          </a:solidFill>
                          <a:effectLst/>
                          <a:latin typeface="Arial"/>
                        </a:rPr>
                        <a:t>100</a:t>
                      </a:r>
                      <a:r>
                        <a:rPr lang="es-CO" sz="2000" b="0" i="0" u="none" strike="noStrike" dirty="0">
                          <a:solidFill>
                            <a:srgbClr val="000000"/>
                          </a:solidFill>
                          <a:effectLst/>
                          <a:latin typeface="Arial"/>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 name="Estrella de 5 puntas 2"/>
          <p:cNvSpPr/>
          <p:nvPr/>
        </p:nvSpPr>
        <p:spPr>
          <a:xfrm>
            <a:off x="117224" y="76404"/>
            <a:ext cx="648072" cy="640461"/>
          </a:xfrm>
          <a:prstGeom prst="star5">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573447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
          <p:cNvSpPr txBox="1">
            <a:spLocks noChangeArrowheads="1"/>
          </p:cNvSpPr>
          <p:nvPr/>
        </p:nvSpPr>
        <p:spPr bwMode="auto">
          <a:xfrm>
            <a:off x="827584" y="1737960"/>
            <a:ext cx="7604918" cy="1384995"/>
          </a:xfrm>
          <a:prstGeom prst="rect">
            <a:avLst/>
          </a:prstGeom>
          <a:noFill/>
          <a:ln w="9525">
            <a:noFill/>
            <a:miter lim="800000"/>
            <a:headEnd/>
            <a:tailEnd/>
          </a:ln>
        </p:spPr>
        <p:txBody>
          <a:bodyPr wrap="square">
            <a:spAutoFit/>
          </a:bodyPr>
          <a:lstStyle/>
          <a:p>
            <a:pPr algn="ctr"/>
            <a:r>
              <a:rPr lang="es-MX" sz="1200" b="1" dirty="0"/>
              <a:t>SISTEMA DE GESTIÒN DE CALIDAD – </a:t>
            </a:r>
            <a:r>
              <a:rPr lang="es-MX" sz="1200" b="1" dirty="0" smtClean="0"/>
              <a:t>ISO9001:2015</a:t>
            </a:r>
            <a:r>
              <a:rPr lang="es-MX" sz="1200" b="1" dirty="0"/>
              <a:t/>
            </a:r>
            <a:br>
              <a:rPr lang="es-MX" sz="1200" b="1" dirty="0"/>
            </a:br>
            <a:r>
              <a:rPr lang="es-MX" sz="1200" b="1" dirty="0"/>
              <a:t/>
            </a:r>
            <a:br>
              <a:rPr lang="es-MX" sz="1200" b="1" dirty="0"/>
            </a:br>
            <a:r>
              <a:rPr lang="es-MX" sz="1200" dirty="0"/>
              <a:t>REVISIÓN GERENCIAL SECCIONAL</a:t>
            </a:r>
            <a:br>
              <a:rPr lang="es-MX" sz="1200" dirty="0"/>
            </a:br>
            <a:r>
              <a:rPr lang="es-MX" sz="1200" dirty="0">
                <a:solidFill>
                  <a:srgbClr val="FF3300"/>
                </a:solidFill>
              </a:rPr>
              <a:t/>
            </a:r>
            <a:br>
              <a:rPr lang="es-MX" sz="1200" dirty="0">
                <a:solidFill>
                  <a:srgbClr val="FF3300"/>
                </a:solidFill>
              </a:rPr>
            </a:br>
            <a:r>
              <a:rPr lang="es-MX" sz="1200" b="1" i="1" dirty="0">
                <a:solidFill>
                  <a:srgbClr val="FF3300"/>
                </a:solidFill>
              </a:rPr>
              <a:t>MACROPROCESO:  MISIONAL</a:t>
            </a:r>
          </a:p>
          <a:p>
            <a:pPr algn="ctr"/>
            <a:r>
              <a:rPr lang="es-MX" sz="1200" b="1" i="1" dirty="0" smtClean="0">
                <a:solidFill>
                  <a:srgbClr val="FF3300"/>
                </a:solidFill>
              </a:rPr>
              <a:t>PROCESO</a:t>
            </a:r>
            <a:r>
              <a:rPr lang="es-MX" sz="1200" b="1" i="1" dirty="0">
                <a:solidFill>
                  <a:srgbClr val="FF3300"/>
                </a:solidFill>
              </a:rPr>
              <a:t>: </a:t>
            </a:r>
          </a:p>
          <a:p>
            <a:pPr algn="ctr"/>
            <a:r>
              <a:rPr lang="es-MX" sz="1200" b="1" i="1" dirty="0">
                <a:solidFill>
                  <a:srgbClr val="FF3300"/>
                </a:solidFill>
              </a:rPr>
              <a:t>BIENESTAR </a:t>
            </a:r>
            <a:r>
              <a:rPr lang="es-MX" sz="1200" b="1" i="1" dirty="0" smtClean="0">
                <a:solidFill>
                  <a:srgbClr val="FF3300"/>
                </a:solidFill>
              </a:rPr>
              <a:t>UNIVERSITARIO</a:t>
            </a:r>
            <a:endParaRPr lang="es-MX" sz="1200" b="1" i="1" dirty="0">
              <a:solidFill>
                <a:srgbClr val="FF3300"/>
              </a:solidFill>
            </a:endParaRPr>
          </a:p>
        </p:txBody>
      </p:sp>
      <p:pic>
        <p:nvPicPr>
          <p:cNvPr id="4" name="Imagen 3" descr="ESCUD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116632"/>
            <a:ext cx="1440160" cy="1440160"/>
          </a:xfrm>
          <a:prstGeom prst="rect">
            <a:avLst/>
          </a:prstGeom>
        </p:spPr>
      </p:pic>
      <p:graphicFrame>
        <p:nvGraphicFramePr>
          <p:cNvPr id="6" name="Tabla 5"/>
          <p:cNvGraphicFramePr>
            <a:graphicFrameLocks noGrp="1"/>
          </p:cNvGraphicFramePr>
          <p:nvPr>
            <p:extLst>
              <p:ext uri="{D42A27DB-BD31-4B8C-83A1-F6EECF244321}">
                <p14:modId xmlns:p14="http://schemas.microsoft.com/office/powerpoint/2010/main" val="3117313056"/>
              </p:ext>
            </p:extLst>
          </p:nvPr>
        </p:nvGraphicFramePr>
        <p:xfrm>
          <a:off x="395536" y="3429000"/>
          <a:ext cx="8280921" cy="2609216"/>
        </p:xfrm>
        <a:graphic>
          <a:graphicData uri="http://schemas.openxmlformats.org/drawingml/2006/table">
            <a:tbl>
              <a:tblPr firstRow="1" firstCol="1" bandRow="1">
                <a:tableStyleId>{5C22544A-7EE6-4342-B048-85BDC9FD1C3A}</a:tableStyleId>
              </a:tblPr>
              <a:tblGrid>
                <a:gridCol w="4139521">
                  <a:extLst>
                    <a:ext uri="{9D8B030D-6E8A-4147-A177-3AD203B41FA5}">
                      <a16:colId xmlns:a16="http://schemas.microsoft.com/office/drawing/2014/main" val="33211938"/>
                    </a:ext>
                  </a:extLst>
                </a:gridCol>
                <a:gridCol w="4141400">
                  <a:extLst>
                    <a:ext uri="{9D8B030D-6E8A-4147-A177-3AD203B41FA5}">
                      <a16:colId xmlns:a16="http://schemas.microsoft.com/office/drawing/2014/main" val="1464573718"/>
                    </a:ext>
                  </a:extLst>
                </a:gridCol>
              </a:tblGrid>
              <a:tr h="212727">
                <a:tc>
                  <a:txBody>
                    <a:bodyPr/>
                    <a:lstStyle/>
                    <a:p>
                      <a:pPr>
                        <a:lnSpc>
                          <a:spcPct val="107000"/>
                        </a:lnSpc>
                        <a:spcAft>
                          <a:spcPts val="0"/>
                        </a:spcAft>
                      </a:pPr>
                      <a:r>
                        <a:rPr lang="es-CO" sz="1600" dirty="0">
                          <a:solidFill>
                            <a:schemeClr val="tx1"/>
                          </a:solidFill>
                          <a:effectLst/>
                        </a:rPr>
                        <a:t>ARTICULACIÓN CON ACREDITACIÓN</a:t>
                      </a:r>
                      <a:endParaRPr lang="es-CO"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07000"/>
                        </a:lnSpc>
                        <a:spcAft>
                          <a:spcPts val="0"/>
                        </a:spcAft>
                      </a:pPr>
                      <a:r>
                        <a:rPr lang="es-CO" sz="1600" dirty="0" smtClean="0">
                          <a:solidFill>
                            <a:schemeClr val="tx1"/>
                          </a:solidFill>
                          <a:effectLst/>
                        </a:rPr>
                        <a:t>PROYECTO(S) </a:t>
                      </a:r>
                      <a:r>
                        <a:rPr lang="es-CO" sz="1600" dirty="0">
                          <a:solidFill>
                            <a:schemeClr val="tx1"/>
                          </a:solidFill>
                          <a:effectLst/>
                        </a:rPr>
                        <a:t>PIDI ASOCIADO</a:t>
                      </a:r>
                      <a:endParaRPr lang="es-CO"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839645958"/>
                  </a:ext>
                </a:extLst>
              </a:tr>
              <a:tr h="1489088">
                <a:tc>
                  <a:txBody>
                    <a:bodyPr/>
                    <a:lstStyle/>
                    <a:p>
                      <a:pPr>
                        <a:lnSpc>
                          <a:spcPct val="107000"/>
                        </a:lnSpc>
                        <a:spcAft>
                          <a:spcPts val="0"/>
                        </a:spcAft>
                      </a:pPr>
                      <a:r>
                        <a:rPr lang="es-CO" sz="1600" dirty="0">
                          <a:solidFill>
                            <a:schemeClr val="tx1"/>
                          </a:solidFill>
                          <a:effectLst/>
                        </a:rPr>
                        <a:t>Factor </a:t>
                      </a:r>
                      <a:r>
                        <a:rPr lang="es-CO" sz="1600" dirty="0" smtClean="0">
                          <a:solidFill>
                            <a:schemeClr val="tx1"/>
                          </a:solidFill>
                          <a:effectLst/>
                        </a:rPr>
                        <a:t>9. </a:t>
                      </a:r>
                      <a:r>
                        <a:rPr lang="es-CO" sz="1600" b="0" dirty="0" smtClean="0">
                          <a:solidFill>
                            <a:schemeClr val="tx1"/>
                          </a:solidFill>
                          <a:effectLst/>
                        </a:rPr>
                        <a:t>Bienestar Institucional </a:t>
                      </a:r>
                      <a:endParaRPr lang="es-CO"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107000"/>
                        </a:lnSpc>
                        <a:spcAft>
                          <a:spcPts val="0"/>
                        </a:spcAft>
                      </a:pPr>
                      <a:r>
                        <a:rPr lang="es-CO" sz="1600" b="1" dirty="0">
                          <a:solidFill>
                            <a:schemeClr val="tx1"/>
                          </a:solidFill>
                          <a:effectLst/>
                        </a:rPr>
                        <a:t>Proyecto </a:t>
                      </a:r>
                      <a:r>
                        <a:rPr lang="es-CO" sz="1600" b="1" dirty="0" smtClean="0">
                          <a:solidFill>
                            <a:schemeClr val="tx1"/>
                          </a:solidFill>
                          <a:effectLst/>
                        </a:rPr>
                        <a:t>5.</a:t>
                      </a:r>
                      <a:r>
                        <a:rPr lang="es-CO" sz="1600" dirty="0" smtClean="0">
                          <a:solidFill>
                            <a:schemeClr val="tx1"/>
                          </a:solidFill>
                          <a:effectLst/>
                        </a:rPr>
                        <a:t> Seguimiento y atención académica de estudiantes.</a:t>
                      </a:r>
                    </a:p>
                    <a:p>
                      <a:pPr marL="0" marR="0" indent="0" algn="just" defTabSz="685800" rtl="0" eaLnBrk="1" fontAlgn="auto" latinLnBrk="0" hangingPunct="1">
                        <a:lnSpc>
                          <a:spcPct val="107000"/>
                        </a:lnSpc>
                        <a:spcBef>
                          <a:spcPts val="0"/>
                        </a:spcBef>
                        <a:spcAft>
                          <a:spcPts val="0"/>
                        </a:spcAft>
                        <a:buClrTx/>
                        <a:buSzTx/>
                        <a:buFontTx/>
                        <a:buNone/>
                        <a:tabLst/>
                        <a:defRPr/>
                      </a:pPr>
                      <a:r>
                        <a:rPr lang="es-CO" sz="1600" b="1" u="none" strike="noStrike" dirty="0" smtClean="0">
                          <a:effectLst/>
                        </a:rPr>
                        <a:t>Proyecto 6</a:t>
                      </a:r>
                      <a:r>
                        <a:rPr lang="es-CO" sz="1600" u="none" strike="noStrike" dirty="0" smtClean="0">
                          <a:effectLst/>
                        </a:rPr>
                        <a:t>: Fomento y apoyo a la excelencia estudiantil.</a:t>
                      </a:r>
                      <a:endParaRPr lang="es-CO" sz="1600" b="0" i="0" u="none" strike="noStrike" dirty="0" smtClean="0">
                        <a:solidFill>
                          <a:srgbClr val="000000"/>
                        </a:solidFill>
                        <a:effectLst/>
                        <a:latin typeface="Calibri" panose="020F0502020204030204" pitchFamily="34" charset="0"/>
                      </a:endParaRPr>
                    </a:p>
                    <a:p>
                      <a:pPr algn="just">
                        <a:lnSpc>
                          <a:spcPct val="107000"/>
                        </a:lnSpc>
                        <a:spcAft>
                          <a:spcPts val="0"/>
                        </a:spcAft>
                      </a:pPr>
                      <a:r>
                        <a:rPr lang="es-CO" sz="1600" b="1" dirty="0" smtClean="0">
                          <a:solidFill>
                            <a:schemeClr val="tx1"/>
                          </a:solidFill>
                          <a:effectLst/>
                        </a:rPr>
                        <a:t>Proyecto 13:</a:t>
                      </a:r>
                      <a:r>
                        <a:rPr lang="es-CO" sz="1600" b="1" baseline="0" dirty="0" smtClean="0">
                          <a:solidFill>
                            <a:schemeClr val="tx1"/>
                          </a:solidFill>
                          <a:effectLst/>
                        </a:rPr>
                        <a:t> </a:t>
                      </a:r>
                      <a:r>
                        <a:rPr lang="es-CO" sz="1600" baseline="0" dirty="0" smtClean="0">
                          <a:solidFill>
                            <a:schemeClr val="tx1"/>
                          </a:solidFill>
                          <a:effectLst/>
                        </a:rPr>
                        <a:t>Fortalecimiento y promoción de los principios institucionales y del sentido de pertenencia.</a:t>
                      </a:r>
                      <a:endParaRPr lang="es-CO" sz="1600" dirty="0" smtClean="0">
                        <a:solidFill>
                          <a:schemeClr val="tx1"/>
                        </a:solidFill>
                        <a:effectLst/>
                      </a:endParaRPr>
                    </a:p>
                    <a:p>
                      <a:pPr algn="just">
                        <a:lnSpc>
                          <a:spcPct val="107000"/>
                        </a:lnSpc>
                        <a:spcAft>
                          <a:spcPts val="0"/>
                        </a:spcAft>
                      </a:pPr>
                      <a:r>
                        <a:rPr lang="es-CO" sz="1600" b="1" dirty="0" smtClean="0">
                          <a:solidFill>
                            <a:schemeClr val="tx1"/>
                          </a:solidFill>
                          <a:effectLst/>
                        </a:rPr>
                        <a:t>Proyecto 19: </a:t>
                      </a:r>
                      <a:r>
                        <a:rPr lang="es-CO" sz="1600" dirty="0" smtClean="0">
                          <a:solidFill>
                            <a:schemeClr val="tx1"/>
                          </a:solidFill>
                          <a:effectLst/>
                        </a:rPr>
                        <a:t>Expansión y cualificación de servicios y programas de bienestar institucional. </a:t>
                      </a:r>
                      <a:endParaRPr lang="es-CO"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1851544738"/>
                  </a:ext>
                </a:extLst>
              </a:tr>
            </a:tbl>
          </a:graphicData>
        </a:graphic>
      </p:graphicFrame>
    </p:spTree>
    <p:extLst>
      <p:ext uri="{BB962C8B-B14F-4D97-AF65-F5344CB8AC3E}">
        <p14:creationId xmlns:p14="http://schemas.microsoft.com/office/powerpoint/2010/main" val="35168068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idx="4294967295"/>
          </p:nvPr>
        </p:nvSpPr>
        <p:spPr>
          <a:xfrm>
            <a:off x="1619672" y="187187"/>
            <a:ext cx="5760640" cy="874851"/>
          </a:xfrm>
        </p:spPr>
        <p:txBody>
          <a:bodyPr>
            <a:normAutofit fontScale="90000"/>
          </a:bodyPr>
          <a:lstStyle/>
          <a:p>
            <a:r>
              <a:rPr lang="es-CO" sz="1800" b="1" kern="0" dirty="0">
                <a:solidFill>
                  <a:srgbClr val="FF3300"/>
                </a:solidFill>
              </a:rPr>
              <a:t>GESTIÓN DEL RIESGO</a:t>
            </a:r>
            <a:br>
              <a:rPr lang="es-CO" sz="1800" b="1" kern="0" dirty="0">
                <a:solidFill>
                  <a:srgbClr val="FF3300"/>
                </a:solidFill>
              </a:rPr>
            </a:br>
            <a:r>
              <a:rPr lang="es-CO" sz="2000" b="1" kern="0" dirty="0"/>
              <a:t>Eficacia de las acciones tomadas para abordar los riesgos y las oportunidades.</a:t>
            </a:r>
            <a:endParaRPr lang="es-ES" sz="2000" b="1" dirty="0">
              <a:hlinkClick r:id="rId2" action="ppaction://hlinkfile"/>
            </a:endParaRPr>
          </a:p>
        </p:txBody>
      </p:sp>
      <p:graphicFrame>
        <p:nvGraphicFramePr>
          <p:cNvPr id="7" name="6 Tabla"/>
          <p:cNvGraphicFramePr>
            <a:graphicFrameLocks noGrp="1"/>
          </p:cNvGraphicFramePr>
          <p:nvPr>
            <p:extLst>
              <p:ext uri="{D42A27DB-BD31-4B8C-83A1-F6EECF244321}">
                <p14:modId xmlns:p14="http://schemas.microsoft.com/office/powerpoint/2010/main" val="4228614745"/>
              </p:ext>
            </p:extLst>
          </p:nvPr>
        </p:nvGraphicFramePr>
        <p:xfrm>
          <a:off x="313791" y="2596014"/>
          <a:ext cx="8434873" cy="3223260"/>
        </p:xfrm>
        <a:graphic>
          <a:graphicData uri="http://schemas.openxmlformats.org/drawingml/2006/table">
            <a:tbl>
              <a:tblPr/>
              <a:tblGrid>
                <a:gridCol w="3008328">
                  <a:extLst>
                    <a:ext uri="{9D8B030D-6E8A-4147-A177-3AD203B41FA5}">
                      <a16:colId xmlns:a16="http://schemas.microsoft.com/office/drawing/2014/main" val="20000"/>
                    </a:ext>
                  </a:extLst>
                </a:gridCol>
                <a:gridCol w="2073975">
                  <a:extLst>
                    <a:ext uri="{9D8B030D-6E8A-4147-A177-3AD203B41FA5}">
                      <a16:colId xmlns:a16="http://schemas.microsoft.com/office/drawing/2014/main" val="20001"/>
                    </a:ext>
                  </a:extLst>
                </a:gridCol>
                <a:gridCol w="3327170">
                  <a:extLst>
                    <a:ext uri="{9D8B030D-6E8A-4147-A177-3AD203B41FA5}">
                      <a16:colId xmlns:a16="http://schemas.microsoft.com/office/drawing/2014/main" val="20002"/>
                    </a:ext>
                  </a:extLst>
                </a:gridCol>
                <a:gridCol w="25400">
                  <a:extLst>
                    <a:ext uri="{9D8B030D-6E8A-4147-A177-3AD203B41FA5}">
                      <a16:colId xmlns:a16="http://schemas.microsoft.com/office/drawing/2014/main" val="20003"/>
                    </a:ext>
                  </a:extLst>
                </a:gridCol>
              </a:tblGrid>
              <a:tr h="182454">
                <a:tc gridSpan="4">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s-CO"/>
                    </a:p>
                  </a:txBody>
                  <a:tcPr/>
                </a:tc>
                <a:extLst>
                  <a:ext uri="{0D108BD9-81ED-4DB2-BD59-A6C34878D82A}">
                    <a16:rowId xmlns:a16="http://schemas.microsoft.com/office/drawing/2014/main" val="10000"/>
                  </a:ext>
                </a:extLst>
              </a:tr>
              <a:tr h="333069">
                <a:tc>
                  <a:txBody>
                    <a:bodyPr/>
                    <a:lstStyle/>
                    <a:p>
                      <a:pPr algn="ctr" fontAlgn="ctr"/>
                      <a:r>
                        <a:rPr lang="es-ES" sz="1400" b="1" i="0" u="none" strike="noStrike" dirty="0">
                          <a:latin typeface="Century Gothic"/>
                        </a:rPr>
                        <a:t>RESUMEN RIESGO y</a:t>
                      </a:r>
                      <a:r>
                        <a:rPr lang="es-ES" sz="1400" b="1" i="0" u="none" strike="noStrike" baseline="0" dirty="0">
                          <a:latin typeface="Century Gothic"/>
                        </a:rPr>
                        <a:t> CAUSA A ELIMINAR</a:t>
                      </a:r>
                      <a:endParaRPr lang="es-ES" sz="1400" b="1"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ES" sz="1400" b="1" i="0" u="none" strike="noStrike" dirty="0" smtClean="0">
                          <a:latin typeface="Century Gothic"/>
                        </a:rPr>
                        <a:t>OPORTUNIDADES DE MEJORA</a:t>
                      </a:r>
                      <a:endParaRPr lang="es-ES" sz="1400" b="1"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s-CO" dirty="0"/>
                        <a:t>SEGUIMIENTO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s-CO"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53945">
                <a:tc>
                  <a:txBody>
                    <a:bodyPr/>
                    <a:lstStyle/>
                    <a:p>
                      <a:pPr algn="l" fontAlgn="b"/>
                      <a:r>
                        <a:rPr lang="es-ES" sz="1100" b="1" i="0" u="none" strike="noStrike" dirty="0">
                          <a:latin typeface="Century Gothic"/>
                        </a:rPr>
                        <a:t>s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s-ES" sz="1100" b="1" i="0" u="none" strike="noStrike" dirty="0">
                          <a:latin typeface="Century Gothic"/>
                        </a:rPr>
                        <a:t>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extLst>
                  <a:ext uri="{0D108BD9-81ED-4DB2-BD59-A6C34878D82A}">
                    <a16:rowId xmlns:a16="http://schemas.microsoft.com/office/drawing/2014/main" val="10002"/>
                  </a:ext>
                </a:extLst>
              </a:tr>
              <a:tr h="930183">
                <a:tc rowSpan="3">
                  <a:txBody>
                    <a:bodyPr/>
                    <a:lstStyle/>
                    <a:p>
                      <a:pPr marL="0" algn="just" defTabSz="457200" rtl="0" eaLnBrk="1" fontAlgn="ctr" latinLnBrk="0" hangingPunct="1"/>
                      <a:r>
                        <a:rPr lang="es-CO" sz="1400" kern="1200" dirty="0">
                          <a:solidFill>
                            <a:schemeClr val="tx1"/>
                          </a:solidFill>
                          <a:latin typeface="+mn-lt"/>
                          <a:ea typeface="+mn-ea"/>
                          <a:cs typeface="+mn-cs"/>
                        </a:rPr>
                        <a:t>RIESGO </a:t>
                      </a:r>
                      <a:r>
                        <a:rPr lang="es-CO" sz="1400" kern="1200" dirty="0" smtClean="0">
                          <a:solidFill>
                            <a:schemeClr val="tx1"/>
                          </a:solidFill>
                          <a:latin typeface="+mn-lt"/>
                          <a:ea typeface="+mn-ea"/>
                          <a:cs typeface="+mn-cs"/>
                        </a:rPr>
                        <a:t>OPERATIVO:  Desmotivación de los estudiantes que integran los grupos culturales y deportivos </a:t>
                      </a:r>
                      <a:endParaRPr lang="es-CO" sz="1400" kern="1200" dirty="0">
                        <a:solidFill>
                          <a:schemeClr val="tx1"/>
                        </a:solidFill>
                        <a:latin typeface="+mn-lt"/>
                        <a:ea typeface="+mn-ea"/>
                        <a:cs typeface="+mn-cs"/>
                      </a:endParaRPr>
                    </a:p>
                    <a:p>
                      <a:pPr marL="0" algn="just" defTabSz="457200" rtl="0" eaLnBrk="1" fontAlgn="ctr" latinLnBrk="0" hangingPunct="1"/>
                      <a:endParaRPr lang="es-ES" sz="1400" kern="1200" dirty="0">
                        <a:solidFill>
                          <a:schemeClr val="tx1"/>
                        </a:solidFill>
                        <a:latin typeface="+mn-lt"/>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marL="0" algn="just" defTabSz="457200" rtl="0" eaLnBrk="1" fontAlgn="ctr" latinLnBrk="0" hangingPunct="1"/>
                      <a:r>
                        <a:rPr lang="es-CO" sz="1400" kern="1200" dirty="0" smtClean="0">
                          <a:solidFill>
                            <a:schemeClr val="tx1"/>
                          </a:solidFill>
                          <a:latin typeface="+mn-lt"/>
                          <a:ea typeface="+mn-ea"/>
                          <a:cs typeface="+mn-cs"/>
                        </a:rPr>
                        <a:t>Presentar el plan de trabajo anual con sus respectivas partidas presupuestales</a:t>
                      </a:r>
                    </a:p>
                    <a:p>
                      <a:pPr marL="0" algn="just" defTabSz="457200" rtl="0" eaLnBrk="1" fontAlgn="ctr" latinLnBrk="0" hangingPunct="1"/>
                      <a:endParaRPr lang="es-CO" sz="1400" kern="1200" dirty="0" smtClean="0">
                        <a:solidFill>
                          <a:schemeClr val="tx1"/>
                        </a:solidFill>
                        <a:latin typeface="+mn-lt"/>
                        <a:ea typeface="+mn-ea"/>
                        <a:cs typeface="+mn-cs"/>
                      </a:endParaRPr>
                    </a:p>
                    <a:p>
                      <a:pPr marL="0" algn="just" defTabSz="457200" rtl="0" eaLnBrk="1" fontAlgn="ctr" latinLnBrk="0" hangingPunct="1"/>
                      <a:r>
                        <a:rPr lang="es-CO" sz="1400" kern="1200" dirty="0" smtClean="0">
                          <a:solidFill>
                            <a:schemeClr val="tx1"/>
                          </a:solidFill>
                          <a:latin typeface="+mn-lt"/>
                          <a:ea typeface="+mn-ea"/>
                          <a:cs typeface="+mn-cs"/>
                        </a:rPr>
                        <a:t>Hacer las solicitudes a la alta dirección para aprobación</a:t>
                      </a:r>
                    </a:p>
                    <a:p>
                      <a:pPr marL="0" algn="just" defTabSz="457200" rtl="0" eaLnBrk="1" fontAlgn="ctr" latinLnBrk="0" hangingPunct="1"/>
                      <a:endParaRPr lang="es-CO" sz="1400" kern="1200" dirty="0" smtClean="0">
                        <a:solidFill>
                          <a:schemeClr val="tx1"/>
                        </a:solidFill>
                        <a:latin typeface="+mn-lt"/>
                        <a:ea typeface="+mn-ea"/>
                        <a:cs typeface="+mn-cs"/>
                      </a:endParaRPr>
                    </a:p>
                    <a:p>
                      <a:pPr marL="0" algn="just" defTabSz="457200" rtl="0" eaLnBrk="1" fontAlgn="ctr" latinLnBrk="0" hangingPunct="1"/>
                      <a:r>
                        <a:rPr lang="es-CO" sz="1400" kern="1200" dirty="0" smtClean="0">
                          <a:solidFill>
                            <a:schemeClr val="tx1"/>
                          </a:solidFill>
                          <a:latin typeface="+mn-lt"/>
                          <a:ea typeface="+mn-ea"/>
                          <a:cs typeface="+mn-cs"/>
                        </a:rPr>
                        <a:t> Una vez aprobadas las solicitudes realizar los eventos respectivos</a:t>
                      </a:r>
                    </a:p>
                    <a:p>
                      <a:pPr marL="0" algn="just" defTabSz="457200" rtl="0" eaLnBrk="1" fontAlgn="ctr" latinLnBrk="0" hangingPunct="1"/>
                      <a:endParaRPr lang="es-CO" sz="1400" kern="1200" dirty="0">
                        <a:solidFill>
                          <a:schemeClr val="tx1"/>
                        </a:solidFill>
                        <a:latin typeface="+mn-lt"/>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just"/>
                      <a:r>
                        <a:rPr lang="es-CO" sz="1400" dirty="0" smtClean="0">
                          <a:solidFill>
                            <a:schemeClr val="tx1"/>
                          </a:solidFill>
                        </a:rPr>
                        <a:t>Se realiza plan de trabajo anual para el año 2019</a:t>
                      </a:r>
                    </a:p>
                    <a:p>
                      <a:pPr algn="just"/>
                      <a:endParaRPr lang="es-CO" sz="1400" dirty="0" smtClean="0">
                        <a:solidFill>
                          <a:schemeClr val="tx1"/>
                        </a:solidFill>
                      </a:endParaRPr>
                    </a:p>
                    <a:p>
                      <a:pPr algn="just"/>
                      <a:r>
                        <a:rPr lang="es-CO" sz="1400" dirty="0" smtClean="0">
                          <a:solidFill>
                            <a:schemeClr val="tx1"/>
                          </a:solidFill>
                        </a:rPr>
                        <a:t>Se realiza la aprobación por parte de la dirección para plan de trabajo anual para el año 2019</a:t>
                      </a:r>
                    </a:p>
                    <a:p>
                      <a:pPr algn="just"/>
                      <a:endParaRPr lang="es-CO" sz="1400" dirty="0" smtClean="0">
                        <a:solidFill>
                          <a:schemeClr val="tx1"/>
                        </a:solidFill>
                      </a:endParaRPr>
                    </a:p>
                    <a:p>
                      <a:pPr algn="just"/>
                      <a:r>
                        <a:rPr lang="es-CO" sz="1400" dirty="0" smtClean="0">
                          <a:solidFill>
                            <a:schemeClr val="tx1"/>
                          </a:solidFill>
                        </a:rPr>
                        <a:t>Se evidencia que  la mayoría de los eventos que se solicitaron para el año 2018 se realizaron satisfactoriamente</a:t>
                      </a:r>
                    </a:p>
                    <a:p>
                      <a:pPr algn="just"/>
                      <a:endParaRPr lang="es-CO" sz="1400" dirty="0">
                        <a:solidFill>
                          <a:schemeClr val="tx1"/>
                        </a:solidFil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16768">
                <a:tc vMerge="1">
                  <a:txBody>
                    <a:bodyPr/>
                    <a:lstStyle/>
                    <a:p>
                      <a:pPr algn="just" fontAlgn="ctr"/>
                      <a:endParaRPr lang="es-ES" sz="1400" b="0" i="0" u="none" strike="noStrike" dirty="0">
                        <a:solidFill>
                          <a:srgbClr val="000000"/>
                        </a:solidFill>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s-CO" sz="1800" b="0" i="0" u="none" strike="noStrike" dirty="0">
                        <a:effectLst/>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16768">
                <a:tc vMerge="1">
                  <a:txBody>
                    <a:bodyPr/>
                    <a:lstStyle/>
                    <a:p>
                      <a:pPr algn="just" fontAlgn="ctr"/>
                      <a:endParaRPr lang="es-ES" sz="1400" b="0" i="0" u="none" strike="noStrike" dirty="0">
                        <a:solidFill>
                          <a:srgbClr val="000000"/>
                        </a:solidFill>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s-CO" sz="1800" b="0" i="0" u="none" strike="noStrike" dirty="0">
                        <a:effectLst/>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marL="0" marR="0" indent="0" algn="ctr" defTabSz="457200" rtl="0" eaLnBrk="1" fontAlgn="ctr" latinLnBrk="0" hangingPunct="1">
                        <a:lnSpc>
                          <a:spcPct val="100000"/>
                        </a:lnSpc>
                        <a:spcBef>
                          <a:spcPts val="0"/>
                        </a:spcBef>
                        <a:spcAft>
                          <a:spcPts val="0"/>
                        </a:spcAft>
                        <a:buClrTx/>
                        <a:buSzTx/>
                        <a:buFontTx/>
                        <a:buNone/>
                        <a:tabLst/>
                        <a:defRPr/>
                      </a:pPr>
                      <a:endParaRPr lang="es-ES" sz="1600" b="0" i="0" u="none" strike="noStrike" dirty="0">
                        <a:latin typeface="+mn-lt"/>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10" name="9 Tabla"/>
          <p:cNvGraphicFramePr>
            <a:graphicFrameLocks noGrp="1"/>
          </p:cNvGraphicFramePr>
          <p:nvPr>
            <p:extLst>
              <p:ext uri="{D42A27DB-BD31-4B8C-83A1-F6EECF244321}">
                <p14:modId xmlns:p14="http://schemas.microsoft.com/office/powerpoint/2010/main" val="301199999"/>
              </p:ext>
            </p:extLst>
          </p:nvPr>
        </p:nvGraphicFramePr>
        <p:xfrm>
          <a:off x="349511" y="1090343"/>
          <a:ext cx="8398955" cy="1280160"/>
        </p:xfrm>
        <a:graphic>
          <a:graphicData uri="http://schemas.openxmlformats.org/drawingml/2006/table">
            <a:tbl>
              <a:tblPr/>
              <a:tblGrid>
                <a:gridCol w="1637085">
                  <a:extLst>
                    <a:ext uri="{9D8B030D-6E8A-4147-A177-3AD203B41FA5}">
                      <a16:colId xmlns:a16="http://schemas.microsoft.com/office/drawing/2014/main" val="20000"/>
                    </a:ext>
                  </a:extLst>
                </a:gridCol>
                <a:gridCol w="1352374">
                  <a:extLst>
                    <a:ext uri="{9D8B030D-6E8A-4147-A177-3AD203B41FA5}">
                      <a16:colId xmlns:a16="http://schemas.microsoft.com/office/drawing/2014/main" val="20001"/>
                    </a:ext>
                  </a:extLst>
                </a:gridCol>
                <a:gridCol w="1352374">
                  <a:extLst>
                    <a:ext uri="{9D8B030D-6E8A-4147-A177-3AD203B41FA5}">
                      <a16:colId xmlns:a16="http://schemas.microsoft.com/office/drawing/2014/main" val="20002"/>
                    </a:ext>
                  </a:extLst>
                </a:gridCol>
                <a:gridCol w="1352374">
                  <a:extLst>
                    <a:ext uri="{9D8B030D-6E8A-4147-A177-3AD203B41FA5}">
                      <a16:colId xmlns:a16="http://schemas.microsoft.com/office/drawing/2014/main" val="20003"/>
                    </a:ext>
                  </a:extLst>
                </a:gridCol>
                <a:gridCol w="1352374">
                  <a:extLst>
                    <a:ext uri="{9D8B030D-6E8A-4147-A177-3AD203B41FA5}">
                      <a16:colId xmlns:a16="http://schemas.microsoft.com/office/drawing/2014/main" val="20004"/>
                    </a:ext>
                  </a:extLst>
                </a:gridCol>
                <a:gridCol w="1352374">
                  <a:extLst>
                    <a:ext uri="{9D8B030D-6E8A-4147-A177-3AD203B41FA5}">
                      <a16:colId xmlns:a16="http://schemas.microsoft.com/office/drawing/2014/main" val="20005"/>
                    </a:ext>
                  </a:extLst>
                </a:gridCol>
              </a:tblGrid>
              <a:tr h="219335">
                <a:tc>
                  <a:txBody>
                    <a:bodyPr/>
                    <a:lstStyle/>
                    <a:p>
                      <a:pPr algn="ctr" fontAlgn="ctr"/>
                      <a:r>
                        <a:rPr lang="es-ES" sz="1000" b="1" i="0" u="none" strike="noStrike" dirty="0" smtClean="0">
                          <a:latin typeface="Century Gothic"/>
                        </a:rPr>
                        <a:t>OPORTUNIDADES DE MEJORA</a:t>
                      </a: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140704">
                <a:tc>
                  <a:txBody>
                    <a:bodyPr/>
                    <a:lstStyle/>
                    <a:p>
                      <a:pPr algn="ctr" fontAlgn="ctr"/>
                      <a:r>
                        <a:rPr lang="es-CO" sz="2000" b="0" i="0" u="none" strike="noStrike" dirty="0" smtClean="0">
                          <a:solidFill>
                            <a:srgbClr val="000000"/>
                          </a:solidFill>
                          <a:effectLst/>
                          <a:latin typeface="Arial"/>
                        </a:rPr>
                        <a:t>3</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0</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3</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0" i="0" u="none" strike="noStrike" dirty="0">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400" b="0" i="0" u="none" strike="noStrike" dirty="0" smtClean="0">
                          <a:solidFill>
                            <a:srgbClr val="000000"/>
                          </a:solidFill>
                          <a:effectLst/>
                          <a:latin typeface="Arial"/>
                        </a:rPr>
                        <a:t>1</a:t>
                      </a: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100%</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8893">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ES" sz="2000" b="0" i="0" u="none" strike="noStrike" cap="none" normalizeH="0" baseline="0" dirty="0">
                          <a:ln>
                            <a:noFill/>
                          </a:ln>
                          <a:solidFill>
                            <a:schemeClr val="tx1"/>
                          </a:solidFill>
                          <a:effectLst/>
                          <a:latin typeface="Arial" charset="0"/>
                          <a:ea typeface="MS PGothic" pitchFamily="34" charset="-128"/>
                        </a:rPr>
                        <a:t>Se </a:t>
                      </a:r>
                      <a:r>
                        <a:rPr kumimoji="0" lang="es-ES" sz="2000" b="0" i="0" u="none" strike="noStrike" cap="none" normalizeH="0" baseline="0" dirty="0" smtClean="0">
                          <a:ln>
                            <a:noFill/>
                          </a:ln>
                          <a:solidFill>
                            <a:schemeClr val="tx1"/>
                          </a:solidFill>
                          <a:effectLst/>
                          <a:latin typeface="Arial" charset="0"/>
                          <a:ea typeface="MS PGothic" pitchFamily="34" charset="-128"/>
                        </a:rPr>
                        <a:t>identificó 1 riesgo </a:t>
                      </a:r>
                      <a:r>
                        <a:rPr kumimoji="0" lang="es-ES" sz="2000" b="0" i="0" u="none" strike="noStrike" cap="none" normalizeH="0" baseline="0" dirty="0">
                          <a:ln>
                            <a:noFill/>
                          </a:ln>
                          <a:solidFill>
                            <a:schemeClr val="tx1"/>
                          </a:solidFill>
                          <a:effectLst/>
                          <a:latin typeface="Arial" charset="0"/>
                          <a:ea typeface="MS PGothic" pitchFamily="34" charset="-128"/>
                        </a:rPr>
                        <a:t>y se formularon </a:t>
                      </a:r>
                      <a:r>
                        <a:rPr kumimoji="0" lang="es-ES" sz="2000" b="0" i="0" u="none" strike="noStrike" cap="none" normalizeH="0" baseline="0" dirty="0" smtClean="0">
                          <a:ln>
                            <a:noFill/>
                          </a:ln>
                          <a:solidFill>
                            <a:schemeClr val="tx1"/>
                          </a:solidFill>
                          <a:effectLst/>
                          <a:latin typeface="Arial" charset="0"/>
                          <a:ea typeface="MS PGothic" pitchFamily="34" charset="-128"/>
                        </a:rPr>
                        <a:t>3 oportunidades de mejora  las cuales  se encuentran cerradas</a:t>
                      </a:r>
                      <a:endParaRPr kumimoji="0" lang="es-ES" sz="2000" b="0" i="0" u="none" strike="noStrike" cap="none" normalizeH="0" baseline="0" dirty="0">
                        <a:ln>
                          <a:noFill/>
                        </a:ln>
                        <a:solidFill>
                          <a:schemeClr val="tx1"/>
                        </a:solidFill>
                        <a:effectLst/>
                        <a:latin typeface="Arial" charset="0"/>
                        <a:ea typeface="MS PGothic"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8" name="Estrella de 5 puntas 7"/>
          <p:cNvSpPr/>
          <p:nvPr/>
        </p:nvSpPr>
        <p:spPr>
          <a:xfrm>
            <a:off x="306882" y="187187"/>
            <a:ext cx="648072" cy="640461"/>
          </a:xfrm>
          <a:prstGeom prst="star5">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950890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Tabla"/>
          <p:cNvGraphicFramePr>
            <a:graphicFrameLocks noGrp="1"/>
          </p:cNvGraphicFramePr>
          <p:nvPr>
            <p:extLst>
              <p:ext uri="{D42A27DB-BD31-4B8C-83A1-F6EECF244321}">
                <p14:modId xmlns:p14="http://schemas.microsoft.com/office/powerpoint/2010/main" val="2646785108"/>
              </p:ext>
            </p:extLst>
          </p:nvPr>
        </p:nvGraphicFramePr>
        <p:xfrm>
          <a:off x="539552" y="3501008"/>
          <a:ext cx="8280920" cy="2239371"/>
        </p:xfrm>
        <a:graphic>
          <a:graphicData uri="http://schemas.openxmlformats.org/drawingml/2006/table">
            <a:tbl>
              <a:tblPr>
                <a:tableStyleId>{8A107856-5554-42FB-B03E-39F5DBC370BA}</a:tableStyleId>
              </a:tblPr>
              <a:tblGrid>
                <a:gridCol w="273750">
                  <a:extLst>
                    <a:ext uri="{9D8B030D-6E8A-4147-A177-3AD203B41FA5}">
                      <a16:colId xmlns:a16="http://schemas.microsoft.com/office/drawing/2014/main" val="20000"/>
                    </a:ext>
                  </a:extLst>
                </a:gridCol>
                <a:gridCol w="3629539">
                  <a:extLst>
                    <a:ext uri="{9D8B030D-6E8A-4147-A177-3AD203B41FA5}">
                      <a16:colId xmlns:a16="http://schemas.microsoft.com/office/drawing/2014/main" val="20001"/>
                    </a:ext>
                  </a:extLst>
                </a:gridCol>
                <a:gridCol w="3324972">
                  <a:extLst>
                    <a:ext uri="{9D8B030D-6E8A-4147-A177-3AD203B41FA5}">
                      <a16:colId xmlns:a16="http://schemas.microsoft.com/office/drawing/2014/main" val="20002"/>
                    </a:ext>
                  </a:extLst>
                </a:gridCol>
                <a:gridCol w="1052659">
                  <a:extLst>
                    <a:ext uri="{9D8B030D-6E8A-4147-A177-3AD203B41FA5}">
                      <a16:colId xmlns:a16="http://schemas.microsoft.com/office/drawing/2014/main" val="20003"/>
                    </a:ext>
                  </a:extLst>
                </a:gridCol>
              </a:tblGrid>
              <a:tr h="159564">
                <a:tc gridSpan="4">
                  <a:txBody>
                    <a:bodyPr/>
                    <a:lstStyle/>
                    <a:p>
                      <a:pPr algn="ctr" fontAlgn="b"/>
                      <a:r>
                        <a:rPr lang="es-CO" sz="1200" b="1" u="none" strike="noStrike" dirty="0">
                          <a:effectLst/>
                        </a:rPr>
                        <a:t>ACCIÓN PENDIENTE 2015 - BIENESTAR UNIVERSITARIO</a:t>
                      </a:r>
                      <a:endParaRPr lang="es-CO" sz="1200" b="1" i="0" u="none" strike="noStrike" dirty="0">
                        <a:effectLst/>
                        <a:latin typeface="Arial"/>
                      </a:endParaRPr>
                    </a:p>
                  </a:txBody>
                  <a:tcPr marL="8289" marR="8289" marT="8289" marB="0" anchor="b"/>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0"/>
                  </a:ext>
                </a:extLst>
              </a:tr>
              <a:tr h="159564">
                <a:tc>
                  <a:txBody>
                    <a:bodyPr/>
                    <a:lstStyle/>
                    <a:p>
                      <a:pPr algn="ctr" fontAlgn="ctr"/>
                      <a:r>
                        <a:rPr lang="es-CO" sz="1200" u="none" strike="noStrike" dirty="0">
                          <a:effectLst/>
                        </a:rPr>
                        <a:t>No.</a:t>
                      </a:r>
                      <a:endParaRPr lang="es-CO" sz="1200" b="1" i="0" u="none" strike="noStrike" dirty="0">
                        <a:effectLst/>
                        <a:latin typeface="Arial"/>
                      </a:endParaRPr>
                    </a:p>
                  </a:txBody>
                  <a:tcPr marL="8289" marR="8289" marT="8289" marB="0" anchor="ctr"/>
                </a:tc>
                <a:tc>
                  <a:txBody>
                    <a:bodyPr/>
                    <a:lstStyle/>
                    <a:p>
                      <a:pPr algn="ctr" fontAlgn="ctr"/>
                      <a:r>
                        <a:rPr lang="es-CO" sz="1200" b="1" u="none" strike="noStrike" dirty="0">
                          <a:effectLst/>
                        </a:rPr>
                        <a:t>ACCIONES DE MEJORAMIENTO </a:t>
                      </a:r>
                      <a:endParaRPr lang="es-CO" sz="1200" b="1" i="0" u="none" strike="noStrike" dirty="0">
                        <a:effectLst/>
                        <a:latin typeface="Arial"/>
                      </a:endParaRPr>
                    </a:p>
                  </a:txBody>
                  <a:tcPr marL="8289" marR="8289" marT="8289" marB="0" anchor="ctr"/>
                </a:tc>
                <a:tc>
                  <a:txBody>
                    <a:bodyPr/>
                    <a:lstStyle/>
                    <a:p>
                      <a:pPr algn="ctr" fontAlgn="ctr"/>
                      <a:r>
                        <a:rPr lang="es-CO" sz="1200" b="1" u="none" strike="noStrike" dirty="0">
                          <a:effectLst/>
                        </a:rPr>
                        <a:t>SEGUIMIENTO</a:t>
                      </a:r>
                      <a:endParaRPr lang="es-CO" sz="1200" b="1" i="0" u="none" strike="noStrike" dirty="0">
                        <a:effectLst/>
                        <a:latin typeface="Arial"/>
                      </a:endParaRPr>
                    </a:p>
                  </a:txBody>
                  <a:tcPr marL="8289" marR="8289" marT="8289" marB="0" anchor="ctr"/>
                </a:tc>
                <a:tc>
                  <a:txBody>
                    <a:bodyPr/>
                    <a:lstStyle/>
                    <a:p>
                      <a:pPr algn="ctr" fontAlgn="ctr"/>
                      <a:r>
                        <a:rPr lang="es-CO" sz="1200" b="1" u="none" strike="noStrike" dirty="0">
                          <a:effectLst/>
                        </a:rPr>
                        <a:t>ESTADO</a:t>
                      </a:r>
                      <a:endParaRPr lang="es-CO" sz="1200" b="1" i="0" u="none" strike="noStrike" dirty="0">
                        <a:effectLst/>
                        <a:latin typeface="Arial"/>
                      </a:endParaRPr>
                    </a:p>
                  </a:txBody>
                  <a:tcPr marL="8289" marR="8289" marT="8289" marB="0" anchor="ctr"/>
                </a:tc>
                <a:extLst>
                  <a:ext uri="{0D108BD9-81ED-4DB2-BD59-A6C34878D82A}">
                    <a16:rowId xmlns:a16="http://schemas.microsoft.com/office/drawing/2014/main" val="10001"/>
                  </a:ext>
                </a:extLst>
              </a:tr>
              <a:tr h="483327">
                <a:tc>
                  <a:txBody>
                    <a:bodyPr/>
                    <a:lstStyle/>
                    <a:p>
                      <a:pPr algn="ctr" fontAlgn="ctr"/>
                      <a:r>
                        <a:rPr lang="es-CO" sz="1200" u="none" strike="noStrike" dirty="0">
                          <a:effectLst/>
                        </a:rPr>
                        <a:t>1</a:t>
                      </a:r>
                      <a:endParaRPr lang="es-CO" sz="1200" b="0" i="0" u="none" strike="noStrike" dirty="0">
                        <a:effectLst/>
                        <a:latin typeface="Arial"/>
                      </a:endParaRPr>
                    </a:p>
                  </a:txBody>
                  <a:tcPr marL="8289" marR="8289" marT="8289" marB="0" anchor="ctr"/>
                </a:tc>
                <a:tc>
                  <a:txBody>
                    <a:bodyPr/>
                    <a:lstStyle/>
                    <a:p>
                      <a:pPr algn="just" fontAlgn="ctr"/>
                      <a:r>
                        <a:rPr lang="es-CO" sz="1200" u="none" strike="noStrike" dirty="0">
                          <a:effectLst/>
                        </a:rPr>
                        <a:t>Ampliar los elementos del gimnasio para la práctica de métodos alternativos de entrenamiento, teniendo en cuenta el espacio que se tiene actualmente,  lo cual brindará a mayor comodidad a los usuarios y satisfacción.</a:t>
                      </a:r>
                      <a:endParaRPr lang="es-CO" sz="1200" b="0" i="0" u="none" strike="noStrike" dirty="0">
                        <a:solidFill>
                          <a:srgbClr val="000000"/>
                        </a:solidFill>
                        <a:effectLst/>
                        <a:latin typeface="Arial"/>
                      </a:endParaRPr>
                    </a:p>
                  </a:txBody>
                  <a:tcPr marL="9525" marR="9525" marT="9525" marB="0" anchor="ctr"/>
                </a:tc>
                <a:tc>
                  <a:txBody>
                    <a:bodyPr/>
                    <a:lstStyle/>
                    <a:p>
                      <a:pPr algn="just" fontAlgn="ctr"/>
                      <a:r>
                        <a:rPr lang="es-CO" sz="1200" u="none" strike="noStrike" kern="1200" dirty="0">
                          <a:effectLst/>
                        </a:rPr>
                        <a:t>Esta acción se cerrará con la construcción del gimnasio (contenido en el POC)</a:t>
                      </a:r>
                      <a:endParaRPr lang="es-CO" sz="1200" b="0" i="0" u="none" strike="noStrike" kern="1200" dirty="0">
                        <a:solidFill>
                          <a:schemeClr val="tx1"/>
                        </a:solidFill>
                        <a:effectLst/>
                        <a:latin typeface="Arial"/>
                        <a:ea typeface="+mn-ea"/>
                        <a:cs typeface="+mn-cs"/>
                      </a:endParaRPr>
                    </a:p>
                  </a:txBody>
                  <a:tcPr marL="0" marR="0" marT="0" marB="0" anchor="ctr"/>
                </a:tc>
                <a:tc>
                  <a:txBody>
                    <a:bodyPr/>
                    <a:lstStyle/>
                    <a:p>
                      <a:pPr algn="just" fontAlgn="ctr"/>
                      <a:r>
                        <a:rPr lang="es-CO" sz="1200" b="1" u="none" strike="noStrike" dirty="0">
                          <a:solidFill>
                            <a:srgbClr val="FF0000"/>
                          </a:solidFill>
                          <a:effectLst/>
                        </a:rPr>
                        <a:t>En proceso</a:t>
                      </a:r>
                      <a:endParaRPr lang="es-CO" sz="1200" b="1" i="0" u="none" strike="noStrike" dirty="0">
                        <a:solidFill>
                          <a:srgbClr val="FF0000"/>
                        </a:solidFill>
                        <a:effectLst/>
                        <a:latin typeface="Arial"/>
                      </a:endParaRPr>
                    </a:p>
                  </a:txBody>
                  <a:tcPr marL="8289" marR="8289" marT="8289" marB="0" anchor="ctr"/>
                </a:tc>
                <a:extLst>
                  <a:ext uri="{0D108BD9-81ED-4DB2-BD59-A6C34878D82A}">
                    <a16:rowId xmlns:a16="http://schemas.microsoft.com/office/drawing/2014/main" val="10002"/>
                  </a:ext>
                </a:extLst>
              </a:tr>
              <a:tr h="483327">
                <a:tc rowSpan="2">
                  <a:txBody>
                    <a:bodyPr/>
                    <a:lstStyle/>
                    <a:p>
                      <a:pPr algn="ctr" fontAlgn="ctr"/>
                      <a:r>
                        <a:rPr lang="es-ES" sz="1200" u="none" strike="noStrike" dirty="0">
                          <a:effectLst/>
                        </a:rPr>
                        <a:t> </a:t>
                      </a:r>
                      <a:r>
                        <a:rPr lang="es-ES" sz="1200" u="none" strike="noStrike" dirty="0" smtClean="0">
                          <a:effectLst/>
                        </a:rPr>
                        <a:t>2</a:t>
                      </a:r>
                      <a:endParaRPr lang="es-ES" sz="1200" b="0" i="0" u="none" strike="noStrike" dirty="0">
                        <a:solidFill>
                          <a:srgbClr val="000000"/>
                        </a:solidFill>
                        <a:effectLst/>
                        <a:latin typeface="Arial Black" panose="020B0A04020102020204" pitchFamily="34" charset="0"/>
                      </a:endParaRPr>
                    </a:p>
                  </a:txBody>
                  <a:tcPr marL="9354" marR="9354" marT="9354" marB="0" anchor="ctr"/>
                </a:tc>
                <a:tc rowSpan="2">
                  <a:txBody>
                    <a:bodyPr/>
                    <a:lstStyle/>
                    <a:p>
                      <a:pPr algn="just" rtl="0" fontAlgn="ctr"/>
                      <a:r>
                        <a:rPr lang="es-CO" sz="1200" u="none" strike="noStrike" dirty="0">
                          <a:effectLst/>
                        </a:rPr>
                        <a:t>Mejorar los espacios de almacenamiento de materiales del bienestar</a:t>
                      </a:r>
                      <a:endParaRPr lang="es-CO" sz="1200" b="0" i="0" u="none" strike="noStrike" dirty="0">
                        <a:solidFill>
                          <a:srgbClr val="000000"/>
                        </a:solidFill>
                        <a:effectLst/>
                        <a:latin typeface="Arial Black" panose="020B0A04020102020204" pitchFamily="34" charset="0"/>
                      </a:endParaRPr>
                    </a:p>
                  </a:txBody>
                  <a:tcPr marL="9354" marR="9354" marT="9354" marB="0" anchor="ctr"/>
                </a:tc>
                <a:tc>
                  <a:txBody>
                    <a:bodyPr/>
                    <a:lstStyle/>
                    <a:p>
                      <a:pPr algn="just" rtl="0" fontAlgn="ctr"/>
                      <a:r>
                        <a:rPr lang="es-CO" sz="1200" u="none" strike="noStrike" dirty="0">
                          <a:effectLst/>
                        </a:rPr>
                        <a:t>Esta acción depende de la construcción del nuevo edificio administrativo por que no se ha podido cerrar.</a:t>
                      </a:r>
                      <a:endParaRPr lang="es-CO" sz="1200" b="0" i="0" u="none" strike="noStrike" dirty="0">
                        <a:solidFill>
                          <a:srgbClr val="000000"/>
                        </a:solidFill>
                        <a:effectLst/>
                        <a:latin typeface="Arial Black" panose="020B0A04020102020204" pitchFamily="34" charset="0"/>
                      </a:endParaRPr>
                    </a:p>
                  </a:txBody>
                  <a:tcPr marL="9354" marR="9354" marT="9354" marB="0" anchor="ctr"/>
                </a:tc>
                <a:tc rowSpan="2">
                  <a:txBody>
                    <a:bodyPr/>
                    <a:lstStyle/>
                    <a:p>
                      <a:pPr algn="l" rtl="0" fontAlgn="ctr"/>
                      <a:r>
                        <a:rPr lang="es-ES" sz="1200" b="1" u="none" strike="noStrike" dirty="0" smtClean="0">
                          <a:solidFill>
                            <a:srgbClr val="FF0000"/>
                          </a:solidFill>
                          <a:effectLst/>
                        </a:rPr>
                        <a:t>En proceso</a:t>
                      </a:r>
                      <a:endParaRPr lang="es-ES" sz="1200" b="1" i="0" u="none" strike="noStrike" dirty="0">
                        <a:solidFill>
                          <a:srgbClr val="FF0000"/>
                        </a:solidFill>
                        <a:effectLst/>
                        <a:latin typeface="Arial Black" panose="020B0A04020102020204" pitchFamily="34" charset="0"/>
                      </a:endParaRPr>
                    </a:p>
                  </a:txBody>
                  <a:tcPr marL="9354" marR="9354" marT="9354" marB="0" anchor="ctr"/>
                </a:tc>
                <a:extLst>
                  <a:ext uri="{0D108BD9-81ED-4DB2-BD59-A6C34878D82A}">
                    <a16:rowId xmlns:a16="http://schemas.microsoft.com/office/drawing/2014/main" val="551389505"/>
                  </a:ext>
                </a:extLst>
              </a:tr>
              <a:tr h="483327">
                <a:tc vMerge="1">
                  <a:txBody>
                    <a:bodyPr/>
                    <a:lstStyle/>
                    <a:p>
                      <a:endParaRPr lang="es-ES"/>
                    </a:p>
                  </a:txBody>
                  <a:tcPr/>
                </a:tc>
                <a:tc vMerge="1">
                  <a:txBody>
                    <a:bodyPr/>
                    <a:lstStyle/>
                    <a:p>
                      <a:endParaRPr lang="es-ES"/>
                    </a:p>
                  </a:txBody>
                  <a:tcPr/>
                </a:tc>
                <a:tc>
                  <a:txBody>
                    <a:bodyPr/>
                    <a:lstStyle/>
                    <a:p>
                      <a:pPr algn="just" rtl="0" fontAlgn="ctr"/>
                      <a:r>
                        <a:rPr lang="es-CO" sz="1200" u="none" strike="noStrike" dirty="0">
                          <a:effectLst/>
                        </a:rPr>
                        <a:t>Sin embargo en éste momento se adecuó un salón para el almacenamiento del material utilizado por cada área.</a:t>
                      </a:r>
                      <a:endParaRPr lang="es-CO" sz="1200" b="0" i="0" u="none" strike="noStrike" dirty="0">
                        <a:solidFill>
                          <a:srgbClr val="000000"/>
                        </a:solidFill>
                        <a:effectLst/>
                        <a:latin typeface="Arial Black" panose="020B0A04020102020204" pitchFamily="34" charset="0"/>
                      </a:endParaRPr>
                    </a:p>
                  </a:txBody>
                  <a:tcPr marL="9354" marR="9354" marT="9354" marB="0" anchor="ctr"/>
                </a:tc>
                <a:tc vMerge="1">
                  <a:txBody>
                    <a:bodyPr/>
                    <a:lstStyle/>
                    <a:p>
                      <a:endParaRPr lang="es-ES" dirty="0"/>
                    </a:p>
                  </a:txBody>
                  <a:tcPr/>
                </a:tc>
                <a:extLst>
                  <a:ext uri="{0D108BD9-81ED-4DB2-BD59-A6C34878D82A}">
                    <a16:rowId xmlns:a16="http://schemas.microsoft.com/office/drawing/2014/main" val="327108486"/>
                  </a:ext>
                </a:extLst>
              </a:tr>
            </a:tbl>
          </a:graphicData>
        </a:graphic>
      </p:graphicFrame>
      <p:sp>
        <p:nvSpPr>
          <p:cNvPr id="4" name="Rectángulo 3"/>
          <p:cNvSpPr/>
          <p:nvPr/>
        </p:nvSpPr>
        <p:spPr>
          <a:xfrm>
            <a:off x="539552" y="362153"/>
            <a:ext cx="7128792" cy="338554"/>
          </a:xfrm>
          <a:prstGeom prst="rect">
            <a:avLst/>
          </a:prstGeom>
        </p:spPr>
        <p:txBody>
          <a:bodyPr wrap="square">
            <a:spAutoFit/>
          </a:bodyPr>
          <a:lstStyle/>
          <a:p>
            <a:pPr algn="ctr"/>
            <a:r>
              <a:rPr lang="es-CO" sz="1600" b="1" dirty="0"/>
              <a:t>ESTADO DE LAS ACCIONES DE LAS REVISIONES </a:t>
            </a:r>
            <a:r>
              <a:rPr lang="es-CO" sz="1600" b="1" dirty="0" smtClean="0"/>
              <a:t>PREVIAS</a:t>
            </a:r>
            <a:endParaRPr lang="es-CO" sz="1600" b="1" dirty="0"/>
          </a:p>
        </p:txBody>
      </p:sp>
      <p:graphicFrame>
        <p:nvGraphicFramePr>
          <p:cNvPr id="12" name="Tabla 11"/>
          <p:cNvGraphicFramePr>
            <a:graphicFrameLocks noGrp="1"/>
          </p:cNvGraphicFramePr>
          <p:nvPr>
            <p:extLst>
              <p:ext uri="{D42A27DB-BD31-4B8C-83A1-F6EECF244321}">
                <p14:modId xmlns:p14="http://schemas.microsoft.com/office/powerpoint/2010/main" val="3478987271"/>
              </p:ext>
            </p:extLst>
          </p:nvPr>
        </p:nvGraphicFramePr>
        <p:xfrm>
          <a:off x="539552" y="1700808"/>
          <a:ext cx="8280921" cy="1539638"/>
        </p:xfrm>
        <a:graphic>
          <a:graphicData uri="http://schemas.openxmlformats.org/drawingml/2006/table">
            <a:tbl>
              <a:tblPr>
                <a:tableStyleId>{8A107856-5554-42FB-B03E-39F5DBC370BA}</a:tableStyleId>
              </a:tblPr>
              <a:tblGrid>
                <a:gridCol w="917176">
                  <a:extLst>
                    <a:ext uri="{9D8B030D-6E8A-4147-A177-3AD203B41FA5}">
                      <a16:colId xmlns:a16="http://schemas.microsoft.com/office/drawing/2014/main" val="2497305065"/>
                    </a:ext>
                  </a:extLst>
                </a:gridCol>
                <a:gridCol w="2578628">
                  <a:extLst>
                    <a:ext uri="{9D8B030D-6E8A-4147-A177-3AD203B41FA5}">
                      <a16:colId xmlns:a16="http://schemas.microsoft.com/office/drawing/2014/main" val="3534268061"/>
                    </a:ext>
                  </a:extLst>
                </a:gridCol>
                <a:gridCol w="3590157">
                  <a:extLst>
                    <a:ext uri="{9D8B030D-6E8A-4147-A177-3AD203B41FA5}">
                      <a16:colId xmlns:a16="http://schemas.microsoft.com/office/drawing/2014/main" val="625924193"/>
                    </a:ext>
                  </a:extLst>
                </a:gridCol>
                <a:gridCol w="1194960">
                  <a:extLst>
                    <a:ext uri="{9D8B030D-6E8A-4147-A177-3AD203B41FA5}">
                      <a16:colId xmlns:a16="http://schemas.microsoft.com/office/drawing/2014/main" val="1159860748"/>
                    </a:ext>
                  </a:extLst>
                </a:gridCol>
              </a:tblGrid>
              <a:tr h="492197">
                <a:tc gridSpan="4">
                  <a:txBody>
                    <a:bodyPr/>
                    <a:lstStyle/>
                    <a:p>
                      <a:pPr algn="ctr" rtl="0" fontAlgn="b"/>
                      <a:r>
                        <a:rPr lang="es-CO" sz="1200" b="1" u="none" strike="noStrike" dirty="0" smtClean="0">
                          <a:effectLst/>
                        </a:rPr>
                        <a:t>SEGUIMIENTO A ACCIONES </a:t>
                      </a:r>
                      <a:r>
                        <a:rPr lang="es-CO" sz="1200" b="1" u="none" strike="noStrike" dirty="0">
                          <a:effectLst/>
                        </a:rPr>
                        <a:t>PENDIENTES 2018 - BIENESTAR UNIVERSITARIO</a:t>
                      </a:r>
                      <a:endParaRPr lang="es-CO" sz="1200" b="1" i="0" u="none" strike="noStrike" dirty="0">
                        <a:solidFill>
                          <a:srgbClr val="000000"/>
                        </a:solidFill>
                        <a:effectLst/>
                        <a:latin typeface="Arial Black" panose="020B0A04020102020204" pitchFamily="34" charset="0"/>
                      </a:endParaRPr>
                    </a:p>
                  </a:txBody>
                  <a:tcPr marL="9354" marR="9354" marT="9354"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3138559013"/>
                  </a:ext>
                </a:extLst>
              </a:tr>
              <a:tr h="298293">
                <a:tc>
                  <a:txBody>
                    <a:bodyPr/>
                    <a:lstStyle/>
                    <a:p>
                      <a:pPr algn="ctr" rtl="0" fontAlgn="ctr"/>
                      <a:r>
                        <a:rPr lang="es-ES" sz="1200" b="1" u="none" strike="noStrike" dirty="0">
                          <a:effectLst/>
                        </a:rPr>
                        <a:t>No.</a:t>
                      </a:r>
                      <a:endParaRPr lang="es-ES" sz="1200" b="1" i="0" u="none" strike="noStrike" dirty="0">
                        <a:solidFill>
                          <a:srgbClr val="000000"/>
                        </a:solidFill>
                        <a:effectLst/>
                        <a:latin typeface="Arial Black" panose="020B0A04020102020204" pitchFamily="34" charset="0"/>
                      </a:endParaRPr>
                    </a:p>
                  </a:txBody>
                  <a:tcPr marL="9354" marR="9354" marT="9354" marB="0" anchor="ctr"/>
                </a:tc>
                <a:tc>
                  <a:txBody>
                    <a:bodyPr/>
                    <a:lstStyle/>
                    <a:p>
                      <a:pPr algn="ctr" rtl="0" fontAlgn="ctr"/>
                      <a:r>
                        <a:rPr lang="es-ES" sz="1200" b="1" u="none" strike="noStrike" dirty="0">
                          <a:effectLst/>
                        </a:rPr>
                        <a:t>ACCIONES DE MEJORAMIENTO </a:t>
                      </a:r>
                      <a:endParaRPr lang="es-ES" sz="1200" b="1" i="0" u="none" strike="noStrike" dirty="0">
                        <a:solidFill>
                          <a:srgbClr val="000000"/>
                        </a:solidFill>
                        <a:effectLst/>
                        <a:latin typeface="Arial Black" panose="020B0A04020102020204" pitchFamily="34" charset="0"/>
                      </a:endParaRPr>
                    </a:p>
                  </a:txBody>
                  <a:tcPr marL="9354" marR="9354" marT="9354" marB="0" anchor="ctr"/>
                </a:tc>
                <a:tc>
                  <a:txBody>
                    <a:bodyPr/>
                    <a:lstStyle/>
                    <a:p>
                      <a:pPr algn="ctr" rtl="0" fontAlgn="ctr"/>
                      <a:r>
                        <a:rPr lang="es-ES" sz="1200" b="1" u="none" strike="noStrike" dirty="0">
                          <a:effectLst/>
                        </a:rPr>
                        <a:t>SEGUIMIENTO</a:t>
                      </a:r>
                      <a:endParaRPr lang="es-ES" sz="1200" b="1" i="0" u="none" strike="noStrike" dirty="0">
                        <a:solidFill>
                          <a:srgbClr val="000000"/>
                        </a:solidFill>
                        <a:effectLst/>
                        <a:latin typeface="Arial Black" panose="020B0A04020102020204" pitchFamily="34" charset="0"/>
                      </a:endParaRPr>
                    </a:p>
                  </a:txBody>
                  <a:tcPr marL="9354" marR="9354" marT="9354" marB="0" anchor="ctr"/>
                </a:tc>
                <a:tc>
                  <a:txBody>
                    <a:bodyPr/>
                    <a:lstStyle/>
                    <a:p>
                      <a:pPr algn="ctr" rtl="0" fontAlgn="ctr"/>
                      <a:r>
                        <a:rPr lang="es-ES" sz="1200" b="1" u="none" strike="noStrike" dirty="0">
                          <a:effectLst/>
                        </a:rPr>
                        <a:t>ESTADO</a:t>
                      </a:r>
                      <a:endParaRPr lang="es-ES" sz="1200" b="1" i="0" u="none" strike="noStrike" dirty="0">
                        <a:solidFill>
                          <a:srgbClr val="000000"/>
                        </a:solidFill>
                        <a:effectLst/>
                        <a:latin typeface="Arial Black" panose="020B0A04020102020204" pitchFamily="34" charset="0"/>
                      </a:endParaRPr>
                    </a:p>
                  </a:txBody>
                  <a:tcPr marL="9354" marR="9354" marT="9354" marB="0" anchor="ctr"/>
                </a:tc>
                <a:extLst>
                  <a:ext uri="{0D108BD9-81ED-4DB2-BD59-A6C34878D82A}">
                    <a16:rowId xmlns:a16="http://schemas.microsoft.com/office/drawing/2014/main" val="573311286"/>
                  </a:ext>
                </a:extLst>
              </a:tr>
              <a:tr h="749148">
                <a:tc>
                  <a:txBody>
                    <a:bodyPr/>
                    <a:lstStyle/>
                    <a:p>
                      <a:pPr algn="ctr" fontAlgn="ctr"/>
                      <a:r>
                        <a:rPr lang="es-ES" sz="1200" u="none" strike="noStrike" dirty="0">
                          <a:effectLst/>
                        </a:rPr>
                        <a:t> </a:t>
                      </a:r>
                      <a:r>
                        <a:rPr lang="es-ES" sz="1200" u="none" strike="noStrike" dirty="0" smtClean="0">
                          <a:effectLst/>
                        </a:rPr>
                        <a:t>1</a:t>
                      </a:r>
                      <a:endParaRPr lang="es-ES" sz="1200" b="0" i="0" u="none" strike="noStrike" dirty="0">
                        <a:solidFill>
                          <a:srgbClr val="000000"/>
                        </a:solidFill>
                        <a:effectLst/>
                        <a:latin typeface="Arial Black" panose="020B0A04020102020204" pitchFamily="34" charset="0"/>
                      </a:endParaRPr>
                    </a:p>
                  </a:txBody>
                  <a:tcPr marL="9354" marR="9354" marT="9354" marB="0" anchor="ctr"/>
                </a:tc>
                <a:tc>
                  <a:txBody>
                    <a:bodyPr/>
                    <a:lstStyle/>
                    <a:p>
                      <a:pPr algn="just" rtl="0" fontAlgn="ctr"/>
                      <a:r>
                        <a:rPr lang="es-CO" sz="1200" u="none" strike="noStrike" dirty="0">
                          <a:effectLst/>
                        </a:rPr>
                        <a:t>Cubrimiento del servicio de salud a través de una persona más para atención pre hospitalaria (APH)</a:t>
                      </a:r>
                      <a:endParaRPr lang="es-CO" sz="1200" b="0" i="0" u="none" strike="noStrike" dirty="0">
                        <a:solidFill>
                          <a:srgbClr val="000000"/>
                        </a:solidFill>
                        <a:effectLst/>
                        <a:latin typeface="Arial Black" panose="020B0A04020102020204" pitchFamily="34" charset="0"/>
                      </a:endParaRPr>
                    </a:p>
                  </a:txBody>
                  <a:tcPr marL="9354" marR="9354" marT="9354" marB="0" anchor="ctr"/>
                </a:tc>
                <a:tc>
                  <a:txBody>
                    <a:bodyPr/>
                    <a:lstStyle/>
                    <a:p>
                      <a:pPr algn="just" rtl="0" fontAlgn="ctr"/>
                      <a:r>
                        <a:rPr lang="es-CO" sz="1200" u="none" strike="noStrike" dirty="0">
                          <a:effectLst/>
                        </a:rPr>
                        <a:t>Se realizó la contratación de una tecnóloga en Atención Pre-hospitalaria</a:t>
                      </a:r>
                      <a:endParaRPr lang="es-CO" sz="1200" b="0" i="0" u="none" strike="noStrike" dirty="0">
                        <a:solidFill>
                          <a:srgbClr val="000000"/>
                        </a:solidFill>
                        <a:effectLst/>
                        <a:latin typeface="Arial Black" panose="020B0A04020102020204" pitchFamily="34" charset="0"/>
                      </a:endParaRPr>
                    </a:p>
                  </a:txBody>
                  <a:tcPr marL="9354" marR="9354" marT="9354" marB="0" anchor="ctr"/>
                </a:tc>
                <a:tc>
                  <a:txBody>
                    <a:bodyPr/>
                    <a:lstStyle/>
                    <a:p>
                      <a:pPr algn="ctr" rtl="0" fontAlgn="ctr"/>
                      <a:r>
                        <a:rPr lang="es-ES" sz="1200" u="none" strike="noStrike" dirty="0">
                          <a:effectLst/>
                        </a:rPr>
                        <a:t>Cerrado</a:t>
                      </a:r>
                      <a:endParaRPr lang="es-ES" sz="1200" b="0" i="0" u="none" strike="noStrike" dirty="0">
                        <a:solidFill>
                          <a:srgbClr val="000000"/>
                        </a:solidFill>
                        <a:effectLst/>
                        <a:latin typeface="Arial Black" panose="020B0A04020102020204" pitchFamily="34" charset="0"/>
                      </a:endParaRPr>
                    </a:p>
                  </a:txBody>
                  <a:tcPr marL="9354" marR="9354" marT="9354" marB="0" anchor="ctr"/>
                </a:tc>
                <a:extLst>
                  <a:ext uri="{0D108BD9-81ED-4DB2-BD59-A6C34878D82A}">
                    <a16:rowId xmlns:a16="http://schemas.microsoft.com/office/drawing/2014/main" val="2705470813"/>
                  </a:ext>
                </a:extLst>
              </a:tr>
            </a:tbl>
          </a:graphicData>
        </a:graphic>
      </p:graphicFrame>
      <p:graphicFrame>
        <p:nvGraphicFramePr>
          <p:cNvPr id="17" name="Tabla 16"/>
          <p:cNvGraphicFramePr>
            <a:graphicFrameLocks noGrp="1"/>
          </p:cNvGraphicFramePr>
          <p:nvPr>
            <p:extLst>
              <p:ext uri="{D42A27DB-BD31-4B8C-83A1-F6EECF244321}">
                <p14:modId xmlns:p14="http://schemas.microsoft.com/office/powerpoint/2010/main" val="499889280"/>
              </p:ext>
            </p:extLst>
          </p:nvPr>
        </p:nvGraphicFramePr>
        <p:xfrm>
          <a:off x="683568" y="878089"/>
          <a:ext cx="6984778" cy="678702"/>
        </p:xfrm>
        <a:graphic>
          <a:graphicData uri="http://schemas.openxmlformats.org/drawingml/2006/table">
            <a:tbl>
              <a:tblPr>
                <a:tableStyleId>{8A107856-5554-42FB-B03E-39F5DBC370BA}</a:tableStyleId>
              </a:tblPr>
              <a:tblGrid>
                <a:gridCol w="1023410">
                  <a:extLst>
                    <a:ext uri="{9D8B030D-6E8A-4147-A177-3AD203B41FA5}">
                      <a16:colId xmlns:a16="http://schemas.microsoft.com/office/drawing/2014/main" val="3535493630"/>
                    </a:ext>
                  </a:extLst>
                </a:gridCol>
                <a:gridCol w="1023410">
                  <a:extLst>
                    <a:ext uri="{9D8B030D-6E8A-4147-A177-3AD203B41FA5}">
                      <a16:colId xmlns:a16="http://schemas.microsoft.com/office/drawing/2014/main" val="4143171104"/>
                    </a:ext>
                  </a:extLst>
                </a:gridCol>
                <a:gridCol w="1023410">
                  <a:extLst>
                    <a:ext uri="{9D8B030D-6E8A-4147-A177-3AD203B41FA5}">
                      <a16:colId xmlns:a16="http://schemas.microsoft.com/office/drawing/2014/main" val="2932809424"/>
                    </a:ext>
                  </a:extLst>
                </a:gridCol>
                <a:gridCol w="741974">
                  <a:extLst>
                    <a:ext uri="{9D8B030D-6E8A-4147-A177-3AD203B41FA5}">
                      <a16:colId xmlns:a16="http://schemas.microsoft.com/office/drawing/2014/main" val="569032016"/>
                    </a:ext>
                  </a:extLst>
                </a:gridCol>
                <a:gridCol w="921069">
                  <a:extLst>
                    <a:ext uri="{9D8B030D-6E8A-4147-A177-3AD203B41FA5}">
                      <a16:colId xmlns:a16="http://schemas.microsoft.com/office/drawing/2014/main" val="1150763420"/>
                    </a:ext>
                  </a:extLst>
                </a:gridCol>
                <a:gridCol w="1215300">
                  <a:extLst>
                    <a:ext uri="{9D8B030D-6E8A-4147-A177-3AD203B41FA5}">
                      <a16:colId xmlns:a16="http://schemas.microsoft.com/office/drawing/2014/main" val="2441959745"/>
                    </a:ext>
                  </a:extLst>
                </a:gridCol>
                <a:gridCol w="1036205">
                  <a:extLst>
                    <a:ext uri="{9D8B030D-6E8A-4147-A177-3AD203B41FA5}">
                      <a16:colId xmlns:a16="http://schemas.microsoft.com/office/drawing/2014/main" val="701328300"/>
                    </a:ext>
                  </a:extLst>
                </a:gridCol>
              </a:tblGrid>
              <a:tr h="236257">
                <a:tc gridSpan="7">
                  <a:txBody>
                    <a:bodyPr/>
                    <a:lstStyle/>
                    <a:p>
                      <a:pPr algn="ctr" fontAlgn="b"/>
                      <a:r>
                        <a:rPr lang="es-CO" sz="1200" b="1" u="none" strike="noStrike" dirty="0">
                          <a:effectLst/>
                        </a:rPr>
                        <a:t>CONSOLIDADO DE TAREAS DE REVISIONES GERENCIALES  2007-1 AL 2018</a:t>
                      </a:r>
                      <a:endParaRPr lang="es-CO" sz="12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224861245"/>
                  </a:ext>
                </a:extLst>
              </a:tr>
              <a:tr h="216927">
                <a:tc>
                  <a:txBody>
                    <a:bodyPr/>
                    <a:lstStyle/>
                    <a:p>
                      <a:pPr algn="ctr" fontAlgn="b"/>
                      <a:r>
                        <a:rPr lang="es-ES" sz="1200" u="none" strike="noStrike" dirty="0">
                          <a:effectLst/>
                        </a:rPr>
                        <a:t>2014</a:t>
                      </a:r>
                      <a:endParaRPr lang="es-E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u="none" strike="noStrike">
                          <a:effectLst/>
                        </a:rPr>
                        <a:t>2015</a:t>
                      </a:r>
                      <a:endParaRPr lang="es-ES"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u="none" strike="noStrike" dirty="0">
                          <a:effectLst/>
                        </a:rPr>
                        <a:t>2016</a:t>
                      </a:r>
                      <a:endParaRPr lang="es-E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u="none" strike="noStrike" dirty="0">
                          <a:effectLst/>
                        </a:rPr>
                        <a:t>2017</a:t>
                      </a:r>
                      <a:endParaRPr lang="es-E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u="none" strike="noStrike" dirty="0">
                          <a:effectLst/>
                        </a:rPr>
                        <a:t>2018</a:t>
                      </a:r>
                      <a:endParaRPr lang="es-ES"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u="none" strike="noStrike" dirty="0">
                          <a:effectLst/>
                        </a:rPr>
                        <a:t>En proceso</a:t>
                      </a:r>
                      <a:endParaRPr lang="es-ES"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u="none" strike="noStrike" dirty="0">
                          <a:effectLst/>
                        </a:rPr>
                        <a:t>Cerrada</a:t>
                      </a:r>
                      <a:endParaRPr lang="es-E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07041036"/>
                  </a:ext>
                </a:extLst>
              </a:tr>
              <a:tr h="225518">
                <a:tc>
                  <a:txBody>
                    <a:bodyPr/>
                    <a:lstStyle/>
                    <a:p>
                      <a:pPr algn="ctr">
                        <a:lnSpc>
                          <a:spcPct val="107000"/>
                        </a:lnSpc>
                        <a:spcAft>
                          <a:spcPts val="800"/>
                        </a:spcAft>
                      </a:pPr>
                      <a:r>
                        <a:rPr lang="es-CO" sz="1100" dirty="0">
                          <a:effectLst/>
                          <a:latin typeface="Calibri" panose="020F0502020204030204" pitchFamily="34" charset="0"/>
                          <a:ea typeface="Calibri" panose="020F0502020204030204" pitchFamily="34" charset="0"/>
                          <a:cs typeface="Times New Roman" panose="02020603050405020304" pitchFamily="18" charset="0"/>
                        </a:rPr>
                        <a:t>5</a:t>
                      </a:r>
                    </a:p>
                  </a:txBody>
                  <a:tcPr marL="9525" marR="9525" marT="9525" marB="0" anchor="ctr"/>
                </a:tc>
                <a:tc>
                  <a:txBody>
                    <a:bodyPr/>
                    <a:lstStyle/>
                    <a:p>
                      <a:pPr algn="ctr">
                        <a:lnSpc>
                          <a:spcPct val="107000"/>
                        </a:lnSpc>
                        <a:spcAft>
                          <a:spcPts val="800"/>
                        </a:spcAft>
                      </a:pPr>
                      <a:r>
                        <a:rPr lang="es-CO" sz="1100" dirty="0">
                          <a:effectLst/>
                          <a:latin typeface="Calibri" panose="020F0502020204030204" pitchFamily="34" charset="0"/>
                          <a:ea typeface="Calibri" panose="020F0502020204030204" pitchFamily="34" charset="0"/>
                          <a:cs typeface="Times New Roman" panose="02020603050405020304" pitchFamily="18" charset="0"/>
                        </a:rPr>
                        <a:t>4</a:t>
                      </a:r>
                    </a:p>
                  </a:txBody>
                  <a:tcPr marL="9525" marR="9525" marT="9525" marB="0" anchor="ctr"/>
                </a:tc>
                <a:tc>
                  <a:txBody>
                    <a:bodyPr/>
                    <a:lstStyle/>
                    <a:p>
                      <a:pPr algn="ctr">
                        <a:lnSpc>
                          <a:spcPct val="107000"/>
                        </a:lnSpc>
                        <a:spcAft>
                          <a:spcPts val="800"/>
                        </a:spcAft>
                      </a:pPr>
                      <a:r>
                        <a:rPr lang="es-CO" sz="1100" dirty="0">
                          <a:effectLst/>
                          <a:latin typeface="Calibri" panose="020F0502020204030204" pitchFamily="34" charset="0"/>
                          <a:ea typeface="Calibri" panose="020F0502020204030204" pitchFamily="34" charset="0"/>
                          <a:cs typeface="Times New Roman" panose="02020603050405020304" pitchFamily="18" charset="0"/>
                        </a:rPr>
                        <a:t>4</a:t>
                      </a:r>
                    </a:p>
                  </a:txBody>
                  <a:tcPr marL="9525" marR="9525" marT="9525" marB="0" anchor="ctr"/>
                </a:tc>
                <a:tc>
                  <a:txBody>
                    <a:bodyPr/>
                    <a:lstStyle/>
                    <a:p>
                      <a:pPr algn="ctr" rtl="0" fontAlgn="ctr"/>
                      <a:r>
                        <a:rPr lang="es-CO" sz="1400" b="0" i="0" u="none" strike="noStrike" dirty="0" smtClean="0">
                          <a:solidFill>
                            <a:srgbClr val="000000"/>
                          </a:solidFill>
                          <a:effectLst/>
                          <a:latin typeface="Arial" panose="020B0604020202020204" pitchFamily="34" charset="0"/>
                        </a:rPr>
                        <a:t>6</a:t>
                      </a:r>
                      <a:endParaRPr lang="es-CO"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b"/>
                      <a:r>
                        <a:rPr lang="es-ES" sz="1200" u="none" strike="noStrike" dirty="0">
                          <a:effectLst/>
                        </a:rPr>
                        <a:t>1</a:t>
                      </a:r>
                      <a:endParaRPr lang="es-ES"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b="0" i="0" u="none" strike="noStrike" dirty="0">
                          <a:solidFill>
                            <a:schemeClr val="dk1"/>
                          </a:solidFill>
                          <a:effectLst/>
                          <a:latin typeface="+mn-lt"/>
                        </a:rPr>
                        <a:t>2</a:t>
                      </a:r>
                      <a:endParaRPr lang="es-ES"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u="none" strike="noStrike" dirty="0">
                          <a:effectLst/>
                        </a:rPr>
                        <a:t>87</a:t>
                      </a:r>
                      <a:endParaRPr lang="es-E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04927818"/>
                  </a:ext>
                </a:extLst>
              </a:tr>
            </a:tbl>
          </a:graphicData>
        </a:graphic>
      </p:graphicFrame>
    </p:spTree>
    <p:extLst>
      <p:ext uri="{BB962C8B-B14F-4D97-AF65-F5344CB8AC3E}">
        <p14:creationId xmlns:p14="http://schemas.microsoft.com/office/powerpoint/2010/main" val="3460367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63588" y="2708920"/>
            <a:ext cx="7416824" cy="954107"/>
          </a:xfrm>
          <a:prstGeom prst="rect">
            <a:avLst/>
          </a:prstGeom>
        </p:spPr>
        <p:txBody>
          <a:bodyPr wrap="square">
            <a:spAutoFit/>
          </a:bodyPr>
          <a:lstStyle/>
          <a:p>
            <a:pPr algn="ctr" defTabSz="457200" fontAlgn="ctr">
              <a:spcBef>
                <a:spcPts val="0"/>
              </a:spcBef>
              <a:spcAft>
                <a:spcPts val="0"/>
              </a:spcAft>
              <a:defRPr/>
            </a:pPr>
            <a:r>
              <a:rPr lang="es-CO" sz="2800" b="1" dirty="0"/>
              <a:t>OPORTUNIDADES Y ACCIONES DE MEJORA PARA EL </a:t>
            </a:r>
            <a:r>
              <a:rPr lang="es-CO" sz="2800" b="1" dirty="0" smtClean="0"/>
              <a:t>PERÍODO </a:t>
            </a:r>
            <a:r>
              <a:rPr lang="es-CO" sz="2800" b="1" dirty="0"/>
              <a:t>(</a:t>
            </a:r>
            <a:r>
              <a:rPr lang="es-ES" sz="2800" b="1" dirty="0" smtClean="0"/>
              <a:t>2019)</a:t>
            </a:r>
            <a:endParaRPr lang="es-CO" sz="2800" b="1" dirty="0"/>
          </a:p>
        </p:txBody>
      </p:sp>
    </p:spTree>
    <p:extLst>
      <p:ext uri="{BB962C8B-B14F-4D97-AF65-F5344CB8AC3E}">
        <p14:creationId xmlns:p14="http://schemas.microsoft.com/office/powerpoint/2010/main" val="40675297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106767391"/>
              </p:ext>
            </p:extLst>
          </p:nvPr>
        </p:nvGraphicFramePr>
        <p:xfrm>
          <a:off x="179512" y="404664"/>
          <a:ext cx="7678421" cy="5112568"/>
        </p:xfrm>
        <a:graphic>
          <a:graphicData uri="http://schemas.openxmlformats.org/drawingml/2006/table">
            <a:tbl>
              <a:tblPr>
                <a:tableStyleId>{8A107856-5554-42FB-B03E-39F5DBC370BA}</a:tableStyleId>
              </a:tblPr>
              <a:tblGrid>
                <a:gridCol w="504056">
                  <a:extLst>
                    <a:ext uri="{9D8B030D-6E8A-4147-A177-3AD203B41FA5}">
                      <a16:colId xmlns:a16="http://schemas.microsoft.com/office/drawing/2014/main" val="2577711412"/>
                    </a:ext>
                  </a:extLst>
                </a:gridCol>
                <a:gridCol w="2349829">
                  <a:extLst>
                    <a:ext uri="{9D8B030D-6E8A-4147-A177-3AD203B41FA5}">
                      <a16:colId xmlns:a16="http://schemas.microsoft.com/office/drawing/2014/main" val="1458532511"/>
                    </a:ext>
                  </a:extLst>
                </a:gridCol>
                <a:gridCol w="1944216">
                  <a:extLst>
                    <a:ext uri="{9D8B030D-6E8A-4147-A177-3AD203B41FA5}">
                      <a16:colId xmlns:a16="http://schemas.microsoft.com/office/drawing/2014/main" val="1325743057"/>
                    </a:ext>
                  </a:extLst>
                </a:gridCol>
                <a:gridCol w="1728192">
                  <a:extLst>
                    <a:ext uri="{9D8B030D-6E8A-4147-A177-3AD203B41FA5}">
                      <a16:colId xmlns:a16="http://schemas.microsoft.com/office/drawing/2014/main" val="4145675118"/>
                    </a:ext>
                  </a:extLst>
                </a:gridCol>
                <a:gridCol w="1152128">
                  <a:extLst>
                    <a:ext uri="{9D8B030D-6E8A-4147-A177-3AD203B41FA5}">
                      <a16:colId xmlns:a16="http://schemas.microsoft.com/office/drawing/2014/main" val="3230329616"/>
                    </a:ext>
                  </a:extLst>
                </a:gridCol>
              </a:tblGrid>
              <a:tr h="667830">
                <a:tc gridSpan="5">
                  <a:txBody>
                    <a:bodyPr/>
                    <a:lstStyle/>
                    <a:p>
                      <a:pPr algn="ctr" rtl="0" fontAlgn="ctr"/>
                      <a:r>
                        <a:rPr lang="es-CO" sz="1400" b="1" u="none" strike="noStrike" dirty="0">
                          <a:effectLst/>
                        </a:rPr>
                        <a:t>GESTION DE BIENESTAR UNIVERSITARIO </a:t>
                      </a:r>
                      <a:endParaRPr lang="es-CO" sz="1400" b="1" i="0" u="none" strike="noStrike" dirty="0">
                        <a:solidFill>
                          <a:srgbClr val="000000"/>
                        </a:solidFill>
                        <a:effectLst/>
                        <a:latin typeface="Calibri" panose="020F0502020204030204" pitchFamily="34" charset="0"/>
                      </a:endParaRPr>
                    </a:p>
                  </a:txBody>
                  <a:tcPr marL="8523" marR="8523" marT="8523" marB="0" anchor="ct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672502602"/>
                  </a:ext>
                </a:extLst>
              </a:tr>
              <a:tr h="543805">
                <a:tc>
                  <a:txBody>
                    <a:bodyPr/>
                    <a:lstStyle/>
                    <a:p>
                      <a:pPr algn="ctr" rtl="0" fontAlgn="ctr"/>
                      <a:r>
                        <a:rPr lang="es-CO" sz="1400" b="1" u="none" strike="noStrike" dirty="0">
                          <a:effectLst/>
                        </a:rPr>
                        <a:t>No.</a:t>
                      </a:r>
                      <a:endParaRPr lang="es-CO" sz="1400" b="1" i="0" u="none" strike="noStrike" dirty="0">
                        <a:solidFill>
                          <a:srgbClr val="000000"/>
                        </a:solidFill>
                        <a:effectLst/>
                        <a:latin typeface="Calibri" panose="020F0502020204030204" pitchFamily="34" charset="0"/>
                      </a:endParaRPr>
                    </a:p>
                  </a:txBody>
                  <a:tcPr marL="8523" marR="8523" marT="8523" marB="0" anchor="ctr"/>
                </a:tc>
                <a:tc>
                  <a:txBody>
                    <a:bodyPr/>
                    <a:lstStyle/>
                    <a:p>
                      <a:pPr algn="ctr" rtl="0" fontAlgn="ctr"/>
                      <a:r>
                        <a:rPr lang="es-CO" sz="1400" b="1" u="none" strike="noStrike">
                          <a:effectLst/>
                        </a:rPr>
                        <a:t>ACCIONES DE MEJORAMIENTO </a:t>
                      </a:r>
                      <a:endParaRPr lang="es-CO" sz="1400" b="1" i="0" u="none" strike="noStrike">
                        <a:solidFill>
                          <a:srgbClr val="000000"/>
                        </a:solidFill>
                        <a:effectLst/>
                        <a:latin typeface="Calibri" panose="020F0502020204030204" pitchFamily="34" charset="0"/>
                      </a:endParaRPr>
                    </a:p>
                  </a:txBody>
                  <a:tcPr marL="8523" marR="8523" marT="8523" marB="0" anchor="ctr"/>
                </a:tc>
                <a:tc>
                  <a:txBody>
                    <a:bodyPr/>
                    <a:lstStyle/>
                    <a:p>
                      <a:pPr algn="ctr" rtl="0" fontAlgn="ctr"/>
                      <a:r>
                        <a:rPr lang="es-CO" sz="1400" b="1" u="none" strike="noStrike" dirty="0">
                          <a:effectLst/>
                        </a:rPr>
                        <a:t>IMPACTO</a:t>
                      </a:r>
                      <a:endParaRPr lang="es-CO" sz="1400" b="1" i="0" u="none" strike="noStrike" dirty="0">
                        <a:solidFill>
                          <a:srgbClr val="000000"/>
                        </a:solidFill>
                        <a:effectLst/>
                        <a:latin typeface="Calibri" panose="020F0502020204030204" pitchFamily="34" charset="0"/>
                      </a:endParaRPr>
                    </a:p>
                  </a:txBody>
                  <a:tcPr marL="8523" marR="8523" marT="8523" marB="0" anchor="ctr"/>
                </a:tc>
                <a:tc>
                  <a:txBody>
                    <a:bodyPr/>
                    <a:lstStyle/>
                    <a:p>
                      <a:pPr algn="ctr" rtl="0" fontAlgn="ctr"/>
                      <a:r>
                        <a:rPr lang="es-CO" sz="1400" b="1" u="none" strike="noStrike" dirty="0">
                          <a:effectLst/>
                        </a:rPr>
                        <a:t>RESPONSABLE</a:t>
                      </a:r>
                      <a:endParaRPr lang="es-CO" sz="1400" b="1" i="0" u="none" strike="noStrike" dirty="0">
                        <a:solidFill>
                          <a:srgbClr val="000000"/>
                        </a:solidFill>
                        <a:effectLst/>
                        <a:latin typeface="Calibri" panose="020F0502020204030204" pitchFamily="34" charset="0"/>
                      </a:endParaRPr>
                    </a:p>
                  </a:txBody>
                  <a:tcPr marL="8523" marR="8523" marT="8523" marB="0" anchor="ctr"/>
                </a:tc>
                <a:tc>
                  <a:txBody>
                    <a:bodyPr/>
                    <a:lstStyle/>
                    <a:p>
                      <a:pPr algn="ctr" rtl="0" fontAlgn="ctr"/>
                      <a:r>
                        <a:rPr lang="es-CO" sz="1400" b="1" u="none" strike="noStrike" dirty="0">
                          <a:effectLst/>
                        </a:rPr>
                        <a:t>FECHA</a:t>
                      </a:r>
                      <a:endParaRPr lang="es-CO" sz="1400" b="1" i="0" u="none" strike="noStrike" dirty="0">
                        <a:solidFill>
                          <a:srgbClr val="000000"/>
                        </a:solidFill>
                        <a:effectLst/>
                        <a:latin typeface="Calibri" panose="020F0502020204030204" pitchFamily="34" charset="0"/>
                      </a:endParaRPr>
                    </a:p>
                  </a:txBody>
                  <a:tcPr marL="8523" marR="8523" marT="8523" marB="0" anchor="ctr"/>
                </a:tc>
                <a:extLst>
                  <a:ext uri="{0D108BD9-81ED-4DB2-BD59-A6C34878D82A}">
                    <a16:rowId xmlns:a16="http://schemas.microsoft.com/office/drawing/2014/main" val="1780903737"/>
                  </a:ext>
                </a:extLst>
              </a:tr>
              <a:tr h="1249797">
                <a:tc>
                  <a:txBody>
                    <a:bodyPr/>
                    <a:lstStyle/>
                    <a:p>
                      <a:pPr algn="l" rtl="0" fontAlgn="ctr"/>
                      <a:r>
                        <a:rPr lang="es-CO" sz="1400" u="none" strike="noStrike" dirty="0">
                          <a:effectLst/>
                        </a:rPr>
                        <a:t>1</a:t>
                      </a:r>
                      <a:endParaRPr lang="es-CO" sz="1400" b="0" i="0" u="none" strike="noStrike" dirty="0">
                        <a:solidFill>
                          <a:srgbClr val="000000"/>
                        </a:solidFill>
                        <a:effectLst/>
                        <a:latin typeface="Calibri" panose="020F0502020204030204" pitchFamily="34" charset="0"/>
                      </a:endParaRPr>
                    </a:p>
                  </a:txBody>
                  <a:tcPr marL="8523" marR="8523" marT="8523" marB="0" anchor="ctr"/>
                </a:tc>
                <a:tc>
                  <a:txBody>
                    <a:bodyPr/>
                    <a:lstStyle/>
                    <a:p>
                      <a:pPr algn="just" rtl="0" fontAlgn="ctr"/>
                      <a:r>
                        <a:rPr lang="es-ES" sz="1400" u="none" strike="noStrike" dirty="0">
                          <a:effectLst/>
                        </a:rPr>
                        <a:t>Habilitación de consultorio de psicología Sede Centro</a:t>
                      </a:r>
                      <a:endParaRPr lang="es-ES" sz="1400" b="0" i="0" u="none" strike="noStrike" dirty="0">
                        <a:solidFill>
                          <a:srgbClr val="000000"/>
                        </a:solidFill>
                        <a:effectLst/>
                        <a:latin typeface="Arial" panose="020B0604020202020204" pitchFamily="34" charset="0"/>
                      </a:endParaRPr>
                    </a:p>
                  </a:txBody>
                  <a:tcPr marL="8523" marR="8523" marT="8523" marB="0" anchor="ctr"/>
                </a:tc>
                <a:tc>
                  <a:txBody>
                    <a:bodyPr/>
                    <a:lstStyle/>
                    <a:p>
                      <a:pPr algn="just" rtl="0" fontAlgn="ctr"/>
                      <a:r>
                        <a:rPr lang="es-ES" sz="1400" u="none" strike="noStrike" dirty="0">
                          <a:effectLst/>
                        </a:rPr>
                        <a:t>Cobertura de los servicios de psicología para la población </a:t>
                      </a:r>
                      <a:r>
                        <a:rPr lang="es-ES" sz="1400" u="none" strike="noStrike" dirty="0" err="1">
                          <a:effectLst/>
                        </a:rPr>
                        <a:t>Unilibrista</a:t>
                      </a:r>
                      <a:r>
                        <a:rPr lang="es-ES" sz="1400" u="none" strike="noStrike" dirty="0">
                          <a:effectLst/>
                        </a:rPr>
                        <a:t> de la Sede Centro</a:t>
                      </a:r>
                      <a:endParaRPr lang="es-ES" sz="1400" b="0" i="0" u="none" strike="noStrike" dirty="0">
                        <a:solidFill>
                          <a:srgbClr val="000000"/>
                        </a:solidFill>
                        <a:effectLst/>
                        <a:latin typeface="Arial" panose="020B0604020202020204" pitchFamily="34" charset="0"/>
                      </a:endParaRPr>
                    </a:p>
                  </a:txBody>
                  <a:tcPr marL="8523" marR="8523" marT="8523" marB="0" anchor="ctr"/>
                </a:tc>
                <a:tc>
                  <a:txBody>
                    <a:bodyPr/>
                    <a:lstStyle/>
                    <a:p>
                      <a:pPr algn="just" fontAlgn="ctr"/>
                      <a:r>
                        <a:rPr lang="es-CO" sz="1400" u="none" strike="noStrike" dirty="0" smtClean="0">
                          <a:solidFill>
                            <a:srgbClr val="FF0000"/>
                          </a:solidFill>
                          <a:effectLst/>
                        </a:rPr>
                        <a:t>Directora de Bienestar Universitario</a:t>
                      </a:r>
                      <a:endParaRPr lang="es-CO" sz="1400" b="0" i="0" u="none" strike="noStrike" dirty="0">
                        <a:solidFill>
                          <a:srgbClr val="FF0000"/>
                        </a:solidFill>
                        <a:effectLst/>
                        <a:latin typeface="Arial" panose="020B0604020202020204" pitchFamily="34" charset="0"/>
                      </a:endParaRPr>
                    </a:p>
                  </a:txBody>
                  <a:tcPr marL="8523" marR="8523" marT="8523" marB="0" anchor="ctr"/>
                </a:tc>
                <a:tc>
                  <a:txBody>
                    <a:bodyPr/>
                    <a:lstStyle/>
                    <a:p>
                      <a:pPr algn="just" fontAlgn="ctr"/>
                      <a:r>
                        <a:rPr lang="es-CO" sz="1400" u="none" strike="noStrike" dirty="0">
                          <a:effectLst/>
                        </a:rPr>
                        <a:t>may-19</a:t>
                      </a:r>
                      <a:endParaRPr lang="es-CO" sz="1400" b="0" i="0" u="none" strike="noStrike" dirty="0">
                        <a:solidFill>
                          <a:srgbClr val="000000"/>
                        </a:solidFill>
                        <a:effectLst/>
                        <a:latin typeface="Arial" panose="020B0604020202020204" pitchFamily="34" charset="0"/>
                      </a:endParaRPr>
                    </a:p>
                  </a:txBody>
                  <a:tcPr marL="8523" marR="8523" marT="8523" marB="0" anchor="ctr"/>
                </a:tc>
                <a:extLst>
                  <a:ext uri="{0D108BD9-81ED-4DB2-BD59-A6C34878D82A}">
                    <a16:rowId xmlns:a16="http://schemas.microsoft.com/office/drawing/2014/main" val="1971390411"/>
                  </a:ext>
                </a:extLst>
              </a:tr>
              <a:tr h="1297499">
                <a:tc>
                  <a:txBody>
                    <a:bodyPr/>
                    <a:lstStyle/>
                    <a:p>
                      <a:pPr algn="l" rtl="0" fontAlgn="ctr"/>
                      <a:r>
                        <a:rPr lang="es-CO" sz="1400" u="none" strike="noStrike">
                          <a:effectLst/>
                        </a:rPr>
                        <a:t>2</a:t>
                      </a:r>
                      <a:endParaRPr lang="es-CO" sz="1400" b="0" i="0" u="none" strike="noStrike">
                        <a:solidFill>
                          <a:srgbClr val="000000"/>
                        </a:solidFill>
                        <a:effectLst/>
                        <a:latin typeface="Calibri" panose="020F0502020204030204" pitchFamily="34" charset="0"/>
                      </a:endParaRPr>
                    </a:p>
                  </a:txBody>
                  <a:tcPr marL="8523" marR="8523" marT="8523" marB="0" anchor="ctr"/>
                </a:tc>
                <a:tc>
                  <a:txBody>
                    <a:bodyPr/>
                    <a:lstStyle/>
                    <a:p>
                      <a:pPr algn="just" rtl="0" fontAlgn="ctr"/>
                      <a:r>
                        <a:rPr lang="es-ES" sz="1400" u="none" strike="noStrike" dirty="0">
                          <a:effectLst/>
                        </a:rPr>
                        <a:t>Mantener condiciones normativas de habilitación del área de Salud.</a:t>
                      </a:r>
                      <a:endParaRPr lang="es-ES" sz="1400" b="0" i="0" u="none" strike="noStrike" dirty="0">
                        <a:solidFill>
                          <a:srgbClr val="000000"/>
                        </a:solidFill>
                        <a:effectLst/>
                        <a:latin typeface="Arial" panose="020B0604020202020204" pitchFamily="34" charset="0"/>
                      </a:endParaRPr>
                    </a:p>
                  </a:txBody>
                  <a:tcPr marL="8523" marR="8523" marT="8523" marB="0" anchor="ctr"/>
                </a:tc>
                <a:tc>
                  <a:txBody>
                    <a:bodyPr/>
                    <a:lstStyle/>
                    <a:p>
                      <a:pPr algn="just" rtl="0" fontAlgn="ctr"/>
                      <a:r>
                        <a:rPr lang="es-ES" sz="1400" u="none" strike="noStrike" dirty="0">
                          <a:effectLst/>
                        </a:rPr>
                        <a:t>Cobertura de la población </a:t>
                      </a:r>
                      <a:r>
                        <a:rPr lang="es-ES" sz="1400" u="none" strike="noStrike" dirty="0" err="1">
                          <a:effectLst/>
                        </a:rPr>
                        <a:t>Unilibrista</a:t>
                      </a:r>
                      <a:r>
                        <a:rPr lang="es-ES" sz="1400" u="none" strike="noStrike" dirty="0">
                          <a:effectLst/>
                        </a:rPr>
                        <a:t> dentro de los trámites legales que lo exigen</a:t>
                      </a:r>
                      <a:endParaRPr lang="es-ES" sz="1400" b="0" i="0" u="none" strike="noStrike" dirty="0">
                        <a:solidFill>
                          <a:srgbClr val="000000"/>
                        </a:solidFill>
                        <a:effectLst/>
                        <a:latin typeface="Arial" panose="020B0604020202020204" pitchFamily="34" charset="0"/>
                      </a:endParaRPr>
                    </a:p>
                  </a:txBody>
                  <a:tcPr marL="8523" marR="8523" marT="8523" marB="0" anchor="ctr"/>
                </a:tc>
                <a:tc>
                  <a:txBody>
                    <a:bodyPr/>
                    <a:lstStyle/>
                    <a:p>
                      <a:pPr marL="0" marR="0" lvl="0" indent="0" algn="just" defTabSz="685800" rtl="0" eaLnBrk="1" fontAlgn="ctr" latinLnBrk="0" hangingPunct="1">
                        <a:lnSpc>
                          <a:spcPct val="100000"/>
                        </a:lnSpc>
                        <a:spcBef>
                          <a:spcPts val="0"/>
                        </a:spcBef>
                        <a:spcAft>
                          <a:spcPts val="0"/>
                        </a:spcAft>
                        <a:buClrTx/>
                        <a:buSzTx/>
                        <a:buFontTx/>
                        <a:buNone/>
                        <a:tabLst/>
                        <a:defRPr/>
                      </a:pPr>
                      <a:r>
                        <a:rPr kumimoji="0" lang="es-CO" sz="1400" b="0" i="0" u="none" strike="noStrike" kern="1200" cap="none" spc="0" normalizeH="0" baseline="0" noProof="0" smtClean="0">
                          <a:ln>
                            <a:noFill/>
                          </a:ln>
                          <a:solidFill>
                            <a:srgbClr val="FF0000"/>
                          </a:solidFill>
                          <a:effectLst/>
                          <a:uLnTx/>
                          <a:uFillTx/>
                          <a:latin typeface="Calibri" panose="020F0502020204030204"/>
                          <a:ea typeface="+mn-ea"/>
                          <a:cs typeface="+mn-cs"/>
                        </a:rPr>
                        <a:t>Directora de Bienestar Universitario</a:t>
                      </a:r>
                      <a:endParaRPr kumimoji="0" lang="es-CO" sz="1400" b="0" i="0" u="none" strike="noStrike" kern="1200" cap="none" spc="0" normalizeH="0" baseline="0" noProof="0" dirty="0">
                        <a:ln>
                          <a:noFill/>
                        </a:ln>
                        <a:solidFill>
                          <a:srgbClr val="FF0000"/>
                        </a:solidFill>
                        <a:effectLst/>
                        <a:uLnTx/>
                        <a:uFillTx/>
                        <a:latin typeface="Arial" panose="020B0604020202020204" pitchFamily="34" charset="0"/>
                        <a:ea typeface="+mn-ea"/>
                        <a:cs typeface="+mn-cs"/>
                      </a:endParaRPr>
                    </a:p>
                  </a:txBody>
                  <a:tcPr marL="8523" marR="8523" marT="8523" marB="0" anchor="ctr"/>
                </a:tc>
                <a:tc>
                  <a:txBody>
                    <a:bodyPr/>
                    <a:lstStyle/>
                    <a:p>
                      <a:pPr algn="just" fontAlgn="ctr"/>
                      <a:r>
                        <a:rPr lang="es-CO" sz="1400" u="none" strike="noStrike">
                          <a:effectLst/>
                        </a:rPr>
                        <a:t>Anual</a:t>
                      </a:r>
                      <a:endParaRPr lang="es-CO" sz="1400" b="0" i="0" u="none" strike="noStrike">
                        <a:solidFill>
                          <a:srgbClr val="000000"/>
                        </a:solidFill>
                        <a:effectLst/>
                        <a:latin typeface="Arial" panose="020B0604020202020204" pitchFamily="34" charset="0"/>
                      </a:endParaRPr>
                    </a:p>
                  </a:txBody>
                  <a:tcPr marL="8523" marR="8523" marT="8523" marB="0" anchor="ctr"/>
                </a:tc>
                <a:extLst>
                  <a:ext uri="{0D108BD9-81ED-4DB2-BD59-A6C34878D82A}">
                    <a16:rowId xmlns:a16="http://schemas.microsoft.com/office/drawing/2014/main" val="3393706538"/>
                  </a:ext>
                </a:extLst>
              </a:tr>
              <a:tr h="571320">
                <a:tc>
                  <a:txBody>
                    <a:bodyPr/>
                    <a:lstStyle/>
                    <a:p>
                      <a:pPr algn="l" rtl="0" fontAlgn="ctr"/>
                      <a:r>
                        <a:rPr lang="es-CO" sz="1400" u="none" strike="noStrike">
                          <a:effectLst/>
                        </a:rPr>
                        <a:t>3</a:t>
                      </a:r>
                      <a:endParaRPr lang="es-CO" sz="1400" b="0" i="0" u="none" strike="noStrike">
                        <a:solidFill>
                          <a:srgbClr val="000000"/>
                        </a:solidFill>
                        <a:effectLst/>
                        <a:latin typeface="Calibri" panose="020F0502020204030204" pitchFamily="34" charset="0"/>
                      </a:endParaRPr>
                    </a:p>
                  </a:txBody>
                  <a:tcPr marL="8523" marR="8523" marT="8523" marB="0" anchor="ctr"/>
                </a:tc>
                <a:tc>
                  <a:txBody>
                    <a:bodyPr/>
                    <a:lstStyle/>
                    <a:p>
                      <a:pPr algn="just" rtl="0" fontAlgn="ctr"/>
                      <a:r>
                        <a:rPr lang="es-CO" sz="1400" u="none" strike="noStrike" dirty="0" smtClean="0">
                          <a:effectLst/>
                        </a:rPr>
                        <a:t>Apoyo al Proyecto </a:t>
                      </a:r>
                      <a:r>
                        <a:rPr lang="es-CO" sz="1400" u="none" strike="noStrike" dirty="0">
                          <a:effectLst/>
                        </a:rPr>
                        <a:t>Clima Organizacional</a:t>
                      </a:r>
                      <a:endParaRPr lang="es-CO" sz="1400" b="0" i="0" u="none" strike="noStrike" dirty="0">
                        <a:solidFill>
                          <a:srgbClr val="000000"/>
                        </a:solidFill>
                        <a:effectLst/>
                        <a:latin typeface="Arial" panose="020B0604020202020204" pitchFamily="34" charset="0"/>
                      </a:endParaRPr>
                    </a:p>
                  </a:txBody>
                  <a:tcPr marL="8523" marR="8523" marT="8523" marB="0" anchor="ctr"/>
                </a:tc>
                <a:tc>
                  <a:txBody>
                    <a:bodyPr/>
                    <a:lstStyle/>
                    <a:p>
                      <a:pPr algn="just" rtl="0" fontAlgn="ctr"/>
                      <a:r>
                        <a:rPr lang="es-CO" sz="1400" u="none" strike="noStrike">
                          <a:effectLst/>
                        </a:rPr>
                        <a:t>Personal Administrativo </a:t>
                      </a:r>
                      <a:endParaRPr lang="es-CO" sz="1400" b="0" i="0" u="none" strike="noStrike">
                        <a:solidFill>
                          <a:srgbClr val="000000"/>
                        </a:solidFill>
                        <a:effectLst/>
                        <a:latin typeface="Arial" panose="020B0604020202020204" pitchFamily="34" charset="0"/>
                      </a:endParaRPr>
                    </a:p>
                  </a:txBody>
                  <a:tcPr marL="8523" marR="8523" marT="8523" marB="0" anchor="ctr"/>
                </a:tc>
                <a:tc>
                  <a:txBody>
                    <a:bodyPr/>
                    <a:lstStyle/>
                    <a:p>
                      <a:pPr marL="0" marR="0" lvl="0" indent="0" algn="just" defTabSz="685800" rtl="0" eaLnBrk="1" fontAlgn="ctr" latinLnBrk="0" hangingPunct="1">
                        <a:lnSpc>
                          <a:spcPct val="100000"/>
                        </a:lnSpc>
                        <a:spcBef>
                          <a:spcPts val="0"/>
                        </a:spcBef>
                        <a:spcAft>
                          <a:spcPts val="0"/>
                        </a:spcAft>
                        <a:buClrTx/>
                        <a:buSzTx/>
                        <a:buFontTx/>
                        <a:buNone/>
                        <a:tabLst/>
                        <a:defRPr/>
                      </a:pPr>
                      <a:r>
                        <a:rPr kumimoji="0" lang="es-CO" sz="1400" b="0" i="0" u="none" strike="noStrike" kern="1200" cap="none" spc="0" normalizeH="0" baseline="0" noProof="0" smtClean="0">
                          <a:ln>
                            <a:noFill/>
                          </a:ln>
                          <a:solidFill>
                            <a:srgbClr val="FF0000"/>
                          </a:solidFill>
                          <a:effectLst/>
                          <a:uLnTx/>
                          <a:uFillTx/>
                          <a:latin typeface="Calibri" panose="020F0502020204030204"/>
                          <a:ea typeface="+mn-ea"/>
                          <a:cs typeface="+mn-cs"/>
                        </a:rPr>
                        <a:t>Directora de Bienestar Universitario</a:t>
                      </a:r>
                      <a:endParaRPr kumimoji="0" lang="es-CO" sz="1400" b="0" i="0" u="none" strike="noStrike" kern="1200" cap="none" spc="0" normalizeH="0" baseline="0" noProof="0" dirty="0">
                        <a:ln>
                          <a:noFill/>
                        </a:ln>
                        <a:solidFill>
                          <a:srgbClr val="FF0000"/>
                        </a:solidFill>
                        <a:effectLst/>
                        <a:uLnTx/>
                        <a:uFillTx/>
                        <a:latin typeface="Arial" panose="020B0604020202020204" pitchFamily="34" charset="0"/>
                        <a:ea typeface="+mn-ea"/>
                        <a:cs typeface="+mn-cs"/>
                      </a:endParaRPr>
                    </a:p>
                  </a:txBody>
                  <a:tcPr marL="8523" marR="8523" marT="8523" marB="0" anchor="ctr"/>
                </a:tc>
                <a:tc>
                  <a:txBody>
                    <a:bodyPr/>
                    <a:lstStyle/>
                    <a:p>
                      <a:pPr algn="just" fontAlgn="ctr"/>
                      <a:r>
                        <a:rPr lang="es-CO" sz="1400" u="none" strike="noStrike" dirty="0">
                          <a:effectLst/>
                        </a:rPr>
                        <a:t>may-19</a:t>
                      </a:r>
                      <a:endParaRPr lang="es-CO" sz="1400" b="0" i="0" u="none" strike="noStrike" dirty="0">
                        <a:solidFill>
                          <a:srgbClr val="000000"/>
                        </a:solidFill>
                        <a:effectLst/>
                        <a:latin typeface="Arial" panose="020B0604020202020204" pitchFamily="34" charset="0"/>
                      </a:endParaRPr>
                    </a:p>
                  </a:txBody>
                  <a:tcPr marL="8523" marR="8523" marT="8523" marB="0" anchor="ctr"/>
                </a:tc>
                <a:extLst>
                  <a:ext uri="{0D108BD9-81ED-4DB2-BD59-A6C34878D82A}">
                    <a16:rowId xmlns:a16="http://schemas.microsoft.com/office/drawing/2014/main" val="291586277"/>
                  </a:ext>
                </a:extLst>
              </a:tr>
              <a:tr h="782317">
                <a:tc>
                  <a:txBody>
                    <a:bodyPr/>
                    <a:lstStyle/>
                    <a:p>
                      <a:pPr algn="l" rtl="0" fontAlgn="ctr"/>
                      <a:r>
                        <a:rPr lang="es-CO" sz="1400" u="none" strike="noStrike">
                          <a:effectLst/>
                        </a:rPr>
                        <a:t>4</a:t>
                      </a:r>
                      <a:endParaRPr lang="es-CO" sz="1400" b="0" i="0" u="none" strike="noStrike">
                        <a:solidFill>
                          <a:srgbClr val="000000"/>
                        </a:solidFill>
                        <a:effectLst/>
                        <a:latin typeface="Calibri" panose="020F0502020204030204" pitchFamily="34" charset="0"/>
                      </a:endParaRPr>
                    </a:p>
                  </a:txBody>
                  <a:tcPr marL="8523" marR="8523" marT="8523" marB="0" anchor="ctr"/>
                </a:tc>
                <a:tc>
                  <a:txBody>
                    <a:bodyPr/>
                    <a:lstStyle/>
                    <a:p>
                      <a:pPr algn="just" rtl="0" fontAlgn="ctr"/>
                      <a:r>
                        <a:rPr lang="es-CO" sz="1400" b="1" u="none" strike="noStrike" dirty="0">
                          <a:effectLst/>
                        </a:rPr>
                        <a:t>Proyecto</a:t>
                      </a:r>
                      <a:r>
                        <a:rPr lang="es-CO" sz="1400" u="none" strike="noStrike" dirty="0">
                          <a:effectLst/>
                        </a:rPr>
                        <a:t> "Semillero de Lideres"</a:t>
                      </a:r>
                      <a:endParaRPr lang="es-CO" sz="1400" b="0" i="0" u="none" strike="noStrike" dirty="0">
                        <a:solidFill>
                          <a:srgbClr val="000000"/>
                        </a:solidFill>
                        <a:effectLst/>
                        <a:latin typeface="Arial" panose="020B0604020202020204" pitchFamily="34" charset="0"/>
                      </a:endParaRPr>
                    </a:p>
                  </a:txBody>
                  <a:tcPr marL="8523" marR="8523" marT="8523" marB="0" anchor="ctr"/>
                </a:tc>
                <a:tc>
                  <a:txBody>
                    <a:bodyPr/>
                    <a:lstStyle/>
                    <a:p>
                      <a:pPr algn="just" rtl="0" fontAlgn="ctr"/>
                      <a:r>
                        <a:rPr lang="es-CO" sz="1400" u="none" strike="noStrike" dirty="0">
                          <a:effectLst/>
                        </a:rPr>
                        <a:t>Estudiantes </a:t>
                      </a:r>
                      <a:r>
                        <a:rPr lang="es-CO" sz="1400" u="none" strike="noStrike" dirty="0" smtClean="0">
                          <a:effectLst/>
                        </a:rPr>
                        <a:t>últimos </a:t>
                      </a:r>
                      <a:r>
                        <a:rPr lang="es-CO" sz="1400" u="none" strike="noStrike" dirty="0">
                          <a:effectLst/>
                        </a:rPr>
                        <a:t>semestres</a:t>
                      </a:r>
                      <a:endParaRPr lang="es-CO" sz="1400" b="0" i="0" u="none" strike="noStrike" dirty="0">
                        <a:solidFill>
                          <a:srgbClr val="000000"/>
                        </a:solidFill>
                        <a:effectLst/>
                        <a:latin typeface="Arial" panose="020B0604020202020204" pitchFamily="34" charset="0"/>
                      </a:endParaRPr>
                    </a:p>
                  </a:txBody>
                  <a:tcPr marL="8523" marR="8523" marT="8523" marB="0" anchor="ctr"/>
                </a:tc>
                <a:tc>
                  <a:txBody>
                    <a:bodyPr/>
                    <a:lstStyle/>
                    <a:p>
                      <a:pPr marL="0" marR="0" lvl="0" indent="0" algn="just" defTabSz="685800" rtl="0" eaLnBrk="1" fontAlgn="ctr" latinLnBrk="0" hangingPunct="1">
                        <a:lnSpc>
                          <a:spcPct val="100000"/>
                        </a:lnSpc>
                        <a:spcBef>
                          <a:spcPts val="0"/>
                        </a:spcBef>
                        <a:spcAft>
                          <a:spcPts val="0"/>
                        </a:spcAft>
                        <a:buClrTx/>
                        <a:buSzTx/>
                        <a:buFontTx/>
                        <a:buNone/>
                        <a:tabLst/>
                        <a:defRPr/>
                      </a:pPr>
                      <a:r>
                        <a:rPr kumimoji="0" lang="es-CO" sz="1400" b="0" i="0" u="none" strike="noStrike" kern="1200" cap="none" spc="0" normalizeH="0" baseline="0" noProof="0" dirty="0" smtClean="0">
                          <a:ln>
                            <a:noFill/>
                          </a:ln>
                          <a:solidFill>
                            <a:srgbClr val="FF0000"/>
                          </a:solidFill>
                          <a:effectLst/>
                          <a:uLnTx/>
                          <a:uFillTx/>
                          <a:latin typeface="Calibri" panose="020F0502020204030204"/>
                          <a:ea typeface="+mn-ea"/>
                          <a:cs typeface="+mn-cs"/>
                        </a:rPr>
                        <a:t>Directora de Bienestar Universitario</a:t>
                      </a:r>
                      <a:endParaRPr kumimoji="0" lang="es-CO" sz="1400" b="0" i="0" u="none" strike="noStrike" kern="1200" cap="none" spc="0" normalizeH="0" baseline="0" noProof="0" dirty="0">
                        <a:ln>
                          <a:noFill/>
                        </a:ln>
                        <a:solidFill>
                          <a:srgbClr val="FF0000"/>
                        </a:solidFill>
                        <a:effectLst/>
                        <a:uLnTx/>
                        <a:uFillTx/>
                        <a:latin typeface="Arial" panose="020B0604020202020204" pitchFamily="34" charset="0"/>
                        <a:ea typeface="+mn-ea"/>
                        <a:cs typeface="+mn-cs"/>
                      </a:endParaRPr>
                    </a:p>
                  </a:txBody>
                  <a:tcPr marL="8523" marR="8523" marT="8523" marB="0" anchor="ctr"/>
                </a:tc>
                <a:tc>
                  <a:txBody>
                    <a:bodyPr/>
                    <a:lstStyle/>
                    <a:p>
                      <a:pPr algn="just" fontAlgn="ctr"/>
                      <a:r>
                        <a:rPr lang="es-CO" sz="1400" u="none" strike="noStrike" dirty="0" smtClean="0">
                          <a:effectLst/>
                        </a:rPr>
                        <a:t>Segundo Semestre 2019</a:t>
                      </a:r>
                      <a:endParaRPr lang="es-CO" sz="1400" b="0" i="0" u="none" strike="noStrike" dirty="0">
                        <a:solidFill>
                          <a:srgbClr val="000000"/>
                        </a:solidFill>
                        <a:effectLst/>
                        <a:latin typeface="Arial" panose="020B0604020202020204" pitchFamily="34" charset="0"/>
                      </a:endParaRPr>
                    </a:p>
                  </a:txBody>
                  <a:tcPr marL="8523" marR="8523" marT="8523" marB="0" anchor="ctr"/>
                </a:tc>
                <a:extLst>
                  <a:ext uri="{0D108BD9-81ED-4DB2-BD59-A6C34878D82A}">
                    <a16:rowId xmlns:a16="http://schemas.microsoft.com/office/drawing/2014/main" val="1076798534"/>
                  </a:ext>
                </a:extLst>
              </a:tr>
            </a:tbl>
          </a:graphicData>
        </a:graphic>
      </p:graphicFrame>
    </p:spTree>
    <p:extLst>
      <p:ext uri="{BB962C8B-B14F-4D97-AF65-F5344CB8AC3E}">
        <p14:creationId xmlns:p14="http://schemas.microsoft.com/office/powerpoint/2010/main" val="35168068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87524" y="1700808"/>
            <a:ext cx="8568952" cy="3108543"/>
          </a:xfrm>
          <a:prstGeom prst="rect">
            <a:avLst/>
          </a:prstGeom>
        </p:spPr>
        <p:txBody>
          <a:bodyPr wrap="square">
            <a:spAutoFit/>
          </a:bodyPr>
          <a:lstStyle/>
          <a:p>
            <a:pPr algn="ctr"/>
            <a:r>
              <a:rPr lang="es-CO" sz="1400" b="1" dirty="0"/>
              <a:t>OBJETIVO </a:t>
            </a:r>
            <a:r>
              <a:rPr lang="es-CO" sz="1400" b="1" dirty="0" smtClean="0"/>
              <a:t>1</a:t>
            </a:r>
          </a:p>
          <a:p>
            <a:pPr algn="ctr"/>
            <a:endParaRPr lang="es-CO" sz="1400" dirty="0" smtClean="0"/>
          </a:p>
          <a:p>
            <a:pPr algn="ctr"/>
            <a:endParaRPr lang="es-CO" sz="1400" dirty="0"/>
          </a:p>
          <a:p>
            <a:pPr algn="ctr"/>
            <a:r>
              <a:rPr lang="es-CO" sz="1400" b="1" u="sng" dirty="0"/>
              <a:t>Mejorar la percepción de satisfacción de la comunidad </a:t>
            </a:r>
            <a:r>
              <a:rPr lang="es-CO" sz="1400" b="1" u="sng" dirty="0" err="1"/>
              <a:t>Unilibrista</a:t>
            </a:r>
            <a:r>
              <a:rPr lang="es-CO" sz="1400" b="1" u="sng" dirty="0"/>
              <a:t> frente a la calidad de los servicios prestados por la </a:t>
            </a:r>
            <a:r>
              <a:rPr lang="es-CO" sz="1400" b="1" u="sng" dirty="0" smtClean="0"/>
              <a:t>universidad</a:t>
            </a:r>
            <a:r>
              <a:rPr lang="es-CO" sz="1400" b="1" dirty="0" smtClean="0"/>
              <a:t>.</a:t>
            </a:r>
          </a:p>
          <a:p>
            <a:pPr algn="ctr"/>
            <a:endParaRPr lang="es-CO" sz="1400" b="1" dirty="0"/>
          </a:p>
          <a:p>
            <a:endParaRPr lang="es-CO" sz="1400" b="1" dirty="0" smtClean="0"/>
          </a:p>
          <a:p>
            <a:r>
              <a:rPr lang="es-CO" sz="1400" b="1" dirty="0" smtClean="0"/>
              <a:t>Satisfacción </a:t>
            </a:r>
            <a:r>
              <a:rPr lang="es-CO" sz="1400" b="1" dirty="0"/>
              <a:t>del cliente y retroalimentación de las partes interesadas</a:t>
            </a:r>
            <a:r>
              <a:rPr lang="es-CO" sz="1400" b="1" dirty="0" smtClean="0"/>
              <a:t>:</a:t>
            </a:r>
          </a:p>
          <a:p>
            <a:endParaRPr lang="es-CO" sz="1400" dirty="0"/>
          </a:p>
          <a:p>
            <a:r>
              <a:rPr lang="es-CO" sz="1400" b="1" dirty="0" smtClean="0"/>
              <a:t>1. Encuestas</a:t>
            </a:r>
          </a:p>
          <a:p>
            <a:endParaRPr lang="es-CO" sz="1400" dirty="0"/>
          </a:p>
          <a:p>
            <a:r>
              <a:rPr lang="es-CO" sz="1400" b="1" dirty="0" smtClean="0"/>
              <a:t>2. Calificaciones </a:t>
            </a:r>
            <a:r>
              <a:rPr lang="es-CO" sz="1400" b="1" dirty="0"/>
              <a:t>de </a:t>
            </a:r>
            <a:r>
              <a:rPr lang="es-CO" sz="1400" b="1" dirty="0" smtClean="0"/>
              <a:t>Servicio</a:t>
            </a:r>
            <a:endParaRPr lang="es-CO" sz="1400" b="1" dirty="0"/>
          </a:p>
          <a:p>
            <a:endParaRPr lang="es-CO" sz="1400" dirty="0"/>
          </a:p>
          <a:p>
            <a:r>
              <a:rPr lang="es-CO" sz="1400" b="1" dirty="0" smtClean="0"/>
              <a:t>3. Quejas</a:t>
            </a:r>
            <a:endParaRPr lang="es-CO" sz="1400" dirty="0"/>
          </a:p>
        </p:txBody>
      </p:sp>
    </p:spTree>
    <p:extLst>
      <p:ext uri="{BB962C8B-B14F-4D97-AF65-F5344CB8AC3E}">
        <p14:creationId xmlns:p14="http://schemas.microsoft.com/office/powerpoint/2010/main" val="477619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ctrTitle" idx="4294967295"/>
          </p:nvPr>
        </p:nvSpPr>
        <p:spPr>
          <a:xfrm>
            <a:off x="725264" y="332656"/>
            <a:ext cx="7970890" cy="958054"/>
          </a:xfrm>
        </p:spPr>
        <p:txBody>
          <a:bodyPr>
            <a:normAutofit fontScale="90000"/>
          </a:bodyPr>
          <a:lstStyle/>
          <a:p>
            <a:pPr algn="ctr" eaLnBrk="0" hangingPunct="0">
              <a:defRPr/>
            </a:pPr>
            <a:r>
              <a:rPr lang="es-MX" sz="2400" b="1" kern="0" dirty="0" smtClean="0"/>
              <a:t>ENCUESTAS</a:t>
            </a:r>
            <a:r>
              <a:rPr lang="es-MX" sz="2400" b="1" kern="0" dirty="0"/>
              <a:t>: </a:t>
            </a:r>
            <a:r>
              <a:rPr lang="es-MX" sz="2400" b="1" kern="0" dirty="0">
                <a:solidFill>
                  <a:srgbClr val="FF3300"/>
                </a:solidFill>
              </a:rPr>
              <a:t/>
            </a:r>
            <a:br>
              <a:rPr lang="es-MX" sz="2400" b="1" kern="0" dirty="0">
                <a:solidFill>
                  <a:srgbClr val="FF3300"/>
                </a:solidFill>
              </a:rPr>
            </a:br>
            <a:r>
              <a:rPr lang="es-CO" sz="2000" dirty="0"/>
              <a:t>Garantizar que el nivel de satisfacción de la comunidad </a:t>
            </a:r>
            <a:r>
              <a:rPr lang="es-CO" sz="2000" dirty="0" err="1"/>
              <a:t>Unilibrista</a:t>
            </a:r>
            <a:r>
              <a:rPr lang="es-CO" sz="2000" dirty="0"/>
              <a:t> frente a la calidad de los servicios prestados por la universidad se encuentre como mínimo en un 80%.</a:t>
            </a:r>
            <a:br>
              <a:rPr lang="es-CO" sz="2000" dirty="0"/>
            </a:br>
            <a:endParaRPr lang="es-ES" sz="2000" b="1" kern="0" dirty="0">
              <a:solidFill>
                <a:srgbClr val="FF3300"/>
              </a:solidFill>
            </a:endParaRPr>
          </a:p>
        </p:txBody>
      </p:sp>
      <p:graphicFrame>
        <p:nvGraphicFramePr>
          <p:cNvPr id="6" name="1 Tabla"/>
          <p:cNvGraphicFramePr>
            <a:graphicFrameLocks noGrp="1"/>
          </p:cNvGraphicFramePr>
          <p:nvPr>
            <p:extLst>
              <p:ext uri="{D42A27DB-BD31-4B8C-83A1-F6EECF244321}">
                <p14:modId xmlns:p14="http://schemas.microsoft.com/office/powerpoint/2010/main" val="994214185"/>
              </p:ext>
            </p:extLst>
          </p:nvPr>
        </p:nvGraphicFramePr>
        <p:xfrm>
          <a:off x="394448" y="1149203"/>
          <a:ext cx="8162995" cy="1167200"/>
        </p:xfrm>
        <a:graphic>
          <a:graphicData uri="http://schemas.openxmlformats.org/drawingml/2006/table">
            <a:tbl>
              <a:tblPr>
                <a:tableStyleId>{8A107856-5554-42FB-B03E-39F5DBC370BA}</a:tableStyleId>
              </a:tblPr>
              <a:tblGrid>
                <a:gridCol w="1046758">
                  <a:extLst>
                    <a:ext uri="{9D8B030D-6E8A-4147-A177-3AD203B41FA5}">
                      <a16:colId xmlns:a16="http://schemas.microsoft.com/office/drawing/2014/main" val="20000"/>
                    </a:ext>
                  </a:extLst>
                </a:gridCol>
                <a:gridCol w="418703">
                  <a:extLst>
                    <a:ext uri="{9D8B030D-6E8A-4147-A177-3AD203B41FA5}">
                      <a16:colId xmlns:a16="http://schemas.microsoft.com/office/drawing/2014/main" val="20001"/>
                    </a:ext>
                  </a:extLst>
                </a:gridCol>
                <a:gridCol w="558271">
                  <a:extLst>
                    <a:ext uri="{9D8B030D-6E8A-4147-A177-3AD203B41FA5}">
                      <a16:colId xmlns:a16="http://schemas.microsoft.com/office/drawing/2014/main" val="20002"/>
                    </a:ext>
                  </a:extLst>
                </a:gridCol>
                <a:gridCol w="444087">
                  <a:extLst>
                    <a:ext uri="{9D8B030D-6E8A-4147-A177-3AD203B41FA5}">
                      <a16:colId xmlns:a16="http://schemas.microsoft.com/office/drawing/2014/main" val="20003"/>
                    </a:ext>
                  </a:extLst>
                </a:gridCol>
                <a:gridCol w="616954">
                  <a:extLst>
                    <a:ext uri="{9D8B030D-6E8A-4147-A177-3AD203B41FA5}">
                      <a16:colId xmlns:a16="http://schemas.microsoft.com/office/drawing/2014/main" val="20004"/>
                    </a:ext>
                  </a:extLst>
                </a:gridCol>
                <a:gridCol w="483588">
                  <a:extLst>
                    <a:ext uri="{9D8B030D-6E8A-4147-A177-3AD203B41FA5}">
                      <a16:colId xmlns:a16="http://schemas.microsoft.com/office/drawing/2014/main" val="20005"/>
                    </a:ext>
                  </a:extLst>
                </a:gridCol>
                <a:gridCol w="377641">
                  <a:extLst>
                    <a:ext uri="{9D8B030D-6E8A-4147-A177-3AD203B41FA5}">
                      <a16:colId xmlns:a16="http://schemas.microsoft.com/office/drawing/2014/main" val="20006"/>
                    </a:ext>
                  </a:extLst>
                </a:gridCol>
                <a:gridCol w="566461">
                  <a:extLst>
                    <a:ext uri="{9D8B030D-6E8A-4147-A177-3AD203B41FA5}">
                      <a16:colId xmlns:a16="http://schemas.microsoft.com/office/drawing/2014/main" val="20007"/>
                    </a:ext>
                  </a:extLst>
                </a:gridCol>
                <a:gridCol w="440581">
                  <a:extLst>
                    <a:ext uri="{9D8B030D-6E8A-4147-A177-3AD203B41FA5}">
                      <a16:colId xmlns:a16="http://schemas.microsoft.com/office/drawing/2014/main" val="20008"/>
                    </a:ext>
                  </a:extLst>
                </a:gridCol>
                <a:gridCol w="503522">
                  <a:extLst>
                    <a:ext uri="{9D8B030D-6E8A-4147-A177-3AD203B41FA5}">
                      <a16:colId xmlns:a16="http://schemas.microsoft.com/office/drawing/2014/main" val="20009"/>
                    </a:ext>
                  </a:extLst>
                </a:gridCol>
                <a:gridCol w="503522">
                  <a:extLst>
                    <a:ext uri="{9D8B030D-6E8A-4147-A177-3AD203B41FA5}">
                      <a16:colId xmlns:a16="http://schemas.microsoft.com/office/drawing/2014/main" val="20010"/>
                    </a:ext>
                  </a:extLst>
                </a:gridCol>
                <a:gridCol w="566461">
                  <a:extLst>
                    <a:ext uri="{9D8B030D-6E8A-4147-A177-3AD203B41FA5}">
                      <a16:colId xmlns:a16="http://schemas.microsoft.com/office/drawing/2014/main" val="20011"/>
                    </a:ext>
                  </a:extLst>
                </a:gridCol>
                <a:gridCol w="818223">
                  <a:extLst>
                    <a:ext uri="{9D8B030D-6E8A-4147-A177-3AD203B41FA5}">
                      <a16:colId xmlns:a16="http://schemas.microsoft.com/office/drawing/2014/main" val="3286582599"/>
                    </a:ext>
                  </a:extLst>
                </a:gridCol>
                <a:gridCol w="818223">
                  <a:extLst>
                    <a:ext uri="{9D8B030D-6E8A-4147-A177-3AD203B41FA5}">
                      <a16:colId xmlns:a16="http://schemas.microsoft.com/office/drawing/2014/main" val="4154558901"/>
                    </a:ext>
                  </a:extLst>
                </a:gridCol>
              </a:tblGrid>
              <a:tr h="316184">
                <a:tc gridSpan="13">
                  <a:txBody>
                    <a:bodyPr/>
                    <a:lstStyle/>
                    <a:p>
                      <a:pPr algn="ctr" rtl="0" fontAlgn="ctr"/>
                      <a:r>
                        <a:rPr lang="es-CO" sz="1800" u="none" strike="noStrike" dirty="0" smtClean="0">
                          <a:effectLst/>
                        </a:rPr>
                        <a:t>(</a:t>
                      </a:r>
                      <a:r>
                        <a:rPr lang="es-CO" sz="1800" u="none" strike="noStrike" baseline="0" dirty="0" smtClean="0">
                          <a:effectLst/>
                        </a:rPr>
                        <a:t>Estudiantes:  1.626, </a:t>
                      </a:r>
                      <a:r>
                        <a:rPr lang="es-CO" sz="1800" u="none" strike="noStrike" dirty="0" smtClean="0">
                          <a:effectLst/>
                        </a:rPr>
                        <a:t>Docentes: 170, Administrativos: 77</a:t>
                      </a:r>
                      <a:r>
                        <a:rPr lang="es-CO" sz="1800" u="none" strike="noStrike" baseline="0" dirty="0" smtClean="0">
                          <a:effectLst/>
                        </a:rPr>
                        <a:t> y Egresados:606</a:t>
                      </a:r>
                      <a:r>
                        <a:rPr lang="es-CO" sz="1800" u="none" strike="noStrike" dirty="0" smtClean="0">
                          <a:effectLst/>
                        </a:rPr>
                        <a:t>)</a:t>
                      </a:r>
                      <a:endParaRPr lang="es-CO" sz="1800" b="1" i="0" u="none" strike="noStrike" dirty="0">
                        <a:solidFill>
                          <a:srgbClr val="FF0000"/>
                        </a:solidFill>
                        <a:effectLst/>
                        <a:latin typeface="+mn-lt"/>
                      </a:endParaRPr>
                    </a:p>
                  </a:txBody>
                  <a:tcPr marL="9352" marR="9352" marT="9352" marB="0" anchor="ct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a:txBody>
                    <a:bodyPr/>
                    <a:lstStyle/>
                    <a:p>
                      <a:pPr algn="ctr" rtl="0" fontAlgn="ctr"/>
                      <a:endParaRPr lang="es-CO" sz="1800" b="1" i="0" u="none" strike="noStrike" dirty="0">
                        <a:solidFill>
                          <a:srgbClr val="FF0000"/>
                        </a:solidFill>
                        <a:effectLst/>
                        <a:latin typeface="+mn-lt"/>
                      </a:endParaRPr>
                    </a:p>
                  </a:txBody>
                  <a:tcPr marL="9352" marR="9352" marT="9352" marB="0" anchor="ctr"/>
                </a:tc>
                <a:extLst>
                  <a:ext uri="{0D108BD9-81ED-4DB2-BD59-A6C34878D82A}">
                    <a16:rowId xmlns:a16="http://schemas.microsoft.com/office/drawing/2014/main" val="10000"/>
                  </a:ext>
                </a:extLst>
              </a:tr>
              <a:tr h="150128">
                <a:tc>
                  <a:txBody>
                    <a:bodyPr/>
                    <a:lstStyle/>
                    <a:p>
                      <a:pPr algn="ctr" rtl="0" fontAlgn="ctr"/>
                      <a:r>
                        <a:rPr lang="es-CO" sz="1400" u="none" strike="noStrike" dirty="0">
                          <a:effectLst/>
                        </a:rPr>
                        <a:t>AÑO</a:t>
                      </a:r>
                      <a:endParaRPr lang="es-CO" sz="1400" b="0" i="0" u="none" strike="noStrike" dirty="0">
                        <a:solidFill>
                          <a:srgbClr val="FF0000"/>
                        </a:solidFill>
                        <a:effectLst/>
                        <a:latin typeface="Calibri"/>
                      </a:endParaRPr>
                    </a:p>
                  </a:txBody>
                  <a:tcPr marL="9352" marR="9352" marT="9352" marB="0" anchor="ctr"/>
                </a:tc>
                <a:tc>
                  <a:txBody>
                    <a:bodyPr/>
                    <a:lstStyle/>
                    <a:p>
                      <a:pPr algn="ctr" rtl="0" fontAlgn="ctr"/>
                      <a:r>
                        <a:rPr lang="es-CO" sz="1100" u="none" strike="noStrike" dirty="0">
                          <a:effectLst/>
                        </a:rPr>
                        <a:t>2006</a:t>
                      </a:r>
                      <a:endParaRPr lang="es-CO" sz="1100" b="0" i="0" u="none" strike="noStrike" dirty="0">
                        <a:solidFill>
                          <a:srgbClr val="FF0000"/>
                        </a:solidFill>
                        <a:effectLst/>
                        <a:latin typeface="Calibri"/>
                      </a:endParaRPr>
                    </a:p>
                  </a:txBody>
                  <a:tcPr marL="9352" marR="9352" marT="9352" marB="0" anchor="ctr"/>
                </a:tc>
                <a:tc>
                  <a:txBody>
                    <a:bodyPr/>
                    <a:lstStyle/>
                    <a:p>
                      <a:pPr algn="ctr" rtl="0" fontAlgn="ctr"/>
                      <a:r>
                        <a:rPr lang="es-CO" sz="1100" u="none" strike="noStrike" dirty="0">
                          <a:effectLst/>
                        </a:rPr>
                        <a:t>2007</a:t>
                      </a:r>
                      <a:endParaRPr lang="es-CO" sz="1100" b="0" i="0" u="none" strike="noStrike" dirty="0">
                        <a:solidFill>
                          <a:srgbClr val="FF0000"/>
                        </a:solidFill>
                        <a:effectLst/>
                        <a:latin typeface="Calibri"/>
                      </a:endParaRPr>
                    </a:p>
                  </a:txBody>
                  <a:tcPr marL="9352" marR="9352" marT="9352" marB="0" anchor="ctr"/>
                </a:tc>
                <a:tc>
                  <a:txBody>
                    <a:bodyPr/>
                    <a:lstStyle/>
                    <a:p>
                      <a:pPr algn="ctr" rtl="0" fontAlgn="ctr"/>
                      <a:r>
                        <a:rPr lang="es-CO" sz="1100" u="none" strike="noStrike" dirty="0">
                          <a:effectLst/>
                        </a:rPr>
                        <a:t>2008</a:t>
                      </a:r>
                      <a:endParaRPr lang="es-CO" sz="1100" b="0" i="0" u="none" strike="noStrike" dirty="0">
                        <a:solidFill>
                          <a:srgbClr val="FF0000"/>
                        </a:solidFill>
                        <a:effectLst/>
                        <a:latin typeface="Calibri"/>
                      </a:endParaRPr>
                    </a:p>
                  </a:txBody>
                  <a:tcPr marL="9352" marR="9352" marT="9352" marB="0" anchor="ctr"/>
                </a:tc>
                <a:tc>
                  <a:txBody>
                    <a:bodyPr/>
                    <a:lstStyle/>
                    <a:p>
                      <a:pPr algn="ctr" rtl="0" fontAlgn="ctr"/>
                      <a:r>
                        <a:rPr lang="es-CO" sz="1100" u="none" strike="noStrike" dirty="0">
                          <a:effectLst/>
                        </a:rPr>
                        <a:t>2009</a:t>
                      </a:r>
                      <a:endParaRPr lang="es-CO" sz="1100" b="0" i="0" u="none" strike="noStrike" dirty="0">
                        <a:solidFill>
                          <a:srgbClr val="FF0000"/>
                        </a:solidFill>
                        <a:effectLst/>
                        <a:latin typeface="Calibri"/>
                      </a:endParaRPr>
                    </a:p>
                  </a:txBody>
                  <a:tcPr marL="9352" marR="9352" marT="9352" marB="0" anchor="ctr"/>
                </a:tc>
                <a:tc>
                  <a:txBody>
                    <a:bodyPr/>
                    <a:lstStyle/>
                    <a:p>
                      <a:pPr algn="ctr" rtl="0" fontAlgn="ctr"/>
                      <a:r>
                        <a:rPr lang="es-CO" sz="1100" u="none" strike="noStrike" dirty="0">
                          <a:effectLst/>
                        </a:rPr>
                        <a:t>2010</a:t>
                      </a:r>
                      <a:endParaRPr lang="es-CO" sz="1100" b="0" i="0" u="none" strike="noStrike" dirty="0">
                        <a:solidFill>
                          <a:srgbClr val="FF0000"/>
                        </a:solidFill>
                        <a:effectLst/>
                        <a:latin typeface="Calibri"/>
                      </a:endParaRPr>
                    </a:p>
                  </a:txBody>
                  <a:tcPr marL="9352" marR="9352" marT="9352" marB="0" anchor="ctr"/>
                </a:tc>
                <a:tc>
                  <a:txBody>
                    <a:bodyPr/>
                    <a:lstStyle/>
                    <a:p>
                      <a:pPr algn="ctr" rtl="0" fontAlgn="ctr"/>
                      <a:r>
                        <a:rPr lang="es-CO" sz="1100" u="none" strike="noStrike" dirty="0">
                          <a:effectLst/>
                        </a:rPr>
                        <a:t>2011</a:t>
                      </a:r>
                      <a:endParaRPr lang="es-CO" sz="1100" b="0" i="0" u="none" strike="noStrike" dirty="0">
                        <a:solidFill>
                          <a:srgbClr val="FF0000"/>
                        </a:solidFill>
                        <a:effectLst/>
                        <a:latin typeface="Calibri"/>
                      </a:endParaRPr>
                    </a:p>
                  </a:txBody>
                  <a:tcPr marL="9352" marR="9352" marT="9352" marB="0" anchor="ctr"/>
                </a:tc>
                <a:tc>
                  <a:txBody>
                    <a:bodyPr/>
                    <a:lstStyle/>
                    <a:p>
                      <a:pPr algn="ctr" rtl="0" fontAlgn="ctr"/>
                      <a:r>
                        <a:rPr lang="es-CO" sz="1100" u="none" strike="noStrike" dirty="0">
                          <a:effectLst/>
                        </a:rPr>
                        <a:t>2012</a:t>
                      </a:r>
                      <a:endParaRPr lang="es-CO" sz="1100" b="0" i="0" u="none" strike="noStrike" dirty="0">
                        <a:solidFill>
                          <a:srgbClr val="FF0000"/>
                        </a:solidFill>
                        <a:effectLst/>
                        <a:latin typeface="Calibri"/>
                      </a:endParaRPr>
                    </a:p>
                  </a:txBody>
                  <a:tcPr marL="9352" marR="9352" marT="9352" marB="0" anchor="ctr"/>
                </a:tc>
                <a:tc>
                  <a:txBody>
                    <a:bodyPr/>
                    <a:lstStyle/>
                    <a:p>
                      <a:pPr algn="ctr" rtl="0" fontAlgn="ctr"/>
                      <a:r>
                        <a:rPr lang="es-CO" sz="1100" u="none" strike="noStrike" dirty="0">
                          <a:effectLst/>
                        </a:rPr>
                        <a:t>2013</a:t>
                      </a:r>
                      <a:endParaRPr lang="es-CO" sz="1100" b="0" i="0" u="none" strike="noStrike" dirty="0">
                        <a:solidFill>
                          <a:srgbClr val="FF0000"/>
                        </a:solidFill>
                        <a:effectLst/>
                        <a:latin typeface="Calibri"/>
                      </a:endParaRPr>
                    </a:p>
                  </a:txBody>
                  <a:tcPr marL="9352" marR="9352" marT="9352" marB="0" anchor="ctr"/>
                </a:tc>
                <a:tc>
                  <a:txBody>
                    <a:bodyPr/>
                    <a:lstStyle/>
                    <a:p>
                      <a:pPr algn="ctr" rtl="0" fontAlgn="ctr"/>
                      <a:r>
                        <a:rPr lang="es-CO" sz="1100" u="none" strike="noStrike" dirty="0">
                          <a:effectLst/>
                        </a:rPr>
                        <a:t>2014</a:t>
                      </a:r>
                      <a:endParaRPr lang="es-CO" sz="1100" b="0" i="0" u="none" strike="noStrike" dirty="0">
                        <a:solidFill>
                          <a:srgbClr val="FF0000"/>
                        </a:solidFill>
                        <a:effectLst/>
                        <a:latin typeface="Arial"/>
                      </a:endParaRPr>
                    </a:p>
                  </a:txBody>
                  <a:tcPr marL="9352" marR="9352" marT="9352" marB="0" anchor="ctr"/>
                </a:tc>
                <a:tc>
                  <a:txBody>
                    <a:bodyPr/>
                    <a:lstStyle/>
                    <a:p>
                      <a:pPr marL="0" algn="ctr" defTabSz="457200" rtl="0" eaLnBrk="1" fontAlgn="ctr" latinLnBrk="0" hangingPunct="1"/>
                      <a:r>
                        <a:rPr lang="es-CO" sz="1200" u="none" strike="noStrike" kern="1200" dirty="0">
                          <a:effectLst/>
                        </a:rPr>
                        <a:t>2015</a:t>
                      </a:r>
                      <a:endParaRPr lang="es-CO" sz="1200" b="0" i="0" u="none" strike="noStrike" kern="1200" dirty="0">
                        <a:solidFill>
                          <a:srgbClr val="FF0000"/>
                        </a:solidFill>
                        <a:effectLst/>
                        <a:latin typeface="Arial"/>
                        <a:ea typeface="+mn-ea"/>
                        <a:cs typeface="+mn-cs"/>
                      </a:endParaRPr>
                    </a:p>
                  </a:txBody>
                  <a:tcPr marL="9352" marR="9352" marT="9352" marB="0" anchor="ctr"/>
                </a:tc>
                <a:tc>
                  <a:txBody>
                    <a:bodyPr/>
                    <a:lstStyle/>
                    <a:p>
                      <a:pPr marL="0" algn="ctr" defTabSz="457200" rtl="0" eaLnBrk="1" fontAlgn="ctr" latinLnBrk="0" hangingPunct="1"/>
                      <a:r>
                        <a:rPr lang="es-CO" sz="1200" u="none" strike="noStrike" kern="1200" dirty="0">
                          <a:effectLst/>
                        </a:rPr>
                        <a:t>2016</a:t>
                      </a:r>
                      <a:endParaRPr lang="es-CO" sz="1200" b="0" i="0" u="none" strike="noStrike" kern="1200" dirty="0">
                        <a:solidFill>
                          <a:srgbClr val="FF0000"/>
                        </a:solidFill>
                        <a:effectLst/>
                        <a:latin typeface="Arial"/>
                        <a:ea typeface="+mn-ea"/>
                        <a:cs typeface="+mn-cs"/>
                      </a:endParaRPr>
                    </a:p>
                  </a:txBody>
                  <a:tcPr marL="9352" marR="9352" marT="9352" marB="0" anchor="ctr"/>
                </a:tc>
                <a:tc>
                  <a:txBody>
                    <a:bodyPr/>
                    <a:lstStyle/>
                    <a:p>
                      <a:pPr marL="0" algn="ctr" defTabSz="457200" rtl="0" eaLnBrk="1" fontAlgn="ctr" latinLnBrk="0" hangingPunct="1"/>
                      <a:r>
                        <a:rPr lang="es-CO" sz="1200" b="1" u="none" strike="noStrike" kern="1200" dirty="0" smtClean="0">
                          <a:effectLst/>
                        </a:rPr>
                        <a:t>2017</a:t>
                      </a:r>
                      <a:endParaRPr lang="es-CO" sz="1200" b="1" i="0" u="none" strike="noStrike" kern="1200" dirty="0">
                        <a:solidFill>
                          <a:srgbClr val="FF0000"/>
                        </a:solidFill>
                        <a:effectLst/>
                        <a:latin typeface="Arial"/>
                        <a:ea typeface="+mn-ea"/>
                        <a:cs typeface="+mn-cs"/>
                      </a:endParaRPr>
                    </a:p>
                  </a:txBody>
                  <a:tcPr marL="9352" marR="9352" marT="9352" marB="0" anchor="ctr"/>
                </a:tc>
                <a:tc>
                  <a:txBody>
                    <a:bodyPr/>
                    <a:lstStyle/>
                    <a:p>
                      <a:pPr marL="0" algn="ctr" defTabSz="457200" rtl="0" eaLnBrk="1" fontAlgn="ctr" latinLnBrk="0" hangingPunct="1"/>
                      <a:r>
                        <a:rPr lang="es-CO" sz="1200" b="1" i="0" u="none" strike="noStrike" kern="1200" dirty="0" smtClean="0">
                          <a:solidFill>
                            <a:srgbClr val="FF0000"/>
                          </a:solidFill>
                          <a:effectLst/>
                          <a:latin typeface="Arial"/>
                          <a:ea typeface="+mn-ea"/>
                          <a:cs typeface="+mn-cs"/>
                        </a:rPr>
                        <a:t>2018</a:t>
                      </a:r>
                      <a:endParaRPr lang="es-CO" sz="1200" b="1" i="0" u="none" strike="noStrike" kern="1200" dirty="0">
                        <a:solidFill>
                          <a:srgbClr val="FF0000"/>
                        </a:solidFill>
                        <a:effectLst/>
                        <a:latin typeface="Arial"/>
                        <a:ea typeface="+mn-ea"/>
                        <a:cs typeface="+mn-cs"/>
                      </a:endParaRPr>
                    </a:p>
                  </a:txBody>
                  <a:tcPr marL="9352" marR="9352" marT="9352" marB="0" anchor="ctr"/>
                </a:tc>
                <a:extLst>
                  <a:ext uri="{0D108BD9-81ED-4DB2-BD59-A6C34878D82A}">
                    <a16:rowId xmlns:a16="http://schemas.microsoft.com/office/drawing/2014/main" val="10001"/>
                  </a:ext>
                </a:extLst>
              </a:tr>
              <a:tr h="143470">
                <a:tc>
                  <a:txBody>
                    <a:bodyPr/>
                    <a:lstStyle/>
                    <a:p>
                      <a:pPr algn="ctr" rtl="0" fontAlgn="ctr"/>
                      <a:r>
                        <a:rPr lang="es-CO" sz="1600" u="none" strike="noStrike" dirty="0">
                          <a:effectLst/>
                        </a:rPr>
                        <a:t>%</a:t>
                      </a:r>
                      <a:endParaRPr lang="es-CO" sz="1600" b="0" i="0" u="none" strike="noStrike" dirty="0">
                        <a:solidFill>
                          <a:srgbClr val="000000"/>
                        </a:solidFill>
                        <a:effectLst/>
                        <a:latin typeface="Calibri"/>
                      </a:endParaRPr>
                    </a:p>
                  </a:txBody>
                  <a:tcPr marL="9352" marR="9352" marT="9352" marB="0" anchor="ctr"/>
                </a:tc>
                <a:tc>
                  <a:txBody>
                    <a:bodyPr/>
                    <a:lstStyle/>
                    <a:p>
                      <a:pPr algn="ctr" rtl="0" fontAlgn="ctr"/>
                      <a:r>
                        <a:rPr lang="es-CO" sz="1200" b="0" i="0" u="none" strike="noStrike" dirty="0">
                          <a:solidFill>
                            <a:srgbClr val="000000"/>
                          </a:solidFill>
                          <a:effectLst/>
                          <a:latin typeface="Arial"/>
                        </a:rPr>
                        <a:t>63%</a:t>
                      </a:r>
                    </a:p>
                  </a:txBody>
                  <a:tcPr marL="9352" marR="9352" marT="9352" marB="0" anchor="ctr"/>
                </a:tc>
                <a:tc>
                  <a:txBody>
                    <a:bodyPr/>
                    <a:lstStyle/>
                    <a:p>
                      <a:pPr algn="ctr" rtl="0" fontAlgn="ctr"/>
                      <a:r>
                        <a:rPr lang="es-CO" sz="1200" b="0" i="0" u="none" strike="noStrike" dirty="0">
                          <a:solidFill>
                            <a:srgbClr val="000000"/>
                          </a:solidFill>
                          <a:effectLst/>
                          <a:latin typeface="Arial"/>
                        </a:rPr>
                        <a:t>62%</a:t>
                      </a:r>
                    </a:p>
                  </a:txBody>
                  <a:tcPr marL="9352" marR="9352" marT="9352" marB="0" anchor="ctr"/>
                </a:tc>
                <a:tc>
                  <a:txBody>
                    <a:bodyPr/>
                    <a:lstStyle/>
                    <a:p>
                      <a:pPr algn="ctr" rtl="0" fontAlgn="ctr"/>
                      <a:r>
                        <a:rPr lang="es-CO" sz="1200" b="0" i="0" u="none" strike="noStrike" dirty="0">
                          <a:solidFill>
                            <a:srgbClr val="000000"/>
                          </a:solidFill>
                          <a:effectLst/>
                          <a:latin typeface="Arial"/>
                        </a:rPr>
                        <a:t>69,6%</a:t>
                      </a:r>
                    </a:p>
                  </a:txBody>
                  <a:tcPr marL="9352" marR="9352" marT="9352" marB="0" anchor="ctr"/>
                </a:tc>
                <a:tc>
                  <a:txBody>
                    <a:bodyPr/>
                    <a:lstStyle/>
                    <a:p>
                      <a:pPr algn="ctr" rtl="0" fontAlgn="ctr"/>
                      <a:r>
                        <a:rPr lang="es-CO" sz="1200" b="0" i="0" u="none" strike="noStrike" dirty="0">
                          <a:solidFill>
                            <a:srgbClr val="000000"/>
                          </a:solidFill>
                          <a:effectLst/>
                          <a:latin typeface="Arial"/>
                        </a:rPr>
                        <a:t>64,70%</a:t>
                      </a:r>
                    </a:p>
                  </a:txBody>
                  <a:tcPr marL="9352" marR="9352" marT="9352" marB="0" anchor="ctr"/>
                </a:tc>
                <a:tc>
                  <a:txBody>
                    <a:bodyPr/>
                    <a:lstStyle/>
                    <a:p>
                      <a:pPr algn="ctr" rtl="0" fontAlgn="ctr"/>
                      <a:r>
                        <a:rPr lang="es-CO" sz="1200" b="0" i="0" u="none" strike="noStrike" dirty="0">
                          <a:solidFill>
                            <a:srgbClr val="000000"/>
                          </a:solidFill>
                          <a:effectLst/>
                          <a:latin typeface="Arial"/>
                        </a:rPr>
                        <a:t>N/A</a:t>
                      </a:r>
                    </a:p>
                  </a:txBody>
                  <a:tcPr marL="9352" marR="9352" marT="9352" marB="0" anchor="ctr"/>
                </a:tc>
                <a:tc>
                  <a:txBody>
                    <a:bodyPr/>
                    <a:lstStyle/>
                    <a:p>
                      <a:pPr algn="ctr" rtl="0" fontAlgn="ctr"/>
                      <a:r>
                        <a:rPr lang="es-CO" sz="1200" b="0" i="0" u="none" strike="noStrike" dirty="0">
                          <a:solidFill>
                            <a:srgbClr val="000000"/>
                          </a:solidFill>
                          <a:effectLst/>
                          <a:latin typeface="Arial"/>
                        </a:rPr>
                        <a:t>N/A</a:t>
                      </a:r>
                    </a:p>
                  </a:txBody>
                  <a:tcPr marL="9352" marR="9352" marT="9352" marB="0" anchor="ctr"/>
                </a:tc>
                <a:tc>
                  <a:txBody>
                    <a:bodyPr/>
                    <a:lstStyle/>
                    <a:p>
                      <a:pPr algn="ctr" rtl="0" fontAlgn="ctr"/>
                      <a:r>
                        <a:rPr lang="es-CO" sz="1200" b="0" i="0" u="none" strike="noStrike" dirty="0">
                          <a:solidFill>
                            <a:srgbClr val="000000"/>
                          </a:solidFill>
                          <a:effectLst/>
                          <a:latin typeface="Arial"/>
                        </a:rPr>
                        <a:t>88,33%</a:t>
                      </a:r>
                    </a:p>
                  </a:txBody>
                  <a:tcPr marL="9352" marR="9352" marT="9352" marB="0" anchor="ctr"/>
                </a:tc>
                <a:tc>
                  <a:txBody>
                    <a:bodyPr/>
                    <a:lstStyle/>
                    <a:p>
                      <a:pPr algn="ctr" rtl="0" fontAlgn="ctr"/>
                      <a:r>
                        <a:rPr lang="es-CO" sz="1200" b="0" i="0" u="none" strike="noStrike" dirty="0">
                          <a:solidFill>
                            <a:srgbClr val="000000"/>
                          </a:solidFill>
                          <a:effectLst/>
                          <a:latin typeface="Arial"/>
                        </a:rPr>
                        <a:t>N/A</a:t>
                      </a:r>
                    </a:p>
                  </a:txBody>
                  <a:tcPr marL="9352" marR="9352" marT="9352" marB="0" anchor="ctr"/>
                </a:tc>
                <a:tc>
                  <a:txBody>
                    <a:bodyPr/>
                    <a:lstStyle/>
                    <a:p>
                      <a:pPr algn="ctr" rtl="0" fontAlgn="ctr"/>
                      <a:r>
                        <a:rPr lang="es-CO" sz="1200" b="0" i="0" u="none" strike="noStrike" dirty="0">
                          <a:solidFill>
                            <a:srgbClr val="000000"/>
                          </a:solidFill>
                          <a:effectLst/>
                          <a:latin typeface="Arial"/>
                        </a:rPr>
                        <a:t>N/A</a:t>
                      </a:r>
                    </a:p>
                  </a:txBody>
                  <a:tcPr marL="9352" marR="9352" marT="9352" marB="0" anchor="ctr"/>
                </a:tc>
                <a:tc>
                  <a:txBody>
                    <a:bodyPr/>
                    <a:lstStyle/>
                    <a:p>
                      <a:pPr algn="ctr" rtl="0" fontAlgn="ctr"/>
                      <a:r>
                        <a:rPr lang="es-CO" sz="1200" b="0" i="0" u="none" strike="noStrike" dirty="0">
                          <a:solidFill>
                            <a:srgbClr val="000000"/>
                          </a:solidFill>
                          <a:effectLst/>
                          <a:latin typeface="Arial"/>
                        </a:rPr>
                        <a:t>N/A</a:t>
                      </a:r>
                    </a:p>
                  </a:txBody>
                  <a:tcPr marL="9352" marR="9352" marT="9352" marB="0" anchor="ctr"/>
                </a:tc>
                <a:tc>
                  <a:txBody>
                    <a:bodyPr/>
                    <a:lstStyle/>
                    <a:p>
                      <a:pPr marL="0" algn="ctr" defTabSz="457200" rtl="0" eaLnBrk="1" fontAlgn="ctr" latinLnBrk="0" hangingPunct="1"/>
                      <a:r>
                        <a:rPr lang="es-CO" sz="1200" b="0" i="0" u="none" strike="noStrike" kern="1200" dirty="0">
                          <a:solidFill>
                            <a:srgbClr val="000000"/>
                          </a:solidFill>
                          <a:effectLst/>
                          <a:latin typeface="Arial"/>
                          <a:ea typeface="+mn-ea"/>
                          <a:cs typeface="+mn-cs"/>
                        </a:rPr>
                        <a:t>68%</a:t>
                      </a:r>
                    </a:p>
                  </a:txBody>
                  <a:tcPr marL="9352" marR="9352" marT="9352" marB="0" anchor="ctr"/>
                </a:tc>
                <a:tc>
                  <a:txBody>
                    <a:bodyPr/>
                    <a:lstStyle/>
                    <a:p>
                      <a:pPr marL="0" algn="ctr" defTabSz="457200" rtl="0" eaLnBrk="1" fontAlgn="ctr" latinLnBrk="0" hangingPunct="1"/>
                      <a:r>
                        <a:rPr lang="es-CO" sz="1100" b="1" i="0" u="none" strike="noStrike" kern="1200" dirty="0" smtClean="0">
                          <a:solidFill>
                            <a:srgbClr val="000000"/>
                          </a:solidFill>
                          <a:effectLst/>
                          <a:latin typeface="Arial"/>
                          <a:ea typeface="+mn-ea"/>
                          <a:cs typeface="+mn-cs"/>
                        </a:rPr>
                        <a:t>76,20%</a:t>
                      </a:r>
                      <a:endParaRPr lang="es-CO" sz="1100" b="1" i="0" u="none" strike="noStrike" kern="1200" dirty="0">
                        <a:solidFill>
                          <a:srgbClr val="000000"/>
                        </a:solidFill>
                        <a:effectLst/>
                        <a:latin typeface="Arial"/>
                        <a:ea typeface="+mn-ea"/>
                        <a:cs typeface="+mn-cs"/>
                      </a:endParaRPr>
                    </a:p>
                  </a:txBody>
                  <a:tcPr marL="9352" marR="9352" marT="9352" marB="0" anchor="ctr"/>
                </a:tc>
                <a:tc>
                  <a:txBody>
                    <a:bodyPr/>
                    <a:lstStyle/>
                    <a:p>
                      <a:pPr marL="0" algn="ctr" defTabSz="457200" rtl="0" eaLnBrk="1" fontAlgn="ctr" latinLnBrk="0" hangingPunct="1"/>
                      <a:r>
                        <a:rPr lang="es-CO" sz="700" b="1" i="0" u="none" strike="noStrike" kern="1200" dirty="0" smtClean="0">
                          <a:solidFill>
                            <a:srgbClr val="000000"/>
                          </a:solidFill>
                          <a:effectLst/>
                          <a:latin typeface="Arial"/>
                          <a:ea typeface="+mn-ea"/>
                          <a:cs typeface="+mn-cs"/>
                        </a:rPr>
                        <a:t>Encuesta</a:t>
                      </a:r>
                      <a:r>
                        <a:rPr lang="es-CO" sz="700" b="1" i="0" u="none" strike="noStrike" kern="1200" baseline="0" dirty="0" smtClean="0">
                          <a:solidFill>
                            <a:srgbClr val="000000"/>
                          </a:solidFill>
                          <a:effectLst/>
                          <a:latin typeface="Arial"/>
                          <a:ea typeface="+mn-ea"/>
                          <a:cs typeface="+mn-cs"/>
                        </a:rPr>
                        <a:t> de necesidades y expectativas</a:t>
                      </a:r>
                      <a:endParaRPr lang="es-CO" sz="700" b="1" i="0" u="none" strike="noStrike" kern="1200" dirty="0">
                        <a:solidFill>
                          <a:srgbClr val="000000"/>
                        </a:solidFill>
                        <a:effectLst/>
                        <a:latin typeface="Arial"/>
                        <a:ea typeface="+mn-ea"/>
                        <a:cs typeface="+mn-cs"/>
                      </a:endParaRPr>
                    </a:p>
                  </a:txBody>
                  <a:tcPr marL="9352" marR="9352" marT="9352" marB="0" anchor="ctr"/>
                </a:tc>
                <a:extLst>
                  <a:ext uri="{0D108BD9-81ED-4DB2-BD59-A6C34878D82A}">
                    <a16:rowId xmlns:a16="http://schemas.microsoft.com/office/drawing/2014/main" val="10002"/>
                  </a:ext>
                </a:extLst>
              </a:tr>
              <a:tr h="143470">
                <a:tc>
                  <a:txBody>
                    <a:bodyPr/>
                    <a:lstStyle/>
                    <a:p>
                      <a:pPr algn="ctr" rtl="0" fontAlgn="ctr"/>
                      <a:r>
                        <a:rPr lang="es-CO" sz="1600" u="none" strike="noStrike" dirty="0">
                          <a:effectLst/>
                        </a:rPr>
                        <a:t>Muestra </a:t>
                      </a:r>
                      <a:endParaRPr lang="es-CO" sz="1600" b="0" i="0" u="none" strike="noStrike" dirty="0">
                        <a:solidFill>
                          <a:srgbClr val="000000"/>
                        </a:solidFill>
                        <a:effectLst/>
                        <a:latin typeface="Calibri"/>
                      </a:endParaRPr>
                    </a:p>
                  </a:txBody>
                  <a:tcPr marL="9352" marR="9352" marT="9352" marB="0" anchor="ctr"/>
                </a:tc>
                <a:tc>
                  <a:txBody>
                    <a:bodyPr/>
                    <a:lstStyle/>
                    <a:p>
                      <a:pPr algn="ctr" rtl="0" fontAlgn="ctr"/>
                      <a:r>
                        <a:rPr lang="es-CO" sz="1200" b="0" i="0" u="none" strike="noStrike" dirty="0">
                          <a:solidFill>
                            <a:srgbClr val="000000"/>
                          </a:solidFill>
                          <a:effectLst/>
                          <a:latin typeface="Arial"/>
                        </a:rPr>
                        <a:t>139</a:t>
                      </a:r>
                    </a:p>
                  </a:txBody>
                  <a:tcPr marL="9352" marR="9352" marT="9352" marB="0" anchor="ctr"/>
                </a:tc>
                <a:tc>
                  <a:txBody>
                    <a:bodyPr/>
                    <a:lstStyle/>
                    <a:p>
                      <a:pPr algn="ctr" rtl="0" fontAlgn="ctr"/>
                      <a:r>
                        <a:rPr lang="es-CO" sz="1200" b="0" i="0" u="none" strike="noStrike" dirty="0">
                          <a:solidFill>
                            <a:srgbClr val="000000"/>
                          </a:solidFill>
                          <a:effectLst/>
                          <a:latin typeface="Arial"/>
                        </a:rPr>
                        <a:t>347</a:t>
                      </a:r>
                    </a:p>
                  </a:txBody>
                  <a:tcPr marL="9352" marR="9352" marT="9352" marB="0" anchor="ctr"/>
                </a:tc>
                <a:tc>
                  <a:txBody>
                    <a:bodyPr/>
                    <a:lstStyle/>
                    <a:p>
                      <a:pPr algn="ctr" rtl="0" fontAlgn="ctr"/>
                      <a:r>
                        <a:rPr lang="es-CO" sz="1200" b="0" i="0" u="none" strike="noStrike" dirty="0">
                          <a:solidFill>
                            <a:srgbClr val="000000"/>
                          </a:solidFill>
                          <a:effectLst/>
                          <a:latin typeface="Arial"/>
                        </a:rPr>
                        <a:t>317</a:t>
                      </a:r>
                    </a:p>
                  </a:txBody>
                  <a:tcPr marL="9352" marR="9352" marT="9352" marB="0" anchor="ctr"/>
                </a:tc>
                <a:tc>
                  <a:txBody>
                    <a:bodyPr/>
                    <a:lstStyle/>
                    <a:p>
                      <a:pPr algn="ctr" rtl="0" fontAlgn="ctr"/>
                      <a:r>
                        <a:rPr lang="es-CO" sz="1200" b="0" i="0" u="none" strike="noStrike" dirty="0">
                          <a:solidFill>
                            <a:srgbClr val="000000"/>
                          </a:solidFill>
                          <a:effectLst/>
                          <a:latin typeface="Arial"/>
                        </a:rPr>
                        <a:t>306</a:t>
                      </a:r>
                    </a:p>
                  </a:txBody>
                  <a:tcPr marL="9352" marR="9352" marT="9352" marB="0" anchor="ctr"/>
                </a:tc>
                <a:tc>
                  <a:txBody>
                    <a:bodyPr/>
                    <a:lstStyle/>
                    <a:p>
                      <a:pPr algn="ctr" rtl="0" fontAlgn="ctr"/>
                      <a:r>
                        <a:rPr lang="es-CO" sz="1200" b="0" i="0" u="none" strike="noStrike" dirty="0">
                          <a:solidFill>
                            <a:srgbClr val="000000"/>
                          </a:solidFill>
                          <a:effectLst/>
                          <a:latin typeface="Arial"/>
                        </a:rPr>
                        <a:t>N/A</a:t>
                      </a:r>
                    </a:p>
                  </a:txBody>
                  <a:tcPr marL="9352" marR="9352" marT="9352" marB="0" anchor="ctr"/>
                </a:tc>
                <a:tc>
                  <a:txBody>
                    <a:bodyPr/>
                    <a:lstStyle/>
                    <a:p>
                      <a:pPr algn="ctr" rtl="0" fontAlgn="ctr"/>
                      <a:r>
                        <a:rPr lang="es-CO" sz="1200" b="0" i="0" u="none" strike="noStrike" dirty="0">
                          <a:solidFill>
                            <a:srgbClr val="000000"/>
                          </a:solidFill>
                          <a:effectLst/>
                          <a:latin typeface="Arial"/>
                        </a:rPr>
                        <a:t>N/A</a:t>
                      </a:r>
                    </a:p>
                  </a:txBody>
                  <a:tcPr marL="9352" marR="9352" marT="9352" marB="0" anchor="ctr"/>
                </a:tc>
                <a:tc>
                  <a:txBody>
                    <a:bodyPr/>
                    <a:lstStyle/>
                    <a:p>
                      <a:pPr algn="ctr" rtl="0" fontAlgn="ctr"/>
                      <a:r>
                        <a:rPr lang="es-CO" sz="1200" b="0" i="0" u="none" strike="noStrike" dirty="0">
                          <a:solidFill>
                            <a:srgbClr val="000000"/>
                          </a:solidFill>
                          <a:effectLst/>
                          <a:latin typeface="Arial"/>
                        </a:rPr>
                        <a:t>370</a:t>
                      </a:r>
                    </a:p>
                  </a:txBody>
                  <a:tcPr marL="9352" marR="9352" marT="9352" marB="0" anchor="ctr"/>
                </a:tc>
                <a:tc>
                  <a:txBody>
                    <a:bodyPr/>
                    <a:lstStyle/>
                    <a:p>
                      <a:pPr algn="ctr" rtl="0" fontAlgn="ctr"/>
                      <a:r>
                        <a:rPr lang="es-CO" sz="1200" b="0" i="0" u="none" strike="noStrike" dirty="0">
                          <a:solidFill>
                            <a:srgbClr val="000000"/>
                          </a:solidFill>
                          <a:effectLst/>
                          <a:latin typeface="Arial"/>
                        </a:rPr>
                        <a:t>N/A</a:t>
                      </a:r>
                    </a:p>
                  </a:txBody>
                  <a:tcPr marL="9352" marR="9352" marT="9352" marB="0" anchor="ctr"/>
                </a:tc>
                <a:tc>
                  <a:txBody>
                    <a:bodyPr/>
                    <a:lstStyle/>
                    <a:p>
                      <a:pPr algn="ctr" rtl="0" fontAlgn="ctr"/>
                      <a:r>
                        <a:rPr lang="es-CO" sz="1200" b="0" i="0" u="none" strike="noStrike" dirty="0">
                          <a:solidFill>
                            <a:srgbClr val="000000"/>
                          </a:solidFill>
                          <a:effectLst/>
                          <a:latin typeface="Arial"/>
                        </a:rPr>
                        <a:t>N/A</a:t>
                      </a:r>
                    </a:p>
                  </a:txBody>
                  <a:tcPr marL="9352" marR="9352" marT="9352" marB="0" anchor="ctr"/>
                </a:tc>
                <a:tc>
                  <a:txBody>
                    <a:bodyPr/>
                    <a:lstStyle/>
                    <a:p>
                      <a:pPr algn="ctr" rtl="0" fontAlgn="ctr"/>
                      <a:r>
                        <a:rPr lang="es-CO" sz="1200" b="0" i="0" u="none" strike="noStrike" dirty="0">
                          <a:solidFill>
                            <a:srgbClr val="000000"/>
                          </a:solidFill>
                          <a:effectLst/>
                          <a:latin typeface="Arial"/>
                        </a:rPr>
                        <a:t>N/A</a:t>
                      </a:r>
                    </a:p>
                  </a:txBody>
                  <a:tcPr marL="9352" marR="9352" marT="9352" marB="0" anchor="ctr"/>
                </a:tc>
                <a:tc>
                  <a:txBody>
                    <a:bodyPr/>
                    <a:lstStyle/>
                    <a:p>
                      <a:pPr marL="0" algn="ctr" defTabSz="457200" rtl="0" eaLnBrk="1" fontAlgn="ctr" latinLnBrk="0" hangingPunct="1"/>
                      <a:r>
                        <a:rPr lang="es-CO" sz="1200" b="0" i="0" u="none" strike="noStrike" kern="1200" dirty="0">
                          <a:solidFill>
                            <a:srgbClr val="000000"/>
                          </a:solidFill>
                          <a:effectLst/>
                          <a:latin typeface="Arial"/>
                          <a:ea typeface="+mn-ea"/>
                          <a:cs typeface="+mn-cs"/>
                        </a:rPr>
                        <a:t>973</a:t>
                      </a:r>
                    </a:p>
                  </a:txBody>
                  <a:tcPr marL="9352" marR="9352" marT="9352" marB="0" anchor="ctr"/>
                </a:tc>
                <a:tc>
                  <a:txBody>
                    <a:bodyPr/>
                    <a:lstStyle/>
                    <a:p>
                      <a:pPr marL="0" algn="ctr" defTabSz="457200" rtl="0" eaLnBrk="1" fontAlgn="ctr" latinLnBrk="0" hangingPunct="1"/>
                      <a:r>
                        <a:rPr lang="es-CO" sz="1100" b="1" i="0" u="none" strike="noStrike" kern="1200" dirty="0" smtClean="0">
                          <a:solidFill>
                            <a:srgbClr val="000000"/>
                          </a:solidFill>
                          <a:effectLst/>
                          <a:latin typeface="Arial"/>
                          <a:ea typeface="+mn-ea"/>
                          <a:cs typeface="+mn-cs"/>
                        </a:rPr>
                        <a:t>2.479</a:t>
                      </a:r>
                      <a:endParaRPr lang="es-CO" sz="1100" b="1" i="0" u="none" strike="noStrike" kern="1200" dirty="0">
                        <a:solidFill>
                          <a:srgbClr val="000000"/>
                        </a:solidFill>
                        <a:effectLst/>
                        <a:latin typeface="Arial"/>
                        <a:ea typeface="+mn-ea"/>
                        <a:cs typeface="+mn-cs"/>
                      </a:endParaRPr>
                    </a:p>
                  </a:txBody>
                  <a:tcPr marL="9352" marR="9352" marT="9352" marB="0" anchor="ctr"/>
                </a:tc>
                <a:tc>
                  <a:txBody>
                    <a:bodyPr/>
                    <a:lstStyle/>
                    <a:p>
                      <a:pPr marL="0" algn="ctr" defTabSz="457200" rtl="0" eaLnBrk="1" fontAlgn="ctr" latinLnBrk="0" hangingPunct="1"/>
                      <a:r>
                        <a:rPr lang="es-CO" sz="1100" b="1" i="0" u="none" strike="noStrike" kern="1200" dirty="0" smtClean="0">
                          <a:solidFill>
                            <a:srgbClr val="000000"/>
                          </a:solidFill>
                          <a:effectLst/>
                          <a:latin typeface="Arial"/>
                          <a:ea typeface="+mn-ea"/>
                          <a:cs typeface="+mn-cs"/>
                        </a:rPr>
                        <a:t>157</a:t>
                      </a:r>
                      <a:endParaRPr lang="es-CO" sz="1100" b="1" i="0" u="none" strike="noStrike" kern="1200" dirty="0">
                        <a:solidFill>
                          <a:srgbClr val="000000"/>
                        </a:solidFill>
                        <a:effectLst/>
                        <a:latin typeface="Arial"/>
                        <a:ea typeface="+mn-ea"/>
                        <a:cs typeface="+mn-cs"/>
                      </a:endParaRPr>
                    </a:p>
                  </a:txBody>
                  <a:tcPr marL="9352" marR="9352" marT="9352" marB="0" anchor="ctr"/>
                </a:tc>
                <a:extLst>
                  <a:ext uri="{0D108BD9-81ED-4DB2-BD59-A6C34878D82A}">
                    <a16:rowId xmlns:a16="http://schemas.microsoft.com/office/drawing/2014/main" val="10003"/>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772106722"/>
              </p:ext>
            </p:extLst>
          </p:nvPr>
        </p:nvGraphicFramePr>
        <p:xfrm>
          <a:off x="394448" y="2533838"/>
          <a:ext cx="8162995" cy="3055403"/>
        </p:xfrm>
        <a:graphic>
          <a:graphicData uri="http://schemas.openxmlformats.org/drawingml/2006/table">
            <a:tbl>
              <a:tblPr firstRow="1" firstCol="1" bandRow="1">
                <a:tableStyleId>{5C22544A-7EE6-4342-B048-85BDC9FD1C3A}</a:tableStyleId>
              </a:tblPr>
              <a:tblGrid>
                <a:gridCol w="3009239">
                  <a:extLst>
                    <a:ext uri="{9D8B030D-6E8A-4147-A177-3AD203B41FA5}">
                      <a16:colId xmlns:a16="http://schemas.microsoft.com/office/drawing/2014/main" val="659465119"/>
                    </a:ext>
                  </a:extLst>
                </a:gridCol>
                <a:gridCol w="5153756">
                  <a:extLst>
                    <a:ext uri="{9D8B030D-6E8A-4147-A177-3AD203B41FA5}">
                      <a16:colId xmlns:a16="http://schemas.microsoft.com/office/drawing/2014/main" val="4269419799"/>
                    </a:ext>
                  </a:extLst>
                </a:gridCol>
              </a:tblGrid>
              <a:tr h="515800">
                <a:tc>
                  <a:txBody>
                    <a:bodyPr/>
                    <a:lstStyle/>
                    <a:p>
                      <a:pPr algn="ctr">
                        <a:lnSpc>
                          <a:spcPct val="107000"/>
                        </a:lnSpc>
                        <a:spcAft>
                          <a:spcPts val="1200"/>
                        </a:spcAft>
                      </a:pPr>
                      <a:r>
                        <a:rPr lang="es-CO" sz="1200" dirty="0">
                          <a:solidFill>
                            <a:schemeClr val="tx1"/>
                          </a:solidFill>
                          <a:effectLst/>
                        </a:rPr>
                        <a:t>ACCIONES </a:t>
                      </a:r>
                      <a:r>
                        <a:rPr lang="es-CO" sz="1200" dirty="0" smtClean="0">
                          <a:solidFill>
                            <a:schemeClr val="tx1"/>
                          </a:solidFill>
                          <a:effectLst/>
                        </a:rPr>
                        <a:t>CORRECTIVAS RESULTADO</a:t>
                      </a:r>
                      <a:r>
                        <a:rPr lang="es-CO" sz="1200" baseline="0" dirty="0" smtClean="0">
                          <a:solidFill>
                            <a:schemeClr val="tx1"/>
                          </a:solidFill>
                          <a:effectLst/>
                        </a:rPr>
                        <a:t> ENCUESTA 2017</a:t>
                      </a:r>
                      <a:endPar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367" marR="373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1200"/>
                        </a:spcAft>
                      </a:pPr>
                      <a:r>
                        <a:rPr lang="es-CO" sz="1200" dirty="0">
                          <a:solidFill>
                            <a:schemeClr val="tx1"/>
                          </a:solidFill>
                          <a:effectLst/>
                        </a:rPr>
                        <a:t>SEGUMIENTO</a:t>
                      </a:r>
                      <a:endPar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367" marR="373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82849294"/>
                  </a:ext>
                </a:extLst>
              </a:tr>
              <a:tr h="821698">
                <a:tc>
                  <a:txBody>
                    <a:bodyPr/>
                    <a:lstStyle/>
                    <a:p>
                      <a:pPr algn="just" fontAlgn="ctr"/>
                      <a:r>
                        <a:rPr lang="es-CO" sz="1200" b="0" i="0" u="none" strike="noStrike" dirty="0">
                          <a:solidFill>
                            <a:srgbClr val="000000"/>
                          </a:solidFill>
                          <a:effectLst/>
                          <a:latin typeface="Arial" panose="020B0604020202020204" pitchFamily="34" charset="0"/>
                        </a:rPr>
                        <a:t>1.Plantear nuevas alternativas de comunicación e información tales como:  Correos directos y llamadas telefónicas.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ctr"/>
                      <a:r>
                        <a:rPr lang="es-CO" sz="1200" b="1" i="0" u="none" strike="noStrike" dirty="0" smtClean="0">
                          <a:effectLst/>
                          <a:latin typeface="Arial" panose="020B0604020202020204" pitchFamily="34" charset="0"/>
                        </a:rPr>
                        <a:t>Cerrada:  </a:t>
                      </a:r>
                      <a:r>
                        <a:rPr lang="es-CO" sz="1200" b="0" i="0" u="none" strike="noStrike" dirty="0" smtClean="0">
                          <a:effectLst/>
                          <a:latin typeface="Arial" panose="020B0604020202020204" pitchFamily="34" charset="0"/>
                        </a:rPr>
                        <a:t>A </a:t>
                      </a:r>
                      <a:r>
                        <a:rPr lang="es-CO" sz="1200" b="0" i="0" u="none" strike="noStrike" dirty="0">
                          <a:effectLst/>
                          <a:latin typeface="Arial" panose="020B0604020202020204" pitchFamily="34" charset="0"/>
                        </a:rPr>
                        <a:t>partir de agosto se reunieron con Luis </a:t>
                      </a:r>
                      <a:r>
                        <a:rPr lang="es-CO" sz="1200" b="0" i="0" u="none" strike="noStrike" dirty="0" smtClean="0">
                          <a:effectLst/>
                          <a:latin typeface="Arial" panose="020B0604020202020204" pitchFamily="34" charset="0"/>
                        </a:rPr>
                        <a:t>García  </a:t>
                      </a:r>
                      <a:r>
                        <a:rPr lang="es-CO" sz="1200" b="0" i="0" u="none" strike="noStrike" dirty="0">
                          <a:effectLst/>
                          <a:latin typeface="Arial" panose="020B0604020202020204" pitchFamily="34" charset="0"/>
                        </a:rPr>
                        <a:t>encargado de las comunicaciones, para fortalecer el tema de </a:t>
                      </a:r>
                      <a:r>
                        <a:rPr lang="es-CO" sz="1200" b="0" i="0" u="none" strike="noStrike" dirty="0" smtClean="0">
                          <a:effectLst/>
                          <a:latin typeface="Arial" panose="020B0604020202020204" pitchFamily="34" charset="0"/>
                        </a:rPr>
                        <a:t>divulgación </a:t>
                      </a:r>
                      <a:r>
                        <a:rPr lang="es-CO" sz="1200" b="0" i="0" u="none" strike="noStrike" dirty="0">
                          <a:effectLst/>
                          <a:latin typeface="Arial" panose="020B0604020202020204" pitchFamily="34" charset="0"/>
                        </a:rPr>
                        <a:t>de eventos, se esta trabajando para tener mas estrategias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308336234"/>
                  </a:ext>
                </a:extLst>
              </a:tr>
              <a:tr h="821698">
                <a:tc>
                  <a:txBody>
                    <a:bodyPr/>
                    <a:lstStyle/>
                    <a:p>
                      <a:pPr algn="just" fontAlgn="ctr"/>
                      <a:r>
                        <a:rPr lang="es-CO" sz="1200" b="0" i="0" u="none" strike="noStrike" dirty="0">
                          <a:solidFill>
                            <a:srgbClr val="000000"/>
                          </a:solidFill>
                          <a:effectLst/>
                          <a:latin typeface="Arial" panose="020B0604020202020204" pitchFamily="34" charset="0"/>
                        </a:rPr>
                        <a:t>2.Fortalecer el conocimiento del PPC y la estrategia de desarrollo humano por parte de la comunidad universitaria.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ctr"/>
                      <a:r>
                        <a:rPr lang="es-CO" sz="1200" b="0" i="0" u="none" strike="noStrike" dirty="0" smtClean="0">
                          <a:solidFill>
                            <a:srgbClr val="FF0000"/>
                          </a:solidFill>
                          <a:effectLst/>
                          <a:latin typeface="Arial" panose="020B0604020202020204" pitchFamily="34" charset="0"/>
                        </a:rPr>
                        <a:t>Abierta: </a:t>
                      </a:r>
                      <a:r>
                        <a:rPr lang="es-CO" sz="1200" b="0" i="0" u="none" strike="noStrike" dirty="0" smtClean="0">
                          <a:effectLst/>
                          <a:latin typeface="Arial" panose="020B0604020202020204" pitchFamily="34" charset="0"/>
                        </a:rPr>
                        <a:t>La </a:t>
                      </a:r>
                      <a:r>
                        <a:rPr lang="es-CO" sz="1200" b="0" i="0" u="none" strike="noStrike" dirty="0">
                          <a:effectLst/>
                          <a:latin typeface="Arial" panose="020B0604020202020204" pitchFamily="34" charset="0"/>
                        </a:rPr>
                        <a:t>forma de conocer el PPC es desde el proceso de admisión y reinducciones que se realiza a docentes, estudiantes y administrativos, pero no se encuentra en la pagina web</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06798204"/>
                  </a:ext>
                </a:extLst>
              </a:tr>
              <a:tr h="896207">
                <a:tc>
                  <a:txBody>
                    <a:bodyPr/>
                    <a:lstStyle/>
                    <a:p>
                      <a:pPr algn="just" fontAlgn="ctr"/>
                      <a:r>
                        <a:rPr lang="es-CO" sz="1200" b="0" i="0" u="none" strike="noStrike" dirty="0">
                          <a:solidFill>
                            <a:srgbClr val="000000"/>
                          </a:solidFill>
                          <a:effectLst/>
                          <a:latin typeface="Arial" panose="020B0604020202020204" pitchFamily="34" charset="0"/>
                        </a:rPr>
                        <a:t>3.Realizar capacitaciones en servicio al cliente para el personal de Bienestar para establecer compromisos y realizar seguimiento.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ctr"/>
                      <a:r>
                        <a:rPr lang="es-CO" sz="1200" b="0" i="0" u="none" strike="noStrike" dirty="0" smtClean="0">
                          <a:solidFill>
                            <a:srgbClr val="FF0000"/>
                          </a:solidFill>
                          <a:effectLst/>
                          <a:latin typeface="Arial" panose="020B0604020202020204" pitchFamily="34" charset="0"/>
                        </a:rPr>
                        <a:t>Abierta: </a:t>
                      </a:r>
                      <a:r>
                        <a:rPr lang="es-CO" sz="1200" b="0" i="0" u="none" strike="noStrike" dirty="0" smtClean="0">
                          <a:effectLst/>
                          <a:latin typeface="Arial" panose="020B0604020202020204" pitchFamily="34" charset="0"/>
                        </a:rPr>
                        <a:t>No </a:t>
                      </a:r>
                      <a:r>
                        <a:rPr lang="es-CO" sz="1200" b="0" i="0" u="none" strike="noStrike" dirty="0">
                          <a:effectLst/>
                          <a:latin typeface="Arial" panose="020B0604020202020204" pitchFamily="34" charset="0"/>
                        </a:rPr>
                        <a:t>se han realizado capacitaciones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317887907"/>
                  </a:ext>
                </a:extLst>
              </a:tr>
            </a:tbl>
          </a:graphicData>
        </a:graphic>
      </p:graphicFrame>
    </p:spTree>
    <p:extLst>
      <p:ext uri="{BB962C8B-B14F-4D97-AF65-F5344CB8AC3E}">
        <p14:creationId xmlns:p14="http://schemas.microsoft.com/office/powerpoint/2010/main" val="1090635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395536" y="332656"/>
            <a:ext cx="7336128" cy="857250"/>
          </a:xfrm>
          <a:prstGeom prst="rect">
            <a:avLst/>
          </a:prstGeom>
        </p:spPr>
        <p:txBody>
          <a:bodyPr vert="horz" lIns="68580" tIns="34290" rIns="68580" bIns="3429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defTabSz="342900" fontAlgn="auto">
              <a:spcAft>
                <a:spcPts val="0"/>
              </a:spcAft>
              <a:defRPr/>
            </a:pPr>
            <a:r>
              <a:rPr lang="es-CO" sz="1800" b="1" dirty="0">
                <a:latin typeface="Calibri"/>
              </a:rPr>
              <a:t>En el año 2018 se hizo por  El Sistemas de Gestión de la Calidad en el mes de octubre 2018, encuesta a nivel nacional de necesidades y expectativas (157 estudiantes encuestados – en espera de resultados de priorización de necesidades):</a:t>
            </a:r>
            <a:endParaRPr lang="es-CO" sz="3300" b="1" dirty="0">
              <a:latin typeface="Calibri"/>
            </a:endParaRPr>
          </a:p>
        </p:txBody>
      </p:sp>
      <p:sp>
        <p:nvSpPr>
          <p:cNvPr id="4" name="Rectángulo 3"/>
          <p:cNvSpPr/>
          <p:nvPr/>
        </p:nvSpPr>
        <p:spPr>
          <a:xfrm>
            <a:off x="427860" y="1772816"/>
            <a:ext cx="8136904" cy="3970318"/>
          </a:xfrm>
          <a:prstGeom prst="rect">
            <a:avLst/>
          </a:prstGeom>
        </p:spPr>
        <p:txBody>
          <a:bodyPr wrap="square">
            <a:spAutoFit/>
          </a:bodyPr>
          <a:lstStyle/>
          <a:p>
            <a:r>
              <a:rPr lang="es-CO" sz="1400" b="1" dirty="0"/>
              <a:t>9. Qué necesidades o expectativas tiene del Servicio de Bienestar Universitario *</a:t>
            </a:r>
            <a:br>
              <a:rPr lang="es-CO" sz="1400" b="1" dirty="0"/>
            </a:br>
            <a:r>
              <a:rPr lang="es-CO" sz="1400" dirty="0"/>
              <a:t>Seleccione máximo cinco, que usted considere con mayor relevancia.</a:t>
            </a:r>
            <a:br>
              <a:rPr lang="es-CO" sz="1400" dirty="0"/>
            </a:br>
            <a:endParaRPr lang="es-CO" sz="1400" dirty="0"/>
          </a:p>
          <a:p>
            <a:r>
              <a:rPr lang="es-CO" sz="1400" dirty="0"/>
              <a:t>*Espacios de entretenimiento para la comunidad universitaria.</a:t>
            </a:r>
            <a:br>
              <a:rPr lang="es-CO" sz="1400" dirty="0"/>
            </a:br>
            <a:r>
              <a:rPr lang="es-CO" sz="1400" dirty="0"/>
              <a:t>*Contar con un servicio Médico y de primeros Auxilios.</a:t>
            </a:r>
            <a:br>
              <a:rPr lang="es-CO" sz="1400" dirty="0"/>
            </a:br>
            <a:r>
              <a:rPr lang="es-CO" sz="1400" dirty="0"/>
              <a:t>*Contar con diferentes programas de deporte formativo, recreativo y competitivo.</a:t>
            </a:r>
            <a:br>
              <a:rPr lang="es-CO" sz="1400" dirty="0"/>
            </a:br>
            <a:r>
              <a:rPr lang="es-CO" sz="1400" dirty="0"/>
              <a:t>*Contar con programas de asesoría psicológica, apoyo emocional y académico.</a:t>
            </a:r>
            <a:br>
              <a:rPr lang="es-CO" sz="1400" dirty="0"/>
            </a:br>
            <a:r>
              <a:rPr lang="es-CO" sz="1400" dirty="0"/>
              <a:t>*Contar con programas  culturales (grupos de teatro, grupo de danzas folclóricas, coro,</a:t>
            </a:r>
            <a:br>
              <a:rPr lang="es-CO" sz="1400" dirty="0"/>
            </a:br>
            <a:r>
              <a:rPr lang="es-CO" sz="1400" dirty="0"/>
              <a:t>cine club, grupos de música, oratoria, concurso de cuento, lectura viva voz).</a:t>
            </a:r>
            <a:br>
              <a:rPr lang="es-CO" sz="1400" dirty="0"/>
            </a:br>
            <a:r>
              <a:rPr lang="es-CO" sz="1400" dirty="0"/>
              <a:t>*Mayor difusión, asesoría, orientación y promoción de los servicios que presta bienestar</a:t>
            </a:r>
            <a:br>
              <a:rPr lang="es-CO" sz="1400" dirty="0"/>
            </a:br>
            <a:r>
              <a:rPr lang="es-CO" sz="1400" dirty="0"/>
              <a:t>universitario.</a:t>
            </a:r>
            <a:br>
              <a:rPr lang="es-CO" sz="1400" dirty="0"/>
            </a:br>
            <a:r>
              <a:rPr lang="es-CO" sz="1400" dirty="0"/>
              <a:t>*Espacios adecuados y suficientes para desarrollar las actividades deportivas y recreativas</a:t>
            </a:r>
            <a:br>
              <a:rPr lang="es-CO" sz="1400" dirty="0"/>
            </a:br>
            <a:r>
              <a:rPr lang="es-CO" sz="1400" dirty="0"/>
              <a:t>*Espacios adecuados y suficientes para desarrollar las actividades del área de Cultura</a:t>
            </a:r>
            <a:br>
              <a:rPr lang="es-CO" sz="1400" dirty="0"/>
            </a:br>
            <a:r>
              <a:rPr lang="es-CO" sz="1400" dirty="0"/>
              <a:t>*Realizar actividades de inclusión para la población vulnerable.</a:t>
            </a:r>
            <a:br>
              <a:rPr lang="es-CO" sz="1400" dirty="0"/>
            </a:br>
            <a:r>
              <a:rPr lang="es-CO" sz="1400" dirty="0"/>
              <a:t>*Contar con elementos suficientes y adecuados para la prestación del servicio (Deportivos</a:t>
            </a:r>
            <a:br>
              <a:rPr lang="es-CO" sz="1400" dirty="0"/>
            </a:br>
            <a:r>
              <a:rPr lang="es-CO" sz="1400" dirty="0"/>
              <a:t>y culturales)</a:t>
            </a:r>
          </a:p>
          <a:p>
            <a:r>
              <a:rPr lang="es-CO" sz="1400" dirty="0"/>
              <a:t>- Incorporar el proyecto de universidades saludables y servicios amigables para adolescentes. </a:t>
            </a:r>
            <a:br>
              <a:rPr lang="es-CO" sz="1400" dirty="0"/>
            </a:br>
            <a:r>
              <a:rPr lang="es-CO" sz="1400" dirty="0"/>
              <a:t>*Otras</a:t>
            </a:r>
          </a:p>
        </p:txBody>
      </p:sp>
    </p:spTree>
    <p:extLst>
      <p:ext uri="{BB962C8B-B14F-4D97-AF65-F5344CB8AC3E}">
        <p14:creationId xmlns:p14="http://schemas.microsoft.com/office/powerpoint/2010/main" val="26889467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extLst>
              <p:ext uri="{D42A27DB-BD31-4B8C-83A1-F6EECF244321}">
                <p14:modId xmlns:p14="http://schemas.microsoft.com/office/powerpoint/2010/main" val="72575933"/>
              </p:ext>
            </p:extLst>
          </p:nvPr>
        </p:nvGraphicFramePr>
        <p:xfrm>
          <a:off x="179509" y="404664"/>
          <a:ext cx="7560842" cy="1434293"/>
        </p:xfrm>
        <a:graphic>
          <a:graphicData uri="http://schemas.openxmlformats.org/drawingml/2006/table">
            <a:tbl>
              <a:tblPr>
                <a:tableStyleId>{8A107856-5554-42FB-B03E-39F5DBC370BA}</a:tableStyleId>
              </a:tblPr>
              <a:tblGrid>
                <a:gridCol w="692826">
                  <a:extLst>
                    <a:ext uri="{9D8B030D-6E8A-4147-A177-3AD203B41FA5}">
                      <a16:colId xmlns:a16="http://schemas.microsoft.com/office/drawing/2014/main" val="557007054"/>
                    </a:ext>
                  </a:extLst>
                </a:gridCol>
                <a:gridCol w="518114">
                  <a:extLst>
                    <a:ext uri="{9D8B030D-6E8A-4147-A177-3AD203B41FA5}">
                      <a16:colId xmlns:a16="http://schemas.microsoft.com/office/drawing/2014/main" val="2780494922"/>
                    </a:ext>
                  </a:extLst>
                </a:gridCol>
                <a:gridCol w="596432">
                  <a:extLst>
                    <a:ext uri="{9D8B030D-6E8A-4147-A177-3AD203B41FA5}">
                      <a16:colId xmlns:a16="http://schemas.microsoft.com/office/drawing/2014/main" val="2814421803"/>
                    </a:ext>
                  </a:extLst>
                </a:gridCol>
                <a:gridCol w="608776">
                  <a:extLst>
                    <a:ext uri="{9D8B030D-6E8A-4147-A177-3AD203B41FA5}">
                      <a16:colId xmlns:a16="http://schemas.microsoft.com/office/drawing/2014/main" val="3674943481"/>
                    </a:ext>
                  </a:extLst>
                </a:gridCol>
                <a:gridCol w="552262">
                  <a:extLst>
                    <a:ext uri="{9D8B030D-6E8A-4147-A177-3AD203B41FA5}">
                      <a16:colId xmlns:a16="http://schemas.microsoft.com/office/drawing/2014/main" val="2177717254"/>
                    </a:ext>
                  </a:extLst>
                </a:gridCol>
                <a:gridCol w="552262">
                  <a:extLst>
                    <a:ext uri="{9D8B030D-6E8A-4147-A177-3AD203B41FA5}">
                      <a16:colId xmlns:a16="http://schemas.microsoft.com/office/drawing/2014/main" val="725048108"/>
                    </a:ext>
                  </a:extLst>
                </a:gridCol>
                <a:gridCol w="552262">
                  <a:extLst>
                    <a:ext uri="{9D8B030D-6E8A-4147-A177-3AD203B41FA5}">
                      <a16:colId xmlns:a16="http://schemas.microsoft.com/office/drawing/2014/main" val="3333874235"/>
                    </a:ext>
                  </a:extLst>
                </a:gridCol>
                <a:gridCol w="483230">
                  <a:extLst>
                    <a:ext uri="{9D8B030D-6E8A-4147-A177-3AD203B41FA5}">
                      <a16:colId xmlns:a16="http://schemas.microsoft.com/office/drawing/2014/main" val="3200867220"/>
                    </a:ext>
                  </a:extLst>
                </a:gridCol>
                <a:gridCol w="483230">
                  <a:extLst>
                    <a:ext uri="{9D8B030D-6E8A-4147-A177-3AD203B41FA5}">
                      <a16:colId xmlns:a16="http://schemas.microsoft.com/office/drawing/2014/main" val="251857546"/>
                    </a:ext>
                  </a:extLst>
                </a:gridCol>
                <a:gridCol w="483230">
                  <a:extLst>
                    <a:ext uri="{9D8B030D-6E8A-4147-A177-3AD203B41FA5}">
                      <a16:colId xmlns:a16="http://schemas.microsoft.com/office/drawing/2014/main" val="1140636391"/>
                    </a:ext>
                  </a:extLst>
                </a:gridCol>
                <a:gridCol w="483230">
                  <a:extLst>
                    <a:ext uri="{9D8B030D-6E8A-4147-A177-3AD203B41FA5}">
                      <a16:colId xmlns:a16="http://schemas.microsoft.com/office/drawing/2014/main" val="3098452232"/>
                    </a:ext>
                  </a:extLst>
                </a:gridCol>
                <a:gridCol w="483230">
                  <a:extLst>
                    <a:ext uri="{9D8B030D-6E8A-4147-A177-3AD203B41FA5}">
                      <a16:colId xmlns:a16="http://schemas.microsoft.com/office/drawing/2014/main" val="714260072"/>
                    </a:ext>
                  </a:extLst>
                </a:gridCol>
                <a:gridCol w="414197">
                  <a:extLst>
                    <a:ext uri="{9D8B030D-6E8A-4147-A177-3AD203B41FA5}">
                      <a16:colId xmlns:a16="http://schemas.microsoft.com/office/drawing/2014/main" val="39731273"/>
                    </a:ext>
                  </a:extLst>
                </a:gridCol>
                <a:gridCol w="657561">
                  <a:extLst>
                    <a:ext uri="{9D8B030D-6E8A-4147-A177-3AD203B41FA5}">
                      <a16:colId xmlns:a16="http://schemas.microsoft.com/office/drawing/2014/main" val="115007348"/>
                    </a:ext>
                  </a:extLst>
                </a:gridCol>
              </a:tblGrid>
              <a:tr h="250528">
                <a:tc gridSpan="14">
                  <a:txBody>
                    <a:bodyPr/>
                    <a:lstStyle/>
                    <a:p>
                      <a:pPr algn="ctr" fontAlgn="b"/>
                      <a:r>
                        <a:rPr lang="es-ES" sz="1400" b="1" u="none" strike="noStrike" dirty="0">
                          <a:effectLst/>
                        </a:rPr>
                        <a:t>CALIFICACIÓN DEL SERVICIO</a:t>
                      </a:r>
                      <a:endParaRPr lang="es-ES" sz="1400" b="1" i="0" u="none" strike="noStrike" dirty="0">
                        <a:solidFill>
                          <a:srgbClr val="000000"/>
                        </a:solidFill>
                        <a:effectLst/>
                        <a:latin typeface="Calibri" panose="020F0502020204030204" pitchFamily="34" charset="0"/>
                      </a:endParaRPr>
                    </a:p>
                  </a:txBody>
                  <a:tcPr marL="6279" marR="6279" marT="6279"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2983080534"/>
                  </a:ext>
                </a:extLst>
              </a:tr>
              <a:tr h="245888">
                <a:tc gridSpan="14">
                  <a:txBody>
                    <a:bodyPr/>
                    <a:lstStyle/>
                    <a:p>
                      <a:pPr algn="ctr" fontAlgn="b"/>
                      <a:r>
                        <a:rPr lang="es-CO" sz="1400" b="1" u="none" strike="noStrike" dirty="0">
                          <a:effectLst/>
                        </a:rPr>
                        <a:t>Mejorar mínimo el 20%, la gestión de atención de quejas de manera eficaz y oportuna respecto a la medición</a:t>
                      </a:r>
                      <a:endParaRPr lang="es-CO" sz="1400" b="1" i="0" u="none" strike="noStrike" dirty="0">
                        <a:solidFill>
                          <a:srgbClr val="000000"/>
                        </a:solidFill>
                        <a:effectLst/>
                        <a:latin typeface="Calibri" panose="020F0502020204030204" pitchFamily="34" charset="0"/>
                      </a:endParaRPr>
                    </a:p>
                  </a:txBody>
                  <a:tcPr marL="6279" marR="6279" marT="6279"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3690948717"/>
                  </a:ext>
                </a:extLst>
              </a:tr>
              <a:tr h="238596">
                <a:tc>
                  <a:txBody>
                    <a:bodyPr/>
                    <a:lstStyle/>
                    <a:p>
                      <a:pPr algn="ctr" fontAlgn="b"/>
                      <a:r>
                        <a:rPr lang="es-ES" sz="1050" u="none" strike="noStrike" dirty="0">
                          <a:effectLst/>
                        </a:rPr>
                        <a:t>Año</a:t>
                      </a:r>
                      <a:endParaRPr lang="es-ES" sz="105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2006</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2007</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2008</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2009</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2010</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2011</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2012</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2013</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a:effectLst/>
                        </a:rPr>
                        <a:t>2014</a:t>
                      </a:r>
                      <a:endParaRPr lang="es-ES" sz="1200" b="0" i="0" u="none" strike="noStrike">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a:effectLst/>
                        </a:rPr>
                        <a:t>2015</a:t>
                      </a:r>
                      <a:endParaRPr lang="es-ES" sz="1200" b="0" i="0" u="none" strike="noStrike">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2016</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2017</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600" b="1" u="none" strike="noStrike" dirty="0">
                          <a:effectLst/>
                        </a:rPr>
                        <a:t>2018</a:t>
                      </a:r>
                      <a:endParaRPr lang="es-ES" sz="1600" b="1" i="0" u="none" strike="noStrike" dirty="0">
                        <a:solidFill>
                          <a:srgbClr val="000000"/>
                        </a:solidFill>
                        <a:effectLst/>
                        <a:latin typeface="Calibri" panose="020F0502020204030204" pitchFamily="34" charset="0"/>
                      </a:endParaRPr>
                    </a:p>
                  </a:txBody>
                  <a:tcPr marL="6279" marR="6279" marT="6279" marB="0" anchor="b"/>
                </a:tc>
                <a:extLst>
                  <a:ext uri="{0D108BD9-81ED-4DB2-BD59-A6C34878D82A}">
                    <a16:rowId xmlns:a16="http://schemas.microsoft.com/office/drawing/2014/main" val="1011023166"/>
                  </a:ext>
                </a:extLst>
              </a:tr>
              <a:tr h="238596">
                <a:tc>
                  <a:txBody>
                    <a:bodyPr/>
                    <a:lstStyle/>
                    <a:p>
                      <a:pPr algn="ctr" fontAlgn="b"/>
                      <a:r>
                        <a:rPr lang="es-ES" sz="1050" u="none" strike="noStrike" dirty="0">
                          <a:effectLst/>
                        </a:rPr>
                        <a:t>%</a:t>
                      </a:r>
                      <a:endParaRPr lang="es-ES" sz="105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a:effectLst/>
                        </a:rPr>
                        <a:t>91%</a:t>
                      </a:r>
                      <a:endParaRPr lang="es-ES" sz="1200" b="0" i="0" u="none" strike="noStrike">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a:effectLst/>
                        </a:rPr>
                        <a:t>85%</a:t>
                      </a:r>
                      <a:endParaRPr lang="es-ES" sz="1200" b="0" i="0" u="none" strike="noStrike">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96%</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96%</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97%</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95%</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98%</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100</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93%</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99%</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100%</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a:effectLst/>
                        </a:rPr>
                        <a:t>97%</a:t>
                      </a:r>
                      <a:endParaRPr lang="es-ES" sz="1200" b="0" i="0" u="none" strike="noStrike">
                        <a:solidFill>
                          <a:srgbClr val="000000"/>
                        </a:solidFill>
                        <a:effectLst/>
                        <a:latin typeface="Calibri" panose="020F0502020204030204" pitchFamily="34" charset="0"/>
                      </a:endParaRPr>
                    </a:p>
                  </a:txBody>
                  <a:tcPr marL="6279" marR="6279" marT="6279" marB="0" anchor="b"/>
                </a:tc>
                <a:tc>
                  <a:txBody>
                    <a:bodyPr/>
                    <a:lstStyle/>
                    <a:p>
                      <a:pPr algn="ctr" fontAlgn="b"/>
                      <a:r>
                        <a:rPr lang="es-ES" sz="1600" b="1" u="none" strike="noStrike" dirty="0" smtClean="0">
                          <a:solidFill>
                            <a:srgbClr val="FF0000"/>
                          </a:solidFill>
                          <a:effectLst/>
                        </a:rPr>
                        <a:t>97%</a:t>
                      </a:r>
                      <a:endParaRPr lang="es-ES" sz="1600" b="1" i="0" u="none" strike="noStrike" dirty="0">
                        <a:solidFill>
                          <a:srgbClr val="FF0000"/>
                        </a:solidFill>
                        <a:effectLst/>
                        <a:latin typeface="Calibri" panose="020F0502020204030204" pitchFamily="34" charset="0"/>
                      </a:endParaRPr>
                    </a:p>
                  </a:txBody>
                  <a:tcPr marL="6279" marR="6279" marT="6279" marB="0" anchor="b"/>
                </a:tc>
                <a:extLst>
                  <a:ext uri="{0D108BD9-81ED-4DB2-BD59-A6C34878D82A}">
                    <a16:rowId xmlns:a16="http://schemas.microsoft.com/office/drawing/2014/main" val="1652286560"/>
                  </a:ext>
                </a:extLst>
              </a:tr>
              <a:tr h="250528">
                <a:tc>
                  <a:txBody>
                    <a:bodyPr/>
                    <a:lstStyle/>
                    <a:p>
                      <a:pPr algn="ctr" fontAlgn="b"/>
                      <a:r>
                        <a:rPr lang="es-ES" sz="1050" u="none" strike="noStrike" dirty="0">
                          <a:effectLst/>
                        </a:rPr>
                        <a:t>Muestra</a:t>
                      </a:r>
                      <a:endParaRPr lang="es-ES" sz="105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a:effectLst/>
                        </a:rPr>
                        <a:t>3</a:t>
                      </a:r>
                      <a:endParaRPr lang="es-ES" sz="1200" b="0" i="0" u="none" strike="noStrike">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a:effectLst/>
                        </a:rPr>
                        <a:t>91</a:t>
                      </a:r>
                      <a:endParaRPr lang="es-ES" sz="1200" b="0" i="0" u="none" strike="noStrike">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a:effectLst/>
                        </a:rPr>
                        <a:t>235</a:t>
                      </a:r>
                      <a:endParaRPr lang="es-ES" sz="1200" b="0" i="0" u="none" strike="noStrike">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223</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a:effectLst/>
                        </a:rPr>
                        <a:t>400</a:t>
                      </a:r>
                      <a:endParaRPr lang="es-ES" sz="1200" b="0" i="0" u="none" strike="noStrike">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a:effectLst/>
                        </a:rPr>
                        <a:t>455</a:t>
                      </a:r>
                      <a:endParaRPr lang="es-ES" sz="1200" b="0" i="0" u="none" strike="noStrike">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a:effectLst/>
                        </a:rPr>
                        <a:t>327</a:t>
                      </a:r>
                      <a:endParaRPr lang="es-ES" sz="1200" b="0" i="0" u="none" strike="noStrike">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171</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152</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445</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72</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200" u="none" strike="noStrike" dirty="0">
                          <a:effectLst/>
                        </a:rPr>
                        <a:t>66</a:t>
                      </a:r>
                      <a:endParaRPr lang="es-ES" sz="1200" b="0" i="0" u="none" strike="noStrike" dirty="0">
                        <a:solidFill>
                          <a:srgbClr val="000000"/>
                        </a:solidFill>
                        <a:effectLst/>
                        <a:latin typeface="Calibri" panose="020F0502020204030204" pitchFamily="34" charset="0"/>
                      </a:endParaRPr>
                    </a:p>
                  </a:txBody>
                  <a:tcPr marL="6279" marR="6279" marT="6279" marB="0" anchor="b"/>
                </a:tc>
                <a:tc>
                  <a:txBody>
                    <a:bodyPr/>
                    <a:lstStyle/>
                    <a:p>
                      <a:pPr algn="ctr" fontAlgn="b"/>
                      <a:r>
                        <a:rPr lang="es-ES" sz="1600" b="1" i="0" u="none" strike="noStrike" dirty="0" smtClean="0">
                          <a:solidFill>
                            <a:srgbClr val="FF0000"/>
                          </a:solidFill>
                          <a:effectLst/>
                          <a:latin typeface="+mn-lt"/>
                        </a:rPr>
                        <a:t>96</a:t>
                      </a:r>
                      <a:endParaRPr lang="es-ES" sz="1600" b="1" i="0" u="none" strike="noStrike" dirty="0">
                        <a:solidFill>
                          <a:srgbClr val="FF0000"/>
                        </a:solidFill>
                        <a:effectLst/>
                        <a:latin typeface="Calibri" panose="020F0502020204030204" pitchFamily="34" charset="0"/>
                      </a:endParaRPr>
                    </a:p>
                  </a:txBody>
                  <a:tcPr marL="6279" marR="6279" marT="6279" marB="0" anchor="b"/>
                </a:tc>
                <a:extLst>
                  <a:ext uri="{0D108BD9-81ED-4DB2-BD59-A6C34878D82A}">
                    <a16:rowId xmlns:a16="http://schemas.microsoft.com/office/drawing/2014/main" val="1221385631"/>
                  </a:ext>
                </a:extLst>
              </a:tr>
            </a:tbl>
          </a:graphicData>
        </a:graphic>
      </p:graphicFrame>
      <p:graphicFrame>
        <p:nvGraphicFramePr>
          <p:cNvPr id="8" name="Gráfico 7"/>
          <p:cNvGraphicFramePr>
            <a:graphicFrameLocks/>
          </p:cNvGraphicFramePr>
          <p:nvPr>
            <p:extLst>
              <p:ext uri="{D42A27DB-BD31-4B8C-83A1-F6EECF244321}">
                <p14:modId xmlns:p14="http://schemas.microsoft.com/office/powerpoint/2010/main" val="129756962"/>
              </p:ext>
            </p:extLst>
          </p:nvPr>
        </p:nvGraphicFramePr>
        <p:xfrm>
          <a:off x="179510" y="2057400"/>
          <a:ext cx="8424937"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282204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33182</TotalTime>
  <Words>1972</Words>
  <Application>Microsoft Office PowerPoint</Application>
  <PresentationFormat>Presentación en pantalla (4:3)</PresentationFormat>
  <Paragraphs>440</Paragraphs>
  <Slides>20</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20</vt:i4>
      </vt:variant>
    </vt:vector>
  </HeadingPairs>
  <TitlesOfParts>
    <vt:vector size="28" baseType="lpstr">
      <vt:lpstr>MS PGothic</vt:lpstr>
      <vt:lpstr>Arial</vt:lpstr>
      <vt:lpstr>Arial Black</vt:lpstr>
      <vt:lpstr>Calibri</vt:lpstr>
      <vt:lpstr>Calibri Light</vt:lpstr>
      <vt:lpstr>Century Gothic</vt:lpstr>
      <vt:lpstr>Times New Roman</vt: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ENCUESTAS:  Garantizar que el nivel de satisfacción de la comunidad Unilibrista frente a la calidad de los servicios prestados por la universidad se encuentre como mínimo en un 80%. </vt:lpstr>
      <vt:lpstr>Presentación de PowerPoint</vt:lpstr>
      <vt:lpstr>Presentación de PowerPoint</vt:lpstr>
      <vt:lpstr>QUEJAS: Mejorar mínimo el 20%, la gestión de atención de quejas de manera eficaz y oportuna respecto a la medición del semestre anterior. (Recurrentes, cerradas y respuesta oportuna). </vt:lpstr>
      <vt:lpstr>Presentación de PowerPoint</vt:lpstr>
      <vt:lpstr> Análisis objetivo“2” de Calidad  Indicadores de Acuerdos de Servicio  </vt:lpstr>
      <vt:lpstr>Presentación de PowerPoint</vt:lpstr>
      <vt:lpstr>Presentación de PowerPoint</vt:lpstr>
      <vt:lpstr>Producto y/o servicio no conforme identificado</vt:lpstr>
      <vt:lpstr>Presentación de PowerPoint</vt:lpstr>
      <vt:lpstr>RESULTADOS DE LAS AUDITORÍAS INTERNAS Y EXTERNAS Resultados de Auditorias internas</vt:lpstr>
      <vt:lpstr>RESULTADOS DE LAS AUDITORÍAS INTERNAS Y EXTERNAS Resultados de Auditorias Externas</vt:lpstr>
      <vt:lpstr>ESTADO DE LAS NO CONFORMIDADES Y DE LAS ACCIONES CORRECTIVAS</vt:lpstr>
      <vt:lpstr>GESTIÓN DEL RIESGO Eficacia de las acciones tomadas para abordar los riesgos y las oportunidades.</vt:lpstr>
    </vt:vector>
  </TitlesOfParts>
  <Company>Universidad Libre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carlos.valero</dc:creator>
  <cp:lastModifiedBy>Gloria A. Sanchez M.</cp:lastModifiedBy>
  <cp:revision>1236</cp:revision>
  <cp:lastPrinted>2011-09-21T16:28:44Z</cp:lastPrinted>
  <dcterms:created xsi:type="dcterms:W3CDTF">2008-11-07T15:09:08Z</dcterms:created>
  <dcterms:modified xsi:type="dcterms:W3CDTF">2019-09-20T14:35:39Z</dcterms:modified>
</cp:coreProperties>
</file>