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9" r:id="rId4"/>
    <p:sldId id="264" r:id="rId5"/>
    <p:sldId id="265" r:id="rId6"/>
    <p:sldId id="269" r:id="rId7"/>
    <p:sldId id="270" r:id="rId8"/>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7" d="100"/>
          <a:sy n="107" d="100"/>
        </p:scale>
        <p:origin x="138" y="20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D:\Backup%20preventivo%20Ing%20Gloria\Google%20Drive\SGC\INFOR_ADICIONAL\SEGUIMIENTO_QUEJAS%20y%20CALIFICACIONES%20SS\2019\Satisfacci&#243;n%20del%20cliente%202019.xls"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r>
              <a:rPr lang="es-CO"/>
              <a:t>COMPARATIVO DE CALIFICACIÓN DEL SERVICIO 2013 - 2019</a:t>
            </a:r>
          </a:p>
        </c:rich>
      </c:tx>
      <c:layout/>
      <c:overlay val="0"/>
      <c:spPr>
        <a:noFill/>
        <a:ln>
          <a:noFill/>
        </a:ln>
        <a:effectLst/>
      </c:spPr>
      <c:txPr>
        <a:bodyPr rot="0" spcFirstLastPara="1" vertOverflow="ellipsis" vert="horz" wrap="square" anchor="ctr" anchorCtr="1"/>
        <a:lstStyle/>
        <a:p>
          <a:pPr>
            <a:defRPr sz="2400" b="0" i="0" u="none" strike="noStrike" kern="1200" spc="0" baseline="0">
              <a:solidFill>
                <a:schemeClr val="tx1">
                  <a:lumMod val="65000"/>
                  <a:lumOff val="35000"/>
                </a:schemeClr>
              </a:solidFill>
              <a:latin typeface="+mn-lt"/>
              <a:ea typeface="+mn-ea"/>
              <a:cs typeface="+mn-cs"/>
            </a:defRPr>
          </a:pPr>
          <a:endParaRPr lang="es-CO"/>
        </a:p>
      </c:txPr>
    </c:title>
    <c:autoTitleDeleted val="0"/>
    <c:plotArea>
      <c:layout/>
      <c:barChart>
        <c:barDir val="col"/>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anchor="ctr" anchorCtr="1"/>
              <a:lstStyle/>
              <a:p>
                <a:pPr>
                  <a:defRPr sz="2000" b="0" i="0" u="none" strike="noStrike" kern="1200" baseline="0">
                    <a:solidFill>
                      <a:schemeClr val="tx1">
                        <a:lumMod val="75000"/>
                        <a:lumOff val="25000"/>
                      </a:schemeClr>
                    </a:solidFill>
                    <a:latin typeface="+mn-lt"/>
                    <a:ea typeface="+mn-ea"/>
                    <a:cs typeface="+mn-cs"/>
                  </a:defRPr>
                </a:pPr>
                <a:endParaRPr lang="es-CO"/>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'Internacionaliz (2)'!$G$2:$M$2</c:f>
              <c:numCache>
                <c:formatCode>General</c:formatCode>
                <c:ptCount val="7"/>
                <c:pt idx="0">
                  <c:v>2013</c:v>
                </c:pt>
                <c:pt idx="1">
                  <c:v>2014</c:v>
                </c:pt>
                <c:pt idx="2">
                  <c:v>2015</c:v>
                </c:pt>
                <c:pt idx="3">
                  <c:v>2016</c:v>
                </c:pt>
                <c:pt idx="4">
                  <c:v>2017</c:v>
                </c:pt>
                <c:pt idx="5">
                  <c:v>2018</c:v>
                </c:pt>
                <c:pt idx="6">
                  <c:v>2019</c:v>
                </c:pt>
              </c:numCache>
            </c:numRef>
          </c:cat>
          <c:val>
            <c:numRef>
              <c:f>'Internacionaliz (2)'!$G$3:$M$3</c:f>
              <c:numCache>
                <c:formatCode>0%</c:formatCode>
                <c:ptCount val="7"/>
                <c:pt idx="0">
                  <c:v>0.96</c:v>
                </c:pt>
                <c:pt idx="1">
                  <c:v>0.96</c:v>
                </c:pt>
                <c:pt idx="2">
                  <c:v>0.89</c:v>
                </c:pt>
                <c:pt idx="3">
                  <c:v>0.9</c:v>
                </c:pt>
                <c:pt idx="4">
                  <c:v>0.99</c:v>
                </c:pt>
                <c:pt idx="5">
                  <c:v>0.87</c:v>
                </c:pt>
                <c:pt idx="6">
                  <c:v>0.99</c:v>
                </c:pt>
              </c:numCache>
            </c:numRef>
          </c:val>
          <c:extLst>
            <c:ext xmlns:c16="http://schemas.microsoft.com/office/drawing/2014/chart" uri="{C3380CC4-5D6E-409C-BE32-E72D297353CC}">
              <c16:uniqueId val="{00000000-0FEA-4B68-B8F3-ADD1E5F10873}"/>
            </c:ext>
          </c:extLst>
        </c:ser>
        <c:dLbls>
          <c:dLblPos val="outEnd"/>
          <c:showLegendKey val="0"/>
          <c:showVal val="1"/>
          <c:showCatName val="0"/>
          <c:showSerName val="0"/>
          <c:showPercent val="0"/>
          <c:showBubbleSize val="0"/>
        </c:dLbls>
        <c:gapWidth val="219"/>
        <c:overlap val="-27"/>
        <c:axId val="730562944"/>
        <c:axId val="730570848"/>
      </c:barChart>
      <c:catAx>
        <c:axId val="7305629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s-CO"/>
          </a:p>
        </c:txPr>
        <c:crossAx val="730570848"/>
        <c:crosses val="autoZero"/>
        <c:auto val="1"/>
        <c:lblAlgn val="ctr"/>
        <c:lblOffset val="100"/>
        <c:noMultiLvlLbl val="0"/>
      </c:catAx>
      <c:valAx>
        <c:axId val="73057084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s-CO"/>
          </a:p>
        </c:txPr>
        <c:crossAx val="730562944"/>
        <c:crosses val="autoZero"/>
        <c:crossBetween val="between"/>
      </c:valAx>
      <c:spPr>
        <a:noFill/>
        <a:ln>
          <a:noFill/>
        </a:ln>
        <a:effectLst/>
      </c:spPr>
    </c:plotArea>
    <c:plotVisOnly val="1"/>
    <c:dispBlanksAs val="gap"/>
    <c:showDLblsOverMax val="0"/>
  </c:chart>
  <c:spPr>
    <a:noFill/>
    <a:ln>
      <a:noFill/>
    </a:ln>
    <a:effectLst/>
  </c:spPr>
  <c:txPr>
    <a:bodyPr/>
    <a:lstStyle/>
    <a:p>
      <a:pPr>
        <a:defRPr sz="2000"/>
      </a:pPr>
      <a:endParaRPr lang="es-CO"/>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CO"/>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CO"/>
          </a:p>
        </p:txBody>
      </p:sp>
      <p:sp>
        <p:nvSpPr>
          <p:cNvPr id="4" name="Marcador de fecha 3"/>
          <p:cNvSpPr>
            <a:spLocks noGrp="1"/>
          </p:cNvSpPr>
          <p:nvPr>
            <p:ph type="dt" sz="half" idx="10"/>
          </p:nvPr>
        </p:nvSpPr>
        <p:spPr/>
        <p:txBody>
          <a:bodyPr/>
          <a:lstStyle/>
          <a:p>
            <a:fld id="{9A4B5566-D38A-4809-AF18-A9CEEFCF61C2}" type="datetimeFigureOut">
              <a:rPr lang="es-CO" smtClean="0"/>
              <a:t>2/05/2019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3345330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9A4B5566-D38A-4809-AF18-A9CEEFCF61C2}" type="datetimeFigureOut">
              <a:rPr lang="es-CO" smtClean="0"/>
              <a:t>2/05/2019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21070020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CO"/>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9A4B5566-D38A-4809-AF18-A9CEEFCF61C2}" type="datetimeFigureOut">
              <a:rPr lang="es-CO" smtClean="0"/>
              <a:t>2/05/2019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3154367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10"/>
          </p:nvPr>
        </p:nvSpPr>
        <p:spPr/>
        <p:txBody>
          <a:bodyPr/>
          <a:lstStyle/>
          <a:p>
            <a:fld id="{9A4B5566-D38A-4809-AF18-A9CEEFCF61C2}" type="datetimeFigureOut">
              <a:rPr lang="es-CO" smtClean="0"/>
              <a:t>2/05/2019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153515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9A4B5566-D38A-4809-AF18-A9CEEFCF61C2}" type="datetimeFigureOut">
              <a:rPr lang="es-CO" smtClean="0"/>
              <a:t>2/05/2019</a:t>
            </a:fld>
            <a:endParaRPr lang="es-CO"/>
          </a:p>
        </p:txBody>
      </p:sp>
      <p:sp>
        <p:nvSpPr>
          <p:cNvPr id="5" name="Marcador de pie de página 4"/>
          <p:cNvSpPr>
            <a:spLocks noGrp="1"/>
          </p:cNvSpPr>
          <p:nvPr>
            <p:ph type="ftr" sz="quarter" idx="11"/>
          </p:nvPr>
        </p:nvSpPr>
        <p:spPr/>
        <p:txBody>
          <a:bodyPr/>
          <a:lstStyle/>
          <a:p>
            <a:endParaRPr lang="es-CO"/>
          </a:p>
        </p:txBody>
      </p:sp>
      <p:sp>
        <p:nvSpPr>
          <p:cNvPr id="6" name="Marcador de número de diapositiva 5"/>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2921227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fecha 4"/>
          <p:cNvSpPr>
            <a:spLocks noGrp="1"/>
          </p:cNvSpPr>
          <p:nvPr>
            <p:ph type="dt" sz="half" idx="10"/>
          </p:nvPr>
        </p:nvSpPr>
        <p:spPr/>
        <p:txBody>
          <a:bodyPr/>
          <a:lstStyle/>
          <a:p>
            <a:fld id="{9A4B5566-D38A-4809-AF18-A9CEEFCF61C2}" type="datetimeFigureOut">
              <a:rPr lang="es-CO" smtClean="0"/>
              <a:t>2/05/2019</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3859436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Marcador de fecha 6"/>
          <p:cNvSpPr>
            <a:spLocks noGrp="1"/>
          </p:cNvSpPr>
          <p:nvPr>
            <p:ph type="dt" sz="half" idx="10"/>
          </p:nvPr>
        </p:nvSpPr>
        <p:spPr/>
        <p:txBody>
          <a:bodyPr/>
          <a:lstStyle/>
          <a:p>
            <a:fld id="{9A4B5566-D38A-4809-AF18-A9CEEFCF61C2}" type="datetimeFigureOut">
              <a:rPr lang="es-CO" smtClean="0"/>
              <a:t>2/05/2019</a:t>
            </a:fld>
            <a:endParaRPr lang="es-CO"/>
          </a:p>
        </p:txBody>
      </p:sp>
      <p:sp>
        <p:nvSpPr>
          <p:cNvPr id="8" name="Marcador de pie de página 7"/>
          <p:cNvSpPr>
            <a:spLocks noGrp="1"/>
          </p:cNvSpPr>
          <p:nvPr>
            <p:ph type="ftr" sz="quarter" idx="11"/>
          </p:nvPr>
        </p:nvSpPr>
        <p:spPr/>
        <p:txBody>
          <a:bodyPr/>
          <a:lstStyle/>
          <a:p>
            <a:endParaRPr lang="es-CO"/>
          </a:p>
        </p:txBody>
      </p:sp>
      <p:sp>
        <p:nvSpPr>
          <p:cNvPr id="9" name="Marcador de número de diapositiva 8"/>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1261025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CO"/>
          </a:p>
        </p:txBody>
      </p:sp>
      <p:sp>
        <p:nvSpPr>
          <p:cNvPr id="3" name="Marcador de fecha 2"/>
          <p:cNvSpPr>
            <a:spLocks noGrp="1"/>
          </p:cNvSpPr>
          <p:nvPr>
            <p:ph type="dt" sz="half" idx="10"/>
          </p:nvPr>
        </p:nvSpPr>
        <p:spPr/>
        <p:txBody>
          <a:bodyPr/>
          <a:lstStyle/>
          <a:p>
            <a:fld id="{9A4B5566-D38A-4809-AF18-A9CEEFCF61C2}" type="datetimeFigureOut">
              <a:rPr lang="es-CO" smtClean="0"/>
              <a:t>2/05/2019</a:t>
            </a:fld>
            <a:endParaRPr lang="es-CO"/>
          </a:p>
        </p:txBody>
      </p:sp>
      <p:sp>
        <p:nvSpPr>
          <p:cNvPr id="4" name="Marcador de pie de página 3"/>
          <p:cNvSpPr>
            <a:spLocks noGrp="1"/>
          </p:cNvSpPr>
          <p:nvPr>
            <p:ph type="ftr" sz="quarter" idx="11"/>
          </p:nvPr>
        </p:nvSpPr>
        <p:spPr/>
        <p:txBody>
          <a:bodyPr/>
          <a:lstStyle/>
          <a:p>
            <a:endParaRPr lang="es-CO"/>
          </a:p>
        </p:txBody>
      </p:sp>
      <p:sp>
        <p:nvSpPr>
          <p:cNvPr id="5" name="Marcador de número de diapositiva 4"/>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891026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9A4B5566-D38A-4809-AF18-A9CEEFCF61C2}" type="datetimeFigureOut">
              <a:rPr lang="es-CO" smtClean="0"/>
              <a:t>2/05/2019</a:t>
            </a:fld>
            <a:endParaRPr lang="es-CO"/>
          </a:p>
        </p:txBody>
      </p:sp>
      <p:sp>
        <p:nvSpPr>
          <p:cNvPr id="3" name="Marcador de pie de página 2"/>
          <p:cNvSpPr>
            <a:spLocks noGrp="1"/>
          </p:cNvSpPr>
          <p:nvPr>
            <p:ph type="ftr" sz="quarter" idx="11"/>
          </p:nvPr>
        </p:nvSpPr>
        <p:spPr/>
        <p:txBody>
          <a:bodyPr/>
          <a:lstStyle/>
          <a:p>
            <a:endParaRPr lang="es-CO"/>
          </a:p>
        </p:txBody>
      </p:sp>
      <p:sp>
        <p:nvSpPr>
          <p:cNvPr id="4" name="Marcador de número de diapositiva 3"/>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3322615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9A4B5566-D38A-4809-AF18-A9CEEFCF61C2}" type="datetimeFigureOut">
              <a:rPr lang="es-CO" smtClean="0"/>
              <a:t>2/05/2019</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1986931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CO"/>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9A4B5566-D38A-4809-AF18-A9CEEFCF61C2}" type="datetimeFigureOut">
              <a:rPr lang="es-CO" smtClean="0"/>
              <a:t>2/05/2019</a:t>
            </a:fld>
            <a:endParaRPr lang="es-CO"/>
          </a:p>
        </p:txBody>
      </p:sp>
      <p:sp>
        <p:nvSpPr>
          <p:cNvPr id="6" name="Marcador de pie de página 5"/>
          <p:cNvSpPr>
            <a:spLocks noGrp="1"/>
          </p:cNvSpPr>
          <p:nvPr>
            <p:ph type="ftr" sz="quarter" idx="11"/>
          </p:nvPr>
        </p:nvSpPr>
        <p:spPr/>
        <p:txBody>
          <a:bodyPr/>
          <a:lstStyle/>
          <a:p>
            <a:endParaRPr lang="es-CO"/>
          </a:p>
        </p:txBody>
      </p:sp>
      <p:sp>
        <p:nvSpPr>
          <p:cNvPr id="7" name="Marcador de número de diapositiva 6"/>
          <p:cNvSpPr>
            <a:spLocks noGrp="1"/>
          </p:cNvSpPr>
          <p:nvPr>
            <p:ph type="sldNum" sz="quarter" idx="12"/>
          </p:nvPr>
        </p:nvSpPr>
        <p:spPr/>
        <p:txBody>
          <a:bodyPr/>
          <a:lstStyle/>
          <a:p>
            <a:fld id="{575B50DC-D420-42B3-BDB9-D39FD1EFE230}" type="slidenum">
              <a:rPr lang="es-CO" smtClean="0"/>
              <a:t>‹Nº›</a:t>
            </a:fld>
            <a:endParaRPr lang="es-CO"/>
          </a:p>
        </p:txBody>
      </p:sp>
    </p:spTree>
    <p:extLst>
      <p:ext uri="{BB962C8B-B14F-4D97-AF65-F5344CB8AC3E}">
        <p14:creationId xmlns:p14="http://schemas.microsoft.com/office/powerpoint/2010/main" val="1953537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4B5566-D38A-4809-AF18-A9CEEFCF61C2}" type="datetimeFigureOut">
              <a:rPr lang="es-CO" smtClean="0"/>
              <a:t>2/05/2019</a:t>
            </a:fld>
            <a:endParaRPr lang="es-CO"/>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5B50DC-D420-42B3-BDB9-D39FD1EFE230}" type="slidenum">
              <a:rPr lang="es-CO" smtClean="0"/>
              <a:t>‹Nº›</a:t>
            </a:fld>
            <a:endParaRPr lang="es-CO"/>
          </a:p>
        </p:txBody>
      </p:sp>
    </p:spTree>
    <p:extLst>
      <p:ext uri="{BB962C8B-B14F-4D97-AF65-F5344CB8AC3E}">
        <p14:creationId xmlns:p14="http://schemas.microsoft.com/office/powerpoint/2010/main" val="35413078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65427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6"/>
          <p:cNvSpPr txBox="1">
            <a:spLocks noChangeArrowheads="1"/>
          </p:cNvSpPr>
          <p:nvPr/>
        </p:nvSpPr>
        <p:spPr bwMode="auto">
          <a:xfrm>
            <a:off x="0" y="239710"/>
            <a:ext cx="10599313" cy="2308324"/>
          </a:xfrm>
          <a:prstGeom prst="rect">
            <a:avLst/>
          </a:prstGeom>
          <a:noFill/>
          <a:ln w="9525">
            <a:noFill/>
            <a:miter lim="800000"/>
            <a:headEnd/>
            <a:tailEnd/>
          </a:ln>
        </p:spPr>
        <p:txBody>
          <a:bodyPr wrap="square">
            <a:spAutoFit/>
          </a:bodyPr>
          <a:lstStyle/>
          <a:p>
            <a:pPr algn="ctr"/>
            <a:r>
              <a:rPr lang="es-MX" b="1" dirty="0"/>
              <a:t>SISTEMA DE GESTIÒN DE CALIDAD – </a:t>
            </a:r>
            <a:r>
              <a:rPr lang="es-MX" b="1" dirty="0" smtClean="0"/>
              <a:t>ISO9001:2015</a:t>
            </a:r>
            <a:r>
              <a:rPr lang="es-MX" b="1" dirty="0"/>
              <a:t/>
            </a:r>
            <a:br>
              <a:rPr lang="es-MX" b="1" dirty="0"/>
            </a:br>
            <a:r>
              <a:rPr lang="es-MX" b="1" dirty="0"/>
              <a:t/>
            </a:r>
            <a:br>
              <a:rPr lang="es-MX" b="1" dirty="0"/>
            </a:br>
            <a:r>
              <a:rPr lang="es-MX" dirty="0"/>
              <a:t>REVISIÓN GERENCIAL SECCIONAL</a:t>
            </a:r>
            <a:br>
              <a:rPr lang="es-MX" dirty="0"/>
            </a:br>
            <a:r>
              <a:rPr lang="es-MX" dirty="0">
                <a:solidFill>
                  <a:srgbClr val="FF3300"/>
                </a:solidFill>
              </a:rPr>
              <a:t/>
            </a:r>
            <a:br>
              <a:rPr lang="es-MX" dirty="0">
                <a:solidFill>
                  <a:srgbClr val="FF3300"/>
                </a:solidFill>
              </a:rPr>
            </a:br>
            <a:r>
              <a:rPr lang="es-MX" sz="2400" b="1" i="1" dirty="0">
                <a:solidFill>
                  <a:srgbClr val="FF3300"/>
                </a:solidFill>
              </a:rPr>
              <a:t>MACROPROCESO:  </a:t>
            </a:r>
            <a:r>
              <a:rPr lang="es-MX" sz="2400" b="1" i="1" dirty="0" smtClean="0">
                <a:solidFill>
                  <a:srgbClr val="FF3300"/>
                </a:solidFill>
              </a:rPr>
              <a:t>MISIONAL</a:t>
            </a:r>
            <a:endParaRPr lang="es-MX" sz="2400" b="1" i="1" dirty="0">
              <a:solidFill>
                <a:srgbClr val="FF3300"/>
              </a:solidFill>
            </a:endParaRPr>
          </a:p>
          <a:p>
            <a:pPr algn="ctr"/>
            <a:r>
              <a:rPr lang="es-MX" sz="2400" b="1" i="1" dirty="0" smtClean="0">
                <a:solidFill>
                  <a:srgbClr val="FF3300"/>
                </a:solidFill>
              </a:rPr>
              <a:t>PROCESO</a:t>
            </a:r>
            <a:r>
              <a:rPr lang="es-MX" sz="2400" b="1" i="1" dirty="0">
                <a:solidFill>
                  <a:srgbClr val="FF3300"/>
                </a:solidFill>
              </a:rPr>
              <a:t>: </a:t>
            </a:r>
            <a:r>
              <a:rPr lang="es-MX" sz="2400" b="1" i="1" dirty="0" smtClean="0">
                <a:solidFill>
                  <a:srgbClr val="FF3300"/>
                </a:solidFill>
              </a:rPr>
              <a:t>     PROYECCIÓN </a:t>
            </a:r>
            <a:r>
              <a:rPr lang="es-MX" sz="2400" b="1" i="1" dirty="0" smtClean="0">
                <a:solidFill>
                  <a:srgbClr val="FF3300"/>
                </a:solidFill>
              </a:rPr>
              <a:t>SOCIAL</a:t>
            </a:r>
          </a:p>
          <a:p>
            <a:pPr algn="ctr"/>
            <a:r>
              <a:rPr lang="es-MX" sz="2400" b="1" i="1" dirty="0" smtClean="0">
                <a:solidFill>
                  <a:srgbClr val="FF3300"/>
                </a:solidFill>
              </a:rPr>
              <a:t>SUBPROCESO CONSULTORIO JURÍDICO</a:t>
            </a:r>
            <a:endParaRPr lang="es-MX" sz="2400" b="1" i="1" dirty="0">
              <a:solidFill>
                <a:srgbClr val="FF3300"/>
              </a:solidFill>
            </a:endParaRPr>
          </a:p>
        </p:txBody>
      </p:sp>
      <p:graphicFrame>
        <p:nvGraphicFramePr>
          <p:cNvPr id="5" name="Tabla 4"/>
          <p:cNvGraphicFramePr>
            <a:graphicFrameLocks noGrp="1"/>
          </p:cNvGraphicFramePr>
          <p:nvPr>
            <p:extLst>
              <p:ext uri="{D42A27DB-BD31-4B8C-83A1-F6EECF244321}">
                <p14:modId xmlns:p14="http://schemas.microsoft.com/office/powerpoint/2010/main" val="382446887"/>
              </p:ext>
            </p:extLst>
          </p:nvPr>
        </p:nvGraphicFramePr>
        <p:xfrm>
          <a:off x="2342183" y="3294480"/>
          <a:ext cx="7704857" cy="1525280"/>
        </p:xfrm>
        <a:graphic>
          <a:graphicData uri="http://schemas.openxmlformats.org/drawingml/2006/table">
            <a:tbl>
              <a:tblPr firstRow="1" firstCol="1" bandRow="1">
                <a:tableStyleId>{5C22544A-7EE6-4342-B048-85BDC9FD1C3A}</a:tableStyleId>
              </a:tblPr>
              <a:tblGrid>
                <a:gridCol w="3851554">
                  <a:extLst>
                    <a:ext uri="{9D8B030D-6E8A-4147-A177-3AD203B41FA5}">
                      <a16:colId xmlns:a16="http://schemas.microsoft.com/office/drawing/2014/main" val="33211938"/>
                    </a:ext>
                  </a:extLst>
                </a:gridCol>
                <a:gridCol w="3853303">
                  <a:extLst>
                    <a:ext uri="{9D8B030D-6E8A-4147-A177-3AD203B41FA5}">
                      <a16:colId xmlns:a16="http://schemas.microsoft.com/office/drawing/2014/main" val="1464573718"/>
                    </a:ext>
                  </a:extLst>
                </a:gridCol>
              </a:tblGrid>
              <a:tr h="166222">
                <a:tc>
                  <a:txBody>
                    <a:bodyPr/>
                    <a:lstStyle/>
                    <a:p>
                      <a:pPr>
                        <a:lnSpc>
                          <a:spcPct val="107000"/>
                        </a:lnSpc>
                        <a:spcAft>
                          <a:spcPts val="0"/>
                        </a:spcAft>
                      </a:pPr>
                      <a:r>
                        <a:rPr lang="es-CO" sz="1600" dirty="0">
                          <a:solidFill>
                            <a:schemeClr val="tx1"/>
                          </a:solidFill>
                          <a:effectLst/>
                        </a:rPr>
                        <a:t>ARTICULACIÓN CON ACREDITACIÓN</a:t>
                      </a:r>
                      <a:endParaRPr lang="es-C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nSpc>
                          <a:spcPct val="107000"/>
                        </a:lnSpc>
                        <a:spcAft>
                          <a:spcPts val="0"/>
                        </a:spcAft>
                      </a:pPr>
                      <a:r>
                        <a:rPr lang="es-CO" sz="1600" dirty="0">
                          <a:solidFill>
                            <a:schemeClr val="tx1"/>
                          </a:solidFill>
                          <a:effectLst/>
                        </a:rPr>
                        <a:t>PROYECTO PIDI ASOCIADO</a:t>
                      </a:r>
                      <a:endParaRPr lang="es-C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extLst>
                  <a:ext uri="{0D108BD9-81ED-4DB2-BD59-A6C34878D82A}">
                    <a16:rowId xmlns:a16="http://schemas.microsoft.com/office/drawing/2014/main" val="2839645958"/>
                  </a:ext>
                </a:extLst>
              </a:tr>
              <a:tr h="1036075">
                <a:tc>
                  <a:txBody>
                    <a:bodyPr/>
                    <a:lstStyle/>
                    <a:p>
                      <a:pPr>
                        <a:lnSpc>
                          <a:spcPct val="107000"/>
                        </a:lnSpc>
                        <a:spcAft>
                          <a:spcPts val="0"/>
                        </a:spcAft>
                      </a:pPr>
                      <a:r>
                        <a:rPr lang="es-CO" sz="1600" dirty="0">
                          <a:solidFill>
                            <a:schemeClr val="tx1"/>
                          </a:solidFill>
                          <a:effectLst/>
                        </a:rPr>
                        <a:t>Factor </a:t>
                      </a:r>
                      <a:r>
                        <a:rPr lang="es-CO" sz="1600" dirty="0" smtClean="0">
                          <a:solidFill>
                            <a:schemeClr val="tx1"/>
                          </a:solidFill>
                          <a:effectLst/>
                        </a:rPr>
                        <a:t>7. </a:t>
                      </a:r>
                      <a:r>
                        <a:rPr lang="es-CO" sz="1600" b="0" dirty="0" smtClean="0">
                          <a:solidFill>
                            <a:schemeClr val="tx1"/>
                          </a:solidFill>
                          <a:effectLst/>
                        </a:rPr>
                        <a:t>Pertinencia e impacto social</a:t>
                      </a:r>
                      <a:endParaRPr lang="es-CO"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lnSpc>
                          <a:spcPct val="107000"/>
                        </a:lnSpc>
                        <a:spcAft>
                          <a:spcPts val="0"/>
                        </a:spcAft>
                      </a:pPr>
                      <a:r>
                        <a:rPr lang="es-CO" sz="1600" b="1" dirty="0">
                          <a:solidFill>
                            <a:schemeClr val="tx1"/>
                          </a:solidFill>
                          <a:effectLst/>
                        </a:rPr>
                        <a:t>Proyecto </a:t>
                      </a:r>
                      <a:r>
                        <a:rPr lang="es-CO" sz="1600" b="1" dirty="0" smtClean="0">
                          <a:solidFill>
                            <a:schemeClr val="tx1"/>
                          </a:solidFill>
                          <a:effectLst/>
                        </a:rPr>
                        <a:t>14</a:t>
                      </a:r>
                      <a:r>
                        <a:rPr lang="es-CO" sz="1600" dirty="0" smtClean="0">
                          <a:solidFill>
                            <a:schemeClr val="tx1"/>
                          </a:solidFill>
                          <a:effectLst/>
                        </a:rPr>
                        <a:t>. Organización, infraestructura y fomento de la proyección social para el desarrollo nacional y regional</a:t>
                      </a:r>
                      <a:r>
                        <a:rPr lang="es-CO" sz="1600" dirty="0" smtClean="0">
                          <a:solidFill>
                            <a:schemeClr val="tx1"/>
                          </a:solidFill>
                          <a:effectLst/>
                        </a:rPr>
                        <a:t>.</a:t>
                      </a:r>
                      <a:endParaRPr lang="es-CO" sz="1600" dirty="0" smtClean="0">
                        <a:solidFill>
                          <a:schemeClr val="tx1"/>
                        </a:solidFill>
                        <a:effectLst/>
                      </a:endParaRPr>
                    </a:p>
                  </a:txBody>
                  <a:tcPr marL="68580" marR="68580" marT="0" marB="0" anchor="ctr">
                    <a:solidFill>
                      <a:schemeClr val="bg1"/>
                    </a:solidFill>
                  </a:tcPr>
                </a:tc>
                <a:extLst>
                  <a:ext uri="{0D108BD9-81ED-4DB2-BD59-A6C34878D82A}">
                    <a16:rowId xmlns:a16="http://schemas.microsoft.com/office/drawing/2014/main" val="1851544738"/>
                  </a:ext>
                </a:extLst>
              </a:tr>
              <a:tr h="165853">
                <a:tc>
                  <a:txBody>
                    <a:bodyPr/>
                    <a:lstStyle/>
                    <a:p>
                      <a:pPr>
                        <a:lnSpc>
                          <a:spcPct val="107000"/>
                        </a:lnSpc>
                        <a:spcAft>
                          <a:spcPts val="0"/>
                        </a:spcAft>
                      </a:pPr>
                      <a:endParaRPr lang="es-CO"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bg1"/>
                    </a:solidFill>
                  </a:tcPr>
                </a:tc>
                <a:tc>
                  <a:txBody>
                    <a:bodyPr/>
                    <a:lstStyle/>
                    <a:p>
                      <a:pPr algn="just">
                        <a:lnSpc>
                          <a:spcPct val="107000"/>
                        </a:lnSpc>
                        <a:spcAft>
                          <a:spcPts val="0"/>
                        </a:spcAft>
                      </a:pPr>
                      <a:endParaRPr lang="es-CO" sz="1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solidFill>
                      <a:schemeClr val="bg1"/>
                    </a:solidFill>
                  </a:tcPr>
                </a:tc>
                <a:extLst>
                  <a:ext uri="{0D108BD9-81ED-4DB2-BD59-A6C34878D82A}">
                    <a16:rowId xmlns:a16="http://schemas.microsoft.com/office/drawing/2014/main" val="3688045585"/>
                  </a:ext>
                </a:extLst>
              </a:tr>
            </a:tbl>
          </a:graphicData>
        </a:graphic>
      </p:graphicFrame>
    </p:spTree>
    <p:extLst>
      <p:ext uri="{BB962C8B-B14F-4D97-AF65-F5344CB8AC3E}">
        <p14:creationId xmlns:p14="http://schemas.microsoft.com/office/powerpoint/2010/main" val="9502496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1000" fill="hold"/>
                                        <p:tgtEl>
                                          <p:spTgt spid="4"/>
                                        </p:tgtEl>
                                        <p:attrNameLst>
                                          <p:attrName>ppt_x</p:attrName>
                                        </p:attrNameLst>
                                      </p:cBhvr>
                                      <p:tavLst>
                                        <p:tav tm="0">
                                          <p:val>
                                            <p:strVal val="#ppt_x"/>
                                          </p:val>
                                        </p:tav>
                                        <p:tav tm="100000">
                                          <p:val>
                                            <p:strVal val="#ppt_x"/>
                                          </p:val>
                                        </p:tav>
                                      </p:tavLst>
                                    </p:anim>
                                    <p:anim calcmode="lin" valueType="num">
                                      <p:cBhvr additive="base">
                                        <p:cTn id="8" dur="1000" fill="hold"/>
                                        <p:tgtEl>
                                          <p:spTgt spid="4"/>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79511" y="141260"/>
            <a:ext cx="10019191" cy="338554"/>
          </a:xfrm>
          <a:prstGeom prst="rect">
            <a:avLst/>
          </a:prstGeom>
        </p:spPr>
        <p:txBody>
          <a:bodyPr wrap="square">
            <a:spAutoFit/>
          </a:bodyPr>
          <a:lstStyle/>
          <a:p>
            <a:pPr algn="ctr"/>
            <a:r>
              <a:rPr lang="es-CO" sz="1600" b="1" dirty="0">
                <a:solidFill>
                  <a:srgbClr val="FFFF00"/>
                </a:solidFill>
              </a:rPr>
              <a:t>ESTADO DE LAS ACCIONES DE LAS REVISIONES POR LA DIRECCIÓN PREVIAS</a:t>
            </a:r>
          </a:p>
        </p:txBody>
      </p:sp>
      <p:graphicFrame>
        <p:nvGraphicFramePr>
          <p:cNvPr id="5" name="Tabla 4"/>
          <p:cNvGraphicFramePr>
            <a:graphicFrameLocks noGrp="1"/>
          </p:cNvGraphicFramePr>
          <p:nvPr>
            <p:extLst>
              <p:ext uri="{D42A27DB-BD31-4B8C-83A1-F6EECF244321}">
                <p14:modId xmlns:p14="http://schemas.microsoft.com/office/powerpoint/2010/main" val="3067849336"/>
              </p:ext>
            </p:extLst>
          </p:nvPr>
        </p:nvGraphicFramePr>
        <p:xfrm>
          <a:off x="423344" y="562682"/>
          <a:ext cx="9886069" cy="508563"/>
        </p:xfrm>
        <a:graphic>
          <a:graphicData uri="http://schemas.openxmlformats.org/drawingml/2006/table">
            <a:tbl>
              <a:tblPr>
                <a:tableStyleId>{5C22544A-7EE6-4342-B048-85BDC9FD1C3A}</a:tableStyleId>
              </a:tblPr>
              <a:tblGrid>
                <a:gridCol w="2471517">
                  <a:extLst>
                    <a:ext uri="{9D8B030D-6E8A-4147-A177-3AD203B41FA5}">
                      <a16:colId xmlns:a16="http://schemas.microsoft.com/office/drawing/2014/main" val="3591446584"/>
                    </a:ext>
                  </a:extLst>
                </a:gridCol>
                <a:gridCol w="2471517">
                  <a:extLst>
                    <a:ext uri="{9D8B030D-6E8A-4147-A177-3AD203B41FA5}">
                      <a16:colId xmlns:a16="http://schemas.microsoft.com/office/drawing/2014/main" val="1546479444"/>
                    </a:ext>
                  </a:extLst>
                </a:gridCol>
                <a:gridCol w="1697810">
                  <a:extLst>
                    <a:ext uri="{9D8B030D-6E8A-4147-A177-3AD203B41FA5}">
                      <a16:colId xmlns:a16="http://schemas.microsoft.com/office/drawing/2014/main" val="1119991675"/>
                    </a:ext>
                  </a:extLst>
                </a:gridCol>
                <a:gridCol w="1416424">
                  <a:extLst>
                    <a:ext uri="{9D8B030D-6E8A-4147-A177-3AD203B41FA5}">
                      <a16:colId xmlns:a16="http://schemas.microsoft.com/office/drawing/2014/main" val="3759868019"/>
                    </a:ext>
                  </a:extLst>
                </a:gridCol>
                <a:gridCol w="1828801">
                  <a:extLst>
                    <a:ext uri="{9D8B030D-6E8A-4147-A177-3AD203B41FA5}">
                      <a16:colId xmlns:a16="http://schemas.microsoft.com/office/drawing/2014/main" val="4104213081"/>
                    </a:ext>
                  </a:extLst>
                </a:gridCol>
              </a:tblGrid>
              <a:tr h="181162">
                <a:tc>
                  <a:txBody>
                    <a:bodyPr/>
                    <a:lstStyle/>
                    <a:p>
                      <a:pPr algn="ctr" rtl="0" fontAlgn="ctr"/>
                      <a:r>
                        <a:rPr lang="es-CO" sz="1400" b="1" u="none" strike="noStrike" dirty="0" smtClean="0">
                          <a:effectLst/>
                        </a:rPr>
                        <a:t>2018</a:t>
                      </a:r>
                      <a:endParaRPr lang="es-CO"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400" b="1" i="0" u="none" strike="noStrike" dirty="0" smtClean="0">
                          <a:solidFill>
                            <a:srgbClr val="000000"/>
                          </a:solidFill>
                          <a:effectLst/>
                          <a:latin typeface="Calibri" panose="020F0502020204030204" pitchFamily="34" charset="0"/>
                        </a:rPr>
                        <a:t>2019</a:t>
                      </a:r>
                      <a:endParaRPr lang="es-CO" sz="1400" b="1" i="0" u="none" strike="noStrike" dirty="0">
                        <a:solidFill>
                          <a:srgbClr val="000000"/>
                        </a:solidFill>
                        <a:effectLst/>
                        <a:latin typeface="Calibri" panose="020F050202020403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ctr" latinLnBrk="0" hangingPunct="1"/>
                      <a:r>
                        <a:rPr lang="es-CO" sz="1400" b="1" u="none" strike="noStrike" kern="1200" dirty="0">
                          <a:solidFill>
                            <a:schemeClr val="dk1"/>
                          </a:solidFill>
                          <a:effectLst/>
                          <a:latin typeface="+mn-lt"/>
                          <a:ea typeface="+mn-ea"/>
                          <a:cs typeface="+mn-cs"/>
                        </a:rPr>
                        <a:t>En proceso</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ctr" latinLnBrk="0" hangingPunct="1"/>
                      <a:r>
                        <a:rPr lang="es-CO" sz="1400" b="1" u="none" strike="noStrike" kern="1200" dirty="0">
                          <a:solidFill>
                            <a:schemeClr val="dk1"/>
                          </a:solidFill>
                          <a:effectLst/>
                          <a:latin typeface="+mn-lt"/>
                          <a:ea typeface="+mn-ea"/>
                          <a:cs typeface="+mn-cs"/>
                        </a:rPr>
                        <a:t>Cerradas </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algn="ctr" defTabSz="457200" rtl="0" eaLnBrk="1" fontAlgn="ctr" latinLnBrk="0" hangingPunct="1"/>
                      <a:r>
                        <a:rPr lang="es-CO" sz="1400" b="1" u="none" strike="noStrike" kern="1200" dirty="0" smtClean="0">
                          <a:solidFill>
                            <a:schemeClr val="dk1"/>
                          </a:solidFill>
                          <a:effectLst/>
                          <a:latin typeface="+mn-lt"/>
                          <a:ea typeface="+mn-ea"/>
                          <a:cs typeface="+mn-cs"/>
                        </a:rPr>
                        <a:t>Total</a:t>
                      </a:r>
                      <a:r>
                        <a:rPr lang="es-CO" sz="1400" b="1" u="none" strike="noStrike" kern="1200" baseline="0" dirty="0" smtClean="0">
                          <a:solidFill>
                            <a:schemeClr val="dk1"/>
                          </a:solidFill>
                          <a:effectLst/>
                          <a:latin typeface="+mn-lt"/>
                          <a:ea typeface="+mn-ea"/>
                          <a:cs typeface="+mn-cs"/>
                        </a:rPr>
                        <a:t> Acciones</a:t>
                      </a:r>
                      <a:endParaRPr lang="es-CO" sz="1400" b="1"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9025041"/>
                  </a:ext>
                </a:extLst>
              </a:tr>
              <a:tr h="285678">
                <a:tc>
                  <a:txBody>
                    <a:bodyPr/>
                    <a:lstStyle/>
                    <a:p>
                      <a:pPr algn="ctr" rtl="0" fontAlgn="ctr"/>
                      <a:r>
                        <a:rPr lang="es-CO" sz="1600" b="1" i="0" u="none" strike="noStrike" dirty="0" smtClean="0">
                          <a:solidFill>
                            <a:schemeClr val="dk1"/>
                          </a:solidFill>
                          <a:effectLst/>
                          <a:latin typeface="+mn-lt"/>
                        </a:rPr>
                        <a:t>2</a:t>
                      </a:r>
                      <a:endParaRPr lang="es-CO" sz="16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ctr"/>
                      <a:r>
                        <a:rPr lang="es-CO" sz="1600" b="1" i="0" u="none" strike="noStrike" dirty="0" smtClean="0">
                          <a:solidFill>
                            <a:srgbClr val="000000"/>
                          </a:solidFill>
                          <a:effectLst/>
                          <a:latin typeface="Arial" panose="020B0604020202020204" pitchFamily="34" charset="0"/>
                        </a:rPr>
                        <a:t>4</a:t>
                      </a:r>
                      <a:endParaRPr lang="es-CO" sz="1600" b="1" i="0" u="none" strike="noStrike" dirty="0">
                        <a:solidFill>
                          <a:srgbClr val="000000"/>
                        </a:solidFill>
                        <a:effectLst/>
                        <a:latin typeface="Arial" panose="020B0604020202020204" pitchFamily="34" charset="0"/>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800" b="0" i="0" u="none" strike="noStrike" dirty="0" smtClean="0">
                          <a:solidFill>
                            <a:schemeClr val="dk1"/>
                          </a:solidFill>
                          <a:effectLst/>
                          <a:latin typeface="+mn-lt"/>
                        </a:rPr>
                        <a:t>4</a:t>
                      </a:r>
                      <a:endParaRPr lang="es-CO" sz="1800" b="1" i="0" u="none" strike="noStrike" dirty="0">
                        <a:solidFill>
                          <a:srgbClr val="000000"/>
                        </a:solidFill>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800" b="1" i="0" u="none" strike="noStrike" dirty="0" smtClean="0">
                          <a:solidFill>
                            <a:srgbClr val="000000"/>
                          </a:solidFill>
                          <a:effectLst/>
                          <a:latin typeface="Arial" panose="020B0604020202020204" pitchFamily="34" charset="0"/>
                        </a:rPr>
                        <a:t>2</a:t>
                      </a:r>
                      <a:endParaRPr lang="es-CO" sz="1800" b="1" i="0" u="none" strike="noStrike" dirty="0">
                        <a:solidFill>
                          <a:srgbClr val="000000"/>
                        </a:solidFill>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rtl="0" fontAlgn="b"/>
                      <a:r>
                        <a:rPr lang="es-CO" sz="1800" b="1" i="0" u="none" strike="noStrike" dirty="0" smtClean="0">
                          <a:solidFill>
                            <a:srgbClr val="000000"/>
                          </a:solidFill>
                          <a:effectLst/>
                          <a:latin typeface="Arial" panose="020B0604020202020204" pitchFamily="34" charset="0"/>
                        </a:rPr>
                        <a:t>6</a:t>
                      </a:r>
                      <a:endParaRPr lang="es-CO" sz="1800" b="1" i="0" u="none" strike="noStrike" dirty="0">
                        <a:solidFill>
                          <a:srgbClr val="000000"/>
                        </a:solidFill>
                        <a:effectLst/>
                        <a:latin typeface="Arial" panose="020B0604020202020204" pitchFamily="34" charset="0"/>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5827088"/>
                  </a:ext>
                </a:extLst>
              </a:tr>
            </a:tbl>
          </a:graphicData>
        </a:graphic>
      </p:graphicFrame>
      <p:graphicFrame>
        <p:nvGraphicFramePr>
          <p:cNvPr id="6" name="Tabla 5"/>
          <p:cNvGraphicFramePr>
            <a:graphicFrameLocks noGrp="1"/>
          </p:cNvGraphicFramePr>
          <p:nvPr>
            <p:extLst>
              <p:ext uri="{D42A27DB-BD31-4B8C-83A1-F6EECF244321}">
                <p14:modId xmlns:p14="http://schemas.microsoft.com/office/powerpoint/2010/main" val="813054924"/>
              </p:ext>
            </p:extLst>
          </p:nvPr>
        </p:nvGraphicFramePr>
        <p:xfrm>
          <a:off x="423344" y="1224989"/>
          <a:ext cx="9886068" cy="3779638"/>
        </p:xfrm>
        <a:graphic>
          <a:graphicData uri="http://schemas.openxmlformats.org/drawingml/2006/table">
            <a:tbl>
              <a:tblPr>
                <a:tableStyleId>{5C22544A-7EE6-4342-B048-85BDC9FD1C3A}</a:tableStyleId>
              </a:tblPr>
              <a:tblGrid>
                <a:gridCol w="505639">
                  <a:extLst>
                    <a:ext uri="{9D8B030D-6E8A-4147-A177-3AD203B41FA5}">
                      <a16:colId xmlns:a16="http://schemas.microsoft.com/office/drawing/2014/main" val="473036732"/>
                    </a:ext>
                  </a:extLst>
                </a:gridCol>
                <a:gridCol w="3275464">
                  <a:extLst>
                    <a:ext uri="{9D8B030D-6E8A-4147-A177-3AD203B41FA5}">
                      <a16:colId xmlns:a16="http://schemas.microsoft.com/office/drawing/2014/main" val="221856804"/>
                    </a:ext>
                  </a:extLst>
                </a:gridCol>
                <a:gridCol w="6104965">
                  <a:extLst>
                    <a:ext uri="{9D8B030D-6E8A-4147-A177-3AD203B41FA5}">
                      <a16:colId xmlns:a16="http://schemas.microsoft.com/office/drawing/2014/main" val="1096916639"/>
                    </a:ext>
                  </a:extLst>
                </a:gridCol>
              </a:tblGrid>
              <a:tr h="408896">
                <a:tc gridSpan="2">
                  <a:txBody>
                    <a:bodyPr/>
                    <a:lstStyle/>
                    <a:p>
                      <a:pPr algn="ctr">
                        <a:lnSpc>
                          <a:spcPct val="107000"/>
                        </a:lnSpc>
                        <a:spcAft>
                          <a:spcPts val="800"/>
                        </a:spcAft>
                      </a:pPr>
                      <a:r>
                        <a:rPr lang="es-CO" sz="1600" b="1" dirty="0">
                          <a:solidFill>
                            <a:srgbClr val="FF0000"/>
                          </a:solidFill>
                          <a:effectLst/>
                        </a:rPr>
                        <a:t>ACCIONES PENDIENTES 2018</a:t>
                      </a:r>
                      <a:endParaRPr lang="es-CO"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a:txBody>
                    <a:bodyPr/>
                    <a:lstStyle/>
                    <a:p>
                      <a:pPr algn="ctr">
                        <a:lnSpc>
                          <a:spcPct val="107000"/>
                        </a:lnSpc>
                        <a:spcAft>
                          <a:spcPts val="800"/>
                        </a:spcAft>
                      </a:pPr>
                      <a:r>
                        <a:rPr lang="es-CO" sz="1600" b="1" dirty="0">
                          <a:solidFill>
                            <a:srgbClr val="FF0000"/>
                          </a:solidFill>
                          <a:effectLst/>
                        </a:rPr>
                        <a:t>SEGUMIENTO</a:t>
                      </a:r>
                      <a:endParaRPr lang="es-CO"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08296700"/>
                  </a:ext>
                </a:extLst>
              </a:tr>
              <a:tr h="382131">
                <a:tc gridSpan="3">
                  <a:txBody>
                    <a:bodyPr/>
                    <a:lstStyle/>
                    <a:p>
                      <a:pPr algn="ctr">
                        <a:lnSpc>
                          <a:spcPct val="107000"/>
                        </a:lnSpc>
                        <a:spcAft>
                          <a:spcPts val="800"/>
                        </a:spcAft>
                      </a:pPr>
                      <a:r>
                        <a:rPr lang="es-CO" sz="1600" b="1" dirty="0">
                          <a:solidFill>
                            <a:srgbClr val="FF0000"/>
                          </a:solidFill>
                          <a:effectLst/>
                        </a:rPr>
                        <a:t>CONSULTORIO JURÍDICO Y CENTRO DE </a:t>
                      </a:r>
                      <a:r>
                        <a:rPr lang="es-CO" sz="1600" b="1" dirty="0" smtClean="0">
                          <a:solidFill>
                            <a:srgbClr val="FF0000"/>
                          </a:solidFill>
                          <a:effectLst/>
                        </a:rPr>
                        <a:t>CONCILIACIÓN</a:t>
                      </a:r>
                    </a:p>
                    <a:p>
                      <a:pPr algn="ctr">
                        <a:lnSpc>
                          <a:spcPct val="107000"/>
                        </a:lnSpc>
                        <a:spcAft>
                          <a:spcPts val="800"/>
                        </a:spcAft>
                      </a:pPr>
                      <a:r>
                        <a:rPr lang="es-CO" sz="1600" b="1" dirty="0" smtClean="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2018</a:t>
                      </a:r>
                      <a:endParaRPr lang="es-CO" sz="16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3973107725"/>
                  </a:ext>
                </a:extLst>
              </a:tr>
              <a:tr h="951530">
                <a:tc>
                  <a:txBody>
                    <a:bodyPr/>
                    <a:lstStyle/>
                    <a:p>
                      <a:pPr>
                        <a:lnSpc>
                          <a:spcPct val="107000"/>
                        </a:lnSpc>
                        <a:spcAft>
                          <a:spcPts val="800"/>
                        </a:spcAft>
                      </a:pPr>
                      <a:r>
                        <a:rPr lang="es-CO" sz="800">
                          <a:effectLst/>
                        </a:rPr>
                        <a:t>1</a:t>
                      </a:r>
                      <a:endParaRPr lang="es-CO" sz="80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800"/>
                        </a:spcAft>
                      </a:pPr>
                      <a:r>
                        <a:rPr lang="es-CO" sz="1200" dirty="0">
                          <a:effectLst/>
                        </a:rPr>
                        <a:t>Implementar el protocolo de servicios jurídicos inclusivos, con el apoyo de la Unión Temporal </a:t>
                      </a:r>
                      <a:r>
                        <a:rPr lang="es-CO" sz="1200" dirty="0" err="1">
                          <a:effectLst/>
                        </a:rPr>
                        <a:t>Partners</a:t>
                      </a:r>
                      <a:r>
                        <a:rPr lang="es-CO" sz="1200" dirty="0">
                          <a:effectLst/>
                        </a:rPr>
                        <a:t> Colombia - Ministerio de Justicia y del Derecho</a:t>
                      </a:r>
                      <a:endParaRPr lang="es-C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07000"/>
                        </a:lnSpc>
                        <a:spcAft>
                          <a:spcPts val="800"/>
                        </a:spcAft>
                      </a:pPr>
                      <a:r>
                        <a:rPr lang="es-CO" sz="1600" b="1" dirty="0">
                          <a:effectLst/>
                        </a:rPr>
                        <a:t>Cerrada</a:t>
                      </a:r>
                      <a:r>
                        <a:rPr lang="es-CO" sz="1200" dirty="0">
                          <a:effectLst/>
                        </a:rPr>
                        <a:t>: El Ministerio de Justicia y del derecho, otorgó al Consultorio jurídico y centro de conciliación de la Universidad Libre de Pereira el reconocimiento como Consultorio jurídico inclusivo, el cual permitirá ampliar la asesoría a las personas en condición de discapacidad</a:t>
                      </a:r>
                      <a:endParaRPr lang="es-C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33768460"/>
                  </a:ext>
                </a:extLst>
              </a:tr>
              <a:tr h="1805628">
                <a:tc>
                  <a:txBody>
                    <a:bodyPr/>
                    <a:lstStyle/>
                    <a:p>
                      <a:pPr>
                        <a:lnSpc>
                          <a:spcPct val="107000"/>
                        </a:lnSpc>
                        <a:spcAft>
                          <a:spcPts val="800"/>
                        </a:spcAft>
                      </a:pPr>
                      <a:r>
                        <a:rPr lang="es-CO" sz="800">
                          <a:effectLst/>
                        </a:rPr>
                        <a:t>2</a:t>
                      </a:r>
                      <a:endParaRPr lang="es-CO" sz="80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800"/>
                        </a:spcAft>
                      </a:pPr>
                      <a:r>
                        <a:rPr lang="es-CO" sz="1200" dirty="0">
                          <a:effectLst/>
                        </a:rPr>
                        <a:t>Continuar apoyando la Fundación Lazos de Amor del Municipio de Santa Rosa de Cabal, a través de asesorías </a:t>
                      </a:r>
                      <a:r>
                        <a:rPr lang="es-CO" sz="1200" dirty="0" smtClean="0">
                          <a:effectLst/>
                        </a:rPr>
                        <a:t>jurídicas </a:t>
                      </a:r>
                      <a:r>
                        <a:rPr lang="es-CO" sz="1200" dirty="0">
                          <a:effectLst/>
                        </a:rPr>
                        <a:t>y  presentación de proyectos a las entidades públicas y privadas que deseen hacer donaciones para los niños en condición de discapacidad</a:t>
                      </a:r>
                      <a:endParaRPr lang="es-C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07000"/>
                        </a:lnSpc>
                        <a:spcAft>
                          <a:spcPts val="800"/>
                        </a:spcAft>
                      </a:pPr>
                      <a:r>
                        <a:rPr lang="es-CO" sz="1600" b="1" kern="1200" dirty="0">
                          <a:solidFill>
                            <a:schemeClr val="dk1"/>
                          </a:solidFill>
                          <a:effectLst/>
                          <a:latin typeface="+mn-lt"/>
                          <a:ea typeface="+mn-ea"/>
                          <a:cs typeface="+mn-cs"/>
                        </a:rPr>
                        <a:t>Cerrada</a:t>
                      </a:r>
                      <a:r>
                        <a:rPr lang="es-CO" sz="1200" dirty="0">
                          <a:effectLst/>
                        </a:rPr>
                        <a:t>: Este año se continuó con la habilitación del Consultorio jurídico dentro de la fundación en el municipio de santa rosa de cabal, brindando apoyo a las madres con hijos en condición de discapacidad las cuales adicionalmente se benefician del apoyo de la fundación que cuenta con todos los aparatos ortopédicos donados por la Embajada de Turquía, en el 2017, gracias al proyecto presentado por el Consultorio jurídico y centro de conciliación</a:t>
                      </a:r>
                      <a:endParaRPr lang="es-CO"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761" marR="1761" marT="176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14509513"/>
                  </a:ext>
                </a:extLst>
              </a:tr>
            </a:tbl>
          </a:graphicData>
        </a:graphic>
      </p:graphicFrame>
    </p:spTree>
    <p:extLst>
      <p:ext uri="{BB962C8B-B14F-4D97-AF65-F5344CB8AC3E}">
        <p14:creationId xmlns:p14="http://schemas.microsoft.com/office/powerpoint/2010/main" val="24456702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971599" y="2708920"/>
            <a:ext cx="9808017" cy="954107"/>
          </a:xfrm>
          <a:prstGeom prst="rect">
            <a:avLst/>
          </a:prstGeom>
        </p:spPr>
        <p:txBody>
          <a:bodyPr wrap="square">
            <a:spAutoFit/>
          </a:bodyPr>
          <a:lstStyle/>
          <a:p>
            <a:pPr algn="ctr" defTabSz="457200" fontAlgn="ctr">
              <a:defRPr/>
            </a:pPr>
            <a:r>
              <a:rPr lang="es-CO" sz="2800" b="1" dirty="0">
                <a:solidFill>
                  <a:srgbClr val="FF3300"/>
                </a:solidFill>
                <a:latin typeface="Arial" charset="0"/>
              </a:rPr>
              <a:t>OPORTUNIDADES Y ACCIONES DE MEJORA PARA EL </a:t>
            </a:r>
            <a:r>
              <a:rPr lang="es-CO" sz="2800" b="1" dirty="0" smtClean="0">
                <a:solidFill>
                  <a:srgbClr val="FF3300"/>
                </a:solidFill>
                <a:latin typeface="Arial" charset="0"/>
              </a:rPr>
              <a:t>PERÍODO </a:t>
            </a:r>
            <a:r>
              <a:rPr lang="es-CO" sz="2800" b="1" dirty="0">
                <a:solidFill>
                  <a:srgbClr val="FF3300"/>
                </a:solidFill>
                <a:latin typeface="Arial" charset="0"/>
              </a:rPr>
              <a:t>(</a:t>
            </a:r>
            <a:r>
              <a:rPr lang="es-ES" sz="2800" b="1" dirty="0" smtClean="0">
                <a:solidFill>
                  <a:srgbClr val="FF3300"/>
                </a:solidFill>
                <a:latin typeface="Arial" charset="0"/>
              </a:rPr>
              <a:t>2019)</a:t>
            </a:r>
            <a:endParaRPr lang="es-CO" sz="2800" b="1" dirty="0">
              <a:solidFill>
                <a:srgbClr val="FF0000"/>
              </a:solidFill>
              <a:latin typeface="Arial" charset="0"/>
            </a:endParaRPr>
          </a:p>
        </p:txBody>
      </p:sp>
    </p:spTree>
    <p:extLst>
      <p:ext uri="{BB962C8B-B14F-4D97-AF65-F5344CB8AC3E}">
        <p14:creationId xmlns:p14="http://schemas.microsoft.com/office/powerpoint/2010/main" val="27373657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532564" y="44624"/>
            <a:ext cx="9716279" cy="504056"/>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s-CO" sz="2000" b="1" i="0" u="none" strike="noStrike" kern="1200" cap="none" spc="0" normalizeH="0" baseline="0" noProof="0" dirty="0" smtClean="0">
                <a:ln>
                  <a:noFill/>
                </a:ln>
                <a:solidFill>
                  <a:srgbClr val="FFFF00"/>
                </a:solidFill>
                <a:effectLst/>
                <a:uLnTx/>
                <a:uFillTx/>
                <a:latin typeface="Calibri"/>
                <a:ea typeface="+mj-ea"/>
                <a:cs typeface="+mj-cs"/>
              </a:rPr>
              <a:t>OPORTUNIDADES Y ACCIONES DE MEJORA PARA EL PRÓXIMO PERÍODO (</a:t>
            </a:r>
            <a:r>
              <a:rPr kumimoji="0" lang="es-ES" sz="2000" b="1" i="0" u="none" strike="noStrike" kern="1200" cap="none" spc="0" normalizeH="0" baseline="0" noProof="0" dirty="0" smtClean="0">
                <a:ln>
                  <a:noFill/>
                </a:ln>
                <a:solidFill>
                  <a:srgbClr val="FFFF00"/>
                </a:solidFill>
                <a:effectLst/>
                <a:uLnTx/>
                <a:uFillTx/>
                <a:latin typeface="Calibri"/>
                <a:ea typeface="+mj-ea"/>
                <a:cs typeface="+mj-cs"/>
              </a:rPr>
              <a:t>2019)</a:t>
            </a:r>
            <a:endParaRPr kumimoji="0" lang="es-CO" sz="2000" b="1" i="0" u="none" strike="noStrike" kern="1200" cap="none" spc="0" normalizeH="0" baseline="0" noProof="0" dirty="0">
              <a:ln>
                <a:noFill/>
              </a:ln>
              <a:solidFill>
                <a:srgbClr val="FFFF00"/>
              </a:solidFill>
              <a:effectLst/>
              <a:uLnTx/>
              <a:uFillTx/>
              <a:latin typeface="Calibri"/>
              <a:ea typeface="+mj-ea"/>
              <a:cs typeface="+mj-cs"/>
            </a:endParaRPr>
          </a:p>
        </p:txBody>
      </p:sp>
      <p:graphicFrame>
        <p:nvGraphicFramePr>
          <p:cNvPr id="5" name="Tabla 4"/>
          <p:cNvGraphicFramePr>
            <a:graphicFrameLocks noGrp="1"/>
          </p:cNvGraphicFramePr>
          <p:nvPr>
            <p:extLst>
              <p:ext uri="{D42A27DB-BD31-4B8C-83A1-F6EECF244321}">
                <p14:modId xmlns:p14="http://schemas.microsoft.com/office/powerpoint/2010/main" val="911942823"/>
              </p:ext>
            </p:extLst>
          </p:nvPr>
        </p:nvGraphicFramePr>
        <p:xfrm>
          <a:off x="331694" y="1038077"/>
          <a:ext cx="9917149" cy="4384705"/>
        </p:xfrm>
        <a:graphic>
          <a:graphicData uri="http://schemas.openxmlformats.org/drawingml/2006/table">
            <a:tbl>
              <a:tblPr>
                <a:tableStyleId>{5C22544A-7EE6-4342-B048-85BDC9FD1C3A}</a:tableStyleId>
              </a:tblPr>
              <a:tblGrid>
                <a:gridCol w="353878">
                  <a:extLst>
                    <a:ext uri="{9D8B030D-6E8A-4147-A177-3AD203B41FA5}">
                      <a16:colId xmlns:a16="http://schemas.microsoft.com/office/drawing/2014/main" val="2233821028"/>
                    </a:ext>
                  </a:extLst>
                </a:gridCol>
                <a:gridCol w="2335534">
                  <a:extLst>
                    <a:ext uri="{9D8B030D-6E8A-4147-A177-3AD203B41FA5}">
                      <a16:colId xmlns:a16="http://schemas.microsoft.com/office/drawing/2014/main" val="1444958652"/>
                    </a:ext>
                  </a:extLst>
                </a:gridCol>
                <a:gridCol w="738069">
                  <a:extLst>
                    <a:ext uri="{9D8B030D-6E8A-4147-A177-3AD203B41FA5}">
                      <a16:colId xmlns:a16="http://schemas.microsoft.com/office/drawing/2014/main" val="3082640934"/>
                    </a:ext>
                  </a:extLst>
                </a:gridCol>
                <a:gridCol w="2628401">
                  <a:extLst>
                    <a:ext uri="{9D8B030D-6E8A-4147-A177-3AD203B41FA5}">
                      <a16:colId xmlns:a16="http://schemas.microsoft.com/office/drawing/2014/main" val="929601033"/>
                    </a:ext>
                  </a:extLst>
                </a:gridCol>
                <a:gridCol w="3005110">
                  <a:extLst>
                    <a:ext uri="{9D8B030D-6E8A-4147-A177-3AD203B41FA5}">
                      <a16:colId xmlns:a16="http://schemas.microsoft.com/office/drawing/2014/main" val="3710241725"/>
                    </a:ext>
                  </a:extLst>
                </a:gridCol>
                <a:gridCol w="856157">
                  <a:extLst>
                    <a:ext uri="{9D8B030D-6E8A-4147-A177-3AD203B41FA5}">
                      <a16:colId xmlns:a16="http://schemas.microsoft.com/office/drawing/2014/main" val="2116937914"/>
                    </a:ext>
                  </a:extLst>
                </a:gridCol>
              </a:tblGrid>
              <a:tr h="213803">
                <a:tc>
                  <a:txBody>
                    <a:bodyPr/>
                    <a:lstStyle/>
                    <a:p>
                      <a:pPr algn="just" fontAlgn="ctr"/>
                      <a:r>
                        <a:rPr lang="es-CO" sz="1200" u="none" strike="noStrike" dirty="0">
                          <a:effectLst/>
                        </a:rPr>
                        <a:t>No.</a:t>
                      </a:r>
                      <a:endParaRPr lang="es-CO" sz="1200" b="1" i="0" u="none" strike="noStrike" dirty="0">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fontAlgn="ctr"/>
                      <a:r>
                        <a:rPr lang="es-CO" sz="1200" b="1" u="none" strike="noStrike" dirty="0">
                          <a:solidFill>
                            <a:srgbClr val="FF0000"/>
                          </a:solidFill>
                          <a:effectLst/>
                        </a:rPr>
                        <a:t>ACCIÓN(ES) DE MEJORAMIENTO </a:t>
                      </a:r>
                      <a:endParaRPr lang="es-CO" sz="12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a:txBody>
                    <a:bodyPr/>
                    <a:lstStyle/>
                    <a:p>
                      <a:pPr algn="ctr" fontAlgn="ctr"/>
                      <a:r>
                        <a:rPr lang="es-CO" sz="1200" u="none" strike="noStrike" dirty="0">
                          <a:solidFill>
                            <a:srgbClr val="FF0000"/>
                          </a:solidFill>
                          <a:effectLst/>
                        </a:rPr>
                        <a:t>IMPACTO</a:t>
                      </a:r>
                      <a:endParaRPr lang="es-CO" sz="12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200" u="none" strike="noStrike" dirty="0">
                          <a:solidFill>
                            <a:srgbClr val="FF0000"/>
                          </a:solidFill>
                          <a:effectLst/>
                        </a:rPr>
                        <a:t>RESPONSABLE(S)</a:t>
                      </a:r>
                      <a:endParaRPr lang="es-CO" sz="12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200" b="1" u="none" strike="noStrike" dirty="0">
                          <a:solidFill>
                            <a:srgbClr val="FF0000"/>
                          </a:solidFill>
                          <a:effectLst/>
                        </a:rPr>
                        <a:t>FECHA</a:t>
                      </a:r>
                      <a:endParaRPr lang="es-CO" sz="12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17118096"/>
                  </a:ext>
                </a:extLst>
              </a:tr>
              <a:tr h="248994">
                <a:tc gridSpan="6">
                  <a:txBody>
                    <a:bodyPr/>
                    <a:lstStyle/>
                    <a:p>
                      <a:pPr algn="ctr" fontAlgn="ctr"/>
                      <a:r>
                        <a:rPr lang="es-CO" sz="1200" b="1" u="none" strike="noStrike" dirty="0">
                          <a:solidFill>
                            <a:srgbClr val="FF0000"/>
                          </a:solidFill>
                          <a:effectLst/>
                        </a:rPr>
                        <a:t>CONSULTORIO JURÍDICO Y CENTRO DE CONCILIACIÓN</a:t>
                      </a:r>
                      <a:endParaRPr lang="es-CO" sz="1200" b="1" i="0" u="none" strike="noStrike" dirty="0">
                        <a:solidFill>
                          <a:srgbClr val="FF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tc hMerge="1">
                  <a:txBody>
                    <a:bodyPr/>
                    <a:lstStyle/>
                    <a:p>
                      <a:endParaRPr lang="es-CO"/>
                    </a:p>
                  </a:txBody>
                  <a:tcPr/>
                </a:tc>
                <a:extLst>
                  <a:ext uri="{0D108BD9-81ED-4DB2-BD59-A6C34878D82A}">
                    <a16:rowId xmlns:a16="http://schemas.microsoft.com/office/drawing/2014/main" val="3790602264"/>
                  </a:ext>
                </a:extLst>
              </a:tr>
              <a:tr h="847240">
                <a:tc>
                  <a:txBody>
                    <a:bodyPr/>
                    <a:lstStyle/>
                    <a:p>
                      <a:pPr algn="ctr" fontAlgn="ctr"/>
                      <a:r>
                        <a:rPr lang="es-CO" sz="1200" u="none" strike="noStrike">
                          <a:effectLst/>
                        </a:rPr>
                        <a:t>1</a:t>
                      </a:r>
                      <a:endParaRPr lang="es-CO" sz="1200" b="1" i="0" u="none" strike="noStrike">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u="none" strike="noStrike" dirty="0">
                          <a:effectLst/>
                        </a:rPr>
                        <a:t>Continuar con la segunda fase del Diplomado de mediación escolar en la institución educativa ciudadela Cuba</a:t>
                      </a:r>
                      <a:endParaRPr lang="es-CO" sz="1200" b="0" i="0" u="none" strike="noStrike" dirty="0">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fontAlgn="ctr"/>
                      <a:r>
                        <a:rPr lang="es-CO" sz="1200" u="none" strike="noStrike" dirty="0">
                          <a:effectLst/>
                        </a:rPr>
                        <a:t>Formar a docentes, personal administrativo, estudiantes y padres de familia en mediación escolar con el fin de mejorar las relaciones de Convivencia y paz en el entorno escolar</a:t>
                      </a:r>
                      <a:endParaRPr lang="es-CO" sz="1200" b="0" i="0" u="none" strike="noStrike" dirty="0">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just" fontAlgn="ctr"/>
                      <a:endParaRPr lang="es-CO" sz="1200" b="0" i="0" u="none" strike="noStrike">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u="none" strike="noStrike">
                          <a:effectLst/>
                        </a:rPr>
                        <a:t>Directora de Consultorio Jurídico y centro de conciliación</a:t>
                      </a:r>
                      <a:br>
                        <a:rPr lang="es-CO" sz="1200" u="none" strike="noStrike">
                          <a:effectLst/>
                        </a:rPr>
                      </a:br>
                      <a:r>
                        <a:rPr lang="es-CO" sz="1200" u="none" strike="noStrike">
                          <a:effectLst/>
                        </a:rPr>
                        <a:t>Asistente de Rectoría para la Proyección social</a:t>
                      </a:r>
                      <a:br>
                        <a:rPr lang="es-CO" sz="1200" u="none" strike="noStrike">
                          <a:effectLst/>
                        </a:rPr>
                      </a:br>
                      <a:r>
                        <a:rPr lang="es-CO" sz="1200" u="none" strike="noStrike">
                          <a:effectLst/>
                        </a:rPr>
                        <a:t>Decana Facultad de Derecho</a:t>
                      </a:r>
                      <a:endParaRPr lang="es-CO" sz="1200" b="0" i="0" u="none" strike="noStrike">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200" u="none" strike="noStrike" dirty="0">
                          <a:effectLst/>
                        </a:rPr>
                        <a:t>2019</a:t>
                      </a:r>
                      <a:endParaRPr lang="es-CO" sz="1200" b="0" i="0" u="none" strike="noStrike" dirty="0">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16671485"/>
                  </a:ext>
                </a:extLst>
              </a:tr>
              <a:tr h="1269532">
                <a:tc>
                  <a:txBody>
                    <a:bodyPr/>
                    <a:lstStyle/>
                    <a:p>
                      <a:pPr algn="ctr" fontAlgn="ctr"/>
                      <a:r>
                        <a:rPr lang="es-CO" sz="1200" u="none" strike="noStrike">
                          <a:effectLst/>
                        </a:rPr>
                        <a:t>2</a:t>
                      </a:r>
                      <a:endParaRPr lang="es-CO" sz="1200" b="1" i="0" u="none" strike="noStrike">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u="none" strike="noStrike" dirty="0">
                          <a:effectLst/>
                        </a:rPr>
                        <a:t>Desarrollar el proyecto piloto de Estrategias para la mediación escolar y familiar</a:t>
                      </a:r>
                      <a:endParaRPr lang="es-CO" sz="1200" b="0" i="0" u="none" strike="noStrike" dirty="0">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rtl="0" fontAlgn="ctr"/>
                      <a:r>
                        <a:rPr lang="es-CO" sz="1200" u="none" strike="noStrike" dirty="0">
                          <a:effectLst/>
                        </a:rPr>
                        <a:t>Integrar  a los estudiantes de 4o. Y 5o. De la </a:t>
                      </a:r>
                      <a:r>
                        <a:rPr lang="es-CO" sz="1200" u="none" strike="noStrike" dirty="0" smtClean="0">
                          <a:effectLst/>
                        </a:rPr>
                        <a:t>Institución </a:t>
                      </a:r>
                      <a:r>
                        <a:rPr lang="es-CO" sz="1200" u="none" strike="noStrike" dirty="0">
                          <a:effectLst/>
                        </a:rPr>
                        <a:t>E</a:t>
                      </a:r>
                      <a:r>
                        <a:rPr lang="es-CO" sz="1200" u="none" strike="noStrike" dirty="0" smtClean="0">
                          <a:effectLst/>
                        </a:rPr>
                        <a:t>ducativa </a:t>
                      </a:r>
                      <a:r>
                        <a:rPr lang="es-CO" sz="1200" u="none" strike="noStrike" dirty="0">
                          <a:effectLst/>
                        </a:rPr>
                        <a:t>N</a:t>
                      </a:r>
                      <a:r>
                        <a:rPr lang="es-CO" sz="1200" u="none" strike="noStrike" dirty="0" smtClean="0">
                          <a:effectLst/>
                        </a:rPr>
                        <a:t>aranjito </a:t>
                      </a:r>
                      <a:r>
                        <a:rPr lang="es-CO" sz="1200" u="none" strike="noStrike" dirty="0">
                          <a:effectLst/>
                        </a:rPr>
                        <a:t>que forma parte del megacolegio de la </a:t>
                      </a:r>
                      <a:r>
                        <a:rPr lang="es-CO" sz="1200" u="none" strike="noStrike" dirty="0" smtClean="0">
                          <a:effectLst/>
                        </a:rPr>
                        <a:t>Ciudadela </a:t>
                      </a:r>
                      <a:r>
                        <a:rPr lang="es-CO" sz="1200" u="none" strike="noStrike" dirty="0">
                          <a:effectLst/>
                        </a:rPr>
                        <a:t>C</a:t>
                      </a:r>
                      <a:r>
                        <a:rPr lang="es-CO" sz="1200" u="none" strike="noStrike" dirty="0" smtClean="0">
                          <a:effectLst/>
                        </a:rPr>
                        <a:t>uba </a:t>
                      </a:r>
                      <a:r>
                        <a:rPr lang="es-CO" sz="1200" u="none" strike="noStrike" dirty="0">
                          <a:effectLst/>
                        </a:rPr>
                        <a:t>ubicado en la </a:t>
                      </a:r>
                      <a:r>
                        <a:rPr lang="es-CO" sz="1200" u="none" strike="noStrike" dirty="0" smtClean="0">
                          <a:effectLst/>
                        </a:rPr>
                        <a:t>Comuna </a:t>
                      </a:r>
                      <a:r>
                        <a:rPr lang="es-CO" sz="1200" u="none" strike="noStrike" dirty="0">
                          <a:effectLst/>
                        </a:rPr>
                        <a:t>el </a:t>
                      </a:r>
                      <a:r>
                        <a:rPr lang="es-CO" sz="1200" u="none" strike="noStrike" dirty="0" smtClean="0">
                          <a:effectLst/>
                        </a:rPr>
                        <a:t>Oso </a:t>
                      </a:r>
                      <a:r>
                        <a:rPr lang="es-CO" sz="1200" u="none" strike="noStrike" dirty="0">
                          <a:effectLst/>
                        </a:rPr>
                        <a:t>del </a:t>
                      </a:r>
                      <a:r>
                        <a:rPr lang="es-CO" sz="1200" u="none" strike="noStrike" dirty="0" smtClean="0">
                          <a:effectLst/>
                        </a:rPr>
                        <a:t>Barrio </a:t>
                      </a:r>
                      <a:r>
                        <a:rPr lang="es-CO" sz="1200" u="none" strike="noStrike" dirty="0">
                          <a:effectLst/>
                        </a:rPr>
                        <a:t>C</a:t>
                      </a:r>
                      <a:r>
                        <a:rPr lang="es-CO" sz="1200" u="none" strike="noStrike" dirty="0" smtClean="0">
                          <a:effectLst/>
                        </a:rPr>
                        <a:t>uba </a:t>
                      </a:r>
                      <a:r>
                        <a:rPr lang="es-CO" sz="1200" u="none" strike="noStrike" dirty="0">
                          <a:effectLst/>
                        </a:rPr>
                        <a:t>de Pereira</a:t>
                      </a:r>
                      <a:endParaRPr lang="es-CO" sz="1200" b="0"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just" rtl="0" fontAlgn="ctr"/>
                      <a:endParaRPr lang="es-CO" sz="1200" b="0"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u="none" strike="noStrike" dirty="0">
                          <a:effectLst/>
                        </a:rPr>
                        <a:t>Directora de Consultorio Jurídico y centro de </a:t>
                      </a:r>
                      <a:r>
                        <a:rPr lang="es-CO" sz="1200" u="none" strike="noStrike" dirty="0" smtClean="0">
                          <a:effectLst/>
                        </a:rPr>
                        <a:t>conciliación.</a:t>
                      </a:r>
                    </a:p>
                    <a:p>
                      <a:pPr algn="just" fontAlgn="ctr"/>
                      <a:r>
                        <a:rPr lang="es-CO" sz="1200" u="none" strike="noStrike" dirty="0">
                          <a:effectLst/>
                        </a:rPr>
                        <a:t/>
                      </a:r>
                      <a:br>
                        <a:rPr lang="es-CO" sz="1200" u="none" strike="noStrike" dirty="0">
                          <a:effectLst/>
                        </a:rPr>
                      </a:br>
                      <a:r>
                        <a:rPr lang="es-CO" sz="1200" u="none" strike="noStrike" dirty="0">
                          <a:effectLst/>
                        </a:rPr>
                        <a:t>Decana Facultad de Derecho</a:t>
                      </a:r>
                      <a:br>
                        <a:rPr lang="es-CO" sz="1200" u="none" strike="noStrike" dirty="0">
                          <a:effectLst/>
                        </a:rPr>
                      </a:br>
                      <a:r>
                        <a:rPr lang="es-CO" sz="1200" u="none" strike="noStrike" dirty="0">
                          <a:effectLst/>
                        </a:rPr>
                        <a:t>Directora de trabajo social</a:t>
                      </a:r>
                      <a:br>
                        <a:rPr lang="es-CO" sz="1200" u="none" strike="noStrike" dirty="0">
                          <a:effectLst/>
                        </a:rPr>
                      </a:br>
                      <a:r>
                        <a:rPr lang="es-CO" sz="1200" u="none" strike="noStrike" dirty="0">
                          <a:effectLst/>
                        </a:rPr>
                        <a:t>Asistente de Rectoría para la Proyección social</a:t>
                      </a:r>
                      <a:br>
                        <a:rPr lang="es-CO" sz="1200" u="none" strike="noStrike" dirty="0">
                          <a:effectLst/>
                        </a:rPr>
                      </a:br>
                      <a:endParaRPr lang="es-CO" sz="1200" b="0" i="0" u="none" strike="noStrike" dirty="0">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200" u="none" strike="noStrike">
                          <a:effectLst/>
                        </a:rPr>
                        <a:t>2019-1 hasta 20120</a:t>
                      </a:r>
                      <a:endParaRPr lang="es-CO" sz="1200" b="0" i="0" u="none" strike="noStrike">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28667866"/>
                  </a:ext>
                </a:extLst>
              </a:tr>
              <a:tr h="1058386">
                <a:tc>
                  <a:txBody>
                    <a:bodyPr/>
                    <a:lstStyle/>
                    <a:p>
                      <a:pPr algn="ctr" fontAlgn="ctr"/>
                      <a:r>
                        <a:rPr lang="es-CO" sz="1200" u="none" strike="noStrike">
                          <a:effectLst/>
                        </a:rPr>
                        <a:t>3</a:t>
                      </a:r>
                      <a:endParaRPr lang="es-CO" sz="1200" b="1" i="0" u="none" strike="noStrike">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u="none" strike="noStrike" dirty="0">
                          <a:effectLst/>
                        </a:rPr>
                        <a:t>Capacitar a docentes y estudiantes en lengua de señas</a:t>
                      </a:r>
                      <a:endParaRPr lang="es-CO" sz="1200" b="0" i="0" u="none" strike="noStrike" dirty="0">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rtl="0" fontAlgn="ctr"/>
                      <a:r>
                        <a:rPr lang="es-CO" sz="1200" u="none" strike="noStrike" dirty="0">
                          <a:effectLst/>
                        </a:rPr>
                        <a:t>Brindar una mejor asesoría a la población en condición de discapacidad que solicita los servicios de consultorio jurídico y centro de conciliación para facilitar la comunicación con personas en condición de discapacidad oral, visual y auditiva</a:t>
                      </a:r>
                      <a:endParaRPr lang="es-CO" sz="1200" b="0"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just" rtl="0" fontAlgn="ctr"/>
                      <a:endParaRPr lang="es-CO" sz="1200" b="0" i="0" u="none" strike="noStrike">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u="none" strike="noStrike" dirty="0">
                          <a:effectLst/>
                        </a:rPr>
                        <a:t>Directora de Consultorio Jurídico y </a:t>
                      </a:r>
                      <a:r>
                        <a:rPr lang="es-CO" sz="1200" u="none" strike="noStrike" dirty="0" smtClean="0">
                          <a:effectLst/>
                        </a:rPr>
                        <a:t>Centro </a:t>
                      </a:r>
                      <a:r>
                        <a:rPr lang="es-CO" sz="1200" u="none" strike="noStrike" dirty="0">
                          <a:effectLst/>
                        </a:rPr>
                        <a:t>de </a:t>
                      </a:r>
                      <a:r>
                        <a:rPr lang="es-CO" sz="1200" u="none" strike="noStrike" dirty="0" smtClean="0">
                          <a:effectLst/>
                        </a:rPr>
                        <a:t>Conciliación.</a:t>
                      </a:r>
                    </a:p>
                    <a:p>
                      <a:pPr algn="just" fontAlgn="ctr"/>
                      <a:r>
                        <a:rPr lang="es-CO" sz="1200" u="none" strike="noStrike" dirty="0">
                          <a:effectLst/>
                        </a:rPr>
                        <a:t/>
                      </a:r>
                      <a:br>
                        <a:rPr lang="es-CO" sz="1200" u="none" strike="noStrike" dirty="0">
                          <a:effectLst/>
                        </a:rPr>
                      </a:br>
                      <a:endParaRPr lang="es-CO" sz="1200" b="0" i="0" u="none" strike="noStrike" dirty="0">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200" u="none" strike="noStrike">
                          <a:effectLst/>
                        </a:rPr>
                        <a:t>2019-2</a:t>
                      </a:r>
                      <a:endParaRPr lang="es-CO" sz="1200" b="0" i="0" u="none" strike="noStrike">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41634548"/>
                  </a:ext>
                </a:extLst>
              </a:tr>
              <a:tr h="583308">
                <a:tc>
                  <a:txBody>
                    <a:bodyPr/>
                    <a:lstStyle/>
                    <a:p>
                      <a:pPr algn="ctr" fontAlgn="ctr"/>
                      <a:r>
                        <a:rPr lang="es-CO" sz="1200" u="none" strike="noStrike" dirty="0">
                          <a:effectLst/>
                        </a:rPr>
                        <a:t>4</a:t>
                      </a:r>
                      <a:endParaRPr lang="es-CO" sz="1200" b="1"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u="none" strike="noStrike" dirty="0">
                          <a:effectLst/>
                        </a:rPr>
                        <a:t>Lograr la certificación de calidad Norma NTC 5906 del Ministerio de Justicia y del Derecho</a:t>
                      </a:r>
                      <a:endParaRPr lang="es-CO" sz="1200" b="0" i="0" u="none" strike="noStrike" dirty="0">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just" rtl="0" fontAlgn="ctr"/>
                      <a:r>
                        <a:rPr lang="es-CO" sz="1200" u="none" strike="noStrike" dirty="0">
                          <a:effectLst/>
                        </a:rPr>
                        <a:t>Estandarizar y organizar procesos con fines de certificación para los métodos alternativos de solución de conflictos</a:t>
                      </a:r>
                      <a:endParaRPr lang="es-CO" sz="1200" b="0"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just" rtl="0" fontAlgn="ctr"/>
                      <a:endParaRPr lang="es-CO" sz="1100" b="0"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fontAlgn="ctr"/>
                      <a:r>
                        <a:rPr lang="es-CO" sz="1200" u="none" strike="noStrike" dirty="0">
                          <a:effectLst/>
                        </a:rPr>
                        <a:t>Directora de Consultorio Jurídico y </a:t>
                      </a:r>
                      <a:r>
                        <a:rPr lang="es-CO" sz="1200" u="none" strike="noStrike" dirty="0" smtClean="0">
                          <a:effectLst/>
                        </a:rPr>
                        <a:t>Centro </a:t>
                      </a:r>
                      <a:r>
                        <a:rPr lang="es-CO" sz="1200" u="none" strike="noStrike" dirty="0">
                          <a:effectLst/>
                        </a:rPr>
                        <a:t>de </a:t>
                      </a:r>
                      <a:r>
                        <a:rPr lang="es-CO" sz="1200" u="none" strike="noStrike" dirty="0" smtClean="0">
                          <a:effectLst/>
                        </a:rPr>
                        <a:t>Conciliación.</a:t>
                      </a:r>
                    </a:p>
                    <a:p>
                      <a:pPr algn="just" fontAlgn="ctr"/>
                      <a:r>
                        <a:rPr lang="es-CO" sz="1200" u="none" strike="noStrike" dirty="0">
                          <a:effectLst/>
                        </a:rPr>
                        <a:t/>
                      </a:r>
                      <a:br>
                        <a:rPr lang="es-CO" sz="1200" u="none" strike="noStrike" dirty="0">
                          <a:effectLst/>
                        </a:rPr>
                      </a:br>
                      <a:endParaRPr lang="es-CO" sz="1200" b="0" i="0" u="none" strike="noStrike" dirty="0">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0" fontAlgn="ctr"/>
                      <a:r>
                        <a:rPr lang="es-CO" sz="1200" u="none" strike="noStrike" dirty="0">
                          <a:effectLst/>
                        </a:rPr>
                        <a:t>2019-2</a:t>
                      </a:r>
                      <a:endParaRPr lang="es-CO" sz="1200" b="0" i="0" u="none" strike="noStrike" dirty="0">
                        <a:solidFill>
                          <a:srgbClr val="000000"/>
                        </a:solidFill>
                        <a:effectLst/>
                        <a:latin typeface="Arial" panose="020B0604020202020204" pitchFamily="34" charset="0"/>
                      </a:endParaRPr>
                    </a:p>
                  </a:txBody>
                  <a:tcPr marL="2301" marR="2301" marT="2301"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6813107"/>
                  </a:ext>
                </a:extLst>
              </a:tr>
            </a:tbl>
          </a:graphicData>
        </a:graphic>
      </p:graphicFrame>
    </p:spTree>
    <p:extLst>
      <p:ext uri="{BB962C8B-B14F-4D97-AF65-F5344CB8AC3E}">
        <p14:creationId xmlns:p14="http://schemas.microsoft.com/office/powerpoint/2010/main" val="374030286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2 Tabla"/>
          <p:cNvGraphicFramePr>
            <a:graphicFrameLocks noGrp="1"/>
          </p:cNvGraphicFramePr>
          <p:nvPr>
            <p:extLst>
              <p:ext uri="{D42A27DB-BD31-4B8C-83A1-F6EECF244321}">
                <p14:modId xmlns:p14="http://schemas.microsoft.com/office/powerpoint/2010/main" val="1514015072"/>
              </p:ext>
            </p:extLst>
          </p:nvPr>
        </p:nvGraphicFramePr>
        <p:xfrm>
          <a:off x="498374" y="217562"/>
          <a:ext cx="9721390" cy="2652517"/>
        </p:xfrm>
        <a:graphic>
          <a:graphicData uri="http://schemas.openxmlformats.org/drawingml/2006/table">
            <a:tbl>
              <a:tblPr>
                <a:tableStyleId>{5C22544A-7EE6-4342-B048-85BDC9FD1C3A}</a:tableStyleId>
              </a:tblPr>
              <a:tblGrid>
                <a:gridCol w="1422986">
                  <a:extLst>
                    <a:ext uri="{9D8B030D-6E8A-4147-A177-3AD203B41FA5}">
                      <a16:colId xmlns:a16="http://schemas.microsoft.com/office/drawing/2014/main" val="20000"/>
                    </a:ext>
                  </a:extLst>
                </a:gridCol>
                <a:gridCol w="1422986">
                  <a:extLst>
                    <a:ext uri="{9D8B030D-6E8A-4147-A177-3AD203B41FA5}">
                      <a16:colId xmlns:a16="http://schemas.microsoft.com/office/drawing/2014/main" val="20008"/>
                    </a:ext>
                  </a:extLst>
                </a:gridCol>
                <a:gridCol w="1422986">
                  <a:extLst>
                    <a:ext uri="{9D8B030D-6E8A-4147-A177-3AD203B41FA5}">
                      <a16:colId xmlns:a16="http://schemas.microsoft.com/office/drawing/2014/main" val="20009"/>
                    </a:ext>
                  </a:extLst>
                </a:gridCol>
                <a:gridCol w="1113036">
                  <a:extLst>
                    <a:ext uri="{9D8B030D-6E8A-4147-A177-3AD203B41FA5}">
                      <a16:colId xmlns:a16="http://schemas.microsoft.com/office/drawing/2014/main" val="20010"/>
                    </a:ext>
                  </a:extLst>
                </a:gridCol>
                <a:gridCol w="1084849">
                  <a:extLst>
                    <a:ext uri="{9D8B030D-6E8A-4147-A177-3AD203B41FA5}">
                      <a16:colId xmlns:a16="http://schemas.microsoft.com/office/drawing/2014/main" val="20011"/>
                    </a:ext>
                  </a:extLst>
                </a:gridCol>
                <a:gridCol w="1084849">
                  <a:extLst>
                    <a:ext uri="{9D8B030D-6E8A-4147-A177-3AD203B41FA5}">
                      <a16:colId xmlns:a16="http://schemas.microsoft.com/office/drawing/2014/main" val="922452510"/>
                    </a:ext>
                  </a:extLst>
                </a:gridCol>
                <a:gridCol w="1084849">
                  <a:extLst>
                    <a:ext uri="{9D8B030D-6E8A-4147-A177-3AD203B41FA5}">
                      <a16:colId xmlns:a16="http://schemas.microsoft.com/office/drawing/2014/main" val="1595924202"/>
                    </a:ext>
                  </a:extLst>
                </a:gridCol>
                <a:gridCol w="1084849">
                  <a:extLst>
                    <a:ext uri="{9D8B030D-6E8A-4147-A177-3AD203B41FA5}">
                      <a16:colId xmlns:a16="http://schemas.microsoft.com/office/drawing/2014/main" val="576998693"/>
                    </a:ext>
                  </a:extLst>
                </a:gridCol>
              </a:tblGrid>
              <a:tr h="216024">
                <a:tc gridSpan="8">
                  <a:txBody>
                    <a:bodyPr/>
                    <a:lstStyle/>
                    <a:p>
                      <a:pPr marL="0" marR="0" indent="0" algn="ctr" defTabSz="457200" rtl="0" eaLnBrk="1" fontAlgn="ctr" latinLnBrk="0" hangingPunct="1">
                        <a:lnSpc>
                          <a:spcPct val="100000"/>
                        </a:lnSpc>
                        <a:spcBef>
                          <a:spcPts val="0"/>
                        </a:spcBef>
                        <a:spcAft>
                          <a:spcPts val="0"/>
                        </a:spcAft>
                        <a:buClrTx/>
                        <a:buSzTx/>
                        <a:buFontTx/>
                        <a:buNone/>
                        <a:tabLst/>
                        <a:defRPr/>
                      </a:pPr>
                      <a:r>
                        <a:rPr lang="es-MX" sz="1800" b="1" kern="0" dirty="0" smtClean="0">
                          <a:solidFill>
                            <a:srgbClr val="FF3300"/>
                          </a:solidFill>
                        </a:rPr>
                        <a:t>CALIFICACIÓN DEL SERVICIO: </a:t>
                      </a:r>
                    </a:p>
                    <a:p>
                      <a:pPr marL="0" marR="0" indent="0" algn="ctr" defTabSz="457200" rtl="0" eaLnBrk="1" fontAlgn="ctr" latinLnBrk="0" hangingPunct="1">
                        <a:lnSpc>
                          <a:spcPct val="100000"/>
                        </a:lnSpc>
                        <a:spcBef>
                          <a:spcPts val="0"/>
                        </a:spcBef>
                        <a:spcAft>
                          <a:spcPts val="0"/>
                        </a:spcAft>
                        <a:buClrTx/>
                        <a:buSzTx/>
                        <a:buFontTx/>
                        <a:buNone/>
                        <a:tabLst/>
                        <a:defRPr/>
                      </a:pPr>
                      <a:r>
                        <a:rPr lang="es-CO" sz="1800" dirty="0" smtClean="0"/>
                        <a:t>Mejorar en mínimo el 20%, la gestión de atención de quejas de manera eficaz y oportuna respecto a la medición del semestre anterior.</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s-CO"/>
                    </a:p>
                  </a:txBody>
                  <a:tcPr/>
                </a:tc>
                <a:tc hMerge="1">
                  <a:txBody>
                    <a:bodyPr/>
                    <a:lstStyle/>
                    <a:p>
                      <a:pPr algn="ctr" fontAlgn="ctr"/>
                      <a:endParaRPr lang="es-CO" sz="1400" b="1" i="0" u="none" strike="noStrike" dirty="0">
                        <a:effectLst/>
                        <a:latin typeface="Arial"/>
                      </a:endParaRPr>
                    </a:p>
                  </a:txBody>
                  <a:tcPr marL="0" marR="0" marT="0" marB="0" anchor="ctr"/>
                </a:tc>
                <a:tc hMerge="1">
                  <a:txBody>
                    <a:bodyPr/>
                    <a:lstStyle/>
                    <a:p>
                      <a:pPr algn="ctr" fontAlgn="ctr"/>
                      <a:endParaRPr lang="es-CO" sz="1800" b="1" i="0" u="none" strike="noStrike" dirty="0">
                        <a:solidFill>
                          <a:srgbClr val="FF0000"/>
                        </a:solidFill>
                        <a:effectLst/>
                        <a:latin typeface="Arial"/>
                      </a:endParaRPr>
                    </a:p>
                  </a:txBody>
                  <a:tcPr marL="0" marR="0" marT="0" marB="0" anchor="ctr"/>
                </a:tc>
                <a:tc hMerge="1">
                  <a:txBody>
                    <a:bodyPr/>
                    <a:lstStyle/>
                    <a:p>
                      <a:endParaRPr lang="es-CO"/>
                    </a:p>
                  </a:txBody>
                  <a:tcPr/>
                </a:tc>
                <a:tc hMerge="1">
                  <a:txBody>
                    <a:bodyPr/>
                    <a:lstStyle/>
                    <a:p>
                      <a:endParaRPr lang="es-CO"/>
                    </a:p>
                  </a:txBody>
                  <a:tcPr/>
                </a:tc>
                <a:tc hMerge="1">
                  <a:txBody>
                    <a:bodyPr/>
                    <a:lstStyle/>
                    <a:p>
                      <a:pPr marL="0" marR="0" indent="0" algn="ctr" defTabSz="457200" rtl="0" eaLnBrk="1" fontAlgn="ctr" latinLnBrk="0" hangingPunct="1">
                        <a:lnSpc>
                          <a:spcPct val="100000"/>
                        </a:lnSpc>
                        <a:spcBef>
                          <a:spcPts val="0"/>
                        </a:spcBef>
                        <a:spcAft>
                          <a:spcPts val="0"/>
                        </a:spcAft>
                        <a:buClrTx/>
                        <a:buSzTx/>
                        <a:buFontTx/>
                        <a:buNone/>
                        <a:tabLst/>
                        <a:defRPr/>
                      </a:pPr>
                      <a:endParaRPr lang="es-CO" sz="1800" dirty="0" smtClean="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indent="0" algn="ctr" defTabSz="457200" rtl="0" eaLnBrk="1" fontAlgn="ctr" latinLnBrk="0" hangingPunct="1">
                        <a:lnSpc>
                          <a:spcPct val="100000"/>
                        </a:lnSpc>
                        <a:spcBef>
                          <a:spcPts val="0"/>
                        </a:spcBef>
                        <a:spcAft>
                          <a:spcPts val="0"/>
                        </a:spcAft>
                        <a:buClrTx/>
                        <a:buSzTx/>
                        <a:buFontTx/>
                        <a:buNone/>
                        <a:tabLst/>
                        <a:defRPr/>
                      </a:pPr>
                      <a:endParaRPr lang="es-CO" sz="1800" dirty="0" smtClean="0"/>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307450">
                <a:tc>
                  <a:txBody>
                    <a:bodyPr/>
                    <a:lstStyle/>
                    <a:p>
                      <a:pPr algn="ctr" fontAlgn="ctr"/>
                      <a:r>
                        <a:rPr lang="es-CO" sz="1400" u="none" strike="noStrike" dirty="0">
                          <a:effectLst/>
                        </a:rPr>
                        <a:t>AÑO</a:t>
                      </a:r>
                      <a:endParaRPr lang="es-CO" sz="14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100" u="none" strike="noStrike" dirty="0">
                          <a:effectLst/>
                        </a:rPr>
                        <a:t>2013</a:t>
                      </a:r>
                      <a:endParaRPr lang="es-CO" sz="11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100" b="1" i="0" u="none" strike="noStrike" dirty="0">
                          <a:effectLst/>
                          <a:latin typeface="Arial"/>
                        </a:rPr>
                        <a:t>2014</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100" b="1" i="0" u="none" strike="noStrike" dirty="0">
                          <a:effectLst/>
                          <a:latin typeface="Arial"/>
                        </a:rPr>
                        <a:t>2015</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s-CO" sz="1100" b="1" i="0" u="none" strike="noStrike" kern="1200" dirty="0">
                          <a:solidFill>
                            <a:schemeClr val="dk1"/>
                          </a:solidFill>
                          <a:effectLst/>
                          <a:latin typeface="Arial"/>
                          <a:ea typeface="+mn-ea"/>
                          <a:cs typeface="+mn-cs"/>
                        </a:rPr>
                        <a:t>2016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s-CO" sz="1100" b="1" i="0" u="none" strike="noStrike" kern="1200" dirty="0" smtClean="0">
                          <a:solidFill>
                            <a:schemeClr val="dk1"/>
                          </a:solidFill>
                          <a:effectLst/>
                          <a:latin typeface="Arial"/>
                          <a:ea typeface="+mn-ea"/>
                          <a:cs typeface="+mn-cs"/>
                        </a:rPr>
                        <a:t>2017</a:t>
                      </a:r>
                      <a:endParaRPr lang="es-CO" sz="1100" b="1" i="0" u="none" strike="noStrike" kern="1200" dirty="0">
                        <a:solidFill>
                          <a:schemeClr val="dk1"/>
                        </a:solidFill>
                        <a:effectLst/>
                        <a:latin typeface="Arial"/>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s-CO" sz="1100" b="1" i="0" u="none" strike="noStrike" kern="1200" dirty="0" smtClean="0">
                          <a:solidFill>
                            <a:schemeClr val="dk1"/>
                          </a:solidFill>
                          <a:effectLst/>
                          <a:latin typeface="Arial"/>
                          <a:ea typeface="+mn-ea"/>
                          <a:cs typeface="+mn-cs"/>
                        </a:rPr>
                        <a:t>2018</a:t>
                      </a:r>
                      <a:endParaRPr lang="es-CO" sz="1100" b="1" i="0" u="none" strike="noStrike" kern="1200" dirty="0">
                        <a:solidFill>
                          <a:schemeClr val="dk1"/>
                        </a:solidFill>
                        <a:effectLst/>
                        <a:latin typeface="Arial"/>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ctr" defTabSz="914400" rtl="0" eaLnBrk="1" fontAlgn="ctr" latinLnBrk="0" hangingPunct="1"/>
                      <a:r>
                        <a:rPr lang="es-CO" sz="1100" b="1" i="0" u="none" strike="noStrike" kern="1200" dirty="0" smtClean="0">
                          <a:solidFill>
                            <a:schemeClr val="dk1"/>
                          </a:solidFill>
                          <a:effectLst/>
                          <a:latin typeface="Arial"/>
                          <a:ea typeface="+mn-ea"/>
                          <a:cs typeface="+mn-cs"/>
                        </a:rPr>
                        <a:t>2019</a:t>
                      </a:r>
                      <a:endParaRPr lang="es-CO" sz="1100" b="1" i="0" u="none" strike="noStrike" kern="1200" dirty="0">
                        <a:solidFill>
                          <a:schemeClr val="dk1"/>
                        </a:solidFill>
                        <a:effectLst/>
                        <a:latin typeface="Arial"/>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439215">
                <a:tc>
                  <a:txBody>
                    <a:bodyPr/>
                    <a:lstStyle/>
                    <a:p>
                      <a:pPr algn="ctr" fontAlgn="ctr"/>
                      <a:r>
                        <a:rPr lang="es-CO" sz="1600" u="none" strike="noStrike" dirty="0">
                          <a:effectLst/>
                        </a:rPr>
                        <a:t>%</a:t>
                      </a:r>
                      <a:endParaRPr lang="es-CO" sz="16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400" b="0" i="0" u="none" strike="noStrike" dirty="0">
                          <a:effectLst/>
                          <a:latin typeface="Arial" panose="020B0604020202020204" pitchFamily="34" charset="0"/>
                        </a:rPr>
                        <a:t>96%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400" b="0" i="0" u="none" strike="noStrike" dirty="0">
                          <a:effectLst/>
                          <a:latin typeface="Arial" panose="020B0604020202020204" pitchFamily="34" charset="0"/>
                        </a:rPr>
                        <a:t>96%</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400" b="0" i="0" u="none" strike="noStrike" dirty="0">
                          <a:effectLst/>
                          <a:latin typeface="Arial" panose="020B0604020202020204" pitchFamily="34" charset="0"/>
                        </a:rPr>
                        <a:t>89%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400" b="0" i="0" u="none" strike="noStrike" dirty="0">
                          <a:effectLst/>
                          <a:latin typeface="Arial" panose="020B0604020202020204" pitchFamily="34" charset="0"/>
                        </a:rPr>
                        <a:t>90%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400" b="0" i="0" u="none" strike="noStrike" dirty="0">
                          <a:effectLst/>
                          <a:latin typeface="Arial" panose="020B0604020202020204" pitchFamily="34" charset="0"/>
                        </a:rPr>
                        <a:t>99%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s-CO" sz="1400" b="0" i="0" u="none" strike="noStrike" dirty="0" smtClean="0">
                          <a:effectLst/>
                          <a:latin typeface="Arial" panose="020B0604020202020204" pitchFamily="34" charset="0"/>
                        </a:rPr>
                        <a:t>87%</a:t>
                      </a:r>
                      <a:endParaRPr lang="es-CO" sz="1400" b="0" i="0" u="none" strike="noStrike" dirty="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s-CO" sz="1400" b="0" i="0" u="none" strike="noStrike" dirty="0" smtClean="0">
                          <a:effectLst/>
                          <a:latin typeface="Arial" panose="020B0604020202020204" pitchFamily="34" charset="0"/>
                        </a:rPr>
                        <a:t>99%</a:t>
                      </a:r>
                      <a:endParaRPr lang="es-CO" sz="1400" b="0" i="0" u="none" strike="noStrike" dirty="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351372">
                <a:tc>
                  <a:txBody>
                    <a:bodyPr/>
                    <a:lstStyle/>
                    <a:p>
                      <a:pPr algn="ctr" fontAlgn="ctr"/>
                      <a:r>
                        <a:rPr lang="es-CO" sz="1600" u="none" strike="noStrike" dirty="0">
                          <a:effectLst/>
                        </a:rPr>
                        <a:t>Muestra </a:t>
                      </a:r>
                      <a:endParaRPr lang="es-CO" sz="1600" b="1"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400" b="0" i="0" u="none" strike="noStrike" dirty="0">
                          <a:effectLst/>
                          <a:latin typeface="Arial" panose="020B0604020202020204" pitchFamily="34" charset="0"/>
                        </a:rPr>
                        <a:t>661</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400" b="0" i="0" u="none" strike="noStrike" dirty="0">
                          <a:effectLst/>
                          <a:latin typeface="Arial" panose="020B0604020202020204" pitchFamily="34" charset="0"/>
                        </a:rPr>
                        <a:t>318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400" b="0" i="0" u="none" strike="noStrike" dirty="0">
                          <a:effectLst/>
                          <a:latin typeface="Arial" panose="020B0604020202020204" pitchFamily="34" charset="0"/>
                        </a:rPr>
                        <a:t>98</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400" b="0" i="0" u="none" strike="noStrike" dirty="0">
                          <a:effectLst/>
                          <a:latin typeface="Arial" panose="020B0604020202020204" pitchFamily="34" charset="0"/>
                        </a:rPr>
                        <a:t>179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es-CO" sz="1400" b="0" i="0" u="none" strike="noStrike" dirty="0" smtClean="0">
                          <a:effectLst/>
                          <a:latin typeface="Arial" panose="020B0604020202020204" pitchFamily="34" charset="0"/>
                        </a:rPr>
                        <a:t>141</a:t>
                      </a:r>
                      <a:endParaRPr lang="es-CO" sz="1400" b="0" i="0" u="none" strike="noStrike" dirty="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ctr"/>
                      <a:r>
                        <a:rPr lang="es-CO" sz="1400" b="0" i="0" u="none" strike="noStrike" dirty="0" smtClean="0">
                          <a:effectLst/>
                          <a:latin typeface="Arial" panose="020B0604020202020204" pitchFamily="34" charset="0"/>
                        </a:rPr>
                        <a:t>167</a:t>
                      </a:r>
                      <a:endParaRPr lang="es-CO" sz="1400" b="0" i="0" u="none" strike="noStrike" dirty="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ctr"/>
                      <a:r>
                        <a:rPr lang="es-CO" sz="1400" b="0" i="0" u="none" strike="noStrike" dirty="0" smtClean="0">
                          <a:effectLst/>
                          <a:latin typeface="Arial" panose="020B0604020202020204" pitchFamily="34" charset="0"/>
                        </a:rPr>
                        <a:t>779</a:t>
                      </a:r>
                      <a:endParaRPr lang="es-CO" sz="1400" b="0" i="0" u="none" strike="noStrike" dirty="0">
                        <a:effectLst/>
                        <a:latin typeface="Arial" panose="020B0604020202020204" pitchFamily="34"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3"/>
                  </a:ext>
                </a:extLst>
              </a:tr>
              <a:tr h="351372">
                <a:tc gridSpan="8">
                  <a:txBody>
                    <a:bodyPr/>
                    <a:lstStyle/>
                    <a:p>
                      <a:pPr algn="ctr" fontAlgn="ctr"/>
                      <a:r>
                        <a:rPr lang="es-CO" sz="1600" b="0" i="0" u="none" strike="noStrike" baseline="0" dirty="0" smtClean="0">
                          <a:effectLst/>
                          <a:latin typeface="Arial"/>
                        </a:rPr>
                        <a:t>Durante el año 2018, 167 usuarios  </a:t>
                      </a:r>
                      <a:r>
                        <a:rPr lang="es-CO" sz="1600" b="0" i="0" u="none" strike="noStrike" dirty="0" smtClean="0">
                          <a:effectLst/>
                          <a:latin typeface="Arial"/>
                        </a:rPr>
                        <a:t> calificaron</a:t>
                      </a:r>
                      <a:r>
                        <a:rPr lang="es-CO" sz="1600" b="0" i="0" u="none" strike="noStrike" baseline="0" dirty="0" smtClean="0">
                          <a:effectLst/>
                          <a:latin typeface="Arial"/>
                        </a:rPr>
                        <a:t> el </a:t>
                      </a:r>
                      <a:r>
                        <a:rPr lang="es-CO" sz="1600" b="0" i="0" u="none" strike="noStrike" baseline="0" dirty="0" smtClean="0">
                          <a:effectLst/>
                          <a:latin typeface="Arial"/>
                        </a:rPr>
                        <a:t>servicio </a:t>
                      </a:r>
                      <a:r>
                        <a:rPr lang="es-CO" sz="1600" b="0" i="0" u="none" strike="noStrike" dirty="0" smtClean="0">
                          <a:effectLst/>
                          <a:latin typeface="Arial"/>
                        </a:rPr>
                        <a:t> </a:t>
                      </a:r>
                      <a:r>
                        <a:rPr lang="es-CO" sz="1600" b="0" i="0" u="none" strike="noStrike" dirty="0" smtClean="0">
                          <a:effectLst/>
                          <a:latin typeface="Arial"/>
                        </a:rPr>
                        <a:t>con un porcentaje de satisfacción del 86% y</a:t>
                      </a:r>
                      <a:r>
                        <a:rPr lang="es-CO" sz="1600" b="0" i="0" u="none" strike="noStrike" baseline="0" dirty="0" smtClean="0">
                          <a:effectLst/>
                          <a:latin typeface="Arial"/>
                        </a:rPr>
                        <a:t> en lo transcurrido del año 2019,  779 usuarios han calificado el servicio con un porcentaje de satisfacción del 99%, es importante informar que para este año la herramienta más utilizada es el link de la página web.</a:t>
                      </a:r>
                      <a:endParaRPr lang="es-CO" sz="16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es-CO"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es-CO"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es-CO" sz="12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ctr" defTabSz="457200" rtl="0" eaLnBrk="1" fontAlgn="ctr" latinLnBrk="0" hangingPunct="1"/>
                      <a:endParaRPr lang="es-CO" sz="1200" b="0" i="0" u="none" strike="noStrike" kern="1200" dirty="0">
                        <a:solidFill>
                          <a:schemeClr val="dk1"/>
                        </a:solidFill>
                        <a:effectLst/>
                        <a:latin typeface="Arial"/>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algn="ctr" defTabSz="457200" rtl="0" eaLnBrk="1" fontAlgn="ctr" latinLnBrk="0" hangingPunct="1"/>
                      <a:endParaRPr lang="es-CO" sz="1200" b="0" i="0" u="none" strike="noStrike" kern="1200" dirty="0">
                        <a:solidFill>
                          <a:schemeClr val="dk1"/>
                        </a:solidFill>
                        <a:effectLst/>
                        <a:latin typeface="Arial"/>
                        <a:ea typeface="+mn-ea"/>
                        <a:cs typeface="+mn-cs"/>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pPr algn="ctr" fontAlgn="ctr"/>
                      <a:endParaRPr lang="es-CO" sz="16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es-CO" sz="1600" b="0" i="0" u="none" strike="noStrike" dirty="0">
                        <a:effectLst/>
                        <a:latin typeface="Arial"/>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0966738"/>
                  </a:ext>
                </a:extLst>
              </a:tr>
            </a:tbl>
          </a:graphicData>
        </a:graphic>
      </p:graphicFrame>
      <p:graphicFrame>
        <p:nvGraphicFramePr>
          <p:cNvPr id="4" name="Gráfico 3"/>
          <p:cNvGraphicFramePr>
            <a:graphicFrameLocks/>
          </p:cNvGraphicFramePr>
          <p:nvPr>
            <p:extLst>
              <p:ext uri="{D42A27DB-BD31-4B8C-83A1-F6EECF244321}">
                <p14:modId xmlns:p14="http://schemas.microsoft.com/office/powerpoint/2010/main" val="2622525078"/>
              </p:ext>
            </p:extLst>
          </p:nvPr>
        </p:nvGraphicFramePr>
        <p:xfrm>
          <a:off x="381934" y="3024655"/>
          <a:ext cx="9936442" cy="26733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444142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461818" y="1519772"/>
            <a:ext cx="9941859" cy="72072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s-ES" sz="2400" b="1" dirty="0" smtClean="0">
                <a:solidFill>
                  <a:srgbClr val="FFFF00"/>
                </a:solidFill>
              </a:rPr>
              <a:t>QUEJAS:</a:t>
            </a:r>
            <a:r>
              <a:rPr lang="es-ES" sz="2000" b="1" dirty="0" smtClean="0">
                <a:solidFill>
                  <a:srgbClr val="FF3300"/>
                </a:solidFill>
              </a:rPr>
              <a:t/>
            </a:r>
            <a:br>
              <a:rPr lang="es-ES" sz="2000" b="1" dirty="0" smtClean="0">
                <a:solidFill>
                  <a:srgbClr val="FF3300"/>
                </a:solidFill>
              </a:rPr>
            </a:br>
            <a:r>
              <a:rPr lang="es-CO" sz="2000" dirty="0" smtClean="0"/>
              <a:t>Mejorar en mínimo el 20%, la gestión de atención de quejas de manera eficaz y oportuna respecto a la medición del semestre anterior.</a:t>
            </a:r>
            <a:br>
              <a:rPr lang="es-CO" sz="2000" dirty="0" smtClean="0"/>
            </a:br>
            <a:r>
              <a:rPr lang="es-CO" sz="3600" dirty="0" smtClean="0">
                <a:solidFill>
                  <a:srgbClr val="FF0000"/>
                </a:solidFill>
              </a:rPr>
              <a:t> </a:t>
            </a:r>
            <a:r>
              <a:rPr lang="es-CO" sz="1600" dirty="0" smtClean="0">
                <a:solidFill>
                  <a:srgbClr val="FF0000"/>
                </a:solidFill>
              </a:rPr>
              <a:t>(</a:t>
            </a:r>
            <a:r>
              <a:rPr lang="es-CO" sz="1600" b="1" dirty="0" smtClean="0">
                <a:solidFill>
                  <a:srgbClr val="FF0000"/>
                </a:solidFill>
              </a:rPr>
              <a:t>Recurrentes, cerradas y respuesta oportuna)</a:t>
            </a:r>
            <a:br>
              <a:rPr lang="es-CO" sz="1600" b="1" dirty="0" smtClean="0">
                <a:solidFill>
                  <a:srgbClr val="FF0000"/>
                </a:solidFill>
              </a:rPr>
            </a:br>
            <a:r>
              <a:rPr lang="es-CO" sz="2400" dirty="0" smtClean="0">
                <a:solidFill>
                  <a:srgbClr val="FF0000"/>
                </a:solidFill>
              </a:rPr>
              <a:t/>
            </a:r>
            <a:br>
              <a:rPr lang="es-CO" sz="2400" dirty="0" smtClean="0">
                <a:solidFill>
                  <a:srgbClr val="FF0000"/>
                </a:solidFill>
              </a:rPr>
            </a:br>
            <a:endParaRPr lang="es-ES" sz="2000" b="1" dirty="0">
              <a:solidFill>
                <a:srgbClr val="FF0000"/>
              </a:solidFill>
            </a:endParaRPr>
          </a:p>
        </p:txBody>
      </p:sp>
      <p:graphicFrame>
        <p:nvGraphicFramePr>
          <p:cNvPr id="3" name="8 Tabla"/>
          <p:cNvGraphicFramePr>
            <a:graphicFrameLocks noGrp="1"/>
          </p:cNvGraphicFramePr>
          <p:nvPr>
            <p:extLst>
              <p:ext uri="{D42A27DB-BD31-4B8C-83A1-F6EECF244321}">
                <p14:modId xmlns:p14="http://schemas.microsoft.com/office/powerpoint/2010/main" val="1253581782"/>
              </p:ext>
            </p:extLst>
          </p:nvPr>
        </p:nvGraphicFramePr>
        <p:xfrm>
          <a:off x="320664" y="1804147"/>
          <a:ext cx="10224165" cy="3843617"/>
        </p:xfrm>
        <a:graphic>
          <a:graphicData uri="http://schemas.openxmlformats.org/drawingml/2006/table">
            <a:tbl>
              <a:tblPr/>
              <a:tblGrid>
                <a:gridCol w="1064333">
                  <a:extLst>
                    <a:ext uri="{9D8B030D-6E8A-4147-A177-3AD203B41FA5}">
                      <a16:colId xmlns:a16="http://schemas.microsoft.com/office/drawing/2014/main" val="20000"/>
                    </a:ext>
                  </a:extLst>
                </a:gridCol>
                <a:gridCol w="1167300">
                  <a:extLst>
                    <a:ext uri="{9D8B030D-6E8A-4147-A177-3AD203B41FA5}">
                      <a16:colId xmlns:a16="http://schemas.microsoft.com/office/drawing/2014/main" val="20001"/>
                    </a:ext>
                  </a:extLst>
                </a:gridCol>
                <a:gridCol w="1453188">
                  <a:extLst>
                    <a:ext uri="{9D8B030D-6E8A-4147-A177-3AD203B41FA5}">
                      <a16:colId xmlns:a16="http://schemas.microsoft.com/office/drawing/2014/main" val="20002"/>
                    </a:ext>
                  </a:extLst>
                </a:gridCol>
                <a:gridCol w="1173728">
                  <a:extLst>
                    <a:ext uri="{9D8B030D-6E8A-4147-A177-3AD203B41FA5}">
                      <a16:colId xmlns:a16="http://schemas.microsoft.com/office/drawing/2014/main" val="20003"/>
                    </a:ext>
                  </a:extLst>
                </a:gridCol>
                <a:gridCol w="1145783">
                  <a:extLst>
                    <a:ext uri="{9D8B030D-6E8A-4147-A177-3AD203B41FA5}">
                      <a16:colId xmlns:a16="http://schemas.microsoft.com/office/drawing/2014/main" val="20004"/>
                    </a:ext>
                  </a:extLst>
                </a:gridCol>
                <a:gridCol w="1327431">
                  <a:extLst>
                    <a:ext uri="{9D8B030D-6E8A-4147-A177-3AD203B41FA5}">
                      <a16:colId xmlns:a16="http://schemas.microsoft.com/office/drawing/2014/main" val="20005"/>
                    </a:ext>
                  </a:extLst>
                </a:gridCol>
                <a:gridCol w="1299485">
                  <a:extLst>
                    <a:ext uri="{9D8B030D-6E8A-4147-A177-3AD203B41FA5}">
                      <a16:colId xmlns:a16="http://schemas.microsoft.com/office/drawing/2014/main" val="20006"/>
                    </a:ext>
                  </a:extLst>
                </a:gridCol>
                <a:gridCol w="1592917">
                  <a:extLst>
                    <a:ext uri="{9D8B030D-6E8A-4147-A177-3AD203B41FA5}">
                      <a16:colId xmlns:a16="http://schemas.microsoft.com/office/drawing/2014/main" val="20007"/>
                    </a:ext>
                  </a:extLst>
                </a:gridCol>
              </a:tblGrid>
              <a:tr h="880538">
                <a:tc gridSpan="2">
                  <a:txBody>
                    <a:bodyPr/>
                    <a:lstStyle/>
                    <a:p>
                      <a:pPr algn="just" fontAlgn="ctr"/>
                      <a:r>
                        <a:rPr lang="es-ES" sz="1050" b="1" kern="1200" dirty="0">
                          <a:solidFill>
                            <a:schemeClr val="bg1"/>
                          </a:solidFill>
                          <a:effectLst/>
                          <a:latin typeface="+mn-lt"/>
                          <a:ea typeface="+mn-ea"/>
                          <a:cs typeface="+mn-cs"/>
                        </a:rPr>
                        <a:t>QUEJAS POR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tc gridSpan="2">
                  <a:txBody>
                    <a:bodyPr/>
                    <a:lstStyle/>
                    <a:p>
                      <a:pPr algn="just" fontAlgn="ctr"/>
                      <a:r>
                        <a:rPr lang="es-ES" sz="1050" b="1" kern="1200" dirty="0">
                          <a:solidFill>
                            <a:schemeClr val="bg1"/>
                          </a:solidFill>
                          <a:effectLst/>
                          <a:latin typeface="+mn-lt"/>
                          <a:ea typeface="+mn-ea"/>
                          <a:cs typeface="+mn-cs"/>
                        </a:rPr>
                        <a:t>QUEJAS CERRADAS</a:t>
                      </a:r>
                    </a:p>
                    <a:p>
                      <a:pPr algn="just" fontAlgn="ctr"/>
                      <a:r>
                        <a:rPr lang="es-ES" sz="1050" b="1" kern="1200" dirty="0">
                          <a:solidFill>
                            <a:schemeClr val="bg1"/>
                          </a:solidFill>
                          <a:effectLst/>
                          <a:latin typeface="+mn-lt"/>
                          <a:ea typeface="+mn-ea"/>
                          <a:cs typeface="+mn-cs"/>
                        </a:rPr>
                        <a:t> POR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tc gridSpan="2">
                  <a:txBody>
                    <a:bodyPr/>
                    <a:lstStyle/>
                    <a:p>
                      <a:pPr algn="just" fontAlgn="ctr"/>
                      <a:r>
                        <a:rPr lang="es-ES" sz="1050" b="1" kern="1200" dirty="0">
                          <a:solidFill>
                            <a:schemeClr val="bg1"/>
                          </a:solidFill>
                          <a:effectLst/>
                          <a:latin typeface="+mn-lt"/>
                          <a:ea typeface="+mn-ea"/>
                          <a:cs typeface="+mn-cs"/>
                        </a:rPr>
                        <a:t>QUEJAS </a:t>
                      </a:r>
                    </a:p>
                    <a:p>
                      <a:pPr algn="just" fontAlgn="ctr"/>
                      <a:r>
                        <a:rPr lang="es-ES" sz="1050" b="1" kern="1200" dirty="0">
                          <a:solidFill>
                            <a:schemeClr val="bg1"/>
                          </a:solidFill>
                          <a:effectLst/>
                          <a:latin typeface="+mn-lt"/>
                          <a:ea typeface="+mn-ea"/>
                          <a:cs typeface="+mn-cs"/>
                        </a:rPr>
                        <a:t>RECURRENTES  </a:t>
                      </a:r>
                    </a:p>
                    <a:p>
                      <a:pPr algn="just" fontAlgn="ctr"/>
                      <a:r>
                        <a:rPr lang="es-ES" sz="1050" b="1" kern="1200" dirty="0">
                          <a:solidFill>
                            <a:schemeClr val="bg1"/>
                          </a:solidFill>
                          <a:effectLst/>
                          <a:latin typeface="+mn-lt"/>
                          <a:ea typeface="+mn-ea"/>
                          <a:cs typeface="+mn-cs"/>
                        </a:rPr>
                        <a:t>POR PROCESO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tc gridSpan="2">
                  <a:txBody>
                    <a:bodyPr/>
                    <a:lstStyle/>
                    <a:p>
                      <a:pPr algn="just" fontAlgn="ctr"/>
                      <a:r>
                        <a:rPr lang="es-ES" sz="1050" b="1" kern="1200" dirty="0">
                          <a:solidFill>
                            <a:schemeClr val="bg1"/>
                          </a:solidFill>
                          <a:effectLst/>
                          <a:latin typeface="+mn-lt"/>
                          <a:ea typeface="+mn-ea"/>
                          <a:cs typeface="+mn-cs"/>
                        </a:rPr>
                        <a:t>RESPUESTA DE LAS </a:t>
                      </a:r>
                    </a:p>
                    <a:p>
                      <a:pPr algn="just" fontAlgn="ctr"/>
                      <a:r>
                        <a:rPr lang="es-ES" sz="1050" b="1" kern="1200" dirty="0">
                          <a:solidFill>
                            <a:schemeClr val="bg1"/>
                          </a:solidFill>
                          <a:effectLst/>
                          <a:latin typeface="+mn-lt"/>
                          <a:ea typeface="+mn-ea"/>
                          <a:cs typeface="+mn-cs"/>
                        </a:rPr>
                        <a:t>QUEJAS DENTRO DEL TIEMPO ESTABLECIDO</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hMerge="1">
                  <a:txBody>
                    <a:bodyPr/>
                    <a:lstStyle/>
                    <a:p>
                      <a:endParaRPr lang="es-ES"/>
                    </a:p>
                  </a:txBody>
                  <a:tcPr/>
                </a:tc>
                <a:extLst>
                  <a:ext uri="{0D108BD9-81ED-4DB2-BD59-A6C34878D82A}">
                    <a16:rowId xmlns:a16="http://schemas.microsoft.com/office/drawing/2014/main" val="10000"/>
                  </a:ext>
                </a:extLst>
              </a:tr>
              <a:tr h="447257">
                <a:tc>
                  <a:txBody>
                    <a:bodyPr/>
                    <a:lstStyle/>
                    <a:p>
                      <a:pPr algn="ctr" fontAlgn="ctr"/>
                      <a:r>
                        <a:rPr lang="es-CO" sz="1600" b="1" kern="1200" dirty="0" smtClean="0">
                          <a:solidFill>
                            <a:schemeClr val="bg1"/>
                          </a:solidFill>
                          <a:effectLst/>
                          <a:latin typeface="+mn-lt"/>
                          <a:ea typeface="+mn-ea"/>
                          <a:cs typeface="+mn-cs"/>
                        </a:rPr>
                        <a:t>2018-1</a:t>
                      </a:r>
                      <a:endParaRPr lang="es-CO" sz="1600" b="1" kern="1200" dirty="0">
                        <a:solidFill>
                          <a:schemeClr val="bg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CO" sz="1600" b="1" kern="1200" dirty="0" smtClean="0">
                          <a:solidFill>
                            <a:schemeClr val="bg1"/>
                          </a:solidFill>
                          <a:effectLst/>
                          <a:latin typeface="+mn-lt"/>
                          <a:ea typeface="+mn-ea"/>
                          <a:cs typeface="+mn-cs"/>
                        </a:rPr>
                        <a:t>2018-2</a:t>
                      </a:r>
                      <a:endParaRPr lang="es-CO" sz="1600" b="1" kern="1200" dirty="0">
                        <a:solidFill>
                          <a:schemeClr val="bg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CO" sz="1600" b="1" kern="1200" dirty="0" smtClean="0">
                          <a:solidFill>
                            <a:schemeClr val="bg1"/>
                          </a:solidFill>
                          <a:effectLst/>
                          <a:latin typeface="+mn-lt"/>
                          <a:ea typeface="+mn-ea"/>
                          <a:cs typeface="+mn-cs"/>
                        </a:rPr>
                        <a:t>2018-1</a:t>
                      </a:r>
                      <a:endParaRPr lang="es-CO" sz="1600" b="1" kern="1200" dirty="0">
                        <a:solidFill>
                          <a:schemeClr val="bg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CO" sz="1600" b="1" kern="1200" dirty="0" smtClean="0">
                          <a:solidFill>
                            <a:schemeClr val="bg1"/>
                          </a:solidFill>
                          <a:effectLst/>
                          <a:latin typeface="+mn-lt"/>
                          <a:ea typeface="+mn-ea"/>
                          <a:cs typeface="+mn-cs"/>
                        </a:rPr>
                        <a:t>2018-2</a:t>
                      </a:r>
                      <a:endParaRPr lang="es-CO" sz="1600" b="1" kern="1200" dirty="0">
                        <a:solidFill>
                          <a:schemeClr val="bg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CO" sz="1600" b="1" kern="1200" dirty="0" smtClean="0">
                          <a:solidFill>
                            <a:schemeClr val="bg1"/>
                          </a:solidFill>
                          <a:effectLst/>
                          <a:latin typeface="+mn-lt"/>
                          <a:ea typeface="+mn-ea"/>
                          <a:cs typeface="+mn-cs"/>
                        </a:rPr>
                        <a:t>2018-1</a:t>
                      </a:r>
                      <a:endParaRPr lang="es-CO" sz="1600" b="1" kern="1200" dirty="0">
                        <a:solidFill>
                          <a:schemeClr val="bg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CO" sz="1600" b="1" kern="1200" dirty="0" smtClean="0">
                          <a:solidFill>
                            <a:schemeClr val="bg1"/>
                          </a:solidFill>
                          <a:effectLst/>
                          <a:latin typeface="+mn-lt"/>
                          <a:ea typeface="+mn-ea"/>
                          <a:cs typeface="+mn-cs"/>
                        </a:rPr>
                        <a:t>2018-2</a:t>
                      </a:r>
                      <a:endParaRPr lang="es-CO" sz="1600" b="1" kern="1200" dirty="0">
                        <a:solidFill>
                          <a:schemeClr val="bg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CO" sz="1600" b="1" kern="1200" dirty="0" smtClean="0">
                          <a:solidFill>
                            <a:schemeClr val="bg1"/>
                          </a:solidFill>
                          <a:effectLst/>
                          <a:latin typeface="+mn-lt"/>
                          <a:ea typeface="+mn-ea"/>
                          <a:cs typeface="+mn-cs"/>
                        </a:rPr>
                        <a:t>2018-1</a:t>
                      </a:r>
                      <a:endParaRPr lang="es-CO" sz="1600" b="1" kern="1200" dirty="0">
                        <a:solidFill>
                          <a:schemeClr val="bg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tc>
                  <a:txBody>
                    <a:bodyPr/>
                    <a:lstStyle/>
                    <a:p>
                      <a:pPr algn="ctr" fontAlgn="ctr"/>
                      <a:r>
                        <a:rPr lang="es-CO" sz="1600" b="1" kern="1200" dirty="0" smtClean="0">
                          <a:solidFill>
                            <a:schemeClr val="bg1"/>
                          </a:solidFill>
                          <a:effectLst/>
                          <a:latin typeface="+mn-lt"/>
                          <a:ea typeface="+mn-ea"/>
                          <a:cs typeface="+mn-cs"/>
                        </a:rPr>
                        <a:t>2018-2</a:t>
                      </a:r>
                      <a:endParaRPr lang="es-CO" sz="1600" b="1" kern="1200" dirty="0">
                        <a:solidFill>
                          <a:schemeClr val="bg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366FF"/>
                    </a:solidFill>
                  </a:tcPr>
                </a:tc>
                <a:extLst>
                  <a:ext uri="{0D108BD9-81ED-4DB2-BD59-A6C34878D82A}">
                    <a16:rowId xmlns:a16="http://schemas.microsoft.com/office/drawing/2014/main" val="10001"/>
                  </a:ext>
                </a:extLst>
              </a:tr>
              <a:tr h="447257">
                <a:tc>
                  <a:txBody>
                    <a:bodyPr/>
                    <a:lstStyle/>
                    <a:p>
                      <a:pPr algn="ctr" fontAlgn="ctr"/>
                      <a:r>
                        <a:rPr lang="es-CO" sz="1600" kern="1200" dirty="0">
                          <a:solidFill>
                            <a:schemeClr val="tx1"/>
                          </a:solidFill>
                          <a:effectLst/>
                          <a:latin typeface="+mn-lt"/>
                          <a:ea typeface="+mn-ea"/>
                          <a:cs typeface="+mn-cs"/>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kern="1200" dirty="0" smtClean="0">
                          <a:solidFill>
                            <a:schemeClr val="tx1"/>
                          </a:solidFill>
                          <a:effectLst/>
                          <a:latin typeface="+mn-lt"/>
                          <a:ea typeface="+mn-ea"/>
                          <a:cs typeface="+mn-cs"/>
                        </a:rPr>
                        <a:t>0</a:t>
                      </a:r>
                      <a:endParaRPr lang="es-CO" sz="1600"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kern="1200" dirty="0" smtClean="0">
                          <a:solidFill>
                            <a:schemeClr val="tx1"/>
                          </a:solidFill>
                          <a:effectLst/>
                          <a:latin typeface="+mn-lt"/>
                          <a:ea typeface="+mn-ea"/>
                          <a:cs typeface="+mn-cs"/>
                        </a:rPr>
                        <a:t>0</a:t>
                      </a:r>
                      <a:endParaRPr lang="es-CO" sz="1600"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kern="1200" dirty="0" smtClean="0">
                          <a:solidFill>
                            <a:schemeClr val="tx1"/>
                          </a:solidFill>
                          <a:effectLst/>
                          <a:latin typeface="+mn-lt"/>
                          <a:ea typeface="+mn-ea"/>
                          <a:cs typeface="+mn-cs"/>
                        </a:rPr>
                        <a:t>0</a:t>
                      </a:r>
                      <a:endParaRPr lang="es-CO" sz="1600"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kern="1200" dirty="0">
                          <a:solidFill>
                            <a:schemeClr val="tx1"/>
                          </a:solidFill>
                          <a:effectLst/>
                          <a:latin typeface="+mn-lt"/>
                          <a:ea typeface="+mn-ea"/>
                          <a:cs typeface="+mn-cs"/>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kern="1200" dirty="0">
                          <a:solidFill>
                            <a:schemeClr val="tx1"/>
                          </a:solidFill>
                          <a:effectLst/>
                          <a:latin typeface="+mn-lt"/>
                          <a:ea typeface="+mn-ea"/>
                          <a:cs typeface="+mn-cs"/>
                        </a:rPr>
                        <a:t>0</a:t>
                      </a: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kern="1200" dirty="0" smtClean="0">
                          <a:solidFill>
                            <a:schemeClr val="tx1"/>
                          </a:solidFill>
                          <a:effectLst/>
                          <a:latin typeface="+mn-lt"/>
                          <a:ea typeface="+mn-ea"/>
                          <a:cs typeface="+mn-cs"/>
                        </a:rPr>
                        <a:t>0</a:t>
                      </a:r>
                      <a:endParaRPr lang="es-CO" sz="1600"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O" sz="1600" kern="1200" dirty="0" smtClean="0">
                          <a:solidFill>
                            <a:schemeClr val="tx1"/>
                          </a:solidFill>
                          <a:effectLst/>
                          <a:latin typeface="+mn-lt"/>
                          <a:ea typeface="+mn-ea"/>
                          <a:cs typeface="+mn-cs"/>
                        </a:rPr>
                        <a:t>0</a:t>
                      </a:r>
                      <a:endParaRPr lang="es-CO" sz="1600"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2068565">
                <a:tc gridSpan="8">
                  <a:txBody>
                    <a:bodyPr/>
                    <a:lstStyle/>
                    <a:p>
                      <a:pPr algn="ctr" fontAlgn="ctr"/>
                      <a:r>
                        <a:rPr lang="es-MX" sz="2000" kern="1200" dirty="0" smtClean="0">
                          <a:solidFill>
                            <a:schemeClr val="tx1"/>
                          </a:solidFill>
                          <a:effectLst/>
                          <a:latin typeface="+mn-lt"/>
                          <a:ea typeface="+mn-ea"/>
                          <a:cs typeface="+mn-cs"/>
                        </a:rPr>
                        <a:t>No</a:t>
                      </a:r>
                      <a:r>
                        <a:rPr lang="es-MX" sz="2000" kern="1200" baseline="0" dirty="0" smtClean="0">
                          <a:solidFill>
                            <a:schemeClr val="tx1"/>
                          </a:solidFill>
                          <a:effectLst/>
                          <a:latin typeface="+mn-lt"/>
                          <a:ea typeface="+mn-ea"/>
                          <a:cs typeface="+mn-cs"/>
                        </a:rPr>
                        <a:t> se presentaron peticiones, quejas o reclamos (PQR)  durante </a:t>
                      </a:r>
                      <a:r>
                        <a:rPr lang="es-MX" sz="2000" kern="1200" baseline="0" dirty="0" smtClean="0">
                          <a:solidFill>
                            <a:schemeClr val="tx1"/>
                          </a:solidFill>
                          <a:effectLst/>
                          <a:latin typeface="+mn-lt"/>
                          <a:ea typeface="+mn-ea"/>
                          <a:cs typeface="+mn-cs"/>
                        </a:rPr>
                        <a:t>los años </a:t>
                      </a:r>
                      <a:r>
                        <a:rPr lang="es-MX" sz="2000" kern="1200" dirty="0" smtClean="0">
                          <a:solidFill>
                            <a:schemeClr val="tx1"/>
                          </a:solidFill>
                          <a:effectLst/>
                          <a:latin typeface="+mn-lt"/>
                          <a:ea typeface="+mn-ea"/>
                          <a:cs typeface="+mn-cs"/>
                        </a:rPr>
                        <a:t>2018</a:t>
                      </a:r>
                      <a:r>
                        <a:rPr lang="es-MX" sz="2000" kern="1200" baseline="0" dirty="0" smtClean="0">
                          <a:solidFill>
                            <a:schemeClr val="tx1"/>
                          </a:solidFill>
                          <a:effectLst/>
                          <a:latin typeface="+mn-lt"/>
                          <a:ea typeface="+mn-ea"/>
                          <a:cs typeface="+mn-cs"/>
                        </a:rPr>
                        <a:t> - 2019</a:t>
                      </a:r>
                      <a:r>
                        <a:rPr lang="es-MX" sz="2000" kern="1200" dirty="0" smtClean="0">
                          <a:solidFill>
                            <a:schemeClr val="tx1"/>
                          </a:solidFill>
                          <a:effectLst/>
                          <a:latin typeface="+mn-lt"/>
                          <a:ea typeface="+mn-ea"/>
                          <a:cs typeface="+mn-cs"/>
                        </a:rPr>
                        <a:t> </a:t>
                      </a:r>
                      <a:r>
                        <a:rPr lang="es-MX" sz="2000" kern="1200" dirty="0" smtClean="0">
                          <a:solidFill>
                            <a:schemeClr val="tx1"/>
                          </a:solidFill>
                          <a:effectLst/>
                          <a:latin typeface="+mn-lt"/>
                          <a:ea typeface="+mn-ea"/>
                          <a:cs typeface="+mn-cs"/>
                        </a:rPr>
                        <a:t>en</a:t>
                      </a:r>
                      <a:r>
                        <a:rPr lang="es-MX" sz="2000" kern="1200" baseline="0" dirty="0" smtClean="0">
                          <a:solidFill>
                            <a:schemeClr val="tx1"/>
                          </a:solidFill>
                          <a:effectLst/>
                          <a:latin typeface="+mn-lt"/>
                          <a:ea typeface="+mn-ea"/>
                          <a:cs typeface="+mn-cs"/>
                        </a:rPr>
                        <a:t> las herramientas disponibles del </a:t>
                      </a:r>
                      <a:r>
                        <a:rPr lang="es-MX" sz="2000" kern="1200" baseline="0" dirty="0" smtClean="0">
                          <a:solidFill>
                            <a:schemeClr val="tx1"/>
                          </a:solidFill>
                          <a:effectLst/>
                          <a:latin typeface="+mn-lt"/>
                          <a:ea typeface="+mn-ea"/>
                          <a:cs typeface="+mn-cs"/>
                        </a:rPr>
                        <a:t>Sistema de Gestión de calidad</a:t>
                      </a:r>
                      <a:endParaRPr lang="es-MX" sz="1400" kern="1200" dirty="0">
                        <a:solidFill>
                          <a:schemeClr val="tx1"/>
                        </a:solidFill>
                        <a:effectLst/>
                        <a:latin typeface="+mn-lt"/>
                        <a:ea typeface="+mn-ea"/>
                        <a:cs typeface="+mn-cs"/>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es-ES" sz="1000" b="0" i="0" u="none" strike="noStrike" dirty="0">
                        <a:latin typeface="Arial"/>
                      </a:endParaRPr>
                    </a:p>
                  </a:txBody>
                  <a:tcPr marL="0" marR="0" marT="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392786994"/>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269</TotalTime>
  <Words>706</Words>
  <Application>Microsoft Office PowerPoint</Application>
  <PresentationFormat>Panorámica</PresentationFormat>
  <Paragraphs>113</Paragraphs>
  <Slides>7</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vt:i4>
      </vt:variant>
    </vt:vector>
  </HeadingPairs>
  <TitlesOfParts>
    <vt:vector size="12" baseType="lpstr">
      <vt:lpstr>Arial</vt:lpstr>
      <vt:lpstr>Calibri</vt:lpstr>
      <vt:lpstr>Calibri Light</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Alejandro Cadena</dc:creator>
  <cp:lastModifiedBy>Gloria A. Sanchez M.</cp:lastModifiedBy>
  <cp:revision>93</cp:revision>
  <dcterms:created xsi:type="dcterms:W3CDTF">2019-03-10T18:08:05Z</dcterms:created>
  <dcterms:modified xsi:type="dcterms:W3CDTF">2019-05-02T22:16:30Z</dcterms:modified>
</cp:coreProperties>
</file>