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4" r:id="rId5"/>
    <p:sldId id="265" r:id="rId6"/>
    <p:sldId id="269" r:id="rId7"/>
    <p:sldId id="270"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9\Satisfacci&#243;n%20del%20cliente%202019.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s-CO"/>
              <a:t>COMPARATIVO DE CALIFICACIÓN DEL SERVICIO 2013 - 2019</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'Internacionaliz (2)'!$G$2:$M$2</c:f>
              <c:numCache>
                <c:formatCode>General</c:formatCode>
                <c:ptCount val="7"/>
                <c:pt idx="0">
                  <c:v>2013</c:v>
                </c:pt>
                <c:pt idx="1">
                  <c:v>2014</c:v>
                </c:pt>
                <c:pt idx="2">
                  <c:v>2015</c:v>
                </c:pt>
                <c:pt idx="3">
                  <c:v>2016</c:v>
                </c:pt>
                <c:pt idx="4">
                  <c:v>2017</c:v>
                </c:pt>
                <c:pt idx="5">
                  <c:v>2018</c:v>
                </c:pt>
                <c:pt idx="6">
                  <c:v>2019</c:v>
                </c:pt>
              </c:numCache>
            </c:numRef>
          </c:cat>
          <c:val>
            <c:numRef>
              <c:f>'Internacionaliz (2)'!$G$3:$M$3</c:f>
              <c:numCache>
                <c:formatCode>0%</c:formatCode>
                <c:ptCount val="7"/>
                <c:pt idx="0">
                  <c:v>0.96</c:v>
                </c:pt>
                <c:pt idx="1">
                  <c:v>0.96</c:v>
                </c:pt>
                <c:pt idx="2">
                  <c:v>0.89</c:v>
                </c:pt>
                <c:pt idx="3">
                  <c:v>0.9</c:v>
                </c:pt>
                <c:pt idx="4">
                  <c:v>0.99</c:v>
                </c:pt>
                <c:pt idx="5">
                  <c:v>0.87</c:v>
                </c:pt>
                <c:pt idx="6">
                  <c:v>0.99</c:v>
                </c:pt>
              </c:numCache>
            </c:numRef>
          </c:val>
          <c:extLst>
            <c:ext xmlns:c16="http://schemas.microsoft.com/office/drawing/2014/chart" uri="{C3380CC4-5D6E-409C-BE32-E72D297353CC}">
              <c16:uniqueId val="{00000000-0FEA-4B68-B8F3-ADD1E5F10873}"/>
            </c:ext>
          </c:extLst>
        </c:ser>
        <c:dLbls>
          <c:dLblPos val="outEnd"/>
          <c:showLegendKey val="0"/>
          <c:showVal val="1"/>
          <c:showCatName val="0"/>
          <c:showSerName val="0"/>
          <c:showPercent val="0"/>
          <c:showBubbleSize val="0"/>
        </c:dLbls>
        <c:gapWidth val="219"/>
        <c:overlap val="-27"/>
        <c:axId val="730562944"/>
        <c:axId val="730570848"/>
      </c:barChart>
      <c:catAx>
        <c:axId val="730562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CO"/>
          </a:p>
        </c:txPr>
        <c:crossAx val="730570848"/>
        <c:crosses val="autoZero"/>
        <c:auto val="1"/>
        <c:lblAlgn val="ctr"/>
        <c:lblOffset val="100"/>
        <c:noMultiLvlLbl val="0"/>
      </c:catAx>
      <c:valAx>
        <c:axId val="730570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CO"/>
          </a:p>
        </c:txPr>
        <c:crossAx val="730562944"/>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2/05/2019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2/05/2019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2/05/2019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2/05/2019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2/05/2019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2/05/2019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2/05/2019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2/05/2019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2/05/2019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2/05/2019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2/05/2019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2/05/2019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0" y="239710"/>
            <a:ext cx="10599313" cy="2308324"/>
          </a:xfrm>
          <a:prstGeom prst="rect">
            <a:avLst/>
          </a:prstGeom>
          <a:noFill/>
          <a:ln w="9525">
            <a:noFill/>
            <a:miter lim="800000"/>
            <a:headEnd/>
            <a:tailEnd/>
          </a:ln>
        </p:spPr>
        <p:txBody>
          <a:bodyPr wrap="square">
            <a:spAutoFit/>
          </a:bodyPr>
          <a:lstStyle/>
          <a:p>
            <a:pPr algn="ctr"/>
            <a:r>
              <a:rPr lang="es-MX" b="1" dirty="0"/>
              <a:t>SISTEMA DE GESTIÒN DE CALIDAD – </a:t>
            </a:r>
            <a:r>
              <a:rPr lang="es-MX" b="1" dirty="0" smtClean="0"/>
              <a:t>ISO9001:2015</a:t>
            </a:r>
            <a:r>
              <a:rPr lang="es-MX" b="1" dirty="0"/>
              <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400" b="1" i="1" dirty="0">
                <a:solidFill>
                  <a:srgbClr val="FF3300"/>
                </a:solidFill>
              </a:rPr>
              <a:t>MACROPROCESO:  </a:t>
            </a:r>
            <a:r>
              <a:rPr lang="es-MX" sz="2400" b="1" i="1" dirty="0" smtClean="0">
                <a:solidFill>
                  <a:srgbClr val="FF3300"/>
                </a:solidFill>
              </a:rPr>
              <a:t>MISIONAL</a:t>
            </a:r>
            <a:endParaRPr lang="es-MX" sz="2400" b="1" i="1" dirty="0">
              <a:solidFill>
                <a:srgbClr val="FF3300"/>
              </a:solidFill>
            </a:endParaRPr>
          </a:p>
          <a:p>
            <a:pPr algn="ctr"/>
            <a:r>
              <a:rPr lang="es-MX" sz="2400" b="1" i="1" dirty="0" smtClean="0">
                <a:solidFill>
                  <a:srgbClr val="FF3300"/>
                </a:solidFill>
              </a:rPr>
              <a:t>PROCESO</a:t>
            </a:r>
            <a:r>
              <a:rPr lang="es-MX" sz="2400" b="1" i="1" dirty="0">
                <a:solidFill>
                  <a:srgbClr val="FF3300"/>
                </a:solidFill>
              </a:rPr>
              <a:t>: </a:t>
            </a:r>
            <a:r>
              <a:rPr lang="es-MX" sz="2400" b="1" i="1" dirty="0" smtClean="0">
                <a:solidFill>
                  <a:srgbClr val="FF3300"/>
                </a:solidFill>
              </a:rPr>
              <a:t>     PROYECCIÓN </a:t>
            </a:r>
            <a:r>
              <a:rPr lang="es-MX" sz="2400" b="1" i="1" dirty="0" smtClean="0">
                <a:solidFill>
                  <a:srgbClr val="FF3300"/>
                </a:solidFill>
              </a:rPr>
              <a:t>SOCIAL</a:t>
            </a:r>
          </a:p>
          <a:p>
            <a:pPr algn="ctr"/>
            <a:r>
              <a:rPr lang="es-MX" sz="2400" b="1" i="1" dirty="0" smtClean="0">
                <a:solidFill>
                  <a:srgbClr val="FF3300"/>
                </a:solidFill>
              </a:rPr>
              <a:t>SUBPROCESO CONSULTORIO JURÍDICO</a:t>
            </a:r>
            <a:endParaRPr lang="es-MX" sz="2400" b="1" i="1" dirty="0">
              <a:solidFill>
                <a:srgbClr val="FF330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382446887"/>
              </p:ext>
            </p:extLst>
          </p:nvPr>
        </p:nvGraphicFramePr>
        <p:xfrm>
          <a:off x="2342183" y="3294480"/>
          <a:ext cx="7704857" cy="1525280"/>
        </p:xfrm>
        <a:graphic>
          <a:graphicData uri="http://schemas.openxmlformats.org/drawingml/2006/table">
            <a:tbl>
              <a:tblPr firstRow="1" firstCol="1" bandRow="1">
                <a:tableStyleId>{5C22544A-7EE6-4342-B048-85BDC9FD1C3A}</a:tableStyleId>
              </a:tblPr>
              <a:tblGrid>
                <a:gridCol w="3851554">
                  <a:extLst>
                    <a:ext uri="{9D8B030D-6E8A-4147-A177-3AD203B41FA5}">
                      <a16:colId xmlns:a16="http://schemas.microsoft.com/office/drawing/2014/main" val="33211938"/>
                    </a:ext>
                  </a:extLst>
                </a:gridCol>
                <a:gridCol w="3853303">
                  <a:extLst>
                    <a:ext uri="{9D8B030D-6E8A-4147-A177-3AD203B41FA5}">
                      <a16:colId xmlns:a16="http://schemas.microsoft.com/office/drawing/2014/main" val="1464573718"/>
                    </a:ext>
                  </a:extLst>
                </a:gridCol>
              </a:tblGrid>
              <a:tr h="166222">
                <a:tc>
                  <a:txBody>
                    <a:bodyPr/>
                    <a:lstStyle/>
                    <a:p>
                      <a:pPr>
                        <a:lnSpc>
                          <a:spcPct val="107000"/>
                        </a:lnSpc>
                        <a:spcAft>
                          <a:spcPts val="0"/>
                        </a:spcAft>
                      </a:pPr>
                      <a:r>
                        <a:rPr lang="es-CO" sz="1600" dirty="0">
                          <a:solidFill>
                            <a:schemeClr val="tx1"/>
                          </a:solidFill>
                          <a:effectLst/>
                        </a:rPr>
                        <a:t>ARTICULACIÓN CON ACREDITACIÓN</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600" dirty="0">
                          <a:solidFill>
                            <a:schemeClr val="tx1"/>
                          </a:solidFill>
                          <a:effectLst/>
                        </a:rPr>
                        <a:t>PROYECTO PIDI ASOCIADO</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1036075">
                <a:tc>
                  <a:txBody>
                    <a:bodyPr/>
                    <a:lstStyle/>
                    <a:p>
                      <a:pPr>
                        <a:lnSpc>
                          <a:spcPct val="107000"/>
                        </a:lnSpc>
                        <a:spcAft>
                          <a:spcPts val="0"/>
                        </a:spcAft>
                      </a:pPr>
                      <a:r>
                        <a:rPr lang="es-CO" sz="1600" dirty="0">
                          <a:solidFill>
                            <a:schemeClr val="tx1"/>
                          </a:solidFill>
                          <a:effectLst/>
                        </a:rPr>
                        <a:t>Factor </a:t>
                      </a:r>
                      <a:r>
                        <a:rPr lang="es-CO" sz="1600" dirty="0" smtClean="0">
                          <a:solidFill>
                            <a:schemeClr val="tx1"/>
                          </a:solidFill>
                          <a:effectLst/>
                        </a:rPr>
                        <a:t>7. </a:t>
                      </a:r>
                      <a:r>
                        <a:rPr lang="es-CO" sz="1600" b="0" dirty="0" smtClean="0">
                          <a:solidFill>
                            <a:schemeClr val="tx1"/>
                          </a:solidFill>
                          <a:effectLst/>
                        </a:rPr>
                        <a:t>Pertinencia e impacto social</a:t>
                      </a: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a:solidFill>
                            <a:schemeClr val="tx1"/>
                          </a:solidFill>
                          <a:effectLst/>
                        </a:rPr>
                        <a:t>Proyecto </a:t>
                      </a:r>
                      <a:r>
                        <a:rPr lang="es-CO" sz="1600" b="1" dirty="0" smtClean="0">
                          <a:solidFill>
                            <a:schemeClr val="tx1"/>
                          </a:solidFill>
                          <a:effectLst/>
                        </a:rPr>
                        <a:t>14</a:t>
                      </a:r>
                      <a:r>
                        <a:rPr lang="es-CO" sz="1600" dirty="0" smtClean="0">
                          <a:solidFill>
                            <a:schemeClr val="tx1"/>
                          </a:solidFill>
                          <a:effectLst/>
                        </a:rPr>
                        <a:t>. Organización, infraestructura y fomento de la proyección social para el desarrollo nacional y regional</a:t>
                      </a:r>
                      <a:r>
                        <a:rPr lang="es-CO" sz="1600" dirty="0" smtClean="0">
                          <a:solidFill>
                            <a:schemeClr val="tx1"/>
                          </a:solidFill>
                          <a:effectLst/>
                        </a:rPr>
                        <a:t>.</a:t>
                      </a:r>
                      <a:endParaRPr lang="es-CO" sz="1600" dirty="0" smtClean="0">
                        <a:solidFill>
                          <a:schemeClr val="tx1"/>
                        </a:solidFill>
                        <a:effectLst/>
                      </a:endParaRPr>
                    </a:p>
                  </a:txBody>
                  <a:tcPr marL="68580" marR="68580" marT="0" marB="0" anchor="ctr">
                    <a:solidFill>
                      <a:schemeClr val="bg1"/>
                    </a:solidFill>
                  </a:tcPr>
                </a:tc>
                <a:extLst>
                  <a:ext uri="{0D108BD9-81ED-4DB2-BD59-A6C34878D82A}">
                    <a16:rowId xmlns:a16="http://schemas.microsoft.com/office/drawing/2014/main" val="1851544738"/>
                  </a:ext>
                </a:extLst>
              </a:tr>
              <a:tr h="165853">
                <a:tc>
                  <a:txBody>
                    <a:bodyPr/>
                    <a:lstStyle/>
                    <a:p>
                      <a:pPr>
                        <a:lnSpc>
                          <a:spcPct val="107000"/>
                        </a:lnSpc>
                        <a:spcAft>
                          <a:spcPts val="0"/>
                        </a:spcAft>
                      </a:pP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solidFill>
                  <a:srgbClr val="FFFF00"/>
                </a:solidFill>
              </a:rPr>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3067849336"/>
              </p:ext>
            </p:extLst>
          </p:nvPr>
        </p:nvGraphicFramePr>
        <p:xfrm>
          <a:off x="423344" y="562682"/>
          <a:ext cx="9886069" cy="50856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smtClean="0">
                          <a:effectLst/>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2019</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4</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0" i="0" u="none" strike="noStrike" dirty="0" smtClean="0">
                          <a:solidFill>
                            <a:schemeClr val="dk1"/>
                          </a:solidFill>
                          <a:effectLst/>
                          <a:latin typeface="+mn-lt"/>
                        </a:rPr>
                        <a:t>4</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813054924"/>
              </p:ext>
            </p:extLst>
          </p:nvPr>
        </p:nvGraphicFramePr>
        <p:xfrm>
          <a:off x="423344" y="1224989"/>
          <a:ext cx="9886068" cy="3779638"/>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408896">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82131">
                <a:tc gridSpan="3">
                  <a:txBody>
                    <a:bodyPr/>
                    <a:lstStyle/>
                    <a:p>
                      <a:pPr algn="ctr">
                        <a:lnSpc>
                          <a:spcPct val="107000"/>
                        </a:lnSpc>
                        <a:spcAft>
                          <a:spcPts val="800"/>
                        </a:spcAft>
                      </a:pPr>
                      <a:r>
                        <a:rPr lang="es-CO" sz="1600" b="1" dirty="0">
                          <a:solidFill>
                            <a:srgbClr val="FF0000"/>
                          </a:solidFill>
                          <a:effectLst/>
                        </a:rPr>
                        <a:t>CONSULTORIO JURÍDICO Y CENTRO DE </a:t>
                      </a:r>
                      <a:r>
                        <a:rPr lang="es-CO" sz="1600" b="1" dirty="0" smtClean="0">
                          <a:solidFill>
                            <a:srgbClr val="FF0000"/>
                          </a:solidFill>
                          <a:effectLst/>
                        </a:rPr>
                        <a:t>CONCILIACIÓN</a:t>
                      </a:r>
                    </a:p>
                    <a:p>
                      <a:pPr algn="ctr">
                        <a:lnSpc>
                          <a:spcPct val="107000"/>
                        </a:lnSpc>
                        <a:spcAft>
                          <a:spcPts val="800"/>
                        </a:spcAft>
                      </a:pPr>
                      <a:r>
                        <a:rPr lang="es-CO" sz="1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951530">
                <a:tc>
                  <a:txBody>
                    <a:bodyPr/>
                    <a:lstStyle/>
                    <a:p>
                      <a:pPr>
                        <a:lnSpc>
                          <a:spcPct val="107000"/>
                        </a:lnSpc>
                        <a:spcAft>
                          <a:spcPts val="800"/>
                        </a:spcAft>
                      </a:pPr>
                      <a:r>
                        <a:rPr lang="es-CO" sz="800">
                          <a:effectLst/>
                        </a:rPr>
                        <a:t>1</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dirty="0">
                          <a:effectLst/>
                        </a:rPr>
                        <a:t>Implementar el protocolo de servicios jurídicos inclusivos, con el apoyo de la Unión Temporal </a:t>
                      </a:r>
                      <a:r>
                        <a:rPr lang="es-CO" sz="1200" dirty="0" err="1">
                          <a:effectLst/>
                        </a:rPr>
                        <a:t>Partners</a:t>
                      </a:r>
                      <a:r>
                        <a:rPr lang="es-CO" sz="1200" dirty="0">
                          <a:effectLst/>
                        </a:rPr>
                        <a:t> Colombia - Ministerio de Justicia y del Derecho</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600" b="1" dirty="0">
                          <a:effectLst/>
                        </a:rPr>
                        <a:t>Cerrada</a:t>
                      </a:r>
                      <a:r>
                        <a:rPr lang="es-CO" sz="1200" dirty="0">
                          <a:effectLst/>
                        </a:rPr>
                        <a:t>: El Ministerio de Justicia y del derecho, otorgó al Consultorio jurídico y centro de conciliación de la Universidad Libre de Pereira el reconocimiento como Consultorio jurídico inclusivo, el cual permitirá ampliar la asesoría a las personas en condición de discapacidad</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1805628">
                <a:tc>
                  <a:txBody>
                    <a:bodyPr/>
                    <a:lstStyle/>
                    <a:p>
                      <a:pPr>
                        <a:lnSpc>
                          <a:spcPct val="107000"/>
                        </a:lnSpc>
                        <a:spcAft>
                          <a:spcPts val="800"/>
                        </a:spcAft>
                      </a:pPr>
                      <a:r>
                        <a:rPr lang="es-CO" sz="800">
                          <a:effectLst/>
                        </a:rPr>
                        <a:t>2</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dirty="0">
                          <a:effectLst/>
                        </a:rPr>
                        <a:t>Continuar apoyando la Fundación Lazos de Amor del Municipio de Santa Rosa de Cabal, a través de asesorías </a:t>
                      </a:r>
                      <a:r>
                        <a:rPr lang="es-CO" sz="1200" dirty="0" smtClean="0">
                          <a:effectLst/>
                        </a:rPr>
                        <a:t>jurídicas </a:t>
                      </a:r>
                      <a:r>
                        <a:rPr lang="es-CO" sz="1200" dirty="0">
                          <a:effectLst/>
                        </a:rPr>
                        <a:t>y  presentación de proyectos a las entidades públicas y privadas que deseen hacer donaciones para los niños en condición de discapacidad</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600" b="1" kern="1200" dirty="0">
                          <a:solidFill>
                            <a:schemeClr val="dk1"/>
                          </a:solidFill>
                          <a:effectLst/>
                          <a:latin typeface="+mn-lt"/>
                          <a:ea typeface="+mn-ea"/>
                          <a:cs typeface="+mn-cs"/>
                        </a:rPr>
                        <a:t>Cerrada</a:t>
                      </a:r>
                      <a:r>
                        <a:rPr lang="es-CO" sz="1200" dirty="0">
                          <a:effectLst/>
                        </a:rPr>
                        <a:t>: Este año se continuó con la habilitación del Consultorio jurídico dentro de la fundación en el municipio de santa rosa de cabal, brindando apoyo a las madres con hijos en condición de discapacidad las cuales adicionalmente se benefician del apoyo de la fundación que cuenta con todos los aparatos ortopédicos donados por la Embajada de Turquía, en el 2017, gracias al proyecto presentado por el Consultorio jurídico y centro de conciliación</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911942823"/>
              </p:ext>
            </p:extLst>
          </p:nvPr>
        </p:nvGraphicFramePr>
        <p:xfrm>
          <a:off x="331694" y="1038077"/>
          <a:ext cx="9917149" cy="4384705"/>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2335534">
                  <a:extLst>
                    <a:ext uri="{9D8B030D-6E8A-4147-A177-3AD203B41FA5}">
                      <a16:colId xmlns:a16="http://schemas.microsoft.com/office/drawing/2014/main" val="1444958652"/>
                    </a:ext>
                  </a:extLst>
                </a:gridCol>
                <a:gridCol w="738069">
                  <a:extLst>
                    <a:ext uri="{9D8B030D-6E8A-4147-A177-3AD203B41FA5}">
                      <a16:colId xmlns:a16="http://schemas.microsoft.com/office/drawing/2014/main" val="3082640934"/>
                    </a:ext>
                  </a:extLst>
                </a:gridCol>
                <a:gridCol w="2628401">
                  <a:extLst>
                    <a:ext uri="{9D8B030D-6E8A-4147-A177-3AD203B41FA5}">
                      <a16:colId xmlns:a16="http://schemas.microsoft.com/office/drawing/2014/main" val="929601033"/>
                    </a:ext>
                  </a:extLst>
                </a:gridCol>
                <a:gridCol w="3005110">
                  <a:extLst>
                    <a:ext uri="{9D8B030D-6E8A-4147-A177-3AD203B41FA5}">
                      <a16:colId xmlns:a16="http://schemas.microsoft.com/office/drawing/2014/main" val="3710241725"/>
                    </a:ext>
                  </a:extLst>
                </a:gridCol>
                <a:gridCol w="856157">
                  <a:extLst>
                    <a:ext uri="{9D8B030D-6E8A-4147-A177-3AD203B41FA5}">
                      <a16:colId xmlns:a16="http://schemas.microsoft.com/office/drawing/2014/main" val="2116937914"/>
                    </a:ext>
                  </a:extLst>
                </a:gridCol>
              </a:tblGrid>
              <a:tr h="213803">
                <a:tc>
                  <a:txBody>
                    <a:bodyPr/>
                    <a:lstStyle/>
                    <a:p>
                      <a:pPr algn="just" fontAlgn="ctr"/>
                      <a:r>
                        <a:rPr lang="es-CO" sz="1200" u="none" strike="noStrike" dirty="0">
                          <a:effectLst/>
                        </a:rPr>
                        <a:t>No.</a:t>
                      </a:r>
                      <a:endParaRPr lang="es-CO" sz="12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48994">
                <a:tc gridSpan="6">
                  <a:txBody>
                    <a:bodyPr/>
                    <a:lstStyle/>
                    <a:p>
                      <a:pPr algn="ctr" fontAlgn="ctr"/>
                      <a:r>
                        <a:rPr lang="es-CO" sz="1200" b="1" u="none" strike="noStrike" dirty="0">
                          <a:solidFill>
                            <a:srgbClr val="FF0000"/>
                          </a:solidFill>
                          <a:effectLst/>
                        </a:rPr>
                        <a:t>CONSULTORIO JURÍDICO Y CENTRO DE CONCILIACIÓN</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847240">
                <a:tc>
                  <a:txBody>
                    <a:bodyPr/>
                    <a:lstStyle/>
                    <a:p>
                      <a:pPr algn="ctr" fontAlgn="ctr"/>
                      <a:r>
                        <a:rPr lang="es-CO" sz="1200" u="none" strike="noStrike">
                          <a:effectLst/>
                        </a:rPr>
                        <a:t>1</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Continuar con la segunda fase del Diplomado de mediación escolar en la institución educativa ciudadela Cuba</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fontAlgn="ctr"/>
                      <a:r>
                        <a:rPr lang="es-CO" sz="1200" u="none" strike="noStrike" dirty="0">
                          <a:effectLst/>
                        </a:rPr>
                        <a:t>Formar a docentes, personal administrativo, estudiantes y padres de familia en mediación escolar con el fin de mejorar las relaciones de Convivencia y paz en el entorno escolar</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Directora de Consultorio Jurídico y centro de conciliación</a:t>
                      </a:r>
                      <a:br>
                        <a:rPr lang="es-CO" sz="1200" u="none" strike="noStrike">
                          <a:effectLst/>
                        </a:rPr>
                      </a:br>
                      <a:r>
                        <a:rPr lang="es-CO" sz="1200" u="none" strike="noStrike">
                          <a:effectLst/>
                        </a:rPr>
                        <a:t>Asistente de Rectoría para la Proyección social</a:t>
                      </a:r>
                      <a:br>
                        <a:rPr lang="es-CO" sz="1200" u="none" strike="noStrike">
                          <a:effectLst/>
                        </a:rPr>
                      </a:br>
                      <a:r>
                        <a:rPr lang="es-CO" sz="1200" u="none" strike="noStrike">
                          <a:effectLst/>
                        </a:rPr>
                        <a:t>Decana Facultad de Derecho</a:t>
                      </a: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u="none" strike="noStrike" dirty="0">
                          <a:effectLst/>
                        </a:rPr>
                        <a:t>2019</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6671485"/>
                  </a:ext>
                </a:extLst>
              </a:tr>
              <a:tr h="1269532">
                <a:tc>
                  <a:txBody>
                    <a:bodyPr/>
                    <a:lstStyle/>
                    <a:p>
                      <a:pPr algn="ctr" fontAlgn="ctr"/>
                      <a:r>
                        <a:rPr lang="es-CO" sz="1200" u="none" strike="noStrike">
                          <a:effectLst/>
                        </a:rPr>
                        <a:t>2</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Desarrollar el proyecto piloto de Estrategias para la mediación escolar y familiar</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Integrar  a los estudiantes de 4o. Y 5o. De la </a:t>
                      </a:r>
                      <a:r>
                        <a:rPr lang="es-CO" sz="1200" u="none" strike="noStrike" dirty="0" smtClean="0">
                          <a:effectLst/>
                        </a:rPr>
                        <a:t>Institución </a:t>
                      </a:r>
                      <a:r>
                        <a:rPr lang="es-CO" sz="1200" u="none" strike="noStrike" dirty="0">
                          <a:effectLst/>
                        </a:rPr>
                        <a:t>E</a:t>
                      </a:r>
                      <a:r>
                        <a:rPr lang="es-CO" sz="1200" u="none" strike="noStrike" dirty="0" smtClean="0">
                          <a:effectLst/>
                        </a:rPr>
                        <a:t>ducativa </a:t>
                      </a:r>
                      <a:r>
                        <a:rPr lang="es-CO" sz="1200" u="none" strike="noStrike" dirty="0">
                          <a:effectLst/>
                        </a:rPr>
                        <a:t>N</a:t>
                      </a:r>
                      <a:r>
                        <a:rPr lang="es-CO" sz="1200" u="none" strike="noStrike" dirty="0" smtClean="0">
                          <a:effectLst/>
                        </a:rPr>
                        <a:t>aranjito </a:t>
                      </a:r>
                      <a:r>
                        <a:rPr lang="es-CO" sz="1200" u="none" strike="noStrike" dirty="0">
                          <a:effectLst/>
                        </a:rPr>
                        <a:t>que forma parte del megacolegio de la </a:t>
                      </a:r>
                      <a:r>
                        <a:rPr lang="es-CO" sz="1200" u="none" strike="noStrike" dirty="0" smtClean="0">
                          <a:effectLst/>
                        </a:rPr>
                        <a:t>Ciudadela </a:t>
                      </a:r>
                      <a:r>
                        <a:rPr lang="es-CO" sz="1200" u="none" strike="noStrike" dirty="0">
                          <a:effectLst/>
                        </a:rPr>
                        <a:t>C</a:t>
                      </a:r>
                      <a:r>
                        <a:rPr lang="es-CO" sz="1200" u="none" strike="noStrike" dirty="0" smtClean="0">
                          <a:effectLst/>
                        </a:rPr>
                        <a:t>uba </a:t>
                      </a:r>
                      <a:r>
                        <a:rPr lang="es-CO" sz="1200" u="none" strike="noStrike" dirty="0">
                          <a:effectLst/>
                        </a:rPr>
                        <a:t>ubicado en la </a:t>
                      </a:r>
                      <a:r>
                        <a:rPr lang="es-CO" sz="1200" u="none" strike="noStrike" dirty="0" smtClean="0">
                          <a:effectLst/>
                        </a:rPr>
                        <a:t>Comuna </a:t>
                      </a:r>
                      <a:r>
                        <a:rPr lang="es-CO" sz="1200" u="none" strike="noStrike" dirty="0">
                          <a:effectLst/>
                        </a:rPr>
                        <a:t>el </a:t>
                      </a:r>
                      <a:r>
                        <a:rPr lang="es-CO" sz="1200" u="none" strike="noStrike" dirty="0" smtClean="0">
                          <a:effectLst/>
                        </a:rPr>
                        <a:t>Oso </a:t>
                      </a:r>
                      <a:r>
                        <a:rPr lang="es-CO" sz="1200" u="none" strike="noStrike" dirty="0">
                          <a:effectLst/>
                        </a:rPr>
                        <a:t>del </a:t>
                      </a:r>
                      <a:r>
                        <a:rPr lang="es-CO" sz="1200" u="none" strike="noStrike" dirty="0" smtClean="0">
                          <a:effectLst/>
                        </a:rPr>
                        <a:t>Barrio </a:t>
                      </a:r>
                      <a:r>
                        <a:rPr lang="es-CO" sz="1200" u="none" strike="noStrike" dirty="0">
                          <a:effectLst/>
                        </a:rPr>
                        <a:t>C</a:t>
                      </a:r>
                      <a:r>
                        <a:rPr lang="es-CO" sz="1200" u="none" strike="noStrike" dirty="0" smtClean="0">
                          <a:effectLst/>
                        </a:rPr>
                        <a:t>uba </a:t>
                      </a:r>
                      <a:r>
                        <a:rPr lang="es-CO" sz="1200" u="none" strike="noStrike" dirty="0">
                          <a:effectLst/>
                        </a:rPr>
                        <a:t>de Pereira</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centro 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r>
                        <a:rPr lang="es-CO" sz="1200" u="none" strike="noStrike" dirty="0">
                          <a:effectLst/>
                        </a:rPr>
                        <a:t>Decana Facultad de Derecho</a:t>
                      </a:r>
                      <a:br>
                        <a:rPr lang="es-CO" sz="1200" u="none" strike="noStrike" dirty="0">
                          <a:effectLst/>
                        </a:rPr>
                      </a:br>
                      <a:r>
                        <a:rPr lang="es-CO" sz="1200" u="none" strike="noStrike" dirty="0">
                          <a:effectLst/>
                        </a:rPr>
                        <a:t>Directora de trabajo social</a:t>
                      </a:r>
                      <a:br>
                        <a:rPr lang="es-CO" sz="1200" u="none" strike="noStrike" dirty="0">
                          <a:effectLst/>
                        </a:rPr>
                      </a:br>
                      <a:r>
                        <a:rPr lang="es-CO" sz="1200" u="none" strike="noStrike" dirty="0">
                          <a:effectLst/>
                        </a:rPr>
                        <a:t>Asistente de Rectoría para la Proyección social</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2019-1 hasta 20120</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8667866"/>
                  </a:ext>
                </a:extLst>
              </a:tr>
              <a:tr h="1058386">
                <a:tc>
                  <a:txBody>
                    <a:bodyPr/>
                    <a:lstStyle/>
                    <a:p>
                      <a:pPr algn="ctr" fontAlgn="ctr"/>
                      <a:r>
                        <a:rPr lang="es-CO" sz="1200" u="none" strike="noStrike">
                          <a:effectLst/>
                        </a:rPr>
                        <a:t>3</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Capacitar a docentes y estudiantes en lengua de señas</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Brindar una mejor asesoría a la población en condición de discapacidad que solicita los servicios de consultorio jurídico y centro de conciliación para facilitar la comunicación con personas en condición de discapacidad oral, visual y auditiva</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a:t>
                      </a:r>
                      <a:r>
                        <a:rPr lang="es-CO" sz="1200" u="none" strike="noStrike" dirty="0" smtClean="0">
                          <a:effectLst/>
                        </a:rPr>
                        <a:t>Centro </a:t>
                      </a:r>
                      <a:r>
                        <a:rPr lang="es-CO" sz="1200" u="none" strike="noStrike" dirty="0">
                          <a:effectLst/>
                        </a:rPr>
                        <a:t>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2019-2</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1634548"/>
                  </a:ext>
                </a:extLst>
              </a:tr>
              <a:tr h="583308">
                <a:tc>
                  <a:txBody>
                    <a:bodyPr/>
                    <a:lstStyle/>
                    <a:p>
                      <a:pPr algn="ctr" fontAlgn="ctr"/>
                      <a:r>
                        <a:rPr lang="es-CO" sz="1200" u="none" strike="noStrike" dirty="0">
                          <a:effectLst/>
                        </a:rPr>
                        <a:t>4</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Lograr la certificación de calidad Norma NTC 5906 del Ministerio de Justicia y del Derecho</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Estandarizar y organizar procesos con fines de certificación para los métodos alternativos de solución de conflictos</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1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a:t>
                      </a:r>
                      <a:r>
                        <a:rPr lang="es-CO" sz="1200" u="none" strike="noStrike" dirty="0" smtClean="0">
                          <a:effectLst/>
                        </a:rPr>
                        <a:t>Centro </a:t>
                      </a:r>
                      <a:r>
                        <a:rPr lang="es-CO" sz="1200" u="none" strike="noStrike" dirty="0">
                          <a:effectLst/>
                        </a:rPr>
                        <a:t>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2019-2</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6813107"/>
                  </a:ext>
                </a:extLst>
              </a:tr>
            </a:tbl>
          </a:graphicData>
        </a:graphic>
      </p:graphicFrame>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Tabla"/>
          <p:cNvGraphicFramePr>
            <a:graphicFrameLocks noGrp="1"/>
          </p:cNvGraphicFramePr>
          <p:nvPr>
            <p:extLst>
              <p:ext uri="{D42A27DB-BD31-4B8C-83A1-F6EECF244321}">
                <p14:modId xmlns:p14="http://schemas.microsoft.com/office/powerpoint/2010/main" val="1514015072"/>
              </p:ext>
            </p:extLst>
          </p:nvPr>
        </p:nvGraphicFramePr>
        <p:xfrm>
          <a:off x="498374" y="217562"/>
          <a:ext cx="9721390" cy="2652517"/>
        </p:xfrm>
        <a:graphic>
          <a:graphicData uri="http://schemas.openxmlformats.org/drawingml/2006/table">
            <a:tbl>
              <a:tblPr>
                <a:tableStyleId>{5C22544A-7EE6-4342-B048-85BDC9FD1C3A}</a:tableStyleId>
              </a:tblPr>
              <a:tblGrid>
                <a:gridCol w="1422986">
                  <a:extLst>
                    <a:ext uri="{9D8B030D-6E8A-4147-A177-3AD203B41FA5}">
                      <a16:colId xmlns:a16="http://schemas.microsoft.com/office/drawing/2014/main" val="20000"/>
                    </a:ext>
                  </a:extLst>
                </a:gridCol>
                <a:gridCol w="1422986">
                  <a:extLst>
                    <a:ext uri="{9D8B030D-6E8A-4147-A177-3AD203B41FA5}">
                      <a16:colId xmlns:a16="http://schemas.microsoft.com/office/drawing/2014/main" val="20008"/>
                    </a:ext>
                  </a:extLst>
                </a:gridCol>
                <a:gridCol w="1422986">
                  <a:extLst>
                    <a:ext uri="{9D8B030D-6E8A-4147-A177-3AD203B41FA5}">
                      <a16:colId xmlns:a16="http://schemas.microsoft.com/office/drawing/2014/main" val="20009"/>
                    </a:ext>
                  </a:extLst>
                </a:gridCol>
                <a:gridCol w="1113036">
                  <a:extLst>
                    <a:ext uri="{9D8B030D-6E8A-4147-A177-3AD203B41FA5}">
                      <a16:colId xmlns:a16="http://schemas.microsoft.com/office/drawing/2014/main" val="20010"/>
                    </a:ext>
                  </a:extLst>
                </a:gridCol>
                <a:gridCol w="1084849">
                  <a:extLst>
                    <a:ext uri="{9D8B030D-6E8A-4147-A177-3AD203B41FA5}">
                      <a16:colId xmlns:a16="http://schemas.microsoft.com/office/drawing/2014/main" val="20011"/>
                    </a:ext>
                  </a:extLst>
                </a:gridCol>
                <a:gridCol w="1084849">
                  <a:extLst>
                    <a:ext uri="{9D8B030D-6E8A-4147-A177-3AD203B41FA5}">
                      <a16:colId xmlns:a16="http://schemas.microsoft.com/office/drawing/2014/main" val="922452510"/>
                    </a:ext>
                  </a:extLst>
                </a:gridCol>
                <a:gridCol w="1084849">
                  <a:extLst>
                    <a:ext uri="{9D8B030D-6E8A-4147-A177-3AD203B41FA5}">
                      <a16:colId xmlns:a16="http://schemas.microsoft.com/office/drawing/2014/main" val="1595924202"/>
                    </a:ext>
                  </a:extLst>
                </a:gridCol>
                <a:gridCol w="1084849">
                  <a:extLst>
                    <a:ext uri="{9D8B030D-6E8A-4147-A177-3AD203B41FA5}">
                      <a16:colId xmlns:a16="http://schemas.microsoft.com/office/drawing/2014/main" val="576998693"/>
                    </a:ext>
                  </a:extLst>
                </a:gridCol>
              </a:tblGrid>
              <a:tr h="216024">
                <a:tc gridSpan="8">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smtClean="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800" dirty="0" smtClean="0"/>
                        <a:t>Mejorar en mínimo el 20%, la gestión de atención de quejas de manera eficaz y oportuna respecto a la medición del semestre anterior.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pPr algn="ctr" fontAlgn="ctr"/>
                      <a:endParaRPr lang="es-CO" sz="1400" b="1" i="0" u="none" strike="noStrike" dirty="0">
                        <a:effectLst/>
                        <a:latin typeface="Arial"/>
                      </a:endParaRPr>
                    </a:p>
                  </a:txBody>
                  <a:tcPr marL="0" marR="0" marT="0" marB="0" anchor="ctr"/>
                </a:tc>
                <a:tc hMerge="1">
                  <a:txBody>
                    <a:bodyPr/>
                    <a:lstStyle/>
                    <a:p>
                      <a:pPr algn="ctr" fontAlgn="ctr"/>
                      <a:endParaRPr lang="es-CO" sz="1800" b="1" i="0" u="none" strike="noStrike" dirty="0">
                        <a:solidFill>
                          <a:srgbClr val="FF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CO" sz="18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CO" sz="18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7450">
                <a:tc>
                  <a:txBody>
                    <a:bodyPr/>
                    <a:lstStyle/>
                    <a:p>
                      <a:pPr algn="ctr" fontAlgn="ctr"/>
                      <a:r>
                        <a:rPr lang="es-CO" sz="1400" u="none" strike="noStrike" dirty="0">
                          <a:effectLst/>
                        </a:rPr>
                        <a:t>AÑO</a:t>
                      </a: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2013</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a:solidFill>
                            <a:schemeClr val="dk1"/>
                          </a:solidFill>
                          <a:effectLst/>
                          <a:latin typeface="Arial"/>
                          <a:ea typeface="+mn-ea"/>
                          <a:cs typeface="+mn-cs"/>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smtClean="0">
                          <a:solidFill>
                            <a:schemeClr val="dk1"/>
                          </a:solidFill>
                          <a:effectLst/>
                          <a:latin typeface="Arial"/>
                          <a:ea typeface="+mn-ea"/>
                          <a:cs typeface="+mn-cs"/>
                        </a:rPr>
                        <a:t>2017</a:t>
                      </a:r>
                      <a:endParaRPr lang="es-CO" sz="1100" b="1"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smtClean="0">
                          <a:solidFill>
                            <a:schemeClr val="dk1"/>
                          </a:solidFill>
                          <a:effectLst/>
                          <a:latin typeface="Arial"/>
                          <a:ea typeface="+mn-ea"/>
                          <a:cs typeface="+mn-cs"/>
                        </a:rPr>
                        <a:t>2018</a:t>
                      </a:r>
                      <a:endParaRPr lang="es-CO" sz="1100" b="1"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smtClean="0">
                          <a:solidFill>
                            <a:schemeClr val="dk1"/>
                          </a:solidFill>
                          <a:effectLst/>
                          <a:latin typeface="Arial"/>
                          <a:ea typeface="+mn-ea"/>
                          <a:cs typeface="+mn-cs"/>
                        </a:rPr>
                        <a:t>2019</a:t>
                      </a:r>
                      <a:endParaRPr lang="es-CO" sz="1100" b="1"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9215">
                <a:tc>
                  <a:txBody>
                    <a:bodyPr/>
                    <a:lstStyle/>
                    <a:p>
                      <a:pPr algn="ctr" fontAlgn="ctr"/>
                      <a:r>
                        <a:rPr lang="es-CO" sz="1600" u="none" strike="noStrike" dirty="0">
                          <a:effectLst/>
                        </a:rPr>
                        <a:t>%</a:t>
                      </a:r>
                      <a:endParaRPr lang="es-CO" sz="16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s-CO" sz="1400" b="0" i="0" u="none" strike="noStrike" dirty="0" smtClean="0">
                          <a:effectLst/>
                          <a:latin typeface="Arial" panose="020B0604020202020204" pitchFamily="34" charset="0"/>
                        </a:rPr>
                        <a:t>87%</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400" b="0" i="0" u="none" strike="noStrike" dirty="0" smtClean="0">
                          <a:effectLst/>
                          <a:latin typeface="Arial" panose="020B0604020202020204" pitchFamily="34" charset="0"/>
                        </a:rPr>
                        <a:t>99%</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51372">
                <a:tc>
                  <a:txBody>
                    <a:bodyPr/>
                    <a:lstStyle/>
                    <a:p>
                      <a:pPr algn="ctr" fontAlgn="ctr"/>
                      <a:r>
                        <a:rPr lang="es-CO" sz="1600" u="none" strike="noStrike" dirty="0">
                          <a:effectLst/>
                        </a:rPr>
                        <a:t>Muestra </a:t>
                      </a:r>
                      <a:endParaRPr lang="es-CO" sz="16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661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318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179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smtClean="0">
                          <a:effectLst/>
                          <a:latin typeface="Arial" panose="020B0604020202020204" pitchFamily="34" charset="0"/>
                        </a:rPr>
                        <a:t>141</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s-CO" sz="1400" b="0" i="0" u="none" strike="noStrike" dirty="0" smtClean="0">
                          <a:effectLst/>
                          <a:latin typeface="Arial" panose="020B0604020202020204" pitchFamily="34" charset="0"/>
                        </a:rPr>
                        <a:t>167</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s-CO" sz="1400" b="0" i="0" u="none" strike="noStrike" dirty="0" smtClean="0">
                          <a:effectLst/>
                          <a:latin typeface="Arial" panose="020B0604020202020204" pitchFamily="34" charset="0"/>
                        </a:rPr>
                        <a:t>779</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351372">
                <a:tc gridSpan="8">
                  <a:txBody>
                    <a:bodyPr/>
                    <a:lstStyle/>
                    <a:p>
                      <a:pPr algn="ctr" fontAlgn="ctr"/>
                      <a:r>
                        <a:rPr lang="es-CO" sz="1600" b="0" i="0" u="none" strike="noStrike" baseline="0" dirty="0" smtClean="0">
                          <a:effectLst/>
                          <a:latin typeface="Arial"/>
                        </a:rPr>
                        <a:t>Durante el año 2018, 167 usuarios  </a:t>
                      </a:r>
                      <a:r>
                        <a:rPr lang="es-CO" sz="1600" b="0" i="0" u="none" strike="noStrike" dirty="0" smtClean="0">
                          <a:effectLst/>
                          <a:latin typeface="Arial"/>
                        </a:rPr>
                        <a:t> calificaron</a:t>
                      </a:r>
                      <a:r>
                        <a:rPr lang="es-CO" sz="1600" b="0" i="0" u="none" strike="noStrike" baseline="0" dirty="0" smtClean="0">
                          <a:effectLst/>
                          <a:latin typeface="Arial"/>
                        </a:rPr>
                        <a:t> el </a:t>
                      </a:r>
                      <a:r>
                        <a:rPr lang="es-CO" sz="1600" b="0" i="0" u="none" strike="noStrike" baseline="0" dirty="0" smtClean="0">
                          <a:effectLst/>
                          <a:latin typeface="Arial"/>
                        </a:rPr>
                        <a:t>servicio </a:t>
                      </a:r>
                      <a:r>
                        <a:rPr lang="es-CO" sz="1600" b="0" i="0" u="none" strike="noStrike" dirty="0" smtClean="0">
                          <a:effectLst/>
                          <a:latin typeface="Arial"/>
                        </a:rPr>
                        <a:t> </a:t>
                      </a:r>
                      <a:r>
                        <a:rPr lang="es-CO" sz="1600" b="0" i="0" u="none" strike="noStrike" dirty="0" smtClean="0">
                          <a:effectLst/>
                          <a:latin typeface="Arial"/>
                        </a:rPr>
                        <a:t>con un porcentaje de satisfacción del 86% y</a:t>
                      </a:r>
                      <a:r>
                        <a:rPr lang="es-CO" sz="1600" b="0" i="0" u="none" strike="noStrike" baseline="0" dirty="0" smtClean="0">
                          <a:effectLst/>
                          <a:latin typeface="Arial"/>
                        </a:rPr>
                        <a:t> en lo transcurrido del año 2019,  779 usuarios han calificado el servicio con un porcentaje de satisfacción del 99%, es importante informar que para este año la herramienta más utilizada es el link de la página web.</a:t>
                      </a:r>
                      <a:endParaRPr lang="es-CO" sz="16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ctr" latinLnBrk="0" hangingPunct="1"/>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ctr" latinLnBrk="0" hangingPunct="1"/>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es-CO" sz="16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6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966738"/>
                  </a:ext>
                </a:extLst>
              </a:tr>
            </a:tbl>
          </a:graphicData>
        </a:graphic>
      </p:graphicFrame>
      <p:graphicFrame>
        <p:nvGraphicFramePr>
          <p:cNvPr id="4" name="Gráfico 3"/>
          <p:cNvGraphicFramePr>
            <a:graphicFrameLocks/>
          </p:cNvGraphicFramePr>
          <p:nvPr>
            <p:extLst>
              <p:ext uri="{D42A27DB-BD31-4B8C-83A1-F6EECF244321}">
                <p14:modId xmlns:p14="http://schemas.microsoft.com/office/powerpoint/2010/main" val="2622525078"/>
              </p:ext>
            </p:extLst>
          </p:nvPr>
        </p:nvGraphicFramePr>
        <p:xfrm>
          <a:off x="381934" y="3024655"/>
          <a:ext cx="9936442" cy="267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4414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8" y="1519772"/>
            <a:ext cx="9941859"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smtClean="0">
                <a:solidFill>
                  <a:srgbClr val="FFFF00"/>
                </a:solidFill>
              </a:rPr>
              <a:t>QUEJAS:</a:t>
            </a:r>
            <a:r>
              <a:rPr lang="es-ES" sz="2000" b="1" dirty="0" smtClean="0">
                <a:solidFill>
                  <a:srgbClr val="FF3300"/>
                </a:solidFill>
              </a:rPr>
              <a:t/>
            </a:r>
            <a:br>
              <a:rPr lang="es-ES" sz="2000" b="1" dirty="0" smtClean="0">
                <a:solidFill>
                  <a:srgbClr val="FF3300"/>
                </a:solidFill>
              </a:rPr>
            </a:br>
            <a:r>
              <a:rPr lang="es-CO" sz="2000" dirty="0" smtClean="0"/>
              <a:t>Mejorar en mínimo el 20%, la gestión de atención de quejas de manera eficaz y oportuna respecto a la medición del semestre anterior.</a:t>
            </a:r>
            <a:br>
              <a:rPr lang="es-CO" sz="2000" dirty="0" smtClean="0"/>
            </a:br>
            <a:r>
              <a:rPr lang="es-CO" sz="3600" dirty="0" smtClean="0">
                <a:solidFill>
                  <a:srgbClr val="FF0000"/>
                </a:solidFill>
              </a:rPr>
              <a:t> </a:t>
            </a:r>
            <a:r>
              <a:rPr lang="es-CO" sz="1600" dirty="0" smtClean="0">
                <a:solidFill>
                  <a:srgbClr val="FF0000"/>
                </a:solidFill>
              </a:rPr>
              <a:t>(</a:t>
            </a:r>
            <a:r>
              <a:rPr lang="es-CO" sz="1600" b="1" dirty="0" smtClean="0">
                <a:solidFill>
                  <a:srgbClr val="FF0000"/>
                </a:solidFill>
              </a:rPr>
              <a:t>Recurrentes, cerradas y respuesta oportuna)</a:t>
            </a:r>
            <a:br>
              <a:rPr lang="es-CO" sz="1600" b="1" dirty="0" smtClean="0">
                <a:solidFill>
                  <a:srgbClr val="FF0000"/>
                </a:solidFill>
              </a:rPr>
            </a:br>
            <a:r>
              <a:rPr lang="es-CO" sz="2400" dirty="0" smtClean="0">
                <a:solidFill>
                  <a:srgbClr val="FF0000"/>
                </a:solidFill>
              </a:rPr>
              <a:t/>
            </a:r>
            <a:br>
              <a:rPr lang="es-CO" sz="2400" dirty="0" smtClean="0">
                <a:solidFill>
                  <a:srgbClr val="FF0000"/>
                </a:solidFill>
              </a:rPr>
            </a:br>
            <a:endParaRPr lang="es-ES" sz="20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1253581782"/>
              </p:ext>
            </p:extLst>
          </p:nvPr>
        </p:nvGraphicFramePr>
        <p:xfrm>
          <a:off x="320664" y="1804147"/>
          <a:ext cx="10224165" cy="3843617"/>
        </p:xfrm>
        <a:graphic>
          <a:graphicData uri="http://schemas.openxmlformats.org/drawingml/2006/table">
            <a:tbl>
              <a:tblPr/>
              <a:tblGrid>
                <a:gridCol w="1064333">
                  <a:extLst>
                    <a:ext uri="{9D8B030D-6E8A-4147-A177-3AD203B41FA5}">
                      <a16:colId xmlns:a16="http://schemas.microsoft.com/office/drawing/2014/main" val="20000"/>
                    </a:ext>
                  </a:extLst>
                </a:gridCol>
                <a:gridCol w="1167300">
                  <a:extLst>
                    <a:ext uri="{9D8B030D-6E8A-4147-A177-3AD203B41FA5}">
                      <a16:colId xmlns:a16="http://schemas.microsoft.com/office/drawing/2014/main" val="20001"/>
                    </a:ext>
                  </a:extLst>
                </a:gridCol>
                <a:gridCol w="1453188">
                  <a:extLst>
                    <a:ext uri="{9D8B030D-6E8A-4147-A177-3AD203B41FA5}">
                      <a16:colId xmlns:a16="http://schemas.microsoft.com/office/drawing/2014/main" val="20002"/>
                    </a:ext>
                  </a:extLst>
                </a:gridCol>
                <a:gridCol w="1173728">
                  <a:extLst>
                    <a:ext uri="{9D8B030D-6E8A-4147-A177-3AD203B41FA5}">
                      <a16:colId xmlns:a16="http://schemas.microsoft.com/office/drawing/2014/main" val="20003"/>
                    </a:ext>
                  </a:extLst>
                </a:gridCol>
                <a:gridCol w="1145783">
                  <a:extLst>
                    <a:ext uri="{9D8B030D-6E8A-4147-A177-3AD203B41FA5}">
                      <a16:colId xmlns:a16="http://schemas.microsoft.com/office/drawing/2014/main" val="20004"/>
                    </a:ext>
                  </a:extLst>
                </a:gridCol>
                <a:gridCol w="1327431">
                  <a:extLst>
                    <a:ext uri="{9D8B030D-6E8A-4147-A177-3AD203B41FA5}">
                      <a16:colId xmlns:a16="http://schemas.microsoft.com/office/drawing/2014/main" val="20005"/>
                    </a:ext>
                  </a:extLst>
                </a:gridCol>
                <a:gridCol w="1299485">
                  <a:extLst>
                    <a:ext uri="{9D8B030D-6E8A-4147-A177-3AD203B41FA5}">
                      <a16:colId xmlns:a16="http://schemas.microsoft.com/office/drawing/2014/main" val="20006"/>
                    </a:ext>
                  </a:extLst>
                </a:gridCol>
                <a:gridCol w="1592917">
                  <a:extLst>
                    <a:ext uri="{9D8B030D-6E8A-4147-A177-3AD203B41FA5}">
                      <a16:colId xmlns:a16="http://schemas.microsoft.com/office/drawing/2014/main" val="20007"/>
                    </a:ext>
                  </a:extLst>
                </a:gridCol>
              </a:tblGrid>
              <a:tr h="880538">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447257">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447257">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68565">
                <a:tc gridSpan="8">
                  <a:txBody>
                    <a:bodyPr/>
                    <a:lstStyle/>
                    <a:p>
                      <a:pPr algn="ctr" fontAlgn="ctr"/>
                      <a:r>
                        <a:rPr lang="es-MX" sz="2000" kern="1200" dirty="0" smtClean="0">
                          <a:solidFill>
                            <a:schemeClr val="tx1"/>
                          </a:solidFill>
                          <a:effectLst/>
                          <a:latin typeface="+mn-lt"/>
                          <a:ea typeface="+mn-ea"/>
                          <a:cs typeface="+mn-cs"/>
                        </a:rPr>
                        <a:t>No</a:t>
                      </a:r>
                      <a:r>
                        <a:rPr lang="es-MX" sz="2000" kern="1200" baseline="0" dirty="0" smtClean="0">
                          <a:solidFill>
                            <a:schemeClr val="tx1"/>
                          </a:solidFill>
                          <a:effectLst/>
                          <a:latin typeface="+mn-lt"/>
                          <a:ea typeface="+mn-ea"/>
                          <a:cs typeface="+mn-cs"/>
                        </a:rPr>
                        <a:t> se presentaron peticiones, quejas o reclamos (PQR)  durante </a:t>
                      </a:r>
                      <a:r>
                        <a:rPr lang="es-MX" sz="2000" kern="1200" baseline="0" dirty="0" smtClean="0">
                          <a:solidFill>
                            <a:schemeClr val="tx1"/>
                          </a:solidFill>
                          <a:effectLst/>
                          <a:latin typeface="+mn-lt"/>
                          <a:ea typeface="+mn-ea"/>
                          <a:cs typeface="+mn-cs"/>
                        </a:rPr>
                        <a:t>los años </a:t>
                      </a:r>
                      <a:r>
                        <a:rPr lang="es-MX" sz="2000" kern="1200" dirty="0" smtClean="0">
                          <a:solidFill>
                            <a:schemeClr val="tx1"/>
                          </a:solidFill>
                          <a:effectLst/>
                          <a:latin typeface="+mn-lt"/>
                          <a:ea typeface="+mn-ea"/>
                          <a:cs typeface="+mn-cs"/>
                        </a:rPr>
                        <a:t>2018</a:t>
                      </a:r>
                      <a:r>
                        <a:rPr lang="es-MX" sz="2000" kern="1200" baseline="0" dirty="0" smtClean="0">
                          <a:solidFill>
                            <a:schemeClr val="tx1"/>
                          </a:solidFill>
                          <a:effectLst/>
                          <a:latin typeface="+mn-lt"/>
                          <a:ea typeface="+mn-ea"/>
                          <a:cs typeface="+mn-cs"/>
                        </a:rPr>
                        <a:t> - 2019</a:t>
                      </a:r>
                      <a:r>
                        <a:rPr lang="es-MX" sz="2000" kern="1200" dirty="0" smtClean="0">
                          <a:solidFill>
                            <a:schemeClr val="tx1"/>
                          </a:solidFill>
                          <a:effectLst/>
                          <a:latin typeface="+mn-lt"/>
                          <a:ea typeface="+mn-ea"/>
                          <a:cs typeface="+mn-cs"/>
                        </a:rPr>
                        <a:t> </a:t>
                      </a:r>
                      <a:r>
                        <a:rPr lang="es-MX" sz="2000" kern="1200" dirty="0" smtClean="0">
                          <a:solidFill>
                            <a:schemeClr val="tx1"/>
                          </a:solidFill>
                          <a:effectLst/>
                          <a:latin typeface="+mn-lt"/>
                          <a:ea typeface="+mn-ea"/>
                          <a:cs typeface="+mn-cs"/>
                        </a:rPr>
                        <a:t>en</a:t>
                      </a:r>
                      <a:r>
                        <a:rPr lang="es-MX" sz="2000" kern="1200" baseline="0" dirty="0" smtClean="0">
                          <a:solidFill>
                            <a:schemeClr val="tx1"/>
                          </a:solidFill>
                          <a:effectLst/>
                          <a:latin typeface="+mn-lt"/>
                          <a:ea typeface="+mn-ea"/>
                          <a:cs typeface="+mn-cs"/>
                        </a:rPr>
                        <a:t> las herramientas disponibles del </a:t>
                      </a:r>
                      <a:r>
                        <a:rPr lang="es-MX" sz="2000" kern="1200" baseline="0" dirty="0" smtClean="0">
                          <a:solidFill>
                            <a:schemeClr val="tx1"/>
                          </a:solidFill>
                          <a:effectLst/>
                          <a:latin typeface="+mn-lt"/>
                          <a:ea typeface="+mn-ea"/>
                          <a:cs typeface="+mn-cs"/>
                        </a:rPr>
                        <a:t>Sistema de Gestión de calidad</a:t>
                      </a:r>
                      <a:endParaRPr lang="es-MX"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92786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706</Words>
  <Application>Microsoft Office PowerPoint</Application>
  <PresentationFormat>Panorámica</PresentationFormat>
  <Paragraphs>113</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93</cp:revision>
  <dcterms:created xsi:type="dcterms:W3CDTF">2019-03-10T18:08:05Z</dcterms:created>
  <dcterms:modified xsi:type="dcterms:W3CDTF">2019-05-02T22:16:30Z</dcterms:modified>
</cp:coreProperties>
</file>