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304" r:id="rId4"/>
    <p:sldId id="306" r:id="rId5"/>
    <p:sldId id="308" r:id="rId6"/>
    <p:sldId id="290" r:id="rId7"/>
    <p:sldId id="320" r:id="rId8"/>
    <p:sldId id="321" r:id="rId9"/>
    <p:sldId id="318" r:id="rId10"/>
    <p:sldId id="324" r:id="rId11"/>
    <p:sldId id="322" r:id="rId12"/>
    <p:sldId id="319" r:id="rId13"/>
    <p:sldId id="333" r:id="rId14"/>
    <p:sldId id="323" r:id="rId15"/>
    <p:sldId id="292" r:id="rId16"/>
    <p:sldId id="325" r:id="rId17"/>
    <p:sldId id="330" r:id="rId18"/>
    <p:sldId id="332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0066FF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33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00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36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1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1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02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0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61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93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5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5566-D38A-4809-AF18-A9CEEFCF61C2}" type="datetimeFigureOut">
              <a:rPr lang="es-CO" smtClean="0"/>
              <a:t>27/03/2019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3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99247" y="5068594"/>
            <a:ext cx="110534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bg2"/>
              </a:buClr>
              <a:buSzPct val="75000"/>
              <a:buFont typeface="Monotype Sorts"/>
              <a:buNone/>
              <a:defRPr/>
            </a:pPr>
            <a:r>
              <a:rPr lang="es-ES_tradnl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DIRECCIÓN DE ASEGURAMIENTO DE LA CALIDAD</a:t>
            </a:r>
          </a:p>
          <a:p>
            <a:pPr algn="ctr" eaLnBrk="0" hangingPunct="0">
              <a:buClr>
                <a:schemeClr val="bg2"/>
              </a:buClr>
              <a:buSzPct val="75000"/>
              <a:buFont typeface="Monotype Sorts"/>
              <a:buNone/>
              <a:defRPr/>
            </a:pPr>
            <a:endParaRPr lang="es-ES_tradnl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4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2D9BC9-1255-48B2-A3B7-79B2775D02B3}"/>
              </a:ext>
            </a:extLst>
          </p:cNvPr>
          <p:cNvSpPr/>
          <p:nvPr/>
        </p:nvSpPr>
        <p:spPr>
          <a:xfrm>
            <a:off x="0" y="0"/>
            <a:ext cx="12192000" cy="6056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FC9B3A-9359-4AA5-BFCF-06E1406D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12" y="946958"/>
            <a:ext cx="10665376" cy="41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9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7A7D7D4-C426-4D72-9EA5-814B15D0EF08}"/>
              </a:ext>
            </a:extLst>
          </p:cNvPr>
          <p:cNvSpPr/>
          <p:nvPr/>
        </p:nvSpPr>
        <p:spPr>
          <a:xfrm>
            <a:off x="0" y="-16931"/>
            <a:ext cx="12191999" cy="5995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endParaRPr lang="es-CO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89DB30-9A8B-4466-A0B3-85BB51799988}"/>
              </a:ext>
            </a:extLst>
          </p:cNvPr>
          <p:cNvSpPr/>
          <p:nvPr/>
        </p:nvSpPr>
        <p:spPr>
          <a:xfrm>
            <a:off x="2757986" y="174074"/>
            <a:ext cx="5400902" cy="36933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ctr"/>
            <a:r>
              <a:rPr lang="es-CO" b="1" dirty="0">
                <a:solidFill>
                  <a:schemeClr val="bg1"/>
                </a:solidFill>
              </a:rPr>
              <a:t>SEGUIMIENTO A ACCIÓN(ES) DE MEJORAMIENTO 2018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75E8B96-52DC-41FD-907E-E30381F956B5}"/>
              </a:ext>
            </a:extLst>
          </p:cNvPr>
          <p:cNvSpPr txBox="1"/>
          <p:nvPr/>
        </p:nvSpPr>
        <p:spPr>
          <a:xfrm>
            <a:off x="988291" y="879703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Identificar debilidades de los programas acreditables durante el proceso de acreditación institucional a fin de diseñar estrategias para convertir las debilidades en fortalezas</a:t>
            </a:r>
          </a:p>
        </p:txBody>
      </p:sp>
      <p:sp>
        <p:nvSpPr>
          <p:cNvPr id="5" name="Globo: flecha hacia abajo 4">
            <a:extLst>
              <a:ext uri="{FF2B5EF4-FFF2-40B4-BE49-F238E27FC236}">
                <a16:creationId xmlns:a16="http://schemas.microsoft.com/office/drawing/2014/main" xmlns="" id="{414CB000-3A96-459D-B2C8-EC9B7E3A479A}"/>
              </a:ext>
            </a:extLst>
          </p:cNvPr>
          <p:cNvSpPr/>
          <p:nvPr/>
        </p:nvSpPr>
        <p:spPr>
          <a:xfrm>
            <a:off x="2373745" y="1862331"/>
            <a:ext cx="6428510" cy="1723105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Sistematización de observaciones de procesos de autodevaluación de pares en cada proceso de RC y  Acreditación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A6FF3DD-F039-48AC-AEFA-4ED9BF9867C1}"/>
              </a:ext>
            </a:extLst>
          </p:cNvPr>
          <p:cNvSpPr txBox="1"/>
          <p:nvPr/>
        </p:nvSpPr>
        <p:spPr>
          <a:xfrm>
            <a:off x="1016000" y="3687619"/>
            <a:ext cx="95504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1. Existencia de grupos de investigación en algunos programas sin reconocimiento </a:t>
            </a:r>
          </a:p>
          <a:p>
            <a:pPr algn="just" font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2. Poca apropiación de los docentes del PEI para ser aplicados en distintos ambientes de aprendizaje.</a:t>
            </a:r>
          </a:p>
          <a:p>
            <a:pPr algn="just" font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3. Bajos resultados en pruebas SABER PRO por debilidad en competencia de estudiantes en pensamiento crítico</a:t>
            </a:r>
          </a:p>
          <a:p>
            <a:pPr algn="just" font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4. Poca cultura del registro, análisis y confiabilidad en la información.</a:t>
            </a:r>
          </a:p>
          <a:p>
            <a:pPr algn="just" font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5. Falta mayor investigación sobre las tendencias de las disciplinas</a:t>
            </a:r>
          </a:p>
          <a:p>
            <a:pPr algn="just" fontAlgn="ctr"/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6. Dispersión de la información en Proyección social</a:t>
            </a:r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73408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2D9BC9-1255-48B2-A3B7-79B2775D02B3}"/>
              </a:ext>
            </a:extLst>
          </p:cNvPr>
          <p:cNvSpPr/>
          <p:nvPr/>
        </p:nvSpPr>
        <p:spPr>
          <a:xfrm>
            <a:off x="0" y="0"/>
            <a:ext cx="12192000" cy="5883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82FC8E4-EBC5-4AD1-88EA-85CBD8B1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5" y="793860"/>
            <a:ext cx="10665376" cy="416293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3DA6E6A-E782-441F-A6C3-61F9985E61C8}"/>
              </a:ext>
            </a:extLst>
          </p:cNvPr>
          <p:cNvSpPr/>
          <p:nvPr/>
        </p:nvSpPr>
        <p:spPr>
          <a:xfrm>
            <a:off x="0" y="0"/>
            <a:ext cx="12192000" cy="5985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FA78CD-A4D0-47D0-B11F-3872588DA62D}"/>
              </a:ext>
            </a:extLst>
          </p:cNvPr>
          <p:cNvSpPr txBox="1"/>
          <p:nvPr/>
        </p:nvSpPr>
        <p:spPr>
          <a:xfrm>
            <a:off x="517236" y="332601"/>
            <a:ext cx="4221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Que encontramos 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>
                <a:solidFill>
                  <a:srgbClr val="FF0000"/>
                </a:solidFill>
              </a:rPr>
              <a:t>Programas cuentan con requisitos de tradición para Acreditación </a:t>
            </a:r>
          </a:p>
          <a:p>
            <a:endParaRPr lang="es-CO" dirty="0">
              <a:solidFill>
                <a:srgbClr val="FF0000"/>
              </a:solidFill>
            </a:endParaRPr>
          </a:p>
          <a:p>
            <a:r>
              <a:rPr lang="es-CO" dirty="0"/>
              <a:t>Faltan condiciones de fondo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921C744-6A7E-4996-ADAD-783669728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5" y="2738360"/>
            <a:ext cx="9504218" cy="2863103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449A2F6C-A3D2-4C75-B97A-55DD43AA3350}"/>
              </a:ext>
            </a:extLst>
          </p:cNvPr>
          <p:cNvSpPr/>
          <p:nvPr/>
        </p:nvSpPr>
        <p:spPr>
          <a:xfrm>
            <a:off x="4839855" y="974436"/>
            <a:ext cx="2373745" cy="9559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B189070-C2F7-474B-B27A-6C9613C159D3}"/>
              </a:ext>
            </a:extLst>
          </p:cNvPr>
          <p:cNvSpPr txBox="1"/>
          <p:nvPr/>
        </p:nvSpPr>
        <p:spPr>
          <a:xfrm>
            <a:off x="7629238" y="932765"/>
            <a:ext cx="332678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Contaduría Pública</a:t>
            </a:r>
          </a:p>
          <a:p>
            <a:r>
              <a:rPr lang="es-CO" dirty="0"/>
              <a:t>Ingeniería de Sistemas </a:t>
            </a:r>
          </a:p>
          <a:p>
            <a:r>
              <a:rPr lang="es-CO" dirty="0"/>
              <a:t>Ingeniería Financiera</a:t>
            </a:r>
          </a:p>
          <a:p>
            <a:r>
              <a:rPr lang="es-CO" dirty="0"/>
              <a:t>Administración de Empresas</a:t>
            </a:r>
          </a:p>
        </p:txBody>
      </p:sp>
    </p:spTree>
    <p:extLst>
      <p:ext uri="{BB962C8B-B14F-4D97-AF65-F5344CB8AC3E}">
        <p14:creationId xmlns:p14="http://schemas.microsoft.com/office/powerpoint/2010/main" val="143368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2D9BC9-1255-48B2-A3B7-79B2775D02B3}"/>
              </a:ext>
            </a:extLst>
          </p:cNvPr>
          <p:cNvSpPr/>
          <p:nvPr/>
        </p:nvSpPr>
        <p:spPr>
          <a:xfrm>
            <a:off x="0" y="0"/>
            <a:ext cx="12192000" cy="5883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82FC8E4-EBC5-4AD1-88EA-85CBD8B1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5" y="793860"/>
            <a:ext cx="10665376" cy="416293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3DA6E6A-E782-441F-A6C3-61F9985E61C8}"/>
              </a:ext>
            </a:extLst>
          </p:cNvPr>
          <p:cNvSpPr/>
          <p:nvPr/>
        </p:nvSpPr>
        <p:spPr>
          <a:xfrm>
            <a:off x="0" y="0"/>
            <a:ext cx="12192000" cy="5985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16E7D65-8542-4169-9CAF-69A6C97A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69" y="153859"/>
            <a:ext cx="10562249" cy="56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8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2D9BC9-1255-48B2-A3B7-79B2775D02B3}"/>
              </a:ext>
            </a:extLst>
          </p:cNvPr>
          <p:cNvSpPr/>
          <p:nvPr/>
        </p:nvSpPr>
        <p:spPr>
          <a:xfrm>
            <a:off x="0" y="0"/>
            <a:ext cx="12192000" cy="5883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82FC8E4-EBC5-4AD1-88EA-85CBD8B1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5" y="793860"/>
            <a:ext cx="10665376" cy="416293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3DA6E6A-E782-441F-A6C3-61F9985E61C8}"/>
              </a:ext>
            </a:extLst>
          </p:cNvPr>
          <p:cNvSpPr/>
          <p:nvPr/>
        </p:nvSpPr>
        <p:spPr>
          <a:xfrm>
            <a:off x="0" y="0"/>
            <a:ext cx="12192000" cy="5985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99BDB3F-A024-4B34-A6DB-3CEAA75B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5" y="48407"/>
            <a:ext cx="10483273" cy="58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0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15870" y="173176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3300"/>
                </a:solidFill>
              </a:rPr>
              <a:t>OPORTUNIDADES Y ACCIONES DE MEJORA PARA EL PERÍODO (</a:t>
            </a:r>
            <a:r>
              <a:rPr lang="es-ES" sz="2800" b="1" dirty="0">
                <a:solidFill>
                  <a:srgbClr val="FF3300"/>
                </a:solidFill>
              </a:rPr>
              <a:t>2019)</a:t>
            </a:r>
            <a:endParaRPr lang="es-C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9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F5EB17A-AA81-44A6-B992-C6693EBCB269}"/>
              </a:ext>
            </a:extLst>
          </p:cNvPr>
          <p:cNvSpPr/>
          <p:nvPr/>
        </p:nvSpPr>
        <p:spPr>
          <a:xfrm>
            <a:off x="304435" y="833643"/>
            <a:ext cx="33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dirty="0">
                <a:solidFill>
                  <a:srgbClr val="FF0000"/>
                </a:solidFill>
              </a:rPr>
              <a:t>ASEGURAMIENTO DE LA CALIDAD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E4B4F46-B08B-4FA3-817D-D36D02AB0840}"/>
              </a:ext>
            </a:extLst>
          </p:cNvPr>
          <p:cNvSpPr/>
          <p:nvPr/>
        </p:nvSpPr>
        <p:spPr>
          <a:xfrm>
            <a:off x="304435" y="17758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/>
            <a:r>
              <a:rPr lang="es-CO" dirty="0"/>
              <a:t>Elaborar módulo didáctico para la construcción efectiva de los documentos maestros de registro calificado como parte de un proceso de investigación disciplinar</a:t>
            </a:r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384FCC0-555A-4849-A443-F5E487DFE13B}"/>
              </a:ext>
            </a:extLst>
          </p:cNvPr>
          <p:cNvSpPr/>
          <p:nvPr/>
        </p:nvSpPr>
        <p:spPr>
          <a:xfrm>
            <a:off x="5357091" y="30685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/>
            <a:r>
              <a:rPr lang="es-CO" dirty="0">
                <a:solidFill>
                  <a:schemeClr val="dk1"/>
                </a:solidFill>
              </a:rPr>
              <a:t>Cumplir a cabalidad con los lineamientos exigidos por el MEN</a:t>
            </a:r>
            <a:br>
              <a:rPr lang="es-CO" dirty="0">
                <a:solidFill>
                  <a:schemeClr val="dk1"/>
                </a:solidFill>
              </a:rPr>
            </a:br>
            <a:r>
              <a:rPr lang="es-CO" dirty="0">
                <a:solidFill>
                  <a:schemeClr val="dk1"/>
                </a:solidFill>
              </a:rPr>
              <a:t>Facilitar el trabajo de los equipos de autoevaluación</a:t>
            </a:r>
          </a:p>
          <a:p>
            <a:pPr algn="just" fontAlgn="ctr"/>
            <a:r>
              <a:rPr lang="es-CO" dirty="0">
                <a:solidFill>
                  <a:schemeClr val="dk1"/>
                </a:solidFill>
              </a:rPr>
              <a:t>Empoderar a los coordinadores y directores de programa del proceso de autoevaluación y autorregulación </a:t>
            </a:r>
          </a:p>
          <a:p>
            <a:pPr algn="just" fontAlgn="ctr"/>
            <a:endParaRPr lang="es-CO" dirty="0">
              <a:solidFill>
                <a:schemeClr val="dk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7F286FD-F668-41A4-8EC3-43335AC989D6}"/>
              </a:ext>
            </a:extLst>
          </p:cNvPr>
          <p:cNvSpPr txBox="1"/>
          <p:nvPr/>
        </p:nvSpPr>
        <p:spPr>
          <a:xfrm>
            <a:off x="840510" y="4969102"/>
            <a:ext cx="384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Dirección Aseguramiento de la Calidad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3B75034-AFA6-4E3F-B297-5A4FC1913145}"/>
              </a:ext>
            </a:extLst>
          </p:cNvPr>
          <p:cNvSpPr txBox="1"/>
          <p:nvPr/>
        </p:nvSpPr>
        <p:spPr>
          <a:xfrm>
            <a:off x="8783782" y="496910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2019-1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C7BD50-321B-4902-8429-63D81A426DD5}"/>
              </a:ext>
            </a:extLst>
          </p:cNvPr>
          <p:cNvSpPr txBox="1"/>
          <p:nvPr/>
        </p:nvSpPr>
        <p:spPr>
          <a:xfrm>
            <a:off x="2091416" y="1406512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Acción de mejoramiento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260339B-6BFE-4ADD-8A0A-6D60F49C4DFB}"/>
              </a:ext>
            </a:extLst>
          </p:cNvPr>
          <p:cNvSpPr txBox="1"/>
          <p:nvPr/>
        </p:nvSpPr>
        <p:spPr>
          <a:xfrm>
            <a:off x="7801071" y="2736457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Impacto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7B03DDB-1542-406B-A070-C9A66664047E}"/>
              </a:ext>
            </a:extLst>
          </p:cNvPr>
          <p:cNvSpPr txBox="1"/>
          <p:nvPr/>
        </p:nvSpPr>
        <p:spPr>
          <a:xfrm>
            <a:off x="2070461" y="4693587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Responsable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F9AC170-C7ED-48B7-9416-AE1CC75AF958}"/>
              </a:ext>
            </a:extLst>
          </p:cNvPr>
          <p:cNvSpPr txBox="1"/>
          <p:nvPr/>
        </p:nvSpPr>
        <p:spPr>
          <a:xfrm>
            <a:off x="8783782" y="4700943"/>
            <a:ext cx="78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45414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F5EB17A-AA81-44A6-B992-C6693EBCB269}"/>
              </a:ext>
            </a:extLst>
          </p:cNvPr>
          <p:cNvSpPr/>
          <p:nvPr/>
        </p:nvSpPr>
        <p:spPr>
          <a:xfrm>
            <a:off x="304435" y="833643"/>
            <a:ext cx="339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dirty="0">
                <a:solidFill>
                  <a:srgbClr val="FF0000"/>
                </a:solidFill>
              </a:rPr>
              <a:t>ASEGURAMIENTO DE LA CALIDAD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E4B4F46-B08B-4FA3-817D-D36D02AB0840}"/>
              </a:ext>
            </a:extLst>
          </p:cNvPr>
          <p:cNvSpPr/>
          <p:nvPr/>
        </p:nvSpPr>
        <p:spPr>
          <a:xfrm>
            <a:off x="304435" y="1775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/>
            <a:r>
              <a:rPr lang="es-CO" dirty="0"/>
              <a:t>Capacitar al cuerpo profesoral en el  “Módulo de la calidad del currículo desde el Modelo Pedagógico de la Universidad” </a:t>
            </a:r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7F286FD-F668-41A4-8EC3-43335AC989D6}"/>
              </a:ext>
            </a:extLst>
          </p:cNvPr>
          <p:cNvSpPr txBox="1"/>
          <p:nvPr/>
        </p:nvSpPr>
        <p:spPr>
          <a:xfrm>
            <a:off x="840510" y="4969102"/>
            <a:ext cx="384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Dirección Aseguramiento de la Calidad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3B75034-AFA6-4E3F-B297-5A4FC1913145}"/>
              </a:ext>
            </a:extLst>
          </p:cNvPr>
          <p:cNvSpPr txBox="1"/>
          <p:nvPr/>
        </p:nvSpPr>
        <p:spPr>
          <a:xfrm>
            <a:off x="8783782" y="496910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2019-1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C7BD50-321B-4902-8429-63D81A426DD5}"/>
              </a:ext>
            </a:extLst>
          </p:cNvPr>
          <p:cNvSpPr txBox="1"/>
          <p:nvPr/>
        </p:nvSpPr>
        <p:spPr>
          <a:xfrm>
            <a:off x="2091416" y="1406512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Acción de mejoramiento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260339B-6BFE-4ADD-8A0A-6D60F49C4DFB}"/>
              </a:ext>
            </a:extLst>
          </p:cNvPr>
          <p:cNvSpPr txBox="1"/>
          <p:nvPr/>
        </p:nvSpPr>
        <p:spPr>
          <a:xfrm>
            <a:off x="7801071" y="2736457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Impacto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7B03DDB-1542-406B-A070-C9A66664047E}"/>
              </a:ext>
            </a:extLst>
          </p:cNvPr>
          <p:cNvSpPr txBox="1"/>
          <p:nvPr/>
        </p:nvSpPr>
        <p:spPr>
          <a:xfrm>
            <a:off x="2070461" y="4693587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Responsable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F9AC170-C7ED-48B7-9416-AE1CC75AF958}"/>
              </a:ext>
            </a:extLst>
          </p:cNvPr>
          <p:cNvSpPr txBox="1"/>
          <p:nvPr/>
        </p:nvSpPr>
        <p:spPr>
          <a:xfrm>
            <a:off x="8783782" y="4700943"/>
            <a:ext cx="78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Fecha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8B1625E-E684-4A7B-860E-D0C381598017}"/>
              </a:ext>
            </a:extLst>
          </p:cNvPr>
          <p:cNvSpPr/>
          <p:nvPr/>
        </p:nvSpPr>
        <p:spPr>
          <a:xfrm>
            <a:off x="5301673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chemeClr val="dk1"/>
                </a:solidFill>
              </a:rPr>
              <a:t>Aplicación del modelo pedagógico por parte de los docentes en distintos ambientes de aprendizaje.</a:t>
            </a:r>
          </a:p>
        </p:txBody>
      </p:sp>
    </p:spTree>
    <p:extLst>
      <p:ext uri="{BB962C8B-B14F-4D97-AF65-F5344CB8AC3E}">
        <p14:creationId xmlns:p14="http://schemas.microsoft.com/office/powerpoint/2010/main" val="160856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F5EB17A-AA81-44A6-B992-C6693EBCB269}"/>
              </a:ext>
            </a:extLst>
          </p:cNvPr>
          <p:cNvSpPr/>
          <p:nvPr/>
        </p:nvSpPr>
        <p:spPr>
          <a:xfrm>
            <a:off x="840510" y="490144"/>
            <a:ext cx="166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dirty="0">
                <a:solidFill>
                  <a:srgbClr val="FF0000"/>
                </a:solidFill>
              </a:rPr>
              <a:t>ACREDITACIÓN </a:t>
            </a:r>
            <a:endParaRPr lang="es-CO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7F286FD-F668-41A4-8EC3-43335AC989D6}"/>
              </a:ext>
            </a:extLst>
          </p:cNvPr>
          <p:cNvSpPr txBox="1"/>
          <p:nvPr/>
        </p:nvSpPr>
        <p:spPr>
          <a:xfrm>
            <a:off x="514009" y="4636655"/>
            <a:ext cx="4278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Dirección Aseguramiento de la Calidad</a:t>
            </a:r>
          </a:p>
          <a:p>
            <a:r>
              <a:rPr lang="es-CO" sz="1600" dirty="0"/>
              <a:t>Decanos</a:t>
            </a:r>
          </a:p>
          <a:p>
            <a:r>
              <a:rPr lang="es-CO" sz="1600" dirty="0"/>
              <a:t>Directores de programa</a:t>
            </a:r>
          </a:p>
          <a:p>
            <a:r>
              <a:rPr lang="es-CO" sz="1600" dirty="0"/>
              <a:t>Directores de áreas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3B75034-AFA6-4E3F-B297-5A4FC1913145}"/>
              </a:ext>
            </a:extLst>
          </p:cNvPr>
          <p:cNvSpPr txBox="1"/>
          <p:nvPr/>
        </p:nvSpPr>
        <p:spPr>
          <a:xfrm>
            <a:off x="5107150" y="5424218"/>
            <a:ext cx="138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Permanente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C7BD50-321B-4902-8429-63D81A426DD5}"/>
              </a:ext>
            </a:extLst>
          </p:cNvPr>
          <p:cNvSpPr txBox="1"/>
          <p:nvPr/>
        </p:nvSpPr>
        <p:spPr>
          <a:xfrm>
            <a:off x="1247448" y="1060250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Acción de mejoramiento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260339B-6BFE-4ADD-8A0A-6D60F49C4DFB}"/>
              </a:ext>
            </a:extLst>
          </p:cNvPr>
          <p:cNvSpPr txBox="1"/>
          <p:nvPr/>
        </p:nvSpPr>
        <p:spPr>
          <a:xfrm>
            <a:off x="5612052" y="2721307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Impacto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7B03DDB-1542-406B-A070-C9A66664047E}"/>
              </a:ext>
            </a:extLst>
          </p:cNvPr>
          <p:cNvSpPr txBox="1"/>
          <p:nvPr/>
        </p:nvSpPr>
        <p:spPr>
          <a:xfrm>
            <a:off x="1563722" y="4332512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Responsable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F9AC170-C7ED-48B7-9416-AE1CC75AF958}"/>
              </a:ext>
            </a:extLst>
          </p:cNvPr>
          <p:cNvSpPr txBox="1"/>
          <p:nvPr/>
        </p:nvSpPr>
        <p:spPr>
          <a:xfrm>
            <a:off x="5310400" y="5054886"/>
            <a:ext cx="78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Fecha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C99D8C6-E7A4-44F1-9DB9-70D1D4C72FEF}"/>
              </a:ext>
            </a:extLst>
          </p:cNvPr>
          <p:cNvSpPr/>
          <p:nvPr/>
        </p:nvSpPr>
        <p:spPr>
          <a:xfrm>
            <a:off x="3432341" y="3196838"/>
            <a:ext cx="5725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dirty="0">
                <a:solidFill>
                  <a:schemeClr val="dk1"/>
                </a:solidFill>
              </a:rPr>
              <a:t>Implementación y fortalecimiento  de la cultura del mejoramiento continuo de los programas y de la institución para lograr estándares de excelencia académica, investigativa y administrativa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E792ED-086A-4EAA-B44F-8E35A27B584E}"/>
              </a:ext>
            </a:extLst>
          </p:cNvPr>
          <p:cNvSpPr txBox="1"/>
          <p:nvPr/>
        </p:nvSpPr>
        <p:spPr>
          <a:xfrm>
            <a:off x="0" y="1533303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Hacer el seguimiento y acompañamiento al cumplimiento de los planes de mejoramiento resultado de los procesos de autoevaluación, tanto para RC como para Acreditación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DA8178B-5503-4020-B169-0A92F5D0FC98}"/>
              </a:ext>
            </a:extLst>
          </p:cNvPr>
          <p:cNvSpPr txBox="1"/>
          <p:nvPr/>
        </p:nvSpPr>
        <p:spPr>
          <a:xfrm>
            <a:off x="8349672" y="4811703"/>
            <a:ext cx="367716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dirty="0"/>
              <a:t>Saber Pro</a:t>
            </a:r>
          </a:p>
          <a:p>
            <a:r>
              <a:rPr lang="es-CO" dirty="0"/>
              <a:t>Categorización de grupos</a:t>
            </a:r>
          </a:p>
          <a:p>
            <a:r>
              <a:rPr lang="es-CO" dirty="0"/>
              <a:t>Fortalecimiento de Proyección Social 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B6B3A04D-6388-457D-BE26-4D5F34FACF64}"/>
              </a:ext>
            </a:extLst>
          </p:cNvPr>
          <p:cNvSpPr/>
          <p:nvPr/>
        </p:nvSpPr>
        <p:spPr>
          <a:xfrm>
            <a:off x="8432800" y="4061697"/>
            <a:ext cx="960582" cy="683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476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F6C02C4-781B-4339-8B9D-E4C903292ECE}"/>
              </a:ext>
            </a:extLst>
          </p:cNvPr>
          <p:cNvSpPr/>
          <p:nvPr/>
        </p:nvSpPr>
        <p:spPr>
          <a:xfrm>
            <a:off x="0" y="-5736"/>
            <a:ext cx="12256655" cy="6251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158"/>
            <a:ext cx="9144000" cy="606842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1721358" y="908454"/>
            <a:ext cx="8520824" cy="5245419"/>
            <a:chOff x="2058944" y="2115122"/>
            <a:chExt cx="17041648" cy="10490838"/>
          </a:xfrm>
        </p:grpSpPr>
        <p:grpSp>
          <p:nvGrpSpPr>
            <p:cNvPr id="31" name="Grupo 30"/>
            <p:cNvGrpSpPr/>
            <p:nvPr/>
          </p:nvGrpSpPr>
          <p:grpSpPr>
            <a:xfrm>
              <a:off x="6296296" y="3105441"/>
              <a:ext cx="9953897" cy="8027630"/>
              <a:chOff x="19217120" y="746174"/>
              <a:chExt cx="4909930" cy="4073544"/>
            </a:xfrm>
          </p:grpSpPr>
          <p:pic>
            <p:nvPicPr>
              <p:cNvPr id="32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09603" y="1395689"/>
                <a:ext cx="3939475" cy="3151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Elipse 32"/>
              <p:cNvSpPr/>
              <p:nvPr/>
            </p:nvSpPr>
            <p:spPr>
              <a:xfrm>
                <a:off x="22210747" y="1265555"/>
                <a:ext cx="898710" cy="483155"/>
              </a:xfrm>
              <a:prstGeom prst="ellipse">
                <a:avLst/>
              </a:prstGeom>
              <a:solidFill>
                <a:schemeClr val="tx1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2</a:t>
                </a:r>
              </a:p>
            </p:txBody>
          </p:sp>
          <p:sp>
            <p:nvSpPr>
              <p:cNvPr id="34" name="Elipse 33"/>
              <p:cNvSpPr/>
              <p:nvPr/>
            </p:nvSpPr>
            <p:spPr>
              <a:xfrm>
                <a:off x="23006319" y="1804629"/>
                <a:ext cx="898710" cy="483155"/>
              </a:xfrm>
              <a:prstGeom prst="ellipse">
                <a:avLst/>
              </a:prstGeom>
              <a:solidFill>
                <a:schemeClr val="tx1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3</a:t>
                </a:r>
              </a:p>
            </p:txBody>
          </p:sp>
          <p:sp>
            <p:nvSpPr>
              <p:cNvPr id="35" name="Elipse 34"/>
              <p:cNvSpPr/>
              <p:nvPr/>
            </p:nvSpPr>
            <p:spPr>
              <a:xfrm>
                <a:off x="23228340" y="2578443"/>
                <a:ext cx="898710" cy="483155"/>
              </a:xfrm>
              <a:prstGeom prst="ellipse">
                <a:avLst/>
              </a:prstGeom>
              <a:solidFill>
                <a:schemeClr val="tx1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4</a:t>
                </a: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23096459" y="3409183"/>
                <a:ext cx="898710" cy="483155"/>
              </a:xfrm>
              <a:prstGeom prst="ellipse">
                <a:avLst/>
              </a:prstGeom>
              <a:solidFill>
                <a:schemeClr val="tx1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5</a:t>
                </a:r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22382264" y="4076945"/>
                <a:ext cx="898710" cy="483155"/>
              </a:xfrm>
              <a:prstGeom prst="ellipse">
                <a:avLst/>
              </a:prstGeom>
              <a:solidFill>
                <a:schemeClr val="tx1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6</a:t>
                </a:r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21240113" y="4336563"/>
                <a:ext cx="898710" cy="483155"/>
              </a:xfrm>
              <a:prstGeom prst="ellipse">
                <a:avLst/>
              </a:prstGeom>
              <a:solidFill>
                <a:schemeClr val="tx1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7</a:t>
                </a: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0178901" y="4015812"/>
                <a:ext cx="898710" cy="483155"/>
              </a:xfrm>
              <a:prstGeom prst="ellipse">
                <a:avLst/>
              </a:prstGeom>
              <a:solidFill>
                <a:srgbClr val="CC6600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8</a:t>
                </a:r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19372449" y="3439968"/>
                <a:ext cx="898710" cy="483155"/>
              </a:xfrm>
              <a:prstGeom prst="ellipse">
                <a:avLst/>
              </a:prstGeom>
              <a:solidFill>
                <a:srgbClr val="CC6600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9</a:t>
                </a:r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19217120" y="2617010"/>
                <a:ext cx="898710" cy="483155"/>
              </a:xfrm>
              <a:prstGeom prst="ellipse">
                <a:avLst/>
              </a:prstGeom>
              <a:solidFill>
                <a:srgbClr val="CC6600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10</a:t>
                </a:r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19534541" y="1794052"/>
                <a:ext cx="898710" cy="483155"/>
              </a:xfrm>
              <a:prstGeom prst="ellipse">
                <a:avLst/>
              </a:prstGeom>
              <a:solidFill>
                <a:srgbClr val="CC6600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11</a:t>
                </a:r>
              </a:p>
            </p:txBody>
          </p:sp>
          <p:sp>
            <p:nvSpPr>
              <p:cNvPr id="43" name="Elipse 42"/>
              <p:cNvSpPr/>
              <p:nvPr/>
            </p:nvSpPr>
            <p:spPr>
              <a:xfrm>
                <a:off x="20341403" y="1295000"/>
                <a:ext cx="898710" cy="483155"/>
              </a:xfrm>
              <a:prstGeom prst="ellipse">
                <a:avLst/>
              </a:prstGeom>
              <a:solidFill>
                <a:srgbClr val="CC6600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12</a:t>
                </a:r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21240113" y="746174"/>
                <a:ext cx="898710" cy="483155"/>
              </a:xfrm>
              <a:prstGeom prst="ellipse">
                <a:avLst/>
              </a:prstGeom>
              <a:solidFill>
                <a:srgbClr val="C00000"/>
              </a:solidFill>
              <a:ln w="50800" cap="flat">
                <a:solidFill>
                  <a:schemeClr val="bg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20" tIns="45720" rIns="45720" bIns="45720" numCol="1" spcCol="38100" rtlCol="0" anchor="ctr">
                <a:spAutoFit/>
              </a:bodyPr>
              <a:lstStyle/>
              <a:p>
                <a:pPr algn="ctr" hangingPunct="0"/>
                <a:r>
                  <a:rPr lang="es-CO" sz="16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  <a:sym typeface="Calibri"/>
                  </a:rPr>
                  <a:t>1</a:t>
                </a:r>
              </a:p>
            </p:txBody>
          </p:sp>
        </p:grpSp>
        <p:sp>
          <p:nvSpPr>
            <p:cNvPr id="2" name="CuadroTexto 1"/>
            <p:cNvSpPr txBox="1"/>
            <p:nvPr/>
          </p:nvSpPr>
          <p:spPr>
            <a:xfrm>
              <a:off x="9424012" y="2115122"/>
              <a:ext cx="3464488" cy="7386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MISION Y PEI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2888498" y="3303792"/>
              <a:ext cx="3464488" cy="7386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ESTUDIANTES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14547366" y="4380984"/>
              <a:ext cx="3464488" cy="7386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DOCENTES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15636104" y="5810876"/>
              <a:ext cx="3464488" cy="1292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PROCESOS ACADÉMICOS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15299320" y="7951550"/>
              <a:ext cx="3464488" cy="7386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VISIBILIDAD </a:t>
              </a: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14515996" y="10019980"/>
              <a:ext cx="3950390" cy="7386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INVESTIGACIÓN CAC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9130388" y="11313298"/>
              <a:ext cx="4315132" cy="1292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PERTINENCIA E IMPACTO SOCIAL</a:t>
              </a: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400710" y="10405296"/>
              <a:ext cx="4728210" cy="1292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AUTOEVALUACIÓN</a:t>
              </a:r>
            </a:p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AUTORREGULACIÓN</a:t>
              </a:r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 </a:t>
              </a: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111362" y="6517242"/>
              <a:ext cx="4164964" cy="18466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ORGANIZACIÓN </a:t>
              </a:r>
            </a:p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ADMINISTRACIÓN Y GESTIÓN </a:t>
              </a:r>
              <a:endParaRPr lang="es-CO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2226488" y="4839576"/>
              <a:ext cx="4865040" cy="1292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PLANTA FÍSICA</a:t>
              </a:r>
            </a:p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RECURSOS DE APOYO</a:t>
              </a:r>
              <a:endParaRPr lang="es-CO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2058944" y="8703192"/>
              <a:ext cx="4789428" cy="1292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BIENESTAR</a:t>
              </a:r>
            </a:p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INTITUCIONAL </a:t>
              </a: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5065610" y="3208164"/>
              <a:ext cx="4164964" cy="1292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t">
              <a:spAutoFit/>
            </a:bodyPr>
            <a:lstStyle/>
            <a:p>
              <a:pPr algn="ctr" hangingPunct="0"/>
              <a:r>
                <a:rPr lang="es-CO" b="1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RECURSOS FINANCIEROS</a:t>
              </a:r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10753822" y="1064535"/>
            <a:ext cx="539932" cy="470898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P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I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D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I</a:t>
            </a:r>
          </a:p>
          <a:p>
            <a:pPr algn="ctr" hangingPunct="0"/>
            <a:endParaRPr lang="es-CO" sz="2000" b="1" dirty="0">
              <a:solidFill>
                <a:srgbClr val="FF0000"/>
              </a:solidFill>
            </a:endParaRP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A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C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A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D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É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M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I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C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O</a:t>
            </a:r>
          </a:p>
          <a:p>
            <a:pPr algn="ctr" hangingPunct="0"/>
            <a:endParaRPr lang="es-CO" sz="2000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96903" y="458956"/>
            <a:ext cx="539932" cy="59400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P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I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D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I</a:t>
            </a:r>
          </a:p>
          <a:p>
            <a:pPr algn="ctr" hangingPunct="0"/>
            <a:endParaRPr lang="es-CO" sz="2000" b="1" dirty="0">
              <a:solidFill>
                <a:srgbClr val="FF0000"/>
              </a:solidFill>
            </a:endParaRP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A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D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M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I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N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I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S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T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R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A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T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I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V</a:t>
            </a:r>
          </a:p>
          <a:p>
            <a:pPr algn="ctr" hangingPunct="0"/>
            <a:r>
              <a:rPr lang="es-CO" sz="2000" b="1" dirty="0">
                <a:solidFill>
                  <a:srgbClr val="FF0000"/>
                </a:solidFill>
              </a:rPr>
              <a:t>O</a:t>
            </a:r>
            <a:endParaRPr lang="es-CO" sz="2000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2680577" y="342800"/>
            <a:ext cx="6618576" cy="46166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hangingPunct="0"/>
            <a:r>
              <a:rPr lang="es-CO" sz="2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FACTORES DE ACREDITACIÓN – PROGRAMAS PIDI</a:t>
            </a:r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xmlns="" id="{5641A6B5-3224-4D56-9E24-53CEDE2BEB51}"/>
              </a:ext>
            </a:extLst>
          </p:cNvPr>
          <p:cNvSpPr/>
          <p:nvPr/>
        </p:nvSpPr>
        <p:spPr>
          <a:xfrm>
            <a:off x="1616364" y="267855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curvada hacia la derecha 7">
            <a:extLst>
              <a:ext uri="{FF2B5EF4-FFF2-40B4-BE49-F238E27FC236}">
                <a16:creationId xmlns:a16="http://schemas.microsoft.com/office/drawing/2014/main" xmlns="" id="{796984B6-3F23-42E7-9171-A241423BB6A0}"/>
              </a:ext>
            </a:extLst>
          </p:cNvPr>
          <p:cNvSpPr/>
          <p:nvPr/>
        </p:nvSpPr>
        <p:spPr>
          <a:xfrm>
            <a:off x="1474740" y="781312"/>
            <a:ext cx="1179596" cy="5425958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: curvada hacia la izquierda 8">
            <a:extLst>
              <a:ext uri="{FF2B5EF4-FFF2-40B4-BE49-F238E27FC236}">
                <a16:creationId xmlns:a16="http://schemas.microsoft.com/office/drawing/2014/main" xmlns="" id="{42B8DE82-F105-4A01-8393-A08D412F6C77}"/>
              </a:ext>
            </a:extLst>
          </p:cNvPr>
          <p:cNvSpPr/>
          <p:nvPr/>
        </p:nvSpPr>
        <p:spPr>
          <a:xfrm>
            <a:off x="9570055" y="802350"/>
            <a:ext cx="1136169" cy="538558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5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482A5EA-06FC-45AC-A2B2-7F01F35E30E7}"/>
              </a:ext>
            </a:extLst>
          </p:cNvPr>
          <p:cNvSpPr/>
          <p:nvPr/>
        </p:nvSpPr>
        <p:spPr>
          <a:xfrm>
            <a:off x="0" y="-75794"/>
            <a:ext cx="12192000" cy="69337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/>
          </a:p>
        </p:txBody>
      </p:sp>
      <p:grpSp>
        <p:nvGrpSpPr>
          <p:cNvPr id="5" name="Grupo 4"/>
          <p:cNvGrpSpPr/>
          <p:nvPr/>
        </p:nvGrpSpPr>
        <p:grpSpPr>
          <a:xfrm>
            <a:off x="42870" y="157018"/>
            <a:ext cx="4017245" cy="6125049"/>
            <a:chOff x="19709603" y="842271"/>
            <a:chExt cx="4417447" cy="3881350"/>
          </a:xfrm>
        </p:grpSpPr>
        <p:pic>
          <p:nvPicPr>
            <p:cNvPr id="6" name="Picture 2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9603" y="1395689"/>
              <a:ext cx="3939475" cy="315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lipse 6"/>
            <p:cNvSpPr/>
            <p:nvPr/>
          </p:nvSpPr>
          <p:spPr>
            <a:xfrm>
              <a:off x="22210747" y="1361653"/>
              <a:ext cx="898710" cy="290961"/>
            </a:xfrm>
            <a:prstGeom prst="ellipse">
              <a:avLst/>
            </a:prstGeom>
            <a:solidFill>
              <a:schemeClr val="tx1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2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3006318" y="1900726"/>
              <a:ext cx="898710" cy="290961"/>
            </a:xfrm>
            <a:prstGeom prst="ellipse">
              <a:avLst/>
            </a:prstGeom>
            <a:solidFill>
              <a:schemeClr val="tx1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3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23228340" y="2674539"/>
              <a:ext cx="898710" cy="290961"/>
            </a:xfrm>
            <a:prstGeom prst="ellipse">
              <a:avLst/>
            </a:prstGeom>
            <a:solidFill>
              <a:schemeClr val="tx1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4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23096459" y="3505280"/>
              <a:ext cx="898710" cy="290961"/>
            </a:xfrm>
            <a:prstGeom prst="ellipse">
              <a:avLst/>
            </a:prstGeom>
            <a:solidFill>
              <a:schemeClr val="tx1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5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22382264" y="4173042"/>
              <a:ext cx="898710" cy="290961"/>
            </a:xfrm>
            <a:prstGeom prst="ellipse">
              <a:avLst/>
            </a:prstGeom>
            <a:solidFill>
              <a:schemeClr val="tx1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6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21240113" y="4432660"/>
              <a:ext cx="898710" cy="290961"/>
            </a:xfrm>
            <a:prstGeom prst="ellipse">
              <a:avLst/>
            </a:prstGeom>
            <a:solidFill>
              <a:schemeClr val="tx1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7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21240113" y="842271"/>
              <a:ext cx="898710" cy="290961"/>
            </a:xfrm>
            <a:prstGeom prst="ellipse">
              <a:avLst/>
            </a:prstGeom>
            <a:solidFill>
              <a:srgbClr val="C000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</a:t>
              </a: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3753433" y="2976050"/>
            <a:ext cx="3972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1. </a:t>
            </a:r>
            <a:r>
              <a:rPr lang="es-CO" sz="1400" b="1" dirty="0">
                <a:solidFill>
                  <a:srgbClr val="C00000"/>
                </a:solidFill>
              </a:rPr>
              <a:t>FORTALECIMIENTO</a:t>
            </a:r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 Y AMPLIACIÓN DE PROGRAMA DE PREGRADO Y POSGRADO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704704" y="2971252"/>
            <a:ext cx="3688081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1. A</a:t>
            </a:r>
            <a:r>
              <a:rPr lang="es-CO" dirty="0">
                <a:sym typeface="Calibri"/>
              </a:rPr>
              <a:t>mpliación de programas</a:t>
            </a:r>
          </a:p>
          <a:p>
            <a:r>
              <a:rPr lang="es-CO" dirty="0"/>
              <a:t>2. E- </a:t>
            </a:r>
            <a:r>
              <a:rPr lang="es-CO" dirty="0" err="1"/>
              <a:t>Learning</a:t>
            </a:r>
            <a:endParaRPr lang="es-CO" dirty="0">
              <a:sym typeface="Calibri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20662" y="175655"/>
            <a:ext cx="4492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6.</a:t>
            </a:r>
            <a:r>
              <a:rPr lang="es-CO" sz="1400" b="1" dirty="0"/>
              <a:t> </a:t>
            </a:r>
            <a:r>
              <a:rPr lang="es-CO" sz="1400" b="1" dirty="0">
                <a:solidFill>
                  <a:srgbClr val="C00000"/>
                </a:solidFill>
              </a:rPr>
              <a:t>UNA UNIVERSIDAD HUMANISTA, PLURALISTA Y DEMOCRÁTICA</a:t>
            </a:r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650797" y="143370"/>
            <a:ext cx="3177610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13. Principios</a:t>
            </a:r>
          </a:p>
          <a:p>
            <a:r>
              <a:rPr lang="es-CO" dirty="0">
                <a:solidFill>
                  <a:srgbClr val="FF0000"/>
                </a:solidFill>
                <a:sym typeface="Calibri"/>
              </a:rPr>
              <a:t>Identidad </a:t>
            </a:r>
          </a:p>
          <a:p>
            <a:r>
              <a:rPr lang="es-CO" dirty="0"/>
              <a:t>pertinencia</a:t>
            </a:r>
            <a:endParaRPr lang="es-CO" dirty="0">
              <a:sym typeface="Calibri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734845" y="2048986"/>
            <a:ext cx="3508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2. FOMENTO A LA DOCENCIA CALIFICADA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243000" y="1906609"/>
            <a:ext cx="3688081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3. cualificación</a:t>
            </a:r>
            <a:endParaRPr lang="es-CO" dirty="0">
              <a:sym typeface="Calibri"/>
            </a:endParaRPr>
          </a:p>
          <a:p>
            <a:r>
              <a:rPr lang="es-CO" dirty="0"/>
              <a:t>4. Escuela de capacitación</a:t>
            </a:r>
            <a:endParaRPr lang="es-CO" dirty="0">
              <a:sym typeface="Calibri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913698" y="1008441"/>
            <a:ext cx="2743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3 APOYO A LA EXCELENCIA ESTUDIANTIL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710699" y="998914"/>
            <a:ext cx="5506504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5. Seguimiento y atención académica a estudiantes</a:t>
            </a:r>
          </a:p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6. Fomento y apoyo a la excelencia</a:t>
            </a:r>
            <a:endParaRPr lang="es-CO" sz="1400" b="1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867305" y="5477014"/>
            <a:ext cx="373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5.   UNIVERSIDAD DE DOCENCIA CON INVESTIGACIÓN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189614" y="5462575"/>
            <a:ext cx="5273552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Calibri"/>
              </a:rPr>
              <a:t>11. Fortalecimiento de la investigación científica y formativa</a:t>
            </a:r>
          </a:p>
          <a:p>
            <a:r>
              <a:rPr lang="es-CO" dirty="0"/>
              <a:t>12. Fomento a la producción científica y financiera</a:t>
            </a:r>
            <a:endParaRPr lang="es-CO" dirty="0">
              <a:sym typeface="Calibri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-69710" y="6349271"/>
            <a:ext cx="3110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7.   UNIVERSIDAD CON AMPLIA PROYECCIÓN SOCIAL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882044" y="6120983"/>
            <a:ext cx="4986044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Calibri"/>
              </a:rPr>
              <a:t>14. Organización, infraestructura y fomento</a:t>
            </a:r>
          </a:p>
          <a:p>
            <a:r>
              <a:rPr lang="es-CO" dirty="0"/>
              <a:t>15 Educación continuada</a:t>
            </a:r>
          </a:p>
          <a:p>
            <a:r>
              <a:rPr lang="es-CO" dirty="0">
                <a:sym typeface="Calibri"/>
              </a:rPr>
              <a:t>16. </a:t>
            </a:r>
            <a:r>
              <a:rPr lang="es-CO" dirty="0"/>
              <a:t>E</a:t>
            </a:r>
            <a:r>
              <a:rPr lang="es-CO" dirty="0">
                <a:sym typeface="Calibri"/>
              </a:rPr>
              <a:t>gresados e impacto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734845" y="4382704"/>
            <a:ext cx="373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8.   UNIVERSIDAD MODERNA Y PROYECTADA INTERNACIONALMENTE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441329" y="4337945"/>
            <a:ext cx="4707801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/>
              <a:t>17. Relaciones Interinstitucionales</a:t>
            </a:r>
          </a:p>
          <a:p>
            <a:r>
              <a:rPr lang="es-CO" dirty="0">
                <a:sym typeface="Calibri"/>
              </a:rPr>
              <a:t>18. Movilidad, cualificación investigativa</a:t>
            </a:r>
          </a:p>
        </p:txBody>
      </p:sp>
      <p:sp>
        <p:nvSpPr>
          <p:cNvPr id="39" name="Flecha: curvada hacia la izquierda 38">
            <a:extLst>
              <a:ext uri="{FF2B5EF4-FFF2-40B4-BE49-F238E27FC236}">
                <a16:creationId xmlns:a16="http://schemas.microsoft.com/office/drawing/2014/main" xmlns="" id="{FA9CECD7-CED7-4543-8F66-A3082BA57D7C}"/>
              </a:ext>
            </a:extLst>
          </p:cNvPr>
          <p:cNvSpPr/>
          <p:nvPr/>
        </p:nvSpPr>
        <p:spPr>
          <a:xfrm>
            <a:off x="10423310" y="2915166"/>
            <a:ext cx="1332229" cy="297173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B0E5BE9-8874-4860-9C79-7C6740110595}"/>
              </a:ext>
            </a:extLst>
          </p:cNvPr>
          <p:cNvSpPr/>
          <p:nvPr/>
        </p:nvSpPr>
        <p:spPr>
          <a:xfrm>
            <a:off x="7786" y="0"/>
            <a:ext cx="1216340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b="1" dirty="0"/>
          </a:p>
        </p:txBody>
      </p:sp>
      <p:grpSp>
        <p:nvGrpSpPr>
          <p:cNvPr id="28" name="Grupo 27"/>
          <p:cNvGrpSpPr/>
          <p:nvPr/>
        </p:nvGrpSpPr>
        <p:grpSpPr>
          <a:xfrm>
            <a:off x="7408189" y="85436"/>
            <a:ext cx="4576353" cy="6687127"/>
            <a:chOff x="19217120" y="791522"/>
            <a:chExt cx="4431958" cy="3755354"/>
          </a:xfrm>
        </p:grpSpPr>
        <p:pic>
          <p:nvPicPr>
            <p:cNvPr id="29" name="Picture 2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9603" y="1395689"/>
              <a:ext cx="3939475" cy="315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Elipse 36"/>
            <p:cNvSpPr/>
            <p:nvPr/>
          </p:nvSpPr>
          <p:spPr>
            <a:xfrm>
              <a:off x="20178901" y="4061160"/>
              <a:ext cx="898710" cy="392460"/>
            </a:xfrm>
            <a:prstGeom prst="ellipse">
              <a:avLst/>
            </a:prstGeom>
            <a:solidFill>
              <a:srgbClr val="CC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8</a:t>
              </a:r>
            </a:p>
          </p:txBody>
        </p:sp>
        <p:sp>
          <p:nvSpPr>
            <p:cNvPr id="38" name="Elipse 37"/>
            <p:cNvSpPr/>
            <p:nvPr/>
          </p:nvSpPr>
          <p:spPr>
            <a:xfrm>
              <a:off x="19372449" y="3485316"/>
              <a:ext cx="898710" cy="392460"/>
            </a:xfrm>
            <a:prstGeom prst="ellipse">
              <a:avLst/>
            </a:prstGeom>
            <a:solidFill>
              <a:srgbClr val="CC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9</a:t>
              </a:r>
            </a:p>
          </p:txBody>
        </p:sp>
        <p:sp>
          <p:nvSpPr>
            <p:cNvPr id="39" name="Elipse 38"/>
            <p:cNvSpPr/>
            <p:nvPr/>
          </p:nvSpPr>
          <p:spPr>
            <a:xfrm>
              <a:off x="19217120" y="2662358"/>
              <a:ext cx="898710" cy="392460"/>
            </a:xfrm>
            <a:prstGeom prst="ellipse">
              <a:avLst/>
            </a:prstGeom>
            <a:solidFill>
              <a:srgbClr val="CC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10</a:t>
              </a:r>
            </a:p>
          </p:txBody>
        </p:sp>
        <p:sp>
          <p:nvSpPr>
            <p:cNvPr id="40" name="Elipse 39"/>
            <p:cNvSpPr/>
            <p:nvPr/>
          </p:nvSpPr>
          <p:spPr>
            <a:xfrm>
              <a:off x="19534541" y="1839400"/>
              <a:ext cx="898710" cy="392460"/>
            </a:xfrm>
            <a:prstGeom prst="ellipse">
              <a:avLst/>
            </a:prstGeom>
            <a:solidFill>
              <a:srgbClr val="CC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11</a:t>
              </a:r>
            </a:p>
          </p:txBody>
        </p:sp>
        <p:sp>
          <p:nvSpPr>
            <p:cNvPr id="41" name="Elipse 40"/>
            <p:cNvSpPr/>
            <p:nvPr/>
          </p:nvSpPr>
          <p:spPr>
            <a:xfrm>
              <a:off x="20341403" y="1340348"/>
              <a:ext cx="898710" cy="392460"/>
            </a:xfrm>
            <a:prstGeom prst="ellipse">
              <a:avLst/>
            </a:prstGeom>
            <a:solidFill>
              <a:srgbClr val="CC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12</a:t>
              </a:r>
            </a:p>
          </p:txBody>
        </p:sp>
        <p:sp>
          <p:nvSpPr>
            <p:cNvPr id="42" name="Elipse 41"/>
            <p:cNvSpPr/>
            <p:nvPr/>
          </p:nvSpPr>
          <p:spPr>
            <a:xfrm>
              <a:off x="21240113" y="791522"/>
              <a:ext cx="898710" cy="392460"/>
            </a:xfrm>
            <a:prstGeom prst="ellipse">
              <a:avLst/>
            </a:prstGeom>
            <a:solidFill>
              <a:srgbClr val="C000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5039930" y="6115889"/>
            <a:ext cx="3335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4. UNA UNIVERSIDAD DE EXCELENCIA ACADÉMICA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30959" y="5780024"/>
            <a:ext cx="5067987" cy="95410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7. Autoevaluación y autorregulación</a:t>
            </a:r>
          </a:p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8. Actualización académica</a:t>
            </a:r>
          </a:p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9. Cualificación programas escolares</a:t>
            </a:r>
          </a:p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10. Una Universidad con modernos apoyos tecnológicos y didácticos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16310" y="5021548"/>
            <a:ext cx="415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9. UNA UNIVERSIDAD CENTRADA EN LA CULTURA Y EL BIENESTAR UNIVERSITARIO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2265" y="4974037"/>
            <a:ext cx="2847919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Calibri"/>
              </a:rPr>
              <a:t>19. Expansión y cualificación de servicios de Bienestar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3416309" y="3701894"/>
            <a:ext cx="415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10. SISTEMA INTEGRADO DE INFORMACIÓN GERENCIAL 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783919" y="3871382"/>
            <a:ext cx="2975907" cy="3077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Calibri"/>
              </a:rPr>
              <a:t>20. Sistemas de información gerencial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4143602" y="3154724"/>
            <a:ext cx="2773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11. SISTEMAS INTEGRADOS DE GESTIÓN 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318044" y="2707173"/>
            <a:ext cx="3721886" cy="98488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Calibri"/>
              </a:rPr>
              <a:t>21. SGC</a:t>
            </a:r>
          </a:p>
          <a:p>
            <a:r>
              <a:rPr lang="es-CO" dirty="0"/>
              <a:t>22. Universidad al servicio de la comunidad Unilibrista</a:t>
            </a:r>
          </a:p>
          <a:p>
            <a:r>
              <a:rPr lang="es-CO" dirty="0">
                <a:sym typeface="Calibri"/>
              </a:rPr>
              <a:t>23. Sistema Integrado de Gestión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5498946" y="1237976"/>
            <a:ext cx="2773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CO" sz="1400" b="1" dirty="0">
                <a:solidFill>
                  <a:srgbClr val="C00000"/>
                </a:solidFill>
              </a:rPr>
              <a:t>12. FORTALECIMIENTO ORGANIZACIONAL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906872" y="1247516"/>
            <a:ext cx="4464434" cy="52322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hangingPunct="0">
              <a:defRPr sz="1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ym typeface="Calibri"/>
              </a:rPr>
              <a:t>24. Organización y gestión</a:t>
            </a:r>
          </a:p>
          <a:p>
            <a:r>
              <a:rPr lang="es-CO" dirty="0"/>
              <a:t>25. Financiación, fortalecimiento y control financiero</a:t>
            </a:r>
            <a:endParaRPr lang="es-CO" dirty="0">
              <a:sym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940C1662-66CB-43FB-919E-E4A0B94C0412}"/>
              </a:ext>
            </a:extLst>
          </p:cNvPr>
          <p:cNvSpPr txBox="1"/>
          <p:nvPr/>
        </p:nvSpPr>
        <p:spPr>
          <a:xfrm>
            <a:off x="4718484" y="1828275"/>
            <a:ext cx="4145031" cy="3077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hangingPunct="0"/>
            <a:r>
              <a:rPr lang="es-CO" sz="1400" b="1" dirty="0">
                <a:solidFill>
                  <a:srgbClr val="C00000"/>
                </a:solidFill>
                <a:sym typeface="Calibri"/>
              </a:rPr>
              <a:t>13. GESTIÓN DEL CAMPUS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AFB79D9E-43A9-4B15-B543-1DE58DEB28F7}"/>
              </a:ext>
            </a:extLst>
          </p:cNvPr>
          <p:cNvSpPr txBox="1"/>
          <p:nvPr/>
        </p:nvSpPr>
        <p:spPr>
          <a:xfrm>
            <a:off x="1853110" y="1630365"/>
            <a:ext cx="4518196" cy="92333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s-CO" sz="2000" b="1" dirty="0"/>
              <a:t> </a:t>
            </a:r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26. Desarrollo de la infraestructura</a:t>
            </a:r>
          </a:p>
          <a:p>
            <a:pPr hangingPunct="0"/>
            <a:r>
              <a:rPr lang="es-CO" sz="1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27. Gestión de TIC</a:t>
            </a:r>
          </a:p>
          <a:p>
            <a:pPr hangingPunct="0"/>
            <a:endParaRPr lang="es-CO" sz="2000" b="1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94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48549"/>
            <a:ext cx="9144000" cy="50945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2471844" y="1481427"/>
            <a:ext cx="2828811" cy="2200405"/>
            <a:chOff x="19217120" y="492117"/>
            <a:chExt cx="4909930" cy="4581659"/>
          </a:xfrm>
        </p:grpSpPr>
        <p:pic>
          <p:nvPicPr>
            <p:cNvPr id="5" name="Picture 2" descr="Imagen relacionad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9603" y="1395689"/>
              <a:ext cx="3939475" cy="315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5"/>
            <p:cNvSpPr/>
            <p:nvPr/>
          </p:nvSpPr>
          <p:spPr>
            <a:xfrm>
              <a:off x="22210748" y="1011498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2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23006319" y="1550570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3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23228341" y="2324387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4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3096458" y="3155126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5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22382265" y="3822888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6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21240113" y="4082506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7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20178901" y="3761755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8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19372448" y="3185911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9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19217120" y="2362953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10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19534541" y="1539995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11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20341402" y="1040942"/>
              <a:ext cx="898709" cy="991270"/>
            </a:xfrm>
            <a:prstGeom prst="ellipse">
              <a:avLst/>
            </a:prstGeom>
            <a:solidFill>
              <a:srgbClr val="0066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12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21240113" y="492117"/>
              <a:ext cx="898709" cy="991270"/>
            </a:xfrm>
            <a:prstGeom prst="ellipse">
              <a:avLst/>
            </a:prstGeom>
            <a:solidFill>
              <a:srgbClr val="C00000"/>
            </a:solidFill>
            <a:ln w="508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20" tIns="45720" rIns="45720" bIns="45720" numCol="1" spcCol="38100" rtlCol="0" anchor="ctr">
              <a:spAutoFit/>
            </a:bodyPr>
            <a:lstStyle/>
            <a:p>
              <a:pPr algn="ctr" hangingPunct="0"/>
              <a:r>
                <a:rPr lang="es-CO" sz="16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Calibri"/>
                </a:rPr>
                <a:t>1</a:t>
              </a:r>
            </a:p>
          </p:txBody>
        </p:sp>
      </p:grpSp>
      <p:pic>
        <p:nvPicPr>
          <p:cNvPr id="1026" name="Picture 2" descr="Resultado de imagen para campus universitario belmonte avenida las amÃ©ric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63" y="790702"/>
            <a:ext cx="3122023" cy="16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46406" y="4248328"/>
            <a:ext cx="3768210" cy="70788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>
            <a:defPPr>
              <a:defRPr lang="es-CO"/>
            </a:defPPr>
            <a:lvl1pPr algn="ctr" hangingPunct="0">
              <a:defRPr sz="20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CO" dirty="0">
                <a:sym typeface="Calibri"/>
              </a:rPr>
              <a:t>14. POSICIONAMIENTO Y COMUNICACIONES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155156" y="4362029"/>
            <a:ext cx="4518196" cy="40011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hangingPunct="0"/>
            <a:r>
              <a:rPr lang="es-CO" sz="2000" b="1" dirty="0"/>
              <a:t> 28. Mercadeo e imagen corporativa</a:t>
            </a:r>
            <a:endParaRPr lang="es-CO" sz="2000" b="1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1028" name="Picture 4" descr="Resultado de imagen para campus universitario belmonte avenida las amÃ©r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84" y="3051716"/>
            <a:ext cx="2777361" cy="25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8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17259" y="209932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0000"/>
                </a:solidFill>
              </a:rPr>
              <a:t>ESTADO DE LAS ACCIONES DE LAS REVISIONES POR LA DIRECCIÓN PREVIAS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41976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7A7D7D4-C426-4D72-9EA5-814B15D0EF08}"/>
              </a:ext>
            </a:extLst>
          </p:cNvPr>
          <p:cNvSpPr/>
          <p:nvPr/>
        </p:nvSpPr>
        <p:spPr>
          <a:xfrm>
            <a:off x="0" y="0"/>
            <a:ext cx="12192000" cy="5985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89DB30-9A8B-4466-A0B3-85BB51799988}"/>
              </a:ext>
            </a:extLst>
          </p:cNvPr>
          <p:cNvSpPr/>
          <p:nvPr/>
        </p:nvSpPr>
        <p:spPr>
          <a:xfrm>
            <a:off x="2757986" y="174074"/>
            <a:ext cx="5400902" cy="36933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ctr"/>
            <a:r>
              <a:rPr lang="es-CO" b="1" dirty="0">
                <a:solidFill>
                  <a:schemeClr val="bg1"/>
                </a:solidFill>
              </a:rPr>
              <a:t>SEGUIMIENTO A ACCIÓN(ES) DE MEJORAMIENTO 2018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31919B8-31D7-48D9-B146-1CA2E38CE24C}"/>
              </a:ext>
            </a:extLst>
          </p:cNvPr>
          <p:cNvSpPr/>
          <p:nvPr/>
        </p:nvSpPr>
        <p:spPr>
          <a:xfrm>
            <a:off x="0" y="7631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ctr"/>
            <a:r>
              <a:rPr lang="es-CO" dirty="0">
                <a:latin typeface="Arial" panose="020B0604020202020204" pitchFamily="34" charset="0"/>
              </a:rPr>
              <a:t>Iniciar autoevaluaciones momento  1 y  2 para programas de pregrado y posgrado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F58555C-39BA-4D34-B88C-44F80A0F9169}"/>
              </a:ext>
            </a:extLst>
          </p:cNvPr>
          <p:cNvSpPr txBox="1"/>
          <p:nvPr/>
        </p:nvSpPr>
        <p:spPr>
          <a:xfrm>
            <a:off x="304800" y="1848984"/>
            <a:ext cx="4354946" cy="33239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b="1" dirty="0"/>
              <a:t>Pregrados</a:t>
            </a:r>
          </a:p>
          <a:p>
            <a:endParaRPr lang="es-CO" dirty="0"/>
          </a:p>
          <a:p>
            <a:r>
              <a:rPr lang="es-CO" sz="1600" b="1" dirty="0"/>
              <a:t>Momento 1</a:t>
            </a:r>
          </a:p>
          <a:p>
            <a:r>
              <a:rPr lang="es-CO" dirty="0"/>
              <a:t>	</a:t>
            </a:r>
            <a:r>
              <a:rPr lang="es-CO" sz="1600" dirty="0"/>
              <a:t>Administración de Empresas</a:t>
            </a:r>
          </a:p>
          <a:p>
            <a:endParaRPr lang="es-CO" dirty="0"/>
          </a:p>
          <a:p>
            <a:r>
              <a:rPr lang="es-CO" sz="1600" b="1" dirty="0"/>
              <a:t>Momento 2 </a:t>
            </a:r>
          </a:p>
          <a:p>
            <a:pPr lvl="1"/>
            <a:r>
              <a:rPr lang="es-CO" sz="1600" dirty="0"/>
              <a:t>Trabajo social</a:t>
            </a:r>
          </a:p>
          <a:p>
            <a:pPr lvl="1"/>
            <a:r>
              <a:rPr lang="es-CO" sz="1600" dirty="0"/>
              <a:t>Ing. Financiera</a:t>
            </a:r>
          </a:p>
          <a:p>
            <a:pPr lvl="1"/>
            <a:r>
              <a:rPr lang="es-CO" sz="1600" dirty="0"/>
              <a:t>Enfermería solicitud de renovación automática</a:t>
            </a:r>
          </a:p>
          <a:p>
            <a:endParaRPr lang="es-CO" dirty="0"/>
          </a:p>
          <a:p>
            <a:r>
              <a:rPr lang="es-CO" dirty="0"/>
              <a:t>	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5D415A-B215-466D-ABD3-FE074A212C60}"/>
              </a:ext>
            </a:extLst>
          </p:cNvPr>
          <p:cNvSpPr txBox="1"/>
          <p:nvPr/>
        </p:nvSpPr>
        <p:spPr>
          <a:xfrm>
            <a:off x="6197600" y="872836"/>
            <a:ext cx="5560290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000" b="1" dirty="0"/>
              <a:t>Posgrados</a:t>
            </a:r>
            <a:r>
              <a:rPr lang="es-CO" sz="1600" dirty="0"/>
              <a:t> </a:t>
            </a:r>
          </a:p>
          <a:p>
            <a:endParaRPr lang="es-CO" sz="1600" dirty="0"/>
          </a:p>
          <a:p>
            <a:r>
              <a:rPr lang="es-CO" sz="1600" b="1" dirty="0"/>
              <a:t>Momento 1 </a:t>
            </a:r>
          </a:p>
          <a:p>
            <a:pPr lvl="1"/>
            <a:r>
              <a:rPr lang="es-CO" sz="1600" dirty="0"/>
              <a:t>Responsabilidad médica </a:t>
            </a:r>
          </a:p>
          <a:p>
            <a:pPr lvl="1"/>
            <a:r>
              <a:rPr lang="es-CO" sz="1600" dirty="0"/>
              <a:t>Derecho energético e hidrocarburos</a:t>
            </a:r>
          </a:p>
          <a:p>
            <a:pPr lvl="1"/>
            <a:r>
              <a:rPr lang="es-CO" sz="1600" dirty="0"/>
              <a:t>Derecho Procesal, Probatorio y oralidad </a:t>
            </a:r>
          </a:p>
          <a:p>
            <a:pPr lvl="1"/>
            <a:r>
              <a:rPr lang="es-CO" sz="1600" dirty="0"/>
              <a:t>Derecho del trabajo, pensiones y riesgos laborales  y Derecho administrativo.</a:t>
            </a:r>
          </a:p>
          <a:p>
            <a:pPr lvl="1" algn="just" fontAlgn="ctr"/>
            <a:r>
              <a:rPr lang="es-CO" sz="1600" dirty="0"/>
              <a:t>Maestría en Gestión de la seguridad y salud en el trabajo</a:t>
            </a:r>
          </a:p>
          <a:p>
            <a:endParaRPr lang="es-CO" sz="1600" dirty="0"/>
          </a:p>
          <a:p>
            <a:r>
              <a:rPr lang="es-CO" sz="1600" b="1" dirty="0"/>
              <a:t>Momento 2</a:t>
            </a:r>
          </a:p>
          <a:p>
            <a:endParaRPr lang="es-CO" sz="1600" b="1" dirty="0"/>
          </a:p>
          <a:p>
            <a:pPr algn="just" fontAlgn="ctr"/>
            <a:r>
              <a:rPr lang="es-CO" sz="1600" dirty="0"/>
              <a:t>Derecho administrativo, </a:t>
            </a:r>
          </a:p>
          <a:p>
            <a:pPr algn="just" fontAlgn="ctr"/>
            <a:r>
              <a:rPr lang="es-CO" sz="1600" dirty="0"/>
              <a:t>Derecho Constitucional(inició), </a:t>
            </a:r>
          </a:p>
          <a:p>
            <a:pPr algn="just" fontAlgn="ctr"/>
            <a:r>
              <a:rPr lang="es-CO" sz="1600" dirty="0"/>
              <a:t>Seguridad y salud en el trabajo.</a:t>
            </a:r>
          </a:p>
          <a:p>
            <a:pPr algn="just" fontAlgn="ctr"/>
            <a:r>
              <a:rPr lang="es-CO" sz="1600" dirty="0"/>
              <a:t>Maestría 	Derecho administrativo, </a:t>
            </a:r>
          </a:p>
          <a:p>
            <a:pPr algn="just" fontAlgn="ctr"/>
            <a:r>
              <a:rPr lang="es-CO" sz="1600" dirty="0"/>
              <a:t>	Derecho Penal, </a:t>
            </a:r>
          </a:p>
          <a:p>
            <a:pPr algn="just" fontAlgn="ctr"/>
            <a:r>
              <a:rPr lang="es-CO" sz="1600" dirty="0"/>
              <a:t>	Administración de empresas</a:t>
            </a:r>
          </a:p>
          <a:p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24684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7A7D7D4-C426-4D72-9EA5-814B15D0EF08}"/>
              </a:ext>
            </a:extLst>
          </p:cNvPr>
          <p:cNvSpPr/>
          <p:nvPr/>
        </p:nvSpPr>
        <p:spPr>
          <a:xfrm>
            <a:off x="-9237" y="-58324"/>
            <a:ext cx="12192000" cy="5985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89DB30-9A8B-4466-A0B3-85BB51799988}"/>
              </a:ext>
            </a:extLst>
          </p:cNvPr>
          <p:cNvSpPr/>
          <p:nvPr/>
        </p:nvSpPr>
        <p:spPr>
          <a:xfrm>
            <a:off x="2757986" y="174074"/>
            <a:ext cx="5400902" cy="36933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ctr"/>
            <a:r>
              <a:rPr lang="es-CO" b="1" dirty="0">
                <a:solidFill>
                  <a:schemeClr val="bg1"/>
                </a:solidFill>
              </a:rPr>
              <a:t>SEGUIMIENTO A ACCIÓN(ES) DE MEJORAMIENTO 2019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31919B8-31D7-48D9-B146-1CA2E38CE24C}"/>
              </a:ext>
            </a:extLst>
          </p:cNvPr>
          <p:cNvSpPr/>
          <p:nvPr/>
        </p:nvSpPr>
        <p:spPr>
          <a:xfrm>
            <a:off x="2757986" y="7842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CO" b="1" dirty="0">
                <a:latin typeface="Arial" panose="020B0604020202020204" pitchFamily="34" charset="0"/>
              </a:rPr>
              <a:t>PROGRAMAS EN PROCESO </a:t>
            </a:r>
          </a:p>
          <a:p>
            <a:pPr algn="ctr" fontAlgn="ctr"/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</a:rPr>
              <a:t>FECHA CRÍTICAS </a:t>
            </a:r>
          </a:p>
          <a:p>
            <a:pPr algn="ctr" fontAlgn="ctr"/>
            <a:endParaRPr lang="es-CO" b="1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C5D415A-B215-466D-ABD3-FE074A212C60}"/>
              </a:ext>
            </a:extLst>
          </p:cNvPr>
          <p:cNvSpPr txBox="1"/>
          <p:nvPr/>
        </p:nvSpPr>
        <p:spPr>
          <a:xfrm>
            <a:off x="5458437" y="2934258"/>
            <a:ext cx="5560290" cy="20621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CO" sz="1600" dirty="0"/>
          </a:p>
          <a:p>
            <a:r>
              <a:rPr lang="es-CO" sz="1600" b="1" dirty="0"/>
              <a:t>Momento 2</a:t>
            </a:r>
          </a:p>
          <a:p>
            <a:endParaRPr lang="es-CO" sz="1600" b="1" dirty="0"/>
          </a:p>
          <a:p>
            <a:pPr algn="just" fontAlgn="ctr"/>
            <a:r>
              <a:rPr lang="es-CO" sz="1600" dirty="0"/>
              <a:t>Especialización 	Derecho administrativo</a:t>
            </a:r>
          </a:p>
          <a:p>
            <a:pPr algn="just" fontAlgn="ctr"/>
            <a:r>
              <a:rPr lang="es-CO" sz="1600" dirty="0"/>
              <a:t>		Administración Financiera 	</a:t>
            </a:r>
          </a:p>
          <a:p>
            <a:pPr algn="just" fontAlgn="ctr"/>
            <a:r>
              <a:rPr lang="es-CO" sz="1600" dirty="0"/>
              <a:t>Maestría 		Derecho administrativo</a:t>
            </a:r>
          </a:p>
          <a:p>
            <a:pPr algn="just" fontAlgn="ctr"/>
            <a:r>
              <a:rPr lang="es-CO" sz="1600" dirty="0"/>
              <a:t>		Derecho Penal</a:t>
            </a:r>
          </a:p>
          <a:p>
            <a:pPr algn="just" fontAlgn="ctr"/>
            <a:r>
              <a:rPr lang="es-CO" sz="1600" dirty="0"/>
              <a:t>		</a:t>
            </a:r>
            <a:endParaRPr lang="es-CO" sz="1600" b="1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xmlns="" id="{92407B45-B7C5-4DA3-8708-7410320C8DC1}"/>
              </a:ext>
            </a:extLst>
          </p:cNvPr>
          <p:cNvSpPr/>
          <p:nvPr/>
        </p:nvSpPr>
        <p:spPr>
          <a:xfrm>
            <a:off x="5366326" y="1626810"/>
            <a:ext cx="720437" cy="9233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2A3FC62-AF71-4613-932B-4A3D61D9D6A8}"/>
              </a:ext>
            </a:extLst>
          </p:cNvPr>
          <p:cNvSpPr txBox="1"/>
          <p:nvPr/>
        </p:nvSpPr>
        <p:spPr>
          <a:xfrm>
            <a:off x="314037" y="2599713"/>
            <a:ext cx="3306618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/>
              <a:t>Ventanas MEN fecha limite </a:t>
            </a:r>
          </a:p>
          <a:p>
            <a:pPr algn="ctr"/>
            <a:r>
              <a:rPr lang="es-CO" dirty="0"/>
              <a:t>10 de mayo </a:t>
            </a:r>
          </a:p>
          <a:p>
            <a:pPr algn="ctr"/>
            <a:r>
              <a:rPr lang="es-CO" dirty="0"/>
              <a:t>31 de julio  </a:t>
            </a:r>
          </a:p>
        </p:txBody>
      </p:sp>
    </p:spTree>
    <p:extLst>
      <p:ext uri="{BB962C8B-B14F-4D97-AF65-F5344CB8AC3E}">
        <p14:creationId xmlns:p14="http://schemas.microsoft.com/office/powerpoint/2010/main" val="102384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2D9BC9-1255-48B2-A3B7-79B2775D02B3}"/>
              </a:ext>
            </a:extLst>
          </p:cNvPr>
          <p:cNvSpPr/>
          <p:nvPr/>
        </p:nvSpPr>
        <p:spPr>
          <a:xfrm>
            <a:off x="0" y="0"/>
            <a:ext cx="12192000" cy="6056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482AEFE-F994-4A12-8A09-6CBCABBC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2" y="-1"/>
            <a:ext cx="9924176" cy="60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9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834</Words>
  <Application>Microsoft Office PowerPoint</Application>
  <PresentationFormat>Panorámica</PresentationFormat>
  <Paragraphs>231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Monotype Sorts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Cadena</dc:creator>
  <cp:lastModifiedBy>Usuario de Windows</cp:lastModifiedBy>
  <cp:revision>323</cp:revision>
  <dcterms:created xsi:type="dcterms:W3CDTF">2019-03-10T18:08:05Z</dcterms:created>
  <dcterms:modified xsi:type="dcterms:W3CDTF">2019-03-27T22:42:46Z</dcterms:modified>
</cp:coreProperties>
</file>