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2" r:id="rId3"/>
    <p:sldId id="294" r:id="rId4"/>
    <p:sldId id="295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533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700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436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51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94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102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02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61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693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353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5566-D38A-4809-AF18-A9CEEFCF61C2}" type="datetimeFigureOut">
              <a:rPr lang="es-CO" smtClean="0"/>
              <a:t>29/03/2019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130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654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15870" y="1731768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800" b="1" dirty="0" smtClean="0">
                <a:solidFill>
                  <a:srgbClr val="FF3300"/>
                </a:solidFill>
              </a:rPr>
              <a:t>REVISIÓN GERENCIAL SECCIONAL</a:t>
            </a:r>
          </a:p>
          <a:p>
            <a:pPr algn="ctr" defTabSz="457200" fontAlgn="ctr">
              <a:defRPr/>
            </a:pPr>
            <a:endParaRPr lang="es-ES_tradnl" sz="28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Old Face" pitchFamily="18" charset="0"/>
            </a:endParaRPr>
          </a:p>
          <a:p>
            <a:pPr algn="ctr" defTabSz="457200" fontAlgn="ctr">
              <a:defRPr/>
            </a:pPr>
            <a:r>
              <a:rPr lang="es-ES_tradnl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DIRECCIÓN </a:t>
            </a:r>
            <a:r>
              <a:rPr lang="es-ES_tradnl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ESTRATÉGICA</a:t>
            </a:r>
          </a:p>
          <a:p>
            <a:pPr algn="ctr" defTabSz="457200" fontAlgn="ctr">
              <a:spcBef>
                <a:spcPts val="0"/>
              </a:spcBef>
              <a:spcAft>
                <a:spcPts val="0"/>
              </a:spcAft>
              <a:defRPr/>
            </a:pPr>
            <a:endParaRPr lang="es-CO" sz="2800" b="1" dirty="0" smtClean="0">
              <a:solidFill>
                <a:srgbClr val="FF3300"/>
              </a:solidFill>
            </a:endParaRPr>
          </a:p>
          <a:p>
            <a:pPr algn="ctr" defTabSz="457200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800" b="1" dirty="0" smtClean="0">
                <a:solidFill>
                  <a:srgbClr val="FF3300"/>
                </a:solidFill>
              </a:rPr>
              <a:t>OPORTUNIDADES </a:t>
            </a:r>
            <a:r>
              <a:rPr lang="es-CO" sz="2800" b="1" dirty="0">
                <a:solidFill>
                  <a:srgbClr val="FF3300"/>
                </a:solidFill>
              </a:rPr>
              <a:t>Y ACCIONES DE MEJORA PARA EL </a:t>
            </a:r>
            <a:r>
              <a:rPr lang="es-CO" sz="2800" b="1" dirty="0" smtClean="0">
                <a:solidFill>
                  <a:srgbClr val="FF3300"/>
                </a:solidFill>
              </a:rPr>
              <a:t>PERÍODO </a:t>
            </a:r>
            <a:r>
              <a:rPr lang="es-CO" sz="2800" b="1" dirty="0">
                <a:solidFill>
                  <a:srgbClr val="FF3300"/>
                </a:solidFill>
              </a:rPr>
              <a:t>(</a:t>
            </a:r>
            <a:r>
              <a:rPr lang="es-ES" sz="2800" b="1" dirty="0" smtClean="0">
                <a:solidFill>
                  <a:srgbClr val="FF3300"/>
                </a:solidFill>
              </a:rPr>
              <a:t>2019)</a:t>
            </a:r>
            <a:endParaRPr lang="es-CO" sz="2800" b="1" dirty="0">
              <a:solidFill>
                <a:srgbClr val="FF3300"/>
              </a:solidFill>
            </a:endParaRPr>
          </a:p>
          <a:p>
            <a:pPr algn="ctr" defTabSz="457200" fontAlgn="ctr">
              <a:spcBef>
                <a:spcPts val="0"/>
              </a:spcBef>
              <a:spcAft>
                <a:spcPts val="0"/>
              </a:spcAft>
              <a:defRPr/>
            </a:pPr>
            <a:endParaRPr lang="es-CO" sz="2800" b="1" dirty="0" smtClean="0">
              <a:solidFill>
                <a:srgbClr val="FF3300"/>
              </a:solidFill>
            </a:endParaRPr>
          </a:p>
          <a:p>
            <a:pPr algn="ctr" defTabSz="457200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800" b="1" smtClean="0">
                <a:solidFill>
                  <a:srgbClr val="FF3300"/>
                </a:solidFill>
              </a:rPr>
              <a:t>Marzo 28 de 2019</a:t>
            </a:r>
            <a:endParaRPr lang="es-CO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3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974007"/>
              </p:ext>
            </p:extLst>
          </p:nvPr>
        </p:nvGraphicFramePr>
        <p:xfrm>
          <a:off x="90405" y="96670"/>
          <a:ext cx="11985810" cy="5775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3825">
                  <a:extLst>
                    <a:ext uri="{9D8B030D-6E8A-4147-A177-3AD203B41FA5}">
                      <a16:colId xmlns:a16="http://schemas.microsoft.com/office/drawing/2014/main" val="3653929525"/>
                    </a:ext>
                  </a:extLst>
                </a:gridCol>
                <a:gridCol w="3774551">
                  <a:extLst>
                    <a:ext uri="{9D8B030D-6E8A-4147-A177-3AD203B41FA5}">
                      <a16:colId xmlns:a16="http://schemas.microsoft.com/office/drawing/2014/main" val="463290032"/>
                    </a:ext>
                  </a:extLst>
                </a:gridCol>
                <a:gridCol w="1572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8914">
                  <a:extLst>
                    <a:ext uri="{9D8B030D-6E8A-4147-A177-3AD203B41FA5}">
                      <a16:colId xmlns:a16="http://schemas.microsoft.com/office/drawing/2014/main" val="3348226621"/>
                    </a:ext>
                  </a:extLst>
                </a:gridCol>
                <a:gridCol w="2741745">
                  <a:extLst>
                    <a:ext uri="{9D8B030D-6E8A-4147-A177-3AD203B41FA5}">
                      <a16:colId xmlns:a16="http://schemas.microsoft.com/office/drawing/2014/main" val="4004536373"/>
                    </a:ext>
                  </a:extLst>
                </a:gridCol>
                <a:gridCol w="1364090">
                  <a:extLst>
                    <a:ext uri="{9D8B030D-6E8A-4147-A177-3AD203B41FA5}">
                      <a16:colId xmlns:a16="http://schemas.microsoft.com/office/drawing/2014/main" val="1676630737"/>
                    </a:ext>
                  </a:extLst>
                </a:gridCol>
              </a:tblGrid>
              <a:tr h="353616">
                <a:tc gridSpan="6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6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ESTRATÉGICA</a:t>
                      </a:r>
                      <a:endParaRPr lang="es-CO" sz="16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08320"/>
                  </a:ext>
                </a:extLst>
              </a:tr>
              <a:tr h="43932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No.</a:t>
                      </a:r>
                      <a:endParaRPr lang="es-CO" sz="105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ACCIÓN(ES) DE MEJORAMIENTO 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IMPACTO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RESPONSABLE(S)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</a:t>
                      </a: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5878046"/>
                  </a:ext>
                </a:extLst>
              </a:tr>
              <a:tr h="47791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PLANEACIÓN ESTRATÉGICA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993985"/>
                  </a:ext>
                </a:extLst>
              </a:tr>
              <a:tr h="11755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8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 de información gerencial de la Universidad Libre (SIGUL)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Mayor oportunidad y confiabilidad de la información a nivel nacional y seccional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lang="es-CO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Planeación y Líderes de proceso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2019-1  y Permanente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0454824"/>
                  </a:ext>
                </a:extLst>
              </a:tr>
              <a:tr h="15648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8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informe de análisis de pertinencia de los programas de pregrado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Obtención</a:t>
                      </a:r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4 programas con análisis de pertinencia </a:t>
                      </a:r>
                    </a:p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Documento base para la toma de decisiones académicas</a:t>
                      </a:r>
                      <a:endParaRPr lang="es-CO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lang="es-CO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</a:t>
                      </a:r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Planeación</a:t>
                      </a:r>
                      <a:endParaRPr lang="es-CO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</a:t>
                      </a:r>
                      <a:endParaRPr lang="es-CO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5572478"/>
                  </a:ext>
                </a:extLst>
              </a:tr>
              <a:tr h="176411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8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Informe de gestión comparativo del plan de acción seccional 2015- 2018</a:t>
                      </a: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Contribuir a la toma de decisiones gerencial sobre la gestión de los procesos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lang="es-CO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</a:t>
                      </a:r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Planeación</a:t>
                      </a:r>
                      <a:endParaRPr lang="es-CO" sz="18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fontAlgn="ctr" latinLnBrk="0" hangingPunct="1"/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Permanente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1761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53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290495"/>
              </p:ext>
            </p:extLst>
          </p:nvPr>
        </p:nvGraphicFramePr>
        <p:xfrm>
          <a:off x="90405" y="96668"/>
          <a:ext cx="11985810" cy="5654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3825">
                  <a:extLst>
                    <a:ext uri="{9D8B030D-6E8A-4147-A177-3AD203B41FA5}">
                      <a16:colId xmlns:a16="http://schemas.microsoft.com/office/drawing/2014/main" val="3653929525"/>
                    </a:ext>
                  </a:extLst>
                </a:gridCol>
                <a:gridCol w="3774551">
                  <a:extLst>
                    <a:ext uri="{9D8B030D-6E8A-4147-A177-3AD203B41FA5}">
                      <a16:colId xmlns:a16="http://schemas.microsoft.com/office/drawing/2014/main" val="463290032"/>
                    </a:ext>
                  </a:extLst>
                </a:gridCol>
                <a:gridCol w="1572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8914">
                  <a:extLst>
                    <a:ext uri="{9D8B030D-6E8A-4147-A177-3AD203B41FA5}">
                      <a16:colId xmlns:a16="http://schemas.microsoft.com/office/drawing/2014/main" val="3348226621"/>
                    </a:ext>
                  </a:extLst>
                </a:gridCol>
                <a:gridCol w="2741745">
                  <a:extLst>
                    <a:ext uri="{9D8B030D-6E8A-4147-A177-3AD203B41FA5}">
                      <a16:colId xmlns:a16="http://schemas.microsoft.com/office/drawing/2014/main" val="4004536373"/>
                    </a:ext>
                  </a:extLst>
                </a:gridCol>
                <a:gridCol w="1364090">
                  <a:extLst>
                    <a:ext uri="{9D8B030D-6E8A-4147-A177-3AD203B41FA5}">
                      <a16:colId xmlns:a16="http://schemas.microsoft.com/office/drawing/2014/main" val="1676630737"/>
                    </a:ext>
                  </a:extLst>
                </a:gridCol>
              </a:tblGrid>
              <a:tr h="296036">
                <a:tc gridSpan="6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6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ESTRATÉGICA</a:t>
                      </a:r>
                      <a:endParaRPr lang="es-CO" sz="16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08320"/>
                  </a:ext>
                </a:extLst>
              </a:tr>
              <a:tr h="366493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No.</a:t>
                      </a:r>
                      <a:endParaRPr lang="es-CO" sz="105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ACCIÓN(ES) DE MEJORAMIENTO 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IMPACTO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RESPONSABLE(S)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FECHA</a:t>
                      </a: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5878046"/>
                  </a:ext>
                </a:extLst>
              </a:tr>
              <a:tr h="39868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PLANEACIÓN ESTRATÉGICA</a:t>
                      </a:r>
                      <a:endParaRPr lang="es-CO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993985"/>
                  </a:ext>
                </a:extLst>
              </a:tr>
              <a:tr h="216026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8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análisis del plan de desarrollo nacional  Vs Plan integral de desarrollo institucional (PIDI)</a:t>
                      </a: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Coherencia del PIDI con el  plan de desarrollo nacional 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lang="es-CO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</a:t>
                      </a:r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Planeación</a:t>
                      </a:r>
                      <a:endParaRPr lang="es-CO" sz="18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700442"/>
                  </a:ext>
                </a:extLst>
              </a:tr>
              <a:tr h="243266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Apoyar a los líderes de proyectos PIDI en el cumplimiento de las acciones::</a:t>
                      </a:r>
                    </a:p>
                    <a:p>
                      <a:pPr marL="342900" indent="-342900" algn="just" defTabSz="914400" rtl="0" eaLnBrk="1" fontAlgn="ctr" latinLnBrk="0" hangingPunct="1">
                        <a:buAutoNum type="arabicPeriod"/>
                      </a:pPr>
                      <a:r>
                        <a:rPr lang="es-CO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Impacto de la escuela de formación docente</a:t>
                      </a:r>
                    </a:p>
                    <a:p>
                      <a:pPr marL="342900" indent="-342900" algn="just" defTabSz="914400" rtl="0" eaLnBrk="1" fontAlgn="ctr" latinLnBrk="0" hangingPunct="1">
                        <a:buAutoNum type="arabicPeriod"/>
                      </a:pPr>
                      <a:r>
                        <a:rPr lang="es-CO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Análisis de la deserción e impacto del PPC</a:t>
                      </a:r>
                    </a:p>
                    <a:p>
                      <a:pPr marL="342900" indent="-342900" algn="just" defTabSz="914400" rtl="0" eaLnBrk="1" fontAlgn="ctr" latinLnBrk="0" hangingPunct="1">
                        <a:buAutoNum type="arabicPeriod"/>
                      </a:pPr>
                      <a:r>
                        <a:rPr lang="es-CO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de comunicaciones</a:t>
                      </a:r>
                    </a:p>
                    <a:p>
                      <a:pPr marL="342900" indent="-342900" algn="just" defTabSz="914400" rtl="0" eaLnBrk="1" fontAlgn="ctr" latinLnBrk="0" hangingPunct="1">
                        <a:buAutoNum type="arabicPeriod"/>
                      </a:pPr>
                      <a:r>
                        <a:rPr lang="es-CO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Actualización de Descripción de cargos</a:t>
                      </a:r>
                    </a:p>
                    <a:p>
                      <a:pPr marL="342900" indent="-342900" algn="just" defTabSz="914400" rtl="0" eaLnBrk="1" fontAlgn="ctr" latinLnBrk="0" hangingPunct="1">
                        <a:buAutoNum type="arabicPeriod"/>
                      </a:pPr>
                      <a:r>
                        <a:rPr lang="es-CO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Mejoras en la página web.</a:t>
                      </a:r>
                    </a:p>
                    <a:p>
                      <a:pPr marL="342900" indent="-342900" algn="just" defTabSz="914400" rtl="0" eaLnBrk="1" fontAlgn="ctr" latinLnBrk="0" hangingPunct="1">
                        <a:buAutoNum type="arabicPeriod"/>
                      </a:pPr>
                      <a:r>
                        <a:rPr lang="es-CO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Alineación de los proyectos PIDI con el SGC en  la Gestión del riesgo y gestión del cambio.</a:t>
                      </a: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y seguimiento a la eficacia de las acciones del PIDI para la toma de decisiones.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lang="es-CO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</a:t>
                      </a:r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Planeación</a:t>
                      </a:r>
                      <a:endParaRPr lang="es-CO" sz="18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es-CO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Permanente</a:t>
                      </a:r>
                      <a:endParaRPr lang="es-CO" sz="180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22" marR="5322" marT="53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72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256</Words>
  <Application>Microsoft Office PowerPoint</Application>
  <PresentationFormat>Panorámica</PresentationFormat>
  <Paragraphs>53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Baskerville Old Face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Cadena</dc:creator>
  <cp:lastModifiedBy>Gloria A. Sanchez M.</cp:lastModifiedBy>
  <cp:revision>304</cp:revision>
  <dcterms:created xsi:type="dcterms:W3CDTF">2019-03-10T18:08:05Z</dcterms:created>
  <dcterms:modified xsi:type="dcterms:W3CDTF">2019-03-29T22:36:53Z</dcterms:modified>
</cp:coreProperties>
</file>