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91" r:id="rId5"/>
    <p:sldId id="290" r:id="rId6"/>
    <p:sldId id="292" r:id="rId7"/>
    <p:sldId id="293" r:id="rId8"/>
    <p:sldId id="294" r:id="rId9"/>
    <p:sldId id="264" r:id="rId10"/>
    <p:sldId id="265" r:id="rId11"/>
    <p:sldId id="295" r:id="rId12"/>
    <p:sldId id="286" r:id="rId13"/>
    <p:sldId id="287" r:id="rId14"/>
    <p:sldId id="296" r:id="rId15"/>
    <p:sldId id="266" r:id="rId16"/>
    <p:sldId id="267" r:id="rId17"/>
    <p:sldId id="298" r:id="rId18"/>
    <p:sldId id="299" r:id="rId19"/>
    <p:sldId id="268" r:id="rId20"/>
    <p:sldId id="269" r:id="rId21"/>
    <p:sldId id="304" r:id="rId22"/>
    <p:sldId id="271" r:id="rId23"/>
    <p:sldId id="275" r:id="rId24"/>
    <p:sldId id="276" r:id="rId25"/>
    <p:sldId id="277" r:id="rId26"/>
    <p:sldId id="278" r:id="rId27"/>
    <p:sldId id="279" r:id="rId28"/>
    <p:sldId id="280" r:id="rId29"/>
    <p:sldId id="305" r:id="rId30"/>
    <p:sldId id="306" r:id="rId31"/>
    <p:sldId id="281" r:id="rId32"/>
    <p:sldId id="289" r:id="rId3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9/10/2019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9/10/2019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9/10/2019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9/10/2019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9/10/2019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9/10/2019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20473" y="4945487"/>
            <a:ext cx="7263685" cy="646331"/>
          </a:xfrm>
          <a:prstGeom prst="rect">
            <a:avLst/>
          </a:prstGeom>
          <a:noFill/>
        </p:spPr>
        <p:txBody>
          <a:bodyPr wrap="square" rtlCol="0">
            <a:spAutoFit/>
          </a:bodyPr>
          <a:lstStyle/>
          <a:p>
            <a:pPr algn="ctr"/>
            <a:r>
              <a:rPr lang="es-CO" sz="3600" b="1" dirty="0">
                <a:solidFill>
                  <a:srgbClr val="FF0000"/>
                </a:solidFill>
              </a:rPr>
              <a:t>DOCENCIA</a:t>
            </a:r>
          </a:p>
        </p:txBody>
      </p:sp>
    </p:spTree>
    <p:extLst>
      <p:ext uri="{BB962C8B-B14F-4D97-AF65-F5344CB8AC3E}">
        <p14:creationId xmlns:p14="http://schemas.microsoft.com/office/powerpoint/2010/main" val="3586542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4" name="Tabla 3">
            <a:extLst>
              <a:ext uri="{FF2B5EF4-FFF2-40B4-BE49-F238E27FC236}">
                <a16:creationId xmlns:a16="http://schemas.microsoft.com/office/drawing/2014/main" id="{5B72F3DF-D3EF-4780-8A06-82B51DD6B4C4}"/>
              </a:ext>
            </a:extLst>
          </p:cNvPr>
          <p:cNvGraphicFramePr>
            <a:graphicFrameLocks noGrp="1"/>
          </p:cNvGraphicFramePr>
          <p:nvPr>
            <p:extLst>
              <p:ext uri="{D42A27DB-BD31-4B8C-83A1-F6EECF244321}">
                <p14:modId xmlns:p14="http://schemas.microsoft.com/office/powerpoint/2010/main" val="4444885"/>
              </p:ext>
            </p:extLst>
          </p:nvPr>
        </p:nvGraphicFramePr>
        <p:xfrm>
          <a:off x="942110" y="877456"/>
          <a:ext cx="9306735" cy="4976497"/>
        </p:xfrm>
        <a:graphic>
          <a:graphicData uri="http://schemas.openxmlformats.org/drawingml/2006/table">
            <a:tbl>
              <a:tblPr/>
              <a:tblGrid>
                <a:gridCol w="505712">
                  <a:extLst>
                    <a:ext uri="{9D8B030D-6E8A-4147-A177-3AD203B41FA5}">
                      <a16:colId xmlns:a16="http://schemas.microsoft.com/office/drawing/2014/main" val="603474205"/>
                    </a:ext>
                  </a:extLst>
                </a:gridCol>
                <a:gridCol w="3022038">
                  <a:extLst>
                    <a:ext uri="{9D8B030D-6E8A-4147-A177-3AD203B41FA5}">
                      <a16:colId xmlns:a16="http://schemas.microsoft.com/office/drawing/2014/main" val="3616756349"/>
                    </a:ext>
                  </a:extLst>
                </a:gridCol>
                <a:gridCol w="2773259">
                  <a:extLst>
                    <a:ext uri="{9D8B030D-6E8A-4147-A177-3AD203B41FA5}">
                      <a16:colId xmlns:a16="http://schemas.microsoft.com/office/drawing/2014/main" val="1946837837"/>
                    </a:ext>
                  </a:extLst>
                </a:gridCol>
                <a:gridCol w="2039162">
                  <a:extLst>
                    <a:ext uri="{9D8B030D-6E8A-4147-A177-3AD203B41FA5}">
                      <a16:colId xmlns:a16="http://schemas.microsoft.com/office/drawing/2014/main" val="3199552626"/>
                    </a:ext>
                  </a:extLst>
                </a:gridCol>
                <a:gridCol w="966564">
                  <a:extLst>
                    <a:ext uri="{9D8B030D-6E8A-4147-A177-3AD203B41FA5}">
                      <a16:colId xmlns:a16="http://schemas.microsoft.com/office/drawing/2014/main" val="688268939"/>
                    </a:ext>
                  </a:extLst>
                </a:gridCol>
              </a:tblGrid>
              <a:tr h="602894">
                <a:tc gridSpan="5">
                  <a:txBody>
                    <a:bodyPr/>
                    <a:lstStyle/>
                    <a:p>
                      <a:pPr algn="ctr" fontAlgn="ctr"/>
                      <a:r>
                        <a:rPr lang="es-CO" sz="1800" b="1" i="0" u="none" strike="noStrike" dirty="0">
                          <a:effectLst/>
                          <a:latin typeface="Arial" panose="020B0604020202020204" pitchFamily="34" charset="0"/>
                        </a:rPr>
                        <a:t>DOCENCIA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52901042"/>
                  </a:ext>
                </a:extLst>
              </a:tr>
              <a:tr h="669882">
                <a:tc>
                  <a:txBody>
                    <a:bodyPr/>
                    <a:lstStyle/>
                    <a:p>
                      <a:pPr algn="just" fontAlgn="ctr"/>
                      <a:r>
                        <a:rPr lang="es-CO" sz="1400" b="1" i="0" u="none" strike="noStrike">
                          <a:effectLst/>
                          <a:latin typeface="Arial" panose="020B0604020202020204" pitchFamily="34" charset="0"/>
                        </a:rPr>
                        <a:t>No.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a:solidFill>
                            <a:srgbClr val="FF0000"/>
                          </a:solidFill>
                          <a:effectLst/>
                          <a:latin typeface="Arial" panose="020B0604020202020204" pitchFamily="34" charset="0"/>
                        </a:rPr>
                        <a:t>ACCIÓN(ES) DE MEJORAMIENTO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IMPACTO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RESPONSABLE(S)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FECHA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7509141"/>
                  </a:ext>
                </a:extLst>
              </a:tr>
              <a:tr h="451053">
                <a:tc gridSpan="5">
                  <a:txBody>
                    <a:bodyPr/>
                    <a:lstStyle/>
                    <a:p>
                      <a:pPr algn="ctr" fontAlgn="ctr"/>
                      <a:r>
                        <a:rPr lang="es-CO" sz="1600" b="1" i="0" u="none" strike="noStrike" dirty="0">
                          <a:solidFill>
                            <a:srgbClr val="000000"/>
                          </a:solidFill>
                          <a:effectLst/>
                          <a:latin typeface="Arial" panose="020B0604020202020204" pitchFamily="34" charset="0"/>
                        </a:rPr>
                        <a:t>FACULTAD DE INGENIERÍAS</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332606889"/>
                  </a:ext>
                </a:extLst>
              </a:tr>
              <a:tr h="803857">
                <a:tc>
                  <a:txBody>
                    <a:bodyPr/>
                    <a:lstStyle/>
                    <a:p>
                      <a:pPr algn="ctr" fontAlgn="ctr"/>
                      <a:r>
                        <a:rPr lang="es-CO" sz="2000" b="1" i="0" u="none" strike="noStrike">
                          <a:solidFill>
                            <a:srgbClr val="000000"/>
                          </a:solidFill>
                          <a:effectLst/>
                          <a:latin typeface="Arial" panose="020B060402020202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Obtención del Registro Calificado Ingeniería Financiera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Oferta del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Decano / Director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600" b="0" i="0" u="none" strike="noStrike" dirty="0">
                          <a:solidFill>
                            <a:srgbClr val="000000"/>
                          </a:solidFill>
                          <a:effectLst/>
                          <a:latin typeface="Arial" panose="020B0604020202020204" pitchFamily="34" charset="0"/>
                        </a:rPr>
                        <a:t>2019-II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03011401"/>
                  </a:ext>
                </a:extLst>
              </a:tr>
              <a:tr h="803857">
                <a:tc>
                  <a:txBody>
                    <a:bodyPr/>
                    <a:lstStyle/>
                    <a:p>
                      <a:pPr algn="ctr" fontAlgn="ctr"/>
                      <a:r>
                        <a:rPr lang="es-CO" sz="2000" b="1" i="0" u="none" strike="noStrike">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Actualización de los PEP en cada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Dinamizar PEP en cada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Director de Programa / Comité Curricular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600" b="0" i="0" u="none" strike="noStrike" dirty="0">
                          <a:solidFill>
                            <a:srgbClr val="000000"/>
                          </a:solidFill>
                          <a:effectLst/>
                          <a:latin typeface="Arial" panose="020B0604020202020204" pitchFamily="34" charset="0"/>
                        </a:rPr>
                        <a:t>2019-II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52350245"/>
                  </a:ext>
                </a:extLst>
              </a:tr>
              <a:tr h="826188">
                <a:tc>
                  <a:txBody>
                    <a:bodyPr/>
                    <a:lstStyle/>
                    <a:p>
                      <a:pPr algn="ctr" fontAlgn="ctr"/>
                      <a:r>
                        <a:rPr lang="es-CO" sz="2000" b="1" i="0" u="none" strike="noStrike">
                          <a:solidFill>
                            <a:srgbClr val="000000"/>
                          </a:solidFill>
                          <a:effectLst/>
                          <a:latin typeface="Arial" panose="020B060402020202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Promover la movilidad docente y estudiantil en cada programa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Reconocimiento nacional e internacional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Decano / Directores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6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8507945"/>
                  </a:ext>
                </a:extLst>
              </a:tr>
              <a:tr h="818766">
                <a:tc>
                  <a:txBody>
                    <a:bodyPr/>
                    <a:lstStyle/>
                    <a:p>
                      <a:pPr algn="ctr" fontAlgn="ctr"/>
                      <a:r>
                        <a:rPr lang="es-CO" sz="2000" b="1" i="0" u="none" strike="noStrike">
                          <a:solidFill>
                            <a:srgbClr val="000000"/>
                          </a:solidFill>
                          <a:effectLst/>
                          <a:latin typeface="Arial" panose="020B060402020202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Revisión y actualización del 80% de los syllabus en cada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Oferta académica pertinente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docentes / Directores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6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3948271"/>
                  </a:ext>
                </a:extLst>
              </a:tr>
            </a:tbl>
          </a:graphicData>
        </a:graphic>
      </p:graphicFrame>
    </p:spTree>
    <p:extLst>
      <p:ext uri="{BB962C8B-B14F-4D97-AF65-F5344CB8AC3E}">
        <p14:creationId xmlns:p14="http://schemas.microsoft.com/office/powerpoint/2010/main" val="3740302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4" name="Tabla 3">
            <a:extLst>
              <a:ext uri="{FF2B5EF4-FFF2-40B4-BE49-F238E27FC236}">
                <a16:creationId xmlns:a16="http://schemas.microsoft.com/office/drawing/2014/main" id="{F0C7D729-149B-4574-9111-9E7BCADEC1EE}"/>
              </a:ext>
            </a:extLst>
          </p:cNvPr>
          <p:cNvGraphicFramePr>
            <a:graphicFrameLocks noGrp="1"/>
          </p:cNvGraphicFramePr>
          <p:nvPr>
            <p:extLst>
              <p:ext uri="{D42A27DB-BD31-4B8C-83A1-F6EECF244321}">
                <p14:modId xmlns:p14="http://schemas.microsoft.com/office/powerpoint/2010/main" val="2385822760"/>
              </p:ext>
            </p:extLst>
          </p:nvPr>
        </p:nvGraphicFramePr>
        <p:xfrm>
          <a:off x="358588" y="1487257"/>
          <a:ext cx="9761599" cy="4238511"/>
        </p:xfrm>
        <a:graphic>
          <a:graphicData uri="http://schemas.openxmlformats.org/drawingml/2006/table">
            <a:tbl>
              <a:tblPr/>
              <a:tblGrid>
                <a:gridCol w="530429">
                  <a:extLst>
                    <a:ext uri="{9D8B030D-6E8A-4147-A177-3AD203B41FA5}">
                      <a16:colId xmlns:a16="http://schemas.microsoft.com/office/drawing/2014/main" val="1643855778"/>
                    </a:ext>
                  </a:extLst>
                </a:gridCol>
                <a:gridCol w="3169738">
                  <a:extLst>
                    <a:ext uri="{9D8B030D-6E8A-4147-A177-3AD203B41FA5}">
                      <a16:colId xmlns:a16="http://schemas.microsoft.com/office/drawing/2014/main" val="4064835846"/>
                    </a:ext>
                  </a:extLst>
                </a:gridCol>
                <a:gridCol w="2908803">
                  <a:extLst>
                    <a:ext uri="{9D8B030D-6E8A-4147-A177-3AD203B41FA5}">
                      <a16:colId xmlns:a16="http://schemas.microsoft.com/office/drawing/2014/main" val="1191343804"/>
                    </a:ext>
                  </a:extLst>
                </a:gridCol>
                <a:gridCol w="2138826">
                  <a:extLst>
                    <a:ext uri="{9D8B030D-6E8A-4147-A177-3AD203B41FA5}">
                      <a16:colId xmlns:a16="http://schemas.microsoft.com/office/drawing/2014/main" val="4029719475"/>
                    </a:ext>
                  </a:extLst>
                </a:gridCol>
                <a:gridCol w="1013803">
                  <a:extLst>
                    <a:ext uri="{9D8B030D-6E8A-4147-A177-3AD203B41FA5}">
                      <a16:colId xmlns:a16="http://schemas.microsoft.com/office/drawing/2014/main" val="4025867414"/>
                    </a:ext>
                  </a:extLst>
                </a:gridCol>
              </a:tblGrid>
              <a:tr h="324798">
                <a:tc gridSpan="5">
                  <a:txBody>
                    <a:bodyPr/>
                    <a:lstStyle/>
                    <a:p>
                      <a:pPr marL="0" algn="ctr" defTabSz="914400" rtl="0" eaLnBrk="1" fontAlgn="ctr" latinLnBrk="0" hangingPunct="1"/>
                      <a:r>
                        <a:rPr lang="es-CO" sz="1600" b="1" i="0" u="none" strike="noStrike" kern="1200" dirty="0">
                          <a:solidFill>
                            <a:srgbClr val="000000"/>
                          </a:solidFill>
                          <a:effectLst/>
                          <a:latin typeface="Arial" panose="020B0604020202020204" pitchFamily="34" charset="0"/>
                          <a:ea typeface="+mn-ea"/>
                          <a:cs typeface="+mn-cs"/>
                        </a:rPr>
                        <a:t>FACULTAD DE CIENCIAS ECONÓMICAS, ADMINISTRATIVAS Y CONTABLES</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697840691"/>
                  </a:ext>
                </a:extLst>
              </a:tr>
              <a:tr h="1076138">
                <a:tc>
                  <a:txBody>
                    <a:bodyPr/>
                    <a:lstStyle/>
                    <a:p>
                      <a:pPr algn="ctr" fontAlgn="ctr"/>
                      <a:r>
                        <a:rPr lang="es-CO" sz="1200" b="1" i="0" u="none" strike="noStrike" dirty="0">
                          <a:solidFill>
                            <a:srgbClr val="000000"/>
                          </a:solidFill>
                          <a:effectLst/>
                          <a:latin typeface="Arial" panose="020B060402020202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Continuar con el proceso de reestructuración de los programas y planes de estudio de Economía, Administración de Empresas y Contaduría Pública a nivel de la Universidad Libre -Nacional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Fortalecimiento general de los currículos y microcurriculos, además de hacer  más competitivos los Programas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Decano  y  Directores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2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2734755"/>
                  </a:ext>
                </a:extLst>
              </a:tr>
              <a:tr h="649597">
                <a:tc>
                  <a:txBody>
                    <a:bodyPr/>
                    <a:lstStyle/>
                    <a:p>
                      <a:pPr algn="ctr" fontAlgn="ctr"/>
                      <a:r>
                        <a:rPr lang="es-CO" sz="1200" b="1" i="0" u="none" strike="noStrike" dirty="0" smtClean="0">
                          <a:solidFill>
                            <a:srgbClr val="000000"/>
                          </a:solidFill>
                          <a:effectLst/>
                          <a:latin typeface="Arial" panose="020B0604020202020204" pitchFamily="34" charset="0"/>
                        </a:rPr>
                        <a:t>6</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Obtención del Registro Calificado del Programa de Contaduría Pública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Continuar ejecutando la oferta del programa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Decano / Director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2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5012861"/>
                  </a:ext>
                </a:extLst>
              </a:tr>
              <a:tr h="898106">
                <a:tc>
                  <a:txBody>
                    <a:bodyPr/>
                    <a:lstStyle/>
                    <a:p>
                      <a:pPr algn="ctr" fontAlgn="ctr"/>
                      <a:r>
                        <a:rPr lang="es-CO" sz="1200" b="1" i="0" u="none" strike="noStrike" dirty="0">
                          <a:solidFill>
                            <a:srgbClr val="000000"/>
                          </a:solidFill>
                          <a:effectLst/>
                          <a:latin typeface="Arial" panose="020B060402020202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Estructurar y </a:t>
                      </a:r>
                      <a:r>
                        <a:rPr lang="es-CO" sz="1400" b="0" i="0" u="none" strike="noStrike" dirty="0" smtClean="0">
                          <a:solidFill>
                            <a:srgbClr val="000000"/>
                          </a:solidFill>
                          <a:effectLst/>
                          <a:latin typeface="Arial" panose="020B0604020202020204" pitchFamily="34" charset="0"/>
                        </a:rPr>
                        <a:t>desarrollar </a:t>
                      </a:r>
                      <a:r>
                        <a:rPr lang="es-CO" sz="1400" b="0" i="0" u="none" strike="noStrike" dirty="0">
                          <a:solidFill>
                            <a:srgbClr val="000000"/>
                          </a:solidFill>
                          <a:effectLst/>
                          <a:latin typeface="Arial" panose="020B0604020202020204" pitchFamily="34" charset="0"/>
                        </a:rPr>
                        <a:t>el plan de revisión, actualización y direccionamiento de enfoque en los contenidos de los distintos planes de aula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Fortalecer la calidad de los contenidos de programas  en función de  sus </a:t>
                      </a:r>
                      <a:r>
                        <a:rPr lang="es-CO" sz="1400" b="0" i="0" u="none" strike="noStrike" dirty="0" smtClean="0">
                          <a:solidFill>
                            <a:srgbClr val="000000"/>
                          </a:solidFill>
                          <a:effectLst/>
                          <a:latin typeface="Arial" panose="020B0604020202020204" pitchFamily="34" charset="0"/>
                        </a:rPr>
                        <a:t>distintas  </a:t>
                      </a:r>
                      <a:r>
                        <a:rPr lang="es-CO" sz="1400" b="0" i="0" u="none" strike="noStrike" dirty="0">
                          <a:solidFill>
                            <a:srgbClr val="000000"/>
                          </a:solidFill>
                          <a:effectLst/>
                          <a:latin typeface="Arial" panose="020B0604020202020204" pitchFamily="34" charset="0"/>
                        </a:rPr>
                        <a:t>competencias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Decano  y  Directores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2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1139207"/>
                  </a:ext>
                </a:extLst>
              </a:tr>
              <a:tr h="898106">
                <a:tc>
                  <a:txBody>
                    <a:bodyPr/>
                    <a:lstStyle/>
                    <a:p>
                      <a:pPr algn="ctr" fontAlgn="ctr"/>
                      <a:r>
                        <a:rPr lang="es-CO" sz="1200" b="1" i="0" u="none" strike="noStrike" dirty="0">
                          <a:solidFill>
                            <a:srgbClr val="000000"/>
                          </a:solidFill>
                          <a:effectLst/>
                          <a:latin typeface="Arial" panose="020B060402020202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Establecer Programa de Vincular a los docentes de la Facultad, a los propositos de aula bajo el sistema y politicas  E-Learning  de la Universidad.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Desarrollo de la  actividad </a:t>
                      </a:r>
                      <a:r>
                        <a:rPr lang="es-CO" sz="1400" b="0" i="0" u="none" strike="noStrike" dirty="0" smtClean="0">
                          <a:solidFill>
                            <a:srgbClr val="000000"/>
                          </a:solidFill>
                          <a:effectLst/>
                          <a:latin typeface="Arial" panose="020B0604020202020204" pitchFamily="34" charset="0"/>
                        </a:rPr>
                        <a:t>ecdémica </a:t>
                      </a:r>
                      <a:r>
                        <a:rPr lang="es-CO" sz="1400" b="0" i="0" u="none" strike="noStrike" dirty="0">
                          <a:solidFill>
                            <a:srgbClr val="000000"/>
                          </a:solidFill>
                          <a:effectLst/>
                          <a:latin typeface="Arial" panose="020B0604020202020204" pitchFamily="34" charset="0"/>
                        </a:rPr>
                        <a:t>y aprendizaje  con más apoyo en la virtualidad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Decano  y  Directores  de programa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O" sz="1200" b="0" i="0" u="none" strike="noStrike" dirty="0">
                          <a:solidFill>
                            <a:srgbClr val="000000"/>
                          </a:solidFill>
                          <a:effectLst/>
                          <a:latin typeface="Arial" panose="020B0604020202020204" pitchFamily="34" charset="0"/>
                        </a:rPr>
                        <a:t>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8409074"/>
                  </a:ext>
                </a:extLst>
              </a:tr>
            </a:tbl>
          </a:graphicData>
        </a:graphic>
      </p:graphicFrame>
      <p:graphicFrame>
        <p:nvGraphicFramePr>
          <p:cNvPr id="6" name="Tabla 5">
            <a:extLst>
              <a:ext uri="{FF2B5EF4-FFF2-40B4-BE49-F238E27FC236}">
                <a16:creationId xmlns:a16="http://schemas.microsoft.com/office/drawing/2014/main" id="{9F037A6B-9792-4754-92E9-81BFA4E42B7D}"/>
              </a:ext>
            </a:extLst>
          </p:cNvPr>
          <p:cNvGraphicFramePr>
            <a:graphicFrameLocks noGrp="1"/>
          </p:cNvGraphicFramePr>
          <p:nvPr>
            <p:extLst>
              <p:ext uri="{D42A27DB-BD31-4B8C-83A1-F6EECF244321}">
                <p14:modId xmlns:p14="http://schemas.microsoft.com/office/powerpoint/2010/main" val="1171097163"/>
              </p:ext>
            </p:extLst>
          </p:nvPr>
        </p:nvGraphicFramePr>
        <p:xfrm>
          <a:off x="358589" y="548680"/>
          <a:ext cx="9761598" cy="931784"/>
        </p:xfrm>
        <a:graphic>
          <a:graphicData uri="http://schemas.openxmlformats.org/drawingml/2006/table">
            <a:tbl>
              <a:tblPr/>
              <a:tblGrid>
                <a:gridCol w="3700166">
                  <a:extLst>
                    <a:ext uri="{9D8B030D-6E8A-4147-A177-3AD203B41FA5}">
                      <a16:colId xmlns:a16="http://schemas.microsoft.com/office/drawing/2014/main" val="3718497474"/>
                    </a:ext>
                  </a:extLst>
                </a:gridCol>
                <a:gridCol w="2908802">
                  <a:extLst>
                    <a:ext uri="{9D8B030D-6E8A-4147-A177-3AD203B41FA5}">
                      <a16:colId xmlns:a16="http://schemas.microsoft.com/office/drawing/2014/main" val="339062502"/>
                    </a:ext>
                  </a:extLst>
                </a:gridCol>
                <a:gridCol w="2138826">
                  <a:extLst>
                    <a:ext uri="{9D8B030D-6E8A-4147-A177-3AD203B41FA5}">
                      <a16:colId xmlns:a16="http://schemas.microsoft.com/office/drawing/2014/main" val="821707867"/>
                    </a:ext>
                  </a:extLst>
                </a:gridCol>
                <a:gridCol w="1013804">
                  <a:extLst>
                    <a:ext uri="{9D8B030D-6E8A-4147-A177-3AD203B41FA5}">
                      <a16:colId xmlns:a16="http://schemas.microsoft.com/office/drawing/2014/main" val="4095851362"/>
                    </a:ext>
                  </a:extLst>
                </a:gridCol>
              </a:tblGrid>
              <a:tr h="441371">
                <a:tc gridSpan="4">
                  <a:txBody>
                    <a:bodyPr/>
                    <a:lstStyle/>
                    <a:p>
                      <a:pPr algn="ctr" fontAlgn="ctr"/>
                      <a:r>
                        <a:rPr lang="es-CO" sz="1800" b="1" i="0" u="none" strike="noStrike" dirty="0">
                          <a:effectLst/>
                          <a:latin typeface="Arial" panose="020B0604020202020204" pitchFamily="34" charset="0"/>
                        </a:rPr>
                        <a:t>DOCENCIA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20091905"/>
                  </a:ext>
                </a:extLst>
              </a:tr>
              <a:tr h="490413">
                <a:tc>
                  <a:txBody>
                    <a:bodyPr/>
                    <a:lstStyle/>
                    <a:p>
                      <a:pPr algn="ctr" fontAlgn="ctr"/>
                      <a:r>
                        <a:rPr lang="es-CO" sz="1600" b="1" i="0" u="none" strike="noStrike" dirty="0">
                          <a:solidFill>
                            <a:srgbClr val="FF0000"/>
                          </a:solidFill>
                          <a:effectLst/>
                          <a:latin typeface="Arial" panose="020B0604020202020204" pitchFamily="34" charset="0"/>
                        </a:rPr>
                        <a:t>ACCIÓN(ES) DE MEJORAMIENTO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IMPACTO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RESPONSABLE(S)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FECHA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059457"/>
                  </a:ext>
                </a:extLst>
              </a:tr>
            </a:tbl>
          </a:graphicData>
        </a:graphic>
      </p:graphicFrame>
    </p:spTree>
    <p:extLst>
      <p:ext uri="{BB962C8B-B14F-4D97-AF65-F5344CB8AC3E}">
        <p14:creationId xmlns:p14="http://schemas.microsoft.com/office/powerpoint/2010/main" val="38210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4" name="Tabla 3">
            <a:extLst>
              <a:ext uri="{FF2B5EF4-FFF2-40B4-BE49-F238E27FC236}">
                <a16:creationId xmlns:a16="http://schemas.microsoft.com/office/drawing/2014/main" id="{4EAA5EA2-DC2E-44A7-A4E9-5BF168016FF2}"/>
              </a:ext>
            </a:extLst>
          </p:cNvPr>
          <p:cNvGraphicFramePr>
            <a:graphicFrameLocks noGrp="1"/>
          </p:cNvGraphicFramePr>
          <p:nvPr>
            <p:extLst>
              <p:ext uri="{D42A27DB-BD31-4B8C-83A1-F6EECF244321}">
                <p14:modId xmlns:p14="http://schemas.microsoft.com/office/powerpoint/2010/main" val="1197410647"/>
              </p:ext>
            </p:extLst>
          </p:nvPr>
        </p:nvGraphicFramePr>
        <p:xfrm>
          <a:off x="875882" y="548680"/>
          <a:ext cx="9372961" cy="938576"/>
        </p:xfrm>
        <a:graphic>
          <a:graphicData uri="http://schemas.openxmlformats.org/drawingml/2006/table">
            <a:tbl>
              <a:tblPr/>
              <a:tblGrid>
                <a:gridCol w="509310">
                  <a:extLst>
                    <a:ext uri="{9D8B030D-6E8A-4147-A177-3AD203B41FA5}">
                      <a16:colId xmlns:a16="http://schemas.microsoft.com/office/drawing/2014/main" val="3718497474"/>
                    </a:ext>
                  </a:extLst>
                </a:gridCol>
                <a:gridCol w="3043542">
                  <a:extLst>
                    <a:ext uri="{9D8B030D-6E8A-4147-A177-3AD203B41FA5}">
                      <a16:colId xmlns:a16="http://schemas.microsoft.com/office/drawing/2014/main" val="2916443590"/>
                    </a:ext>
                  </a:extLst>
                </a:gridCol>
                <a:gridCol w="2792994">
                  <a:extLst>
                    <a:ext uri="{9D8B030D-6E8A-4147-A177-3AD203B41FA5}">
                      <a16:colId xmlns:a16="http://schemas.microsoft.com/office/drawing/2014/main" val="339062502"/>
                    </a:ext>
                  </a:extLst>
                </a:gridCol>
                <a:gridCol w="2053673">
                  <a:extLst>
                    <a:ext uri="{9D8B030D-6E8A-4147-A177-3AD203B41FA5}">
                      <a16:colId xmlns:a16="http://schemas.microsoft.com/office/drawing/2014/main" val="821707867"/>
                    </a:ext>
                  </a:extLst>
                </a:gridCol>
                <a:gridCol w="973442">
                  <a:extLst>
                    <a:ext uri="{9D8B030D-6E8A-4147-A177-3AD203B41FA5}">
                      <a16:colId xmlns:a16="http://schemas.microsoft.com/office/drawing/2014/main" val="4095851362"/>
                    </a:ext>
                  </a:extLst>
                </a:gridCol>
              </a:tblGrid>
              <a:tr h="441371">
                <a:tc gridSpan="5">
                  <a:txBody>
                    <a:bodyPr/>
                    <a:lstStyle/>
                    <a:p>
                      <a:pPr algn="ctr" fontAlgn="ctr"/>
                      <a:r>
                        <a:rPr lang="es-CO" sz="1800" b="1" i="0" u="none" strike="noStrike" dirty="0">
                          <a:effectLst/>
                          <a:latin typeface="Arial" panose="020B0604020202020204" pitchFamily="34" charset="0"/>
                        </a:rPr>
                        <a:t>DOCENCIA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20091905"/>
                  </a:ext>
                </a:extLst>
              </a:tr>
              <a:tr h="490413">
                <a:tc>
                  <a:txBody>
                    <a:bodyPr/>
                    <a:lstStyle/>
                    <a:p>
                      <a:endParaRPr lang="es-CO"/>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a:solidFill>
                            <a:srgbClr val="FF0000"/>
                          </a:solidFill>
                          <a:effectLst/>
                          <a:latin typeface="Arial" panose="020B0604020202020204" pitchFamily="34" charset="0"/>
                        </a:rPr>
                        <a:t>ACCIÓN(ES) DE MEJORAMIENTO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IMPACTO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RESPONSABLE(S)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FECHA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059457"/>
                  </a:ext>
                </a:extLst>
              </a:tr>
            </a:tbl>
          </a:graphicData>
        </a:graphic>
      </p:graphicFrame>
      <p:graphicFrame>
        <p:nvGraphicFramePr>
          <p:cNvPr id="6" name="Tabla 5">
            <a:extLst>
              <a:ext uri="{FF2B5EF4-FFF2-40B4-BE49-F238E27FC236}">
                <a16:creationId xmlns:a16="http://schemas.microsoft.com/office/drawing/2014/main" id="{2B50D297-DFB8-474D-BA7D-C4E302E15C9E}"/>
              </a:ext>
            </a:extLst>
          </p:cNvPr>
          <p:cNvGraphicFramePr>
            <a:graphicFrameLocks noGrp="1"/>
          </p:cNvGraphicFramePr>
          <p:nvPr>
            <p:extLst>
              <p:ext uri="{D42A27DB-BD31-4B8C-83A1-F6EECF244321}">
                <p14:modId xmlns:p14="http://schemas.microsoft.com/office/powerpoint/2010/main" val="1207231087"/>
              </p:ext>
            </p:extLst>
          </p:nvPr>
        </p:nvGraphicFramePr>
        <p:xfrm>
          <a:off x="875882" y="1487256"/>
          <a:ext cx="9372961" cy="4434017"/>
        </p:xfrm>
        <a:graphic>
          <a:graphicData uri="http://schemas.openxmlformats.org/drawingml/2006/table">
            <a:tbl>
              <a:tblPr/>
              <a:tblGrid>
                <a:gridCol w="509311">
                  <a:extLst>
                    <a:ext uri="{9D8B030D-6E8A-4147-A177-3AD203B41FA5}">
                      <a16:colId xmlns:a16="http://schemas.microsoft.com/office/drawing/2014/main" val="2832313446"/>
                    </a:ext>
                  </a:extLst>
                </a:gridCol>
                <a:gridCol w="3043542">
                  <a:extLst>
                    <a:ext uri="{9D8B030D-6E8A-4147-A177-3AD203B41FA5}">
                      <a16:colId xmlns:a16="http://schemas.microsoft.com/office/drawing/2014/main" val="3936935171"/>
                    </a:ext>
                  </a:extLst>
                </a:gridCol>
                <a:gridCol w="2792994">
                  <a:extLst>
                    <a:ext uri="{9D8B030D-6E8A-4147-A177-3AD203B41FA5}">
                      <a16:colId xmlns:a16="http://schemas.microsoft.com/office/drawing/2014/main" val="42324780"/>
                    </a:ext>
                  </a:extLst>
                </a:gridCol>
                <a:gridCol w="2053673">
                  <a:extLst>
                    <a:ext uri="{9D8B030D-6E8A-4147-A177-3AD203B41FA5}">
                      <a16:colId xmlns:a16="http://schemas.microsoft.com/office/drawing/2014/main" val="2424903380"/>
                    </a:ext>
                  </a:extLst>
                </a:gridCol>
                <a:gridCol w="973441">
                  <a:extLst>
                    <a:ext uri="{9D8B030D-6E8A-4147-A177-3AD203B41FA5}">
                      <a16:colId xmlns:a16="http://schemas.microsoft.com/office/drawing/2014/main" val="4002604973"/>
                    </a:ext>
                  </a:extLst>
                </a:gridCol>
              </a:tblGrid>
              <a:tr h="221904">
                <a:tc gridSpan="5">
                  <a:txBody>
                    <a:bodyPr/>
                    <a:lstStyle/>
                    <a:p>
                      <a:pPr algn="ctr" fontAlgn="ctr"/>
                      <a:r>
                        <a:rPr lang="es-CO" sz="1600" b="1" i="0" u="none" strike="noStrike" dirty="0">
                          <a:solidFill>
                            <a:srgbClr val="000000"/>
                          </a:solidFill>
                          <a:effectLst/>
                          <a:latin typeface="Arial" panose="020B0604020202020204" pitchFamily="34" charset="0"/>
                        </a:rPr>
                        <a:t>FACULTAD DE DERECHO</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885331928"/>
                  </a:ext>
                </a:extLst>
              </a:tr>
              <a:tr h="986524">
                <a:tc>
                  <a:txBody>
                    <a:bodyPr/>
                    <a:lstStyle/>
                    <a:p>
                      <a:pPr algn="ctr" fontAlgn="ctr"/>
                      <a:r>
                        <a:rPr lang="es-CO" sz="1200" b="1" i="0" u="none" strike="noStrike" dirty="0" smtClean="0">
                          <a:solidFill>
                            <a:srgbClr val="000000"/>
                          </a:solidFill>
                          <a:effectLst/>
                          <a:latin typeface="Arial" panose="020B0604020202020204" pitchFamily="34" charset="0"/>
                        </a:rPr>
                        <a:t>9</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Renovación de acreditación en alta calidad del programa de Derecho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Mantenimiento del liderazgo regional en la formación de abogados, incremento de matrículas, exigencia de alta </a:t>
                      </a:r>
                      <a:r>
                        <a:rPr lang="es-CO" sz="1200" b="0" i="0" u="none" strike="noStrike" dirty="0" smtClean="0">
                          <a:solidFill>
                            <a:srgbClr val="000000"/>
                          </a:solidFill>
                          <a:effectLst/>
                          <a:latin typeface="Arial" panose="020B0604020202020204" pitchFamily="34" charset="0"/>
                        </a:rPr>
                        <a:t>calidad </a:t>
                      </a:r>
                      <a:r>
                        <a:rPr lang="es-CO" sz="1200" b="0" i="0" u="none" strike="noStrike" dirty="0">
                          <a:solidFill>
                            <a:srgbClr val="000000"/>
                          </a:solidFill>
                          <a:effectLst/>
                          <a:latin typeface="Arial" panose="020B0604020202020204" pitchFamily="34" charset="0"/>
                        </a:rPr>
                        <a:t>para el mejoramiento de programas académicos e investigativos.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a:solidFill>
                            <a:srgbClr val="000000"/>
                          </a:solidFill>
                          <a:effectLst/>
                          <a:latin typeface="Arial" panose="020B0604020202020204" pitchFamily="34" charset="0"/>
                        </a:rPr>
                        <a:t>Equipo Decanatura Facultad de Derecho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a:solidFill>
                            <a:srgbClr val="000000"/>
                          </a:solidFill>
                          <a:effectLst/>
                          <a:latin typeface="Arial" panose="020B0604020202020204" pitchFamily="34" charset="0"/>
                        </a:rPr>
                        <a:t>dic-19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7954380"/>
                  </a:ext>
                </a:extLst>
              </a:tr>
              <a:tr h="788521">
                <a:tc>
                  <a:txBody>
                    <a:bodyPr/>
                    <a:lstStyle/>
                    <a:p>
                      <a:pPr algn="ctr" fontAlgn="ctr"/>
                      <a:r>
                        <a:rPr lang="es-CO" sz="1200" b="1" i="0" u="none" strike="noStrike" dirty="0" smtClean="0">
                          <a:solidFill>
                            <a:srgbClr val="000000"/>
                          </a:solidFill>
                          <a:effectLst/>
                          <a:latin typeface="Arial" panose="020B0604020202020204" pitchFamily="34" charset="0"/>
                        </a:rPr>
                        <a:t>10</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a:solidFill>
                            <a:srgbClr val="000000"/>
                          </a:solidFill>
                          <a:effectLst/>
                          <a:latin typeface="Arial" panose="020B0604020202020204" pitchFamily="34" charset="0"/>
                        </a:rPr>
                        <a:t>Implementación de Plan de Mejoramiento del programa de Derecho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Contribución a la cultura de la calidad para mantener los indicadores y mejorar cada día en el </a:t>
                      </a:r>
                      <a:r>
                        <a:rPr lang="es-CO" sz="1200" b="0" i="0" u="none" strike="noStrike" dirty="0" smtClean="0">
                          <a:solidFill>
                            <a:srgbClr val="000000"/>
                          </a:solidFill>
                          <a:effectLst/>
                          <a:latin typeface="Arial" panose="020B0604020202020204" pitchFamily="34" charset="0"/>
                        </a:rPr>
                        <a:t>mantenimiento </a:t>
                      </a:r>
                      <a:r>
                        <a:rPr lang="es-CO" sz="1200" b="0" i="0" u="none" strike="noStrike" dirty="0">
                          <a:solidFill>
                            <a:srgbClr val="000000"/>
                          </a:solidFill>
                          <a:effectLst/>
                          <a:latin typeface="Arial" panose="020B0604020202020204" pitchFamily="34" charset="0"/>
                        </a:rPr>
                        <a:t>de un programa de excelencia.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a:solidFill>
                            <a:srgbClr val="000000"/>
                          </a:solidFill>
                          <a:effectLst/>
                          <a:latin typeface="Arial" panose="020B0604020202020204" pitchFamily="34" charset="0"/>
                        </a:rPr>
                        <a:t>Equipo Decanatura Facultad de Derecho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a:solidFill>
                            <a:srgbClr val="000000"/>
                          </a:solidFill>
                          <a:effectLst/>
                          <a:latin typeface="Arial" panose="020B0604020202020204" pitchFamily="34" charset="0"/>
                        </a:rPr>
                        <a:t>diciembre de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5877984"/>
                  </a:ext>
                </a:extLst>
              </a:tr>
              <a:tr h="630562">
                <a:tc>
                  <a:txBody>
                    <a:bodyPr/>
                    <a:lstStyle/>
                    <a:p>
                      <a:pPr algn="ctr" fontAlgn="ctr"/>
                      <a:r>
                        <a:rPr lang="es-CO" sz="1200" b="1" i="0" u="none" strike="noStrike" dirty="0" smtClean="0">
                          <a:solidFill>
                            <a:srgbClr val="000000"/>
                          </a:solidFill>
                          <a:effectLst/>
                          <a:latin typeface="Arial" panose="020B0604020202020204" pitchFamily="34" charset="0"/>
                        </a:rPr>
                        <a:t>11</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es-CO" sz="1200" b="0" i="0" u="none" strike="noStrike">
                          <a:effectLst/>
                          <a:latin typeface="Arial" panose="020B0604020202020204" pitchFamily="34" charset="0"/>
                        </a:rPr>
                        <a:t>Continuar con el proceso de autoevaluación con fines de acreditación del programa de Trabajo Social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Implementación de una ruta de calidad para el mejoramiento de los procesos académicos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a:solidFill>
                            <a:srgbClr val="000000"/>
                          </a:solidFill>
                          <a:effectLst/>
                          <a:latin typeface="Arial" panose="020B0604020202020204" pitchFamily="34" charset="0"/>
                        </a:rPr>
                        <a:t>Equipo Académico Programa Trabajo Social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a:solidFill>
                            <a:srgbClr val="000000"/>
                          </a:solidFill>
                          <a:effectLst/>
                          <a:latin typeface="Arial" panose="020B0604020202020204" pitchFamily="34" charset="0"/>
                        </a:rPr>
                        <a:t>noviembre de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19022233"/>
                  </a:ext>
                </a:extLst>
              </a:tr>
              <a:tr h="788521">
                <a:tc>
                  <a:txBody>
                    <a:bodyPr/>
                    <a:lstStyle/>
                    <a:p>
                      <a:pPr algn="ctr" fontAlgn="ctr"/>
                      <a:r>
                        <a:rPr lang="es-CO" sz="1200" b="1" i="0" u="none" strike="noStrike" dirty="0" smtClean="0">
                          <a:solidFill>
                            <a:srgbClr val="000000"/>
                          </a:solidFill>
                          <a:effectLst/>
                          <a:latin typeface="Arial" panose="020B0604020202020204" pitchFamily="34" charset="0"/>
                        </a:rPr>
                        <a:t>12</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Presentar condiciones iniciales para acreditación de alta calidad del programa de Trabajo Social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Un programa acreditado de alta calidad para el mejoramiento de la oferta académica para la formación de trabajadores sociales.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a:solidFill>
                            <a:srgbClr val="000000"/>
                          </a:solidFill>
                          <a:effectLst/>
                          <a:latin typeface="Arial" panose="020B0604020202020204" pitchFamily="34" charset="0"/>
                        </a:rPr>
                        <a:t>Equipo Académico Programa Trabajo Social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a:solidFill>
                            <a:srgbClr val="000000"/>
                          </a:solidFill>
                          <a:effectLst/>
                          <a:latin typeface="Arial" panose="020B0604020202020204" pitchFamily="34" charset="0"/>
                        </a:rPr>
                        <a:t>noviembre de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8358777"/>
                  </a:ext>
                </a:extLst>
              </a:tr>
              <a:tr h="986524">
                <a:tc>
                  <a:txBody>
                    <a:bodyPr/>
                    <a:lstStyle/>
                    <a:p>
                      <a:pPr algn="ctr" fontAlgn="ctr"/>
                      <a:r>
                        <a:rPr lang="es-CO" sz="1200" b="1" i="0" u="none" strike="noStrike" dirty="0" smtClean="0">
                          <a:solidFill>
                            <a:srgbClr val="000000"/>
                          </a:solidFill>
                          <a:effectLst/>
                          <a:latin typeface="Arial" panose="020B0604020202020204" pitchFamily="34" charset="0"/>
                        </a:rPr>
                        <a:t>13</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a:solidFill>
                            <a:srgbClr val="000000"/>
                          </a:solidFill>
                          <a:effectLst/>
                          <a:latin typeface="Arial" panose="020B0604020202020204" pitchFamily="34" charset="0"/>
                        </a:rPr>
                        <a:t>Organización de los programas de Excelencia Docente, Proyección Social e Internacionalización para la Facultad de Derecho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200" b="0" i="0" u="none" strike="noStrike" dirty="0">
                          <a:solidFill>
                            <a:srgbClr val="000000"/>
                          </a:solidFill>
                          <a:effectLst/>
                          <a:latin typeface="Arial" panose="020B0604020202020204" pitchFamily="34" charset="0"/>
                        </a:rPr>
                        <a:t>Identificación clara de </a:t>
                      </a:r>
                      <a:r>
                        <a:rPr lang="es-CO" sz="1200" b="0" i="0" u="none" strike="noStrike" dirty="0" smtClean="0">
                          <a:solidFill>
                            <a:srgbClr val="000000"/>
                          </a:solidFill>
                          <a:effectLst/>
                          <a:latin typeface="Arial" panose="020B0604020202020204" pitchFamily="34" charset="0"/>
                        </a:rPr>
                        <a:t>actividades </a:t>
                      </a:r>
                      <a:r>
                        <a:rPr lang="es-CO" sz="1200" b="0" i="0" u="none" strike="noStrike" dirty="0">
                          <a:solidFill>
                            <a:srgbClr val="000000"/>
                          </a:solidFill>
                          <a:effectLst/>
                          <a:latin typeface="Arial" panose="020B0604020202020204" pitchFamily="34" charset="0"/>
                        </a:rPr>
                        <a:t>para el desarrollo de las funciones esenciales de la educación superior y generar indicadores de alta calidad.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a:solidFill>
                            <a:srgbClr val="000000"/>
                          </a:solidFill>
                          <a:effectLst/>
                          <a:latin typeface="Arial" panose="020B0604020202020204" pitchFamily="34" charset="0"/>
                        </a:rPr>
                        <a:t>Equipo académico Facultad de Derecho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100" b="0" i="0" u="none" strike="noStrike" dirty="0" smtClean="0">
                          <a:solidFill>
                            <a:srgbClr val="000000"/>
                          </a:solidFill>
                          <a:effectLst/>
                          <a:latin typeface="Arial" panose="020B0604020202020204" pitchFamily="34" charset="0"/>
                        </a:rPr>
                        <a:t>Permanente </a:t>
                      </a:r>
                      <a:endParaRPr lang="es-CO" sz="11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2472175"/>
                  </a:ext>
                </a:extLst>
              </a:tr>
            </a:tbl>
          </a:graphicData>
        </a:graphic>
      </p:graphicFrame>
    </p:spTree>
    <p:extLst>
      <p:ext uri="{BB962C8B-B14F-4D97-AF65-F5344CB8AC3E}">
        <p14:creationId xmlns:p14="http://schemas.microsoft.com/office/powerpoint/2010/main" val="4230879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i="0" u="none" strike="noStrike" kern="1200" cap="none" spc="0" normalizeH="0" baseline="0" noProof="0" dirty="0">
                <a:ln>
                  <a:noFill/>
                </a:ln>
                <a:effectLst/>
                <a:uLnTx/>
                <a:uFillTx/>
                <a:latin typeface="Calibri"/>
                <a:ea typeface="+mj-ea"/>
                <a:cs typeface="+mj-cs"/>
              </a:rPr>
              <a:t>2019)</a:t>
            </a:r>
            <a:endParaRPr kumimoji="0" lang="es-CO" sz="2000" i="0" u="none" strike="noStrike" kern="1200" cap="none" spc="0" normalizeH="0" baseline="0" noProof="0" dirty="0">
              <a:ln>
                <a:noFill/>
              </a:ln>
              <a:effectLst/>
              <a:uLnTx/>
              <a:uFillTx/>
              <a:latin typeface="Calibri"/>
              <a:ea typeface="+mj-ea"/>
              <a:cs typeface="+mj-cs"/>
            </a:endParaRPr>
          </a:p>
        </p:txBody>
      </p:sp>
      <p:graphicFrame>
        <p:nvGraphicFramePr>
          <p:cNvPr id="4" name="Tabla 3">
            <a:extLst>
              <a:ext uri="{FF2B5EF4-FFF2-40B4-BE49-F238E27FC236}">
                <a16:creationId xmlns:a16="http://schemas.microsoft.com/office/drawing/2014/main" id="{2B169BC4-2735-4359-B345-B094EBEBAD5B}"/>
              </a:ext>
            </a:extLst>
          </p:cNvPr>
          <p:cNvGraphicFramePr>
            <a:graphicFrameLocks noGrp="1"/>
          </p:cNvGraphicFramePr>
          <p:nvPr>
            <p:extLst>
              <p:ext uri="{D42A27DB-BD31-4B8C-83A1-F6EECF244321}">
                <p14:modId xmlns:p14="http://schemas.microsoft.com/office/powerpoint/2010/main" val="677689813"/>
              </p:ext>
            </p:extLst>
          </p:nvPr>
        </p:nvGraphicFramePr>
        <p:xfrm>
          <a:off x="532564" y="1021073"/>
          <a:ext cx="9372961" cy="938576"/>
        </p:xfrm>
        <a:graphic>
          <a:graphicData uri="http://schemas.openxmlformats.org/drawingml/2006/table">
            <a:tbl>
              <a:tblPr/>
              <a:tblGrid>
                <a:gridCol w="509310">
                  <a:extLst>
                    <a:ext uri="{9D8B030D-6E8A-4147-A177-3AD203B41FA5}">
                      <a16:colId xmlns:a16="http://schemas.microsoft.com/office/drawing/2014/main" val="3718497474"/>
                    </a:ext>
                  </a:extLst>
                </a:gridCol>
                <a:gridCol w="3043542">
                  <a:extLst>
                    <a:ext uri="{9D8B030D-6E8A-4147-A177-3AD203B41FA5}">
                      <a16:colId xmlns:a16="http://schemas.microsoft.com/office/drawing/2014/main" val="2916443590"/>
                    </a:ext>
                  </a:extLst>
                </a:gridCol>
                <a:gridCol w="2792994">
                  <a:extLst>
                    <a:ext uri="{9D8B030D-6E8A-4147-A177-3AD203B41FA5}">
                      <a16:colId xmlns:a16="http://schemas.microsoft.com/office/drawing/2014/main" val="339062502"/>
                    </a:ext>
                  </a:extLst>
                </a:gridCol>
                <a:gridCol w="2053673">
                  <a:extLst>
                    <a:ext uri="{9D8B030D-6E8A-4147-A177-3AD203B41FA5}">
                      <a16:colId xmlns:a16="http://schemas.microsoft.com/office/drawing/2014/main" val="821707867"/>
                    </a:ext>
                  </a:extLst>
                </a:gridCol>
                <a:gridCol w="973442">
                  <a:extLst>
                    <a:ext uri="{9D8B030D-6E8A-4147-A177-3AD203B41FA5}">
                      <a16:colId xmlns:a16="http://schemas.microsoft.com/office/drawing/2014/main" val="4095851362"/>
                    </a:ext>
                  </a:extLst>
                </a:gridCol>
              </a:tblGrid>
              <a:tr h="441371">
                <a:tc gridSpan="5">
                  <a:txBody>
                    <a:bodyPr/>
                    <a:lstStyle/>
                    <a:p>
                      <a:pPr algn="ctr" fontAlgn="ctr"/>
                      <a:r>
                        <a:rPr lang="es-CO" sz="1800" b="1" i="0" u="none" strike="noStrike" dirty="0">
                          <a:effectLst/>
                          <a:latin typeface="Arial" panose="020B0604020202020204" pitchFamily="34" charset="0"/>
                        </a:rPr>
                        <a:t>DOCENCIA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20091905"/>
                  </a:ext>
                </a:extLst>
              </a:tr>
              <a:tr h="490413">
                <a:tc>
                  <a:txBody>
                    <a:bodyPr/>
                    <a:lstStyle/>
                    <a:p>
                      <a:endParaRPr lang="es-CO"/>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a:solidFill>
                            <a:srgbClr val="FF0000"/>
                          </a:solidFill>
                          <a:effectLst/>
                          <a:latin typeface="Arial" panose="020B0604020202020204" pitchFamily="34" charset="0"/>
                        </a:rPr>
                        <a:t>ACCIÓN(ES) DE MEJORAMIENTO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IMPACTO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RESPONSABLE(S)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FECHA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059457"/>
                  </a:ext>
                </a:extLst>
              </a:tr>
            </a:tbl>
          </a:graphicData>
        </a:graphic>
      </p:graphicFrame>
      <p:graphicFrame>
        <p:nvGraphicFramePr>
          <p:cNvPr id="6" name="Tabla 5">
            <a:extLst>
              <a:ext uri="{FF2B5EF4-FFF2-40B4-BE49-F238E27FC236}">
                <a16:creationId xmlns:a16="http://schemas.microsoft.com/office/drawing/2014/main" id="{6E84BFC8-E626-4A32-ADD1-13513B831877}"/>
              </a:ext>
            </a:extLst>
          </p:cNvPr>
          <p:cNvGraphicFramePr>
            <a:graphicFrameLocks noGrp="1"/>
          </p:cNvGraphicFramePr>
          <p:nvPr>
            <p:extLst>
              <p:ext uri="{D42A27DB-BD31-4B8C-83A1-F6EECF244321}">
                <p14:modId xmlns:p14="http://schemas.microsoft.com/office/powerpoint/2010/main" val="2896805864"/>
              </p:ext>
            </p:extLst>
          </p:nvPr>
        </p:nvGraphicFramePr>
        <p:xfrm>
          <a:off x="532564" y="1959648"/>
          <a:ext cx="9372961" cy="3831552"/>
        </p:xfrm>
        <a:graphic>
          <a:graphicData uri="http://schemas.openxmlformats.org/drawingml/2006/table">
            <a:tbl>
              <a:tblPr/>
              <a:tblGrid>
                <a:gridCol w="509311">
                  <a:extLst>
                    <a:ext uri="{9D8B030D-6E8A-4147-A177-3AD203B41FA5}">
                      <a16:colId xmlns:a16="http://schemas.microsoft.com/office/drawing/2014/main" val="1151333073"/>
                    </a:ext>
                  </a:extLst>
                </a:gridCol>
                <a:gridCol w="3043542">
                  <a:extLst>
                    <a:ext uri="{9D8B030D-6E8A-4147-A177-3AD203B41FA5}">
                      <a16:colId xmlns:a16="http://schemas.microsoft.com/office/drawing/2014/main" val="1157296828"/>
                    </a:ext>
                  </a:extLst>
                </a:gridCol>
                <a:gridCol w="2792994">
                  <a:extLst>
                    <a:ext uri="{9D8B030D-6E8A-4147-A177-3AD203B41FA5}">
                      <a16:colId xmlns:a16="http://schemas.microsoft.com/office/drawing/2014/main" val="3773139992"/>
                    </a:ext>
                  </a:extLst>
                </a:gridCol>
                <a:gridCol w="2053673">
                  <a:extLst>
                    <a:ext uri="{9D8B030D-6E8A-4147-A177-3AD203B41FA5}">
                      <a16:colId xmlns:a16="http://schemas.microsoft.com/office/drawing/2014/main" val="3223653085"/>
                    </a:ext>
                  </a:extLst>
                </a:gridCol>
                <a:gridCol w="973441">
                  <a:extLst>
                    <a:ext uri="{9D8B030D-6E8A-4147-A177-3AD203B41FA5}">
                      <a16:colId xmlns:a16="http://schemas.microsoft.com/office/drawing/2014/main" val="1140094890"/>
                    </a:ext>
                  </a:extLst>
                </a:gridCol>
              </a:tblGrid>
              <a:tr h="350243">
                <a:tc gridSpan="5">
                  <a:txBody>
                    <a:bodyPr/>
                    <a:lstStyle/>
                    <a:p>
                      <a:pPr algn="ctr" fontAlgn="ctr"/>
                      <a:r>
                        <a:rPr lang="es-CO" sz="1600" b="1" i="0" u="none" strike="noStrike" dirty="0">
                          <a:solidFill>
                            <a:srgbClr val="000000"/>
                          </a:solidFill>
                          <a:effectLst/>
                          <a:latin typeface="Arial" panose="020B0604020202020204" pitchFamily="34" charset="0"/>
                        </a:rPr>
                        <a:t>FACULTAD DE CIENCIAS DE LA SALUD</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885624086"/>
                  </a:ext>
                </a:extLst>
              </a:tr>
              <a:tr h="1421778">
                <a:tc>
                  <a:txBody>
                    <a:bodyPr/>
                    <a:lstStyle/>
                    <a:p>
                      <a:pPr algn="ctr" fontAlgn="ctr"/>
                      <a:r>
                        <a:rPr lang="es-CO" sz="1200" b="1" i="0" u="none" strike="noStrike" dirty="0" smtClean="0">
                          <a:solidFill>
                            <a:srgbClr val="000000"/>
                          </a:solidFill>
                          <a:effectLst/>
                          <a:latin typeface="Arial" panose="020B0604020202020204" pitchFamily="34" charset="0"/>
                        </a:rPr>
                        <a:t>14</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Continuar con el proceso de armonización de los programas de Enfermería y microbiología a nivel nacional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Impacta la movilidad de estudiantes y docentes con programas espejo.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Decanatura,  equipo de trabajo de la Facultad y Oficina de Planeación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2019-1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04226783"/>
                  </a:ext>
                </a:extLst>
              </a:tr>
              <a:tr h="953632">
                <a:tc>
                  <a:txBody>
                    <a:bodyPr/>
                    <a:lstStyle/>
                    <a:p>
                      <a:pPr algn="ctr" fontAlgn="ctr"/>
                      <a:r>
                        <a:rPr lang="es-CO" sz="1200" b="1" i="0" u="none" strike="noStrike" dirty="0" smtClean="0">
                          <a:solidFill>
                            <a:srgbClr val="000000"/>
                          </a:solidFill>
                          <a:effectLst/>
                          <a:latin typeface="Arial" panose="020B0604020202020204" pitchFamily="34" charset="0"/>
                        </a:rPr>
                        <a:t>15</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Iniciar con el proceso de implementación del Sistema de Gestión de Calidad ISO9001:2015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Estandarización de métodos de trabajo con el SGC que tributa a los procesos de acreditación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Decanatura,  equipo de trabajo de la Facultad Y Coordinación de calidad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Permanente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63947538"/>
                  </a:ext>
                </a:extLst>
              </a:tr>
              <a:tr h="1105899">
                <a:tc>
                  <a:txBody>
                    <a:bodyPr/>
                    <a:lstStyle/>
                    <a:p>
                      <a:pPr algn="ctr" fontAlgn="ctr"/>
                      <a:r>
                        <a:rPr lang="es-CO" sz="1200" b="1" i="0" u="none" strike="noStrike" dirty="0" smtClean="0">
                          <a:solidFill>
                            <a:srgbClr val="000000"/>
                          </a:solidFill>
                          <a:effectLst/>
                          <a:latin typeface="Arial" panose="020B0604020202020204" pitchFamily="34" charset="0"/>
                        </a:rPr>
                        <a:t>16</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Diseño e implementación del Sistema de Gestión de calidad ISO17025 para el laboratorio de investigación del programa de Microbiología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a:solidFill>
                            <a:srgbClr val="000000"/>
                          </a:solidFill>
                          <a:effectLst/>
                          <a:latin typeface="Arial" panose="020B0604020202020204" pitchFamily="34" charset="0"/>
                        </a:rPr>
                        <a:t>Acreditar  laboratorio de investigación del programa de Microbiología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Decana Facultad de Ciencias de la Salud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400" b="0" i="0" u="none" strike="noStrike" dirty="0">
                          <a:solidFill>
                            <a:srgbClr val="000000"/>
                          </a:solidFill>
                          <a:effectLst/>
                          <a:latin typeface="Arial" panose="020B0604020202020204" pitchFamily="34" charset="0"/>
                        </a:rPr>
                        <a:t>2019-2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66762296"/>
                  </a:ext>
                </a:extLst>
              </a:tr>
            </a:tbl>
          </a:graphicData>
        </a:graphic>
      </p:graphicFrame>
    </p:spTree>
    <p:extLst>
      <p:ext uri="{BB962C8B-B14F-4D97-AF65-F5344CB8AC3E}">
        <p14:creationId xmlns:p14="http://schemas.microsoft.com/office/powerpoint/2010/main" val="1521451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4" name="Tabla 3">
            <a:extLst>
              <a:ext uri="{FF2B5EF4-FFF2-40B4-BE49-F238E27FC236}">
                <a16:creationId xmlns:a16="http://schemas.microsoft.com/office/drawing/2014/main" id="{2B169BC4-2735-4359-B345-B094EBEBAD5B}"/>
              </a:ext>
            </a:extLst>
          </p:cNvPr>
          <p:cNvGraphicFramePr>
            <a:graphicFrameLocks noGrp="1"/>
          </p:cNvGraphicFramePr>
          <p:nvPr/>
        </p:nvGraphicFramePr>
        <p:xfrm>
          <a:off x="532564" y="1021073"/>
          <a:ext cx="9372961" cy="938576"/>
        </p:xfrm>
        <a:graphic>
          <a:graphicData uri="http://schemas.openxmlformats.org/drawingml/2006/table">
            <a:tbl>
              <a:tblPr/>
              <a:tblGrid>
                <a:gridCol w="509310">
                  <a:extLst>
                    <a:ext uri="{9D8B030D-6E8A-4147-A177-3AD203B41FA5}">
                      <a16:colId xmlns:a16="http://schemas.microsoft.com/office/drawing/2014/main" val="3718497474"/>
                    </a:ext>
                  </a:extLst>
                </a:gridCol>
                <a:gridCol w="3043542">
                  <a:extLst>
                    <a:ext uri="{9D8B030D-6E8A-4147-A177-3AD203B41FA5}">
                      <a16:colId xmlns:a16="http://schemas.microsoft.com/office/drawing/2014/main" val="2916443590"/>
                    </a:ext>
                  </a:extLst>
                </a:gridCol>
                <a:gridCol w="2792994">
                  <a:extLst>
                    <a:ext uri="{9D8B030D-6E8A-4147-A177-3AD203B41FA5}">
                      <a16:colId xmlns:a16="http://schemas.microsoft.com/office/drawing/2014/main" val="339062502"/>
                    </a:ext>
                  </a:extLst>
                </a:gridCol>
                <a:gridCol w="2053673">
                  <a:extLst>
                    <a:ext uri="{9D8B030D-6E8A-4147-A177-3AD203B41FA5}">
                      <a16:colId xmlns:a16="http://schemas.microsoft.com/office/drawing/2014/main" val="821707867"/>
                    </a:ext>
                  </a:extLst>
                </a:gridCol>
                <a:gridCol w="973442">
                  <a:extLst>
                    <a:ext uri="{9D8B030D-6E8A-4147-A177-3AD203B41FA5}">
                      <a16:colId xmlns:a16="http://schemas.microsoft.com/office/drawing/2014/main" val="4095851362"/>
                    </a:ext>
                  </a:extLst>
                </a:gridCol>
              </a:tblGrid>
              <a:tr h="441371">
                <a:tc gridSpan="5">
                  <a:txBody>
                    <a:bodyPr/>
                    <a:lstStyle/>
                    <a:p>
                      <a:pPr algn="ctr" fontAlgn="ctr"/>
                      <a:r>
                        <a:rPr lang="es-CO" sz="1800" b="1" i="0" u="none" strike="noStrike" dirty="0">
                          <a:effectLst/>
                          <a:latin typeface="Arial" panose="020B0604020202020204" pitchFamily="34" charset="0"/>
                        </a:rPr>
                        <a:t>DOCENCIA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20091905"/>
                  </a:ext>
                </a:extLst>
              </a:tr>
              <a:tr h="490413">
                <a:tc>
                  <a:txBody>
                    <a:bodyPr/>
                    <a:lstStyle/>
                    <a:p>
                      <a:endParaRPr lang="es-CO"/>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a:solidFill>
                            <a:srgbClr val="FF0000"/>
                          </a:solidFill>
                          <a:effectLst/>
                          <a:latin typeface="Arial" panose="020B0604020202020204" pitchFamily="34" charset="0"/>
                        </a:rPr>
                        <a:t>ACCIÓN(ES) DE MEJORAMIENTO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IMPACTO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RESPONSABLE(S)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b="1" i="0" u="none" strike="noStrike" dirty="0">
                          <a:solidFill>
                            <a:srgbClr val="FF0000"/>
                          </a:solidFill>
                          <a:effectLst/>
                          <a:latin typeface="Arial" panose="020B0604020202020204" pitchFamily="34" charset="0"/>
                        </a:rPr>
                        <a:t>FECHA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059457"/>
                  </a:ext>
                </a:extLst>
              </a:tr>
            </a:tbl>
          </a:graphicData>
        </a:graphic>
      </p:graphicFrame>
      <p:graphicFrame>
        <p:nvGraphicFramePr>
          <p:cNvPr id="5" name="Tabla 4">
            <a:extLst>
              <a:ext uri="{FF2B5EF4-FFF2-40B4-BE49-F238E27FC236}">
                <a16:creationId xmlns:a16="http://schemas.microsoft.com/office/drawing/2014/main" id="{DD4DABA5-E0D7-468B-9243-5073DA9B4788}"/>
              </a:ext>
            </a:extLst>
          </p:cNvPr>
          <p:cNvGraphicFramePr>
            <a:graphicFrameLocks noGrp="1"/>
          </p:cNvGraphicFramePr>
          <p:nvPr>
            <p:extLst>
              <p:ext uri="{D42A27DB-BD31-4B8C-83A1-F6EECF244321}">
                <p14:modId xmlns:p14="http://schemas.microsoft.com/office/powerpoint/2010/main" val="3199083039"/>
              </p:ext>
            </p:extLst>
          </p:nvPr>
        </p:nvGraphicFramePr>
        <p:xfrm>
          <a:off x="532564" y="1959649"/>
          <a:ext cx="9372961" cy="3849479"/>
        </p:xfrm>
        <a:graphic>
          <a:graphicData uri="http://schemas.openxmlformats.org/drawingml/2006/table">
            <a:tbl>
              <a:tblPr/>
              <a:tblGrid>
                <a:gridCol w="509311">
                  <a:extLst>
                    <a:ext uri="{9D8B030D-6E8A-4147-A177-3AD203B41FA5}">
                      <a16:colId xmlns:a16="http://schemas.microsoft.com/office/drawing/2014/main" val="3943807707"/>
                    </a:ext>
                  </a:extLst>
                </a:gridCol>
                <a:gridCol w="3043542">
                  <a:extLst>
                    <a:ext uri="{9D8B030D-6E8A-4147-A177-3AD203B41FA5}">
                      <a16:colId xmlns:a16="http://schemas.microsoft.com/office/drawing/2014/main" val="2971967452"/>
                    </a:ext>
                  </a:extLst>
                </a:gridCol>
                <a:gridCol w="2792994">
                  <a:extLst>
                    <a:ext uri="{9D8B030D-6E8A-4147-A177-3AD203B41FA5}">
                      <a16:colId xmlns:a16="http://schemas.microsoft.com/office/drawing/2014/main" val="2810390209"/>
                    </a:ext>
                  </a:extLst>
                </a:gridCol>
                <a:gridCol w="2053673">
                  <a:extLst>
                    <a:ext uri="{9D8B030D-6E8A-4147-A177-3AD203B41FA5}">
                      <a16:colId xmlns:a16="http://schemas.microsoft.com/office/drawing/2014/main" val="343251784"/>
                    </a:ext>
                  </a:extLst>
                </a:gridCol>
                <a:gridCol w="973441">
                  <a:extLst>
                    <a:ext uri="{9D8B030D-6E8A-4147-A177-3AD203B41FA5}">
                      <a16:colId xmlns:a16="http://schemas.microsoft.com/office/drawing/2014/main" val="1055395217"/>
                    </a:ext>
                  </a:extLst>
                </a:gridCol>
              </a:tblGrid>
              <a:tr h="420869">
                <a:tc gridSpan="5">
                  <a:txBody>
                    <a:bodyPr/>
                    <a:lstStyle/>
                    <a:p>
                      <a:pPr algn="ctr" fontAlgn="ctr"/>
                      <a:r>
                        <a:rPr lang="es-CO" sz="1600" b="1" i="0" u="none" strike="noStrike" dirty="0">
                          <a:solidFill>
                            <a:srgbClr val="000000"/>
                          </a:solidFill>
                          <a:effectLst/>
                          <a:latin typeface="Arial" panose="020B0604020202020204" pitchFamily="34" charset="0"/>
                        </a:rPr>
                        <a:t>POSGRADOS</a:t>
                      </a:r>
                    </a:p>
                  </a:txBody>
                  <a:tcPr marL="9525" marR="9525" marT="9525"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437212822"/>
                  </a:ext>
                </a:extLst>
              </a:tr>
              <a:tr h="1714305">
                <a:tc>
                  <a:txBody>
                    <a:bodyPr/>
                    <a:lstStyle/>
                    <a:p>
                      <a:pPr algn="ctr" fontAlgn="ctr"/>
                      <a:r>
                        <a:rPr lang="es-CO" sz="1200" b="1" i="0" u="none" strike="noStrike" dirty="0" smtClean="0">
                          <a:solidFill>
                            <a:srgbClr val="000000"/>
                          </a:solidFill>
                          <a:effectLst/>
                          <a:latin typeface="Arial" panose="020B0604020202020204" pitchFamily="34" charset="0"/>
                        </a:rPr>
                        <a:t>17</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Cambiar la estructura visual de los </a:t>
                      </a:r>
                      <a:r>
                        <a:rPr lang="es-CO" sz="1600" b="0" i="0" u="none" strike="noStrike" dirty="0" err="1" smtClean="0">
                          <a:solidFill>
                            <a:srgbClr val="000000"/>
                          </a:solidFill>
                          <a:effectLst/>
                          <a:latin typeface="Arial" panose="020B0604020202020204" pitchFamily="34" charset="0"/>
                        </a:rPr>
                        <a:t>micrositios</a:t>
                      </a:r>
                      <a:r>
                        <a:rPr lang="es-CO" sz="1600" b="0" i="0" u="none" strike="noStrike" dirty="0" smtClean="0">
                          <a:solidFill>
                            <a:srgbClr val="000000"/>
                          </a:solidFill>
                          <a:effectLst/>
                          <a:latin typeface="Arial" panose="020B0604020202020204" pitchFamily="34" charset="0"/>
                        </a:rPr>
                        <a:t> </a:t>
                      </a:r>
                      <a:r>
                        <a:rPr lang="es-CO" sz="1600" b="0" i="0" u="none" strike="noStrike" dirty="0">
                          <a:solidFill>
                            <a:srgbClr val="000000"/>
                          </a:solidFill>
                          <a:effectLst/>
                          <a:latin typeface="Arial" panose="020B0604020202020204" pitchFamily="34" charset="0"/>
                        </a:rPr>
                        <a:t>en la página web específicamente en la visualización de oferta académica de posgrados, ya se hizo para pregrados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Permite visualizar de forma integral  la oferta general de posgrados de las 4 facultades en un solo </a:t>
                      </a:r>
                      <a:r>
                        <a:rPr lang="es-CO" sz="1600" b="0" i="0" u="none" strike="noStrike" dirty="0" smtClean="0">
                          <a:solidFill>
                            <a:srgbClr val="000000"/>
                          </a:solidFill>
                          <a:effectLst/>
                          <a:latin typeface="Arial" panose="020B0604020202020204" pitchFamily="34" charset="0"/>
                        </a:rPr>
                        <a:t>clic</a:t>
                      </a:r>
                      <a:endParaRPr lang="es-CO" sz="16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Asesor Departamento de Posgrados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Marzo de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754483"/>
                  </a:ext>
                </a:extLst>
              </a:tr>
              <a:tr h="1714305">
                <a:tc>
                  <a:txBody>
                    <a:bodyPr/>
                    <a:lstStyle/>
                    <a:p>
                      <a:pPr algn="ctr" fontAlgn="ctr"/>
                      <a:r>
                        <a:rPr lang="es-CO" sz="1200" b="1" i="0" u="none" strike="noStrike" dirty="0" smtClean="0">
                          <a:solidFill>
                            <a:srgbClr val="000000"/>
                          </a:solidFill>
                          <a:effectLst/>
                          <a:latin typeface="Arial" panose="020B0604020202020204" pitchFamily="34" charset="0"/>
                        </a:rPr>
                        <a:t>18</a:t>
                      </a:r>
                      <a:endParaRPr lang="es-CO" sz="1200" b="1"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a:solidFill>
                            <a:srgbClr val="000000"/>
                          </a:solidFill>
                          <a:effectLst/>
                          <a:latin typeface="Arial" panose="020B0604020202020204" pitchFamily="34" charset="0"/>
                        </a:rPr>
                        <a:t>Actualizar el procedimiento seccional de posgrados a fin de clarificar y agilizar procesos académicos y administrativos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Generar mayor cumplimiento en los tiempos y movimientos derivados de </a:t>
                      </a:r>
                      <a:r>
                        <a:rPr lang="es-CO" sz="1600" b="0" i="0" u="none" strike="noStrike" dirty="0" smtClean="0">
                          <a:solidFill>
                            <a:srgbClr val="000000"/>
                          </a:solidFill>
                          <a:effectLst/>
                          <a:latin typeface="Arial" panose="020B0604020202020204" pitchFamily="34" charset="0"/>
                        </a:rPr>
                        <a:t>contratación </a:t>
                      </a:r>
                      <a:r>
                        <a:rPr lang="es-CO" sz="1600" b="0" i="0" u="none" strike="noStrike" dirty="0">
                          <a:solidFill>
                            <a:srgbClr val="000000"/>
                          </a:solidFill>
                          <a:effectLst/>
                          <a:latin typeface="Arial" panose="020B0604020202020204" pitchFamily="34" charset="0"/>
                        </a:rPr>
                        <a:t>docentes, coordinadores, evaluación docente entre otros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Asesor Departamento de Posgrados y Decanos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rtl="0" fontAlgn="ctr"/>
                      <a:r>
                        <a:rPr lang="es-CO" sz="1600" b="0" i="0" u="none" strike="noStrike" dirty="0">
                          <a:solidFill>
                            <a:srgbClr val="000000"/>
                          </a:solidFill>
                          <a:effectLst/>
                          <a:latin typeface="Arial" panose="020B0604020202020204" pitchFamily="34" charset="0"/>
                        </a:rPr>
                        <a:t>2019-1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20049040"/>
                  </a:ext>
                </a:extLst>
              </a:tr>
            </a:tbl>
          </a:graphicData>
        </a:graphic>
      </p:graphicFrame>
    </p:spTree>
    <p:extLst>
      <p:ext uri="{BB962C8B-B14F-4D97-AF65-F5344CB8AC3E}">
        <p14:creationId xmlns:p14="http://schemas.microsoft.com/office/powerpoint/2010/main" val="26233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3388" y="674552"/>
            <a:ext cx="9905978" cy="4401205"/>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1</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a:solidFill>
                  <a:srgbClr val="FF0000"/>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Servicio</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Quejas</a:t>
            </a:r>
            <a:endParaRPr lang="es-CO" sz="2000" dirty="0">
              <a:solidFill>
                <a:srgbClr val="FF0000"/>
              </a:solidFill>
              <a:latin typeface="Arial" charset="0"/>
            </a:endParaRPr>
          </a:p>
        </p:txBody>
      </p:sp>
    </p:spTree>
    <p:extLst>
      <p:ext uri="{BB962C8B-B14F-4D97-AF65-F5344CB8AC3E}">
        <p14:creationId xmlns:p14="http://schemas.microsoft.com/office/powerpoint/2010/main" val="82591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3300"/>
                </a:solidFill>
              </a:rPr>
              <a:t> </a:t>
            </a:r>
            <a:r>
              <a:rPr lang="es-MX" sz="1800" b="1" kern="0" dirty="0"/>
              <a:t>ENCUESTAS</a:t>
            </a:r>
            <a:r>
              <a:rPr lang="es-MX" sz="1600" b="1" kern="0" dirty="0">
                <a:solidFill>
                  <a:srgbClr val="FF3300"/>
                </a:solidFill>
              </a:rPr>
              <a:t/>
            </a:r>
            <a:br>
              <a:rPr lang="es-MX" sz="1600" b="1" kern="0" dirty="0">
                <a:solidFill>
                  <a:srgbClr val="FF3300"/>
                </a:solidFill>
              </a:rPr>
            </a:br>
            <a:r>
              <a:rPr lang="es-CO" sz="1400" b="1" dirty="0"/>
              <a:t>Garantizar que el nivel de satisfacción de la comunidad </a:t>
            </a:r>
            <a:r>
              <a:rPr lang="es-CO" sz="1400" b="1" dirty="0" err="1"/>
              <a:t>Unilibrista</a:t>
            </a:r>
            <a:r>
              <a:rPr lang="es-CO" sz="1400" b="1" dirty="0"/>
              <a:t> frente a la calidad de los servicios prestados por la universidad se encuentre como mínimo en un 80%.</a:t>
            </a:r>
            <a:endParaRPr lang="es-ES" sz="1400" b="1" kern="0" dirty="0">
              <a:solidFill>
                <a:srgbClr val="FF3300"/>
              </a:solidFill>
            </a:endParaRPr>
          </a:p>
        </p:txBody>
      </p:sp>
      <p:graphicFrame>
        <p:nvGraphicFramePr>
          <p:cNvPr id="3" name="1 Tabla"/>
          <p:cNvGraphicFramePr>
            <a:graphicFrameLocks noGrp="1"/>
          </p:cNvGraphicFramePr>
          <p:nvPr>
            <p:extLst>
              <p:ext uri="{D42A27DB-BD31-4B8C-83A1-F6EECF244321}">
                <p14:modId xmlns:p14="http://schemas.microsoft.com/office/powerpoint/2010/main" val="3236095846"/>
              </p:ext>
            </p:extLst>
          </p:nvPr>
        </p:nvGraphicFramePr>
        <p:xfrm>
          <a:off x="134473" y="898497"/>
          <a:ext cx="10210798" cy="1045280"/>
        </p:xfrm>
        <a:graphic>
          <a:graphicData uri="http://schemas.openxmlformats.org/drawingml/2006/table">
            <a:tbl>
              <a:tblPr/>
              <a:tblGrid>
                <a:gridCol w="1455216">
                  <a:extLst>
                    <a:ext uri="{9D8B030D-6E8A-4147-A177-3AD203B41FA5}">
                      <a16:colId xmlns:a16="http://schemas.microsoft.com/office/drawing/2014/main" val="20000"/>
                    </a:ext>
                  </a:extLst>
                </a:gridCol>
                <a:gridCol w="3581795">
                  <a:extLst>
                    <a:ext uri="{9D8B030D-6E8A-4147-A177-3AD203B41FA5}">
                      <a16:colId xmlns:a16="http://schemas.microsoft.com/office/drawing/2014/main" val="20001"/>
                    </a:ext>
                  </a:extLst>
                </a:gridCol>
                <a:gridCol w="5173787">
                  <a:extLst>
                    <a:ext uri="{9D8B030D-6E8A-4147-A177-3AD203B41FA5}">
                      <a16:colId xmlns:a16="http://schemas.microsoft.com/office/drawing/2014/main" val="3244246602"/>
                    </a:ext>
                  </a:extLst>
                </a:gridCol>
              </a:tblGrid>
              <a:tr h="316184">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Estudiantes:  1.626, </a:t>
                      </a:r>
                      <a:r>
                        <a:rPr lang="es-CO" sz="1800" b="1" i="0" u="none" strike="noStrike" dirty="0" smtClean="0">
                          <a:solidFill>
                            <a:srgbClr val="FF0000"/>
                          </a:solidFill>
                          <a:effectLst/>
                          <a:latin typeface="+mn-lt"/>
                        </a:rPr>
                        <a:t>Docentes: 170</a:t>
                      </a:r>
                      <a:r>
                        <a:rPr lang="es-CO" sz="1800" b="1" i="0" u="none" strike="noStrike" baseline="0" dirty="0" smtClean="0">
                          <a:solidFill>
                            <a:srgbClr val="FF0000"/>
                          </a:solidFill>
                          <a:effectLst/>
                          <a:latin typeface="+mn-lt"/>
                        </a:rPr>
                        <a:t> y</a:t>
                      </a:r>
                      <a:r>
                        <a:rPr lang="es-CO" sz="1800" b="1" i="0" u="none" strike="noStrike" dirty="0" smtClean="0">
                          <a:solidFill>
                            <a:srgbClr val="FF0000"/>
                          </a:solidFill>
                          <a:effectLst/>
                          <a:latin typeface="+mn-lt"/>
                        </a:rPr>
                        <a:t> Administrativos: 77)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2018</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a:solidFill>
                            <a:srgbClr val="000000"/>
                          </a:solidFill>
                          <a:effectLst/>
                          <a:latin typeface="Calibri"/>
                        </a:rPr>
                        <a:t>Resultado</a:t>
                      </a:r>
                      <a:r>
                        <a:rPr lang="es-CO" sz="1600" b="0" i="0" u="none" strike="noStrike" baseline="0" dirty="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50" b="1" i="0" u="none" strike="noStrike" kern="1200" dirty="0" smtClean="0">
                          <a:solidFill>
                            <a:srgbClr val="FF0000"/>
                          </a:solidFill>
                          <a:effectLst/>
                          <a:latin typeface="Arial"/>
                          <a:ea typeface="+mn-ea"/>
                          <a:cs typeface="+mn-cs"/>
                        </a:rPr>
                        <a:t>71,95%</a:t>
                      </a:r>
                      <a:endParaRPr lang="es-CO" sz="105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a:solidFill>
                            <a:schemeClr val="tx1"/>
                          </a:solidFill>
                          <a:effectLst/>
                          <a:latin typeface="Arial"/>
                          <a:ea typeface="+mn-ea"/>
                          <a:cs typeface="+mn-cs"/>
                        </a:rPr>
                        <a:t>Necesidades</a:t>
                      </a:r>
                      <a:r>
                        <a:rPr lang="es-CO" sz="1000" b="1" i="0" u="none" strike="noStrike" kern="1200" baseline="0" dirty="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rtl="0" fontAlgn="ctr"/>
                      <a:r>
                        <a:rPr lang="es-CO" sz="1050" b="1" i="0" u="none" strike="noStrike" dirty="0" smtClean="0">
                          <a:solidFill>
                            <a:srgbClr val="000000"/>
                          </a:solidFill>
                          <a:effectLst/>
                          <a:latin typeface="Arial"/>
                        </a:rPr>
                        <a:t>1.873</a:t>
                      </a:r>
                      <a:endParaRPr lang="es-CO" sz="1050" b="1" i="0" u="none" strike="noStrike" dirty="0">
                        <a:solidFill>
                          <a:srgbClr val="000000"/>
                        </a:solidFill>
                        <a:effectLst/>
                        <a:latin typeface="Arial"/>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a:solidFill>
                            <a:schemeClr val="tx1"/>
                          </a:solidFill>
                          <a:effectLst/>
                          <a:latin typeface="Arial"/>
                          <a:ea typeface="+mn-ea"/>
                          <a:cs typeface="+mn-cs"/>
                        </a:rPr>
                        <a:t>157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899631112"/>
              </p:ext>
            </p:extLst>
          </p:nvPr>
        </p:nvGraphicFramePr>
        <p:xfrm>
          <a:off x="134472" y="2001400"/>
          <a:ext cx="10210799" cy="3876608"/>
        </p:xfrm>
        <a:graphic>
          <a:graphicData uri="http://schemas.openxmlformats.org/drawingml/2006/table">
            <a:tbl>
              <a:tblPr firstRow="1" firstCol="1" bandRow="1">
                <a:tableStyleId>{5C22544A-7EE6-4342-B048-85BDC9FD1C3A}</a:tableStyleId>
              </a:tblPr>
              <a:tblGrid>
                <a:gridCol w="5450540">
                  <a:extLst>
                    <a:ext uri="{9D8B030D-6E8A-4147-A177-3AD203B41FA5}">
                      <a16:colId xmlns:a16="http://schemas.microsoft.com/office/drawing/2014/main" val="1474683196"/>
                    </a:ext>
                  </a:extLst>
                </a:gridCol>
                <a:gridCol w="4760259">
                  <a:extLst>
                    <a:ext uri="{9D8B030D-6E8A-4147-A177-3AD203B41FA5}">
                      <a16:colId xmlns:a16="http://schemas.microsoft.com/office/drawing/2014/main" val="554971136"/>
                    </a:ext>
                  </a:extLst>
                </a:gridCol>
              </a:tblGrid>
              <a:tr h="251817">
                <a:tc gridSpan="2">
                  <a:txBody>
                    <a:bodyPr/>
                    <a:lstStyle/>
                    <a:p>
                      <a:pPr algn="ctr">
                        <a:lnSpc>
                          <a:spcPct val="107000"/>
                        </a:lnSpc>
                        <a:spcAft>
                          <a:spcPts val="0"/>
                        </a:spcAft>
                      </a:pPr>
                      <a:r>
                        <a:rPr lang="es-CO"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FACULTAD DE DERECHO </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lnSpc>
                          <a:spcPct val="107000"/>
                        </a:lnSpc>
                        <a:spcAft>
                          <a:spcPts val="0"/>
                        </a:spcAft>
                      </a:pP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2406590"/>
                  </a:ext>
                </a:extLst>
              </a:tr>
              <a:tr h="251817">
                <a:tc>
                  <a:txBody>
                    <a:bodyPr/>
                    <a:lstStyle/>
                    <a:p>
                      <a:pPr algn="ctr">
                        <a:lnSpc>
                          <a:spcPct val="107000"/>
                        </a:lnSpc>
                        <a:spcAft>
                          <a:spcPts val="0"/>
                        </a:spcAft>
                      </a:pPr>
                      <a:r>
                        <a:rPr lang="es-CO" sz="1100" b="1" dirty="0">
                          <a:solidFill>
                            <a:schemeClr val="tx1"/>
                          </a:solidFill>
                          <a:effectLst/>
                        </a:rPr>
                        <a:t>ACCIONES</a:t>
                      </a:r>
                      <a:r>
                        <a:rPr lang="es-CO" sz="1100" b="1" baseline="0" dirty="0">
                          <a:solidFill>
                            <a:schemeClr val="tx1"/>
                          </a:solidFill>
                          <a:effectLst/>
                        </a:rPr>
                        <a:t> CORRECTIVAS RESULTADOS ENCUESTA 2017</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100" b="1" dirty="0">
                          <a:solidFill>
                            <a:schemeClr val="tx1"/>
                          </a:solidFill>
                          <a:effectLst/>
                        </a:rPr>
                        <a:t>SEGUMIENTO</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616952">
                <a:tc>
                  <a:txBody>
                    <a:bodyPr/>
                    <a:lstStyle/>
                    <a:p>
                      <a:pPr algn="just" rtl="0" fontAlgn="ctr"/>
                      <a:r>
                        <a:rPr lang="es-CO" sz="1400" b="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 1. Sensibilización y capacitación a docentes,  estudiantes y comunidad educativa sobre temas de flexibilidad curricular.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 </a:t>
                      </a:r>
                      <a:r>
                        <a:rPr lang="es-CO" sz="1000" b="0" i="0" u="none" strike="noStrike" dirty="0" smtClean="0">
                          <a:effectLst/>
                          <a:latin typeface="Arial" panose="020B0604020202020204" pitchFamily="34" charset="0"/>
                        </a:rPr>
                        <a:t> </a:t>
                      </a:r>
                      <a:r>
                        <a:rPr lang="es-CO" sz="1000" b="0" i="0" u="none" strike="noStrike" dirty="0">
                          <a:effectLst/>
                          <a:latin typeface="Arial" panose="020B0604020202020204" pitchFamily="34" charset="0"/>
                        </a:rPr>
                        <a:t>Se hizo capacitación en Proyecto educativo de programa durante el período 2018-2.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558084">
                <a:tc>
                  <a:txBody>
                    <a:bodyPr/>
                    <a:lstStyle/>
                    <a:p>
                      <a:pPr algn="just" rtl="0" fontAlgn="ctr"/>
                      <a:r>
                        <a:rPr lang="es-CO" sz="1400" b="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2. Construcción del edificio de laboratorios, mejoramiento de las salas de sistemas y adquisición de software.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 </a:t>
                      </a:r>
                      <a:r>
                        <a:rPr lang="es-CO" sz="1000" b="0" i="0" u="none" strike="noStrike" dirty="0" smtClean="0">
                          <a:effectLst/>
                          <a:latin typeface="Arial" panose="020B0604020202020204" pitchFamily="34" charset="0"/>
                        </a:rPr>
                        <a:t> Dotación </a:t>
                      </a:r>
                      <a:r>
                        <a:rPr lang="es-CO" sz="1000" b="0" i="0" u="none" strike="noStrike" dirty="0">
                          <a:effectLst/>
                          <a:latin typeface="Arial" panose="020B0604020202020204" pitchFamily="34" charset="0"/>
                        </a:rPr>
                        <a:t>de sala de profesores, sistemas, sala de investigaciones.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r h="607620">
                <a:tc>
                  <a:txBody>
                    <a:bodyPr/>
                    <a:lstStyle/>
                    <a:p>
                      <a:pPr algn="just" rtl="0" fontAlgn="ctr"/>
                      <a:r>
                        <a:rPr lang="es-CO" sz="1400" b="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3. Programación de grupos en todos los programas de acuerdo a las capacidades de aulas y mejorar la comunicación entre Facultades y directores de programa.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N/A:  E</a:t>
                      </a:r>
                      <a:r>
                        <a:rPr lang="es-CO" sz="1000" b="0" i="0" u="none" strike="noStrike" dirty="0" smtClean="0">
                          <a:effectLst/>
                          <a:latin typeface="Arial" panose="020B0604020202020204" pitchFamily="34" charset="0"/>
                        </a:rPr>
                        <a:t>sta </a:t>
                      </a:r>
                      <a:r>
                        <a:rPr lang="es-CO" sz="1000" b="0" i="0" u="none" strike="noStrike" dirty="0">
                          <a:effectLst/>
                          <a:latin typeface="Arial" panose="020B0604020202020204" pitchFamily="34" charset="0"/>
                        </a:rPr>
                        <a:t>acción no aplica para la Facultad de Derecho.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7591925"/>
                  </a:ext>
                </a:extLst>
              </a:tr>
              <a:tr h="807191">
                <a:tc>
                  <a:txBody>
                    <a:bodyPr/>
                    <a:lstStyle/>
                    <a:p>
                      <a:pPr algn="just" rtl="0" fontAlgn="ctr"/>
                      <a:r>
                        <a:rPr lang="es-CO" sz="1400" b="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4. Fortalecer los programas con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 </a:t>
                      </a:r>
                      <a:r>
                        <a:rPr lang="es-CO" sz="1000" b="0" i="0" u="none" strike="noStrike" dirty="0" smtClean="0">
                          <a:effectLst/>
                          <a:latin typeface="Arial" panose="020B0604020202020204" pitchFamily="34" charset="0"/>
                        </a:rPr>
                        <a:t>Se </a:t>
                      </a:r>
                      <a:r>
                        <a:rPr lang="es-CO" sz="1000" b="0" i="0" u="none" strike="noStrike" dirty="0">
                          <a:effectLst/>
                          <a:latin typeface="Arial" panose="020B0604020202020204" pitchFamily="34" charset="0"/>
                        </a:rPr>
                        <a:t>mantuvo la programación con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673718"/>
                  </a:ext>
                </a:extLst>
              </a:tr>
              <a:tr h="741142">
                <a:tc>
                  <a:txBody>
                    <a:bodyPr/>
                    <a:lstStyle/>
                    <a:p>
                      <a:pPr algn="just" rtl="0" fontAlgn="ctr"/>
                      <a:r>
                        <a:rPr lang="es-CO" sz="1400" b="0"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5. Elaboración de propuesta para actualizar el instrumento de evaluación docente, envío a la sede principal e implementación de la estandarización de la misma.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solidFill>
                            <a:srgbClr val="FF0000"/>
                          </a:solidFill>
                          <a:effectLst/>
                          <a:latin typeface="Arial" panose="020B0604020202020204" pitchFamily="34" charset="0"/>
                        </a:rPr>
                        <a:t>En Proceso:</a:t>
                      </a:r>
                      <a:r>
                        <a:rPr lang="es-CO" sz="1000" b="1" i="0" u="none" strike="noStrike" baseline="0" dirty="0" smtClean="0">
                          <a:solidFill>
                            <a:srgbClr val="FF0000"/>
                          </a:solidFill>
                          <a:effectLst/>
                          <a:latin typeface="Arial" panose="020B0604020202020204" pitchFamily="34" charset="0"/>
                        </a:rPr>
                        <a:t>  </a:t>
                      </a:r>
                      <a:r>
                        <a:rPr lang="es-CO" sz="1000" b="0" i="0" u="none" strike="noStrike" dirty="0" smtClean="0">
                          <a:effectLst/>
                          <a:latin typeface="Arial" panose="020B0604020202020204" pitchFamily="34" charset="0"/>
                        </a:rPr>
                        <a:t>Durante el 2018-2 se hizo prueba</a:t>
                      </a:r>
                      <a:r>
                        <a:rPr lang="es-CO" sz="1000" b="0" i="0" u="none" strike="noStrike" baseline="0" dirty="0" smtClean="0">
                          <a:effectLst/>
                          <a:latin typeface="Arial" panose="020B0604020202020204" pitchFamily="34" charset="0"/>
                        </a:rPr>
                        <a:t> piloto con la nueva herramienta de evaluación docente a nivel nacional</a:t>
                      </a:r>
                      <a:endParaRPr lang="es-CO" sz="10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3906950"/>
                  </a:ext>
                </a:extLst>
              </a:tr>
            </a:tbl>
          </a:graphicData>
        </a:graphic>
      </p:graphicFrame>
    </p:spTree>
    <p:extLst>
      <p:ext uri="{BB962C8B-B14F-4D97-AF65-F5344CB8AC3E}">
        <p14:creationId xmlns:p14="http://schemas.microsoft.com/office/powerpoint/2010/main" val="3897458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3300"/>
                </a:solidFill>
              </a:rPr>
              <a:t> </a:t>
            </a:r>
            <a:r>
              <a:rPr lang="es-MX" sz="1800" b="1" kern="0" dirty="0"/>
              <a:t>ENCUESTAS</a:t>
            </a:r>
            <a:r>
              <a:rPr lang="es-MX" sz="1600" b="1" kern="0" dirty="0">
                <a:solidFill>
                  <a:srgbClr val="FF3300"/>
                </a:solidFill>
              </a:rPr>
              <a:t/>
            </a:r>
            <a:br>
              <a:rPr lang="es-MX" sz="1600" b="1" kern="0" dirty="0">
                <a:solidFill>
                  <a:srgbClr val="FF3300"/>
                </a:solidFill>
              </a:rPr>
            </a:br>
            <a:r>
              <a:rPr lang="es-CO" sz="1400" b="1" dirty="0"/>
              <a:t>Garantizar que el nivel de satisfacción de la comunidad </a:t>
            </a:r>
            <a:r>
              <a:rPr lang="es-CO" sz="1400" b="1" dirty="0" err="1"/>
              <a:t>Unilibrista</a:t>
            </a:r>
            <a:r>
              <a:rPr lang="es-CO" sz="1400" b="1" dirty="0"/>
              <a:t> frente a la calidad de los servicios prestados por la universidad se encuentre como mínimo en un 80%.</a:t>
            </a:r>
            <a:endParaRPr lang="es-ES" sz="1400" b="1" kern="0" dirty="0">
              <a:solidFill>
                <a:srgbClr val="FF330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3078959892"/>
              </p:ext>
            </p:extLst>
          </p:nvPr>
        </p:nvGraphicFramePr>
        <p:xfrm>
          <a:off x="390599" y="2001400"/>
          <a:ext cx="9849306" cy="3983663"/>
        </p:xfrm>
        <a:graphic>
          <a:graphicData uri="http://schemas.openxmlformats.org/drawingml/2006/table">
            <a:tbl>
              <a:tblPr firstRow="1" firstCol="1" bandRow="1">
                <a:tableStyleId>{5C22544A-7EE6-4342-B048-85BDC9FD1C3A}</a:tableStyleId>
              </a:tblPr>
              <a:tblGrid>
                <a:gridCol w="4934861">
                  <a:extLst>
                    <a:ext uri="{9D8B030D-6E8A-4147-A177-3AD203B41FA5}">
                      <a16:colId xmlns:a16="http://schemas.microsoft.com/office/drawing/2014/main" val="1474683196"/>
                    </a:ext>
                  </a:extLst>
                </a:gridCol>
                <a:gridCol w="4914445">
                  <a:extLst>
                    <a:ext uri="{9D8B030D-6E8A-4147-A177-3AD203B41FA5}">
                      <a16:colId xmlns:a16="http://schemas.microsoft.com/office/drawing/2014/main" val="554971136"/>
                    </a:ext>
                  </a:extLst>
                </a:gridCol>
              </a:tblGrid>
              <a:tr h="305881">
                <a:tc gridSpan="2">
                  <a:txBody>
                    <a:bodyPr/>
                    <a:lstStyle/>
                    <a:p>
                      <a:pPr algn="ctr">
                        <a:lnSpc>
                          <a:spcPct val="107000"/>
                        </a:lnSpc>
                        <a:spcAft>
                          <a:spcPts val="0"/>
                        </a:spcAft>
                      </a:pPr>
                      <a:r>
                        <a:rPr lang="es-CO"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FACULTAD DE INGENIERIAS</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lnSpc>
                          <a:spcPct val="107000"/>
                        </a:lnSpc>
                        <a:spcAft>
                          <a:spcPts val="0"/>
                        </a:spcAft>
                      </a:pP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2406590"/>
                  </a:ext>
                </a:extLst>
              </a:tr>
              <a:tr h="282377">
                <a:tc>
                  <a:txBody>
                    <a:bodyPr/>
                    <a:lstStyle/>
                    <a:p>
                      <a:pPr algn="ctr">
                        <a:lnSpc>
                          <a:spcPct val="107000"/>
                        </a:lnSpc>
                        <a:spcAft>
                          <a:spcPts val="0"/>
                        </a:spcAft>
                      </a:pPr>
                      <a:r>
                        <a:rPr lang="es-CO" sz="1100" b="1" dirty="0">
                          <a:solidFill>
                            <a:schemeClr val="tx1"/>
                          </a:solidFill>
                          <a:effectLst/>
                        </a:rPr>
                        <a:t>ACCIONES</a:t>
                      </a:r>
                      <a:r>
                        <a:rPr lang="es-CO" sz="1100" b="1" baseline="0" dirty="0">
                          <a:solidFill>
                            <a:schemeClr val="tx1"/>
                          </a:solidFill>
                          <a:effectLst/>
                        </a:rPr>
                        <a:t> CORRECTIVAS RESULTADOS ENCUESTA 2017</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100" b="1" dirty="0">
                          <a:solidFill>
                            <a:schemeClr val="tx1"/>
                          </a:solidFill>
                          <a:effectLst/>
                        </a:rPr>
                        <a:t>SEGUMIENTO</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874307">
                <a:tc>
                  <a:txBody>
                    <a:bodyPr/>
                    <a:lstStyle/>
                    <a:p>
                      <a:pPr algn="just" rtl="0" fontAlgn="ctr"/>
                      <a:r>
                        <a:rPr lang="es-CO" sz="1400" b="0" i="0" u="none" strike="noStrike" dirty="0">
                          <a:solidFill>
                            <a:srgbClr val="000000"/>
                          </a:solidFill>
                          <a:effectLst/>
                          <a:latin typeface="Calibri" panose="020F0502020204030204" pitchFamily="34" charset="0"/>
                        </a:rPr>
                        <a:t> 1. Sensibilización y capacitación a docentes,  estudiantes y comunidad educativa sobre temas de flexibilidad curricular.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a:t>
                      </a:r>
                      <a:r>
                        <a:rPr lang="es-CO" sz="1000" b="0" i="0" u="none" strike="noStrike" dirty="0" smtClean="0">
                          <a:effectLst/>
                          <a:latin typeface="Arial" panose="020B0604020202020204" pitchFamily="34" charset="0"/>
                        </a:rPr>
                        <a:t>: </a:t>
                      </a:r>
                      <a:r>
                        <a:rPr lang="es-CO" sz="1000" b="0" i="0" u="none" strike="noStrike" dirty="0">
                          <a:effectLst/>
                          <a:latin typeface="Arial" panose="020B0604020202020204" pitchFamily="34" charset="0"/>
                        </a:rPr>
                        <a:t>Para los estudiantes y docentes de los programas de ingeniería Civil y Comercial dado el proceso de acreditación de los programas se realizó el proceso de sensibilización sobre la flexibilidad curricular y la forma como se plantea en los planes de estudio y el PEP. En los programas de Sistemas y Financiera se dio a conocer este concepto a través de la sensibilización del PEP.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610944">
                <a:tc>
                  <a:txBody>
                    <a:bodyPr/>
                    <a:lstStyle/>
                    <a:p>
                      <a:pPr algn="just" rtl="0" fontAlgn="ctr"/>
                      <a:r>
                        <a:rPr lang="es-CO" sz="1400" b="0" i="0" u="none" strike="noStrike" dirty="0">
                          <a:solidFill>
                            <a:srgbClr val="000000"/>
                          </a:solidFill>
                          <a:effectLst/>
                          <a:latin typeface="Calibri" panose="020F0502020204030204" pitchFamily="34" charset="0"/>
                        </a:rPr>
                        <a:t>2. Construcción del edificio de laboratorios, mejoramiento de las salas de sistemas y adquisición de software.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solidFill>
                            <a:srgbClr val="FF0000"/>
                          </a:solidFill>
                          <a:effectLst/>
                          <a:latin typeface="Arial" panose="020B0604020202020204" pitchFamily="34" charset="0"/>
                        </a:rPr>
                        <a:t>En</a:t>
                      </a:r>
                      <a:r>
                        <a:rPr lang="es-CO" sz="1050" b="1" i="0" u="none" strike="noStrike" baseline="0" dirty="0" smtClean="0">
                          <a:solidFill>
                            <a:srgbClr val="FF0000"/>
                          </a:solidFill>
                          <a:effectLst/>
                          <a:latin typeface="Arial" panose="020B0604020202020204" pitchFamily="34" charset="0"/>
                        </a:rPr>
                        <a:t> proceso</a:t>
                      </a:r>
                      <a:r>
                        <a:rPr lang="es-CO" sz="1000" b="1" i="0" u="none" strike="noStrike" dirty="0" smtClean="0">
                          <a:effectLst/>
                          <a:latin typeface="Arial" panose="020B0604020202020204" pitchFamily="34" charset="0"/>
                        </a:rPr>
                        <a:t>: </a:t>
                      </a:r>
                      <a:r>
                        <a:rPr lang="es-CO" sz="1000" b="0" i="0" u="none" strike="noStrike" dirty="0">
                          <a:effectLst/>
                          <a:latin typeface="Arial" panose="020B0604020202020204" pitchFamily="34" charset="0"/>
                        </a:rPr>
                        <a:t>Se realizan las solicitudes de renovación de licencias de software especializado. En relación con los laboratorios se está en la construcción del nuevo edificio.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r h="610944">
                <a:tc>
                  <a:txBody>
                    <a:bodyPr/>
                    <a:lstStyle/>
                    <a:p>
                      <a:pPr algn="just" rtl="0" fontAlgn="ctr"/>
                      <a:r>
                        <a:rPr lang="es-CO" sz="1400" b="0" i="0" u="none" strike="noStrike" dirty="0">
                          <a:solidFill>
                            <a:srgbClr val="000000"/>
                          </a:solidFill>
                          <a:effectLst/>
                          <a:latin typeface="Calibri" panose="020F0502020204030204" pitchFamily="34" charset="0"/>
                        </a:rPr>
                        <a:t>3. Programación de grupos en todos los programas de acuerdo a las capacidades de aulas y mejorar la comunicación entre Facultades y directores de programa.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 </a:t>
                      </a:r>
                      <a:r>
                        <a:rPr lang="es-CO" sz="1000" b="0" i="0" u="none" strike="noStrike" dirty="0">
                          <a:effectLst/>
                          <a:latin typeface="Arial" panose="020B0604020202020204" pitchFamily="34" charset="0"/>
                        </a:rPr>
                        <a:t>Se realizan la distribución de estudiantes según el número de cupos permitido en las aulas y se proyectan en las nóminas los grupos requeridos según necesidades.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7591925"/>
                  </a:ext>
                </a:extLst>
              </a:tr>
              <a:tr h="610944">
                <a:tc>
                  <a:txBody>
                    <a:bodyPr/>
                    <a:lstStyle/>
                    <a:p>
                      <a:pPr algn="just" rtl="0" fontAlgn="ctr"/>
                      <a:r>
                        <a:rPr lang="es-CO" sz="1400" b="0" i="0" u="none" strike="noStrike" dirty="0">
                          <a:solidFill>
                            <a:srgbClr val="000000"/>
                          </a:solidFill>
                          <a:effectLst/>
                          <a:latin typeface="Calibri" panose="020F0502020204030204" pitchFamily="34" charset="0"/>
                        </a:rPr>
                        <a:t>4. Fortalecer los programas con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 </a:t>
                      </a:r>
                      <a:r>
                        <a:rPr lang="es-CO" sz="1000" b="0" i="0" u="none" strike="noStrike" dirty="0">
                          <a:effectLst/>
                          <a:latin typeface="Arial" panose="020B0604020202020204" pitchFamily="34" charset="0"/>
                        </a:rPr>
                        <a:t>Se realiza convocatoria en el mes de septiembre con el fin de contratar docentes para la investigación, sin embargo, la misma fue desierta.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673718"/>
                  </a:ext>
                </a:extLst>
              </a:tr>
              <a:tr h="610944">
                <a:tc>
                  <a:txBody>
                    <a:bodyPr/>
                    <a:lstStyle/>
                    <a:p>
                      <a:pPr algn="just" rtl="0" fontAlgn="ctr"/>
                      <a:r>
                        <a:rPr lang="es-CO" sz="1400" b="0" i="0" u="none" strike="noStrike" dirty="0">
                          <a:solidFill>
                            <a:srgbClr val="000000"/>
                          </a:solidFill>
                          <a:effectLst/>
                          <a:latin typeface="Calibri" panose="020F0502020204030204" pitchFamily="34" charset="0"/>
                        </a:rPr>
                        <a:t>5. Elaboración de propuesta para actualizar el instrumento de evaluación docente, envío a la sede principal e implementación de la estandarización de la misma.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solidFill>
                            <a:srgbClr val="FF0000"/>
                          </a:solidFill>
                          <a:effectLst/>
                          <a:latin typeface="Arial" panose="020B0604020202020204" pitchFamily="34" charset="0"/>
                        </a:rPr>
                        <a:t>En Proceso</a:t>
                      </a:r>
                      <a:r>
                        <a:rPr lang="es-CO" sz="1000" b="1" i="0" u="none" strike="noStrike" dirty="0" smtClean="0">
                          <a:effectLst/>
                          <a:latin typeface="Arial" panose="020B0604020202020204" pitchFamily="34" charset="0"/>
                        </a:rPr>
                        <a:t>: </a:t>
                      </a:r>
                      <a:r>
                        <a:rPr lang="es-CO" sz="1000" b="0" i="0" u="none" strike="noStrike" dirty="0">
                          <a:effectLst/>
                          <a:latin typeface="Arial" panose="020B0604020202020204" pitchFamily="34" charset="0"/>
                        </a:rPr>
                        <a:t>Se encuentra en proceso la parametrización de los nuevos instrumentos a la luz de lo establecido en el nuevo Reglamento Docente (Acuerdo Nro. 06 de julio 26 de 2017). A la fecha se realizó evaluación estudiantil y autoevaluación con nuevos formatos, pendiente el de gestión institucional para aplicar evaluación administrativa.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3906950"/>
                  </a:ext>
                </a:extLst>
              </a:tr>
            </a:tbl>
          </a:graphicData>
        </a:graphic>
      </p:graphicFrame>
      <p:graphicFrame>
        <p:nvGraphicFramePr>
          <p:cNvPr id="6" name="1 Tabla"/>
          <p:cNvGraphicFramePr>
            <a:graphicFrameLocks noGrp="1"/>
          </p:cNvGraphicFramePr>
          <p:nvPr>
            <p:extLst>
              <p:ext uri="{D42A27DB-BD31-4B8C-83A1-F6EECF244321}">
                <p14:modId xmlns:p14="http://schemas.microsoft.com/office/powerpoint/2010/main" val="1679040768"/>
              </p:ext>
            </p:extLst>
          </p:nvPr>
        </p:nvGraphicFramePr>
        <p:xfrm>
          <a:off x="390599" y="898497"/>
          <a:ext cx="9849306" cy="1045280"/>
        </p:xfrm>
        <a:graphic>
          <a:graphicData uri="http://schemas.openxmlformats.org/drawingml/2006/table">
            <a:tbl>
              <a:tblPr/>
              <a:tblGrid>
                <a:gridCol w="1403697">
                  <a:extLst>
                    <a:ext uri="{9D8B030D-6E8A-4147-A177-3AD203B41FA5}">
                      <a16:colId xmlns:a16="http://schemas.microsoft.com/office/drawing/2014/main" val="20000"/>
                    </a:ext>
                  </a:extLst>
                </a:gridCol>
                <a:gridCol w="3454989">
                  <a:extLst>
                    <a:ext uri="{9D8B030D-6E8A-4147-A177-3AD203B41FA5}">
                      <a16:colId xmlns:a16="http://schemas.microsoft.com/office/drawing/2014/main" val="20001"/>
                    </a:ext>
                  </a:extLst>
                </a:gridCol>
                <a:gridCol w="4990620">
                  <a:extLst>
                    <a:ext uri="{9D8B030D-6E8A-4147-A177-3AD203B41FA5}">
                      <a16:colId xmlns:a16="http://schemas.microsoft.com/office/drawing/2014/main" val="3244246602"/>
                    </a:ext>
                  </a:extLst>
                </a:gridCol>
              </a:tblGrid>
              <a:tr h="316184">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Estudiantes:  1.626, </a:t>
                      </a:r>
                      <a:r>
                        <a:rPr lang="es-CO" sz="1800" b="1" i="0" u="none" strike="noStrike" dirty="0" smtClean="0">
                          <a:solidFill>
                            <a:srgbClr val="FF0000"/>
                          </a:solidFill>
                          <a:effectLst/>
                          <a:latin typeface="+mn-lt"/>
                        </a:rPr>
                        <a:t>Docentes: 170</a:t>
                      </a:r>
                      <a:r>
                        <a:rPr lang="es-CO" sz="1800" b="1" i="0" u="none" strike="noStrike" baseline="0" dirty="0" smtClean="0">
                          <a:solidFill>
                            <a:srgbClr val="FF0000"/>
                          </a:solidFill>
                          <a:effectLst/>
                          <a:latin typeface="+mn-lt"/>
                        </a:rPr>
                        <a:t> y</a:t>
                      </a:r>
                      <a:r>
                        <a:rPr lang="es-CO" sz="1800" b="1" i="0" u="none" strike="noStrike" dirty="0" smtClean="0">
                          <a:solidFill>
                            <a:srgbClr val="FF0000"/>
                          </a:solidFill>
                          <a:effectLst/>
                          <a:latin typeface="+mn-lt"/>
                        </a:rPr>
                        <a:t> Administrativos: 77)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2018</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a:solidFill>
                            <a:srgbClr val="000000"/>
                          </a:solidFill>
                          <a:effectLst/>
                          <a:latin typeface="Calibri"/>
                        </a:rPr>
                        <a:t>Resultado</a:t>
                      </a:r>
                      <a:r>
                        <a:rPr lang="es-CO" sz="1600" b="0" i="0" u="none" strike="noStrike" baseline="0" dirty="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50" b="1" i="0" u="none" strike="noStrike" kern="1200" dirty="0" smtClean="0">
                          <a:solidFill>
                            <a:srgbClr val="FF0000"/>
                          </a:solidFill>
                          <a:effectLst/>
                          <a:latin typeface="Arial"/>
                          <a:ea typeface="+mn-ea"/>
                          <a:cs typeface="+mn-cs"/>
                        </a:rPr>
                        <a:t>71,95%</a:t>
                      </a:r>
                      <a:endParaRPr lang="es-CO" sz="105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a:solidFill>
                            <a:schemeClr val="tx1"/>
                          </a:solidFill>
                          <a:effectLst/>
                          <a:latin typeface="Arial"/>
                          <a:ea typeface="+mn-ea"/>
                          <a:cs typeface="+mn-cs"/>
                        </a:rPr>
                        <a:t>Necesidades</a:t>
                      </a:r>
                      <a:r>
                        <a:rPr lang="es-CO" sz="1000" b="1" i="0" u="none" strike="noStrike" kern="1200" baseline="0" dirty="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rtl="0" fontAlgn="ctr"/>
                      <a:r>
                        <a:rPr lang="es-CO" sz="1050" b="1" i="0" u="none" strike="noStrike" dirty="0" smtClean="0">
                          <a:solidFill>
                            <a:srgbClr val="000000"/>
                          </a:solidFill>
                          <a:effectLst/>
                          <a:latin typeface="Arial"/>
                        </a:rPr>
                        <a:t>1.873</a:t>
                      </a:r>
                      <a:endParaRPr lang="es-CO" sz="1050" b="1" i="0" u="none" strike="noStrike" dirty="0">
                        <a:solidFill>
                          <a:srgbClr val="000000"/>
                        </a:solidFill>
                        <a:effectLst/>
                        <a:latin typeface="Arial"/>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a:solidFill>
                            <a:schemeClr val="tx1"/>
                          </a:solidFill>
                          <a:effectLst/>
                          <a:latin typeface="Arial"/>
                          <a:ea typeface="+mn-ea"/>
                          <a:cs typeface="+mn-cs"/>
                        </a:rPr>
                        <a:t>157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60939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a:solidFill>
                  <a:srgbClr val="FF3300"/>
                </a:solidFill>
              </a:rPr>
              <a:t> </a:t>
            </a:r>
            <a:r>
              <a:rPr lang="es-MX" sz="1800" b="1" kern="0" dirty="0"/>
              <a:t>ENCUESTAS</a:t>
            </a:r>
            <a:r>
              <a:rPr lang="es-MX" sz="1600" b="1" kern="0" dirty="0">
                <a:solidFill>
                  <a:srgbClr val="FF3300"/>
                </a:solidFill>
              </a:rPr>
              <a:t/>
            </a:r>
            <a:br>
              <a:rPr lang="es-MX" sz="1600" b="1" kern="0" dirty="0">
                <a:solidFill>
                  <a:srgbClr val="FF3300"/>
                </a:solidFill>
              </a:rPr>
            </a:br>
            <a:r>
              <a:rPr lang="es-CO" sz="1400" b="1" dirty="0"/>
              <a:t>Garantizar que el nivel de satisfacción de la comunidad </a:t>
            </a:r>
            <a:r>
              <a:rPr lang="es-CO" sz="1400" b="1" dirty="0" err="1"/>
              <a:t>Unilibrista</a:t>
            </a:r>
            <a:r>
              <a:rPr lang="es-CO" sz="1400" b="1" dirty="0"/>
              <a:t> frente a la calidad de los servicios prestados por la universidad se encuentre como mínimo en un 80%.</a:t>
            </a:r>
            <a:endParaRPr lang="es-ES" sz="1400" b="1" kern="0" dirty="0">
              <a:solidFill>
                <a:srgbClr val="FF3300"/>
              </a:solidFill>
            </a:endParaRPr>
          </a:p>
        </p:txBody>
      </p:sp>
      <p:graphicFrame>
        <p:nvGraphicFramePr>
          <p:cNvPr id="5" name="Tabla 4"/>
          <p:cNvGraphicFramePr>
            <a:graphicFrameLocks noGrp="1"/>
          </p:cNvGraphicFramePr>
          <p:nvPr>
            <p:extLst>
              <p:ext uri="{D42A27DB-BD31-4B8C-83A1-F6EECF244321}">
                <p14:modId xmlns:p14="http://schemas.microsoft.com/office/powerpoint/2010/main" val="1701775536"/>
              </p:ext>
            </p:extLst>
          </p:nvPr>
        </p:nvGraphicFramePr>
        <p:xfrm>
          <a:off x="399624" y="2100012"/>
          <a:ext cx="9929988" cy="3775326"/>
        </p:xfrm>
        <a:graphic>
          <a:graphicData uri="http://schemas.openxmlformats.org/drawingml/2006/table">
            <a:tbl>
              <a:tblPr firstRow="1" firstCol="1" bandRow="1">
                <a:tableStyleId>{5C22544A-7EE6-4342-B048-85BDC9FD1C3A}</a:tableStyleId>
              </a:tblPr>
              <a:tblGrid>
                <a:gridCol w="5104705">
                  <a:extLst>
                    <a:ext uri="{9D8B030D-6E8A-4147-A177-3AD203B41FA5}">
                      <a16:colId xmlns:a16="http://schemas.microsoft.com/office/drawing/2014/main" val="1474683196"/>
                    </a:ext>
                  </a:extLst>
                </a:gridCol>
                <a:gridCol w="4825283">
                  <a:extLst>
                    <a:ext uri="{9D8B030D-6E8A-4147-A177-3AD203B41FA5}">
                      <a16:colId xmlns:a16="http://schemas.microsoft.com/office/drawing/2014/main" val="554971136"/>
                    </a:ext>
                  </a:extLst>
                </a:gridCol>
              </a:tblGrid>
              <a:tr h="187665">
                <a:tc gridSpan="2">
                  <a:txBody>
                    <a:bodyPr/>
                    <a:lstStyle/>
                    <a:p>
                      <a:pPr algn="ctr">
                        <a:lnSpc>
                          <a:spcPct val="107000"/>
                        </a:lnSpc>
                        <a:spcAft>
                          <a:spcPts val="0"/>
                        </a:spcAft>
                      </a:pPr>
                      <a:r>
                        <a:rPr lang="es-CO"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FACULTAD DE CIENCIAS,ECONOMICAS, ADMINISTRATIVAS Y CONTABLES</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lnSpc>
                          <a:spcPct val="107000"/>
                        </a:lnSpc>
                        <a:spcAft>
                          <a:spcPts val="0"/>
                        </a:spcAft>
                      </a:pPr>
                      <a:endParaRPr lang="es-CO"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2406590"/>
                  </a:ext>
                </a:extLst>
              </a:tr>
              <a:tr h="147470">
                <a:tc>
                  <a:txBody>
                    <a:bodyPr/>
                    <a:lstStyle/>
                    <a:p>
                      <a:pPr algn="ctr">
                        <a:lnSpc>
                          <a:spcPct val="107000"/>
                        </a:lnSpc>
                        <a:spcAft>
                          <a:spcPts val="0"/>
                        </a:spcAft>
                      </a:pPr>
                      <a:r>
                        <a:rPr lang="es-CO" sz="1100" b="1" dirty="0">
                          <a:solidFill>
                            <a:schemeClr val="tx1"/>
                          </a:solidFill>
                          <a:effectLst/>
                        </a:rPr>
                        <a:t>ACCIONES</a:t>
                      </a:r>
                      <a:r>
                        <a:rPr lang="es-CO" sz="1100" b="1" baseline="0" dirty="0">
                          <a:solidFill>
                            <a:schemeClr val="tx1"/>
                          </a:solidFill>
                          <a:effectLst/>
                        </a:rPr>
                        <a:t> CORRECTIVAS RESULTADOS ENCUESTA 2017</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100" b="1" dirty="0">
                          <a:solidFill>
                            <a:schemeClr val="tx1"/>
                          </a:solidFill>
                          <a:effectLst/>
                        </a:rPr>
                        <a:t>SEGUMIENTO</a:t>
                      </a:r>
                      <a:endParaRPr lang="es-CO"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0813178"/>
                  </a:ext>
                </a:extLst>
              </a:tr>
              <a:tr h="609193">
                <a:tc>
                  <a:txBody>
                    <a:bodyPr/>
                    <a:lstStyle/>
                    <a:p>
                      <a:pPr algn="just" rtl="0" fontAlgn="ctr"/>
                      <a:r>
                        <a:rPr lang="es-CO" sz="1600" b="0" i="0" u="none" strike="noStrike" dirty="0">
                          <a:solidFill>
                            <a:srgbClr val="000000"/>
                          </a:solidFill>
                          <a:effectLst/>
                          <a:latin typeface="Calibri" panose="020F0502020204030204" pitchFamily="34" charset="0"/>
                        </a:rPr>
                        <a:t> 1. Sensibilización y capacitación a docentes,  estudiantes y comunidad educativa sobre temas de flexibilidad curricular.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smtClean="0">
                          <a:effectLst/>
                          <a:latin typeface="Arial" panose="020B0604020202020204" pitchFamily="34" charset="0"/>
                        </a:rPr>
                        <a:t>Cerrada: </a:t>
                      </a:r>
                      <a:r>
                        <a:rPr lang="es-CO" sz="1400" b="0" i="0" u="none" strike="noStrike" dirty="0">
                          <a:effectLst/>
                          <a:latin typeface="Arial" panose="020B0604020202020204" pitchFamily="34" charset="0"/>
                        </a:rPr>
                        <a:t>Se han realizado procesos de sensibilización y capacitación a docentes,  estudiantes y comunidad educativa sobre temas de flexibilidad curricular.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1306579"/>
                  </a:ext>
                </a:extLst>
              </a:tr>
              <a:tr h="609193">
                <a:tc>
                  <a:txBody>
                    <a:bodyPr/>
                    <a:lstStyle/>
                    <a:p>
                      <a:pPr algn="just" rtl="0" fontAlgn="ctr"/>
                      <a:r>
                        <a:rPr lang="es-CO" sz="1600" b="0" i="0" u="none" strike="noStrike" dirty="0">
                          <a:solidFill>
                            <a:srgbClr val="000000"/>
                          </a:solidFill>
                          <a:effectLst/>
                          <a:latin typeface="Calibri" panose="020F0502020204030204" pitchFamily="34" charset="0"/>
                        </a:rPr>
                        <a:t>2. Construcción del edificio de laboratorios, mejoramiento de las salas de sistemas y adquisición de software.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smtClean="0">
                          <a:solidFill>
                            <a:srgbClr val="FF0000"/>
                          </a:solidFill>
                          <a:effectLst/>
                          <a:latin typeface="Arial" panose="020B0604020202020204" pitchFamily="34" charset="0"/>
                        </a:rPr>
                        <a:t>En Proceso</a:t>
                      </a:r>
                      <a:r>
                        <a:rPr lang="es-CO" sz="1400" b="1" i="0" u="none" strike="noStrike" dirty="0" smtClean="0">
                          <a:effectLst/>
                          <a:latin typeface="Arial" panose="020B0604020202020204" pitchFamily="34" charset="0"/>
                        </a:rPr>
                        <a:t>: </a:t>
                      </a:r>
                      <a:r>
                        <a:rPr lang="es-CO" sz="1400" b="0" i="0" u="none" strike="noStrike" dirty="0">
                          <a:effectLst/>
                          <a:latin typeface="Arial" panose="020B0604020202020204" pitchFamily="34" charset="0"/>
                        </a:rPr>
                        <a:t>Mejoramiento de las salas de sistemas y adquisición de software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2539088"/>
                  </a:ext>
                </a:extLst>
              </a:tr>
              <a:tr h="709420">
                <a:tc>
                  <a:txBody>
                    <a:bodyPr/>
                    <a:lstStyle/>
                    <a:p>
                      <a:pPr algn="just" rtl="0" fontAlgn="ctr"/>
                      <a:r>
                        <a:rPr lang="es-CO" sz="1600" b="0" i="0" u="none" strike="noStrike">
                          <a:solidFill>
                            <a:srgbClr val="000000"/>
                          </a:solidFill>
                          <a:effectLst/>
                          <a:latin typeface="Calibri" panose="020F0502020204030204" pitchFamily="34" charset="0"/>
                        </a:rPr>
                        <a:t>3. Programación de grupos en todos los programas de acuerdo a las capacidades de aulas y mejorar la comunicación entre Facultades y directores de programa.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smtClean="0">
                          <a:effectLst/>
                          <a:latin typeface="Arial" panose="020B0604020202020204" pitchFamily="34" charset="0"/>
                        </a:rPr>
                        <a:t>Cerrada: </a:t>
                      </a:r>
                      <a:r>
                        <a:rPr lang="es-CO" sz="1400" b="0" i="0" u="none" strike="noStrike" dirty="0">
                          <a:effectLst/>
                          <a:latin typeface="Arial" panose="020B0604020202020204" pitchFamily="34" charset="0"/>
                        </a:rPr>
                        <a:t>Se hizo la programación de grupos en todos los programas de la facultad, de  acuerdo a las capacidades de aulas y se ha mejorado la comunicación entre Facultades y directores de programa.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7591925"/>
                  </a:ext>
                </a:extLst>
              </a:tr>
              <a:tr h="358625">
                <a:tc>
                  <a:txBody>
                    <a:bodyPr/>
                    <a:lstStyle/>
                    <a:p>
                      <a:pPr algn="just" rtl="0" fontAlgn="ctr"/>
                      <a:r>
                        <a:rPr lang="es-CO" sz="1600" b="0" i="0" u="none" strike="noStrike" dirty="0">
                          <a:solidFill>
                            <a:srgbClr val="000000"/>
                          </a:solidFill>
                          <a:effectLst/>
                          <a:latin typeface="Calibri" panose="020F0502020204030204" pitchFamily="34" charset="0"/>
                        </a:rPr>
                        <a:t>4. Fortalecer los programas con docentes investigadores.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smtClean="0">
                          <a:effectLst/>
                          <a:latin typeface="Arial" panose="020B0604020202020204" pitchFamily="34" charset="0"/>
                        </a:rPr>
                        <a:t>Cerrada: </a:t>
                      </a:r>
                      <a:r>
                        <a:rPr lang="es-CO" sz="1400" b="0" i="0" u="none" strike="noStrike" dirty="0">
                          <a:effectLst/>
                          <a:latin typeface="Arial" panose="020B0604020202020204" pitchFamily="34" charset="0"/>
                        </a:rPr>
                        <a:t>Se ha fortalecido los programas con docentes investigadores en la facultad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673718"/>
                  </a:ext>
                </a:extLst>
              </a:tr>
              <a:tr h="809647">
                <a:tc>
                  <a:txBody>
                    <a:bodyPr/>
                    <a:lstStyle/>
                    <a:p>
                      <a:pPr algn="just" rtl="0" fontAlgn="ctr"/>
                      <a:r>
                        <a:rPr lang="es-CO" sz="1600" b="0" i="0" u="none" strike="noStrike" dirty="0">
                          <a:solidFill>
                            <a:srgbClr val="000000"/>
                          </a:solidFill>
                          <a:effectLst/>
                          <a:latin typeface="Calibri" panose="020F0502020204030204" pitchFamily="34" charset="0"/>
                        </a:rPr>
                        <a:t>5. Elaboración de propuesta para actualizar el instrumento de evaluación docente, envío a la sede principal e implementación de la estandarización de la misma.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400" b="1" i="0" u="none" strike="noStrike" dirty="0" smtClean="0">
                          <a:solidFill>
                            <a:srgbClr val="FF0000"/>
                          </a:solidFill>
                          <a:effectLst/>
                          <a:latin typeface="Arial" panose="020B0604020202020204" pitchFamily="34" charset="0"/>
                        </a:rPr>
                        <a:t>En Proceso</a:t>
                      </a:r>
                      <a:r>
                        <a:rPr lang="es-CO" sz="1400" b="1" i="0" u="none" strike="noStrike" dirty="0" smtClean="0">
                          <a:effectLst/>
                          <a:latin typeface="Arial" panose="020B0604020202020204" pitchFamily="34" charset="0"/>
                        </a:rPr>
                        <a:t>: </a:t>
                      </a:r>
                      <a:r>
                        <a:rPr lang="es-CO" sz="1400" b="0" i="0" u="none" strike="noStrike" dirty="0" smtClean="0">
                          <a:effectLst/>
                          <a:latin typeface="Arial" panose="020B0604020202020204" pitchFamily="34" charset="0"/>
                        </a:rPr>
                        <a:t>Durante el 2018-2 se hizo prueba</a:t>
                      </a:r>
                      <a:r>
                        <a:rPr lang="es-CO" sz="1400" b="0" i="0" u="none" strike="noStrike" baseline="0" dirty="0" smtClean="0">
                          <a:effectLst/>
                          <a:latin typeface="Arial" panose="020B0604020202020204" pitchFamily="34" charset="0"/>
                        </a:rPr>
                        <a:t> piloto con la nueva herramienta de evaluación docente a nivel nacional</a:t>
                      </a:r>
                      <a:endParaRPr lang="es-CO" sz="1400" b="0" i="0" u="none" strike="noStrike" dirty="0" smtClean="0">
                        <a:effectLst/>
                        <a:latin typeface="Arial" panose="020B0604020202020204" pitchFamily="34" charset="0"/>
                      </a:endParaRPr>
                    </a:p>
                    <a:p>
                      <a:pPr algn="just" fontAlgn="ctr"/>
                      <a:endParaRPr lang="es-CO" sz="14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3906950"/>
                  </a:ext>
                </a:extLst>
              </a:tr>
            </a:tbl>
          </a:graphicData>
        </a:graphic>
      </p:graphicFrame>
      <p:graphicFrame>
        <p:nvGraphicFramePr>
          <p:cNvPr id="6" name="1 Tabla"/>
          <p:cNvGraphicFramePr>
            <a:graphicFrameLocks noGrp="1"/>
          </p:cNvGraphicFramePr>
          <p:nvPr>
            <p:extLst>
              <p:ext uri="{D42A27DB-BD31-4B8C-83A1-F6EECF244321}">
                <p14:modId xmlns:p14="http://schemas.microsoft.com/office/powerpoint/2010/main" val="58669334"/>
              </p:ext>
            </p:extLst>
          </p:nvPr>
        </p:nvGraphicFramePr>
        <p:xfrm>
          <a:off x="415281" y="898497"/>
          <a:ext cx="9929989" cy="1045280"/>
        </p:xfrm>
        <a:graphic>
          <a:graphicData uri="http://schemas.openxmlformats.org/drawingml/2006/table">
            <a:tbl>
              <a:tblPr/>
              <a:tblGrid>
                <a:gridCol w="1415196">
                  <a:extLst>
                    <a:ext uri="{9D8B030D-6E8A-4147-A177-3AD203B41FA5}">
                      <a16:colId xmlns:a16="http://schemas.microsoft.com/office/drawing/2014/main" val="20000"/>
                    </a:ext>
                  </a:extLst>
                </a:gridCol>
                <a:gridCol w="3297335">
                  <a:extLst>
                    <a:ext uri="{9D8B030D-6E8A-4147-A177-3AD203B41FA5}">
                      <a16:colId xmlns:a16="http://schemas.microsoft.com/office/drawing/2014/main" val="20001"/>
                    </a:ext>
                  </a:extLst>
                </a:gridCol>
                <a:gridCol w="5217458">
                  <a:extLst>
                    <a:ext uri="{9D8B030D-6E8A-4147-A177-3AD203B41FA5}">
                      <a16:colId xmlns:a16="http://schemas.microsoft.com/office/drawing/2014/main" val="3244246602"/>
                    </a:ext>
                  </a:extLst>
                </a:gridCol>
              </a:tblGrid>
              <a:tr h="316184">
                <a:tc grid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800" b="1" i="0" u="none" strike="noStrike" dirty="0" smtClean="0">
                          <a:solidFill>
                            <a:srgbClr val="FF0000"/>
                          </a:solidFill>
                          <a:effectLst/>
                          <a:latin typeface="+mn-lt"/>
                        </a:rPr>
                        <a:t>(</a:t>
                      </a:r>
                      <a:r>
                        <a:rPr lang="es-CO" sz="1800" b="1" i="0" u="none" strike="noStrike" baseline="0" dirty="0" smtClean="0">
                          <a:solidFill>
                            <a:srgbClr val="FF0000"/>
                          </a:solidFill>
                          <a:effectLst/>
                          <a:latin typeface="+mn-lt"/>
                        </a:rPr>
                        <a:t>Estudiantes:  1.626, </a:t>
                      </a:r>
                      <a:r>
                        <a:rPr lang="es-CO" sz="1800" b="1" i="0" u="none" strike="noStrike" dirty="0" smtClean="0">
                          <a:solidFill>
                            <a:srgbClr val="FF0000"/>
                          </a:solidFill>
                          <a:effectLst/>
                          <a:latin typeface="+mn-lt"/>
                        </a:rPr>
                        <a:t>Docentes: 170</a:t>
                      </a:r>
                      <a:r>
                        <a:rPr lang="es-CO" sz="1800" b="1" i="0" u="none" strike="noStrike" baseline="0" dirty="0" smtClean="0">
                          <a:solidFill>
                            <a:srgbClr val="FF0000"/>
                          </a:solidFill>
                          <a:effectLst/>
                          <a:latin typeface="+mn-lt"/>
                        </a:rPr>
                        <a:t> y</a:t>
                      </a:r>
                      <a:r>
                        <a:rPr lang="es-CO" sz="1800" b="1" i="0" u="none" strike="noStrike" dirty="0" smtClean="0">
                          <a:solidFill>
                            <a:srgbClr val="FF0000"/>
                          </a:solidFill>
                          <a:effectLst/>
                          <a:latin typeface="+mn-lt"/>
                        </a:rPr>
                        <a:t> Administrativos: 77)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100" b="1" i="0" u="none" strike="noStrike" kern="1200" dirty="0">
                          <a:solidFill>
                            <a:srgbClr val="FF0000"/>
                          </a:solidFill>
                          <a:effectLst/>
                          <a:latin typeface="Arial"/>
                          <a:ea typeface="+mn-ea"/>
                          <a:cs typeface="+mn-cs"/>
                        </a:rPr>
                        <a:t>2018</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1"/>
                  </a:ext>
                </a:extLst>
              </a:tr>
              <a:tr h="143470">
                <a:tc>
                  <a:txBody>
                    <a:bodyPr/>
                    <a:lstStyle/>
                    <a:p>
                      <a:pPr algn="ctr" rtl="0" fontAlgn="ctr"/>
                      <a:r>
                        <a:rPr lang="es-CO" sz="1600" b="0" i="0" u="none" strike="noStrike" dirty="0">
                          <a:solidFill>
                            <a:srgbClr val="000000"/>
                          </a:solidFill>
                          <a:effectLst/>
                          <a:latin typeface="Calibri"/>
                        </a:rPr>
                        <a:t>Resultado</a:t>
                      </a:r>
                      <a:r>
                        <a:rPr lang="es-CO" sz="1600" b="0" i="0" u="none" strike="noStrike" baseline="0" dirty="0">
                          <a:solidFill>
                            <a:srgbClr val="000000"/>
                          </a:solidFill>
                          <a:effectLst/>
                          <a:latin typeface="Calibri"/>
                        </a:rPr>
                        <a:t> </a:t>
                      </a:r>
                      <a:endParaRPr lang="es-CO" sz="1600" b="0" i="0" u="none" strike="noStrike" dirty="0">
                        <a:solidFill>
                          <a:srgbClr val="000000"/>
                        </a:solidFill>
                        <a:effectLst/>
                        <a:latin typeface="Calibri"/>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50" b="1" i="0" u="none" strike="noStrike" kern="1200" dirty="0" smtClean="0">
                          <a:solidFill>
                            <a:srgbClr val="FF0000"/>
                          </a:solidFill>
                          <a:effectLst/>
                          <a:latin typeface="Arial"/>
                          <a:ea typeface="+mn-ea"/>
                          <a:cs typeface="+mn-cs"/>
                        </a:rPr>
                        <a:t>71,95%</a:t>
                      </a:r>
                      <a:endParaRPr lang="es-CO" sz="1050" b="1" i="0" u="none" strike="noStrike" kern="1200" dirty="0">
                        <a:solidFill>
                          <a:srgbClr val="FF0000"/>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algn="ctr" defTabSz="457200" rtl="0" eaLnBrk="1" fontAlgn="ctr" latinLnBrk="0" hangingPunct="1"/>
                      <a:r>
                        <a:rPr lang="es-CO" sz="1000" b="1" i="0" u="none" strike="noStrike" kern="1200" dirty="0">
                          <a:solidFill>
                            <a:schemeClr val="tx1"/>
                          </a:solidFill>
                          <a:effectLst/>
                          <a:latin typeface="Arial"/>
                          <a:ea typeface="+mn-ea"/>
                          <a:cs typeface="+mn-cs"/>
                        </a:rPr>
                        <a:t>Necesidades</a:t>
                      </a:r>
                      <a:r>
                        <a:rPr lang="es-CO" sz="1000" b="1" i="0" u="none" strike="noStrike" kern="1200" baseline="0" dirty="0">
                          <a:solidFill>
                            <a:schemeClr val="tx1"/>
                          </a:solidFill>
                          <a:effectLst/>
                          <a:latin typeface="Arial"/>
                          <a:ea typeface="+mn-ea"/>
                          <a:cs typeface="+mn-cs"/>
                        </a:rPr>
                        <a:t> y expectativas (Estudiantes)</a:t>
                      </a:r>
                      <a:endParaRPr lang="es-CO" sz="1000" b="1" i="0" u="none" strike="noStrike" kern="1200" dirty="0">
                        <a:solidFill>
                          <a:schemeClr val="tx1"/>
                        </a:solidFill>
                        <a:effectLst/>
                        <a:latin typeface="Arial"/>
                        <a:ea typeface="+mn-ea"/>
                        <a:cs typeface="+mn-cs"/>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002"/>
                  </a:ext>
                </a:extLst>
              </a:tr>
              <a:tr h="143470">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rtl="0" fontAlgn="ctr"/>
                      <a:r>
                        <a:rPr lang="es-CO" sz="1050" b="1" i="0" u="none" strike="noStrike" dirty="0" smtClean="0">
                          <a:solidFill>
                            <a:srgbClr val="000000"/>
                          </a:solidFill>
                          <a:effectLst/>
                          <a:latin typeface="Arial"/>
                        </a:rPr>
                        <a:t>1.873</a:t>
                      </a:r>
                      <a:endParaRPr lang="es-CO" sz="1050" b="1" i="0" u="none" strike="noStrike" dirty="0">
                        <a:solidFill>
                          <a:srgbClr val="000000"/>
                        </a:solidFill>
                        <a:effectLst/>
                        <a:latin typeface="Arial"/>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457200" rtl="0" eaLnBrk="1" fontAlgn="ctr" latinLnBrk="0" hangingPunct="1"/>
                      <a:r>
                        <a:rPr lang="es-CO" sz="1100" b="1" i="0" u="none" strike="noStrike" kern="1200" dirty="0">
                          <a:solidFill>
                            <a:schemeClr val="tx1"/>
                          </a:solidFill>
                          <a:effectLst/>
                          <a:latin typeface="Arial"/>
                          <a:ea typeface="+mn-ea"/>
                          <a:cs typeface="+mn-cs"/>
                        </a:rPr>
                        <a:t>157</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61229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528918" y="77415"/>
            <a:ext cx="9781504"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1800" b="1" i="0" u="none" strike="noStrike" kern="1200" cap="none" spc="0" normalizeH="0" baseline="0" noProof="0" dirty="0">
                <a:ln>
                  <a:noFill/>
                </a:ln>
                <a:effectLst/>
                <a:uLnTx/>
                <a:uFillTx/>
                <a:latin typeface="Calibri"/>
                <a:ea typeface="+mj-ea"/>
                <a:cs typeface="+mj-cs"/>
              </a:rPr>
              <a:t>En el año 2018 se hizo por  El</a:t>
            </a:r>
            <a:r>
              <a:rPr kumimoji="0" lang="es-CO" sz="1800" b="1" i="0" u="none" strike="noStrike" kern="1200" cap="none" spc="0" normalizeH="0" noProof="0" dirty="0">
                <a:ln>
                  <a:noFill/>
                </a:ln>
                <a:effectLst/>
                <a:uLnTx/>
                <a:uFillTx/>
                <a:latin typeface="Calibri"/>
                <a:ea typeface="+mj-ea"/>
                <a:cs typeface="+mj-cs"/>
              </a:rPr>
              <a:t> S</a:t>
            </a:r>
            <a:r>
              <a:rPr kumimoji="0" lang="es-CO" sz="1800" b="1" i="0" u="none" strike="noStrike" kern="1200" cap="none" spc="0" normalizeH="0" baseline="0" noProof="0" dirty="0">
                <a:ln>
                  <a:noFill/>
                </a:ln>
                <a:effectLst/>
                <a:uLnTx/>
                <a:uFillTx/>
                <a:latin typeface="Calibri"/>
                <a:ea typeface="+mj-ea"/>
                <a:cs typeface="+mj-cs"/>
              </a:rPr>
              <a:t>istemas de Gestión de la Calidad en el mes de octubre 2018, encuesta a nivel nacional de necesidades y expectativas (157</a:t>
            </a:r>
            <a:r>
              <a:rPr kumimoji="0" lang="es-CO" sz="1800" b="1" i="0" u="none" strike="noStrike" kern="1200" cap="none" spc="0" normalizeH="0" noProof="0" dirty="0">
                <a:ln>
                  <a:noFill/>
                </a:ln>
                <a:effectLst/>
                <a:uLnTx/>
                <a:uFillTx/>
                <a:latin typeface="Calibri"/>
                <a:ea typeface="+mj-ea"/>
                <a:cs typeface="+mj-cs"/>
              </a:rPr>
              <a:t> estudiantes encuestados – en espera de resultados de priorización de necesidades)</a:t>
            </a:r>
            <a:r>
              <a:rPr kumimoji="0" lang="es-CO" sz="1800" b="1" i="0" u="none" strike="noStrike" kern="1200" cap="none" spc="0" normalizeH="0" baseline="0" noProof="0" dirty="0">
                <a:ln>
                  <a:noFill/>
                </a:ln>
                <a:effectLst/>
                <a:uLnTx/>
                <a:uFillTx/>
                <a:latin typeface="Calibri"/>
                <a:ea typeface="+mj-ea"/>
                <a:cs typeface="+mj-cs"/>
              </a:rPr>
              <a:t>:</a:t>
            </a:r>
            <a:endParaRPr kumimoji="0" lang="es-CO" sz="3600" b="1" i="0" u="none" strike="noStrike" kern="1200" cap="none" spc="0" normalizeH="0" baseline="0" noProof="0" dirty="0">
              <a:ln>
                <a:noFill/>
              </a:ln>
              <a:effectLst/>
              <a:uLnTx/>
              <a:uFillTx/>
              <a:latin typeface="Calibri"/>
              <a:ea typeface="+mj-ea"/>
              <a:cs typeface="+mj-cs"/>
            </a:endParaRPr>
          </a:p>
        </p:txBody>
      </p:sp>
      <p:sp>
        <p:nvSpPr>
          <p:cNvPr id="3" name="Rectángulo 2"/>
          <p:cNvSpPr/>
          <p:nvPr/>
        </p:nvSpPr>
        <p:spPr>
          <a:xfrm>
            <a:off x="609601" y="1158877"/>
            <a:ext cx="10919012" cy="4893647"/>
          </a:xfrm>
          <a:prstGeom prst="rect">
            <a:avLst/>
          </a:prstGeom>
        </p:spPr>
        <p:txBody>
          <a:bodyPr wrap="square">
            <a:spAutoFit/>
          </a:bodyPr>
          <a:lstStyle/>
          <a:p>
            <a:r>
              <a:rPr lang="es-CO" sz="1200" b="1" dirty="0"/>
              <a:t>5. Qué necesidades o expectativas tiene del proceso de Docencia *</a:t>
            </a:r>
            <a:br>
              <a:rPr lang="es-CO" sz="1200" b="1" dirty="0"/>
            </a:br>
            <a:r>
              <a:rPr lang="es-CO" sz="1200" dirty="0"/>
              <a:t>Seleccione máximo cinco, que usted considere con mayor relevancia.</a:t>
            </a:r>
            <a:br>
              <a:rPr lang="es-CO" sz="1200" dirty="0"/>
            </a:br>
            <a:endParaRPr lang="es-CO" sz="1200" dirty="0"/>
          </a:p>
          <a:p>
            <a:r>
              <a:rPr lang="es-CO" sz="1200" dirty="0"/>
              <a:t>*Docentes Calificados y Cualificados</a:t>
            </a:r>
            <a:br>
              <a:rPr lang="es-CO" sz="1200" dirty="0"/>
            </a:br>
            <a:r>
              <a:rPr lang="es-CO" sz="1200" dirty="0"/>
              <a:t>*Disponibilidad de horarios, suficientes y variedad de electivas.</a:t>
            </a:r>
            <a:br>
              <a:rPr lang="es-CO" sz="1200" dirty="0"/>
            </a:br>
            <a:r>
              <a:rPr lang="es-CO" sz="1200" dirty="0"/>
              <a:t>*Apoyo en tutorías y asesorías académicas</a:t>
            </a:r>
            <a:br>
              <a:rPr lang="es-CO" sz="1200" dirty="0"/>
            </a:br>
            <a:r>
              <a:rPr lang="es-CO" sz="1200" dirty="0"/>
              <a:t>*Agilidad en los trámites Académicos (Trasferencias, Traslados, Homologaciones, Grados,</a:t>
            </a:r>
            <a:br>
              <a:rPr lang="es-CO" sz="1200" dirty="0"/>
            </a:br>
            <a:r>
              <a:rPr lang="es-CO" sz="1200" dirty="0"/>
              <a:t>*Adiciones y Cancelaciones)</a:t>
            </a:r>
            <a:br>
              <a:rPr lang="es-CO" sz="1200" dirty="0"/>
            </a:br>
            <a:r>
              <a:rPr lang="es-CO" sz="1200" dirty="0"/>
              <a:t>*Programas académicos de calidad (Actualizado, combine aspectos teórico/prácticos y</a:t>
            </a:r>
            <a:br>
              <a:rPr lang="es-CO" sz="1200" dirty="0"/>
            </a:br>
            <a:r>
              <a:rPr lang="es-CO" sz="1200" dirty="0"/>
              <a:t>que permita la rápida vinculación laboral)</a:t>
            </a:r>
            <a:br>
              <a:rPr lang="es-CO" sz="1200" dirty="0"/>
            </a:br>
            <a:r>
              <a:rPr lang="es-CO" sz="1200" dirty="0"/>
              <a:t>*Cumplimiento de la asistencia de los Docentes a clase</a:t>
            </a:r>
            <a:br>
              <a:rPr lang="es-CO" sz="1200" dirty="0"/>
            </a:br>
            <a:r>
              <a:rPr lang="es-CO" sz="1200" dirty="0"/>
              <a:t>*Tener participación en los órganos de decisión de la Facultad, del Programa y de la</a:t>
            </a:r>
            <a:br>
              <a:rPr lang="es-CO" sz="1200" dirty="0"/>
            </a:br>
            <a:r>
              <a:rPr lang="es-CO" sz="1200" dirty="0"/>
              <a:t>Universidad</a:t>
            </a:r>
            <a:br>
              <a:rPr lang="es-CO" sz="1200" dirty="0"/>
            </a:br>
            <a:r>
              <a:rPr lang="es-CO" sz="1200" dirty="0"/>
              <a:t>*Cumplimiento del Temario de la Asignatura</a:t>
            </a:r>
            <a:br>
              <a:rPr lang="es-CO" sz="1200" dirty="0"/>
            </a:br>
            <a:r>
              <a:rPr lang="es-CO" sz="1200" dirty="0"/>
              <a:t>*Interés para solucionar diferentes problemáticas de los Estudiantes</a:t>
            </a:r>
            <a:br>
              <a:rPr lang="es-CO" sz="1200" dirty="0"/>
            </a:br>
            <a:r>
              <a:rPr lang="es-CO" sz="1200" dirty="0"/>
              <a:t>*Los docentes combinen el uso de tecnologías de Información y Comunicación en el</a:t>
            </a:r>
            <a:br>
              <a:rPr lang="es-CO" sz="1200" dirty="0"/>
            </a:br>
            <a:r>
              <a:rPr lang="es-CO" sz="1200" dirty="0"/>
              <a:t>proceso de enseñanza, aprendizaje y evaluación.</a:t>
            </a:r>
            <a:br>
              <a:rPr lang="es-CO" sz="1200" dirty="0"/>
            </a:br>
            <a:r>
              <a:rPr lang="es-CO" sz="1200" dirty="0"/>
              <a:t>*Información clara y precisa de fechas académicas, plan de estudios y programas de las</a:t>
            </a:r>
            <a:br>
              <a:rPr lang="es-CO" sz="1200" dirty="0"/>
            </a:br>
            <a:r>
              <a:rPr lang="es-CO" sz="1200" dirty="0"/>
              <a:t>Asignaturas.</a:t>
            </a:r>
          </a:p>
          <a:p>
            <a:r>
              <a:rPr lang="es-CO" sz="1200" dirty="0"/>
              <a:t>*Socialización de las notas antes de reportarlas al Sistema</a:t>
            </a:r>
            <a:r>
              <a:rPr lang="es-CO" sz="1200" strike="sngStrike" dirty="0"/>
              <a:t>.</a:t>
            </a:r>
            <a:r>
              <a:rPr lang="es-CO" sz="1200" dirty="0"/>
              <a:t> (Este ítem no aplica para posgrados ya que esto puede generar situaciones de falta de objetividad a la hora de evaluar a los docentes. Actualmente el reglamento de posgrados contempla que una vez cargada la nota en el sistema el estudiante tiene 3 días hábiles para solicitar al coordinador académico la revisión de la nota)</a:t>
            </a:r>
          </a:p>
          <a:p>
            <a:r>
              <a:rPr lang="es-CO" sz="1200" dirty="0"/>
              <a:t>* Incorporar lineamientos y políticas E-</a:t>
            </a:r>
            <a:r>
              <a:rPr lang="es-CO" sz="1200" dirty="0" err="1"/>
              <a:t>learning</a:t>
            </a:r>
            <a:r>
              <a:rPr lang="es-CO" sz="1200" dirty="0"/>
              <a:t> para fortalecer la oferta académica de pregrado y </a:t>
            </a:r>
            <a:r>
              <a:rPr lang="es-CO" sz="1200" dirty="0" err="1" smtClean="0"/>
              <a:t>postgradual</a:t>
            </a:r>
            <a:endParaRPr lang="es-CO" sz="1200" dirty="0"/>
          </a:p>
          <a:p>
            <a:r>
              <a:rPr lang="es-CO" sz="1200" dirty="0"/>
              <a:t>*Otras</a:t>
            </a:r>
          </a:p>
          <a:p>
            <a:r>
              <a:rPr lang="es-CO" sz="1200" dirty="0"/>
              <a:t>* Garantizar formación integral basada en competencias.</a:t>
            </a:r>
          </a:p>
          <a:p>
            <a:r>
              <a:rPr lang="es-CO" sz="1200" dirty="0"/>
              <a:t>* Evaluación objetiva y holística en los aspectos axiológicos, </a:t>
            </a:r>
            <a:r>
              <a:rPr lang="es-CO" sz="1200" dirty="0" err="1"/>
              <a:t>praxiológicos</a:t>
            </a:r>
            <a:r>
              <a:rPr lang="es-CO" sz="1200" dirty="0"/>
              <a:t> y cognitivos. </a:t>
            </a:r>
          </a:p>
        </p:txBody>
      </p:sp>
    </p:spTree>
    <p:extLst>
      <p:ext uri="{BB962C8B-B14F-4D97-AF65-F5344CB8AC3E}">
        <p14:creationId xmlns:p14="http://schemas.microsoft.com/office/powerpoint/2010/main" val="1090845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994335" y="5524916"/>
            <a:ext cx="1878784" cy="369332"/>
          </a:xfrm>
          <a:prstGeom prst="rect">
            <a:avLst/>
          </a:prstGeom>
        </p:spPr>
        <p:txBody>
          <a:bodyPr wrap="none">
            <a:spAutoFit/>
          </a:bodyPr>
          <a:lstStyle/>
          <a:p>
            <a:pPr algn="ctr"/>
            <a:r>
              <a:rPr lang="es-MX" dirty="0"/>
              <a:t>Marzo 28 de 2019</a:t>
            </a:r>
            <a:endParaRPr lang="es-ES" dirty="0"/>
          </a:p>
        </p:txBody>
      </p:sp>
      <p:sp>
        <p:nvSpPr>
          <p:cNvPr id="5" name="Text Box 6"/>
          <p:cNvSpPr txBox="1">
            <a:spLocks noChangeArrowheads="1"/>
          </p:cNvSpPr>
          <p:nvPr/>
        </p:nvSpPr>
        <p:spPr bwMode="auto">
          <a:xfrm>
            <a:off x="494147" y="327101"/>
            <a:ext cx="9707687" cy="1538883"/>
          </a:xfrm>
          <a:prstGeom prst="rect">
            <a:avLst/>
          </a:prstGeom>
          <a:noFill/>
          <a:ln w="9525">
            <a:noFill/>
            <a:miter lim="800000"/>
            <a:headEnd/>
            <a:tailEnd/>
          </a:ln>
        </p:spPr>
        <p:txBody>
          <a:bodyPr wrap="square">
            <a:spAutoFit/>
          </a:bodyPr>
          <a:lstStyle/>
          <a:p>
            <a:pPr algn="ctr"/>
            <a:r>
              <a:rPr lang="es-MX" b="1" dirty="0"/>
              <a:t>SISTEMA DE GESTIÒN DE CALIDAD – ISO9001:2015</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000" b="1" i="1" dirty="0">
                <a:solidFill>
                  <a:srgbClr val="FF3300"/>
                </a:solidFill>
              </a:rPr>
              <a:t>MACROPROCESO:</a:t>
            </a:r>
            <a:r>
              <a:rPr lang="es-MX" sz="1600" dirty="0">
                <a:solidFill>
                  <a:srgbClr val="FF3300"/>
                </a:solidFill>
              </a:rPr>
              <a:t>  </a:t>
            </a:r>
            <a:r>
              <a:rPr lang="es-MX" sz="2000" b="1" i="1" dirty="0">
                <a:solidFill>
                  <a:srgbClr val="FF3300"/>
                </a:solidFill>
              </a:rPr>
              <a:t>MISIONAL</a:t>
            </a:r>
          </a:p>
          <a:p>
            <a:pPr algn="ctr"/>
            <a:r>
              <a:rPr lang="es-MX" sz="2000" b="1" i="1" dirty="0">
                <a:solidFill>
                  <a:srgbClr val="FF3300"/>
                </a:solidFill>
              </a:rPr>
              <a:t>PROCESO:  DOCENCIA</a:t>
            </a:r>
          </a:p>
        </p:txBody>
      </p:sp>
      <p:graphicFrame>
        <p:nvGraphicFramePr>
          <p:cNvPr id="9" name="Tabla 8"/>
          <p:cNvGraphicFramePr>
            <a:graphicFrameLocks noGrp="1"/>
          </p:cNvGraphicFramePr>
          <p:nvPr>
            <p:extLst>
              <p:ext uri="{D42A27DB-BD31-4B8C-83A1-F6EECF244321}">
                <p14:modId xmlns:p14="http://schemas.microsoft.com/office/powerpoint/2010/main" val="2484673437"/>
              </p:ext>
            </p:extLst>
          </p:nvPr>
        </p:nvGraphicFramePr>
        <p:xfrm>
          <a:off x="638163" y="1894722"/>
          <a:ext cx="10294851" cy="3306128"/>
        </p:xfrm>
        <a:graphic>
          <a:graphicData uri="http://schemas.openxmlformats.org/drawingml/2006/table">
            <a:tbl>
              <a:tblPr firstRow="1" firstCol="1" bandRow="1">
                <a:tableStyleId>{5C22544A-7EE6-4342-B048-85BDC9FD1C3A}</a:tableStyleId>
              </a:tblPr>
              <a:tblGrid>
                <a:gridCol w="3270449">
                  <a:extLst>
                    <a:ext uri="{9D8B030D-6E8A-4147-A177-3AD203B41FA5}">
                      <a16:colId xmlns:a16="http://schemas.microsoft.com/office/drawing/2014/main" val="33211938"/>
                    </a:ext>
                  </a:extLst>
                </a:gridCol>
                <a:gridCol w="7024402">
                  <a:extLst>
                    <a:ext uri="{9D8B030D-6E8A-4147-A177-3AD203B41FA5}">
                      <a16:colId xmlns:a16="http://schemas.microsoft.com/office/drawing/2014/main" val="1464573718"/>
                    </a:ext>
                  </a:extLst>
                </a:gridCol>
              </a:tblGrid>
              <a:tr h="338455">
                <a:tc>
                  <a:txBody>
                    <a:bodyPr/>
                    <a:lstStyle/>
                    <a:p>
                      <a:pPr algn="just">
                        <a:lnSpc>
                          <a:spcPct val="107000"/>
                        </a:lnSpc>
                        <a:spcAft>
                          <a:spcPts val="0"/>
                        </a:spcAft>
                      </a:pPr>
                      <a:r>
                        <a:rPr lang="es-CO" sz="1400" dirty="0">
                          <a:solidFill>
                            <a:schemeClr val="tx1"/>
                          </a:solidFill>
                          <a:effectLst/>
                        </a:rPr>
                        <a:t>ARTICULACIÓN CON ACREDITACIÓN</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400">
                          <a:solidFill>
                            <a:schemeClr val="tx1"/>
                          </a:solidFill>
                          <a:effectLst/>
                        </a:rPr>
                        <a:t>PROYECTO PIDI ASOCIADO</a:t>
                      </a:r>
                      <a:endParaRPr lang="es-CO"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677545">
                <a:tc>
                  <a:txBody>
                    <a:bodyPr/>
                    <a:lstStyle/>
                    <a:p>
                      <a:pPr algn="just">
                        <a:lnSpc>
                          <a:spcPct val="107000"/>
                        </a:lnSpc>
                        <a:spcAft>
                          <a:spcPts val="0"/>
                        </a:spcAft>
                      </a:pPr>
                      <a:r>
                        <a:rPr lang="es-CO" sz="1400" dirty="0">
                          <a:solidFill>
                            <a:schemeClr val="tx1"/>
                          </a:solidFill>
                          <a:effectLst/>
                        </a:rPr>
                        <a:t>Factor 3. </a:t>
                      </a:r>
                      <a:r>
                        <a:rPr lang="es-CO" sz="1400" b="0" dirty="0">
                          <a:solidFill>
                            <a:schemeClr val="tx1"/>
                          </a:solidFill>
                          <a:effectLst/>
                        </a:rPr>
                        <a:t>Docencia </a:t>
                      </a:r>
                      <a:endParaRPr lang="es-CO"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s-CO" sz="1400" b="1" dirty="0">
                          <a:solidFill>
                            <a:schemeClr val="tx1"/>
                          </a:solidFill>
                          <a:effectLst/>
                        </a:rPr>
                        <a:t>Proyecto</a:t>
                      </a:r>
                      <a:r>
                        <a:rPr lang="es-CO" sz="1400" b="1" baseline="0" dirty="0">
                          <a:solidFill>
                            <a:schemeClr val="tx1"/>
                          </a:solidFill>
                          <a:effectLst/>
                        </a:rPr>
                        <a:t> </a:t>
                      </a:r>
                      <a:r>
                        <a:rPr lang="es-CO" sz="1400" b="1" dirty="0">
                          <a:solidFill>
                            <a:schemeClr val="tx1"/>
                          </a:solidFill>
                          <a:effectLst/>
                        </a:rPr>
                        <a:t>1</a:t>
                      </a:r>
                      <a:r>
                        <a:rPr lang="es-CO" sz="1400" dirty="0">
                          <a:solidFill>
                            <a:schemeClr val="tx1"/>
                          </a:solidFill>
                          <a:effectLst/>
                        </a:rPr>
                        <a:t>: </a:t>
                      </a:r>
                      <a:r>
                        <a:rPr lang="es-CO" sz="1400" b="0" dirty="0">
                          <a:solidFill>
                            <a:schemeClr val="tx1"/>
                          </a:solidFill>
                          <a:effectLst/>
                        </a:rPr>
                        <a:t>Racionalización y ampliación de la cobertura de programas de pregrado y posgrado</a:t>
                      </a:r>
                      <a:r>
                        <a:rPr lang="es-CO" sz="1400" dirty="0">
                          <a:solidFill>
                            <a:schemeClr val="tx1"/>
                          </a:solidFill>
                          <a:effectLst/>
                        </a:rPr>
                        <a:t>.</a:t>
                      </a:r>
                    </a:p>
                    <a:p>
                      <a:pPr marL="0" marR="0" indent="0" algn="just" defTabSz="457200" rtl="0" eaLnBrk="1" fontAlgn="auto" latinLnBrk="0" hangingPunct="1">
                        <a:lnSpc>
                          <a:spcPct val="107000"/>
                        </a:lnSpc>
                        <a:spcBef>
                          <a:spcPts val="0"/>
                        </a:spcBef>
                        <a:spcAft>
                          <a:spcPts val="0"/>
                        </a:spcAft>
                        <a:buClrTx/>
                        <a:buSzTx/>
                        <a:buFontTx/>
                        <a:buNone/>
                        <a:tabLst/>
                        <a:defRPr/>
                      </a:pPr>
                      <a:r>
                        <a:rPr lang="es-CO" sz="1400" b="1" dirty="0">
                          <a:solidFill>
                            <a:schemeClr val="tx1"/>
                          </a:solidFill>
                          <a:effectLst/>
                        </a:rPr>
                        <a:t>Proyecto</a:t>
                      </a:r>
                      <a:r>
                        <a:rPr lang="es-CO" sz="1400" b="1" baseline="0" dirty="0">
                          <a:solidFill>
                            <a:schemeClr val="tx1"/>
                          </a:solidFill>
                          <a:effectLst/>
                        </a:rPr>
                        <a:t> 2</a:t>
                      </a:r>
                      <a:r>
                        <a:rPr lang="es-CO" sz="1400" baseline="0" dirty="0">
                          <a:solidFill>
                            <a:schemeClr val="tx1"/>
                          </a:solidFill>
                          <a:effectLst/>
                        </a:rPr>
                        <a:t>: E-</a:t>
                      </a:r>
                      <a:r>
                        <a:rPr lang="es-CO" sz="1400" baseline="0" dirty="0" err="1">
                          <a:solidFill>
                            <a:schemeClr val="tx1"/>
                          </a:solidFill>
                          <a:effectLst/>
                        </a:rPr>
                        <a:t>Learning</a:t>
                      </a:r>
                      <a:endParaRPr lang="es-CO" sz="1400" dirty="0">
                        <a:solidFill>
                          <a:schemeClr val="tx1"/>
                        </a:solidFill>
                        <a:effectLst/>
                      </a:endParaRPr>
                    </a:p>
                    <a:p>
                      <a:pPr algn="just">
                        <a:lnSpc>
                          <a:spcPct val="107000"/>
                        </a:lnSpc>
                        <a:spcAft>
                          <a:spcPts val="0"/>
                        </a:spcAft>
                      </a:pPr>
                      <a:r>
                        <a:rPr lang="es-CO" sz="1400" b="1" dirty="0">
                          <a:solidFill>
                            <a:schemeClr val="tx1"/>
                          </a:solidFill>
                          <a:effectLst/>
                        </a:rPr>
                        <a:t>Proyecto3: </a:t>
                      </a:r>
                      <a:r>
                        <a:rPr lang="es-CO" sz="1400" b="0" kern="1200" dirty="0">
                          <a:solidFill>
                            <a:schemeClr val="tx1"/>
                          </a:solidFill>
                          <a:effectLst/>
                          <a:latin typeface="+mn-lt"/>
                          <a:ea typeface="+mn-ea"/>
                          <a:cs typeface="+mn-cs"/>
                        </a:rPr>
                        <a:t>Docencia Calificada</a:t>
                      </a:r>
                    </a:p>
                    <a:p>
                      <a:pPr algn="just">
                        <a:lnSpc>
                          <a:spcPct val="107000"/>
                        </a:lnSpc>
                        <a:spcAft>
                          <a:spcPts val="0"/>
                        </a:spcAft>
                      </a:pPr>
                      <a:r>
                        <a:rPr lang="es-CO" sz="1400" b="1" dirty="0">
                          <a:solidFill>
                            <a:schemeClr val="tx1"/>
                          </a:solidFill>
                          <a:effectLst/>
                        </a:rPr>
                        <a:t>Proyecto 6</a:t>
                      </a:r>
                      <a:r>
                        <a:rPr lang="es-CO" sz="1400" dirty="0">
                          <a:solidFill>
                            <a:schemeClr val="tx1"/>
                          </a:solidFill>
                          <a:effectLst/>
                        </a:rPr>
                        <a:t>. Fomento a la docencia calificada</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851544738"/>
                  </a:ext>
                </a:extLst>
              </a:tr>
              <a:tr h="842645">
                <a:tc>
                  <a:txBody>
                    <a:bodyPr/>
                    <a:lstStyle/>
                    <a:p>
                      <a:pPr marL="0" algn="just" defTabSz="457200" rtl="0" eaLnBrk="1" latinLnBrk="0" hangingPunct="1">
                        <a:lnSpc>
                          <a:spcPct val="107000"/>
                        </a:lnSpc>
                        <a:spcAft>
                          <a:spcPts val="0"/>
                        </a:spcAft>
                      </a:pPr>
                      <a:r>
                        <a:rPr lang="es-CO"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Factor 8.</a:t>
                      </a:r>
                      <a:r>
                        <a:rPr lang="es-CO"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400" b="0" kern="1200" dirty="0">
                          <a:solidFill>
                            <a:schemeClr val="tx1"/>
                          </a:solidFill>
                          <a:effectLst/>
                          <a:latin typeface="+mn-lt"/>
                          <a:ea typeface="+mn-ea"/>
                          <a:cs typeface="+mn-cs"/>
                        </a:rPr>
                        <a:t>Procesos de Autoevaluación </a:t>
                      </a:r>
                    </a:p>
                    <a:p>
                      <a:pPr marL="0" algn="just" defTabSz="457200" rtl="0" eaLnBrk="1" latinLnBrk="0" hangingPunct="1">
                        <a:lnSpc>
                          <a:spcPct val="107000"/>
                        </a:lnSpc>
                        <a:spcAft>
                          <a:spcPts val="0"/>
                        </a:spcAft>
                      </a:pPr>
                      <a:r>
                        <a:rPr lang="es-CO" sz="1400" b="0" kern="1200" dirty="0">
                          <a:solidFill>
                            <a:schemeClr val="tx1"/>
                          </a:solidFill>
                          <a:effectLst/>
                          <a:latin typeface="+mn-lt"/>
                          <a:ea typeface="+mn-ea"/>
                          <a:cs typeface="+mn-cs"/>
                        </a:rPr>
                        <a:t>y Autorregulación</a:t>
                      </a:r>
                    </a:p>
                    <a:p>
                      <a:pPr marL="0" algn="just" defTabSz="457200" rtl="0" eaLnBrk="1" latinLnBrk="0" hangingPunct="1">
                        <a:lnSpc>
                          <a:spcPct val="107000"/>
                        </a:lnSpc>
                        <a:spcAft>
                          <a:spcPts val="0"/>
                        </a:spcAft>
                      </a:pPr>
                      <a:endParaRPr lang="es-CO" sz="1400" b="0" kern="1200" dirty="0">
                        <a:solidFill>
                          <a:schemeClr val="tx1"/>
                        </a:solidFill>
                        <a:effectLst/>
                        <a:latin typeface="+mn-lt"/>
                        <a:ea typeface="+mn-ea"/>
                        <a:cs typeface="+mn-cs"/>
                      </a:endParaRPr>
                    </a:p>
                  </a:txBody>
                  <a:tcPr marL="68580" marR="68580" marT="0" marB="0">
                    <a:solidFill>
                      <a:schemeClr val="bg1"/>
                    </a:solidFill>
                  </a:tcPr>
                </a:tc>
                <a:tc>
                  <a:txBody>
                    <a:bodyPr/>
                    <a:lstStyle/>
                    <a:p>
                      <a:pPr algn="just">
                        <a:lnSpc>
                          <a:spcPct val="107000"/>
                        </a:lnSpc>
                        <a:spcAft>
                          <a:spcPts val="0"/>
                        </a:spcAft>
                      </a:pPr>
                      <a:r>
                        <a:rPr lang="es-CO"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Proyecto 7</a:t>
                      </a:r>
                      <a:r>
                        <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s-CO" sz="1400" kern="1200" dirty="0">
                          <a:solidFill>
                            <a:schemeClr val="tx1"/>
                          </a:solidFill>
                          <a:effectLst/>
                          <a:latin typeface="+mn-lt"/>
                          <a:ea typeface="+mn-ea"/>
                          <a:cs typeface="+mn-cs"/>
                        </a:rPr>
                        <a:t>Autoevaluación y </a:t>
                      </a:r>
                      <a:r>
                        <a:rPr lang="es-CO" sz="1400" kern="1200" dirty="0" err="1">
                          <a:solidFill>
                            <a:schemeClr val="tx1"/>
                          </a:solidFill>
                          <a:effectLst/>
                          <a:latin typeface="+mn-lt"/>
                          <a:ea typeface="+mn-ea"/>
                          <a:cs typeface="+mn-cs"/>
                        </a:rPr>
                        <a:t>autoregulación</a:t>
                      </a:r>
                      <a:r>
                        <a:rPr lang="es-CO" sz="1400" kern="1200" dirty="0">
                          <a:solidFill>
                            <a:schemeClr val="tx1"/>
                          </a:solidFill>
                          <a:effectLst/>
                          <a:latin typeface="+mn-lt"/>
                          <a:ea typeface="+mn-ea"/>
                          <a:cs typeface="+mn-cs"/>
                        </a:rPr>
                        <a:t> para mejora permanente de la calidad académica.</a:t>
                      </a:r>
                    </a:p>
                    <a:p>
                      <a:pPr algn="just">
                        <a:lnSpc>
                          <a:spcPct val="107000"/>
                        </a:lnSpc>
                        <a:spcAft>
                          <a:spcPts val="0"/>
                        </a:spcAft>
                      </a:pPr>
                      <a:r>
                        <a:rPr lang="es-CO" sz="1400" b="1" kern="1200" dirty="0">
                          <a:solidFill>
                            <a:schemeClr val="tx1"/>
                          </a:solidFill>
                          <a:effectLst/>
                          <a:latin typeface="+mn-lt"/>
                          <a:ea typeface="+mn-ea"/>
                          <a:cs typeface="+mn-cs"/>
                        </a:rPr>
                        <a:t>Proyecto: 8</a:t>
                      </a:r>
                      <a:r>
                        <a:rPr lang="es-CO" sz="1400" kern="1200" dirty="0">
                          <a:solidFill>
                            <a:schemeClr val="tx1"/>
                          </a:solidFill>
                          <a:effectLst/>
                          <a:latin typeface="+mn-lt"/>
                          <a:ea typeface="+mn-ea"/>
                          <a:cs typeface="+mn-cs"/>
                        </a:rPr>
                        <a:t>:  Actualización académica.</a:t>
                      </a:r>
                    </a:p>
                    <a:p>
                      <a:pPr marL="0" marR="0" indent="0" algn="just" defTabSz="457200" rtl="0" eaLnBrk="1" fontAlgn="auto" latinLnBrk="0" hangingPunct="1">
                        <a:lnSpc>
                          <a:spcPct val="107000"/>
                        </a:lnSpc>
                        <a:spcBef>
                          <a:spcPts val="0"/>
                        </a:spcBef>
                        <a:spcAft>
                          <a:spcPts val="0"/>
                        </a:spcAft>
                        <a:buClrTx/>
                        <a:buSzTx/>
                        <a:buFontTx/>
                        <a:buNone/>
                        <a:tabLst/>
                        <a:defRPr/>
                      </a:pPr>
                      <a:r>
                        <a:rPr lang="es-CO" sz="1400" b="1" dirty="0">
                          <a:solidFill>
                            <a:schemeClr val="tx1"/>
                          </a:solidFill>
                          <a:effectLst/>
                        </a:rPr>
                        <a:t>Proyecto 10.</a:t>
                      </a:r>
                      <a:r>
                        <a:rPr lang="es-CO" sz="1400" dirty="0">
                          <a:solidFill>
                            <a:schemeClr val="tx1"/>
                          </a:solidFill>
                          <a:effectLst/>
                        </a:rPr>
                        <a:t> Una universidad con modernos apoyos tecnológicos y didácticos al apoyo de la academia.</a:t>
                      </a:r>
                    </a:p>
                    <a:p>
                      <a:pPr algn="just">
                        <a:lnSpc>
                          <a:spcPct val="107000"/>
                        </a:lnSpc>
                        <a:spcAft>
                          <a:spcPts val="0"/>
                        </a:spcAft>
                      </a:pPr>
                      <a:r>
                        <a:rPr lang="es-CO" sz="1400" b="1" kern="1200" dirty="0">
                          <a:solidFill>
                            <a:schemeClr val="tx1"/>
                          </a:solidFill>
                          <a:effectLst/>
                          <a:latin typeface="+mn-lt"/>
                          <a:ea typeface="+mn-ea"/>
                          <a:cs typeface="+mn-cs"/>
                        </a:rPr>
                        <a:t>Proyecto 13</a:t>
                      </a:r>
                      <a:r>
                        <a:rPr lang="es-CO" sz="1400" kern="1200" dirty="0">
                          <a:solidFill>
                            <a:schemeClr val="tx1"/>
                          </a:solidFill>
                          <a:effectLst/>
                          <a:latin typeface="+mn-lt"/>
                          <a:ea typeface="+mn-ea"/>
                          <a:cs typeface="+mn-cs"/>
                        </a:rPr>
                        <a:t>: Fortalecimiento y promoción de los principios institucionales y del sentido de pertenencia.</a:t>
                      </a:r>
                    </a:p>
                    <a:p>
                      <a:pPr algn="just">
                        <a:lnSpc>
                          <a:spcPct val="107000"/>
                        </a:lnSpc>
                        <a:spcAft>
                          <a:spcPts val="0"/>
                        </a:spcAft>
                      </a:pPr>
                      <a:r>
                        <a:rPr lang="es-CO" sz="1400" b="1" kern="1200" dirty="0">
                          <a:solidFill>
                            <a:schemeClr val="tx1"/>
                          </a:solidFill>
                          <a:effectLst/>
                          <a:latin typeface="+mn-lt"/>
                          <a:ea typeface="+mn-ea"/>
                          <a:cs typeface="+mn-cs"/>
                        </a:rPr>
                        <a:t>Proyecto</a:t>
                      </a:r>
                      <a:r>
                        <a:rPr lang="es-CO" sz="1400" b="1" kern="1200" baseline="0" dirty="0">
                          <a:solidFill>
                            <a:schemeClr val="tx1"/>
                          </a:solidFill>
                          <a:effectLst/>
                          <a:latin typeface="+mn-lt"/>
                          <a:ea typeface="+mn-ea"/>
                          <a:cs typeface="+mn-cs"/>
                        </a:rPr>
                        <a:t> 15</a:t>
                      </a:r>
                      <a:r>
                        <a:rPr lang="es-CO" sz="1400" kern="1200" baseline="0" dirty="0">
                          <a:solidFill>
                            <a:schemeClr val="tx1"/>
                          </a:solidFill>
                          <a:effectLst/>
                          <a:latin typeface="+mn-lt"/>
                          <a:ea typeface="+mn-ea"/>
                          <a:cs typeface="+mn-cs"/>
                        </a:rPr>
                        <a:t>: Educación continuada.</a:t>
                      </a:r>
                      <a:endParaRPr lang="es-CO" sz="1400" kern="1200" dirty="0">
                        <a:solidFill>
                          <a:schemeClr val="tx1"/>
                        </a:solidFill>
                        <a:effectLst/>
                        <a:latin typeface="+mn-lt"/>
                        <a:ea typeface="+mn-ea"/>
                        <a:cs typeface="+mn-cs"/>
                      </a:endParaRPr>
                    </a:p>
                    <a:p>
                      <a:pPr algn="just">
                        <a:lnSpc>
                          <a:spcPct val="107000"/>
                        </a:lnSpc>
                        <a:spcAft>
                          <a:spcPts val="0"/>
                        </a:spcAft>
                      </a:pPr>
                      <a:endParaRPr lang="es-CO" sz="1400" kern="1200" dirty="0">
                        <a:solidFill>
                          <a:schemeClr val="tx1"/>
                        </a:solidFill>
                        <a:effectLst/>
                        <a:latin typeface="+mn-lt"/>
                        <a:ea typeface="+mn-ea"/>
                        <a:cs typeface="+mn-cs"/>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27631618"/>
              </p:ext>
            </p:extLst>
          </p:nvPr>
        </p:nvGraphicFramePr>
        <p:xfrm>
          <a:off x="611560" y="523755"/>
          <a:ext cx="9617171" cy="5096548"/>
        </p:xfrm>
        <a:graphic>
          <a:graphicData uri="http://schemas.openxmlformats.org/drawingml/2006/table">
            <a:tbl>
              <a:tblPr>
                <a:tableStyleId>{5C22544A-7EE6-4342-B048-85BDC9FD1C3A}</a:tableStyleId>
              </a:tblPr>
              <a:tblGrid>
                <a:gridCol w="4808585">
                  <a:extLst>
                    <a:ext uri="{9D8B030D-6E8A-4147-A177-3AD203B41FA5}">
                      <a16:colId xmlns:a16="http://schemas.microsoft.com/office/drawing/2014/main" val="3002623768"/>
                    </a:ext>
                  </a:extLst>
                </a:gridCol>
                <a:gridCol w="2404293">
                  <a:extLst>
                    <a:ext uri="{9D8B030D-6E8A-4147-A177-3AD203B41FA5}">
                      <a16:colId xmlns:a16="http://schemas.microsoft.com/office/drawing/2014/main" val="1957764619"/>
                    </a:ext>
                  </a:extLst>
                </a:gridCol>
                <a:gridCol w="2404293">
                  <a:extLst>
                    <a:ext uri="{9D8B030D-6E8A-4147-A177-3AD203B41FA5}">
                      <a16:colId xmlns:a16="http://schemas.microsoft.com/office/drawing/2014/main" val="663373080"/>
                    </a:ext>
                  </a:extLst>
                </a:gridCol>
              </a:tblGrid>
              <a:tr h="829141">
                <a:tc gridSpan="3">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800" dirty="0"/>
                        <a:t>Mejorar en mínimo el 20%, la gestión de atención de quejas de manera eficaz y oportuna respecto a la medición del semestre anterior.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38243813"/>
                  </a:ext>
                </a:extLst>
              </a:tr>
              <a:tr h="740106">
                <a:tc>
                  <a:txBody>
                    <a:bodyPr/>
                    <a:lstStyle/>
                    <a:p>
                      <a:pPr algn="ctr" rtl="0" fontAlgn="ctr"/>
                      <a:r>
                        <a:rPr lang="es-CO" sz="1400" b="1" u="none" strike="noStrike" dirty="0">
                          <a:effectLst/>
                        </a:rPr>
                        <a:t>AÑO</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u="none" strike="noStrike" dirty="0">
                          <a:effectLst/>
                        </a:rPr>
                        <a:t>2017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b="1" i="0" u="none" strike="noStrike" dirty="0">
                          <a:solidFill>
                            <a:srgbClr val="000000"/>
                          </a:solidFill>
                          <a:effectLst/>
                          <a:latin typeface="Arial" panose="020B060402020202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3388208"/>
                  </a:ext>
                </a:extLst>
              </a:tr>
              <a:tr h="659936">
                <a:tc>
                  <a:txBody>
                    <a:bodyPr/>
                    <a:lstStyle/>
                    <a:p>
                      <a:pPr algn="ctr" rtl="0" fontAlgn="ctr"/>
                      <a:r>
                        <a:rPr lang="es-CO" sz="1400" u="none" strike="noStrike" dirty="0">
                          <a:effectLst/>
                        </a:rPr>
                        <a:t>%</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 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 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5628315"/>
                  </a:ext>
                </a:extLst>
              </a:tr>
              <a:tr h="659936">
                <a:tc>
                  <a:txBody>
                    <a:bodyPr/>
                    <a:lstStyle/>
                    <a:p>
                      <a:pPr algn="ctr" rtl="0" fontAlgn="ctr"/>
                      <a:r>
                        <a:rPr lang="es-CO" sz="1400" u="none" strike="noStrike" dirty="0">
                          <a:effectLst/>
                        </a:rPr>
                        <a:t>Muestra </a:t>
                      </a:r>
                      <a:endParaRPr lang="es-CO" sz="1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600" u="none" strike="noStrike" dirty="0">
                          <a:effectLst/>
                        </a:rPr>
                        <a:t>0</a:t>
                      </a:r>
                      <a:endParaRPr lang="es-CO" sz="16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8675017"/>
                  </a:ext>
                </a:extLst>
              </a:tr>
              <a:tr h="1096247">
                <a:tc gridSpan="3">
                  <a:txBody>
                    <a:bodyPr/>
                    <a:lstStyle/>
                    <a:p>
                      <a:pPr algn="ctr" rtl="0" fontAlgn="ctr"/>
                      <a:r>
                        <a:rPr lang="es-CO" sz="2400" b="0" i="0" u="none" strike="noStrike" dirty="0">
                          <a:solidFill>
                            <a:srgbClr val="000000"/>
                          </a:solidFill>
                          <a:effectLst/>
                          <a:latin typeface="Calibri" panose="020F0502020204030204" pitchFamily="34" charset="0"/>
                        </a:rPr>
                        <a:t>No se tienen</a:t>
                      </a:r>
                      <a:r>
                        <a:rPr lang="es-CO" sz="2400" b="0" i="0" u="none" strike="noStrike" baseline="0" dirty="0">
                          <a:solidFill>
                            <a:srgbClr val="000000"/>
                          </a:solidFill>
                          <a:effectLst/>
                          <a:latin typeface="Calibri" panose="020F0502020204030204" pitchFamily="34" charset="0"/>
                        </a:rPr>
                        <a:t> calificaciones del servicio, se comenzará la implementación a partir del año 2019.</a:t>
                      </a:r>
                    </a:p>
                    <a:p>
                      <a:pPr algn="ctr" rtl="0" fontAlgn="ctr"/>
                      <a:endParaRPr lang="es-CO" sz="2400" b="0" i="0" u="none" strike="noStrike" baseline="0" dirty="0">
                        <a:solidFill>
                          <a:srgbClr val="000000"/>
                        </a:solidFill>
                        <a:effectLst/>
                        <a:latin typeface="Calibri" panose="020F0502020204030204" pitchFamily="34" charset="0"/>
                      </a:endParaRPr>
                    </a:p>
                    <a:p>
                      <a:pPr marL="0" marR="0" indent="0" algn="ctr" defTabSz="457200" rtl="0" eaLnBrk="1" fontAlgn="ctr" latinLnBrk="0" hangingPunct="1">
                        <a:lnSpc>
                          <a:spcPct val="100000"/>
                        </a:lnSpc>
                        <a:spcBef>
                          <a:spcPts val="0"/>
                        </a:spcBef>
                        <a:spcAft>
                          <a:spcPts val="0"/>
                        </a:spcAft>
                        <a:buClrTx/>
                        <a:buSzTx/>
                        <a:buFontTx/>
                        <a:buNone/>
                        <a:tabLst/>
                        <a:defRPr/>
                      </a:pPr>
                      <a:r>
                        <a:rPr lang="es-CO" sz="2400" b="0" i="0" u="none" strike="noStrike" dirty="0">
                          <a:solidFill>
                            <a:srgbClr val="000000"/>
                          </a:solidFill>
                          <a:effectLst/>
                          <a:latin typeface="Calibri" panose="020F0502020204030204" pitchFamily="34" charset="0"/>
                        </a:rPr>
                        <a:t>Estimular</a:t>
                      </a:r>
                      <a:r>
                        <a:rPr lang="es-CO" sz="2400" b="0" i="0" u="none" strike="noStrike" baseline="0" dirty="0">
                          <a:solidFill>
                            <a:srgbClr val="000000"/>
                          </a:solidFill>
                          <a:effectLst/>
                          <a:latin typeface="Calibri" panose="020F0502020204030204" pitchFamily="34" charset="0"/>
                        </a:rPr>
                        <a:t> el uso de la calificación del servicio (página </a:t>
                      </a:r>
                      <a:r>
                        <a:rPr lang="es-CO" sz="2400" b="0" i="0" u="none" strike="noStrike" baseline="0" dirty="0" smtClean="0">
                          <a:solidFill>
                            <a:srgbClr val="000000"/>
                          </a:solidFill>
                          <a:effectLst/>
                          <a:latin typeface="Calibri" panose="020F0502020204030204" pitchFamily="34" charset="0"/>
                        </a:rPr>
                        <a:t>web y </a:t>
                      </a:r>
                      <a:r>
                        <a:rPr lang="es-CO" sz="2400" b="0" i="0" u="none" strike="noStrike" baseline="0" dirty="0">
                          <a:solidFill>
                            <a:srgbClr val="000000"/>
                          </a:solidFill>
                          <a:effectLst/>
                          <a:latin typeface="Calibri" panose="020F0502020204030204" pitchFamily="34" charset="0"/>
                        </a:rPr>
                        <a:t>pantallas digitales)</a:t>
                      </a:r>
                      <a:endParaRPr lang="es-CO" sz="2400" b="0" i="0" u="none" strike="noStrike" dirty="0">
                        <a:solidFill>
                          <a:srgbClr val="000000"/>
                        </a:solidFill>
                        <a:effectLst/>
                        <a:latin typeface="Calibri" panose="020F0502020204030204" pitchFamily="34" charset="0"/>
                      </a:endParaRPr>
                    </a:p>
                    <a:p>
                      <a:pPr algn="ctr" rtl="0" fontAlgn="ctr"/>
                      <a:endParaRPr lang="es-CO"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rtl="0" fontAlgn="ctr"/>
                      <a:endParaRPr lang="es-CO" sz="12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CO"/>
                    </a:p>
                  </a:txBody>
                  <a:tcPr/>
                </a:tc>
                <a:extLst>
                  <a:ext uri="{0D108BD9-81ED-4DB2-BD59-A6C34878D82A}">
                    <a16:rowId xmlns:a16="http://schemas.microsoft.com/office/drawing/2014/main" val="3989656694"/>
                  </a:ext>
                </a:extLst>
              </a:tr>
            </a:tbl>
          </a:graphicData>
        </a:graphic>
      </p:graphicFrame>
    </p:spTree>
    <p:extLst>
      <p:ext uri="{BB962C8B-B14F-4D97-AF65-F5344CB8AC3E}">
        <p14:creationId xmlns:p14="http://schemas.microsoft.com/office/powerpoint/2010/main" val="744414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4" y="1165879"/>
            <a:ext cx="9941859"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000" b="1" dirty="0"/>
              <a:t>QUEJAS:</a:t>
            </a:r>
            <a:r>
              <a:rPr lang="es-ES" sz="1800" b="1" dirty="0">
                <a:solidFill>
                  <a:srgbClr val="FF3300"/>
                </a:solidFill>
              </a:rPr>
              <a:t/>
            </a:r>
            <a:br>
              <a:rPr lang="es-ES" sz="1800" b="1" dirty="0">
                <a:solidFill>
                  <a:srgbClr val="FF3300"/>
                </a:solidFill>
              </a:rPr>
            </a:br>
            <a:r>
              <a:rPr lang="es-CO" sz="1600" b="1" dirty="0"/>
              <a:t>Mejorar en mínimo el 20%, la gestión de atención de quejas de manera eficaz y oportuna respecto a la medición del semestre anterior.</a:t>
            </a:r>
            <a:br>
              <a:rPr lang="es-CO" sz="1600" b="1" dirty="0"/>
            </a:br>
            <a:r>
              <a:rPr lang="es-CO" sz="3200" dirty="0">
                <a:solidFill>
                  <a:srgbClr val="FF0000"/>
                </a:solidFill>
              </a:rPr>
              <a:t> </a:t>
            </a:r>
            <a:r>
              <a:rPr lang="es-CO" sz="1400" dirty="0">
                <a:solidFill>
                  <a:srgbClr val="FF0000"/>
                </a:solidFill>
              </a:rPr>
              <a:t>(</a:t>
            </a:r>
            <a:r>
              <a:rPr lang="es-CO" sz="1400" b="1" dirty="0">
                <a:solidFill>
                  <a:srgbClr val="FF0000"/>
                </a:solidFill>
              </a:rPr>
              <a:t>Recurrentes, cerradas y respuesta oportuna)</a:t>
            </a:r>
            <a:br>
              <a:rPr lang="es-CO" sz="1400" b="1" dirty="0">
                <a:solidFill>
                  <a:srgbClr val="FF0000"/>
                </a:solidFill>
              </a:rPr>
            </a:br>
            <a:r>
              <a:rPr lang="es-CO" sz="2400" dirty="0">
                <a:solidFill>
                  <a:srgbClr val="FF0000"/>
                </a:solidFill>
              </a:rPr>
              <a:t/>
            </a:r>
            <a:br>
              <a:rPr lang="es-CO" sz="2400" dirty="0">
                <a:solidFill>
                  <a:srgbClr val="FF0000"/>
                </a:solidFill>
              </a:rPr>
            </a:br>
            <a:endParaRPr lang="es-ES" sz="20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3769498017"/>
              </p:ext>
            </p:extLst>
          </p:nvPr>
        </p:nvGraphicFramePr>
        <p:xfrm>
          <a:off x="320660" y="1239372"/>
          <a:ext cx="10224165" cy="2104303"/>
        </p:xfrm>
        <a:graphic>
          <a:graphicData uri="http://schemas.openxmlformats.org/drawingml/2006/table">
            <a:tbl>
              <a:tblPr/>
              <a:tblGrid>
                <a:gridCol w="1064333">
                  <a:extLst>
                    <a:ext uri="{9D8B030D-6E8A-4147-A177-3AD203B41FA5}">
                      <a16:colId xmlns:a16="http://schemas.microsoft.com/office/drawing/2014/main" val="20000"/>
                    </a:ext>
                  </a:extLst>
                </a:gridCol>
                <a:gridCol w="1167300">
                  <a:extLst>
                    <a:ext uri="{9D8B030D-6E8A-4147-A177-3AD203B41FA5}">
                      <a16:colId xmlns:a16="http://schemas.microsoft.com/office/drawing/2014/main" val="20001"/>
                    </a:ext>
                  </a:extLst>
                </a:gridCol>
                <a:gridCol w="1453188">
                  <a:extLst>
                    <a:ext uri="{9D8B030D-6E8A-4147-A177-3AD203B41FA5}">
                      <a16:colId xmlns:a16="http://schemas.microsoft.com/office/drawing/2014/main" val="20002"/>
                    </a:ext>
                  </a:extLst>
                </a:gridCol>
                <a:gridCol w="1173728">
                  <a:extLst>
                    <a:ext uri="{9D8B030D-6E8A-4147-A177-3AD203B41FA5}">
                      <a16:colId xmlns:a16="http://schemas.microsoft.com/office/drawing/2014/main" val="20003"/>
                    </a:ext>
                  </a:extLst>
                </a:gridCol>
                <a:gridCol w="1145783">
                  <a:extLst>
                    <a:ext uri="{9D8B030D-6E8A-4147-A177-3AD203B41FA5}">
                      <a16:colId xmlns:a16="http://schemas.microsoft.com/office/drawing/2014/main" val="20004"/>
                    </a:ext>
                  </a:extLst>
                </a:gridCol>
                <a:gridCol w="1327431">
                  <a:extLst>
                    <a:ext uri="{9D8B030D-6E8A-4147-A177-3AD203B41FA5}">
                      <a16:colId xmlns:a16="http://schemas.microsoft.com/office/drawing/2014/main" val="20005"/>
                    </a:ext>
                  </a:extLst>
                </a:gridCol>
                <a:gridCol w="1299485">
                  <a:extLst>
                    <a:ext uri="{9D8B030D-6E8A-4147-A177-3AD203B41FA5}">
                      <a16:colId xmlns:a16="http://schemas.microsoft.com/office/drawing/2014/main" val="20006"/>
                    </a:ext>
                  </a:extLst>
                </a:gridCol>
                <a:gridCol w="1592917">
                  <a:extLst>
                    <a:ext uri="{9D8B030D-6E8A-4147-A177-3AD203B41FA5}">
                      <a16:colId xmlns:a16="http://schemas.microsoft.com/office/drawing/2014/main" val="20007"/>
                    </a:ext>
                  </a:extLst>
                </a:gridCol>
              </a:tblGrid>
              <a:tr h="224416">
                <a:tc gridSpan="8">
                  <a:txBody>
                    <a:bodyPr/>
                    <a:lstStyle/>
                    <a:p>
                      <a:pPr algn="ctr" fontAlgn="ctr"/>
                      <a:r>
                        <a:rPr lang="es-ES" sz="1800" b="1" kern="1200" dirty="0" smtClean="0">
                          <a:solidFill>
                            <a:schemeClr val="tx1"/>
                          </a:solidFill>
                          <a:effectLst/>
                          <a:latin typeface="+mn-lt"/>
                          <a:ea typeface="+mn-ea"/>
                          <a:cs typeface="+mn-cs"/>
                        </a:rPr>
                        <a:t>DOCENCIA </a:t>
                      </a:r>
                      <a:endParaRPr lang="es-ES" sz="18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pPr algn="just" fontAlgn="ctr"/>
                      <a:endParaRPr lang="es-ES" sz="105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pPr algn="just" fontAlgn="ctr"/>
                      <a:endParaRPr lang="es-ES" sz="105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pPr algn="just" fontAlgn="ctr"/>
                      <a:endParaRPr lang="es-ES" sz="105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extLst>
                  <a:ext uri="{0D108BD9-81ED-4DB2-BD59-A6C34878D82A}">
                    <a16:rowId xmlns:a16="http://schemas.microsoft.com/office/drawing/2014/main" val="752545962"/>
                  </a:ext>
                </a:extLst>
              </a:tr>
              <a:tr h="367036">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186431">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a:solidFill>
                            <a:schemeClr val="bg1"/>
                          </a:solidFill>
                          <a:effectLst/>
                          <a:latin typeface="+mn-lt"/>
                          <a:ea typeface="+mn-ea"/>
                          <a:cs typeface="+mn-cs"/>
                        </a:rPr>
                        <a:t>2018-2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186431">
                <a:tc>
                  <a:txBody>
                    <a:bodyPr/>
                    <a:lstStyle/>
                    <a:p>
                      <a:pPr algn="ctr" fontAlgn="ctr"/>
                      <a:r>
                        <a:rPr lang="es-CO" sz="1600" kern="1200" dirty="0">
                          <a:solidFill>
                            <a:schemeClr val="tx1"/>
                          </a:solidFill>
                          <a:effectLst/>
                          <a:latin typeface="+mn-lt"/>
                          <a:ea typeface="+mn-ea"/>
                          <a:cs typeface="+mn-cs"/>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600" kern="1200" dirty="0">
                          <a:solidFill>
                            <a:schemeClr val="tx1"/>
                          </a:solidFill>
                          <a:effectLst/>
                          <a:latin typeface="+mn-lt"/>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62243">
                <a:tc gridSpan="8">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MX" sz="1800" kern="1200" dirty="0">
                          <a:solidFill>
                            <a:schemeClr val="tx1"/>
                          </a:solidFill>
                          <a:effectLst/>
                          <a:latin typeface="+mn-lt"/>
                          <a:ea typeface="+mn-ea"/>
                          <a:cs typeface="+mn-cs"/>
                        </a:rPr>
                        <a:t>Durante el año se presentaron </a:t>
                      </a:r>
                      <a:r>
                        <a:rPr lang="es-MX" sz="1800" kern="1200" dirty="0" smtClean="0">
                          <a:solidFill>
                            <a:schemeClr val="tx1"/>
                          </a:solidFill>
                          <a:effectLst/>
                          <a:latin typeface="+mn-lt"/>
                          <a:ea typeface="+mn-ea"/>
                          <a:cs typeface="+mn-cs"/>
                        </a:rPr>
                        <a:t>9 quejas en</a:t>
                      </a:r>
                      <a:r>
                        <a:rPr lang="es-MX" sz="1800" kern="1200" baseline="0" dirty="0" smtClean="0">
                          <a:solidFill>
                            <a:schemeClr val="tx1"/>
                          </a:solidFill>
                          <a:effectLst/>
                          <a:latin typeface="+mn-lt"/>
                          <a:ea typeface="+mn-ea"/>
                          <a:cs typeface="+mn-cs"/>
                        </a:rPr>
                        <a:t> el proceso de Docencia</a:t>
                      </a:r>
                      <a:r>
                        <a:rPr lang="es-MX" sz="1800" kern="1200" dirty="0" smtClean="0">
                          <a:solidFill>
                            <a:schemeClr val="tx1"/>
                          </a:solidFill>
                          <a:effectLst/>
                          <a:latin typeface="+mn-lt"/>
                          <a:ea typeface="+mn-ea"/>
                          <a:cs typeface="+mn-cs"/>
                        </a:rPr>
                        <a:t> </a:t>
                      </a:r>
                      <a:r>
                        <a:rPr lang="es-CO" sz="1800" kern="1200" dirty="0" smtClean="0">
                          <a:solidFill>
                            <a:schemeClr val="tx1"/>
                          </a:solidFill>
                          <a:effectLst/>
                          <a:latin typeface="+mn-lt"/>
                          <a:ea typeface="+mn-ea"/>
                          <a:cs typeface="+mn-cs"/>
                        </a:rPr>
                        <a:t>, </a:t>
                      </a:r>
                      <a:r>
                        <a:rPr lang="es-MX" sz="1800" kern="1200" dirty="0" smtClean="0">
                          <a:solidFill>
                            <a:schemeClr val="tx1"/>
                          </a:solidFill>
                          <a:effectLst/>
                          <a:latin typeface="+mn-lt"/>
                          <a:ea typeface="+mn-ea"/>
                          <a:cs typeface="+mn-cs"/>
                        </a:rPr>
                        <a:t>se les </a:t>
                      </a:r>
                      <a:r>
                        <a:rPr lang="es-MX" sz="1800" kern="1200" dirty="0">
                          <a:solidFill>
                            <a:schemeClr val="tx1"/>
                          </a:solidFill>
                          <a:effectLst/>
                          <a:latin typeface="+mn-lt"/>
                          <a:ea typeface="+mn-ea"/>
                          <a:cs typeface="+mn-cs"/>
                        </a:rPr>
                        <a:t>dio respuesta de manera </a:t>
                      </a:r>
                      <a:r>
                        <a:rPr lang="es-MX" sz="1800" kern="1200" dirty="0" smtClean="0">
                          <a:solidFill>
                            <a:schemeClr val="tx1"/>
                          </a:solidFill>
                          <a:effectLst/>
                          <a:latin typeface="+mn-lt"/>
                          <a:ea typeface="+mn-ea"/>
                          <a:cs typeface="+mn-cs"/>
                        </a:rPr>
                        <a:t>oportuna en cada una de las áreas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232333786"/>
              </p:ext>
            </p:extLst>
          </p:nvPr>
        </p:nvGraphicFramePr>
        <p:xfrm>
          <a:off x="320659" y="3227134"/>
          <a:ext cx="10224165" cy="2799400"/>
        </p:xfrm>
        <a:graphic>
          <a:graphicData uri="http://schemas.openxmlformats.org/drawingml/2006/table">
            <a:tbl>
              <a:tblPr>
                <a:tableStyleId>{5C22544A-7EE6-4342-B048-85BDC9FD1C3A}</a:tableStyleId>
              </a:tblPr>
              <a:tblGrid>
                <a:gridCol w="1660541">
                  <a:extLst>
                    <a:ext uri="{9D8B030D-6E8A-4147-A177-3AD203B41FA5}">
                      <a16:colId xmlns:a16="http://schemas.microsoft.com/office/drawing/2014/main" val="413613906"/>
                    </a:ext>
                  </a:extLst>
                </a:gridCol>
                <a:gridCol w="842682">
                  <a:extLst>
                    <a:ext uri="{9D8B030D-6E8A-4147-A177-3AD203B41FA5}">
                      <a16:colId xmlns:a16="http://schemas.microsoft.com/office/drawing/2014/main" val="2292320207"/>
                    </a:ext>
                  </a:extLst>
                </a:gridCol>
                <a:gridCol w="7720942">
                  <a:extLst>
                    <a:ext uri="{9D8B030D-6E8A-4147-A177-3AD203B41FA5}">
                      <a16:colId xmlns:a16="http://schemas.microsoft.com/office/drawing/2014/main" val="1106257862"/>
                    </a:ext>
                  </a:extLst>
                </a:gridCol>
              </a:tblGrid>
              <a:tr h="148120">
                <a:tc>
                  <a:txBody>
                    <a:bodyPr/>
                    <a:lstStyle/>
                    <a:p>
                      <a:pPr algn="ctr" fontAlgn="b"/>
                      <a:r>
                        <a:rPr lang="es-CO" sz="1100" u="none" strike="noStrike">
                          <a:effectLst/>
                        </a:rPr>
                        <a:t>FACULTAD</a:t>
                      </a:r>
                      <a:endParaRPr lang="es-CO" sz="1100" b="1" i="0" u="none" strike="noStrike">
                        <a:solidFill>
                          <a:srgbClr val="000000"/>
                        </a:solidFill>
                        <a:effectLst/>
                        <a:latin typeface="Calibri" panose="020F0502020204030204" pitchFamily="34" charset="0"/>
                      </a:endParaRPr>
                    </a:p>
                  </a:txBody>
                  <a:tcPr marL="8617" marR="8617" marT="861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1100" u="none" strike="noStrike">
                          <a:effectLst/>
                        </a:rPr>
                        <a:t>No. Quejas</a:t>
                      </a:r>
                      <a:endParaRPr lang="es-CO" sz="1100" b="1" i="0" u="none" strike="noStrike">
                        <a:solidFill>
                          <a:srgbClr val="000000"/>
                        </a:solidFill>
                        <a:effectLst/>
                        <a:latin typeface="Calibri" panose="020F0502020204030204" pitchFamily="34" charset="0"/>
                      </a:endParaRPr>
                    </a:p>
                  </a:txBody>
                  <a:tcPr marL="8617" marR="8617" marT="861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s-CO" sz="1100" u="none" strike="noStrike">
                          <a:effectLst/>
                        </a:rPr>
                        <a:t>DETALLE</a:t>
                      </a:r>
                      <a:endParaRPr lang="es-CO" sz="1100" b="1" i="0" u="none" strike="noStrike">
                        <a:solidFill>
                          <a:srgbClr val="000000"/>
                        </a:solidFill>
                        <a:effectLst/>
                        <a:latin typeface="Calibri" panose="020F0502020204030204" pitchFamily="34" charset="0"/>
                      </a:endParaRPr>
                    </a:p>
                  </a:txBody>
                  <a:tcPr marL="8617" marR="8617" marT="861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9015953"/>
                  </a:ext>
                </a:extLst>
              </a:tr>
              <a:tr h="350269">
                <a:tc>
                  <a:txBody>
                    <a:bodyPr/>
                    <a:lstStyle/>
                    <a:p>
                      <a:pPr algn="l" rtl="0" fontAlgn="ctr"/>
                      <a:r>
                        <a:rPr lang="es-CO" sz="1600" u="none" strike="noStrike">
                          <a:effectLst/>
                        </a:rPr>
                        <a:t>Derecho</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a:effectLst/>
                        </a:rPr>
                        <a:t>2</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Demora en el trámite de resolución de exoneración por pruebas saber pro en la Facultad de derecho</a:t>
                      </a:r>
                      <a:br>
                        <a:rPr lang="es-CO" sz="1200" u="none" strike="noStrike" dirty="0">
                          <a:effectLst/>
                        </a:rPr>
                      </a:br>
                      <a:r>
                        <a:rPr lang="es-CO" sz="1200" u="none" strike="noStrike" dirty="0">
                          <a:effectLst/>
                        </a:rPr>
                        <a:t>y 1 solicitud sobre información detallada de exoneración por pruebas saber pro en la Facultad de derecho.</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948165"/>
                  </a:ext>
                </a:extLst>
              </a:tr>
              <a:tr h="237770">
                <a:tc rowSpan="3">
                  <a:txBody>
                    <a:bodyPr/>
                    <a:lstStyle/>
                    <a:p>
                      <a:pPr algn="l" rtl="0" fontAlgn="ctr"/>
                      <a:r>
                        <a:rPr lang="es-CO" sz="1600" u="none" strike="noStrike" dirty="0">
                          <a:effectLst/>
                        </a:rPr>
                        <a:t> Ingenierías</a:t>
                      </a:r>
                      <a:endParaRPr lang="es-CO" sz="16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rtl="0" fontAlgn="ctr"/>
                      <a:r>
                        <a:rPr lang="es-CO" sz="1600" u="none" strike="noStrike">
                          <a:effectLst/>
                        </a:rPr>
                        <a:t>3</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800" u="none" strike="noStrike" dirty="0">
                          <a:effectLst/>
                        </a:rPr>
                        <a:t> </a:t>
                      </a:r>
                      <a:r>
                        <a:rPr lang="es-CO" sz="1200" u="none" strike="noStrike" kern="1200" dirty="0">
                          <a:solidFill>
                            <a:schemeClr val="dk1"/>
                          </a:solidFill>
                          <a:effectLst/>
                          <a:latin typeface="+mn-lt"/>
                          <a:ea typeface="+mn-ea"/>
                          <a:cs typeface="+mn-cs"/>
                        </a:rPr>
                        <a:t>Mala atención del Coordinador de </a:t>
                      </a:r>
                      <a:r>
                        <a:rPr lang="es-CO" sz="1200" u="none" strike="noStrike" kern="1200" dirty="0" smtClean="0">
                          <a:solidFill>
                            <a:schemeClr val="dk1"/>
                          </a:solidFill>
                          <a:effectLst/>
                          <a:latin typeface="+mn-lt"/>
                          <a:ea typeface="+mn-ea"/>
                          <a:cs typeface="+mn-cs"/>
                        </a:rPr>
                        <a:t>inglés </a:t>
                      </a:r>
                      <a:endParaRPr lang="es-CO" sz="1200" u="none" strike="noStrike" kern="1200" dirty="0">
                        <a:solidFill>
                          <a:schemeClr val="dk1"/>
                        </a:solidFill>
                        <a:effectLst/>
                        <a:latin typeface="+mn-lt"/>
                        <a:ea typeface="+mn-ea"/>
                        <a:cs typeface="+mn-cs"/>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6575808"/>
                  </a:ext>
                </a:extLst>
              </a:tr>
              <a:tr h="160927">
                <a:tc vMerge="1">
                  <a:txBody>
                    <a:bodyPr/>
                    <a:lstStyle/>
                    <a:p>
                      <a:endParaRPr lang="es-CO"/>
                    </a:p>
                  </a:txBody>
                  <a:tcPr/>
                </a:tc>
                <a:tc vMerge="1">
                  <a:txBody>
                    <a:bodyPr/>
                    <a:lstStyle/>
                    <a:p>
                      <a:endParaRPr lang="es-CO"/>
                    </a:p>
                  </a:txBody>
                  <a:tcPr/>
                </a:tc>
                <a:tc>
                  <a:txBody>
                    <a:bodyPr/>
                    <a:lstStyle/>
                    <a:p>
                      <a:pPr algn="just" rtl="0" fontAlgn="ctr"/>
                      <a:r>
                        <a:rPr lang="es-CO" sz="1200" u="none" strike="noStrike" dirty="0">
                          <a:effectLst/>
                        </a:rPr>
                        <a:t>Anulación de parcial sin justa causa Ing. civil </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6685682"/>
                  </a:ext>
                </a:extLst>
              </a:tr>
              <a:tr h="314613">
                <a:tc vMerge="1">
                  <a:txBody>
                    <a:bodyPr/>
                    <a:lstStyle/>
                    <a:p>
                      <a:endParaRPr lang="es-CO"/>
                    </a:p>
                  </a:txBody>
                  <a:tcPr/>
                </a:tc>
                <a:tc vMerge="1">
                  <a:txBody>
                    <a:bodyPr/>
                    <a:lstStyle/>
                    <a:p>
                      <a:endParaRPr lang="es-CO"/>
                    </a:p>
                  </a:txBody>
                  <a:tcPr/>
                </a:tc>
                <a:tc>
                  <a:txBody>
                    <a:bodyPr/>
                    <a:lstStyle/>
                    <a:p>
                      <a:pPr algn="just" rtl="0" fontAlgn="ctr"/>
                      <a:r>
                        <a:rPr lang="es-CO" sz="1200" u="none" strike="noStrike" dirty="0">
                          <a:effectLst/>
                        </a:rPr>
                        <a:t>Los estudiantes de ing. Comercial, estamos esperando un seminario de grado, hace mas de 8 meses y nada que resuelven la situación</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7484841"/>
                  </a:ext>
                </a:extLst>
              </a:tr>
              <a:tr h="228083">
                <a:tc>
                  <a:txBody>
                    <a:bodyPr/>
                    <a:lstStyle/>
                    <a:p>
                      <a:pPr algn="l" rtl="0" fontAlgn="ctr"/>
                      <a:r>
                        <a:rPr lang="es-CO" sz="1600" u="none" strike="noStrike">
                          <a:effectLst/>
                        </a:rPr>
                        <a:t>Ciencias  de la salud</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u="none" strike="noStrike">
                          <a:effectLst/>
                        </a:rPr>
                        <a:t>1</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Molestia estudiante de microbiología por asignación de práctica en otra ciudad</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399617"/>
                  </a:ext>
                </a:extLst>
              </a:tr>
              <a:tr h="215864">
                <a:tc rowSpan="3">
                  <a:txBody>
                    <a:bodyPr/>
                    <a:lstStyle/>
                    <a:p>
                      <a:pPr algn="l" rtl="0" fontAlgn="ctr"/>
                      <a:r>
                        <a:rPr lang="es-CO" sz="1600" u="none" strike="noStrike">
                          <a:effectLst/>
                        </a:rPr>
                        <a:t>Posgrados</a:t>
                      </a:r>
                      <a:endParaRPr lang="es-CO" sz="1600" b="1" i="0" u="none" strike="noStrike">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rtl="0" fontAlgn="ctr"/>
                      <a:r>
                        <a:rPr lang="es-CO" sz="1600" u="none" strike="noStrike" dirty="0">
                          <a:effectLst/>
                        </a:rPr>
                        <a:t>3</a:t>
                      </a:r>
                      <a:endParaRPr lang="es-CO" sz="1600" b="1"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u="none" strike="noStrike" dirty="0">
                          <a:effectLst/>
                        </a:rPr>
                        <a:t>Terminación de materias de especialización en derecho administrativo cohorte 40. No he podido graduarme </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9591655"/>
                  </a:ext>
                </a:extLst>
              </a:tr>
              <a:tr h="314613">
                <a:tc vMerge="1">
                  <a:txBody>
                    <a:bodyPr/>
                    <a:lstStyle/>
                    <a:p>
                      <a:endParaRPr lang="es-CO"/>
                    </a:p>
                  </a:txBody>
                  <a:tcPr/>
                </a:tc>
                <a:tc vMerge="1">
                  <a:txBody>
                    <a:bodyPr/>
                    <a:lstStyle/>
                    <a:p>
                      <a:endParaRPr lang="es-CO"/>
                    </a:p>
                  </a:txBody>
                  <a:tcPr/>
                </a:tc>
                <a:tc>
                  <a:txBody>
                    <a:bodyPr/>
                    <a:lstStyle/>
                    <a:p>
                      <a:pPr algn="just" rtl="0" fontAlgn="ctr"/>
                      <a:r>
                        <a:rPr lang="es-CO" sz="1200" u="none" strike="noStrike" dirty="0">
                          <a:effectLst/>
                        </a:rPr>
                        <a:t>Desde el mes de Junio de 2018 inicie tramites para iniciar el posgrado de derecho procesal sin embargo me comunique varias veces en algunas sin éxito y en otras que debía esperar para iniciar porque todavía no arrojaba el punto de equilibrio </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92620"/>
                  </a:ext>
                </a:extLst>
              </a:tr>
              <a:tr h="468299">
                <a:tc vMerge="1">
                  <a:txBody>
                    <a:bodyPr/>
                    <a:lstStyle/>
                    <a:p>
                      <a:endParaRPr lang="es-CO"/>
                    </a:p>
                  </a:txBody>
                  <a:tcPr/>
                </a:tc>
                <a:tc vMerge="1">
                  <a:txBody>
                    <a:bodyPr/>
                    <a:lstStyle/>
                    <a:p>
                      <a:endParaRPr lang="es-CO"/>
                    </a:p>
                  </a:txBody>
                  <a:tcPr/>
                </a:tc>
                <a:tc>
                  <a:txBody>
                    <a:bodyPr/>
                    <a:lstStyle/>
                    <a:p>
                      <a:pPr algn="just" rtl="0" fontAlgn="ctr"/>
                      <a:r>
                        <a:rPr lang="es-CO" sz="1200" u="none" strike="noStrike" dirty="0">
                          <a:effectLst/>
                        </a:rPr>
                        <a:t>Certificado de inglés para maestría en administración de empresas: Solicito de su colaboración confirmarme cuales es el número de horas requeridas para la homologación del nivel de inglés A1 requerido por la universidad en el programa de Maestría en administración de empresas cohorte 03. </a:t>
                      </a:r>
                      <a:endParaRPr lang="es-CO" sz="1200" b="0" i="0" u="none" strike="noStrike" dirty="0">
                        <a:solidFill>
                          <a:srgbClr val="000000"/>
                        </a:solidFill>
                        <a:effectLst/>
                        <a:latin typeface="Calibri" panose="020F0502020204030204" pitchFamily="34" charset="0"/>
                      </a:endParaRPr>
                    </a:p>
                  </a:txBody>
                  <a:tcPr marL="8617" marR="8617" marT="86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981948"/>
                  </a:ext>
                </a:extLst>
              </a:tr>
            </a:tbl>
          </a:graphicData>
        </a:graphic>
      </p:graphicFrame>
    </p:spTree>
    <p:extLst>
      <p:ext uri="{BB962C8B-B14F-4D97-AF65-F5344CB8AC3E}">
        <p14:creationId xmlns:p14="http://schemas.microsoft.com/office/powerpoint/2010/main" val="3518236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3035" y="361098"/>
            <a:ext cx="9539687" cy="4401205"/>
          </a:xfrm>
          <a:prstGeom prst="rect">
            <a:avLst/>
          </a:prstGeom>
        </p:spPr>
        <p:txBody>
          <a:bodyPr wrap="square">
            <a:spAutoFit/>
          </a:bodyPr>
          <a:lstStyle/>
          <a:p>
            <a:pPr algn="ctr" defTabSz="457200" fontAlgn="ctr">
              <a:spcBef>
                <a:spcPts val="0"/>
              </a:spcBef>
              <a:spcAft>
                <a:spcPts val="0"/>
              </a:spcAft>
              <a:defRPr/>
            </a:pPr>
            <a:r>
              <a:rPr lang="es-CO" sz="2800" b="1" dirty="0">
                <a:solidFill>
                  <a:srgbClr val="FF0000"/>
                </a:solidFill>
              </a:rPr>
              <a:t>OBJETIVO 2</a:t>
            </a:r>
          </a:p>
          <a:p>
            <a:pPr algn="just" defTabSz="457200" fontAlgn="ctr">
              <a:defRPr/>
            </a:pPr>
            <a:r>
              <a:rPr lang="es-CO" sz="2800" b="1" dirty="0"/>
              <a:t>NO APLICA </a:t>
            </a:r>
            <a:r>
              <a:rPr lang="es-CO" sz="2800" dirty="0"/>
              <a:t>(No se tiene acuerdo de servicio estandarizado)</a:t>
            </a:r>
          </a:p>
          <a:p>
            <a:pPr algn="ctr" defTabSz="457200" fontAlgn="ctr">
              <a:spcBef>
                <a:spcPts val="0"/>
              </a:spcBef>
              <a:spcAft>
                <a:spcPts val="0"/>
              </a:spcAft>
              <a:defRPr/>
            </a:pPr>
            <a:endParaRPr lang="es-CO" sz="2800" b="1" dirty="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p>
          <a:p>
            <a:pPr lvl="0" algn="just"/>
            <a:endParaRPr lang="es-CO" sz="2800" b="1" u="sng" dirty="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p>
        </p:txBody>
      </p:sp>
    </p:spTree>
    <p:extLst>
      <p:ext uri="{BB962C8B-B14F-4D97-AF65-F5344CB8AC3E}">
        <p14:creationId xmlns:p14="http://schemas.microsoft.com/office/powerpoint/2010/main" val="2394262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0468" y="0"/>
            <a:ext cx="9929408"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400" b="1" dirty="0"/>
              <a:t>Análisis del Objetivo “3” de Calidad </a:t>
            </a:r>
            <a:r>
              <a:rPr lang="es-ES" sz="1800" b="1" dirty="0">
                <a:solidFill>
                  <a:srgbClr val="FF3300"/>
                </a:solidFill>
              </a:rPr>
              <a:t/>
            </a:r>
            <a:br>
              <a:rPr lang="es-ES" sz="1800" b="1" dirty="0">
                <a:solidFill>
                  <a:srgbClr val="FF3300"/>
                </a:solidFill>
              </a:rPr>
            </a:br>
            <a:r>
              <a:rPr lang="es-CO" sz="1800" b="1" dirty="0"/>
              <a:t>Indicadores de Gestión del proceso</a:t>
            </a:r>
            <a:endParaRPr lang="es-ES" sz="2000" b="1" kern="0" dirty="0">
              <a:solidFill>
                <a:srgbClr val="FF3300"/>
              </a:solidFill>
            </a:endParaRPr>
          </a:p>
        </p:txBody>
      </p:sp>
      <p:graphicFrame>
        <p:nvGraphicFramePr>
          <p:cNvPr id="4" name="9 Tabla">
            <a:extLst>
              <a:ext uri="{FF2B5EF4-FFF2-40B4-BE49-F238E27FC236}">
                <a16:creationId xmlns:a16="http://schemas.microsoft.com/office/drawing/2014/main" id="{B6517451-0A62-4D01-9421-3565F9E85CA9}"/>
              </a:ext>
            </a:extLst>
          </p:cNvPr>
          <p:cNvGraphicFramePr>
            <a:graphicFrameLocks noGrp="1"/>
          </p:cNvGraphicFramePr>
          <p:nvPr>
            <p:extLst>
              <p:ext uri="{D42A27DB-BD31-4B8C-83A1-F6EECF244321}">
                <p14:modId xmlns:p14="http://schemas.microsoft.com/office/powerpoint/2010/main" val="1720347952"/>
              </p:ext>
            </p:extLst>
          </p:nvPr>
        </p:nvGraphicFramePr>
        <p:xfrm>
          <a:off x="161364" y="509484"/>
          <a:ext cx="10527616" cy="5501640"/>
        </p:xfrm>
        <a:graphic>
          <a:graphicData uri="http://schemas.openxmlformats.org/drawingml/2006/table">
            <a:tbl>
              <a:tblPr/>
              <a:tblGrid>
                <a:gridCol w="2499678">
                  <a:extLst>
                    <a:ext uri="{9D8B030D-6E8A-4147-A177-3AD203B41FA5}">
                      <a16:colId xmlns:a16="http://schemas.microsoft.com/office/drawing/2014/main" val="20000"/>
                    </a:ext>
                  </a:extLst>
                </a:gridCol>
                <a:gridCol w="1623408">
                  <a:extLst>
                    <a:ext uri="{9D8B030D-6E8A-4147-A177-3AD203B41FA5}">
                      <a16:colId xmlns:a16="http://schemas.microsoft.com/office/drawing/2014/main" val="20001"/>
                    </a:ext>
                  </a:extLst>
                </a:gridCol>
                <a:gridCol w="850567">
                  <a:extLst>
                    <a:ext uri="{9D8B030D-6E8A-4147-A177-3AD203B41FA5}">
                      <a16:colId xmlns:a16="http://schemas.microsoft.com/office/drawing/2014/main" val="783179411"/>
                    </a:ext>
                  </a:extLst>
                </a:gridCol>
                <a:gridCol w="1089815">
                  <a:extLst>
                    <a:ext uri="{9D8B030D-6E8A-4147-A177-3AD203B41FA5}">
                      <a16:colId xmlns:a16="http://schemas.microsoft.com/office/drawing/2014/main" val="4086977568"/>
                    </a:ext>
                  </a:extLst>
                </a:gridCol>
                <a:gridCol w="1089815">
                  <a:extLst>
                    <a:ext uri="{9D8B030D-6E8A-4147-A177-3AD203B41FA5}">
                      <a16:colId xmlns:a16="http://schemas.microsoft.com/office/drawing/2014/main" val="20002"/>
                    </a:ext>
                  </a:extLst>
                </a:gridCol>
                <a:gridCol w="906960">
                  <a:extLst>
                    <a:ext uri="{9D8B030D-6E8A-4147-A177-3AD203B41FA5}">
                      <a16:colId xmlns:a16="http://schemas.microsoft.com/office/drawing/2014/main" val="3615329891"/>
                    </a:ext>
                  </a:extLst>
                </a:gridCol>
                <a:gridCol w="1509407">
                  <a:extLst>
                    <a:ext uri="{9D8B030D-6E8A-4147-A177-3AD203B41FA5}">
                      <a16:colId xmlns:a16="http://schemas.microsoft.com/office/drawing/2014/main" val="20004"/>
                    </a:ext>
                  </a:extLst>
                </a:gridCol>
                <a:gridCol w="957966">
                  <a:extLst>
                    <a:ext uri="{9D8B030D-6E8A-4147-A177-3AD203B41FA5}">
                      <a16:colId xmlns:a16="http://schemas.microsoft.com/office/drawing/2014/main" val="20005"/>
                    </a:ext>
                  </a:extLst>
                </a:gridCol>
              </a:tblGrid>
              <a:tr h="190229">
                <a:tc rowSpan="2">
                  <a:txBody>
                    <a:bodyPr/>
                    <a:lstStyle/>
                    <a:p>
                      <a:pPr algn="ctr" fontAlgn="ctr"/>
                      <a:r>
                        <a:rPr lang="es-MX" sz="1100" b="1" i="0" u="none" strike="noStrike" dirty="0">
                          <a:solidFill>
                            <a:schemeClr val="bg1"/>
                          </a:solidFill>
                          <a:latin typeface="Arial"/>
                        </a:rPr>
                        <a:t>INDICADOR</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ES" sz="1100" b="1" i="0" u="none" strike="noStrike" dirty="0">
                          <a:solidFill>
                            <a:schemeClr val="bg1"/>
                          </a:solidFill>
                          <a:latin typeface="Arial"/>
                        </a:rPr>
                        <a:t>META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a:solidFill>
                            <a:schemeClr val="bg1"/>
                          </a:solidFill>
                          <a:effectLst/>
                          <a:latin typeface="Arial"/>
                        </a:rPr>
                        <a:t>RESULTADO: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gridSpan="2">
                  <a:txBody>
                    <a:bodyPr/>
                    <a:lstStyle/>
                    <a:p>
                      <a:pPr algn="ctr" fontAlgn="b"/>
                      <a:r>
                        <a:rPr lang="es-CO" sz="1400" b="1" i="0" u="none" strike="noStrike" dirty="0">
                          <a:solidFill>
                            <a:schemeClr val="bg1"/>
                          </a:solidFill>
                          <a:effectLst/>
                          <a:latin typeface="Arial"/>
                        </a:rPr>
                        <a:t>RESULTADO: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hMerge="1">
                  <a:txBody>
                    <a:bodyPr/>
                    <a:lstStyle/>
                    <a:p>
                      <a:endParaRPr lang="es-CO"/>
                    </a:p>
                  </a:txBody>
                  <a:tcPr/>
                </a:tc>
                <a:tc rowSpan="2">
                  <a:txBody>
                    <a:bodyPr/>
                    <a:lstStyle/>
                    <a:p>
                      <a:pPr algn="ctr" fontAlgn="ctr"/>
                      <a:r>
                        <a:rPr lang="es-MX" sz="1200" b="1" i="0" u="none" strike="noStrike" dirty="0">
                          <a:solidFill>
                            <a:schemeClr val="bg1"/>
                          </a:solidFill>
                          <a:latin typeface="Arial"/>
                        </a:rPr>
                        <a:t>PROMEDIO</a:t>
                      </a:r>
                      <a:endParaRPr lang="es-ES" sz="12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rowSpan="2">
                  <a:txBody>
                    <a:bodyPr/>
                    <a:lstStyle/>
                    <a:p>
                      <a:pPr algn="ctr" fontAlgn="ctr"/>
                      <a:r>
                        <a:rPr lang="es-MX" sz="1100" b="1" i="0" u="none" strike="noStrike" dirty="0">
                          <a:solidFill>
                            <a:schemeClr val="bg1"/>
                          </a:solidFill>
                          <a:latin typeface="Arial"/>
                        </a:rPr>
                        <a:t>% DE MEJORA</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49466">
                <a:tc vMerge="1">
                  <a:txBody>
                    <a:bodyPr/>
                    <a:lstStyle/>
                    <a:p>
                      <a:pPr algn="l"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endParaRPr lang="es-CO"/>
                    </a:p>
                  </a:txBody>
                  <a:tcPr/>
                </a:tc>
                <a:tc>
                  <a:txBody>
                    <a:bodyPr/>
                    <a:lstStyle/>
                    <a:p>
                      <a:pPr algn="ctr" fontAlgn="ctr"/>
                      <a:r>
                        <a:rPr lang="es-MX" sz="1100" b="1" i="0" u="none" strike="noStrike" dirty="0" smtClean="0">
                          <a:solidFill>
                            <a:schemeClr val="bg1"/>
                          </a:solidFill>
                          <a:latin typeface="Arial"/>
                        </a:rPr>
                        <a:t>2017-1</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100" b="1" i="0" u="none" strike="noStrike" dirty="0" smtClean="0">
                          <a:solidFill>
                            <a:schemeClr val="bg1"/>
                          </a:solidFill>
                          <a:latin typeface="Arial"/>
                        </a:rPr>
                        <a:t>2017-2</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100" b="1" i="0" u="none" strike="noStrike" dirty="0">
                          <a:solidFill>
                            <a:schemeClr val="bg1"/>
                          </a:solidFill>
                          <a:latin typeface="Arial"/>
                        </a:rPr>
                        <a:t>2018-1</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100" b="1" i="0" u="none" strike="noStrike" dirty="0">
                          <a:solidFill>
                            <a:schemeClr val="bg1"/>
                          </a:solidFill>
                          <a:latin typeface="Arial"/>
                        </a:rPr>
                        <a:t>2018-2</a:t>
                      </a:r>
                      <a:endParaRPr lang="es-ES" sz="11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pPr algn="ctr" fontAlgn="ct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vMerge="1">
                  <a:txBody>
                    <a:bodyPr/>
                    <a:lstStyle/>
                    <a:p>
                      <a:pPr algn="ctr" fontAlgn="ctr"/>
                      <a:endParaRPr lang="es-ES" sz="18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1"/>
                  </a:ext>
                </a:extLst>
              </a:tr>
              <a:tr h="489161">
                <a:tc>
                  <a:txBody>
                    <a:bodyPr/>
                    <a:lstStyle/>
                    <a:p>
                      <a:pPr algn="just" fontAlgn="ctr"/>
                      <a:r>
                        <a:rPr lang="es-CO" sz="1100" b="0" i="0" u="none" strike="noStrike" dirty="0">
                          <a:solidFill>
                            <a:srgbClr val="000000"/>
                          </a:solidFill>
                          <a:effectLst/>
                          <a:latin typeface="Arial" panose="020B0604020202020204" pitchFamily="34" charset="0"/>
                        </a:rPr>
                        <a:t>Porcentaje de docentes con Doctorado y Maestría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900" b="0" i="0" u="none" strike="noStrike" dirty="0">
                          <a:solidFill>
                            <a:srgbClr val="000000"/>
                          </a:solidFill>
                          <a:effectLst/>
                          <a:latin typeface="Arial" panose="020B0604020202020204" pitchFamily="34" charset="0"/>
                        </a:rPr>
                        <a:t>El 70% de los Docentes de la Facultad tengan un nivel de formación entre Doctorado y Maestría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52%</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a:solidFill>
                            <a:srgbClr val="000000"/>
                          </a:solidFill>
                          <a:effectLst/>
                          <a:latin typeface="Arial" panose="020B0604020202020204" pitchFamily="34" charset="0"/>
                        </a:rPr>
                        <a:t>5</a:t>
                      </a:r>
                      <a:r>
                        <a:rPr lang="es-CO" sz="1200" b="0" i="0" u="none" strike="noStrike" dirty="0" smtClean="0">
                          <a:solidFill>
                            <a:srgbClr val="000000"/>
                          </a:solidFill>
                          <a:effectLst/>
                          <a:latin typeface="Arial" panose="020B0604020202020204" pitchFamily="34" charset="0"/>
                        </a:rPr>
                        <a:t>3</a:t>
                      </a:r>
                      <a:r>
                        <a:rPr lang="es-CO" sz="1200" b="0" i="0" u="none" strike="noStrike" dirty="0">
                          <a:solidFill>
                            <a:srgbClr val="000000"/>
                          </a:solidFill>
                          <a:effectLst/>
                          <a:latin typeface="Arial" panose="020B0604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a:solidFill>
                            <a:srgbClr val="000000"/>
                          </a:solidFill>
                          <a:effectLst/>
                          <a:latin typeface="Arial" panose="020B0604020202020204" pitchFamily="34" charset="0"/>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a:solidFill>
                            <a:srgbClr val="000000"/>
                          </a:solidFill>
                          <a:effectLst/>
                          <a:latin typeface="Arial" panose="020B0604020202020204" pitchFamily="34" charset="0"/>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s-CO" sz="1200" b="0" i="0" u="none" strike="noStrike" kern="1200" dirty="0">
                          <a:solidFill>
                            <a:srgbClr val="000000"/>
                          </a:solidFill>
                          <a:effectLst/>
                          <a:latin typeface="Arial" panose="020B0604020202020204" pitchFamily="34" charset="0"/>
                          <a:ea typeface="+mn-ea"/>
                          <a:cs typeface="+mn-cs"/>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s-CO" sz="1200" b="0" i="0" u="none" strike="noStrike" kern="1200" dirty="0">
                          <a:solidFill>
                            <a:srgbClr val="000000"/>
                          </a:solidFill>
                          <a:effectLst/>
                          <a:latin typeface="Arial" panose="020B0604020202020204" pitchFamily="34" charset="0"/>
                          <a:ea typeface="+mn-ea"/>
                          <a:cs typeface="+mn-cs"/>
                        </a:rPr>
                        <a:t>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3054">
                <a:tc>
                  <a:txBody>
                    <a:bodyPr/>
                    <a:lstStyle/>
                    <a:p>
                      <a:pPr algn="just" fontAlgn="ctr"/>
                      <a:r>
                        <a:rPr lang="es-CO" sz="1100" b="0" i="0" u="none" strike="noStrike" dirty="0">
                          <a:solidFill>
                            <a:srgbClr val="000000"/>
                          </a:solidFill>
                          <a:effectLst/>
                          <a:latin typeface="Arial" panose="020B0604020202020204" pitchFamily="34" charset="0"/>
                        </a:rPr>
                        <a:t>Programas Acreditados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1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rtl="0" fontAlgn="ctr"/>
                      <a:r>
                        <a:rPr lang="es-CO" sz="1200" b="0" i="0" u="none" strike="noStrike" dirty="0" smtClean="0">
                          <a:solidFill>
                            <a:srgbClr val="000000"/>
                          </a:solidFill>
                          <a:effectLst/>
                          <a:latin typeface="Arial" panose="020B0604020202020204" pitchFamily="34" charset="0"/>
                        </a:rPr>
                        <a:t>20%</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rtl="0" fontAlgn="ctr"/>
                      <a:r>
                        <a:rPr lang="es-CO" sz="1200" b="0" i="0" u="none" strike="noStrike" dirty="0" smtClean="0">
                          <a:solidFill>
                            <a:srgbClr val="000000"/>
                          </a:solidFill>
                          <a:effectLst/>
                          <a:latin typeface="Arial" panose="020B0604020202020204" pitchFamily="34" charset="0"/>
                        </a:rPr>
                        <a:t>50%</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a:txBody>
                    <a:bodyPr/>
                    <a:lstStyle/>
                    <a:p>
                      <a:pPr marL="0" algn="ctr" defTabSz="914400" rtl="0" eaLnBrk="1" fontAlgn="ctr" latinLnBrk="0" hangingPunct="1"/>
                      <a:r>
                        <a:rPr lang="es-CO" sz="1200" b="0" i="0" u="none" strike="noStrike" kern="1200" dirty="0" smtClean="0">
                          <a:solidFill>
                            <a:srgbClr val="000000"/>
                          </a:solidFill>
                          <a:effectLst/>
                          <a:latin typeface="Arial" panose="020B0604020202020204" pitchFamily="34" charset="0"/>
                          <a:ea typeface="+mn-ea"/>
                          <a:cs typeface="+mn-cs"/>
                        </a:rPr>
                        <a:t>35%</a:t>
                      </a:r>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s-CO" sz="1200" b="0" i="0" u="none" strike="noStrike" kern="1200" dirty="0" smtClean="0">
                          <a:solidFill>
                            <a:srgbClr val="000000"/>
                          </a:solidFill>
                          <a:effectLst/>
                          <a:latin typeface="Arial" panose="020B0604020202020204" pitchFamily="34" charset="0"/>
                          <a:ea typeface="+mn-ea"/>
                          <a:cs typeface="+mn-cs"/>
                        </a:rPr>
                        <a:t>30%</a:t>
                      </a:r>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8932">
                <a:tc>
                  <a:txBody>
                    <a:bodyPr/>
                    <a:lstStyle/>
                    <a:p>
                      <a:pPr algn="just" fontAlgn="ctr"/>
                      <a:r>
                        <a:rPr lang="es-CO" sz="1100" b="0" i="0" u="none" strike="noStrike" dirty="0">
                          <a:solidFill>
                            <a:srgbClr val="000000"/>
                          </a:solidFill>
                          <a:effectLst/>
                          <a:latin typeface="Arial" panose="020B0604020202020204" pitchFamily="34" charset="0"/>
                        </a:rPr>
                        <a:t>Porcentaje de Programas que obtienen Registro Calificado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100" b="0" i="0" u="none" strike="noStrike" dirty="0">
                          <a:solidFill>
                            <a:srgbClr val="000000"/>
                          </a:solidFill>
                          <a:effectLst/>
                          <a:latin typeface="Arial" panose="020B060402020202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rtl="0" fontAlgn="ctr"/>
                      <a:r>
                        <a:rPr lang="es-CO" sz="1200" b="0" i="0" u="none" strike="noStrike" dirty="0" smtClean="0">
                          <a:solidFill>
                            <a:srgbClr val="000000"/>
                          </a:solidFill>
                          <a:effectLst/>
                          <a:latin typeface="Arial" panose="020B0604020202020204" pitchFamily="34" charset="0"/>
                        </a:rPr>
                        <a:t>71%</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ctr" rtl="0" fontAlgn="ctr"/>
                      <a:r>
                        <a:rPr lang="es-CO" sz="1200" b="0" i="0" u="none" strike="noStrike" dirty="0" smtClean="0">
                          <a:solidFill>
                            <a:srgbClr val="000000"/>
                          </a:solidFill>
                          <a:effectLst/>
                          <a:latin typeface="Arial" panose="020B0604020202020204" pitchFamily="34" charset="0"/>
                        </a:rPr>
                        <a:t>67%</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a:txBody>
                    <a:bodyPr/>
                    <a:lstStyle/>
                    <a:p>
                      <a:pPr marL="0" algn="ctr" defTabSz="914400" rtl="0" eaLnBrk="1" fontAlgn="ctr" latinLnBrk="0" hangingPunct="1"/>
                      <a:r>
                        <a:rPr lang="es-CO" sz="1200" b="0" i="0" u="none" strike="noStrike" kern="1200" dirty="0" smtClean="0">
                          <a:solidFill>
                            <a:srgbClr val="000000"/>
                          </a:solidFill>
                          <a:effectLst/>
                          <a:latin typeface="Arial" panose="020B0604020202020204" pitchFamily="34" charset="0"/>
                          <a:ea typeface="+mn-ea"/>
                          <a:cs typeface="+mn-cs"/>
                        </a:rPr>
                        <a:t>69%</a:t>
                      </a:r>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s-CO" sz="1200" b="0" i="0" u="none" strike="noStrike" kern="1200" dirty="0" smtClean="0">
                          <a:solidFill>
                            <a:srgbClr val="000000"/>
                          </a:solidFill>
                          <a:effectLst/>
                          <a:latin typeface="Arial" panose="020B0604020202020204" pitchFamily="34" charset="0"/>
                          <a:ea typeface="+mn-ea"/>
                          <a:cs typeface="+mn-cs"/>
                        </a:rPr>
                        <a:t>-4%</a:t>
                      </a:r>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229">
                <a:tc>
                  <a:txBody>
                    <a:bodyPr/>
                    <a:lstStyle/>
                    <a:p>
                      <a:pPr algn="just" fontAlgn="ctr"/>
                      <a:r>
                        <a:rPr lang="es-CO" sz="1100" b="0" i="0" u="none" strike="noStrike" dirty="0">
                          <a:solidFill>
                            <a:srgbClr val="000000"/>
                          </a:solidFill>
                          <a:effectLst/>
                          <a:latin typeface="Arial" panose="020B0604020202020204" pitchFamily="34" charset="0"/>
                        </a:rPr>
                        <a:t>Evaluación Docente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100" b="0" i="0" u="none" strike="noStrike" dirty="0">
                          <a:solidFill>
                            <a:srgbClr val="000000"/>
                          </a:solidFill>
                          <a:effectLst/>
                          <a:latin typeface="Arial" panose="020B0604020202020204" pitchFamily="34" charset="0"/>
                        </a:rPr>
                        <a:t>4,5 - 5,0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99%</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s-CO" sz="1200" b="0" i="0" u="none" strike="noStrike" kern="1200" dirty="0" smtClean="0">
                          <a:solidFill>
                            <a:srgbClr val="000000"/>
                          </a:solidFill>
                          <a:effectLst/>
                          <a:latin typeface="Arial" panose="020B0604020202020204" pitchFamily="34" charset="0"/>
                          <a:ea typeface="+mn-ea"/>
                          <a:cs typeface="+mn-cs"/>
                        </a:rPr>
                        <a:t>94%</a:t>
                      </a:r>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s-CO" sz="1200" b="0" i="0" u="none" strike="noStrike" dirty="0" smtClean="0">
                          <a:solidFill>
                            <a:srgbClr val="000000"/>
                          </a:solidFill>
                          <a:effectLst/>
                          <a:latin typeface="Arial" panose="020B0604020202020204" pitchFamily="34" charset="0"/>
                        </a:rPr>
                        <a:t>100%</a:t>
                      </a:r>
                      <a:endParaRPr lang="es-CO" sz="1200" b="0"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a:r>
                        <a:rPr lang="es-CO" sz="1400" dirty="0" smtClean="0"/>
                        <a:t>ND</a:t>
                      </a:r>
                      <a:endParaRPr lang="es-CO" sz="14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endParaRPr lang="es-CO" sz="1200" b="0" i="0" u="none" strike="noStrike" kern="1200" dirty="0">
                        <a:solidFill>
                          <a:srgbClr val="000000"/>
                        </a:solidFill>
                        <a:effectLst/>
                        <a:latin typeface="Arial" panose="020B0604020202020204" pitchFamily="34"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424127">
                <a:tc gridSpan="8">
                  <a:txBody>
                    <a:bodyPr/>
                    <a:lstStyle/>
                    <a:p>
                      <a:pPr algn="ctr" fontAlgn="ctr"/>
                      <a:r>
                        <a:rPr lang="es-ES" sz="1200" b="1" i="0" u="none" strike="noStrike" dirty="0">
                          <a:solidFill>
                            <a:schemeClr val="tx1"/>
                          </a:solidFill>
                          <a:latin typeface="Arial"/>
                        </a:rPr>
                        <a:t>Análisis</a:t>
                      </a:r>
                      <a:r>
                        <a:rPr lang="es-ES" sz="1200" b="1" i="0" u="none" strike="noStrike" baseline="0" dirty="0">
                          <a:solidFill>
                            <a:schemeClr val="tx1"/>
                          </a:solidFill>
                          <a:latin typeface="Arial"/>
                        </a:rPr>
                        <a:t> de </a:t>
                      </a:r>
                      <a:r>
                        <a:rPr lang="es-ES" sz="1200" b="1" i="0" u="none" strike="noStrike" baseline="0" dirty="0" smtClean="0">
                          <a:solidFill>
                            <a:schemeClr val="tx1"/>
                          </a:solidFill>
                          <a:latin typeface="Arial"/>
                        </a:rPr>
                        <a:t>resultados</a:t>
                      </a:r>
                    </a:p>
                    <a:p>
                      <a:pPr algn="just" fontAlgn="ctr"/>
                      <a:r>
                        <a:rPr lang="es-ES" sz="1200" b="1" i="0" u="none" strike="noStrike" kern="1200" baseline="0" dirty="0" smtClean="0">
                          <a:solidFill>
                            <a:schemeClr val="tx1"/>
                          </a:solidFill>
                          <a:latin typeface="Arial"/>
                          <a:ea typeface="+mn-ea"/>
                          <a:cs typeface="+mn-cs"/>
                        </a:rPr>
                        <a:t>Programas Acreditados:  </a:t>
                      </a:r>
                      <a:r>
                        <a:rPr lang="es-CO" sz="1200" b="0" i="0" u="none" strike="noStrike" kern="1200" baseline="0" dirty="0" smtClean="0">
                          <a:solidFill>
                            <a:schemeClr val="tx1"/>
                          </a:solidFill>
                          <a:latin typeface="Arial"/>
                          <a:ea typeface="+mn-ea"/>
                          <a:cs typeface="+mn-cs"/>
                        </a:rPr>
                        <a:t>No se  cumplió la meta, en la Seccional se obtuvo un resultado del 50%% de cumplimiento, de 4 programas sometidos a Acreditación y renovación de acreditación en alta calidad (Contaduría Pública, Ingeniería Civil , Ingeniería Comercial y Derecho), se obtuvo resolución de acreditación para los programas de la Facultad de Ingeniarías, Derecho está a la espera de notificación de visita Pares y Contaduría Pública no se obtuvo resolución.</a:t>
                      </a:r>
                    </a:p>
                    <a:p>
                      <a:pPr algn="just" fontAlgn="ctr"/>
                      <a:endParaRPr lang="es-CO" sz="1200" b="0" i="0" u="none" strike="noStrike" kern="1200" baseline="0" dirty="0" smtClean="0">
                        <a:solidFill>
                          <a:schemeClr val="tx1"/>
                        </a:solidFill>
                        <a:latin typeface="Arial"/>
                        <a:ea typeface="+mn-ea"/>
                        <a:cs typeface="+mn-cs"/>
                      </a:endParaRPr>
                    </a:p>
                    <a:p>
                      <a:pPr marL="0" algn="just" defTabSz="914400" rtl="0" eaLnBrk="1" fontAlgn="ctr" latinLnBrk="0" hangingPunct="1"/>
                      <a:r>
                        <a:rPr lang="es-CO" sz="1200" b="1" i="0" u="none" strike="noStrike" kern="1200" baseline="0" dirty="0" smtClean="0">
                          <a:solidFill>
                            <a:schemeClr val="tx1"/>
                          </a:solidFill>
                          <a:latin typeface="Arial"/>
                          <a:ea typeface="+mn-ea"/>
                          <a:cs typeface="+mn-cs"/>
                        </a:rPr>
                        <a:t>Porcentaje de Programas que obtienen Registro Calificado:   </a:t>
                      </a:r>
                      <a:r>
                        <a:rPr lang="es-CO" sz="1200" b="0" i="0" u="none" strike="noStrike" kern="1200" baseline="0" dirty="0" smtClean="0">
                          <a:solidFill>
                            <a:schemeClr val="tx1"/>
                          </a:solidFill>
                          <a:latin typeface="Arial"/>
                          <a:ea typeface="+mn-ea"/>
                          <a:cs typeface="+mn-cs"/>
                        </a:rPr>
                        <a:t>No se  cumplió la meta, en la Seccional se obtuvo un resultado del 67% de cumplimiento, de 3 programas sometidos a Registro Calificado y renovación (Economía, Ingeniería financiera ,Especialización en Gerencia Social), se obtuvieron 2 resoluciones, la de 2a. renovación de registro calificado de  Economía en forma automática y la  resolución registro calificado de la Esp. en Gerencia social, ambas por 7 años.</a:t>
                      </a:r>
                      <a:endParaRPr lang="es-CO" sz="1200" b="0" i="0" u="none" strike="noStrike" kern="1200" baseline="0" dirty="0">
                        <a:solidFill>
                          <a:schemeClr val="tx1"/>
                        </a:solidFill>
                        <a:latin typeface="Arial"/>
                        <a:ea typeface="+mn-ea"/>
                        <a:cs typeface="+mn-cs"/>
                      </a:endParaRPr>
                    </a:p>
                    <a:p>
                      <a:pPr marL="0" algn="just" defTabSz="914400" rtl="0" eaLnBrk="1" fontAlgn="ctr" latinLnBrk="0" hangingPunct="1"/>
                      <a:endParaRPr lang="es-CO" sz="1200" b="1" i="0" u="none" strike="noStrike" kern="1200" baseline="0" dirty="0" smtClean="0">
                        <a:solidFill>
                          <a:schemeClr val="tx1"/>
                        </a:solidFill>
                        <a:latin typeface="Arial"/>
                        <a:ea typeface="+mn-ea"/>
                        <a:cs typeface="+mn-cs"/>
                      </a:endParaRPr>
                    </a:p>
                    <a:p>
                      <a:pPr marL="0" algn="just" defTabSz="914400" rtl="0" eaLnBrk="1" fontAlgn="ctr" latinLnBrk="0" hangingPunct="1"/>
                      <a:r>
                        <a:rPr lang="es-CO" sz="1200" b="1" i="0" u="none" strike="noStrike" kern="1200" baseline="0" dirty="0" smtClean="0">
                          <a:solidFill>
                            <a:schemeClr val="tx1"/>
                          </a:solidFill>
                          <a:latin typeface="Arial"/>
                          <a:ea typeface="+mn-ea"/>
                          <a:cs typeface="+mn-cs"/>
                        </a:rPr>
                        <a:t>Porcentaje de Docentes con Maestría y Doctorado:  </a:t>
                      </a:r>
                    </a:p>
                    <a:p>
                      <a:pPr marL="0" algn="just" defTabSz="914400" rtl="0" eaLnBrk="1" fontAlgn="ctr" latinLnBrk="0" hangingPunct="1"/>
                      <a:r>
                        <a:rPr lang="es-CO" sz="1200" b="1" i="0" u="none" strike="noStrike" kern="1200" baseline="0" dirty="0" smtClean="0">
                          <a:solidFill>
                            <a:schemeClr val="tx1"/>
                          </a:solidFill>
                          <a:latin typeface="Arial"/>
                          <a:ea typeface="+mn-ea"/>
                          <a:cs typeface="+mn-cs"/>
                        </a:rPr>
                        <a:t>2018-1: </a:t>
                      </a:r>
                      <a:r>
                        <a:rPr lang="es-CO" sz="1200" b="0" i="0" u="none" strike="noStrike" kern="1200" baseline="0" dirty="0" smtClean="0">
                          <a:solidFill>
                            <a:schemeClr val="tx1"/>
                          </a:solidFill>
                          <a:latin typeface="Arial"/>
                          <a:ea typeface="+mn-ea"/>
                          <a:cs typeface="+mn-cs"/>
                        </a:rPr>
                        <a:t>No se cumplió la meta nacional del 70%, de un total de 301 docentes en la seccional, 172 tienen nivel de formación en maestría y doctorado equivalente al 57%  (158 docentes con maestría equivalente al52% y 14 docentes con doctorado equivalente al 5%)</a:t>
                      </a:r>
                    </a:p>
                    <a:p>
                      <a:pPr marL="0" algn="just" defTabSz="914400" rtl="0" eaLnBrk="1" fontAlgn="ctr" latinLnBrk="0" hangingPunct="1"/>
                      <a:endParaRPr lang="es-CO" sz="1200" b="1" i="0" u="none" strike="noStrike" kern="1200" baseline="0" dirty="0" smtClean="0">
                        <a:solidFill>
                          <a:schemeClr val="tx1"/>
                        </a:solidFill>
                        <a:latin typeface="Arial"/>
                        <a:ea typeface="+mn-ea"/>
                        <a:cs typeface="+mn-cs"/>
                      </a:endParaRPr>
                    </a:p>
                    <a:p>
                      <a:pPr marL="0" algn="just" defTabSz="914400" rtl="0" eaLnBrk="1" fontAlgn="ctr" latinLnBrk="0" hangingPunct="1"/>
                      <a:r>
                        <a:rPr lang="es-CO" sz="1200" b="1" i="0" u="none" strike="noStrike" kern="1200" baseline="0" dirty="0" smtClean="0">
                          <a:solidFill>
                            <a:schemeClr val="tx1"/>
                          </a:solidFill>
                          <a:latin typeface="Arial"/>
                          <a:ea typeface="+mn-ea"/>
                          <a:cs typeface="+mn-cs"/>
                        </a:rPr>
                        <a:t>2018-2: </a:t>
                      </a:r>
                      <a:r>
                        <a:rPr lang="es-CO" sz="1200" b="0" i="0" u="none" strike="noStrike" kern="1200" baseline="0" dirty="0" smtClean="0">
                          <a:solidFill>
                            <a:schemeClr val="tx1"/>
                          </a:solidFill>
                          <a:latin typeface="Arial"/>
                          <a:ea typeface="+mn-ea"/>
                          <a:cs typeface="+mn-cs"/>
                        </a:rPr>
                        <a:t>No se cumplió la meta nacional del 70%, de un total de 306 docentes en la seccional, 192 tienen nivel de formación en maestría y doctorado equivalente al 63%  (176 docentes con maestría equivalente al58% y 16 docentes con doctorado equivalente al 5%)</a:t>
                      </a:r>
                    </a:p>
                    <a:p>
                      <a:pPr marL="0" algn="just" defTabSz="914400" rtl="0" eaLnBrk="1" fontAlgn="ctr" latinLnBrk="0" hangingPunct="1"/>
                      <a:endParaRPr lang="es-CO" sz="1200" b="0" i="0" u="none" strike="noStrike" kern="1200" baseline="0" dirty="0" smtClean="0">
                        <a:solidFill>
                          <a:schemeClr val="tx1"/>
                        </a:solidFill>
                        <a:latin typeface="Arial"/>
                        <a:ea typeface="+mn-ea"/>
                        <a:cs typeface="+mn-cs"/>
                      </a:endParaRPr>
                    </a:p>
                    <a:p>
                      <a:pPr marL="0" marR="0" indent="0" algn="just" defTabSz="914400" rtl="0" eaLnBrk="1" fontAlgn="ctr" latinLnBrk="0" hangingPunct="1">
                        <a:lnSpc>
                          <a:spcPct val="100000"/>
                        </a:lnSpc>
                        <a:spcBef>
                          <a:spcPts val="0"/>
                        </a:spcBef>
                        <a:spcAft>
                          <a:spcPts val="0"/>
                        </a:spcAft>
                        <a:buClrTx/>
                        <a:buSzTx/>
                        <a:buFontTx/>
                        <a:buNone/>
                        <a:tabLst/>
                        <a:defRPr/>
                      </a:pPr>
                      <a:r>
                        <a:rPr lang="es-CO" sz="1200" b="1" i="0" u="none" strike="noStrike" kern="1200" baseline="0" dirty="0" smtClean="0">
                          <a:solidFill>
                            <a:schemeClr val="tx1"/>
                          </a:solidFill>
                          <a:latin typeface="Arial"/>
                          <a:ea typeface="+mn-ea"/>
                          <a:cs typeface="+mn-cs"/>
                        </a:rPr>
                        <a:t>Evaluación docente</a:t>
                      </a:r>
                      <a:r>
                        <a:rPr lang="es-CO" sz="1200" b="0" i="0" u="none" strike="noStrike" kern="1200" baseline="0" dirty="0" smtClean="0">
                          <a:solidFill>
                            <a:schemeClr val="tx1"/>
                          </a:solidFill>
                          <a:latin typeface="Arial"/>
                          <a:ea typeface="+mn-ea"/>
                          <a:cs typeface="+mn-cs"/>
                        </a:rPr>
                        <a:t>:  Durante el 2018 -2 se hizo </a:t>
                      </a:r>
                      <a:r>
                        <a:rPr lang="es-CO" sz="1200" b="0" i="0" u="none" strike="noStrike" dirty="0" smtClean="0">
                          <a:effectLst/>
                          <a:latin typeface="Arial" panose="020B0604020202020204" pitchFamily="34" charset="0"/>
                        </a:rPr>
                        <a:t>la parametrización de los nuevos instrumentos a la luz de lo establecido en el nuevo Reglamento Docente (Acuerdo Nro. 06 de julio 26 de 2017),</a:t>
                      </a:r>
                      <a:r>
                        <a:rPr lang="es-CO" sz="1200" b="0" i="0" u="none" strike="noStrike" baseline="0" dirty="0" smtClean="0">
                          <a:effectLst/>
                          <a:latin typeface="Arial" panose="020B0604020202020204" pitchFamily="34" charset="0"/>
                        </a:rPr>
                        <a:t> s</a:t>
                      </a:r>
                      <a:r>
                        <a:rPr lang="es-CO" sz="1200" b="0" i="0" u="none" strike="noStrike" dirty="0" smtClean="0">
                          <a:effectLst/>
                          <a:latin typeface="Arial" panose="020B0604020202020204" pitchFamily="34" charset="0"/>
                        </a:rPr>
                        <a:t>e realizó prueba piloto a nivel nacional de la evaluación estudiantil,</a:t>
                      </a:r>
                      <a:r>
                        <a:rPr lang="es-CO" sz="1200" b="0" i="0" u="none" strike="noStrike" baseline="0" dirty="0" smtClean="0">
                          <a:effectLst/>
                          <a:latin typeface="Arial" panose="020B0604020202020204" pitchFamily="34" charset="0"/>
                        </a:rPr>
                        <a:t> </a:t>
                      </a:r>
                      <a:r>
                        <a:rPr lang="es-CO" sz="1200" b="0" i="0" u="none" strike="noStrike" dirty="0" smtClean="0">
                          <a:effectLst/>
                          <a:latin typeface="Arial" panose="020B0604020202020204" pitchFamily="34" charset="0"/>
                        </a:rPr>
                        <a:t>autoevaluación y gestión institucional para aplicar la evaluación administrativa con los  nuevos formatos.</a:t>
                      </a:r>
                      <a:endParaRPr lang="es-CO" sz="1200" b="0" i="0" u="none" strike="noStrike" kern="1200" baseline="0" dirty="0">
                        <a:solidFill>
                          <a:schemeClr val="tx1"/>
                        </a:solidFill>
                        <a:latin typeface="Arial"/>
                        <a:ea typeface="+mn-ea"/>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s-CO"/>
                    </a:p>
                  </a:txBody>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558024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199" y="413792"/>
            <a:ext cx="9789459"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dirty="0"/>
              <a:t>Producto y/o servicio no conforme identificado</a:t>
            </a:r>
            <a:endParaRPr lang="es-CO" sz="24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569169758"/>
              </p:ext>
            </p:extLst>
          </p:nvPr>
        </p:nvGraphicFramePr>
        <p:xfrm>
          <a:off x="1009356" y="2492896"/>
          <a:ext cx="9313920" cy="2279372"/>
        </p:xfrm>
        <a:graphic>
          <a:graphicData uri="http://schemas.openxmlformats.org/drawingml/2006/table">
            <a:tbl>
              <a:tblPr/>
              <a:tblGrid>
                <a:gridCol w="2410416">
                  <a:extLst>
                    <a:ext uri="{9D8B030D-6E8A-4147-A177-3AD203B41FA5}">
                      <a16:colId xmlns:a16="http://schemas.microsoft.com/office/drawing/2014/main" val="20000"/>
                    </a:ext>
                  </a:extLst>
                </a:gridCol>
                <a:gridCol w="5685247">
                  <a:extLst>
                    <a:ext uri="{9D8B030D-6E8A-4147-A177-3AD203B41FA5}">
                      <a16:colId xmlns:a16="http://schemas.microsoft.com/office/drawing/2014/main" val="20001"/>
                    </a:ext>
                  </a:extLst>
                </a:gridCol>
                <a:gridCol w="1218257">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smtClean="0">
                          <a:solidFill>
                            <a:srgbClr val="000000"/>
                          </a:solidFill>
                          <a:latin typeface="Arial"/>
                        </a:rPr>
                        <a:t>Se </a:t>
                      </a:r>
                      <a:r>
                        <a:rPr lang="es-ES" sz="1600" b="0" i="0" u="none" strike="noStrike" baseline="0" dirty="0" smtClean="0">
                          <a:solidFill>
                            <a:srgbClr val="000000"/>
                          </a:solidFill>
                          <a:latin typeface="Arial"/>
                        </a:rPr>
                        <a:t>presentaron 1  </a:t>
                      </a:r>
                      <a:r>
                        <a:rPr lang="es-ES" sz="1600" b="0" i="0" u="none" strike="noStrike" baseline="0" dirty="0">
                          <a:solidFill>
                            <a:srgbClr val="000000"/>
                          </a:solidFill>
                          <a:latin typeface="Arial"/>
                        </a:rPr>
                        <a:t>servicios no conformes por </a:t>
                      </a:r>
                      <a:r>
                        <a:rPr lang="es-ES" sz="1600" b="0" i="0" u="none" strike="noStrike" baseline="0" dirty="0" smtClean="0">
                          <a:solidFill>
                            <a:srgbClr val="000000"/>
                          </a:solidFill>
                          <a:latin typeface="Arial"/>
                        </a:rPr>
                        <a:t>quejas recurrente en Derecho (resolución de exoneración de preparatorios)</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a:solidFill>
                  <a:srgbClr val="FF3300"/>
                </a:solidFill>
              </a:rPr>
              <a:t>RESULTADOS DE LAS AUDITORÍAS INTERNAS Y EXTERNAS</a:t>
            </a:r>
            <a:endParaRPr lang="es-MX" sz="2800" b="1" kern="0" dirty="0">
              <a:solidFill>
                <a:srgbClr val="FF3300"/>
              </a:solidFill>
            </a:endParaRPr>
          </a:p>
        </p:txBody>
      </p:sp>
    </p:spTree>
    <p:extLst>
      <p:ext uri="{BB962C8B-B14F-4D97-AF65-F5344CB8AC3E}">
        <p14:creationId xmlns:p14="http://schemas.microsoft.com/office/powerpoint/2010/main" val="333600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53916" y="626714"/>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solidFill>
                  <a:srgbClr val="FFFF00"/>
                </a:solidFill>
              </a:rPr>
              <a:t>RESULTADOS DE LAS AUDITORÍAS INTERNAS Y EXTERNAS</a:t>
            </a:r>
            <a:r>
              <a:rPr lang="es-MX" sz="2400" b="1" kern="0" dirty="0">
                <a:solidFill>
                  <a:srgbClr val="FFFF00"/>
                </a:solidFill>
              </a:rPr>
              <a:t/>
            </a:r>
            <a:br>
              <a:rPr lang="es-MX" sz="2400" b="1" kern="0" dirty="0">
                <a:solidFill>
                  <a:srgbClr val="FFFF00"/>
                </a:solidFill>
              </a:rPr>
            </a:br>
            <a:r>
              <a:rPr lang="es-ES" sz="1800" b="1" dirty="0"/>
              <a:t>Resultados de Auditorias internas</a:t>
            </a:r>
          </a:p>
        </p:txBody>
      </p:sp>
      <p:graphicFrame>
        <p:nvGraphicFramePr>
          <p:cNvPr id="3" name="7 Tabla"/>
          <p:cNvGraphicFramePr>
            <a:graphicFrameLocks noGrp="1"/>
          </p:cNvGraphicFramePr>
          <p:nvPr>
            <p:extLst>
              <p:ext uri="{D42A27DB-BD31-4B8C-83A1-F6EECF244321}">
                <p14:modId xmlns:p14="http://schemas.microsoft.com/office/powerpoint/2010/main" val="1111175557"/>
              </p:ext>
            </p:extLst>
          </p:nvPr>
        </p:nvGraphicFramePr>
        <p:xfrm>
          <a:off x="699077" y="952573"/>
          <a:ext cx="10282112" cy="5397892"/>
        </p:xfrm>
        <a:graphic>
          <a:graphicData uri="http://schemas.openxmlformats.org/drawingml/2006/table">
            <a:tbl>
              <a:tblPr/>
              <a:tblGrid>
                <a:gridCol w="2190727">
                  <a:extLst>
                    <a:ext uri="{9D8B030D-6E8A-4147-A177-3AD203B41FA5}">
                      <a16:colId xmlns:a16="http://schemas.microsoft.com/office/drawing/2014/main" val="20017"/>
                    </a:ext>
                  </a:extLst>
                </a:gridCol>
                <a:gridCol w="2022849">
                  <a:extLst>
                    <a:ext uri="{9D8B030D-6E8A-4147-A177-3AD203B41FA5}">
                      <a16:colId xmlns:a16="http://schemas.microsoft.com/office/drawing/2014/main" val="1419577080"/>
                    </a:ext>
                  </a:extLst>
                </a:gridCol>
                <a:gridCol w="3034275">
                  <a:extLst>
                    <a:ext uri="{9D8B030D-6E8A-4147-A177-3AD203B41FA5}">
                      <a16:colId xmlns:a16="http://schemas.microsoft.com/office/drawing/2014/main" val="20018"/>
                    </a:ext>
                  </a:extLst>
                </a:gridCol>
                <a:gridCol w="3034261">
                  <a:extLst>
                    <a:ext uri="{9D8B030D-6E8A-4147-A177-3AD203B41FA5}">
                      <a16:colId xmlns:a16="http://schemas.microsoft.com/office/drawing/2014/main" val="3123950714"/>
                    </a:ext>
                  </a:extLst>
                </a:gridCol>
              </a:tblGrid>
              <a:tr h="399106">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050" b="1" i="0" u="none" strike="noStrike" dirty="0">
                          <a:latin typeface="Arial"/>
                        </a:rPr>
                        <a:t>NC</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532142">
                <a:tc>
                  <a:txBody>
                    <a:bodyPr/>
                    <a:lstStyle/>
                    <a:p>
                      <a:pPr algn="ctr" fontAlgn="b"/>
                      <a:r>
                        <a:rPr lang="es-MX" sz="1400" b="1" i="0" u="none" strike="noStrike" dirty="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2017-1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2018-1</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400" b="1" i="0" u="none" strike="noStrike" dirty="0">
                          <a:latin typeface="Arial"/>
                        </a:rPr>
                        <a:t>2018-2</a:t>
                      </a:r>
                      <a:endParaRPr lang="es-ES" sz="14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532142">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1400" b="0" i="0" u="none" strike="noStrike" dirty="0">
                          <a:solidFill>
                            <a:srgbClr val="000000"/>
                          </a:solidFill>
                          <a:effectLst/>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934502">
                <a:tc gridSpan="4">
                  <a:txBody>
                    <a:bodyPr/>
                    <a:lstStyle/>
                    <a:p>
                      <a:pPr marL="628650" marR="0" lvl="0" indent="-628650" algn="l"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a:ln>
                            <a:noFill/>
                          </a:ln>
                          <a:solidFill>
                            <a:schemeClr val="tx1"/>
                          </a:solidFill>
                          <a:effectLst/>
                          <a:latin typeface="Arial" charset="0"/>
                          <a:ea typeface="+mn-ea"/>
                          <a:cs typeface="+mn-cs"/>
                        </a:rPr>
                        <a:t>AUDITORÍAS INTERNAS  </a:t>
                      </a:r>
                      <a:r>
                        <a:rPr kumimoji="0" lang="es-MX" sz="1600" b="1" i="0" u="none" strike="noStrike" kern="1200" cap="none" normalizeH="0" baseline="0" dirty="0" smtClean="0">
                          <a:ln>
                            <a:noFill/>
                          </a:ln>
                          <a:solidFill>
                            <a:schemeClr val="tx1"/>
                          </a:solidFill>
                          <a:effectLst/>
                          <a:latin typeface="Arial" charset="0"/>
                          <a:ea typeface="+mn-ea"/>
                          <a:cs typeface="+mn-cs"/>
                        </a:rPr>
                        <a:t>2018</a:t>
                      </a:r>
                    </a:p>
                    <a:p>
                      <a:pPr marL="628650" marR="0" lvl="0" indent="-628650" algn="l" defTabSz="914400" rtl="0" eaLnBrk="1" fontAlgn="base" latinLnBrk="0" hangingPunct="1">
                        <a:lnSpc>
                          <a:spcPct val="100000"/>
                        </a:lnSpc>
                        <a:spcBef>
                          <a:spcPts val="0"/>
                        </a:spcBef>
                        <a:spcAft>
                          <a:spcPct val="0"/>
                        </a:spcAft>
                        <a:buClrTx/>
                        <a:buSzTx/>
                        <a:buFontTx/>
                        <a:buNone/>
                        <a:tabLst/>
                      </a:pPr>
                      <a:endParaRPr kumimoji="0" lang="es-MX" sz="16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a:ln>
                            <a:noFill/>
                          </a:ln>
                          <a:solidFill>
                            <a:schemeClr val="tx1"/>
                          </a:solidFill>
                          <a:effectLst/>
                          <a:latin typeface="Arial" charset="0"/>
                          <a:ea typeface="+mn-ea"/>
                          <a:cs typeface="+mn-cs"/>
                        </a:rPr>
                        <a:t>DOCENCIA</a:t>
                      </a:r>
                      <a:r>
                        <a:rPr kumimoji="0" lang="es-MX" sz="1600" b="0" i="0" u="none" strike="noStrike" kern="1200" cap="none" normalizeH="0" baseline="0" dirty="0">
                          <a:ln>
                            <a:noFill/>
                          </a:ln>
                          <a:solidFill>
                            <a:schemeClr val="tx1"/>
                          </a:solidFill>
                          <a:effectLst/>
                          <a:latin typeface="Arial" charset="0"/>
                          <a:ea typeface="+mn-ea"/>
                          <a:cs typeface="+mn-cs"/>
                        </a:rPr>
                        <a:t>:    </a:t>
                      </a:r>
                      <a:r>
                        <a:rPr kumimoji="0" lang="es-MX" sz="1600" b="0" i="0" u="none" strike="noStrike" kern="1200" cap="none" normalizeH="0" baseline="0" dirty="0" smtClean="0">
                          <a:ln>
                            <a:noFill/>
                          </a:ln>
                          <a:solidFill>
                            <a:schemeClr val="tx1"/>
                          </a:solidFill>
                          <a:effectLst/>
                          <a:latin typeface="Arial" charset="0"/>
                          <a:ea typeface="+mn-ea"/>
                          <a:cs typeface="+mn-cs"/>
                        </a:rPr>
                        <a:t>Durante los dos ciclos de auditoría se presentaron 8 hallazgos y </a:t>
                      </a:r>
                      <a:r>
                        <a:rPr kumimoji="0" lang="es-MX" sz="1600" b="0" i="0" u="none" strike="noStrike" kern="1200" cap="none" normalizeH="0" baseline="0" dirty="0" smtClean="0">
                          <a:ln>
                            <a:noFill/>
                          </a:ln>
                          <a:solidFill>
                            <a:schemeClr val="tx1"/>
                          </a:solidFill>
                          <a:effectLst/>
                          <a:latin typeface="Arial" charset="0"/>
                          <a:ea typeface="+mn-ea"/>
                          <a:cs typeface="+mn-cs"/>
                        </a:rPr>
                        <a:t>46 </a:t>
                      </a:r>
                      <a:r>
                        <a:rPr kumimoji="0" lang="es-MX" sz="1600" b="0" i="0" u="none" strike="noStrike" kern="1200" cap="none" normalizeH="0" baseline="0" dirty="0" smtClean="0">
                          <a:ln>
                            <a:noFill/>
                          </a:ln>
                          <a:solidFill>
                            <a:schemeClr val="tx1"/>
                          </a:solidFill>
                          <a:effectLst/>
                          <a:latin typeface="Arial" charset="0"/>
                          <a:ea typeface="+mn-ea"/>
                          <a:cs typeface="+mn-cs"/>
                        </a:rPr>
                        <a:t>observaciones:     </a:t>
                      </a:r>
                    </a:p>
                    <a:p>
                      <a:pPr marL="628650" marR="0" lvl="0" indent="-628650" algn="l"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smtClean="0">
                          <a:ln>
                            <a:noFill/>
                          </a:ln>
                          <a:solidFill>
                            <a:schemeClr val="tx1"/>
                          </a:solidFill>
                          <a:effectLst/>
                          <a:latin typeface="Arial" charset="0"/>
                          <a:ea typeface="+mn-ea"/>
                          <a:cs typeface="+mn-cs"/>
                        </a:rPr>
                        <a:t>    </a:t>
                      </a:r>
                      <a:endParaRPr kumimoji="0" lang="es-MX" sz="1600" b="1" i="0" u="none" strike="noStrike" kern="1200" cap="none" normalizeH="0" baseline="0" dirty="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smtClean="0">
                          <a:ln>
                            <a:noFill/>
                          </a:ln>
                          <a:solidFill>
                            <a:schemeClr val="tx1"/>
                          </a:solidFill>
                          <a:effectLst/>
                          <a:latin typeface="Arial" charset="0"/>
                          <a:ea typeface="+mn-ea"/>
                          <a:cs typeface="+mn-cs"/>
                        </a:rPr>
                        <a:t>Facultad </a:t>
                      </a:r>
                      <a:r>
                        <a:rPr kumimoji="0" lang="es-MX" sz="1600" b="1" i="0" u="none" strike="noStrike" kern="1200" cap="none" normalizeH="0" baseline="0" dirty="0">
                          <a:ln>
                            <a:noFill/>
                          </a:ln>
                          <a:solidFill>
                            <a:schemeClr val="tx1"/>
                          </a:solidFill>
                          <a:effectLst/>
                          <a:latin typeface="Arial" charset="0"/>
                          <a:ea typeface="+mn-ea"/>
                          <a:cs typeface="+mn-cs"/>
                        </a:rPr>
                        <a:t>de CEAC:  </a:t>
                      </a:r>
                      <a:r>
                        <a:rPr kumimoji="0" lang="es-MX" sz="1400" b="0" i="0" u="none" strike="noStrike" kern="1200" cap="none" normalizeH="0" baseline="0" dirty="0">
                          <a:ln>
                            <a:noFill/>
                          </a:ln>
                          <a:solidFill>
                            <a:schemeClr val="tx1"/>
                          </a:solidFill>
                          <a:effectLst/>
                          <a:latin typeface="Arial" charset="0"/>
                          <a:ea typeface="+mn-ea"/>
                          <a:cs typeface="+mn-cs"/>
                        </a:rPr>
                        <a:t>Se encontraron 2 hallazgos </a:t>
                      </a:r>
                      <a:r>
                        <a:rPr kumimoji="0" lang="es-MX" sz="1400" b="0" i="0" u="none" strike="noStrike" kern="1200" cap="none" normalizeH="0" baseline="0" dirty="0" smtClean="0">
                          <a:ln>
                            <a:noFill/>
                          </a:ln>
                          <a:solidFill>
                            <a:schemeClr val="tx1"/>
                          </a:solidFill>
                          <a:effectLst/>
                          <a:latin typeface="Arial" charset="0"/>
                          <a:ea typeface="+mn-ea"/>
                          <a:cs typeface="+mn-cs"/>
                        </a:rPr>
                        <a:t>y 10 observaciones, por lo cual se hizo análisis de causas y se formularon 4</a:t>
                      </a: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400" b="0" i="0" u="none" strike="noStrike" kern="1200" cap="none" normalizeH="0" baseline="0" dirty="0" smtClean="0">
                          <a:ln>
                            <a:noFill/>
                          </a:ln>
                          <a:solidFill>
                            <a:schemeClr val="tx1"/>
                          </a:solidFill>
                          <a:effectLst/>
                          <a:latin typeface="Arial" charset="0"/>
                          <a:ea typeface="+mn-ea"/>
                          <a:cs typeface="+mn-cs"/>
                        </a:rPr>
                        <a:t>acciones correctivas</a:t>
                      </a:r>
                    </a:p>
                    <a:p>
                      <a:pPr marL="628650" marR="0" lvl="0" indent="-628650" algn="just" defTabSz="914400" rtl="0" eaLnBrk="1" fontAlgn="base" latinLnBrk="0" hangingPunct="1">
                        <a:lnSpc>
                          <a:spcPct val="100000"/>
                        </a:lnSpc>
                        <a:spcBef>
                          <a:spcPts val="0"/>
                        </a:spcBef>
                        <a:spcAft>
                          <a:spcPct val="0"/>
                        </a:spcAft>
                        <a:buClrTx/>
                        <a:buSzTx/>
                        <a:buFontTx/>
                        <a:buNone/>
                        <a:tabLst/>
                      </a:pPr>
                      <a:endParaRPr kumimoji="0" lang="es-MX" sz="14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smtClean="0">
                          <a:ln>
                            <a:noFill/>
                          </a:ln>
                          <a:solidFill>
                            <a:schemeClr val="tx1"/>
                          </a:solidFill>
                          <a:effectLst/>
                          <a:latin typeface="Arial" charset="0"/>
                          <a:ea typeface="+mn-ea"/>
                          <a:cs typeface="+mn-cs"/>
                        </a:rPr>
                        <a:t>Facultad </a:t>
                      </a:r>
                      <a:r>
                        <a:rPr kumimoji="0" lang="es-MX" sz="1600" b="1" i="0" u="none" strike="noStrike" kern="1200" cap="none" normalizeH="0" baseline="0" dirty="0">
                          <a:ln>
                            <a:noFill/>
                          </a:ln>
                          <a:solidFill>
                            <a:schemeClr val="tx1"/>
                          </a:solidFill>
                          <a:effectLst/>
                          <a:latin typeface="Arial" charset="0"/>
                          <a:ea typeface="+mn-ea"/>
                          <a:cs typeface="+mn-cs"/>
                        </a:rPr>
                        <a:t>de INGENIERÍAS:  </a:t>
                      </a:r>
                      <a:r>
                        <a:rPr kumimoji="0" lang="es-MX" sz="1600" b="0" i="0" u="none" strike="noStrike" kern="1200" cap="none" normalizeH="0" baseline="0" dirty="0" smtClean="0">
                          <a:ln>
                            <a:noFill/>
                          </a:ln>
                          <a:solidFill>
                            <a:schemeClr val="tx1"/>
                          </a:solidFill>
                          <a:effectLst/>
                          <a:latin typeface="Arial" charset="0"/>
                          <a:ea typeface="+mn-ea"/>
                          <a:cs typeface="+mn-cs"/>
                        </a:rPr>
                        <a:t>No s</a:t>
                      </a:r>
                      <a:r>
                        <a:rPr kumimoji="0" lang="es-MX" sz="1400" b="0" i="0" u="none" strike="noStrike" kern="1200" cap="none" normalizeH="0" baseline="0" dirty="0" smtClean="0">
                          <a:ln>
                            <a:noFill/>
                          </a:ln>
                          <a:solidFill>
                            <a:schemeClr val="tx1"/>
                          </a:solidFill>
                          <a:effectLst/>
                          <a:latin typeface="Arial" charset="0"/>
                          <a:ea typeface="+mn-ea"/>
                          <a:cs typeface="+mn-cs"/>
                        </a:rPr>
                        <a:t>e encontraron  hallazgos, se tuvieron 4 observaciones, por lo cual se formularon 5</a:t>
                      </a: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400" b="0" i="0" u="none" strike="noStrike" kern="1200" cap="none" normalizeH="0" baseline="0" dirty="0" smtClean="0">
                          <a:ln>
                            <a:noFill/>
                          </a:ln>
                          <a:solidFill>
                            <a:schemeClr val="tx1"/>
                          </a:solidFill>
                          <a:effectLst/>
                          <a:latin typeface="Arial" charset="0"/>
                          <a:ea typeface="+mn-ea"/>
                          <a:cs typeface="+mn-cs"/>
                        </a:rPr>
                        <a:t>correctivos y se  aplicaron 2 y 3 están en proceso</a:t>
                      </a:r>
                    </a:p>
                    <a:p>
                      <a:pPr marL="628650" marR="0" lvl="0" indent="-628650" algn="just" defTabSz="914400" rtl="0" eaLnBrk="1" fontAlgn="base" latinLnBrk="0" hangingPunct="1">
                        <a:lnSpc>
                          <a:spcPct val="100000"/>
                        </a:lnSpc>
                        <a:spcBef>
                          <a:spcPts val="0"/>
                        </a:spcBef>
                        <a:spcAft>
                          <a:spcPct val="0"/>
                        </a:spcAft>
                        <a:buClrTx/>
                        <a:buSzTx/>
                        <a:buFontTx/>
                        <a:buNone/>
                        <a:tabLst/>
                      </a:pPr>
                      <a:endParaRPr kumimoji="0" lang="es-MX" sz="14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600" b="1" i="0" u="none" strike="noStrike" kern="1200" cap="none" normalizeH="0" baseline="0" dirty="0" smtClean="0">
                          <a:ln>
                            <a:noFill/>
                          </a:ln>
                          <a:solidFill>
                            <a:schemeClr val="tx1"/>
                          </a:solidFill>
                          <a:effectLst/>
                          <a:latin typeface="Arial" charset="0"/>
                          <a:ea typeface="+mn-ea"/>
                          <a:cs typeface="+mn-cs"/>
                        </a:rPr>
                        <a:t>Facultad </a:t>
                      </a:r>
                      <a:r>
                        <a:rPr kumimoji="0" lang="es-MX" sz="1600" b="1" i="0" u="none" strike="noStrike" kern="1200" cap="none" normalizeH="0" baseline="0" dirty="0">
                          <a:ln>
                            <a:noFill/>
                          </a:ln>
                          <a:solidFill>
                            <a:schemeClr val="tx1"/>
                          </a:solidFill>
                          <a:effectLst/>
                          <a:latin typeface="Arial" charset="0"/>
                          <a:ea typeface="+mn-ea"/>
                          <a:cs typeface="+mn-cs"/>
                        </a:rPr>
                        <a:t>de DERECHO</a:t>
                      </a:r>
                      <a:r>
                        <a:rPr kumimoji="0" lang="es-MX" sz="1800" b="1" i="0" u="none" strike="noStrike" kern="1200" cap="none" normalizeH="0" baseline="0" dirty="0">
                          <a:ln>
                            <a:noFill/>
                          </a:ln>
                          <a:solidFill>
                            <a:schemeClr val="tx1"/>
                          </a:solidFill>
                          <a:effectLst/>
                          <a:latin typeface="Arial" charset="0"/>
                          <a:ea typeface="+mn-ea"/>
                          <a:cs typeface="+mn-cs"/>
                        </a:rPr>
                        <a:t>:  </a:t>
                      </a:r>
                      <a:r>
                        <a:rPr kumimoji="0" lang="es-MX" sz="1600" b="0" i="0" u="none" strike="noStrike" kern="1200" cap="none" normalizeH="0" baseline="0" dirty="0" smtClean="0">
                          <a:ln>
                            <a:noFill/>
                          </a:ln>
                          <a:solidFill>
                            <a:schemeClr val="tx1"/>
                          </a:solidFill>
                          <a:effectLst/>
                          <a:latin typeface="Arial" charset="0"/>
                          <a:ea typeface="+mn-ea"/>
                          <a:cs typeface="+mn-cs"/>
                        </a:rPr>
                        <a:t>Se encontraron 6 hallazgos y </a:t>
                      </a:r>
                      <a:r>
                        <a:rPr kumimoji="0" lang="es-MX" sz="1600" b="0" i="0" u="none" strike="noStrike" kern="1200" cap="none" normalizeH="0" baseline="0" dirty="0" smtClean="0">
                          <a:ln>
                            <a:noFill/>
                          </a:ln>
                          <a:solidFill>
                            <a:schemeClr val="tx1"/>
                          </a:solidFill>
                          <a:effectLst/>
                          <a:latin typeface="Arial" charset="0"/>
                          <a:ea typeface="+mn-ea"/>
                          <a:cs typeface="+mn-cs"/>
                        </a:rPr>
                        <a:t>32 observaciones, por lo cual se hizo análisis de causas</a:t>
                      </a:r>
                    </a:p>
                    <a:p>
                      <a:pPr marL="628650" marR="0" lvl="0" indent="-628650" algn="just" defTabSz="914400" rtl="0" eaLnBrk="1" fontAlgn="base" latinLnBrk="0" hangingPunct="1">
                        <a:lnSpc>
                          <a:spcPct val="100000"/>
                        </a:lnSpc>
                        <a:spcBef>
                          <a:spcPts val="0"/>
                        </a:spcBef>
                        <a:spcAft>
                          <a:spcPct val="0"/>
                        </a:spcAft>
                        <a:buClrTx/>
                        <a:buSzTx/>
                        <a:buFontTx/>
                        <a:buNone/>
                        <a:tabLst/>
                      </a:pPr>
                      <a:r>
                        <a:rPr kumimoji="0" lang="es-MX" sz="1600" b="0" i="0" u="none" strike="noStrike" kern="1200" cap="none" normalizeH="0" baseline="0" dirty="0" smtClean="0">
                          <a:ln>
                            <a:noFill/>
                          </a:ln>
                          <a:solidFill>
                            <a:schemeClr val="tx1"/>
                          </a:solidFill>
                          <a:effectLst/>
                          <a:latin typeface="Arial" charset="0"/>
                          <a:ea typeface="+mn-ea"/>
                          <a:cs typeface="+mn-cs"/>
                        </a:rPr>
                        <a:t>y </a:t>
                      </a:r>
                      <a:r>
                        <a:rPr kumimoji="0" lang="es-MX" sz="1600" b="0" i="0" u="none" strike="noStrike" kern="1200" cap="none" normalizeH="0" baseline="0" dirty="0" smtClean="0">
                          <a:ln>
                            <a:noFill/>
                          </a:ln>
                          <a:solidFill>
                            <a:schemeClr val="tx1"/>
                          </a:solidFill>
                          <a:effectLst/>
                          <a:latin typeface="Arial" charset="0"/>
                          <a:ea typeface="+mn-ea"/>
                          <a:cs typeface="+mn-cs"/>
                        </a:rPr>
                        <a:t>se formularon 10 acciones correctivas, 4 están cerradas y 6 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7882" y="-224678"/>
            <a:ext cx="9613934"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t>RESULTADOS DE LAS AUDITORÍAS INTERNAS Y EXTERNAS</a:t>
            </a:r>
            <a:r>
              <a:rPr lang="es-MX" sz="2400" b="1" kern="0" dirty="0"/>
              <a:t/>
            </a:r>
            <a:br>
              <a:rPr lang="es-MX" sz="2400" b="1" kern="0" dirty="0"/>
            </a:br>
            <a:r>
              <a:rPr lang="es-ES" sz="2400" b="1" dirty="0"/>
              <a:t>Resultados de Auditorias Externas</a:t>
            </a:r>
          </a:p>
        </p:txBody>
      </p:sp>
      <p:graphicFrame>
        <p:nvGraphicFramePr>
          <p:cNvPr id="3" name="Group 428"/>
          <p:cNvGraphicFramePr>
            <a:graphicFrameLocks/>
          </p:cNvGraphicFramePr>
          <p:nvPr>
            <p:extLst>
              <p:ext uri="{D42A27DB-BD31-4B8C-83A1-F6EECF244321}">
                <p14:modId xmlns:p14="http://schemas.microsoft.com/office/powerpoint/2010/main" val="1630166166"/>
              </p:ext>
            </p:extLst>
          </p:nvPr>
        </p:nvGraphicFramePr>
        <p:xfrm>
          <a:off x="170329" y="918322"/>
          <a:ext cx="10094259" cy="4899772"/>
        </p:xfrm>
        <a:graphic>
          <a:graphicData uri="http://schemas.openxmlformats.org/drawingml/2006/table">
            <a:tbl>
              <a:tblPr/>
              <a:tblGrid>
                <a:gridCol w="1726576">
                  <a:extLst>
                    <a:ext uri="{9D8B030D-6E8A-4147-A177-3AD203B41FA5}">
                      <a16:colId xmlns:a16="http://schemas.microsoft.com/office/drawing/2014/main" val="20000"/>
                    </a:ext>
                  </a:extLst>
                </a:gridCol>
                <a:gridCol w="3364135">
                  <a:extLst>
                    <a:ext uri="{9D8B030D-6E8A-4147-A177-3AD203B41FA5}">
                      <a16:colId xmlns:a16="http://schemas.microsoft.com/office/drawing/2014/main" val="20001"/>
                    </a:ext>
                  </a:extLst>
                </a:gridCol>
                <a:gridCol w="5003548">
                  <a:extLst>
                    <a:ext uri="{9D8B030D-6E8A-4147-A177-3AD203B41FA5}">
                      <a16:colId xmlns:a16="http://schemas.microsoft.com/office/drawing/2014/main" val="20002"/>
                    </a:ext>
                  </a:extLst>
                </a:gridCol>
              </a:tblGrid>
              <a:tr h="45808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807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6933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a:ln>
                            <a:noFill/>
                          </a:ln>
                          <a:solidFill>
                            <a:schemeClr val="tx1"/>
                          </a:solidFill>
                          <a:effectLst/>
                          <a:latin typeface="Arial" charset="0"/>
                        </a:rPr>
                        <a:t>Docencia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tx1"/>
                          </a:solidFill>
                          <a:effectLst/>
                          <a:latin typeface="Arial"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7611">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400" b="0" i="0" u="none" strike="noStrike" cap="none" normalizeH="0" baseline="0" dirty="0">
                          <a:ln>
                            <a:noFill/>
                          </a:ln>
                          <a:solidFill>
                            <a:schemeClr val="tx1"/>
                          </a:solidFill>
                          <a:effectLst/>
                          <a:latin typeface="Arial" charset="0"/>
                        </a:rPr>
                        <a:t>Se recibió visita de auditoría externa  de seguimiento en  el mes de julio de 2018 </a:t>
                      </a:r>
                      <a:r>
                        <a:rPr kumimoji="0" lang="es-MX" sz="1400" b="0" i="0" u="none" strike="noStrike" cap="none" normalizeH="0" baseline="0" dirty="0" smtClean="0">
                          <a:ln>
                            <a:noFill/>
                          </a:ln>
                          <a:solidFill>
                            <a:schemeClr val="tx1"/>
                          </a:solidFill>
                          <a:effectLst/>
                          <a:latin typeface="Arial" charset="0"/>
                        </a:rPr>
                        <a:t>para las </a:t>
                      </a:r>
                      <a:r>
                        <a:rPr kumimoji="0" lang="es-MX" sz="1400" b="0" i="0" u="none" strike="noStrike" cap="none" normalizeH="0" baseline="0" dirty="0">
                          <a:ln>
                            <a:noFill/>
                          </a:ln>
                          <a:solidFill>
                            <a:schemeClr val="tx1"/>
                          </a:solidFill>
                          <a:effectLst/>
                          <a:latin typeface="Arial" charset="0"/>
                        </a:rPr>
                        <a:t>seccionales de:  Bogotá, Barranquilla  y Pereira y   se un hallazgo </a:t>
                      </a:r>
                      <a:r>
                        <a:rPr kumimoji="0" lang="es-MX" sz="1400" b="0" i="0" u="none" strike="noStrike" cap="none" normalizeH="0" baseline="0" dirty="0" smtClean="0">
                          <a:ln>
                            <a:noFill/>
                          </a:ln>
                          <a:solidFill>
                            <a:schemeClr val="tx1"/>
                          </a:solidFill>
                          <a:effectLst/>
                          <a:latin typeface="Arial" charset="0"/>
                        </a:rPr>
                        <a:t>en </a:t>
                      </a:r>
                      <a:r>
                        <a:rPr kumimoji="0" lang="es-MX" sz="1400" b="0" i="0" u="none" strike="noStrike" cap="none" normalizeH="0" baseline="0" dirty="0">
                          <a:ln>
                            <a:noFill/>
                          </a:ln>
                          <a:solidFill>
                            <a:schemeClr val="tx1"/>
                          </a:solidFill>
                          <a:effectLst/>
                          <a:latin typeface="Arial" charset="0"/>
                        </a:rPr>
                        <a:t>el proceso de </a:t>
                      </a:r>
                      <a:r>
                        <a:rPr kumimoji="0" lang="es-MX" sz="1400" b="0" i="0" u="none" strike="noStrike" cap="none" normalizeH="0" baseline="0" dirty="0" smtClean="0">
                          <a:ln>
                            <a:noFill/>
                          </a:ln>
                          <a:solidFill>
                            <a:schemeClr val="tx1"/>
                          </a:solidFill>
                          <a:effectLst/>
                          <a:latin typeface="Arial" charset="0"/>
                        </a:rPr>
                        <a:t>Docencia se presentó un hallazgo: </a:t>
                      </a:r>
                      <a:endParaRPr kumimoji="0" lang="es-MX" sz="1400" b="0" i="0" u="none" strike="noStrike" cap="none" normalizeH="0" baseline="0" dirty="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400" b="0" i="0" u="none" strike="noStrike" cap="none" normalizeH="0" baseline="0" dirty="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a:ln>
                            <a:noFill/>
                          </a:ln>
                          <a:solidFill>
                            <a:schemeClr val="tx1"/>
                          </a:solidFill>
                          <a:effectLst/>
                          <a:latin typeface="Arial" charset="0"/>
                        </a:rPr>
                        <a:t>DOCENCIA BOGOTÁ:  No encuentra el plan de trabajo docente en la asignatura: Cinética, de 5º. Semestre del programa de ingeniería </a:t>
                      </a:r>
                      <a:r>
                        <a:rPr kumimoji="0" lang="es-CO" sz="1200" b="0" i="0" u="none" strike="noStrike" cap="none" normalizeH="0" baseline="0" dirty="0" smtClean="0">
                          <a:ln>
                            <a:noFill/>
                          </a:ln>
                          <a:solidFill>
                            <a:schemeClr val="tx1"/>
                          </a:solidFill>
                          <a:effectLst/>
                          <a:latin typeface="Arial" charset="0"/>
                        </a:rPr>
                        <a:t>mecánica</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chemeClr val="tx1"/>
                          </a:solidFill>
                          <a:effectLst/>
                          <a:latin typeface="Arial" charset="0"/>
                        </a:rPr>
                        <a:t>2018 </a:t>
                      </a:r>
                      <a:r>
                        <a:rPr kumimoji="0" lang="es-CO" sz="1200" b="0" i="0" u="none" strike="noStrike" cap="none" normalizeH="0" baseline="0" dirty="0">
                          <a:ln>
                            <a:noFill/>
                          </a:ln>
                          <a:solidFill>
                            <a:schemeClr val="tx1"/>
                          </a:solidFill>
                          <a:effectLst/>
                          <a:latin typeface="Arial" charset="0"/>
                        </a:rPr>
                        <a:t>(1. Se incumple el procedimiento para el control y seguimiento de la actividad docente ST-DOC-03-P-03-V01</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CO" sz="1200" b="0" i="0" u="none" strike="noStrike" cap="none" normalizeH="0" baseline="0" dirty="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a:ln>
                            <a:noFill/>
                          </a:ln>
                          <a:solidFill>
                            <a:schemeClr val="tx1"/>
                          </a:solidFill>
                          <a:effectLst/>
                          <a:latin typeface="Arial" charset="0"/>
                        </a:rPr>
                        <a:t>PROYECCIÓN SOCIAL BOGOTÁ:  No se encuentra que el plan orientado a involucrar a los profesionales egresados en actividades del </a:t>
                      </a:r>
                      <a:r>
                        <a:rPr kumimoji="0" lang="es-CO" sz="1200" b="0" i="0" u="none" strike="noStrike" cap="none" normalizeH="0" baseline="0" dirty="0" smtClean="0">
                          <a:ln>
                            <a:noFill/>
                          </a:ln>
                          <a:solidFill>
                            <a:schemeClr val="tx1"/>
                          </a:solidFill>
                          <a:effectLst/>
                          <a:latin typeface="Arial" charset="0"/>
                        </a:rPr>
                        <a:t>proceso</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chemeClr val="tx1"/>
                          </a:solidFill>
                          <a:effectLst/>
                          <a:latin typeface="Arial" charset="0"/>
                        </a:rPr>
                        <a:t>de </a:t>
                      </a:r>
                      <a:r>
                        <a:rPr kumimoji="0" lang="es-CO" sz="1200" b="0" i="0" u="none" strike="noStrike" cap="none" normalizeH="0" baseline="0" dirty="0">
                          <a:ln>
                            <a:noFill/>
                          </a:ln>
                          <a:solidFill>
                            <a:schemeClr val="tx1"/>
                          </a:solidFill>
                          <a:effectLst/>
                          <a:latin typeface="Arial" charset="0"/>
                        </a:rPr>
                        <a:t>capacitación y formación </a:t>
                      </a:r>
                      <a:r>
                        <a:rPr kumimoji="0" lang="es-CO" sz="1200" b="0" i="0" u="none" strike="noStrike" cap="none" normalizeH="0" baseline="0" dirty="0" smtClean="0">
                          <a:ln>
                            <a:noFill/>
                          </a:ln>
                          <a:solidFill>
                            <a:schemeClr val="tx1"/>
                          </a:solidFill>
                          <a:effectLst/>
                          <a:latin typeface="Arial" charset="0"/>
                        </a:rPr>
                        <a:t>continua. Lo </a:t>
                      </a:r>
                      <a:r>
                        <a:rPr kumimoji="0" lang="es-CO" sz="1200" b="0" i="0" u="none" strike="noStrike" cap="none" normalizeH="0" baseline="0" dirty="0">
                          <a:ln>
                            <a:noFill/>
                          </a:ln>
                          <a:solidFill>
                            <a:schemeClr val="tx1"/>
                          </a:solidFill>
                          <a:effectLst/>
                          <a:latin typeface="Arial" charset="0"/>
                        </a:rPr>
                        <a:t>anterior, incumple la cláusula 8.1 PLANIFICACIÓN Y CONTROL OPERACIONAL de la </a:t>
                      </a:r>
                      <a:r>
                        <a:rPr kumimoji="0" lang="es-CO" sz="1200" b="0" i="0" u="none" strike="noStrike" cap="none" normalizeH="0" baseline="0" dirty="0" smtClean="0">
                          <a:ln>
                            <a:noFill/>
                          </a:ln>
                          <a:solidFill>
                            <a:schemeClr val="tx1"/>
                          </a:solidFill>
                          <a:effectLst/>
                          <a:latin typeface="Arial" charset="0"/>
                        </a:rPr>
                        <a:t>norma</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chemeClr val="tx1"/>
                          </a:solidFill>
                          <a:effectLst/>
                          <a:latin typeface="Arial" charset="0"/>
                        </a:rPr>
                        <a:t>ISO9001:2015 </a:t>
                      </a:r>
                      <a:r>
                        <a:rPr kumimoji="0" lang="es-CO" sz="1200" b="0" i="0" u="none" strike="noStrike" cap="none" normalizeH="0" baseline="0" dirty="0">
                          <a:ln>
                            <a:noFill/>
                          </a:ln>
                          <a:solidFill>
                            <a:schemeClr val="tx1"/>
                          </a:solidFill>
                          <a:effectLst/>
                          <a:latin typeface="Arial" charset="0"/>
                        </a:rPr>
                        <a:t>la organización debe planificar, implementar y controlar los procesos para cumplir los requisitos para la provisión de productos </a:t>
                      </a:r>
                      <a:r>
                        <a:rPr kumimoji="0" lang="es-CO" sz="1200" b="0" i="0" u="none" strike="noStrike" cap="none" normalizeH="0" baseline="0" dirty="0" smtClean="0">
                          <a:ln>
                            <a:noFill/>
                          </a:ln>
                          <a:solidFill>
                            <a:schemeClr val="tx1"/>
                          </a:solidFill>
                          <a:effectLst/>
                          <a:latin typeface="Arial" charset="0"/>
                        </a:rPr>
                        <a:t>y</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0" i="0" u="none" strike="noStrike" cap="none" normalizeH="0" baseline="0" dirty="0" smtClean="0">
                          <a:ln>
                            <a:noFill/>
                          </a:ln>
                          <a:solidFill>
                            <a:schemeClr val="tx1"/>
                          </a:solidFill>
                          <a:effectLst/>
                          <a:latin typeface="Arial" charset="0"/>
                        </a:rPr>
                        <a:t>servicios.</a:t>
                      </a: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CO" sz="1200" b="0" i="0" u="none" strike="noStrike" cap="none" normalizeH="0" baseline="0" dirty="0" smtClean="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CO" sz="1200" b="1" i="0" u="none" strike="noStrike" cap="none" normalizeH="0" baseline="0" dirty="0" smtClean="0">
                          <a:ln>
                            <a:noFill/>
                          </a:ln>
                          <a:solidFill>
                            <a:schemeClr val="tx1"/>
                          </a:solidFill>
                          <a:effectLst/>
                          <a:latin typeface="Arial" charset="0"/>
                        </a:rPr>
                        <a:t>Plan de trabajo Docente</a:t>
                      </a:r>
                      <a:r>
                        <a:rPr kumimoji="0" lang="es-CO" sz="1200" b="0" i="0" u="none" strike="noStrike" cap="none" normalizeH="0" baseline="0" dirty="0" smtClean="0">
                          <a:ln>
                            <a:noFill/>
                          </a:ln>
                          <a:solidFill>
                            <a:schemeClr val="tx1"/>
                          </a:solidFill>
                          <a:effectLst/>
                          <a:latin typeface="Arial" charset="0"/>
                        </a:rPr>
                        <a:t>:  En la Seccional los planes de trabajo docente de los programas reposan en la Jefatura de Personal.</a:t>
                      </a:r>
                      <a:endParaRPr kumimoji="0" lang="es-MX" sz="1200" b="0" i="0" u="none" strike="noStrike" cap="none" normalizeH="0" baseline="0" dirty="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MX" sz="1200" b="0" i="0" u="none" strike="noStrike" cap="none" normalizeH="0" baseline="0" dirty="0" smtClean="0">
                        <a:ln>
                          <a:noFill/>
                        </a:ln>
                        <a:solidFill>
                          <a:schemeClr val="tx1"/>
                        </a:solidFill>
                        <a:effectLst/>
                        <a:latin typeface="Arial" charset="0"/>
                      </a:endParaRP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charset="0"/>
                        </a:rPr>
                        <a:t>Plan de capacitación y formación continua que involucre egresados</a:t>
                      </a:r>
                      <a:r>
                        <a:rPr kumimoji="0" lang="es-MX" sz="1200" b="0" i="0" u="none" strike="noStrike" cap="none" normalizeH="0" baseline="0" dirty="0" smtClean="0">
                          <a:ln>
                            <a:noFill/>
                          </a:ln>
                          <a:solidFill>
                            <a:schemeClr val="tx1"/>
                          </a:solidFill>
                          <a:effectLst/>
                          <a:latin typeface="Arial" charset="0"/>
                        </a:rPr>
                        <a:t>:  Pendiente elaborar plan de capacitación para egresados</a:t>
                      </a:r>
                      <a:endParaRPr kumimoji="0" lang="es-MX" sz="12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142927184"/>
              </p:ext>
            </p:extLst>
          </p:nvPr>
        </p:nvGraphicFramePr>
        <p:xfrm>
          <a:off x="322729" y="1178995"/>
          <a:ext cx="9959786" cy="5681984"/>
        </p:xfrm>
        <a:graphic>
          <a:graphicData uri="http://schemas.openxmlformats.org/drawingml/2006/table">
            <a:tbl>
              <a:tblPr firstRow="1" firstCol="1" bandRow="1">
                <a:tableStyleId>{5C22544A-7EE6-4342-B048-85BDC9FD1C3A}</a:tableStyleId>
              </a:tblPr>
              <a:tblGrid>
                <a:gridCol w="4213411">
                  <a:extLst>
                    <a:ext uri="{9D8B030D-6E8A-4147-A177-3AD203B41FA5}">
                      <a16:colId xmlns:a16="http://schemas.microsoft.com/office/drawing/2014/main" val="3529620441"/>
                    </a:ext>
                  </a:extLst>
                </a:gridCol>
                <a:gridCol w="3021106">
                  <a:extLst>
                    <a:ext uri="{9D8B030D-6E8A-4147-A177-3AD203B41FA5}">
                      <a16:colId xmlns:a16="http://schemas.microsoft.com/office/drawing/2014/main" val="2723494346"/>
                    </a:ext>
                  </a:extLst>
                </a:gridCol>
                <a:gridCol w="2725269">
                  <a:extLst>
                    <a:ext uri="{9D8B030D-6E8A-4147-A177-3AD203B41FA5}">
                      <a16:colId xmlns:a16="http://schemas.microsoft.com/office/drawing/2014/main" val="504107030"/>
                    </a:ext>
                  </a:extLst>
                </a:gridCol>
              </a:tblGrid>
              <a:tr h="160088">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2937551">
                <a:tc>
                  <a:txBody>
                    <a:bodyPr/>
                    <a:lstStyle/>
                    <a:p>
                      <a:pPr algn="just" fontAlgn="ctr"/>
                      <a:r>
                        <a:rPr lang="es-CO" sz="1100" b="1" i="0" u="none" strike="noStrike" dirty="0" smtClean="0">
                          <a:solidFill>
                            <a:srgbClr val="FF0000"/>
                          </a:solidFill>
                          <a:effectLst/>
                          <a:latin typeface="Calibri" panose="020F0502020204030204" pitchFamily="34" charset="0"/>
                        </a:rPr>
                        <a:t>FACULTAD</a:t>
                      </a:r>
                      <a:r>
                        <a:rPr lang="es-CO" sz="1100" b="1" i="0" u="none" strike="noStrike" baseline="0" dirty="0" smtClean="0">
                          <a:solidFill>
                            <a:srgbClr val="FF0000"/>
                          </a:solidFill>
                          <a:effectLst/>
                          <a:latin typeface="Calibri" panose="020F0502020204030204" pitchFamily="34" charset="0"/>
                        </a:rPr>
                        <a:t> DE CIENCIAS ECONÓMICAS, ADMINISTRATIVAS Y CONTABLES</a:t>
                      </a:r>
                    </a:p>
                    <a:p>
                      <a:pPr algn="just" fontAlgn="ctr"/>
                      <a:r>
                        <a:rPr lang="es-CO" sz="1100" b="1" i="0" u="none" strike="noStrike" baseline="0" dirty="0" smtClean="0">
                          <a:solidFill>
                            <a:schemeClr val="tx1"/>
                          </a:solidFill>
                          <a:effectLst/>
                          <a:latin typeface="Calibri" panose="020F0502020204030204" pitchFamily="34" charset="0"/>
                        </a:rPr>
                        <a:t>AUDITORIA 2018-1</a:t>
                      </a:r>
                      <a:endParaRPr lang="es-CO" sz="1100" b="1" i="0" u="none" strike="noStrike" dirty="0" smtClean="0">
                        <a:solidFill>
                          <a:schemeClr val="tx1"/>
                        </a:solidFill>
                        <a:effectLst/>
                        <a:latin typeface="Calibri" panose="020F0502020204030204" pitchFamily="34" charset="0"/>
                      </a:endParaRPr>
                    </a:p>
                    <a:p>
                      <a:pPr algn="just" fontAlgn="ctr"/>
                      <a:r>
                        <a:rPr lang="es-CO" sz="1100" b="0" i="0" u="none" strike="noStrike" dirty="0" smtClean="0">
                          <a:solidFill>
                            <a:schemeClr val="tx1"/>
                          </a:solidFill>
                          <a:effectLst/>
                          <a:latin typeface="Calibri" panose="020F0502020204030204" pitchFamily="34" charset="0"/>
                        </a:rPr>
                        <a:t>NO </a:t>
                      </a:r>
                      <a:r>
                        <a:rPr lang="es-CO" sz="1100" b="0" i="0" u="none" strike="noStrike" dirty="0">
                          <a:solidFill>
                            <a:schemeClr val="tx1"/>
                          </a:solidFill>
                          <a:effectLst/>
                          <a:latin typeface="Calibri" panose="020F0502020204030204" pitchFamily="34" charset="0"/>
                        </a:rPr>
                        <a:t>CONFORMIDAD 1: </a:t>
                      </a:r>
                      <a:r>
                        <a:rPr lang="es-CO" sz="1100" b="0" i="0" u="none" strike="noStrike" dirty="0" smtClean="0">
                          <a:solidFill>
                            <a:schemeClr val="tx1"/>
                          </a:solidFill>
                          <a:effectLst/>
                          <a:latin typeface="Calibri" panose="020F0502020204030204" pitchFamily="34" charset="0"/>
                        </a:rPr>
                        <a:t>Se </a:t>
                      </a:r>
                      <a:r>
                        <a:rPr lang="es-CO" sz="1100" b="0" i="0" u="none" strike="noStrike" dirty="0">
                          <a:solidFill>
                            <a:schemeClr val="tx1"/>
                          </a:solidFill>
                          <a:effectLst/>
                          <a:latin typeface="Calibri" panose="020F0502020204030204" pitchFamily="34" charset="0"/>
                        </a:rPr>
                        <a:t>evidencia utilización de formatos estándar en la versión anterior:  registro ST-DOC-03-P-03-F01 plan de trabajo docente  del docente Luis Alberto Arteaga con </a:t>
                      </a:r>
                      <a:r>
                        <a:rPr lang="es-CO" sz="1100" b="0" i="0" u="none" strike="noStrike" dirty="0" smtClean="0">
                          <a:solidFill>
                            <a:schemeClr val="tx1"/>
                          </a:solidFill>
                          <a:effectLst/>
                          <a:latin typeface="Calibri" panose="020F0502020204030204" pitchFamily="34" charset="0"/>
                        </a:rPr>
                        <a:t>versión </a:t>
                      </a:r>
                      <a:r>
                        <a:rPr lang="es-CO" sz="1100" b="0" i="0" u="none" strike="noStrike" dirty="0">
                          <a:solidFill>
                            <a:schemeClr val="tx1"/>
                          </a:solidFill>
                          <a:effectLst/>
                          <a:latin typeface="Calibri" panose="020F0502020204030204" pitchFamily="34" charset="0"/>
                        </a:rPr>
                        <a:t>1 de 05/05/2017. en Intranet este formato esta con </a:t>
                      </a:r>
                      <a:r>
                        <a:rPr lang="es-CO" sz="1100" b="0" i="0" u="none" strike="noStrike" dirty="0" smtClean="0">
                          <a:solidFill>
                            <a:schemeClr val="tx1"/>
                          </a:solidFill>
                          <a:effectLst/>
                          <a:latin typeface="Calibri" panose="020F0502020204030204" pitchFamily="34" charset="0"/>
                        </a:rPr>
                        <a:t>versión </a:t>
                      </a:r>
                      <a:r>
                        <a:rPr lang="es-CO" sz="1100" b="0" i="0" u="none" strike="noStrike" dirty="0">
                          <a:solidFill>
                            <a:schemeClr val="tx1"/>
                          </a:solidFill>
                          <a:effectLst/>
                          <a:latin typeface="Calibri" panose="020F0502020204030204" pitchFamily="34" charset="0"/>
                        </a:rPr>
                        <a:t>2 de 28/11/2017  al igual que el </a:t>
                      </a:r>
                      <a:r>
                        <a:rPr lang="es-CO" sz="1100" b="0" i="0" u="none" strike="noStrike" dirty="0" smtClean="0">
                          <a:solidFill>
                            <a:schemeClr val="tx1"/>
                          </a:solidFill>
                          <a:effectLst/>
                          <a:latin typeface="Calibri" panose="020F0502020204030204" pitchFamily="34" charset="0"/>
                        </a:rPr>
                        <a:t>seguimiento </a:t>
                      </a:r>
                      <a:r>
                        <a:rPr lang="es-CO" sz="1100" b="0" i="0" u="none" strike="noStrike" dirty="0">
                          <a:solidFill>
                            <a:schemeClr val="tx1"/>
                          </a:solidFill>
                          <a:effectLst/>
                          <a:latin typeface="Calibri" panose="020F0502020204030204" pitchFamily="34" charset="0"/>
                        </a:rPr>
                        <a:t>no se hace en el mismo formato en los espacios destinados para ello.    se evidencia formato ST-DOC-02-I-01-F01 </a:t>
                      </a:r>
                      <a:r>
                        <a:rPr lang="es-CO" sz="1100" b="0" i="0" u="none" strike="noStrike" dirty="0" smtClean="0">
                          <a:solidFill>
                            <a:schemeClr val="tx1"/>
                          </a:solidFill>
                          <a:effectLst/>
                          <a:latin typeface="Calibri" panose="020F0502020204030204" pitchFamily="34" charset="0"/>
                        </a:rPr>
                        <a:t>inscripción </a:t>
                      </a:r>
                      <a:r>
                        <a:rPr lang="es-CO" sz="1100" b="0" i="0" u="none" strike="noStrike" dirty="0">
                          <a:solidFill>
                            <a:schemeClr val="tx1"/>
                          </a:solidFill>
                          <a:effectLst/>
                          <a:latin typeface="Calibri" panose="020F0502020204030204" pitchFamily="34" charset="0"/>
                        </a:rPr>
                        <a:t>cursos de </a:t>
                      </a:r>
                      <a:r>
                        <a:rPr lang="es-CO" sz="1100" b="0" i="0" u="none" strike="noStrike" dirty="0" smtClean="0">
                          <a:solidFill>
                            <a:schemeClr val="tx1"/>
                          </a:solidFill>
                          <a:effectLst/>
                          <a:latin typeface="Calibri" panose="020F0502020204030204" pitchFamily="34" charset="0"/>
                        </a:rPr>
                        <a:t>nivelación </a:t>
                      </a:r>
                      <a:r>
                        <a:rPr lang="es-CO" sz="1100" b="0" i="0" u="none" strike="noStrike" dirty="0">
                          <a:solidFill>
                            <a:schemeClr val="tx1"/>
                          </a:solidFill>
                          <a:effectLst/>
                          <a:latin typeface="Calibri" panose="020F0502020204030204" pitchFamily="34" charset="0"/>
                        </a:rPr>
                        <a:t>asignatura fundamentos de </a:t>
                      </a:r>
                      <a:r>
                        <a:rPr lang="es-CO" sz="1100" b="0" i="0" u="none" strike="noStrike" dirty="0" smtClean="0">
                          <a:solidFill>
                            <a:schemeClr val="tx1"/>
                          </a:solidFill>
                          <a:effectLst/>
                          <a:latin typeface="Calibri" panose="020F0502020204030204" pitchFamily="34" charset="0"/>
                        </a:rPr>
                        <a:t>administración </a:t>
                      </a:r>
                      <a:r>
                        <a:rPr lang="es-CO" sz="1100" b="0" i="0" u="none" strike="noStrike" dirty="0">
                          <a:solidFill>
                            <a:schemeClr val="tx1"/>
                          </a:solidFill>
                          <a:effectLst/>
                          <a:latin typeface="Calibri" panose="020F0502020204030204" pitchFamily="34" charset="0"/>
                        </a:rPr>
                        <a:t>estudiante Laura Natalia Guerrero C.C. 1225088543  no se tiene identificado el periodo, la intensidad horaria ni el curso falta firma del señor Decano.</a:t>
                      </a:r>
                      <a:br>
                        <a:rPr lang="es-CO" sz="1100" b="0" i="0" u="none" strike="noStrike" dirty="0">
                          <a:solidFill>
                            <a:schemeClr val="tx1"/>
                          </a:solidFill>
                          <a:effectLst/>
                          <a:latin typeface="Calibri" panose="020F0502020204030204" pitchFamily="34" charset="0"/>
                        </a:rPr>
                      </a:br>
                      <a:r>
                        <a:rPr lang="es-CO" sz="1100" b="0" i="0" u="none" strike="noStrike" dirty="0">
                          <a:solidFill>
                            <a:schemeClr val="tx1"/>
                          </a:solidFill>
                          <a:effectLst/>
                          <a:latin typeface="Calibri" panose="020F0502020204030204" pitchFamily="34" charset="0"/>
                        </a:rPr>
                        <a:t>se evidencia formato de solicitud de reintegro </a:t>
                      </a:r>
                      <a:r>
                        <a:rPr lang="es-CO" sz="1100" b="0" i="0" u="none" strike="noStrike" dirty="0" smtClean="0">
                          <a:solidFill>
                            <a:schemeClr val="tx1"/>
                          </a:solidFill>
                          <a:effectLst/>
                          <a:latin typeface="Calibri" panose="020F0502020204030204" pitchFamily="34" charset="0"/>
                        </a:rPr>
                        <a:t>Ángela María Hernández  </a:t>
                      </a:r>
                      <a:r>
                        <a:rPr lang="es-CO" sz="1100" b="0" i="0" u="none" strike="noStrike" dirty="0">
                          <a:solidFill>
                            <a:schemeClr val="tx1"/>
                          </a:solidFill>
                          <a:effectLst/>
                          <a:latin typeface="Calibri" panose="020F0502020204030204" pitchFamily="34" charset="0"/>
                        </a:rPr>
                        <a:t>C.C. 1,088,288,793 del 30 de mayo de 2018  ST-DOC-02-P-02-F01 en </a:t>
                      </a:r>
                      <a:r>
                        <a:rPr lang="es-CO" sz="1100" b="0" i="0" u="none" strike="noStrike" dirty="0" smtClean="0">
                          <a:solidFill>
                            <a:schemeClr val="tx1"/>
                          </a:solidFill>
                          <a:effectLst/>
                          <a:latin typeface="Calibri" panose="020F0502020204030204" pitchFamily="34" charset="0"/>
                        </a:rPr>
                        <a:t>versión </a:t>
                      </a:r>
                      <a:r>
                        <a:rPr lang="es-CO" sz="1100" b="0" i="0" u="none" strike="noStrike" dirty="0">
                          <a:solidFill>
                            <a:schemeClr val="tx1"/>
                          </a:solidFill>
                          <a:effectLst/>
                          <a:latin typeface="Calibri" panose="020F0502020204030204" pitchFamily="34" charset="0"/>
                        </a:rPr>
                        <a:t>1 de 03/02/2017  en intranet aparece como  </a:t>
                      </a:r>
                      <a:r>
                        <a:rPr lang="es-CO" sz="1100" b="0" i="0" u="none" strike="noStrike" dirty="0" smtClean="0">
                          <a:solidFill>
                            <a:schemeClr val="tx1"/>
                          </a:solidFill>
                          <a:effectLst/>
                          <a:latin typeface="Calibri" panose="020F0502020204030204" pitchFamily="34" charset="0"/>
                        </a:rPr>
                        <a:t>versión </a:t>
                      </a:r>
                      <a:r>
                        <a:rPr lang="es-CO" sz="1100" b="0" i="0" u="none" strike="noStrike" dirty="0">
                          <a:solidFill>
                            <a:schemeClr val="tx1"/>
                          </a:solidFill>
                          <a:effectLst/>
                          <a:latin typeface="Calibri" panose="020F0502020204030204" pitchFamily="34" charset="0"/>
                        </a:rPr>
                        <a:t>2 de 12/02/2018, lo anterior incumple el numeral de la norma 7.5.2 Creación y actualización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050" b="0" i="0" u="none" strike="noStrike" kern="1200" dirty="0" smtClean="0">
                          <a:solidFill>
                            <a:schemeClr val="dk1"/>
                          </a:solidFill>
                          <a:effectLst/>
                          <a:latin typeface="Arial" panose="020B0604020202020204" pitchFamily="34" charset="0"/>
                          <a:ea typeface="+mn-ea"/>
                          <a:cs typeface="+mn-cs"/>
                        </a:rPr>
                        <a:t>Utilizar siempre la intranet nacional y punto de Consulta Seccional para garantizar las versiones actualizadas</a:t>
                      </a:r>
                      <a:endParaRPr lang="es-CO" sz="105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s-CO" sz="105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Se utilizan</a:t>
                      </a:r>
                      <a:r>
                        <a:rPr lang="es-CO" sz="1050" b="0" i="0" u="none" strike="noStrike" baseline="0" dirty="0" smtClean="0">
                          <a:effectLst/>
                          <a:latin typeface="Arial" panose="020B0604020202020204" pitchFamily="34" charset="0"/>
                        </a:rPr>
                        <a:t> </a:t>
                      </a:r>
                      <a:r>
                        <a:rPr lang="es-CO" sz="1050" b="0" i="0" u="none" strike="noStrike" dirty="0" smtClean="0">
                          <a:effectLst/>
                          <a:latin typeface="Arial" panose="020B0604020202020204" pitchFamily="34" charset="0"/>
                        </a:rPr>
                        <a:t>el </a:t>
                      </a:r>
                      <a:r>
                        <a:rPr lang="es-CO" sz="1050" b="0" i="0" u="none" strike="noStrike" dirty="0">
                          <a:effectLst/>
                          <a:latin typeface="Arial" panose="020B0604020202020204" pitchFamily="34" charset="0"/>
                        </a:rPr>
                        <a:t>formato plan docente </a:t>
                      </a:r>
                      <a:r>
                        <a:rPr lang="es-CO" sz="1050" b="0" i="0" u="none" strike="noStrike" dirty="0" smtClean="0">
                          <a:effectLst/>
                          <a:latin typeface="Arial" panose="020B0604020202020204" pitchFamily="34" charset="0"/>
                        </a:rPr>
                        <a:t>versión </a:t>
                      </a:r>
                      <a:r>
                        <a:rPr lang="es-CO" sz="1050" b="0" i="0" u="none" strike="noStrike" dirty="0">
                          <a:effectLst/>
                          <a:latin typeface="Arial" panose="020B0604020202020204" pitchFamily="34" charset="0"/>
                        </a:rPr>
                        <a:t>actual. Se hace ingreso efectivo a la intranet nacional y la ubicación del proceso en el sitio de consulta  Sistema de </a:t>
                      </a:r>
                      <a:r>
                        <a:rPr lang="es-CO" sz="1050" b="0" i="0" u="none" strike="noStrike" dirty="0" smtClean="0">
                          <a:effectLst/>
                          <a:latin typeface="Arial" panose="020B0604020202020204" pitchFamily="34" charset="0"/>
                        </a:rPr>
                        <a:t>gestión </a:t>
                      </a:r>
                      <a:r>
                        <a:rPr lang="es-CO" sz="1050" b="0" i="0" u="none" strike="noStrike" dirty="0">
                          <a:effectLst/>
                          <a:latin typeface="Arial" panose="020B0604020202020204" pitchFamily="34" charset="0"/>
                        </a:rPr>
                        <a:t>de la calidad.</a:t>
                      </a:r>
                      <a:br>
                        <a:rPr lang="es-CO" sz="1050" b="0" i="0" u="none" strike="noStrike" dirty="0">
                          <a:effectLst/>
                          <a:latin typeface="Arial" panose="020B0604020202020204" pitchFamily="34" charset="0"/>
                        </a:rPr>
                      </a:br>
                      <a:r>
                        <a:rPr lang="es-CO" sz="1050" b="0" i="0" u="none" strike="noStrike" dirty="0" smtClean="0">
                          <a:effectLst/>
                          <a:latin typeface="Arial" panose="020B0604020202020204" pitchFamily="34" charset="0"/>
                        </a:rPr>
                        <a:t>Se participó en </a:t>
                      </a:r>
                      <a:r>
                        <a:rPr lang="es-CO" sz="1050" b="0" i="0" u="none" strike="noStrike" dirty="0" err="1" smtClean="0">
                          <a:effectLst/>
                          <a:latin typeface="Arial" panose="020B0604020202020204" pitchFamily="34" charset="0"/>
                        </a:rPr>
                        <a:t>Unilibre</a:t>
                      </a:r>
                      <a:r>
                        <a:rPr lang="es-CO" sz="1050" b="0" i="0" u="none" strike="noStrike" dirty="0" smtClean="0">
                          <a:effectLst/>
                          <a:latin typeface="Arial" panose="020B0604020202020204" pitchFamily="34" charset="0"/>
                        </a:rPr>
                        <a:t> </a:t>
                      </a:r>
                      <a:r>
                        <a:rPr lang="es-CO" sz="1050" b="0" i="0" u="none" strike="noStrike" dirty="0" err="1">
                          <a:effectLst/>
                          <a:latin typeface="Arial" panose="020B0604020202020204" pitchFamily="34" charset="0"/>
                        </a:rPr>
                        <a:t>Fest</a:t>
                      </a:r>
                      <a:r>
                        <a:rPr lang="es-CO" sz="1050" b="0" i="0" u="none" strike="noStrike" dirty="0">
                          <a:effectLst/>
                          <a:latin typeface="Arial" panose="020B0604020202020204" pitchFamily="34" charset="0"/>
                        </a:rPr>
                        <a:t> </a:t>
                      </a:r>
                      <a:br>
                        <a:rPr lang="es-CO" sz="1050" b="0" i="0" u="none" strike="noStrike" dirty="0">
                          <a:effectLst/>
                          <a:latin typeface="Arial" panose="020B0604020202020204" pitchFamily="34" charset="0"/>
                        </a:rPr>
                      </a:br>
                      <a:r>
                        <a:rPr lang="es-CO" sz="1050" b="0" i="0" u="none" strike="noStrike" dirty="0" smtClean="0">
                          <a:effectLst/>
                          <a:latin typeface="Arial" panose="020B0604020202020204" pitchFamily="34" charset="0"/>
                        </a:rPr>
                        <a:t>Se</a:t>
                      </a:r>
                      <a:r>
                        <a:rPr lang="es-CO" sz="1050" b="0" i="0" u="none" strike="noStrike" baseline="0" dirty="0" smtClean="0">
                          <a:effectLst/>
                          <a:latin typeface="Arial" panose="020B0604020202020204" pitchFamily="34" charset="0"/>
                        </a:rPr>
                        <a:t> tiene </a:t>
                      </a:r>
                      <a:r>
                        <a:rPr lang="es-CO" sz="1050" b="0" i="0" u="none" strike="noStrike" dirty="0" smtClean="0">
                          <a:effectLst/>
                          <a:latin typeface="Arial" panose="020B0604020202020204" pitchFamily="34" charset="0"/>
                        </a:rPr>
                        <a:t>programación </a:t>
                      </a:r>
                      <a:r>
                        <a:rPr lang="es-CO" sz="1050" b="0" i="0" u="none" strike="noStrike" dirty="0">
                          <a:effectLst/>
                          <a:latin typeface="Arial" panose="020B0604020202020204" pitchFamily="34" charset="0"/>
                        </a:rPr>
                        <a:t>de actividades que incluye a </a:t>
                      </a:r>
                      <a:r>
                        <a:rPr lang="es-CO" sz="1050" b="0" i="0" u="none" strike="noStrike" dirty="0" smtClean="0">
                          <a:effectLst/>
                          <a:latin typeface="Arial" panose="020B0604020202020204" pitchFamily="34" charset="0"/>
                        </a:rPr>
                        <a:t> egresados </a:t>
                      </a:r>
                      <a:r>
                        <a:rPr lang="es-CO" sz="1050" b="0" i="0" u="none" strike="noStrike" dirty="0">
                          <a:effectLst/>
                          <a:latin typeface="Arial" panose="020B0604020202020204" pitchFamily="34" charset="0"/>
                        </a:rPr>
                        <a:t>como componente PIDI 7 conferencia </a:t>
                      </a:r>
                      <a:r>
                        <a:rPr lang="es-CO" sz="1050" b="0" i="0" u="none" strike="noStrike" dirty="0" err="1">
                          <a:effectLst/>
                          <a:latin typeface="Arial" panose="020B0604020202020204" pitchFamily="34" charset="0"/>
                        </a:rPr>
                        <a:t>criptomonedas</a:t>
                      </a:r>
                      <a:r>
                        <a:rPr lang="es-CO" sz="1050" b="0" i="0" u="none" strike="noStrike" dirty="0">
                          <a:effectLst/>
                          <a:latin typeface="Arial" panose="020B0604020202020204" pitchFamily="34" charset="0"/>
                        </a:rPr>
                        <a:t>, </a:t>
                      </a:r>
                      <a:r>
                        <a:rPr lang="es-CO" sz="1050" b="0" i="0" u="none" strike="noStrike" dirty="0" err="1" smtClean="0">
                          <a:effectLst/>
                          <a:latin typeface="Arial" panose="020B0604020202020204" pitchFamily="34" charset="0"/>
                        </a:rPr>
                        <a:t>procolombia</a:t>
                      </a:r>
                      <a:r>
                        <a:rPr lang="es-CO" sz="1050" b="0" i="0" u="none" strike="noStrike" dirty="0" smtClean="0">
                          <a:effectLst/>
                          <a:latin typeface="Arial" panose="020B0604020202020204" pitchFamily="34" charset="0"/>
                        </a:rPr>
                        <a:t>, </a:t>
                      </a:r>
                      <a:r>
                        <a:rPr lang="es-CO" sz="1050" b="0" i="0" u="none" strike="noStrike" dirty="0">
                          <a:effectLst/>
                          <a:latin typeface="Arial" panose="020B0604020202020204" pitchFamily="34" charset="0"/>
                        </a:rPr>
                        <a:t>seminario de la DIAN factura </a:t>
                      </a:r>
                      <a:r>
                        <a:rPr lang="es-CO" sz="1050" b="0" i="0" u="none" strike="noStrike" dirty="0" smtClean="0">
                          <a:effectLst/>
                          <a:latin typeface="Arial" panose="020B0604020202020204" pitchFamily="34" charset="0"/>
                        </a:rPr>
                        <a:t>electrónica.</a:t>
                      </a:r>
                      <a:r>
                        <a:rPr lang="es-CO" sz="1050" b="0" i="0" u="none" strike="noStrike" dirty="0">
                          <a:effectLst/>
                          <a:latin typeface="Arial" panose="020B0604020202020204" pitchFamily="34" charset="0"/>
                        </a:rPr>
                        <a:t/>
                      </a:r>
                      <a:br>
                        <a:rPr lang="es-CO" sz="1050" b="0" i="0" u="none" strike="noStrike" dirty="0">
                          <a:effectLst/>
                          <a:latin typeface="Arial" panose="020B0604020202020204" pitchFamily="34" charset="0"/>
                        </a:rPr>
                      </a:br>
                      <a:endParaRPr lang="es-CO" sz="105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996145">
                <a:tc>
                  <a:txBody>
                    <a:bodyPr/>
                    <a:lstStyle/>
                    <a:p>
                      <a:pPr algn="just" fontAlgn="ctr"/>
                      <a:r>
                        <a:rPr lang="es-CO" sz="1100" b="0" i="0" u="none" strike="noStrike" kern="1200" dirty="0">
                          <a:solidFill>
                            <a:schemeClr val="tx1"/>
                          </a:solidFill>
                          <a:effectLst/>
                          <a:latin typeface="Calibri" panose="020F0502020204030204" pitchFamily="34" charset="0"/>
                          <a:ea typeface="+mn-ea"/>
                          <a:cs typeface="+mn-cs"/>
                        </a:rPr>
                        <a:t>NO CONFORMIDAD 2: (FACULTAD CIENCIAS ECONOMICAS) No se evidencio </a:t>
                      </a:r>
                      <a:r>
                        <a:rPr lang="es-CO" sz="1100" b="0" i="0" u="none" strike="noStrike" kern="1200" dirty="0" smtClean="0">
                          <a:solidFill>
                            <a:schemeClr val="tx1"/>
                          </a:solidFill>
                          <a:effectLst/>
                          <a:latin typeface="Calibri" panose="020F0502020204030204" pitchFamily="34" charset="0"/>
                          <a:ea typeface="+mn-ea"/>
                          <a:cs typeface="+mn-cs"/>
                        </a:rPr>
                        <a:t>ningún </a:t>
                      </a:r>
                      <a:r>
                        <a:rPr lang="es-CO" sz="1100" b="0" i="0" u="none" strike="noStrike" kern="1200" dirty="0">
                          <a:solidFill>
                            <a:schemeClr val="tx1"/>
                          </a:solidFill>
                          <a:effectLst/>
                          <a:latin typeface="Calibri" panose="020F0502020204030204" pitchFamily="34" charset="0"/>
                          <a:ea typeface="+mn-ea"/>
                          <a:cs typeface="+mn-cs"/>
                        </a:rPr>
                        <a:t>documento de </a:t>
                      </a:r>
                      <a:r>
                        <a:rPr lang="es-CO" sz="1100" b="0" i="0" u="none" strike="noStrike" kern="1200" dirty="0" smtClean="0">
                          <a:solidFill>
                            <a:schemeClr val="tx1"/>
                          </a:solidFill>
                          <a:effectLst/>
                          <a:latin typeface="Calibri" panose="020F0502020204030204" pitchFamily="34" charset="0"/>
                          <a:ea typeface="+mn-ea"/>
                          <a:cs typeface="+mn-cs"/>
                        </a:rPr>
                        <a:t>cesión </a:t>
                      </a:r>
                      <a:r>
                        <a:rPr lang="es-CO" sz="1100" b="0" i="0" u="none" strike="noStrike" kern="1200" dirty="0">
                          <a:solidFill>
                            <a:schemeClr val="tx1"/>
                          </a:solidFill>
                          <a:effectLst/>
                          <a:latin typeface="Calibri" panose="020F0502020204030204" pitchFamily="34" charset="0"/>
                          <a:ea typeface="+mn-ea"/>
                          <a:cs typeface="+mn-cs"/>
                        </a:rPr>
                        <a:t>de derechos de autor de docentes que han hecho publicaciones para la facultad. La persona encargada manifiesta que la Universidad no tiene en este </a:t>
                      </a:r>
                      <a:r>
                        <a:rPr lang="es-CO" sz="1100" b="0" i="0" u="none" strike="noStrike" kern="1200" dirty="0" smtClean="0">
                          <a:solidFill>
                            <a:schemeClr val="tx1"/>
                          </a:solidFill>
                          <a:effectLst/>
                          <a:latin typeface="Calibri" panose="020F0502020204030204" pitchFamily="34" charset="0"/>
                          <a:ea typeface="+mn-ea"/>
                          <a:cs typeface="+mn-cs"/>
                        </a:rPr>
                        <a:t>momento </a:t>
                      </a:r>
                      <a:r>
                        <a:rPr lang="es-CO" sz="1100" b="0" i="0" u="none" strike="noStrike" kern="1200" dirty="0">
                          <a:solidFill>
                            <a:schemeClr val="tx1"/>
                          </a:solidFill>
                          <a:effectLst/>
                          <a:latin typeface="Calibri" panose="020F0502020204030204" pitchFamily="34" charset="0"/>
                          <a:ea typeface="+mn-ea"/>
                          <a:cs typeface="+mn-cs"/>
                        </a:rPr>
                        <a:t>una </a:t>
                      </a:r>
                      <a:r>
                        <a:rPr lang="es-CO" sz="1100" b="0" i="0" u="none" strike="noStrike" kern="1200" dirty="0" smtClean="0">
                          <a:solidFill>
                            <a:schemeClr val="tx1"/>
                          </a:solidFill>
                          <a:effectLst/>
                          <a:latin typeface="Calibri" panose="020F0502020204030204" pitchFamily="34" charset="0"/>
                          <a:ea typeface="+mn-ea"/>
                          <a:cs typeface="+mn-cs"/>
                        </a:rPr>
                        <a:t>política </a:t>
                      </a:r>
                      <a:r>
                        <a:rPr lang="es-CO" sz="1100" b="0" i="0" u="none" strike="noStrike" kern="1200" dirty="0">
                          <a:solidFill>
                            <a:schemeClr val="tx1"/>
                          </a:solidFill>
                          <a:effectLst/>
                          <a:latin typeface="Calibri" panose="020F0502020204030204" pitchFamily="34" charset="0"/>
                          <a:ea typeface="+mn-ea"/>
                          <a:cs typeface="+mn-cs"/>
                        </a:rPr>
                        <a:t>para este tema.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50" b="0" i="0" u="none" strike="noStrike" kern="1200" dirty="0" smtClean="0">
                          <a:solidFill>
                            <a:schemeClr val="dk1"/>
                          </a:solidFill>
                          <a:effectLst/>
                          <a:latin typeface="Arial" panose="020B0604020202020204" pitchFamily="34" charset="0"/>
                          <a:ea typeface="+mn-ea"/>
                          <a:cs typeface="+mn-cs"/>
                        </a:rPr>
                        <a:t>Crear el Comité Editorial Seccional con el fin servir de tamiz a la redacción de las distintas publicaciones y unificar criterios relacionados con al políticas correspondientes a la autoría </a:t>
                      </a:r>
                      <a:endParaRPr lang="es-CO" sz="105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effectLst/>
                          <a:latin typeface="Arial" panose="020B0604020202020204" pitchFamily="34" charset="0"/>
                        </a:rPr>
                        <a:t>Cerrada: </a:t>
                      </a:r>
                      <a:r>
                        <a:rPr lang="es-CO" sz="1050" b="0" i="0" u="none" strike="noStrike" dirty="0" smtClean="0">
                          <a:effectLst/>
                          <a:latin typeface="Arial" panose="020B0604020202020204" pitchFamily="34" charset="0"/>
                        </a:rPr>
                        <a:t>Se tiene </a:t>
                      </a:r>
                      <a:r>
                        <a:rPr lang="es-CO" sz="1050" b="0" i="0" u="none" strike="noStrike" dirty="0">
                          <a:effectLst/>
                          <a:latin typeface="Arial" panose="020B0604020202020204" pitchFamily="34" charset="0"/>
                        </a:rPr>
                        <a:t>acta de </a:t>
                      </a:r>
                      <a:r>
                        <a:rPr lang="es-CO" sz="1050" b="0" i="0" u="none" strike="noStrike" dirty="0" smtClean="0">
                          <a:effectLst/>
                          <a:latin typeface="Arial" panose="020B0604020202020204" pitchFamily="34" charset="0"/>
                        </a:rPr>
                        <a:t>instalación </a:t>
                      </a:r>
                      <a:r>
                        <a:rPr lang="es-CO" sz="1050" b="0" i="0" u="none" strike="noStrike" dirty="0">
                          <a:effectLst/>
                          <a:latin typeface="Arial" panose="020B0604020202020204" pitchFamily="34" charset="0"/>
                        </a:rPr>
                        <a:t>del comité editorial de la Seccional en cabeza de la </a:t>
                      </a:r>
                      <a:r>
                        <a:rPr lang="es-CO" sz="1050" b="0" i="0" u="none" strike="noStrike" dirty="0" smtClean="0">
                          <a:effectLst/>
                          <a:latin typeface="Arial" panose="020B0604020202020204" pitchFamily="34" charset="0"/>
                        </a:rPr>
                        <a:t>dirección </a:t>
                      </a:r>
                      <a:r>
                        <a:rPr lang="es-CO" sz="1050" b="0" i="0" u="none" strike="noStrike" dirty="0">
                          <a:effectLst/>
                          <a:latin typeface="Arial" panose="020B0604020202020204" pitchFamily="34" charset="0"/>
                        </a:rPr>
                        <a:t>de investigaciones, al igual que documento de la Decanatura en la que se solicita establecer y unificar criterios (una </a:t>
                      </a:r>
                      <a:r>
                        <a:rPr lang="es-CO" sz="1050" b="0" i="0" u="none" strike="noStrike" dirty="0" smtClean="0">
                          <a:effectLst/>
                          <a:latin typeface="Arial" panose="020B0604020202020204" pitchFamily="34" charset="0"/>
                        </a:rPr>
                        <a:t>política </a:t>
                      </a:r>
                      <a:r>
                        <a:rPr lang="es-CO" sz="1050" b="0" i="0" u="none" strike="noStrike" dirty="0">
                          <a:effectLst/>
                          <a:latin typeface="Arial" panose="020B0604020202020204" pitchFamily="34" charset="0"/>
                        </a:rPr>
                        <a:t>editorial)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4026378"/>
                  </a:ext>
                </a:extLst>
              </a:tr>
              <a:tr h="792610">
                <a:tc>
                  <a:txBody>
                    <a:bodyPr/>
                    <a:lstStyle/>
                    <a:p>
                      <a:pPr algn="just" fontAlgn="ctr"/>
                      <a:r>
                        <a:rPr lang="es-CO" sz="1100" b="1" i="0" u="none" strike="noStrike" kern="1200" dirty="0" smtClean="0">
                          <a:solidFill>
                            <a:schemeClr val="tx1"/>
                          </a:solidFill>
                          <a:effectLst/>
                          <a:latin typeface="Calibri" panose="020F0502020204030204" pitchFamily="34" charset="0"/>
                          <a:ea typeface="+mn-ea"/>
                          <a:cs typeface="+mn-cs"/>
                        </a:rPr>
                        <a:t>AUDITORIA 2018-2</a:t>
                      </a:r>
                    </a:p>
                    <a:p>
                      <a:pPr algn="just" fontAlgn="ctr"/>
                      <a:r>
                        <a:rPr lang="es-CO" sz="1100" b="0" i="0" u="none" strike="noStrike" kern="1200" dirty="0" smtClean="0">
                          <a:solidFill>
                            <a:schemeClr val="tx1"/>
                          </a:solidFill>
                          <a:effectLst/>
                          <a:latin typeface="Calibri" panose="020F0502020204030204" pitchFamily="34" charset="0"/>
                          <a:ea typeface="+mn-ea"/>
                          <a:cs typeface="+mn-cs"/>
                        </a:rPr>
                        <a:t>OBS1</a:t>
                      </a:r>
                      <a:r>
                        <a:rPr lang="es-CO" sz="1100" b="0" i="0" u="none" strike="noStrike" kern="1200" dirty="0">
                          <a:solidFill>
                            <a:schemeClr val="tx1"/>
                          </a:solidFill>
                          <a:effectLst/>
                          <a:latin typeface="Calibri" panose="020F0502020204030204" pitchFamily="34" charset="0"/>
                          <a:ea typeface="+mn-ea"/>
                          <a:cs typeface="+mn-cs"/>
                        </a:rPr>
                        <a:t>:  Se deben  ajustar  las carpetas del archivo de la Facultad a la TRD ya que se evidencia carpeta marcada como correspondencia y en la TRD figura como Comunicaciones.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dirty="0">
                          <a:solidFill>
                            <a:srgbClr val="000000"/>
                          </a:solidFill>
                          <a:effectLst/>
                          <a:latin typeface="Arial" panose="020B0604020202020204" pitchFamily="34" charset="0"/>
                        </a:rPr>
                        <a:t>Conjuntamente con la Coordinadora de Gestión Documental, se está trabajando para ajustar la TRD de la Decanatura según las condiciones pertinentes sugeridas en cada dirección de programa  y secretaría de la Decanatura.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rgbClr val="FF0000"/>
                          </a:solidFill>
                          <a:effectLst/>
                          <a:latin typeface="Arial" panose="020B0604020202020204" pitchFamily="34" charset="0"/>
                        </a:rPr>
                        <a:t>En Proceso</a:t>
                      </a:r>
                      <a:endParaRPr lang="es-CO" sz="1400" b="0" i="0" u="none" strike="noStrike" dirty="0">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0282813"/>
                  </a:ext>
                </a:extLst>
              </a:tr>
              <a:tr h="792610">
                <a:tc>
                  <a:txBody>
                    <a:bodyPr/>
                    <a:lstStyle/>
                    <a:p>
                      <a:pPr algn="just" fontAlgn="ctr"/>
                      <a:r>
                        <a:rPr lang="es-CO" sz="1100" b="0" i="0" u="none" strike="noStrike" kern="1200" dirty="0">
                          <a:solidFill>
                            <a:schemeClr val="tx1"/>
                          </a:solidFill>
                          <a:effectLst/>
                          <a:latin typeface="Calibri" panose="020F0502020204030204" pitchFamily="34" charset="0"/>
                          <a:ea typeface="+mn-ea"/>
                          <a:cs typeface="+mn-cs"/>
                        </a:rPr>
                        <a:t>OBS2: No se tiene un avance en el tema de egresados. Solo  evidencia correo del 16 nov 2018 de la oficina de </a:t>
                      </a:r>
                      <a:r>
                        <a:rPr lang="es-CO" sz="1100" b="0" i="0" u="none" strike="noStrike" kern="1200" dirty="0" smtClean="0">
                          <a:solidFill>
                            <a:schemeClr val="tx1"/>
                          </a:solidFill>
                          <a:effectLst/>
                          <a:latin typeface="Calibri" panose="020F0502020204030204" pitchFamily="34" charset="0"/>
                          <a:ea typeface="+mn-ea"/>
                          <a:cs typeface="+mn-cs"/>
                        </a:rPr>
                        <a:t>planeación </a:t>
                      </a:r>
                      <a:r>
                        <a:rPr lang="es-CO" sz="1100" b="0" i="0" u="none" strike="noStrike" kern="1200" dirty="0">
                          <a:solidFill>
                            <a:schemeClr val="tx1"/>
                          </a:solidFill>
                          <a:effectLst/>
                          <a:latin typeface="Calibri" panose="020F0502020204030204" pitchFamily="34" charset="0"/>
                          <a:ea typeface="+mn-ea"/>
                          <a:cs typeface="+mn-cs"/>
                        </a:rPr>
                        <a:t>relacionada con el inicio del proceso de manejo de egresados por cada programa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dirty="0">
                          <a:solidFill>
                            <a:srgbClr val="000000"/>
                          </a:solidFill>
                          <a:effectLst/>
                          <a:latin typeface="Arial" panose="020B0604020202020204" pitchFamily="34" charset="0"/>
                        </a:rPr>
                        <a:t>Se tiene previsto entregarle a planeación los docentes solicitados para trabajar en todo el tema de gestión de egresados y de allí saldrán las directrices y lineamientos a seguir y coordinar con planeación y la dirección de egresados.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400" b="0" i="0" u="none" strike="noStrike" dirty="0" smtClean="0">
                          <a:solidFill>
                            <a:srgbClr val="FF0000"/>
                          </a:solidFill>
                          <a:effectLst/>
                          <a:latin typeface="Arial" panose="020B0604020202020204" pitchFamily="34" charset="0"/>
                        </a:rPr>
                        <a:t>En Proceso</a:t>
                      </a:r>
                    </a:p>
                    <a:p>
                      <a:pPr algn="just" fontAlgn="ctr"/>
                      <a:endParaRPr lang="es-CO"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0445485"/>
                  </a:ext>
                </a:extLst>
              </a:tr>
            </a:tbl>
          </a:graphicData>
        </a:graphic>
      </p:graphicFrame>
      <p:sp>
        <p:nvSpPr>
          <p:cNvPr id="3" name="Rectangle 2"/>
          <p:cNvSpPr txBox="1">
            <a:spLocks noChangeArrowheads="1"/>
          </p:cNvSpPr>
          <p:nvPr/>
        </p:nvSpPr>
        <p:spPr>
          <a:xfrm>
            <a:off x="1317812" y="-101246"/>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1484454195"/>
              </p:ext>
            </p:extLst>
          </p:nvPr>
        </p:nvGraphicFramePr>
        <p:xfrm>
          <a:off x="322729" y="394135"/>
          <a:ext cx="9959787" cy="784860"/>
        </p:xfrm>
        <a:graphic>
          <a:graphicData uri="http://schemas.openxmlformats.org/drawingml/2006/table">
            <a:tbl>
              <a:tblPr/>
              <a:tblGrid>
                <a:gridCol w="2371379">
                  <a:extLst>
                    <a:ext uri="{9D8B030D-6E8A-4147-A177-3AD203B41FA5}">
                      <a16:colId xmlns:a16="http://schemas.microsoft.com/office/drawing/2014/main" val="20000"/>
                    </a:ext>
                  </a:extLst>
                </a:gridCol>
                <a:gridCol w="2568027">
                  <a:extLst>
                    <a:ext uri="{9D8B030D-6E8A-4147-A177-3AD203B41FA5}">
                      <a16:colId xmlns:a16="http://schemas.microsoft.com/office/drawing/2014/main" val="20001"/>
                    </a:ext>
                  </a:extLst>
                </a:gridCol>
                <a:gridCol w="2186294">
                  <a:extLst>
                    <a:ext uri="{9D8B030D-6E8A-4147-A177-3AD203B41FA5}">
                      <a16:colId xmlns:a16="http://schemas.microsoft.com/office/drawing/2014/main" val="20002"/>
                    </a:ext>
                  </a:extLst>
                </a:gridCol>
                <a:gridCol w="1295582">
                  <a:extLst>
                    <a:ext uri="{9D8B030D-6E8A-4147-A177-3AD203B41FA5}">
                      <a16:colId xmlns:a16="http://schemas.microsoft.com/office/drawing/2014/main" val="20003"/>
                    </a:ext>
                  </a:extLst>
                </a:gridCol>
                <a:gridCol w="1538505">
                  <a:extLst>
                    <a:ext uri="{9D8B030D-6E8A-4147-A177-3AD203B41FA5}">
                      <a16:colId xmlns:a16="http://schemas.microsoft.com/office/drawing/2014/main" val="20004"/>
                    </a:ext>
                  </a:extLst>
                </a:gridCol>
              </a:tblGrid>
              <a:tr h="252421">
                <a:tc>
                  <a:txBody>
                    <a:bodyPr/>
                    <a:lstStyle/>
                    <a:p>
                      <a:pPr algn="just" fontAlgn="ctr"/>
                      <a:r>
                        <a:rPr lang="es-ES" sz="1050" b="1"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EFICACIA</a:t>
                      </a:r>
                      <a:r>
                        <a:rPr lang="es-ES" sz="1050" b="1" i="0" u="none" strike="noStrike" baseline="0" dirty="0">
                          <a:latin typeface="Arial"/>
                        </a:rPr>
                        <a:t> ACCIONES CERRADAS</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60267">
                <a:tc>
                  <a:txBody>
                    <a:bodyPr/>
                    <a:lstStyle/>
                    <a:p>
                      <a:pPr algn="ctr" fontAlgn="ctr"/>
                      <a:r>
                        <a:rPr lang="es-CO" sz="2000" b="0" i="0" u="none" strike="noStrike" dirty="0" smtClean="0">
                          <a:solidFill>
                            <a:srgbClr val="000000"/>
                          </a:solidFill>
                          <a:effectLst/>
                          <a:latin typeface="Arial"/>
                        </a:rPr>
                        <a:t>19</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42%</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140735110"/>
              </p:ext>
            </p:extLst>
          </p:nvPr>
        </p:nvGraphicFramePr>
        <p:xfrm>
          <a:off x="322729" y="1178995"/>
          <a:ext cx="9959786" cy="4819422"/>
        </p:xfrm>
        <a:graphic>
          <a:graphicData uri="http://schemas.openxmlformats.org/drawingml/2006/table">
            <a:tbl>
              <a:tblPr firstRow="1" firstCol="1" bandRow="1">
                <a:tableStyleId>{5C22544A-7EE6-4342-B048-85BDC9FD1C3A}</a:tableStyleId>
              </a:tblPr>
              <a:tblGrid>
                <a:gridCol w="4356847">
                  <a:extLst>
                    <a:ext uri="{9D8B030D-6E8A-4147-A177-3AD203B41FA5}">
                      <a16:colId xmlns:a16="http://schemas.microsoft.com/office/drawing/2014/main" val="3529620441"/>
                    </a:ext>
                  </a:extLst>
                </a:gridCol>
                <a:gridCol w="3083859">
                  <a:extLst>
                    <a:ext uri="{9D8B030D-6E8A-4147-A177-3AD203B41FA5}">
                      <a16:colId xmlns:a16="http://schemas.microsoft.com/office/drawing/2014/main" val="2723494346"/>
                    </a:ext>
                  </a:extLst>
                </a:gridCol>
                <a:gridCol w="2519080">
                  <a:extLst>
                    <a:ext uri="{9D8B030D-6E8A-4147-A177-3AD203B41FA5}">
                      <a16:colId xmlns:a16="http://schemas.microsoft.com/office/drawing/2014/main" val="504107030"/>
                    </a:ext>
                  </a:extLst>
                </a:gridCol>
              </a:tblGrid>
              <a:tr h="152700">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1271018">
                <a:tc>
                  <a:txBody>
                    <a:bodyPr/>
                    <a:lstStyle/>
                    <a:p>
                      <a:pPr algn="just" fontAlgn="ctr"/>
                      <a:r>
                        <a:rPr lang="es-CO" sz="1200" b="1" i="0" u="none" strike="noStrike" dirty="0" smtClean="0">
                          <a:solidFill>
                            <a:srgbClr val="FF0000"/>
                          </a:solidFill>
                          <a:effectLst/>
                          <a:latin typeface="Calibri" panose="020F0502020204030204" pitchFamily="34" charset="0"/>
                        </a:rPr>
                        <a:t>FACULTAD</a:t>
                      </a:r>
                      <a:r>
                        <a:rPr lang="es-CO" sz="1200" b="1" i="0" u="none" strike="noStrike" baseline="0" dirty="0" smtClean="0">
                          <a:solidFill>
                            <a:srgbClr val="FF0000"/>
                          </a:solidFill>
                          <a:effectLst/>
                          <a:latin typeface="Calibri" panose="020F0502020204030204" pitchFamily="34" charset="0"/>
                        </a:rPr>
                        <a:t> DE INGENIERÍAS</a:t>
                      </a:r>
                    </a:p>
                    <a:p>
                      <a:pPr algn="just" fontAlgn="ctr"/>
                      <a:r>
                        <a:rPr lang="es-CO" sz="1200" b="1" i="0" u="none" strike="noStrike" baseline="0" dirty="0" smtClean="0">
                          <a:solidFill>
                            <a:schemeClr val="tx1"/>
                          </a:solidFill>
                          <a:effectLst/>
                          <a:latin typeface="Calibri" panose="020F0502020204030204" pitchFamily="34" charset="0"/>
                        </a:rPr>
                        <a:t>AUDITORIA 2018-1</a:t>
                      </a:r>
                    </a:p>
                    <a:p>
                      <a:pPr marL="0" marR="0" indent="0" algn="just" defTabSz="914400" rtl="0" eaLnBrk="1" fontAlgn="ctr" latinLnBrk="0" hangingPunct="1">
                        <a:lnSpc>
                          <a:spcPct val="100000"/>
                        </a:lnSpc>
                        <a:spcBef>
                          <a:spcPts val="0"/>
                        </a:spcBef>
                        <a:spcAft>
                          <a:spcPts val="0"/>
                        </a:spcAft>
                        <a:buClrTx/>
                        <a:buSzTx/>
                        <a:buFontTx/>
                        <a:buNone/>
                        <a:tabLst/>
                        <a:defRPr/>
                      </a:pPr>
                      <a:r>
                        <a:rPr lang="es-CO" sz="1200" b="0" i="0" u="none" strike="noStrike" dirty="0" smtClean="0">
                          <a:solidFill>
                            <a:schemeClr val="tx1"/>
                          </a:solidFill>
                          <a:effectLst/>
                          <a:latin typeface="Calibri" panose="020F0502020204030204" pitchFamily="34" charset="0"/>
                        </a:rPr>
                        <a:t>Observación  1: Se verificó el proceso de actualización del Proyecto Educativo del Programa de Ingeniería Civil, se evidencia que el documento no cuenta con versión y  fecha de creación o actualización (numeral 7.5.2. Creación y actualización de la Norma ISO 9001:2015)</a:t>
                      </a:r>
                    </a:p>
                    <a:p>
                      <a:pPr algn="just" fontAlgn="ctr"/>
                      <a:endParaRPr lang="es-CO" sz="1200" b="1" i="0" u="none" strike="noStrike" dirty="0" smtClean="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100" b="0" i="0" u="none" strike="noStrike" kern="1200" dirty="0" smtClean="0">
                          <a:solidFill>
                            <a:schemeClr val="dk1"/>
                          </a:solidFill>
                          <a:effectLst/>
                          <a:latin typeface="Arial" panose="020B0604020202020204" pitchFamily="34" charset="0"/>
                          <a:ea typeface="+mn-ea"/>
                          <a:cs typeface="+mn-cs"/>
                        </a:rPr>
                        <a:t>Desde la Decanatura se dio la instrucción de hacer  el ajuste a los Proyectos Educativos de Programa, colocándoles, la versión 0 (ya que aún no es un estándar nacional) y la fecha de la última actualización como pie de página.</a:t>
                      </a:r>
                    </a:p>
                    <a:p>
                      <a:pPr marL="0" algn="just" defTabSz="914400" rtl="0" eaLnBrk="1" latinLnBrk="0" hangingPunct="1">
                        <a:lnSpc>
                          <a:spcPct val="107000"/>
                        </a:lnSpc>
                        <a:spcAft>
                          <a:spcPts val="800"/>
                        </a:spcAft>
                      </a:pPr>
                      <a:r>
                        <a:rPr lang="es-CO" sz="1100" b="0" i="0" u="none" strike="noStrike" kern="1200" dirty="0" smtClean="0">
                          <a:solidFill>
                            <a:schemeClr val="dk1"/>
                          </a:solidFill>
                          <a:effectLst/>
                          <a:latin typeface="Arial" panose="020B0604020202020204" pitchFamily="34" charset="0"/>
                          <a:ea typeface="+mn-ea"/>
                          <a:cs typeface="+mn-cs"/>
                        </a:rPr>
                        <a:t>Enviarlo al web master para volverlo a subir en la página Web</a:t>
                      </a:r>
                      <a:endParaRPr lang="es-CO" sz="110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s-CO" sz="1100" b="1" i="0" u="none" strike="noStrike" dirty="0" smtClean="0">
                          <a:effectLst/>
                          <a:latin typeface="Arial" panose="020B0604020202020204" pitchFamily="34" charset="0"/>
                        </a:rPr>
                        <a:t>Cerrada:</a:t>
                      </a:r>
                      <a:r>
                        <a:rPr lang="es-CO" sz="1100" b="1" i="0" u="none" strike="noStrike" baseline="0" dirty="0" smtClean="0">
                          <a:effectLst/>
                          <a:latin typeface="Arial" panose="020B0604020202020204" pitchFamily="34" charset="0"/>
                        </a:rPr>
                        <a:t> </a:t>
                      </a:r>
                      <a:r>
                        <a:rPr lang="es-CO" sz="1100" b="0" i="0" u="none" strike="noStrike" baseline="0" dirty="0" smtClean="0">
                          <a:effectLst/>
                          <a:latin typeface="Arial" panose="020B0604020202020204" pitchFamily="34" charset="0"/>
                        </a:rPr>
                        <a:t>Se ajustaron los PEP de todos los programas con</a:t>
                      </a:r>
                      <a:r>
                        <a:rPr lang="es-CO" sz="1100" b="1" i="0" u="none" strike="noStrike" baseline="0" dirty="0" smtClean="0">
                          <a:effectLst/>
                          <a:latin typeface="Arial" panose="020B0604020202020204" pitchFamily="34" charset="0"/>
                        </a:rPr>
                        <a:t> </a:t>
                      </a:r>
                      <a:r>
                        <a:rPr lang="es-CO" sz="1100" b="0" i="0" u="none" strike="noStrike" dirty="0" smtClean="0">
                          <a:effectLst/>
                          <a:latin typeface="Arial" panose="020B0604020202020204" pitchFamily="34" charset="0"/>
                        </a:rPr>
                        <a:t>la versión y fecha</a:t>
                      </a:r>
                    </a:p>
                    <a:p>
                      <a:pPr algn="l" fontAlgn="ctr"/>
                      <a:endParaRPr lang="es-CO" sz="1100" b="0" i="0" u="none" strike="noStrike" dirty="0" smtClean="0">
                        <a:effectLst/>
                        <a:latin typeface="Arial" panose="020B0604020202020204" pitchFamily="34" charset="0"/>
                      </a:endParaRPr>
                    </a:p>
                    <a:p>
                      <a:pPr marL="0" marR="0" indent="0" algn="l" defTabSz="914400" rtl="0" eaLnBrk="1" fontAlgn="ctr" latinLnBrk="0" hangingPunct="1">
                        <a:lnSpc>
                          <a:spcPct val="100000"/>
                        </a:lnSpc>
                        <a:spcBef>
                          <a:spcPts val="0"/>
                        </a:spcBef>
                        <a:spcAft>
                          <a:spcPts val="0"/>
                        </a:spcAft>
                        <a:buClrTx/>
                        <a:buSzTx/>
                        <a:buFontTx/>
                        <a:buNone/>
                        <a:tabLst/>
                        <a:defRPr/>
                      </a:pPr>
                      <a:r>
                        <a:rPr lang="es-CO" sz="1100" b="1" i="0" u="none" strike="noStrike" dirty="0" smtClean="0">
                          <a:effectLst/>
                          <a:latin typeface="Arial" panose="020B0604020202020204" pitchFamily="34" charset="0"/>
                        </a:rPr>
                        <a:t>Cerrada</a:t>
                      </a:r>
                      <a:r>
                        <a:rPr lang="es-CO" sz="1100" b="0" i="0" u="none" strike="noStrike" dirty="0" smtClean="0">
                          <a:effectLst/>
                          <a:latin typeface="Arial" panose="020B0604020202020204" pitchFamily="34" charset="0"/>
                        </a:rPr>
                        <a:t>:  Los</a:t>
                      </a:r>
                      <a:r>
                        <a:rPr lang="es-CO" sz="1100" b="0" i="0" u="none" strike="noStrike" baseline="0" dirty="0" smtClean="0">
                          <a:effectLst/>
                          <a:latin typeface="Arial" panose="020B0604020202020204" pitchFamily="34" charset="0"/>
                        </a:rPr>
                        <a:t> PEP se encuentran disponibles </a:t>
                      </a:r>
                      <a:r>
                        <a:rPr lang="es-CO" sz="1100" b="0" i="0" u="none" strike="noStrike" dirty="0" smtClean="0">
                          <a:effectLst/>
                          <a:latin typeface="Arial" panose="020B0604020202020204" pitchFamily="34" charset="0"/>
                        </a:rPr>
                        <a:t>en la página de la Universidad con los</a:t>
                      </a:r>
                      <a:r>
                        <a:rPr lang="es-CO" sz="1100" b="0" i="0" u="none" strike="noStrike" baseline="0" dirty="0" smtClean="0">
                          <a:effectLst/>
                          <a:latin typeface="Arial" panose="020B0604020202020204" pitchFamily="34" charset="0"/>
                        </a:rPr>
                        <a:t> ajustes correspondientes</a:t>
                      </a:r>
                      <a:endParaRPr lang="es-CO" sz="1100" b="0" i="0" u="none" strike="noStrike" dirty="0" smtClean="0">
                        <a:effectLst/>
                        <a:latin typeface="Arial" panose="020B0604020202020204" pitchFamily="34" charset="0"/>
                      </a:endParaRPr>
                    </a:p>
                    <a:p>
                      <a:pPr algn="l" fontAlgn="ctr"/>
                      <a:endParaRPr lang="es-CO" sz="1100" b="0" i="0" u="none" strike="noStrike" dirty="0" smtClean="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932812">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200" b="0" i="0" u="none" strike="noStrike" dirty="0" smtClean="0">
                          <a:solidFill>
                            <a:schemeClr val="tx1"/>
                          </a:solidFill>
                          <a:effectLst/>
                          <a:latin typeface="Calibri" panose="020F0502020204030204" pitchFamily="34" charset="0"/>
                        </a:rPr>
                        <a:t>Observación 2: Se observó en el área de los laboratorios, donde se almacenan los reactivos y químicos no cuenta con la ventilación adecuada.(Numeral 8.5.4 Preservación de la norma ISO9001:2015)</a:t>
                      </a:r>
                    </a:p>
                    <a:p>
                      <a:pPr algn="just" fontAlgn="ctr"/>
                      <a:endParaRPr lang="es-CO" sz="1200" b="1" i="0" u="none" strike="noStrike" dirty="0" smtClean="0">
                        <a:solidFill>
                          <a:schemeClr val="tx1"/>
                        </a:solidFill>
                        <a:effectLst/>
                        <a:latin typeface="Calibri" panose="020F0502020204030204" pitchFamily="34" charset="0"/>
                      </a:endParaRPr>
                    </a:p>
                    <a:p>
                      <a:pPr algn="just" fontAlgn="ctr"/>
                      <a:endParaRPr lang="es-CO" sz="12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0" i="0" u="none" strike="noStrike" kern="1200" dirty="0" smtClean="0">
                          <a:solidFill>
                            <a:schemeClr val="dk1"/>
                          </a:solidFill>
                          <a:effectLst/>
                          <a:latin typeface="Arial" panose="020B0604020202020204" pitchFamily="34" charset="0"/>
                          <a:ea typeface="+mn-ea"/>
                          <a:cs typeface="+mn-cs"/>
                        </a:rPr>
                        <a:t>Dentro del plan de ordenamiento del campus (POC), se tiene contemplado la construcción de un edificio de laboratorios que cumplirá con todos los estándares de infraestructura y adecuaciones necesarias.</a:t>
                      </a:r>
                      <a:endParaRPr lang="es-CO" sz="110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100" b="1" i="0" u="none" strike="noStrike" dirty="0" smtClean="0">
                          <a:solidFill>
                            <a:srgbClr val="FF0000"/>
                          </a:solidFill>
                          <a:effectLst/>
                          <a:latin typeface="Arial" panose="020B0604020202020204" pitchFamily="34" charset="0"/>
                        </a:rPr>
                        <a:t>En</a:t>
                      </a:r>
                      <a:r>
                        <a:rPr lang="es-CO" sz="1100" b="1" i="0" u="none" strike="noStrike" baseline="0" dirty="0" smtClean="0">
                          <a:solidFill>
                            <a:srgbClr val="FF0000"/>
                          </a:solidFill>
                          <a:effectLst/>
                          <a:latin typeface="Arial" panose="020B0604020202020204" pitchFamily="34" charset="0"/>
                        </a:rPr>
                        <a:t> Proceso</a:t>
                      </a:r>
                      <a:r>
                        <a:rPr lang="es-CO" sz="1100" b="1" i="0" u="none" strike="noStrike" dirty="0" smtClean="0">
                          <a:effectLst/>
                          <a:latin typeface="Arial" panose="020B0604020202020204" pitchFamily="34" charset="0"/>
                        </a:rPr>
                        <a:t>: </a:t>
                      </a:r>
                      <a:r>
                        <a:rPr lang="es-CO" sz="1100" b="0" i="0" u="none" strike="noStrike" dirty="0" smtClean="0">
                          <a:effectLst/>
                          <a:latin typeface="Arial" panose="020B0604020202020204" pitchFamily="34" charset="0"/>
                        </a:rPr>
                        <a:t>La Universidad ya inició con la construcción del edificio para los laboratorios</a:t>
                      </a:r>
                    </a:p>
                    <a:p>
                      <a:pPr algn="just" fontAlgn="ctr"/>
                      <a:endParaRPr lang="es-CO" sz="11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4026378"/>
                  </a:ext>
                </a:extLst>
              </a:tr>
              <a:tr h="1370023">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200" b="1" i="0" u="none" strike="noStrike" baseline="0" dirty="0" smtClean="0">
                          <a:solidFill>
                            <a:schemeClr val="tx1"/>
                          </a:solidFill>
                          <a:effectLst/>
                          <a:latin typeface="Calibri" panose="020F0502020204030204" pitchFamily="34" charset="0"/>
                        </a:rPr>
                        <a:t>AUDITORIA 2018-2</a:t>
                      </a:r>
                    </a:p>
                    <a:p>
                      <a:pPr algn="just" fontAlgn="ctr"/>
                      <a:r>
                        <a:rPr lang="es-CO" sz="1200" b="0" i="0" u="none" strike="noStrike" dirty="0" smtClean="0">
                          <a:solidFill>
                            <a:schemeClr val="tx1"/>
                          </a:solidFill>
                          <a:effectLst/>
                          <a:latin typeface="Calibri" panose="020F0502020204030204" pitchFamily="34" charset="0"/>
                        </a:rPr>
                        <a:t>OBS1</a:t>
                      </a:r>
                      <a:r>
                        <a:rPr lang="es-CO" sz="1200" b="0" i="0" u="none" strike="noStrike" dirty="0">
                          <a:solidFill>
                            <a:schemeClr val="tx1"/>
                          </a:solidFill>
                          <a:effectLst/>
                          <a:latin typeface="Calibri" panose="020F0502020204030204" pitchFamily="34" charset="0"/>
                        </a:rPr>
                        <a:t>:  Respecto al almacenamiento del archivo, se evidencia "varias cajas de archivo acumulado", el decano manifiesta que se ha realizado el formato de transferencia documental para el archivo central pero la oficina de gestión documental no recibe las cajas porque no cuentan con espacio suficiente y además hay otras oficinas que tienen prioridad para este proceso. (Numeral 8.5.3 Propiedad perteneciente a los clientes o proveedores externos)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kern="1200" dirty="0">
                          <a:solidFill>
                            <a:schemeClr val="dk1"/>
                          </a:solidFill>
                          <a:effectLst/>
                          <a:latin typeface="Arial" panose="020B0604020202020204" pitchFamily="34" charset="0"/>
                          <a:ea typeface="+mn-ea"/>
                          <a:cs typeface="+mn-cs"/>
                        </a:rPr>
                        <a:t>Conjuntamente con la Coordinadora de Gestión Documental, se tiene previsto realizar la gestión de transferencia de los documentos que cumplen con el tiempo para trasladarlos al archivo central en el mes de mayo de 2019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chemeClr val="tx1"/>
                          </a:solidFill>
                          <a:effectLst/>
                          <a:latin typeface="Arial" panose="020B0604020202020204" pitchFamily="34" charset="0"/>
                        </a:rPr>
                        <a:t>En proceso</a:t>
                      </a:r>
                      <a:endParaRPr lang="es-CO" sz="14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680282813"/>
                  </a:ext>
                </a:extLst>
              </a:tr>
              <a:tr h="742217">
                <a:tc>
                  <a:txBody>
                    <a:bodyPr/>
                    <a:lstStyle/>
                    <a:p>
                      <a:pPr algn="just" fontAlgn="ctr"/>
                      <a:r>
                        <a:rPr lang="es-CO" sz="1400" b="0" i="0" u="none" strike="noStrike" dirty="0">
                          <a:solidFill>
                            <a:schemeClr val="tx1"/>
                          </a:solidFill>
                          <a:effectLst/>
                          <a:latin typeface="Calibri" panose="020F0502020204030204" pitchFamily="34" charset="0"/>
                        </a:rPr>
                        <a:t>OBS2:  Se evidencia que en la facultad no se ha implementado la calificación del servicio, no se tienen indicadores. (Numeral 9.1.2 </a:t>
                      </a:r>
                      <a:r>
                        <a:rPr lang="es-CO" sz="1400" b="0" i="0" u="none" strike="noStrike" dirty="0" smtClean="0">
                          <a:solidFill>
                            <a:schemeClr val="tx1"/>
                          </a:solidFill>
                          <a:effectLst/>
                          <a:latin typeface="Calibri" panose="020F0502020204030204" pitchFamily="34" charset="0"/>
                        </a:rPr>
                        <a:t>Satisfacción </a:t>
                      </a:r>
                      <a:r>
                        <a:rPr lang="es-CO" sz="1400" b="0" i="0" u="none" strike="noStrike" dirty="0">
                          <a:solidFill>
                            <a:schemeClr val="tx1"/>
                          </a:solidFill>
                          <a:effectLst/>
                          <a:latin typeface="Calibri" panose="020F0502020204030204" pitchFamily="34" charset="0"/>
                        </a:rPr>
                        <a:t>del Cliente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kern="1200" dirty="0">
                          <a:solidFill>
                            <a:schemeClr val="dk1"/>
                          </a:solidFill>
                          <a:effectLst/>
                          <a:latin typeface="Arial" panose="020B0604020202020204" pitchFamily="34" charset="0"/>
                          <a:ea typeface="+mn-ea"/>
                          <a:cs typeface="+mn-cs"/>
                        </a:rPr>
                        <a:t>Se dará instrucciones al personal para orientar a los usuarios calificar el servicio por la página web de la universidad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400" b="0" i="0" u="none" strike="noStrike" dirty="0" smtClean="0">
                          <a:solidFill>
                            <a:schemeClr val="tx1"/>
                          </a:solidFill>
                          <a:effectLst/>
                          <a:latin typeface="Arial" panose="020B0604020202020204" pitchFamily="34" charset="0"/>
                        </a:rPr>
                        <a:t>En proceso</a:t>
                      </a:r>
                    </a:p>
                    <a:p>
                      <a:pPr algn="just" fontAlgn="ctr"/>
                      <a:endParaRPr lang="es-CO" sz="14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445485"/>
                  </a:ext>
                </a:extLst>
              </a:tr>
            </a:tbl>
          </a:graphicData>
        </a:graphic>
      </p:graphicFrame>
      <p:sp>
        <p:nvSpPr>
          <p:cNvPr id="3" name="Rectangle 2"/>
          <p:cNvSpPr txBox="1">
            <a:spLocks noChangeArrowheads="1"/>
          </p:cNvSpPr>
          <p:nvPr/>
        </p:nvSpPr>
        <p:spPr>
          <a:xfrm>
            <a:off x="1317812" y="-101246"/>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a:t>ESTADO DE LAS NO CONFORMIDADES Y DE LAS ACCIONES CORRECTIVAS</a:t>
            </a:r>
            <a:endParaRPr lang="es-MX" sz="2000" b="1" kern="0" dirty="0"/>
          </a:p>
        </p:txBody>
      </p:sp>
      <p:graphicFrame>
        <p:nvGraphicFramePr>
          <p:cNvPr id="4" name="5 Tabla"/>
          <p:cNvGraphicFramePr>
            <a:graphicFrameLocks noGrp="1"/>
          </p:cNvGraphicFramePr>
          <p:nvPr>
            <p:extLst/>
          </p:nvPr>
        </p:nvGraphicFramePr>
        <p:xfrm>
          <a:off x="322729" y="394135"/>
          <a:ext cx="9959787" cy="784860"/>
        </p:xfrm>
        <a:graphic>
          <a:graphicData uri="http://schemas.openxmlformats.org/drawingml/2006/table">
            <a:tbl>
              <a:tblPr/>
              <a:tblGrid>
                <a:gridCol w="2371379">
                  <a:extLst>
                    <a:ext uri="{9D8B030D-6E8A-4147-A177-3AD203B41FA5}">
                      <a16:colId xmlns:a16="http://schemas.microsoft.com/office/drawing/2014/main" val="20000"/>
                    </a:ext>
                  </a:extLst>
                </a:gridCol>
                <a:gridCol w="2568027">
                  <a:extLst>
                    <a:ext uri="{9D8B030D-6E8A-4147-A177-3AD203B41FA5}">
                      <a16:colId xmlns:a16="http://schemas.microsoft.com/office/drawing/2014/main" val="20001"/>
                    </a:ext>
                  </a:extLst>
                </a:gridCol>
                <a:gridCol w="2186294">
                  <a:extLst>
                    <a:ext uri="{9D8B030D-6E8A-4147-A177-3AD203B41FA5}">
                      <a16:colId xmlns:a16="http://schemas.microsoft.com/office/drawing/2014/main" val="20002"/>
                    </a:ext>
                  </a:extLst>
                </a:gridCol>
                <a:gridCol w="1295582">
                  <a:extLst>
                    <a:ext uri="{9D8B030D-6E8A-4147-A177-3AD203B41FA5}">
                      <a16:colId xmlns:a16="http://schemas.microsoft.com/office/drawing/2014/main" val="20003"/>
                    </a:ext>
                  </a:extLst>
                </a:gridCol>
                <a:gridCol w="1538505">
                  <a:extLst>
                    <a:ext uri="{9D8B030D-6E8A-4147-A177-3AD203B41FA5}">
                      <a16:colId xmlns:a16="http://schemas.microsoft.com/office/drawing/2014/main" val="20004"/>
                    </a:ext>
                  </a:extLst>
                </a:gridCol>
              </a:tblGrid>
              <a:tr h="252421">
                <a:tc>
                  <a:txBody>
                    <a:bodyPr/>
                    <a:lstStyle/>
                    <a:p>
                      <a:pPr algn="just" fontAlgn="ctr"/>
                      <a:r>
                        <a:rPr lang="es-ES" sz="1050" b="1"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EFICACIA</a:t>
                      </a:r>
                      <a:r>
                        <a:rPr lang="es-ES" sz="1050" b="1" i="0" u="none" strike="noStrike" baseline="0" dirty="0">
                          <a:latin typeface="Arial"/>
                        </a:rPr>
                        <a:t> ACCIONES CERRADAS</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60267">
                <a:tc>
                  <a:txBody>
                    <a:bodyPr/>
                    <a:lstStyle/>
                    <a:p>
                      <a:pPr algn="ctr" fontAlgn="ctr"/>
                      <a:r>
                        <a:rPr lang="es-CO" sz="2000" b="0" i="0" u="none" strike="noStrike" dirty="0" smtClean="0">
                          <a:solidFill>
                            <a:srgbClr val="000000"/>
                          </a:solidFill>
                          <a:effectLst/>
                          <a:latin typeface="Arial"/>
                        </a:rPr>
                        <a:t>19</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42%</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6253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ext uri="{D42A27DB-BD31-4B8C-83A1-F6EECF244321}">
                <p14:modId xmlns:p14="http://schemas.microsoft.com/office/powerpoint/2010/main" val="1512737725"/>
              </p:ext>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34</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chemeClr val="dk1"/>
                          </a:solidFill>
                          <a:effectLst/>
                          <a:latin typeface="+mn-lt"/>
                        </a:rPr>
                        <a:t>37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7" name="2 Tabla"/>
          <p:cNvGraphicFramePr>
            <a:graphicFrameLocks noGrp="1"/>
          </p:cNvGraphicFramePr>
          <p:nvPr>
            <p:extLst>
              <p:ext uri="{D42A27DB-BD31-4B8C-83A1-F6EECF244321}">
                <p14:modId xmlns:p14="http://schemas.microsoft.com/office/powerpoint/2010/main" val="3673969478"/>
              </p:ext>
            </p:extLst>
          </p:nvPr>
        </p:nvGraphicFramePr>
        <p:xfrm>
          <a:off x="591597" y="1367473"/>
          <a:ext cx="9717815" cy="4477514"/>
        </p:xfrm>
        <a:graphic>
          <a:graphicData uri="http://schemas.openxmlformats.org/drawingml/2006/table">
            <a:tbl>
              <a:tblPr>
                <a:tableStyleId>{5C22544A-7EE6-4342-B048-85BDC9FD1C3A}</a:tableStyleId>
              </a:tblPr>
              <a:tblGrid>
                <a:gridCol w="773008">
                  <a:extLst>
                    <a:ext uri="{9D8B030D-6E8A-4147-A177-3AD203B41FA5}">
                      <a16:colId xmlns:a16="http://schemas.microsoft.com/office/drawing/2014/main" val="20000"/>
                    </a:ext>
                  </a:extLst>
                </a:gridCol>
                <a:gridCol w="4969337">
                  <a:extLst>
                    <a:ext uri="{9D8B030D-6E8A-4147-A177-3AD203B41FA5}">
                      <a16:colId xmlns:a16="http://schemas.microsoft.com/office/drawing/2014/main" val="20001"/>
                    </a:ext>
                  </a:extLst>
                </a:gridCol>
                <a:gridCol w="3975470">
                  <a:extLst>
                    <a:ext uri="{9D8B030D-6E8A-4147-A177-3AD203B41FA5}">
                      <a16:colId xmlns:a16="http://schemas.microsoft.com/office/drawing/2014/main" val="20002"/>
                    </a:ext>
                  </a:extLst>
                </a:gridCol>
              </a:tblGrid>
              <a:tr h="523223">
                <a:tc gridSpan="3">
                  <a:txBody>
                    <a:bodyPr/>
                    <a:lstStyle/>
                    <a:p>
                      <a:pPr algn="ctr" fontAlgn="b"/>
                      <a:r>
                        <a:rPr lang="es-CO" sz="1600" b="1" u="none" strike="noStrike" dirty="0">
                          <a:effectLst/>
                        </a:rPr>
                        <a:t>PROCESO:  DOCENCIA</a:t>
                      </a:r>
                    </a:p>
                    <a:p>
                      <a:pPr algn="ctr" fontAlgn="b"/>
                      <a:r>
                        <a:rPr lang="es-CO" sz="1600" b="1" i="0" u="none" strike="noStrike" dirty="0">
                          <a:solidFill>
                            <a:srgbClr val="FF0000"/>
                          </a:solidFill>
                          <a:effectLst/>
                          <a:latin typeface="Arial"/>
                        </a:rPr>
                        <a:t>FACULTAD DE INGENIERÍAS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298698">
                <a:tc>
                  <a:txBody>
                    <a:bodyPr/>
                    <a:lstStyle/>
                    <a:p>
                      <a:pPr algn="just" fontAlgn="ctr"/>
                      <a:r>
                        <a:rPr lang="es-CO" sz="18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57171">
                <a:tc>
                  <a:txBody>
                    <a:bodyPr/>
                    <a:lstStyle/>
                    <a:p>
                      <a:pPr algn="ctr" rtl="0" fontAlgn="ctr"/>
                      <a:r>
                        <a:rPr lang="es-CO" sz="2400" b="0" i="0" u="none" strike="noStrike" dirty="0">
                          <a:solidFill>
                            <a:srgbClr val="000000"/>
                          </a:solidFill>
                          <a:effectLst/>
                          <a:latin typeface="Arial"/>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chemeClr val="tx1"/>
                          </a:solidFill>
                          <a:effectLst/>
                          <a:latin typeface="Arial" panose="020B0604020202020204" pitchFamily="34" charset="0"/>
                        </a:rPr>
                        <a:t>Recibir la visita de auditoría externa de calidad, para obtener la renovación de la certificación de Calidad bajo la norma ISO 9001:2015 de las funciones de Docencia, investigación, proyección Social y extensión; internacionalización y Bienestar Universitaria.</a:t>
                      </a:r>
                      <a:br>
                        <a:rPr lang="es-CO" sz="1400" b="0" i="0" u="none" strike="noStrike" dirty="0">
                          <a:solidFill>
                            <a:schemeClr val="tx1"/>
                          </a:solidFill>
                          <a:effectLst/>
                          <a:latin typeface="Arial" panose="020B0604020202020204" pitchFamily="34" charset="0"/>
                        </a:rPr>
                      </a:br>
                      <a:endParaRPr lang="es-CO" sz="14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effectLst/>
                          <a:latin typeface="Arial" panose="020B0604020202020204" pitchFamily="34" charset="0"/>
                        </a:rPr>
                        <a:t>Cerrado: </a:t>
                      </a:r>
                      <a:r>
                        <a:rPr lang="es-CO" sz="1200" b="0" i="0" u="none" strike="noStrike" dirty="0">
                          <a:effectLst/>
                          <a:latin typeface="Arial" panose="020B0604020202020204" pitchFamily="34" charset="0"/>
                        </a:rPr>
                        <a:t>Se realizó Auditoría Externa de Calidad bajo la norma ISO 9001:2015. Se tiene implementada la norma.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908122">
                <a:tc>
                  <a:txBody>
                    <a:bodyPr/>
                    <a:lstStyle/>
                    <a:p>
                      <a:pPr algn="ctr" rtl="0" fontAlgn="ctr"/>
                      <a:r>
                        <a:rPr lang="es-CO" sz="2400" u="none" strike="noStrike" dirty="0">
                          <a:effectLst/>
                        </a:rPr>
                        <a:t>2</a:t>
                      </a:r>
                      <a:endParaRPr lang="es-CO" sz="24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chemeClr val="tx1"/>
                          </a:solidFill>
                          <a:effectLst/>
                          <a:latin typeface="Arial" panose="020B0604020202020204" pitchFamily="34" charset="0"/>
                        </a:rPr>
                        <a:t>Recibir la visita de Pares Académicos del Consejo Nacional de Acreditación con fines de obtener la renovación de la Acreditación en Alta Calidad del programa de Ingeniería Comercial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effectLst/>
                          <a:latin typeface="Arial" panose="020B0604020202020204" pitchFamily="34" charset="0"/>
                        </a:rPr>
                        <a:t>Cerrado: </a:t>
                      </a:r>
                      <a:r>
                        <a:rPr lang="es-CO" sz="1200" b="0" i="0" u="none" strike="noStrike" dirty="0" smtClean="0">
                          <a:effectLst/>
                          <a:latin typeface="Arial" panose="020B0604020202020204" pitchFamily="34" charset="0"/>
                        </a:rPr>
                        <a:t>: </a:t>
                      </a:r>
                      <a:r>
                        <a:rPr lang="es-CO" sz="1200" b="0" i="0" u="none" strike="noStrike" dirty="0">
                          <a:effectLst/>
                          <a:latin typeface="Arial" panose="020B0604020202020204" pitchFamily="34" charset="0"/>
                        </a:rPr>
                        <a:t>Se recibió visita de pares del CNA. Se obtuvo la renovación de la Acreditación mediante resolución 017225 del 24 de Octubre de 2018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706703">
                <a:tc>
                  <a:txBody>
                    <a:bodyPr/>
                    <a:lstStyle/>
                    <a:p>
                      <a:pPr algn="ctr" rtl="0" fontAlgn="ctr"/>
                      <a:r>
                        <a:rPr lang="es-CO" sz="2400" b="0" i="0" u="none" strike="noStrike" dirty="0">
                          <a:solidFill>
                            <a:srgbClr val="000000"/>
                          </a:solidFill>
                          <a:effectLst/>
                          <a:latin typeface="Arial"/>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chemeClr val="tx1"/>
                          </a:solidFill>
                          <a:effectLst/>
                          <a:latin typeface="Arial" panose="020B0604020202020204" pitchFamily="34" charset="0"/>
                        </a:rPr>
                        <a:t>Recibir la visita de Pares Académicos del Consejo Nacional de Acreditación con fines de obtener la Acreditación en Alta Calidad para el programa de Ingeniería Civil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effectLst/>
                          <a:latin typeface="Arial" panose="020B0604020202020204" pitchFamily="34" charset="0"/>
                        </a:rPr>
                        <a:t>Cerrado: </a:t>
                      </a:r>
                      <a:r>
                        <a:rPr lang="es-CO" sz="1200" b="0" i="0" u="none" strike="noStrike" dirty="0" smtClean="0">
                          <a:effectLst/>
                          <a:latin typeface="Arial" panose="020B0604020202020204" pitchFamily="34" charset="0"/>
                        </a:rPr>
                        <a:t>Se </a:t>
                      </a:r>
                      <a:r>
                        <a:rPr lang="es-CO" sz="1200" b="0" i="0" u="none" strike="noStrike" dirty="0">
                          <a:effectLst/>
                          <a:latin typeface="Arial" panose="020B0604020202020204" pitchFamily="34" charset="0"/>
                        </a:rPr>
                        <a:t>recibió visita de pares del CNA. Se obtuvo la Acreditación mediante resolución 017226 del 24 de Octubre de 2018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683597">
                <a:tc>
                  <a:txBody>
                    <a:bodyPr/>
                    <a:lstStyle/>
                    <a:p>
                      <a:pPr algn="ctr" rtl="0" fontAlgn="ctr"/>
                      <a:r>
                        <a:rPr lang="es-CO" sz="2400" b="0" i="0" u="none" strike="noStrike" dirty="0">
                          <a:solidFill>
                            <a:srgbClr val="000000"/>
                          </a:solidFill>
                          <a:effectLst/>
                          <a:latin typeface="Arial"/>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chemeClr val="tx1"/>
                          </a:solidFill>
                          <a:effectLst/>
                          <a:latin typeface="Arial" panose="020B0604020202020204" pitchFamily="34" charset="0"/>
                        </a:rPr>
                        <a:t>Tramitar la Renovación del Registro calificado del programa de Ingeniería Financiera en cumplimiento a lo establecido en el Decreto 1075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effectLst/>
                          <a:latin typeface="Arial" panose="020B0604020202020204" pitchFamily="34" charset="0"/>
                        </a:rPr>
                        <a:t>Cerrado: : </a:t>
                      </a:r>
                      <a:r>
                        <a:rPr lang="es-CO" sz="1200" b="0" i="0" u="none" strike="noStrike" dirty="0">
                          <a:effectLst/>
                          <a:latin typeface="Arial" panose="020B0604020202020204" pitchFamily="34" charset="0"/>
                        </a:rPr>
                        <a:t>Se realizó trámite para obtención de Registro Calificado, a la fecha pendientes de resultados del MEN.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2755108"/>
                  </a:ext>
                </a:extLst>
              </a:tr>
            </a:tbl>
          </a:graphicData>
        </a:graphic>
      </p:graphicFrame>
    </p:spTree>
    <p:extLst>
      <p:ext uri="{BB962C8B-B14F-4D97-AF65-F5344CB8AC3E}">
        <p14:creationId xmlns:p14="http://schemas.microsoft.com/office/powerpoint/2010/main" val="2445670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034727927"/>
              </p:ext>
            </p:extLst>
          </p:nvPr>
        </p:nvGraphicFramePr>
        <p:xfrm>
          <a:off x="322729" y="1107278"/>
          <a:ext cx="9959786" cy="5099621"/>
        </p:xfrm>
        <a:graphic>
          <a:graphicData uri="http://schemas.openxmlformats.org/drawingml/2006/table">
            <a:tbl>
              <a:tblPr firstRow="1" firstCol="1" bandRow="1">
                <a:tableStyleId>{5C22544A-7EE6-4342-B048-85BDC9FD1C3A}</a:tableStyleId>
              </a:tblPr>
              <a:tblGrid>
                <a:gridCol w="3935506">
                  <a:extLst>
                    <a:ext uri="{9D8B030D-6E8A-4147-A177-3AD203B41FA5}">
                      <a16:colId xmlns:a16="http://schemas.microsoft.com/office/drawing/2014/main" val="3529620441"/>
                    </a:ext>
                  </a:extLst>
                </a:gridCol>
                <a:gridCol w="2680447">
                  <a:extLst>
                    <a:ext uri="{9D8B030D-6E8A-4147-A177-3AD203B41FA5}">
                      <a16:colId xmlns:a16="http://schemas.microsoft.com/office/drawing/2014/main" val="2723494346"/>
                    </a:ext>
                  </a:extLst>
                </a:gridCol>
                <a:gridCol w="3343833">
                  <a:extLst>
                    <a:ext uri="{9D8B030D-6E8A-4147-A177-3AD203B41FA5}">
                      <a16:colId xmlns:a16="http://schemas.microsoft.com/office/drawing/2014/main" val="504107030"/>
                    </a:ext>
                  </a:extLst>
                </a:gridCol>
              </a:tblGrid>
              <a:tr h="147814">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ACCIONES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739070">
                <a:tc>
                  <a:txBody>
                    <a:bodyPr/>
                    <a:lstStyle/>
                    <a:p>
                      <a:pPr algn="just" fontAlgn="ctr"/>
                      <a:r>
                        <a:rPr lang="es-CO" sz="1000" b="1" i="0" u="none" strike="noStrike" dirty="0" smtClean="0">
                          <a:solidFill>
                            <a:srgbClr val="FF0000"/>
                          </a:solidFill>
                          <a:effectLst/>
                          <a:latin typeface="Calibri" panose="020F0502020204030204" pitchFamily="34" charset="0"/>
                        </a:rPr>
                        <a:t>FACULTAD</a:t>
                      </a:r>
                      <a:r>
                        <a:rPr lang="es-CO" sz="1000" b="1" i="0" u="none" strike="noStrike" baseline="0" dirty="0" smtClean="0">
                          <a:solidFill>
                            <a:srgbClr val="FF0000"/>
                          </a:solidFill>
                          <a:effectLst/>
                          <a:latin typeface="Calibri" panose="020F0502020204030204" pitchFamily="34" charset="0"/>
                        </a:rPr>
                        <a:t> DE DERECHO</a:t>
                      </a:r>
                      <a:endParaRPr lang="es-CO" sz="1000" b="1" i="0" u="none" strike="noStrike" dirty="0" smtClean="0">
                        <a:solidFill>
                          <a:srgbClr val="FF0000"/>
                        </a:solidFill>
                        <a:effectLst/>
                        <a:latin typeface="Calibri" panose="020F0502020204030204" pitchFamily="34" charset="0"/>
                      </a:endParaRPr>
                    </a:p>
                    <a:p>
                      <a:pPr algn="just" fontAlgn="ctr"/>
                      <a:r>
                        <a:rPr lang="es-CO" sz="1000" b="0" i="0" u="none" strike="noStrike" dirty="0" smtClean="0">
                          <a:solidFill>
                            <a:schemeClr val="tx1"/>
                          </a:solidFill>
                          <a:effectLst/>
                          <a:latin typeface="Calibri" panose="020F0502020204030204" pitchFamily="34" charset="0"/>
                        </a:rPr>
                        <a:t>NO </a:t>
                      </a:r>
                      <a:r>
                        <a:rPr lang="es-CO" sz="1000" b="0" i="0" u="none" strike="noStrike" dirty="0">
                          <a:solidFill>
                            <a:schemeClr val="tx1"/>
                          </a:solidFill>
                          <a:effectLst/>
                          <a:latin typeface="Calibri" panose="020F0502020204030204" pitchFamily="34" charset="0"/>
                        </a:rPr>
                        <a:t>CONFORMIDAD 1: Se encontró  falta de aprestamiento del equipo de Jefes de Área de Derecho y directora del programa de Trabajo Social, frente al ingreso por la intranet para el reconocimiento de la caracterización del proceso de Docencia, sin embargo, la Decana reconoce la ruta de acceso.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914400" rtl="0" eaLnBrk="1" latinLnBrk="0" hangingPunct="1">
                        <a:lnSpc>
                          <a:spcPct val="107000"/>
                        </a:lnSpc>
                        <a:spcAft>
                          <a:spcPts val="800"/>
                        </a:spcAft>
                      </a:pPr>
                      <a:r>
                        <a:rPr lang="es-CO" sz="1000" b="0" i="0" u="none" strike="noStrike" kern="1200" dirty="0" smtClean="0">
                          <a:solidFill>
                            <a:schemeClr val="dk1"/>
                          </a:solidFill>
                          <a:effectLst/>
                          <a:latin typeface="Arial" panose="020B0604020202020204" pitchFamily="34" charset="0"/>
                          <a:ea typeface="+mn-ea"/>
                          <a:cs typeface="+mn-cs"/>
                        </a:rPr>
                        <a:t>Realizar reunión con el equipo de trabajo de Derecho: Jefes de área, secretaría académica, dirección de programa de trabajo social, secretaria y auxiliares, directora de Consultorio jurídico</a:t>
                      </a:r>
                      <a:endParaRPr lang="es-CO" sz="100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a:t>
                      </a:r>
                      <a:r>
                        <a:rPr lang="es-CO" sz="1000" b="1" i="0" u="none" strike="noStrike" baseline="0" dirty="0" smtClean="0">
                          <a:effectLst/>
                          <a:latin typeface="Arial" panose="020B0604020202020204" pitchFamily="34" charset="0"/>
                        </a:rPr>
                        <a:t>  </a:t>
                      </a:r>
                      <a:r>
                        <a:rPr lang="es-CO" sz="1000" b="0" i="0" u="none" strike="noStrike" dirty="0" smtClean="0">
                          <a:effectLst/>
                          <a:latin typeface="Arial" panose="020B0604020202020204" pitchFamily="34" charset="0"/>
                        </a:rPr>
                        <a:t>Se realizó inducción </a:t>
                      </a:r>
                      <a:r>
                        <a:rPr lang="es-CO" sz="1000" b="0" i="0" u="none" strike="noStrike" dirty="0">
                          <a:effectLst/>
                          <a:latin typeface="Arial" panose="020B0604020202020204" pitchFamily="34" charset="0"/>
                        </a:rPr>
                        <a:t>al equipo de trabajo y se reconoce ruta de acceso a la intranet nacional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591256">
                <a:tc>
                  <a:txBody>
                    <a:bodyPr/>
                    <a:lstStyle/>
                    <a:p>
                      <a:pPr algn="just" fontAlgn="ctr"/>
                      <a:r>
                        <a:rPr lang="es-CO" sz="1000" b="0" i="0" u="none" strike="noStrike">
                          <a:solidFill>
                            <a:schemeClr val="tx1"/>
                          </a:solidFill>
                          <a:effectLst/>
                          <a:latin typeface="Calibri" panose="020F0502020204030204" pitchFamily="34" charset="0"/>
                        </a:rPr>
                        <a:t>NO CONFORMIDAD 2: Se halló que el formato de Asignación de Responsabilidad Académica (nómina 2018-2) no corresponde al ST-DOC-03-P-01-F05, versión 1 del 12 de mayo de 2017.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b="0" i="0" u="none" strike="noStrike" kern="1200" dirty="0" smtClean="0">
                          <a:solidFill>
                            <a:schemeClr val="dk1"/>
                          </a:solidFill>
                          <a:effectLst/>
                          <a:latin typeface="Arial" panose="020B0604020202020204" pitchFamily="34" charset="0"/>
                          <a:ea typeface="+mn-ea"/>
                          <a:cs typeface="+mn-cs"/>
                        </a:rPr>
                        <a:t>Se generó la acción correctiva a partir de la presentación de la nómina 2018-2 para calendario B y se está elaborando la nómina de 2019-1 en el formato estándar establecido.</a:t>
                      </a:r>
                      <a:endParaRPr lang="es-CO" sz="1000" b="0" i="0" u="none" strike="noStrike" kern="1200" dirty="0">
                        <a:solidFill>
                          <a:schemeClr val="dk1"/>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effectLst/>
                          <a:latin typeface="Arial" panose="020B0604020202020204" pitchFamily="34" charset="0"/>
                        </a:rPr>
                        <a:t>Cerrada:</a:t>
                      </a:r>
                      <a:r>
                        <a:rPr lang="es-CO" sz="1000" b="1" i="0" u="none" strike="noStrike" baseline="0" dirty="0" smtClean="0">
                          <a:effectLst/>
                          <a:latin typeface="Arial" panose="020B0604020202020204" pitchFamily="34" charset="0"/>
                        </a:rPr>
                        <a:t> </a:t>
                      </a:r>
                      <a:r>
                        <a:rPr lang="es-CO" sz="1000" b="0" i="0" u="none" strike="noStrike" dirty="0" smtClean="0">
                          <a:effectLst/>
                          <a:latin typeface="Arial" panose="020B0604020202020204" pitchFamily="34" charset="0"/>
                        </a:rPr>
                        <a:t>Se generó acción </a:t>
                      </a:r>
                      <a:r>
                        <a:rPr lang="es-CO" sz="1000" b="0" i="0" u="none" strike="noStrike" dirty="0">
                          <a:effectLst/>
                          <a:latin typeface="Arial" panose="020B0604020202020204" pitchFamily="34" charset="0"/>
                        </a:rPr>
                        <a:t>correctiva para  la presentación de la nómina 2018-2 para calendario B y se </a:t>
                      </a:r>
                      <a:r>
                        <a:rPr lang="es-CO" sz="1000" b="0" i="0" u="none" strike="noStrike" dirty="0" smtClean="0">
                          <a:effectLst/>
                          <a:latin typeface="Arial" panose="020B0604020202020204" pitchFamily="34" charset="0"/>
                        </a:rPr>
                        <a:t>elaboró  </a:t>
                      </a:r>
                      <a:r>
                        <a:rPr lang="es-CO" sz="1000" b="0" i="0" u="none" strike="noStrike" dirty="0">
                          <a:effectLst/>
                          <a:latin typeface="Arial" panose="020B0604020202020204" pitchFamily="34" charset="0"/>
                        </a:rPr>
                        <a:t>nómina de 2019-1 en el formato estándar establecido.ST-DOC-02-P-01-F01 versión 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4026378"/>
                  </a:ext>
                </a:extLst>
              </a:tr>
              <a:tr h="803626">
                <a:tc>
                  <a:txBody>
                    <a:bodyPr/>
                    <a:lstStyle/>
                    <a:p>
                      <a:pPr algn="just" fontAlgn="ctr"/>
                      <a:r>
                        <a:rPr lang="es-CO" sz="1000" b="0" i="0" u="none" strike="noStrike" dirty="0">
                          <a:solidFill>
                            <a:schemeClr val="tx1"/>
                          </a:solidFill>
                          <a:effectLst/>
                          <a:latin typeface="Calibri" panose="020F0502020204030204" pitchFamily="34" charset="0"/>
                        </a:rPr>
                        <a:t>NO CONFORMIDAD 3: Se halló para el programa de Trabajo Social que la Evaluación Docente del período 2017-2 no cumplió con el % de encuestas requerido para su validez. Sin embargo, no se evidencia Acta del Comité de Evaluación y Selección Docente que decida al respecto incumpliendo lo establecido mediante norma institucional (Reglamento Docente).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kern="1200" dirty="0" smtClean="0">
                          <a:solidFill>
                            <a:schemeClr val="dk1"/>
                          </a:solidFill>
                          <a:effectLst/>
                          <a:latin typeface="Arial" panose="020B0604020202020204" pitchFamily="34" charset="0"/>
                          <a:ea typeface="+mn-ea"/>
                          <a:cs typeface="+mn-cs"/>
                        </a:rPr>
                        <a:t>A partir de la fecha cumplir con el 100% del reglamento docente donde se lleven a cabo actos administrativos correspondientes</a:t>
                      </a:r>
                      <a:endParaRPr lang="es-CO" sz="1000" b="0" i="0" u="none" strike="noStrike" kern="1200" dirty="0">
                        <a:solidFill>
                          <a:schemeClr val="dk1"/>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solidFill>
                            <a:srgbClr val="FF0000"/>
                          </a:solidFill>
                          <a:effectLst/>
                          <a:latin typeface="Arial" panose="020B0604020202020204" pitchFamily="34" charset="0"/>
                        </a:rPr>
                        <a:t>En</a:t>
                      </a:r>
                      <a:r>
                        <a:rPr lang="es-CO" sz="1000" b="1" i="0" u="none" strike="noStrike" baseline="0" dirty="0" smtClean="0">
                          <a:solidFill>
                            <a:srgbClr val="FF0000"/>
                          </a:solidFill>
                          <a:effectLst/>
                          <a:latin typeface="Arial" panose="020B0604020202020204" pitchFamily="34" charset="0"/>
                        </a:rPr>
                        <a:t> Proceso</a:t>
                      </a:r>
                      <a:r>
                        <a:rPr lang="es-CO" sz="1000" b="1" i="0" u="none" strike="noStrike" dirty="0" smtClean="0">
                          <a:effectLst/>
                          <a:latin typeface="Arial" panose="020B0604020202020204" pitchFamily="34" charset="0"/>
                        </a:rPr>
                        <a:t>: </a:t>
                      </a:r>
                      <a:r>
                        <a:rPr lang="es-CO" sz="1000" b="0" i="0" u="none" strike="noStrike" dirty="0" smtClean="0">
                          <a:effectLst/>
                          <a:latin typeface="Arial" panose="020B0604020202020204" pitchFamily="34" charset="0"/>
                        </a:rPr>
                        <a:t>Se </a:t>
                      </a:r>
                      <a:r>
                        <a:rPr lang="es-CO" sz="1000" b="0" i="0" u="none" strike="noStrike" dirty="0">
                          <a:effectLst/>
                          <a:latin typeface="Arial" panose="020B0604020202020204" pitchFamily="34" charset="0"/>
                        </a:rPr>
                        <a:t>cuenta con Reglamento docente, donde se establece el procedimiento para realizar la evaluación docente, sin embargo al momento de la auditoría, no se cuenta con los instrumentos para la autoevaluación y la evaluación administrativa desde el nivel central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0282813"/>
                  </a:ext>
                </a:extLst>
              </a:tr>
              <a:tr h="918430">
                <a:tc>
                  <a:txBody>
                    <a:bodyPr/>
                    <a:lstStyle/>
                    <a:p>
                      <a:pPr algn="just" fontAlgn="ctr"/>
                      <a:r>
                        <a:rPr lang="es-CO" sz="1000" b="0" i="0" u="none" strike="noStrike" dirty="0">
                          <a:solidFill>
                            <a:schemeClr val="tx1"/>
                          </a:solidFill>
                          <a:effectLst/>
                          <a:latin typeface="Calibri" panose="020F0502020204030204" pitchFamily="34" charset="0"/>
                        </a:rPr>
                        <a:t>NO CONFORMIDAD 4 : No se evidencian actas de Comité Curricular que permitan ver la participación de docentes en los PEP dado que no está operando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kern="1200" dirty="0" smtClean="0">
                          <a:solidFill>
                            <a:schemeClr val="dk1"/>
                          </a:solidFill>
                          <a:effectLst/>
                          <a:latin typeface="Arial" panose="020B0604020202020204" pitchFamily="34" charset="0"/>
                          <a:ea typeface="+mn-ea"/>
                          <a:cs typeface="+mn-cs"/>
                        </a:rPr>
                        <a:t>A través de la dinámica de Comité de Unidad Académica, se genere igualmente el acto administrativo del Comité Curricular</a:t>
                      </a:r>
                      <a:endParaRPr lang="es-CO" sz="1000" b="0" i="0" u="none" strike="noStrike" kern="1200" dirty="0">
                        <a:solidFill>
                          <a:schemeClr val="dk1"/>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1" i="0" u="none" strike="noStrike" dirty="0" smtClean="0">
                          <a:solidFill>
                            <a:srgbClr val="FF0000"/>
                          </a:solidFill>
                          <a:effectLst/>
                          <a:latin typeface="Arial" panose="020B0604020202020204" pitchFamily="34" charset="0"/>
                        </a:rPr>
                        <a:t>En Proceso: </a:t>
                      </a:r>
                      <a:r>
                        <a:rPr lang="es-CO" sz="1000" b="0" i="0" u="none" strike="noStrike" dirty="0" smtClean="0">
                          <a:effectLst/>
                          <a:latin typeface="Arial" panose="020B0604020202020204" pitchFamily="34" charset="0"/>
                        </a:rPr>
                        <a:t>Dado </a:t>
                      </a:r>
                      <a:r>
                        <a:rPr lang="es-CO" sz="1000" b="0" i="0" u="none" strike="noStrike" dirty="0">
                          <a:effectLst/>
                          <a:latin typeface="Arial" panose="020B0604020202020204" pitchFamily="34" charset="0"/>
                        </a:rPr>
                        <a:t>que no se tiene una normatividad nacional que regule los comités curriculares, éstos se sesionan en el marco del Comité de Unidad Académica (CUA). Se hace necesario precisar en las actas del CUA que se trata de un tema específico y de competencia del Comité Curricular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0445485"/>
                  </a:ext>
                </a:extLst>
              </a:tr>
              <a:tr h="967008">
                <a:tc>
                  <a:txBody>
                    <a:bodyPr/>
                    <a:lstStyle/>
                    <a:p>
                      <a:pPr algn="just" fontAlgn="ctr"/>
                      <a:r>
                        <a:rPr lang="es-CO" sz="1000" b="0" i="0" u="none" strike="noStrike" dirty="0">
                          <a:solidFill>
                            <a:schemeClr val="tx1"/>
                          </a:solidFill>
                          <a:effectLst/>
                          <a:latin typeface="Calibri" panose="020F0502020204030204" pitchFamily="34" charset="0"/>
                        </a:rPr>
                        <a:t>NO CONFORMIDAD 5: Se encuentra que no existe un proceso riguroso frente al seguimiento y control  de la Evaluación Docente, toda vez que se observan docentes sin realizar autoevaluación sin evidenciar mecanismos correctivos.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kern="1200" dirty="0" smtClean="0">
                          <a:solidFill>
                            <a:schemeClr val="dk1"/>
                          </a:solidFill>
                          <a:effectLst/>
                          <a:latin typeface="Arial" panose="020B0604020202020204" pitchFamily="34" charset="0"/>
                          <a:ea typeface="+mn-ea"/>
                          <a:cs typeface="+mn-cs"/>
                        </a:rPr>
                        <a:t>Se crea formato seccional Versión:0 para hacer seguimiento y control de evaluación docente</a:t>
                      </a:r>
                    </a:p>
                    <a:p>
                      <a:pPr algn="just" fontAlgn="ctr"/>
                      <a:endParaRPr lang="es-CO" sz="1000" b="0" i="0" u="none" strike="noStrike" kern="1200" dirty="0" smtClean="0">
                        <a:solidFill>
                          <a:schemeClr val="dk1"/>
                        </a:solidFill>
                        <a:effectLst/>
                        <a:latin typeface="Arial" panose="020B0604020202020204" pitchFamily="34" charset="0"/>
                        <a:ea typeface="+mn-ea"/>
                        <a:cs typeface="+mn-cs"/>
                      </a:endParaRPr>
                    </a:p>
                    <a:p>
                      <a:pPr algn="just" fontAlgn="ctr"/>
                      <a:r>
                        <a:rPr lang="es-CO" sz="1000" b="0" i="0" u="none" strike="noStrike" kern="1200" dirty="0" smtClean="0">
                          <a:solidFill>
                            <a:schemeClr val="dk1"/>
                          </a:solidFill>
                          <a:effectLst/>
                          <a:latin typeface="Arial" panose="020B0604020202020204" pitchFamily="34" charset="0"/>
                          <a:ea typeface="+mn-ea"/>
                          <a:cs typeface="+mn-cs"/>
                        </a:rPr>
                        <a:t>Enviar a la Decanatura formato diligenciado cada vez que se hagan las evaluaciones docentes</a:t>
                      </a:r>
                    </a:p>
                    <a:p>
                      <a:pPr algn="just" fontAlgn="ctr"/>
                      <a:endParaRPr lang="es-CO" sz="1000" b="0" i="0" u="none" strike="noStrike" kern="1200" dirty="0">
                        <a:solidFill>
                          <a:schemeClr val="dk1"/>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solidFill>
                            <a:schemeClr val="tx1"/>
                          </a:solidFill>
                          <a:effectLst/>
                          <a:latin typeface="Arial" panose="020B0604020202020204" pitchFamily="34" charset="0"/>
                        </a:rPr>
                        <a:t>Cerrada: </a:t>
                      </a:r>
                      <a:r>
                        <a:rPr lang="es-CO" sz="1100" b="0" i="0" u="none" strike="noStrike" dirty="0" smtClean="0">
                          <a:solidFill>
                            <a:schemeClr val="tx1"/>
                          </a:solidFill>
                          <a:effectLst/>
                          <a:latin typeface="Arial" panose="020B0604020202020204" pitchFamily="34" charset="0"/>
                        </a:rPr>
                        <a:t>Se  creó del formato seccional Versión:0 para hacer seguimiento y control de evaluación docente, pendiente hacer la implementación</a:t>
                      </a:r>
                      <a:endParaRPr lang="es-CO" sz="11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3444442"/>
                  </a:ext>
                </a:extLst>
              </a:tr>
              <a:tr h="552576">
                <a:tc>
                  <a:txBody>
                    <a:bodyPr/>
                    <a:lstStyle/>
                    <a:p>
                      <a:pPr algn="just" fontAlgn="ctr"/>
                      <a:r>
                        <a:rPr lang="es-CO" sz="1000" b="0" i="0" u="none" strike="noStrike" dirty="0">
                          <a:solidFill>
                            <a:schemeClr val="tx1"/>
                          </a:solidFill>
                          <a:effectLst/>
                          <a:latin typeface="Calibri" panose="020F0502020204030204" pitchFamily="34" charset="0"/>
                        </a:rPr>
                        <a:t>NO CONFORMIDAD  6: No se cuenta con el proceso de gestión documental, lo que no permite tener archivos de gestión organizados ni controlados ni preservados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00" b="0" i="0" u="none" strike="noStrike" kern="1200" dirty="0" smtClean="0">
                          <a:solidFill>
                            <a:schemeClr val="dk1"/>
                          </a:solidFill>
                          <a:effectLst/>
                          <a:latin typeface="Arial" panose="020B0604020202020204" pitchFamily="34" charset="0"/>
                          <a:ea typeface="+mn-ea"/>
                          <a:cs typeface="+mn-cs"/>
                        </a:rPr>
                        <a:t>Se generó reunión con cada dependencia y se iniciaron los procesos para la organización del archivo de gestión  y la eliminación de los archivos innecesarios</a:t>
                      </a:r>
                      <a:endParaRPr lang="es-CO" sz="1000" b="0" i="0" u="none" strike="noStrike" kern="1200" dirty="0">
                        <a:solidFill>
                          <a:schemeClr val="dk1"/>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solidFill>
                            <a:srgbClr val="FF0000"/>
                          </a:solidFill>
                          <a:effectLst/>
                          <a:latin typeface="Arial" panose="020B0604020202020204" pitchFamily="34" charset="0"/>
                        </a:rPr>
                        <a:t>En proceso</a:t>
                      </a:r>
                      <a:r>
                        <a:rPr lang="es-CO" sz="1100" b="0" i="0" u="none" strike="noStrike" dirty="0" smtClean="0">
                          <a:solidFill>
                            <a:schemeClr val="tx1"/>
                          </a:solidFill>
                          <a:effectLst/>
                          <a:latin typeface="Arial" panose="020B0604020202020204" pitchFamily="34" charset="0"/>
                        </a:rPr>
                        <a:t>: Falta mejorar el proceso de gestión documental en la Facultad por carencia de espacio en archivo central y recurso humano en la secretaría académica de Derecho.</a:t>
                      </a:r>
                      <a:endParaRPr lang="es-CO" sz="1100" b="0" i="0" u="none" strike="noStrike" dirty="0">
                        <a:solidFill>
                          <a:schemeClr val="tx1"/>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4517627"/>
                  </a:ext>
                </a:extLst>
              </a:tr>
            </a:tbl>
          </a:graphicData>
        </a:graphic>
      </p:graphicFrame>
      <p:sp>
        <p:nvSpPr>
          <p:cNvPr id="3" name="Rectangle 2"/>
          <p:cNvSpPr txBox="1">
            <a:spLocks noChangeArrowheads="1"/>
          </p:cNvSpPr>
          <p:nvPr/>
        </p:nvSpPr>
        <p:spPr>
          <a:xfrm>
            <a:off x="1317812" y="-101246"/>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a:t>ESTADO DE LAS NO CONFORMIDADES Y DE LAS ACCIONES CORRECTIVAS</a:t>
            </a:r>
            <a:endParaRPr lang="es-MX" sz="2000" b="1" kern="0" dirty="0"/>
          </a:p>
        </p:txBody>
      </p:sp>
      <p:graphicFrame>
        <p:nvGraphicFramePr>
          <p:cNvPr id="4" name="5 Tabla"/>
          <p:cNvGraphicFramePr>
            <a:graphicFrameLocks noGrp="1"/>
          </p:cNvGraphicFramePr>
          <p:nvPr>
            <p:extLst>
              <p:ext uri="{D42A27DB-BD31-4B8C-83A1-F6EECF244321}">
                <p14:modId xmlns:p14="http://schemas.microsoft.com/office/powerpoint/2010/main" val="3711548231"/>
              </p:ext>
            </p:extLst>
          </p:nvPr>
        </p:nvGraphicFramePr>
        <p:xfrm>
          <a:off x="322729" y="394135"/>
          <a:ext cx="9959787" cy="784860"/>
        </p:xfrm>
        <a:graphic>
          <a:graphicData uri="http://schemas.openxmlformats.org/drawingml/2006/table">
            <a:tbl>
              <a:tblPr/>
              <a:tblGrid>
                <a:gridCol w="2371379">
                  <a:extLst>
                    <a:ext uri="{9D8B030D-6E8A-4147-A177-3AD203B41FA5}">
                      <a16:colId xmlns:a16="http://schemas.microsoft.com/office/drawing/2014/main" val="20000"/>
                    </a:ext>
                  </a:extLst>
                </a:gridCol>
                <a:gridCol w="2568027">
                  <a:extLst>
                    <a:ext uri="{9D8B030D-6E8A-4147-A177-3AD203B41FA5}">
                      <a16:colId xmlns:a16="http://schemas.microsoft.com/office/drawing/2014/main" val="20001"/>
                    </a:ext>
                  </a:extLst>
                </a:gridCol>
                <a:gridCol w="2186294">
                  <a:extLst>
                    <a:ext uri="{9D8B030D-6E8A-4147-A177-3AD203B41FA5}">
                      <a16:colId xmlns:a16="http://schemas.microsoft.com/office/drawing/2014/main" val="20002"/>
                    </a:ext>
                  </a:extLst>
                </a:gridCol>
                <a:gridCol w="1295582">
                  <a:extLst>
                    <a:ext uri="{9D8B030D-6E8A-4147-A177-3AD203B41FA5}">
                      <a16:colId xmlns:a16="http://schemas.microsoft.com/office/drawing/2014/main" val="20003"/>
                    </a:ext>
                  </a:extLst>
                </a:gridCol>
                <a:gridCol w="1538505">
                  <a:extLst>
                    <a:ext uri="{9D8B030D-6E8A-4147-A177-3AD203B41FA5}">
                      <a16:colId xmlns:a16="http://schemas.microsoft.com/office/drawing/2014/main" val="20004"/>
                    </a:ext>
                  </a:extLst>
                </a:gridCol>
              </a:tblGrid>
              <a:tr h="252421">
                <a:tc>
                  <a:txBody>
                    <a:bodyPr/>
                    <a:lstStyle/>
                    <a:p>
                      <a:pPr algn="just" fontAlgn="ctr"/>
                      <a:r>
                        <a:rPr lang="es-ES" sz="1050" b="1"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1" i="0" u="none" strike="noStrike" dirty="0">
                          <a:latin typeface="Arial"/>
                        </a:rPr>
                        <a:t>EFICACIA</a:t>
                      </a:r>
                      <a:r>
                        <a:rPr lang="es-ES" sz="1050" b="1" i="0" u="none" strike="noStrike" baseline="0" dirty="0">
                          <a:latin typeface="Arial"/>
                        </a:rPr>
                        <a:t> ACCIONES CERRADAS</a:t>
                      </a:r>
                      <a:endParaRPr lang="es-ES" sz="105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1"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60267">
                <a:tc>
                  <a:txBody>
                    <a:bodyPr/>
                    <a:lstStyle/>
                    <a:p>
                      <a:pPr algn="ctr" fontAlgn="ctr"/>
                      <a:r>
                        <a:rPr lang="es-CO" sz="2000" b="0" i="0" u="none" strike="noStrike" dirty="0" smtClean="0">
                          <a:solidFill>
                            <a:srgbClr val="000000"/>
                          </a:solidFill>
                          <a:effectLst/>
                          <a:latin typeface="Arial"/>
                        </a:rPr>
                        <a:t>15</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7</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7</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47%</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314617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t>GESTIÓN DEL RIESGO</a:t>
            </a:r>
            <a:br>
              <a:rPr lang="es-CO" sz="2400" b="1" kern="0" dirty="0"/>
            </a:br>
            <a:r>
              <a:rPr lang="es-CO" sz="2000" b="1" kern="0" dirty="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2196278208"/>
              </p:ext>
            </p:extLst>
          </p:nvPr>
        </p:nvGraphicFramePr>
        <p:xfrm>
          <a:off x="349511" y="2407755"/>
          <a:ext cx="10171804" cy="3094840"/>
        </p:xfrm>
        <a:graphic>
          <a:graphicData uri="http://schemas.openxmlformats.org/drawingml/2006/table">
            <a:tbl>
              <a:tblPr/>
              <a:tblGrid>
                <a:gridCol w="1999242">
                  <a:extLst>
                    <a:ext uri="{9D8B030D-6E8A-4147-A177-3AD203B41FA5}">
                      <a16:colId xmlns:a16="http://schemas.microsoft.com/office/drawing/2014/main" val="20000"/>
                    </a:ext>
                  </a:extLst>
                </a:gridCol>
                <a:gridCol w="3950061">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93872">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3927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a:latin typeface="Century Gothic"/>
                        </a:rPr>
                        <a:t>OPORTUNIDADES DE MEJORA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18106">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260141">
                <a:tc rowSpan="3">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400" b="1" i="0" u="none" strike="noStrike" dirty="0" smtClean="0">
                          <a:solidFill>
                            <a:schemeClr val="tx1"/>
                          </a:solidFill>
                          <a:effectLst/>
                          <a:latin typeface="Calibri" panose="020F0502020204030204" pitchFamily="34" charset="0"/>
                        </a:rPr>
                        <a:t>RIESGO DE CUMPLIMIENTO:  Inasistencia a  Tutorías</a:t>
                      </a:r>
                    </a:p>
                    <a:p>
                      <a:pPr algn="just" fontAlgn="ctr"/>
                      <a:endParaRPr lang="es-ES" sz="1400" b="0" i="0" u="none" strike="noStrike" kern="1200" dirty="0">
                        <a:solidFill>
                          <a:schemeClr val="tx1"/>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CO" sz="1400" b="0" i="0" u="none" strike="noStrike" dirty="0">
                          <a:solidFill>
                            <a:schemeClr val="tx1"/>
                          </a:solidFill>
                          <a:effectLst/>
                          <a:latin typeface="Calibri" panose="020F0502020204030204" pitchFamily="34" charset="0"/>
                        </a:rPr>
                        <a:t>Hacer seguimiento al desarrollo de Tutorías</a:t>
                      </a:r>
                      <a:br>
                        <a:rPr lang="es-CO" sz="1400" b="0" i="0" u="none" strike="noStrike" dirty="0">
                          <a:solidFill>
                            <a:schemeClr val="tx1"/>
                          </a:solidFill>
                          <a:effectLst/>
                          <a:latin typeface="Calibri" panose="020F0502020204030204" pitchFamily="34" charset="0"/>
                        </a:rPr>
                      </a:br>
                      <a:endParaRPr lang="es-CO" sz="1400" b="0" i="0" u="none" strike="noStrike" dirty="0">
                        <a:solidFill>
                          <a:schemeClr val="tx1"/>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b"/>
                      <a:r>
                        <a:rPr lang="es-CO" sz="1400" b="1" i="0" u="none" strike="noStrike" dirty="0" smtClean="0">
                          <a:solidFill>
                            <a:schemeClr val="tx1"/>
                          </a:solidFill>
                          <a:effectLst/>
                          <a:latin typeface="Calibri" panose="020F0502020204030204" pitchFamily="34" charset="0"/>
                        </a:rPr>
                        <a:t>Todas las Facultades - Cerrada</a:t>
                      </a:r>
                      <a:r>
                        <a:rPr lang="es-CO" sz="1400" b="0" i="0" u="none" strike="noStrike" dirty="0" smtClean="0">
                          <a:solidFill>
                            <a:schemeClr val="tx1"/>
                          </a:solidFill>
                          <a:effectLst/>
                          <a:latin typeface="Calibri" panose="020F0502020204030204" pitchFamily="34" charset="0"/>
                        </a:rPr>
                        <a:t>:</a:t>
                      </a:r>
                      <a:r>
                        <a:rPr lang="es-CO" sz="1400" b="0" i="0" u="none" strike="noStrike" baseline="0" dirty="0" smtClean="0">
                          <a:solidFill>
                            <a:schemeClr val="tx1"/>
                          </a:solidFill>
                          <a:effectLst/>
                          <a:latin typeface="Calibri" panose="020F0502020204030204" pitchFamily="34" charset="0"/>
                        </a:rPr>
                        <a:t>  </a:t>
                      </a:r>
                      <a:r>
                        <a:rPr lang="es-CO" sz="1400" b="0" i="0" u="none" strike="noStrike" dirty="0" smtClean="0">
                          <a:solidFill>
                            <a:schemeClr val="tx1"/>
                          </a:solidFill>
                          <a:effectLst/>
                          <a:latin typeface="Calibri" panose="020F0502020204030204" pitchFamily="34" charset="0"/>
                        </a:rPr>
                        <a:t>Se hace seguimiento al desarrollo de tutorías</a:t>
                      </a:r>
                    </a:p>
                  </a:txBody>
                  <a:tcPr marL="0" marR="0" marT="0" marB="0" anchor="b">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4369">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CO" sz="1400" b="0" i="0" u="none" strike="noStrike">
                          <a:solidFill>
                            <a:schemeClr val="tx1"/>
                          </a:solidFill>
                          <a:effectLst/>
                          <a:latin typeface="Calibri" panose="020F0502020204030204" pitchFamily="34" charset="0"/>
                        </a:rPr>
                        <a:t>El incumplimiento a esta obligación impacta la evaluación docente administrativa y estudiantil.</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s-CO" sz="1400" b="1" i="0" u="none" strike="noStrike" dirty="0" smtClean="0">
                          <a:solidFill>
                            <a:schemeClr val="tx1"/>
                          </a:solidFill>
                          <a:effectLst/>
                          <a:latin typeface="Calibri" panose="020F0502020204030204" pitchFamily="34" charset="0"/>
                        </a:rPr>
                        <a:t>Todas</a:t>
                      </a:r>
                      <a:r>
                        <a:rPr lang="es-CO" sz="1400" b="1" i="0" u="none" strike="noStrike" baseline="0" dirty="0" smtClean="0">
                          <a:solidFill>
                            <a:schemeClr val="tx1"/>
                          </a:solidFill>
                          <a:effectLst/>
                          <a:latin typeface="Calibri" panose="020F0502020204030204" pitchFamily="34" charset="0"/>
                        </a:rPr>
                        <a:t> las Facultades - </a:t>
                      </a:r>
                      <a:r>
                        <a:rPr lang="es-CO" sz="1400" b="1" i="0" u="none" strike="noStrike" dirty="0" smtClean="0">
                          <a:solidFill>
                            <a:srgbClr val="FF0000"/>
                          </a:solidFill>
                          <a:effectLst/>
                          <a:latin typeface="Calibri" panose="020F0502020204030204" pitchFamily="34" charset="0"/>
                        </a:rPr>
                        <a:t>En proceso:</a:t>
                      </a:r>
                      <a:endParaRPr lang="es-CO" sz="1400" b="1" i="0" u="none" strike="noStrike" dirty="0">
                        <a:solidFill>
                          <a:srgbClr val="FF0000"/>
                        </a:solidFill>
                        <a:effectLst/>
                        <a:latin typeface="Calibri" panose="020F0502020204030204" pitchFamily="34" charset="0"/>
                      </a:endParaRPr>
                    </a:p>
                  </a:txBody>
                  <a:tcPr marL="0" marR="0" marT="0" marB="0" anchor="b">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96520">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es-CO" sz="1400" b="0" i="0" u="none" strike="noStrike" dirty="0" smtClean="0">
                          <a:solidFill>
                            <a:schemeClr val="tx1"/>
                          </a:solidFill>
                          <a:effectLst/>
                          <a:latin typeface="Calibri" panose="020F0502020204030204" pitchFamily="34" charset="0"/>
                        </a:rPr>
                        <a:t>Socialización permanente a los estudiantes sobre las tutorías (horarios, docente, </a:t>
                      </a:r>
                      <a:r>
                        <a:rPr lang="es-CO" sz="1400" b="0" i="0" u="none" strike="noStrike" dirty="0" err="1" smtClean="0">
                          <a:solidFill>
                            <a:schemeClr val="tx1"/>
                          </a:solidFill>
                          <a:effectLst/>
                          <a:latin typeface="Calibri" panose="020F0502020204030204" pitchFamily="34" charset="0"/>
                        </a:rPr>
                        <a:t>etc</a:t>
                      </a:r>
                      <a:r>
                        <a:rPr lang="es-CO" sz="1400" b="0" i="0" u="none" strike="noStrike" dirty="0" smtClean="0">
                          <a:solidFill>
                            <a:schemeClr val="tx1"/>
                          </a:solidFill>
                          <a:effectLst/>
                          <a:latin typeface="Calibri" panose="020F0502020204030204" pitchFamily="34" charset="0"/>
                        </a:rPr>
                        <a:t>), tanto por el encargado de la tutoría como por el docente tutor</a:t>
                      </a:r>
                      <a:endParaRPr lang="es-CO" sz="1400" b="0" i="0" u="none" strike="noStrike" dirty="0">
                        <a:solidFill>
                          <a:schemeClr val="tx1"/>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b"/>
                      <a:r>
                        <a:rPr lang="es-CO" sz="1400" b="1" i="0" u="none" strike="noStrike" dirty="0" smtClean="0">
                          <a:solidFill>
                            <a:schemeClr val="tx1"/>
                          </a:solidFill>
                          <a:effectLst/>
                          <a:latin typeface="Calibri" panose="020F0502020204030204" pitchFamily="34" charset="0"/>
                        </a:rPr>
                        <a:t>Cerrada</a:t>
                      </a:r>
                      <a:r>
                        <a:rPr lang="es-CO" sz="1400" b="0" i="0" u="none" strike="noStrike" dirty="0" smtClean="0">
                          <a:solidFill>
                            <a:schemeClr val="tx1"/>
                          </a:solidFill>
                          <a:effectLst/>
                          <a:latin typeface="Calibri" panose="020F0502020204030204" pitchFamily="34" charset="0"/>
                        </a:rPr>
                        <a:t>: Publicación </a:t>
                      </a:r>
                      <a:r>
                        <a:rPr lang="es-CO" sz="1400" b="0" i="0" u="none" strike="noStrike" dirty="0">
                          <a:solidFill>
                            <a:schemeClr val="tx1"/>
                          </a:solidFill>
                          <a:effectLst/>
                          <a:latin typeface="Calibri" panose="020F0502020204030204" pitchFamily="34" charset="0"/>
                        </a:rPr>
                        <a:t>de horarios , planes de trabajo </a:t>
                      </a:r>
                      <a:r>
                        <a:rPr lang="es-CO" sz="1400" b="0" i="0" u="none" strike="noStrike" dirty="0" smtClean="0">
                          <a:solidFill>
                            <a:schemeClr val="tx1"/>
                          </a:solidFill>
                          <a:effectLst/>
                          <a:latin typeface="Calibri" panose="020F0502020204030204" pitchFamily="34" charset="0"/>
                        </a:rPr>
                        <a:t>docentes</a:t>
                      </a:r>
                    </a:p>
                    <a:p>
                      <a:pPr algn="just" fontAlgn="b"/>
                      <a:endParaRPr lang="es-CO" sz="1400" b="0" i="0" u="none" strike="noStrike" dirty="0" smtClean="0">
                        <a:solidFill>
                          <a:schemeClr val="tx1"/>
                        </a:solidFill>
                        <a:effectLst/>
                        <a:latin typeface="Calibri" panose="020F0502020204030204" pitchFamily="34" charset="0"/>
                      </a:endParaRPr>
                    </a:p>
                  </a:txBody>
                  <a:tcPr marL="0" marR="0" marT="0" marB="0" anchor="b">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349462746"/>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a:latin typeface="Arial"/>
                        </a:rPr>
                        <a:t>OPORTUNIDADES</a:t>
                      </a:r>
                      <a:r>
                        <a:rPr lang="es-ES" sz="1000" b="1" i="0" u="none" strike="noStrike" baseline="0" dirty="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4</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400" b="1" i="0" u="none" strike="noStrike" dirty="0">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smtClean="0">
                          <a:solidFill>
                            <a:srgbClr val="000000"/>
                          </a:solidFill>
                          <a:effectLst/>
                          <a:latin typeface="Arial"/>
                        </a:rPr>
                        <a:t>4</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80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identificaron  </a:t>
                      </a:r>
                      <a:r>
                        <a:rPr kumimoji="0" lang="es-ES" sz="2000" b="0" i="0" u="none" strike="noStrike" cap="none" normalizeH="0" baseline="0" dirty="0" smtClean="0">
                          <a:ln>
                            <a:noFill/>
                          </a:ln>
                          <a:solidFill>
                            <a:schemeClr val="tx1"/>
                          </a:solidFill>
                          <a:effectLst/>
                          <a:latin typeface="Arial" charset="0"/>
                          <a:ea typeface="MS PGothic" pitchFamily="34" charset="-128"/>
                        </a:rPr>
                        <a:t>2 riesgos (Cumplimiento y Operativo)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5 </a:t>
                      </a:r>
                      <a:r>
                        <a:rPr kumimoji="0" lang="es-ES" sz="2000" b="0" i="0" u="none" strike="noStrike" cap="none" normalizeH="0" baseline="0" dirty="0">
                          <a:ln>
                            <a:noFill/>
                          </a:ln>
                          <a:solidFill>
                            <a:schemeClr val="tx1"/>
                          </a:solidFill>
                          <a:effectLst/>
                          <a:latin typeface="Arial" charset="0"/>
                          <a:ea typeface="MS PGothic" pitchFamily="34" charset="-128"/>
                        </a:rPr>
                        <a:t>oportunidades de </a:t>
                      </a:r>
                      <a:r>
                        <a:rPr kumimoji="0" lang="es-ES" sz="2000" b="0" i="0" u="none" strike="noStrike" cap="none" normalizeH="0" baseline="0" dirty="0" smtClean="0">
                          <a:ln>
                            <a:noFill/>
                          </a:ln>
                          <a:solidFill>
                            <a:schemeClr val="tx1"/>
                          </a:solidFill>
                          <a:effectLst/>
                          <a:latin typeface="Arial" charset="0"/>
                          <a:ea typeface="MS PGothic" pitchFamily="34" charset="-128"/>
                        </a:rPr>
                        <a:t>mejora de las  </a:t>
                      </a:r>
                      <a:r>
                        <a:rPr kumimoji="0" lang="es-ES" sz="2000" b="0" i="0" u="none" strike="noStrike" cap="none" normalizeH="0" baseline="0" dirty="0">
                          <a:ln>
                            <a:noFill/>
                          </a:ln>
                          <a:solidFill>
                            <a:schemeClr val="tx1"/>
                          </a:solidFill>
                          <a:effectLst/>
                          <a:latin typeface="Arial" charset="0"/>
                          <a:ea typeface="MS PGothic" pitchFamily="34" charset="-128"/>
                        </a:rPr>
                        <a:t>cuales </a:t>
                      </a:r>
                      <a:r>
                        <a:rPr kumimoji="0" lang="es-ES" sz="2000" b="0" i="0" u="none" strike="noStrike" cap="none" normalizeH="0" baseline="0" dirty="0" smtClean="0">
                          <a:ln>
                            <a:noFill/>
                          </a:ln>
                          <a:solidFill>
                            <a:schemeClr val="tx1"/>
                          </a:solidFill>
                          <a:effectLst/>
                          <a:latin typeface="Arial" charset="0"/>
                          <a:ea typeface="MS PGothic" pitchFamily="34" charset="-128"/>
                        </a:rPr>
                        <a:t>1 se encuentra en proceso</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457738"/>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a:solidFill>
                  <a:srgbClr val="FFFF00"/>
                </a:solidFill>
              </a:rPr>
              <a:t>GESTIÓN DEL RIESGO</a:t>
            </a:r>
            <a:br>
              <a:rPr lang="es-CO" sz="2400" b="1" kern="0" dirty="0">
                <a:solidFill>
                  <a:srgbClr val="FFFF00"/>
                </a:solidFill>
              </a:rPr>
            </a:br>
            <a:r>
              <a:rPr lang="es-CO" sz="2000" b="1" kern="0" dirty="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828249794"/>
              </p:ext>
            </p:extLst>
          </p:nvPr>
        </p:nvGraphicFramePr>
        <p:xfrm>
          <a:off x="413000" y="1879957"/>
          <a:ext cx="10171804" cy="4156329"/>
        </p:xfrm>
        <a:graphic>
          <a:graphicData uri="http://schemas.openxmlformats.org/drawingml/2006/table">
            <a:tbl>
              <a:tblPr/>
              <a:tblGrid>
                <a:gridCol w="1999242">
                  <a:extLst>
                    <a:ext uri="{9D8B030D-6E8A-4147-A177-3AD203B41FA5}">
                      <a16:colId xmlns:a16="http://schemas.microsoft.com/office/drawing/2014/main" val="20000"/>
                    </a:ext>
                  </a:extLst>
                </a:gridCol>
                <a:gridCol w="2554205">
                  <a:extLst>
                    <a:ext uri="{9D8B030D-6E8A-4147-A177-3AD203B41FA5}">
                      <a16:colId xmlns:a16="http://schemas.microsoft.com/office/drawing/2014/main" val="20001"/>
                    </a:ext>
                  </a:extLst>
                </a:gridCol>
                <a:gridCol w="5587965">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81941">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18396">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a:latin typeface="Century Gothic"/>
                        </a:rPr>
                        <a:t>OPORTUNIDADES DE MEJORA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4683">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1364554">
                <a:tc rowSpan="2">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600" b="1" i="0" u="none" strike="noStrike" dirty="0" smtClean="0">
                          <a:solidFill>
                            <a:schemeClr val="tx1"/>
                          </a:solidFill>
                          <a:effectLst/>
                          <a:latin typeface="Calibri" panose="020F0502020204030204" pitchFamily="34" charset="0"/>
                        </a:rPr>
                        <a:t>RIESGO OPERATIVO:  Perdida de docentes calificados por mejores oportunidades laborales en el mercado.   </a:t>
                      </a:r>
                    </a:p>
                    <a:p>
                      <a:pPr algn="just" fontAlgn="ctr"/>
                      <a:endParaRPr lang="es-ES" sz="1600" b="0" i="0" u="none" strike="noStrike" kern="1200" dirty="0">
                        <a:solidFill>
                          <a:schemeClr val="tx1"/>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CO" sz="1600" b="0" i="0" u="none" strike="noStrike" dirty="0" smtClean="0">
                          <a:solidFill>
                            <a:schemeClr val="tx1"/>
                          </a:solidFill>
                          <a:effectLst/>
                          <a:latin typeface="Calibri" panose="020F0502020204030204" pitchFamily="34" charset="0"/>
                        </a:rPr>
                        <a:t>Enviar a la Rectoría perfil de necesidades para realización  2  convocatorias al año  (marzo y septiembre) y disponer de lista de elegibles</a:t>
                      </a:r>
                    </a:p>
                    <a:p>
                      <a:pPr algn="just">
                        <a:lnSpc>
                          <a:spcPct val="107000"/>
                        </a:lnSpc>
                        <a:spcAft>
                          <a:spcPts val="0"/>
                        </a:spcAft>
                      </a:pP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solidFill>
                            <a:schemeClr val="tx1"/>
                          </a:solidFill>
                          <a:effectLst/>
                          <a:latin typeface="Calibri" panose="020F0502020204030204" pitchFamily="34" charset="0"/>
                        </a:rPr>
                        <a:t>F. Ingenierías</a:t>
                      </a:r>
                      <a:r>
                        <a:rPr lang="es-CO" sz="1200" b="1" i="0" u="none" strike="noStrike" baseline="0" dirty="0" smtClean="0">
                          <a:solidFill>
                            <a:schemeClr val="tx1"/>
                          </a:solidFill>
                          <a:effectLst/>
                          <a:latin typeface="Calibri" panose="020F0502020204030204" pitchFamily="34" charset="0"/>
                        </a:rPr>
                        <a:t> - </a:t>
                      </a:r>
                      <a:r>
                        <a:rPr lang="es-CO" sz="1200" b="1" i="0" u="none" strike="noStrike" dirty="0" smtClean="0">
                          <a:solidFill>
                            <a:schemeClr val="tx1"/>
                          </a:solidFill>
                          <a:effectLst/>
                          <a:latin typeface="Calibri" panose="020F0502020204030204" pitchFamily="34" charset="0"/>
                        </a:rPr>
                        <a:t>Cerrada</a:t>
                      </a:r>
                      <a:r>
                        <a:rPr lang="es-CO" sz="1200" b="0" i="0" u="none" strike="noStrike" dirty="0" smtClean="0">
                          <a:solidFill>
                            <a:schemeClr val="tx1"/>
                          </a:solidFill>
                          <a:effectLst/>
                          <a:latin typeface="Calibri" panose="020F0502020204030204" pitchFamily="34" charset="0"/>
                        </a:rPr>
                        <a:t>: Se </a:t>
                      </a:r>
                      <a:r>
                        <a:rPr lang="es-CO" sz="1200" b="0" i="0" u="none" strike="noStrike" dirty="0">
                          <a:solidFill>
                            <a:schemeClr val="tx1"/>
                          </a:solidFill>
                          <a:effectLst/>
                          <a:latin typeface="Calibri" panose="020F0502020204030204" pitchFamily="34" charset="0"/>
                        </a:rPr>
                        <a:t>realizo convocatoria , se realizó C.E y S. </a:t>
                      </a:r>
                      <a:r>
                        <a:rPr lang="es-CO" sz="1200" b="0" i="0" u="none" strike="noStrike" dirty="0" smtClean="0">
                          <a:solidFill>
                            <a:schemeClr val="tx1"/>
                          </a:solidFill>
                          <a:effectLst/>
                          <a:latin typeface="Calibri" panose="020F0502020204030204" pitchFamily="34" charset="0"/>
                        </a:rPr>
                        <a:t>docentes</a:t>
                      </a:r>
                    </a:p>
                    <a:p>
                      <a:pPr algn="just" fontAlgn="ctr"/>
                      <a:endParaRPr lang="es-CO" sz="1200" b="0" i="0" u="none" strike="noStrike" dirty="0" smtClean="0">
                        <a:solidFill>
                          <a:schemeClr val="tx1"/>
                        </a:solidFill>
                        <a:effectLst/>
                        <a:latin typeface="Calibri" panose="020F0502020204030204" pitchFamily="34" charset="0"/>
                      </a:endParaRPr>
                    </a:p>
                    <a:p>
                      <a:pPr algn="just" fontAlgn="ctr"/>
                      <a:r>
                        <a:rPr lang="es-CO" sz="1200" b="1" i="0" u="none" strike="noStrike" baseline="0" dirty="0" smtClean="0">
                          <a:solidFill>
                            <a:schemeClr val="tx1"/>
                          </a:solidFill>
                          <a:effectLst/>
                          <a:latin typeface="Calibri" panose="020F0502020204030204" pitchFamily="34" charset="0"/>
                        </a:rPr>
                        <a:t>F. C.E.A.C - </a:t>
                      </a:r>
                      <a:r>
                        <a:rPr lang="es-CO" sz="1200" b="1" i="0" u="none" strike="noStrike" dirty="0" smtClean="0">
                          <a:solidFill>
                            <a:schemeClr val="tx1"/>
                          </a:solidFill>
                          <a:effectLst/>
                          <a:latin typeface="Calibri" panose="020F0502020204030204" pitchFamily="34" charset="0"/>
                        </a:rPr>
                        <a:t>Cerrada</a:t>
                      </a:r>
                      <a:r>
                        <a:rPr lang="es-CO" sz="1200" b="0" i="0" u="none" strike="noStrike" dirty="0" smtClean="0">
                          <a:solidFill>
                            <a:schemeClr val="tx1"/>
                          </a:solidFill>
                          <a:effectLst/>
                          <a:latin typeface="Calibri" panose="020F0502020204030204" pitchFamily="34" charset="0"/>
                        </a:rPr>
                        <a:t>: Se realizó convocatoria docente en el mes de marzo y quedaron como elegibles para posibles requerimientos.  Durante el segundo semestre del año no hubo necesidad de realizar convocatoria.</a:t>
                      </a:r>
                    </a:p>
                    <a:p>
                      <a:pPr algn="just" fontAlgn="ctr"/>
                      <a:endParaRPr lang="es-CO" sz="1200" b="0" i="0" u="none" strike="noStrike" dirty="0" smtClean="0">
                        <a:solidFill>
                          <a:schemeClr val="tx1"/>
                        </a:solidFill>
                        <a:effectLst/>
                        <a:latin typeface="Calibri" panose="020F0502020204030204" pitchFamily="34" charset="0"/>
                      </a:endParaRPr>
                    </a:p>
                    <a:p>
                      <a:pPr algn="just" fontAlgn="ctr"/>
                      <a:r>
                        <a:rPr lang="es-CO" sz="1200" b="1" i="0" u="none" strike="noStrike" dirty="0" smtClean="0">
                          <a:solidFill>
                            <a:schemeClr val="tx1"/>
                          </a:solidFill>
                          <a:effectLst/>
                          <a:latin typeface="Calibri" panose="020F0502020204030204" pitchFamily="34" charset="0"/>
                        </a:rPr>
                        <a:t>F. Derecho Cerrada</a:t>
                      </a:r>
                      <a:r>
                        <a:rPr lang="es-CO" sz="1200" b="0" i="0" u="none" strike="noStrike" dirty="0" smtClean="0">
                          <a:solidFill>
                            <a:schemeClr val="tx1"/>
                          </a:solidFill>
                          <a:effectLst/>
                          <a:latin typeface="Calibri" panose="020F0502020204030204" pitchFamily="34" charset="0"/>
                        </a:rPr>
                        <a:t>: Se realizó convocatoria en el segundo semestre del año, acorde con el reglamento docente</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01010">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7000"/>
                        </a:lnSpc>
                        <a:spcBef>
                          <a:spcPts val="0"/>
                        </a:spcBef>
                        <a:spcAft>
                          <a:spcPts val="0"/>
                        </a:spcAft>
                        <a:buClrTx/>
                        <a:buSzTx/>
                        <a:buFontTx/>
                        <a:buNone/>
                        <a:tabLst/>
                        <a:defRPr/>
                      </a:pPr>
                      <a:r>
                        <a:rPr lang="es-CO" sz="1600" b="0" i="0" u="none" strike="noStrike" dirty="0" smtClean="0">
                          <a:solidFill>
                            <a:schemeClr val="tx1"/>
                          </a:solidFill>
                          <a:effectLst/>
                          <a:latin typeface="Calibri" panose="020F0502020204030204" pitchFamily="34" charset="0"/>
                        </a:rPr>
                        <a:t>Nombramiento de un docente ocasional por la Rectoría Seccional</a:t>
                      </a:r>
                    </a:p>
                    <a:p>
                      <a:pPr algn="just">
                        <a:lnSpc>
                          <a:spcPct val="107000"/>
                        </a:lnSpc>
                        <a:spcAft>
                          <a:spcPts val="0"/>
                        </a:spcAft>
                      </a:pP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200" b="1" i="0" u="none" strike="noStrike" dirty="0" smtClean="0">
                          <a:solidFill>
                            <a:schemeClr val="tx1"/>
                          </a:solidFill>
                          <a:effectLst/>
                          <a:latin typeface="Calibri" panose="020F0502020204030204" pitchFamily="34" charset="0"/>
                        </a:rPr>
                        <a:t>Ingenierías</a:t>
                      </a:r>
                      <a:r>
                        <a:rPr lang="es-CO" sz="1200" b="1" i="0" u="none" strike="noStrike" baseline="0" dirty="0" smtClean="0">
                          <a:solidFill>
                            <a:schemeClr val="tx1"/>
                          </a:solidFill>
                          <a:effectLst/>
                          <a:latin typeface="Calibri" panose="020F0502020204030204" pitchFamily="34" charset="0"/>
                        </a:rPr>
                        <a:t> - </a:t>
                      </a:r>
                      <a:r>
                        <a:rPr lang="es-CO" sz="1200" b="1" i="0" u="none" strike="noStrike" dirty="0" smtClean="0">
                          <a:solidFill>
                            <a:schemeClr val="tx1"/>
                          </a:solidFill>
                          <a:effectLst/>
                          <a:latin typeface="Calibri" panose="020F0502020204030204" pitchFamily="34" charset="0"/>
                        </a:rPr>
                        <a:t>Cerrada: </a:t>
                      </a:r>
                      <a:r>
                        <a:rPr lang="es-CO" sz="1200" b="0" i="0" u="none" strike="noStrike" dirty="0" smtClean="0">
                          <a:solidFill>
                            <a:schemeClr val="tx1"/>
                          </a:solidFill>
                          <a:effectLst/>
                          <a:latin typeface="Calibri" panose="020F0502020204030204" pitchFamily="34" charset="0"/>
                        </a:rPr>
                        <a:t>Se </a:t>
                      </a:r>
                      <a:r>
                        <a:rPr lang="es-CO" sz="1200" b="0" i="0" u="none" strike="noStrike" dirty="0">
                          <a:solidFill>
                            <a:schemeClr val="tx1"/>
                          </a:solidFill>
                          <a:effectLst/>
                          <a:latin typeface="Calibri" panose="020F0502020204030204" pitchFamily="34" charset="0"/>
                        </a:rPr>
                        <a:t>nombro docente </a:t>
                      </a:r>
                      <a:r>
                        <a:rPr lang="es-CO" sz="1200" b="0" i="0" u="none" strike="noStrike" dirty="0" smtClean="0">
                          <a:solidFill>
                            <a:schemeClr val="tx1"/>
                          </a:solidFill>
                          <a:effectLst/>
                          <a:latin typeface="Calibri" panose="020F0502020204030204" pitchFamily="34" charset="0"/>
                        </a:rPr>
                        <a:t>ocasional,</a:t>
                      </a:r>
                      <a:r>
                        <a:rPr lang="es-CO" sz="1200" b="0" i="0" u="none" strike="noStrike" baseline="0" dirty="0" smtClean="0">
                          <a:solidFill>
                            <a:schemeClr val="tx1"/>
                          </a:solidFill>
                          <a:effectLst/>
                          <a:latin typeface="Calibri" panose="020F0502020204030204" pitchFamily="34" charset="0"/>
                        </a:rPr>
                        <a:t> s</a:t>
                      </a:r>
                      <a:r>
                        <a:rPr lang="es-CO" sz="1200" b="0" i="0" u="none" strike="noStrike" dirty="0" smtClean="0">
                          <a:solidFill>
                            <a:schemeClr val="tx1"/>
                          </a:solidFill>
                          <a:effectLst/>
                          <a:latin typeface="Calibri" panose="020F0502020204030204" pitchFamily="34" charset="0"/>
                        </a:rPr>
                        <a:t>e </a:t>
                      </a:r>
                      <a:r>
                        <a:rPr lang="es-CO" sz="1200" b="0" i="0" u="none" strike="noStrike" dirty="0">
                          <a:solidFill>
                            <a:schemeClr val="tx1"/>
                          </a:solidFill>
                          <a:effectLst/>
                          <a:latin typeface="Calibri" panose="020F0502020204030204" pitchFamily="34" charset="0"/>
                        </a:rPr>
                        <a:t>retiraron 2 docentes </a:t>
                      </a:r>
                      <a:r>
                        <a:rPr lang="es-CO" sz="1200" b="0" i="0" u="none" strike="noStrike" dirty="0" smtClean="0">
                          <a:solidFill>
                            <a:schemeClr val="tx1"/>
                          </a:solidFill>
                          <a:effectLst/>
                          <a:latin typeface="Calibri" panose="020F0502020204030204" pitchFamily="34" charset="0"/>
                        </a:rPr>
                        <a:t>ocasionales</a:t>
                      </a:r>
                    </a:p>
                    <a:p>
                      <a:pPr algn="just" fontAlgn="ctr"/>
                      <a:endParaRPr lang="es-CO" sz="1200" b="0" i="0" u="none" strike="noStrike" dirty="0" smtClean="0">
                        <a:solidFill>
                          <a:schemeClr val="tx1"/>
                        </a:solidFill>
                        <a:effectLst/>
                        <a:latin typeface="Calibri" panose="020F0502020204030204" pitchFamily="34" charset="0"/>
                      </a:endParaRPr>
                    </a:p>
                    <a:p>
                      <a:pPr algn="just" fontAlgn="ctr"/>
                      <a:r>
                        <a:rPr lang="es-CO" sz="1200" b="1" i="0" u="none" strike="noStrike" baseline="0" dirty="0" smtClean="0">
                          <a:solidFill>
                            <a:schemeClr val="tx1"/>
                          </a:solidFill>
                          <a:effectLst/>
                          <a:latin typeface="Calibri" panose="020F0502020204030204" pitchFamily="34" charset="0"/>
                        </a:rPr>
                        <a:t>F. C.E.A.C - </a:t>
                      </a:r>
                      <a:r>
                        <a:rPr lang="es-CO" sz="1200" b="1" i="0" u="none" strike="noStrike" dirty="0" smtClean="0">
                          <a:solidFill>
                            <a:schemeClr val="tx1"/>
                          </a:solidFill>
                          <a:effectLst/>
                          <a:latin typeface="Calibri" panose="020F0502020204030204" pitchFamily="34" charset="0"/>
                        </a:rPr>
                        <a:t>Cerrada</a:t>
                      </a:r>
                      <a:r>
                        <a:rPr lang="es-CO" sz="1200" b="0" i="0" u="none" strike="noStrike" dirty="0" smtClean="0">
                          <a:solidFill>
                            <a:schemeClr val="tx1"/>
                          </a:solidFill>
                          <a:effectLst/>
                          <a:latin typeface="Calibri" panose="020F0502020204030204" pitchFamily="34" charset="0"/>
                        </a:rPr>
                        <a:t>: No se ha tenido la necesidad de nombrar docentes ocasionales durante el año 2018</a:t>
                      </a:r>
                    </a:p>
                    <a:p>
                      <a:pPr algn="just" fontAlgn="ctr"/>
                      <a:endParaRPr lang="es-CO" sz="1200" b="0" i="0" u="none" strike="noStrike" dirty="0" smtClean="0">
                        <a:solidFill>
                          <a:schemeClr val="tx1"/>
                        </a:solidFill>
                        <a:effectLst/>
                        <a:latin typeface="Calibri" panose="020F0502020204030204" pitchFamily="34" charset="0"/>
                      </a:endParaRPr>
                    </a:p>
                    <a:p>
                      <a:pPr algn="just" fontAlgn="ctr"/>
                      <a:r>
                        <a:rPr lang="es-CO" sz="1200" b="1" i="0" u="none" strike="noStrike" dirty="0" smtClean="0">
                          <a:solidFill>
                            <a:schemeClr val="tx1"/>
                          </a:solidFill>
                          <a:effectLst/>
                          <a:latin typeface="Calibri" panose="020F0502020204030204" pitchFamily="34" charset="0"/>
                        </a:rPr>
                        <a:t>F. Derecho Cerrada</a:t>
                      </a:r>
                      <a:r>
                        <a:rPr lang="es-CO" sz="1200" b="0" i="0" u="none" strike="noStrike" dirty="0" smtClean="0">
                          <a:solidFill>
                            <a:schemeClr val="tx1"/>
                          </a:solidFill>
                          <a:effectLst/>
                          <a:latin typeface="Calibri" panose="020F0502020204030204" pitchFamily="34" charset="0"/>
                        </a:rPr>
                        <a:t>: Se realizó un ajuste a la nómina docente con el fin de reemplazar los docentes ocasionales que no pudieron regularizar su vinculación en este período con vigencia anual según reglamento. (retiro de la nómina de docentes ocasionales)</a:t>
                      </a:r>
                    </a:p>
                    <a:p>
                      <a:pPr algn="just" fontAlgn="ctr"/>
                      <a:endParaRPr lang="es-CO" sz="1200" b="0" i="0" u="none" strike="noStrike" dirty="0" smtClean="0">
                        <a:solidFill>
                          <a:schemeClr val="tx1"/>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3887529"/>
                  </a:ext>
                </a:extLst>
              </a:tr>
            </a:tbl>
          </a:graphicData>
        </a:graphic>
      </p:graphicFrame>
      <p:graphicFrame>
        <p:nvGraphicFramePr>
          <p:cNvPr id="5" name="9 Tabla"/>
          <p:cNvGraphicFramePr>
            <a:graphicFrameLocks noGrp="1"/>
          </p:cNvGraphicFramePr>
          <p:nvPr>
            <p:extLst>
              <p:ext uri="{D42A27DB-BD31-4B8C-83A1-F6EECF244321}">
                <p14:modId xmlns:p14="http://schemas.microsoft.com/office/powerpoint/2010/main" val="935924205"/>
              </p:ext>
            </p:extLst>
          </p:nvPr>
        </p:nvGraphicFramePr>
        <p:xfrm>
          <a:off x="438135" y="685262"/>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a:latin typeface="Arial"/>
                        </a:rPr>
                        <a:t>OPORTUNIDADES</a:t>
                      </a:r>
                      <a:r>
                        <a:rPr lang="es-ES" sz="1000" b="1" i="0" u="none" strike="noStrike" baseline="0" dirty="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4</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400" b="1" i="0" u="none" strike="noStrike" dirty="0">
                          <a:solidFill>
                            <a:srgbClr val="000000"/>
                          </a:solidFill>
                          <a:effectLst/>
                          <a:latin typeface="Arial" panose="020B060402020202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smtClean="0">
                          <a:solidFill>
                            <a:srgbClr val="000000"/>
                          </a:solidFill>
                          <a:effectLst/>
                          <a:latin typeface="Arial"/>
                        </a:rPr>
                        <a:t>4</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80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a:ln>
                            <a:noFill/>
                          </a:ln>
                          <a:solidFill>
                            <a:schemeClr val="tx1"/>
                          </a:solidFill>
                          <a:effectLst/>
                          <a:latin typeface="Arial" charset="0"/>
                          <a:ea typeface="MS PGothic" pitchFamily="34" charset="-128"/>
                        </a:rPr>
                        <a:t>Se identificaron  </a:t>
                      </a:r>
                      <a:r>
                        <a:rPr kumimoji="0" lang="es-ES" sz="2000" b="0" i="0" u="none" strike="noStrike" cap="none" normalizeH="0" baseline="0" dirty="0" smtClean="0">
                          <a:ln>
                            <a:noFill/>
                          </a:ln>
                          <a:solidFill>
                            <a:schemeClr val="tx1"/>
                          </a:solidFill>
                          <a:effectLst/>
                          <a:latin typeface="Arial" charset="0"/>
                          <a:ea typeface="MS PGothic" pitchFamily="34" charset="-128"/>
                        </a:rPr>
                        <a:t>2 riesgos (Cumplimiento y Operativo) </a:t>
                      </a:r>
                      <a:r>
                        <a:rPr kumimoji="0" lang="es-ES" sz="2000" b="0" i="0" u="none" strike="noStrike" cap="none" normalizeH="0" baseline="0" dirty="0">
                          <a:ln>
                            <a:noFill/>
                          </a:ln>
                          <a:solidFill>
                            <a:schemeClr val="tx1"/>
                          </a:solidFill>
                          <a:effectLst/>
                          <a:latin typeface="Arial" charset="0"/>
                          <a:ea typeface="MS PGothic" pitchFamily="34" charset="-128"/>
                        </a:rPr>
                        <a:t>y se formularon </a:t>
                      </a:r>
                      <a:r>
                        <a:rPr kumimoji="0" lang="es-ES" sz="2000" b="0" i="0" u="none" strike="noStrike" cap="none" normalizeH="0" baseline="0" dirty="0" smtClean="0">
                          <a:ln>
                            <a:noFill/>
                          </a:ln>
                          <a:solidFill>
                            <a:schemeClr val="tx1"/>
                          </a:solidFill>
                          <a:effectLst/>
                          <a:latin typeface="Arial" charset="0"/>
                          <a:ea typeface="MS PGothic" pitchFamily="34" charset="-128"/>
                        </a:rPr>
                        <a:t>5 </a:t>
                      </a:r>
                      <a:r>
                        <a:rPr kumimoji="0" lang="es-ES" sz="2000" b="0" i="0" u="none" strike="noStrike" cap="none" normalizeH="0" baseline="0" dirty="0">
                          <a:ln>
                            <a:noFill/>
                          </a:ln>
                          <a:solidFill>
                            <a:schemeClr val="tx1"/>
                          </a:solidFill>
                          <a:effectLst/>
                          <a:latin typeface="Arial" charset="0"/>
                          <a:ea typeface="MS PGothic" pitchFamily="34" charset="-128"/>
                        </a:rPr>
                        <a:t>oportunidades de </a:t>
                      </a:r>
                      <a:r>
                        <a:rPr kumimoji="0" lang="es-ES" sz="2000" b="0" i="0" u="none" strike="noStrike" cap="none" normalizeH="0" baseline="0" dirty="0" smtClean="0">
                          <a:ln>
                            <a:noFill/>
                          </a:ln>
                          <a:solidFill>
                            <a:schemeClr val="tx1"/>
                          </a:solidFill>
                          <a:effectLst/>
                          <a:latin typeface="Arial" charset="0"/>
                          <a:ea typeface="MS PGothic" pitchFamily="34" charset="-128"/>
                        </a:rPr>
                        <a:t>mejora de las  </a:t>
                      </a:r>
                      <a:r>
                        <a:rPr kumimoji="0" lang="es-ES" sz="2000" b="0" i="0" u="none" strike="noStrike" cap="none" normalizeH="0" baseline="0" dirty="0">
                          <a:ln>
                            <a:noFill/>
                          </a:ln>
                          <a:solidFill>
                            <a:schemeClr val="tx1"/>
                          </a:solidFill>
                          <a:effectLst/>
                          <a:latin typeface="Arial" charset="0"/>
                          <a:ea typeface="MS PGothic" pitchFamily="34" charset="-128"/>
                        </a:rPr>
                        <a:t>cuales </a:t>
                      </a:r>
                      <a:r>
                        <a:rPr kumimoji="0" lang="es-ES" sz="2000" b="0" i="0" u="none" strike="noStrike" cap="none" normalizeH="0" baseline="0" dirty="0" smtClean="0">
                          <a:ln>
                            <a:noFill/>
                          </a:ln>
                          <a:solidFill>
                            <a:schemeClr val="tx1"/>
                          </a:solidFill>
                          <a:effectLst/>
                          <a:latin typeface="Arial" charset="0"/>
                          <a:ea typeface="MS PGothic" pitchFamily="34" charset="-128"/>
                        </a:rPr>
                        <a:t>1 se encuentra en proceso</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83648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5" name="Tabla 4"/>
          <p:cNvGraphicFramePr>
            <a:graphicFrameLocks noGrp="1"/>
          </p:cNvGraphicFramePr>
          <p:nvPr>
            <p:extLst/>
          </p:nvPr>
        </p:nvGraphicFramePr>
        <p:xfrm>
          <a:off x="423344" y="562682"/>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37</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graphicFrame>
        <p:nvGraphicFramePr>
          <p:cNvPr id="7" name="2 Tabla"/>
          <p:cNvGraphicFramePr>
            <a:graphicFrameLocks noGrp="1"/>
          </p:cNvGraphicFramePr>
          <p:nvPr>
            <p:extLst>
              <p:ext uri="{D42A27DB-BD31-4B8C-83A1-F6EECF244321}">
                <p14:modId xmlns:p14="http://schemas.microsoft.com/office/powerpoint/2010/main" val="185207857"/>
              </p:ext>
            </p:extLst>
          </p:nvPr>
        </p:nvGraphicFramePr>
        <p:xfrm>
          <a:off x="591597" y="1367472"/>
          <a:ext cx="9717815" cy="4522340"/>
        </p:xfrm>
        <a:graphic>
          <a:graphicData uri="http://schemas.openxmlformats.org/drawingml/2006/table">
            <a:tbl>
              <a:tblPr>
                <a:tableStyleId>{5C22544A-7EE6-4342-B048-85BDC9FD1C3A}</a:tableStyleId>
              </a:tblPr>
              <a:tblGrid>
                <a:gridCol w="773008">
                  <a:extLst>
                    <a:ext uri="{9D8B030D-6E8A-4147-A177-3AD203B41FA5}">
                      <a16:colId xmlns:a16="http://schemas.microsoft.com/office/drawing/2014/main" val="20000"/>
                    </a:ext>
                  </a:extLst>
                </a:gridCol>
                <a:gridCol w="2920524">
                  <a:extLst>
                    <a:ext uri="{9D8B030D-6E8A-4147-A177-3AD203B41FA5}">
                      <a16:colId xmlns:a16="http://schemas.microsoft.com/office/drawing/2014/main" val="20001"/>
                    </a:ext>
                  </a:extLst>
                </a:gridCol>
                <a:gridCol w="6024283">
                  <a:extLst>
                    <a:ext uri="{9D8B030D-6E8A-4147-A177-3AD203B41FA5}">
                      <a16:colId xmlns:a16="http://schemas.microsoft.com/office/drawing/2014/main" val="20002"/>
                    </a:ext>
                  </a:extLst>
                </a:gridCol>
              </a:tblGrid>
              <a:tr h="573224">
                <a:tc gridSpan="3">
                  <a:txBody>
                    <a:bodyPr/>
                    <a:lstStyle/>
                    <a:p>
                      <a:pPr algn="ctr" fontAlgn="b"/>
                      <a:r>
                        <a:rPr lang="es-CO" sz="1600" b="1" u="none" strike="noStrike" dirty="0">
                          <a:effectLst/>
                        </a:rPr>
                        <a:t>PROCESO:  DOCENCIA</a:t>
                      </a:r>
                    </a:p>
                    <a:p>
                      <a:pPr algn="ctr" fontAlgn="b"/>
                      <a:r>
                        <a:rPr lang="es-CO" sz="1600" b="1" i="0" u="none" strike="noStrike" dirty="0">
                          <a:solidFill>
                            <a:srgbClr val="FF0000"/>
                          </a:solidFill>
                          <a:effectLst/>
                          <a:latin typeface="Arial"/>
                        </a:rPr>
                        <a:t>FACULTAD DE INGENIERÍAS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458362">
                <a:tc>
                  <a:txBody>
                    <a:bodyPr/>
                    <a:lstStyle/>
                    <a:p>
                      <a:pPr algn="just" fontAlgn="ctr"/>
                      <a:r>
                        <a:rPr lang="es-CO" sz="18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490754">
                <a:tc>
                  <a:txBody>
                    <a:bodyPr/>
                    <a:lstStyle/>
                    <a:p>
                      <a:pPr algn="ctr" rtl="0" fontAlgn="ctr"/>
                      <a:r>
                        <a:rPr lang="es-CO" sz="2400" b="0" i="0" u="none" strike="noStrike" dirty="0">
                          <a:solidFill>
                            <a:srgbClr val="000000"/>
                          </a:solidFill>
                          <a:effectLst/>
                          <a:latin typeface="Arial"/>
                        </a:rPr>
                        <a:t>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200" b="0" i="0" u="none" strike="noStrike" dirty="0">
                          <a:solidFill>
                            <a:schemeClr val="tx1"/>
                          </a:solidFill>
                          <a:effectLst/>
                          <a:latin typeface="Arial" panose="020B0604020202020204" pitchFamily="34" charset="0"/>
                        </a:rPr>
                        <a:t>Fortalecer la movilidad docente y estudiantil en los diferentes programas de la Facultad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s-CO" sz="1000" b="1" i="0" u="none" strike="noStrike" dirty="0" smtClean="0">
                          <a:solidFill>
                            <a:srgbClr val="000000"/>
                          </a:solidFill>
                          <a:effectLst/>
                          <a:latin typeface="Arial" panose="020B0604020202020204" pitchFamily="34" charset="0"/>
                        </a:rPr>
                        <a:t>Cerrado: </a:t>
                      </a:r>
                    </a:p>
                    <a:p>
                      <a:pPr algn="l" rtl="0" fontAlgn="ctr"/>
                      <a:r>
                        <a:rPr lang="es-CO" sz="1000" b="0" i="0" u="none" strike="noStrike" dirty="0">
                          <a:solidFill>
                            <a:srgbClr val="000000"/>
                          </a:solidFill>
                          <a:effectLst/>
                          <a:latin typeface="Arial" panose="020B0604020202020204" pitchFamily="34" charset="0"/>
                        </a:rPr>
                        <a:t/>
                      </a:r>
                      <a:br>
                        <a:rPr lang="es-CO" sz="1000" b="0" i="0" u="none" strike="noStrike" dirty="0">
                          <a:solidFill>
                            <a:srgbClr val="000000"/>
                          </a:solidFill>
                          <a:effectLst/>
                          <a:latin typeface="Arial" panose="020B0604020202020204" pitchFamily="34" charset="0"/>
                        </a:rPr>
                      </a:br>
                      <a:r>
                        <a:rPr lang="es-CO" sz="1000" b="1" i="0" u="none" strike="noStrike" dirty="0" smtClean="0">
                          <a:solidFill>
                            <a:srgbClr val="000000"/>
                          </a:solidFill>
                          <a:effectLst/>
                          <a:latin typeface="Arial" panose="020B0604020202020204" pitchFamily="34" charset="0"/>
                        </a:rPr>
                        <a:t>Ingeniería</a:t>
                      </a:r>
                      <a:r>
                        <a:rPr lang="es-CO" sz="1000" b="1" i="0" u="none" strike="noStrike" baseline="0" dirty="0" smtClean="0">
                          <a:solidFill>
                            <a:srgbClr val="000000"/>
                          </a:solidFill>
                          <a:effectLst/>
                          <a:latin typeface="Arial" panose="020B0604020202020204" pitchFamily="34" charset="0"/>
                        </a:rPr>
                        <a:t> </a:t>
                      </a:r>
                      <a:r>
                        <a:rPr lang="es-CO" sz="1000" b="1" i="0" u="none" strike="noStrike" dirty="0" smtClean="0">
                          <a:solidFill>
                            <a:srgbClr val="000000"/>
                          </a:solidFill>
                          <a:effectLst/>
                          <a:latin typeface="Arial" panose="020B0604020202020204" pitchFamily="34" charset="0"/>
                        </a:rPr>
                        <a:t>Financiera</a:t>
                      </a:r>
                      <a:r>
                        <a:rPr lang="es-CO" sz="1000" b="0" i="0" u="none" strike="noStrike" dirty="0">
                          <a:solidFill>
                            <a:srgbClr val="000000"/>
                          </a:solidFill>
                          <a:effectLst/>
                          <a:latin typeface="Arial" panose="020B0604020202020204" pitchFamily="34" charset="0"/>
                        </a:rPr>
                        <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2 intercambios académicos estudiantiles (Universidad de Guadalajara)</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Participación de 1 docente y 1 administrativo en VII Congreso Internacional en Gestión Financiera - REDAFIN.</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 realizó visita técnica a Cali (Laboratorio Financiero Universidad Santiago de Cali):18 estudiantes; 1 docente (Ing. Financiera)</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Seminario Internacional en Negocios y  Finanzas: 12 estudiantes 1 docente</a:t>
                      </a:r>
                      <a:br>
                        <a:rPr lang="es-CO" sz="1000" b="0" i="0" u="none" strike="noStrike" dirty="0">
                          <a:solidFill>
                            <a:srgbClr val="000000"/>
                          </a:solidFill>
                          <a:effectLst/>
                          <a:latin typeface="Arial" panose="020B0604020202020204" pitchFamily="34" charset="0"/>
                        </a:rPr>
                      </a:br>
                      <a:r>
                        <a:rPr lang="es-CO" sz="1000" b="1" i="0" u="none" strike="noStrike" dirty="0" smtClean="0">
                          <a:solidFill>
                            <a:srgbClr val="000000"/>
                          </a:solidFill>
                          <a:effectLst/>
                          <a:latin typeface="Arial" panose="020B0604020202020204" pitchFamily="34" charset="0"/>
                        </a:rPr>
                        <a:t>Ingeniería Comercial:</a:t>
                      </a:r>
                      <a:r>
                        <a:rPr lang="es-CO" sz="1000" b="0" i="0" u="none" strike="noStrike" dirty="0">
                          <a:solidFill>
                            <a:srgbClr val="000000"/>
                          </a:solidFill>
                          <a:effectLst/>
                          <a:latin typeface="Arial" panose="020B0604020202020204" pitchFamily="34" charset="0"/>
                        </a:rPr>
                        <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Seminario Internacional en Negocios y  Finanzas: 16 estudiantes; 1 docente</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Intercambio Internacional al MIT: 1 docente</a:t>
                      </a:r>
                      <a:br>
                        <a:rPr lang="es-CO" sz="1000" b="0" i="0" u="none" strike="noStrike" dirty="0">
                          <a:solidFill>
                            <a:srgbClr val="000000"/>
                          </a:solidFill>
                          <a:effectLst/>
                          <a:latin typeface="Arial" panose="020B0604020202020204" pitchFamily="34" charset="0"/>
                        </a:rPr>
                      </a:br>
                      <a:r>
                        <a:rPr lang="es-CO" sz="1000" b="1" i="0" u="none" strike="noStrike" dirty="0" smtClean="0">
                          <a:solidFill>
                            <a:srgbClr val="000000"/>
                          </a:solidFill>
                          <a:effectLst/>
                          <a:latin typeface="Arial" panose="020B0604020202020204" pitchFamily="34" charset="0"/>
                        </a:rPr>
                        <a:t>Ingeniería</a:t>
                      </a:r>
                      <a:r>
                        <a:rPr lang="es-CO" sz="1000" b="1" i="0" u="none" strike="noStrike" baseline="0" dirty="0" smtClean="0">
                          <a:solidFill>
                            <a:srgbClr val="000000"/>
                          </a:solidFill>
                          <a:effectLst/>
                          <a:latin typeface="Arial" panose="020B0604020202020204" pitchFamily="34" charset="0"/>
                        </a:rPr>
                        <a:t> de Sistemas</a:t>
                      </a:r>
                      <a:r>
                        <a:rPr lang="es-CO" sz="1000" b="1" i="0" u="none" strike="noStrike" dirty="0" smtClean="0">
                          <a:solidFill>
                            <a:srgbClr val="000000"/>
                          </a:solidFill>
                          <a:effectLst/>
                          <a:latin typeface="Arial" panose="020B0604020202020204" pitchFamily="34" charset="0"/>
                        </a:rPr>
                        <a:t>:</a:t>
                      </a:r>
                      <a:r>
                        <a:rPr lang="es-CO" sz="1000" b="0" i="0" u="none" strike="noStrike" dirty="0">
                          <a:solidFill>
                            <a:srgbClr val="000000"/>
                          </a:solidFill>
                          <a:effectLst/>
                          <a:latin typeface="Arial" panose="020B0604020202020204" pitchFamily="34" charset="0"/>
                        </a:rPr>
                        <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Seminario Internacional en Negocios y  Finanzas: 1 estudiantes</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Seminario de Grado en Big Data en Universidad de Guadalajara: 2 estudiante</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Visita técnica BIOS y BIOMA: Manizales; 2 docentes; 20 estudiantes </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Curso de CNC y cortadora laser: 1 docente y 15 estudiantes.</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Colombia 4.0 (Bogotá): 1 Docente</a:t>
                      </a:r>
                      <a:br>
                        <a:rPr lang="es-CO" sz="1000" b="0" i="0" u="none" strike="noStrike" dirty="0">
                          <a:solidFill>
                            <a:srgbClr val="000000"/>
                          </a:solidFill>
                          <a:effectLst/>
                          <a:latin typeface="Arial" panose="020B0604020202020204" pitchFamily="34" charset="0"/>
                        </a:rPr>
                      </a:br>
                      <a:r>
                        <a:rPr lang="es-CO" sz="1000" b="1" i="0" u="none" strike="noStrike" dirty="0" smtClean="0">
                          <a:solidFill>
                            <a:srgbClr val="000000"/>
                          </a:solidFill>
                          <a:effectLst/>
                          <a:latin typeface="Arial" panose="020B0604020202020204" pitchFamily="34" charset="0"/>
                        </a:rPr>
                        <a:t>Ingeniería</a:t>
                      </a:r>
                      <a:r>
                        <a:rPr lang="es-CO" sz="1000" b="1" i="0" u="none" strike="noStrike" baseline="0" dirty="0" smtClean="0">
                          <a:solidFill>
                            <a:srgbClr val="000000"/>
                          </a:solidFill>
                          <a:effectLst/>
                          <a:latin typeface="Arial" panose="020B0604020202020204" pitchFamily="34" charset="0"/>
                        </a:rPr>
                        <a:t> Civil</a:t>
                      </a:r>
                      <a:r>
                        <a:rPr lang="es-CO" sz="1000" b="1" i="0" u="none" strike="noStrike" dirty="0" smtClean="0">
                          <a:solidFill>
                            <a:srgbClr val="000000"/>
                          </a:solidFill>
                          <a:effectLst/>
                          <a:latin typeface="Arial" panose="020B0604020202020204" pitchFamily="34" charset="0"/>
                        </a:rPr>
                        <a:t>:</a:t>
                      </a:r>
                      <a:r>
                        <a:rPr lang="es-CO" sz="1000" b="0" i="0" u="none" strike="noStrike" dirty="0">
                          <a:solidFill>
                            <a:srgbClr val="000000"/>
                          </a:solidFill>
                          <a:effectLst/>
                          <a:latin typeface="Arial" panose="020B0604020202020204" pitchFamily="34" charset="0"/>
                        </a:rPr>
                        <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Seminario Internacional en UNAM de </a:t>
                      </a:r>
                      <a:r>
                        <a:rPr lang="es-CO" sz="1000" b="0" i="0" u="none" strike="noStrike" dirty="0" smtClean="0">
                          <a:solidFill>
                            <a:srgbClr val="000000"/>
                          </a:solidFill>
                          <a:effectLst/>
                          <a:latin typeface="Arial" panose="020B0604020202020204" pitchFamily="34" charset="0"/>
                        </a:rPr>
                        <a:t>México: </a:t>
                      </a:r>
                      <a:r>
                        <a:rPr lang="es-CO" sz="1000" b="0" i="0" u="none" strike="noStrike" dirty="0">
                          <a:solidFill>
                            <a:srgbClr val="000000"/>
                          </a:solidFill>
                          <a:effectLst/>
                          <a:latin typeface="Arial" panose="020B0604020202020204" pitchFamily="34" charset="0"/>
                        </a:rPr>
                        <a:t>1 docente; 47 estudiantes</a:t>
                      </a:r>
                      <a:br>
                        <a:rPr lang="es-CO" sz="1000" b="0" i="0" u="none" strike="noStrike" dirty="0">
                          <a:solidFill>
                            <a:srgbClr val="000000"/>
                          </a:solidFill>
                          <a:effectLst/>
                          <a:latin typeface="Arial" panose="020B0604020202020204" pitchFamily="34" charset="0"/>
                        </a:rPr>
                      </a:br>
                      <a:r>
                        <a:rPr lang="es-CO" sz="1000" b="0" i="0" u="none" strike="noStrike" dirty="0">
                          <a:solidFill>
                            <a:srgbClr val="000000"/>
                          </a:solidFill>
                          <a:effectLst/>
                          <a:latin typeface="Arial" panose="020B0604020202020204" pitchFamily="34" charset="0"/>
                        </a:rPr>
                        <a:t>Reunión bianual del concreto (Cartagena): 1 docente</a:t>
                      </a:r>
                      <a:r>
                        <a:rPr lang="es-CO" sz="800" b="0" i="0" u="none" strike="noStrike" dirty="0">
                          <a:solidFill>
                            <a:srgbClr val="000000"/>
                          </a:solidFill>
                          <a:effectLst/>
                          <a:latin typeface="Arial" panose="020B0604020202020204" pitchFamily="34" charset="0"/>
                        </a:rPr>
                        <a:t/>
                      </a:r>
                      <a:br>
                        <a:rPr lang="es-CO" sz="800" b="0" i="0" u="none" strike="noStrike" dirty="0">
                          <a:solidFill>
                            <a:srgbClr val="000000"/>
                          </a:solidFill>
                          <a:effectLst/>
                          <a:latin typeface="Arial" panose="020B0604020202020204" pitchFamily="34" charset="0"/>
                        </a:rPr>
                      </a:br>
                      <a:endParaRPr lang="es-CO" sz="8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07413150"/>
                  </a:ext>
                </a:extLst>
              </a:tr>
            </a:tbl>
          </a:graphicData>
        </a:graphic>
      </p:graphicFrame>
    </p:spTree>
    <p:extLst>
      <p:ext uri="{BB962C8B-B14F-4D97-AF65-F5344CB8AC3E}">
        <p14:creationId xmlns:p14="http://schemas.microsoft.com/office/powerpoint/2010/main" val="2493873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5A2135D-3285-4FF9-B459-B6D5CCADC83C}"/>
              </a:ext>
            </a:extLst>
          </p:cNvPr>
          <p:cNvGraphicFramePr>
            <a:graphicFrameLocks noGrp="1"/>
          </p:cNvGraphicFramePr>
          <p:nvPr>
            <p:ph idx="1"/>
            <p:extLst>
              <p:ext uri="{D42A27DB-BD31-4B8C-83A1-F6EECF244321}">
                <p14:modId xmlns:p14="http://schemas.microsoft.com/office/powerpoint/2010/main" val="2994497548"/>
              </p:ext>
            </p:extLst>
          </p:nvPr>
        </p:nvGraphicFramePr>
        <p:xfrm>
          <a:off x="552976" y="1087393"/>
          <a:ext cx="10042320" cy="4795723"/>
        </p:xfrm>
        <a:graphic>
          <a:graphicData uri="http://schemas.openxmlformats.org/drawingml/2006/table">
            <a:tbl>
              <a:tblPr>
                <a:tableStyleId>{5C22544A-7EE6-4342-B048-85BDC9FD1C3A}</a:tableStyleId>
              </a:tblPr>
              <a:tblGrid>
                <a:gridCol w="616483">
                  <a:extLst>
                    <a:ext uri="{9D8B030D-6E8A-4147-A177-3AD203B41FA5}">
                      <a16:colId xmlns:a16="http://schemas.microsoft.com/office/drawing/2014/main" val="2787547738"/>
                    </a:ext>
                  </a:extLst>
                </a:gridCol>
                <a:gridCol w="4121751">
                  <a:extLst>
                    <a:ext uri="{9D8B030D-6E8A-4147-A177-3AD203B41FA5}">
                      <a16:colId xmlns:a16="http://schemas.microsoft.com/office/drawing/2014/main" val="3654531984"/>
                    </a:ext>
                  </a:extLst>
                </a:gridCol>
                <a:gridCol w="5304086">
                  <a:extLst>
                    <a:ext uri="{9D8B030D-6E8A-4147-A177-3AD203B41FA5}">
                      <a16:colId xmlns:a16="http://schemas.microsoft.com/office/drawing/2014/main" val="3545970877"/>
                    </a:ext>
                  </a:extLst>
                </a:gridCol>
              </a:tblGrid>
              <a:tr h="520158">
                <a:tc gridSpan="3">
                  <a:txBody>
                    <a:bodyPr/>
                    <a:lstStyle/>
                    <a:p>
                      <a:pPr algn="ctr" fontAlgn="b"/>
                      <a:r>
                        <a:rPr lang="es-CO" sz="1600" b="1" u="none" strike="noStrike" dirty="0">
                          <a:effectLst/>
                        </a:rPr>
                        <a:t>PROCESO:  DOCENCIA</a:t>
                      </a:r>
                    </a:p>
                    <a:p>
                      <a:pPr algn="ctr" fontAlgn="b"/>
                      <a:r>
                        <a:rPr lang="es-CO" sz="1600" b="1" i="0" u="none" strike="noStrike" baseline="0" dirty="0">
                          <a:solidFill>
                            <a:srgbClr val="FF0000"/>
                          </a:solidFill>
                          <a:effectLst/>
                          <a:latin typeface="Arial"/>
                        </a:rPr>
                        <a:t>FACULTAD DE CIENCIAS ECONÓMICAS, ADMITIVAS Y CONTABLES</a:t>
                      </a:r>
                      <a:endParaRPr lang="es-CO" sz="1600" b="1" i="0" u="none" strike="noStrike" dirty="0">
                        <a:solidFill>
                          <a:srgbClr val="FF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93718460"/>
                  </a:ext>
                </a:extLst>
              </a:tr>
              <a:tr h="5839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u="none" strike="noStrike" kern="1200" dirty="0">
                          <a:solidFill>
                            <a:schemeClr val="dk1"/>
                          </a:solidFill>
                          <a:effectLst/>
                          <a:latin typeface="+mn-lt"/>
                          <a:ea typeface="+mn-ea"/>
                          <a:cs typeface="+mn-cs"/>
                        </a:rPr>
                        <a:t>No.</a:t>
                      </a:r>
                    </a:p>
                    <a:p>
                      <a:endParaRPr lang="es-CO"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104247"/>
                  </a:ext>
                </a:extLst>
              </a:tr>
              <a:tr h="1081171">
                <a:tc>
                  <a:txBody>
                    <a:bodyPr/>
                    <a:lstStyle/>
                    <a:p>
                      <a:pPr algn="ctr"/>
                      <a:r>
                        <a:rPr lang="es-CO" sz="2000" b="1" dirty="0" smtClean="0"/>
                        <a:t>6</a:t>
                      </a:r>
                      <a:endParaRPr lang="es-CO" sz="2000"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Realizar procesos de internacionalización de los programas de pregrado (Currículos, planes de estudio, movilidad estudiantil y docente e  investigación)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a:effectLst/>
                          <a:latin typeface="Arial" panose="020B0604020202020204" pitchFamily="34" charset="0"/>
                        </a:rPr>
                        <a:t>Cerrada: </a:t>
                      </a:r>
                      <a:r>
                        <a:rPr lang="es-CO" sz="1400" b="0" i="0" u="none" strike="noStrike" dirty="0">
                          <a:effectLst/>
                          <a:latin typeface="Arial" panose="020B0604020202020204" pitchFamily="34" charset="0"/>
                        </a:rPr>
                        <a:t>Se  tiene avance a través del proyecto FERENDA con relación a la internalización del currículo. Se entregaron a la ORI los informes de avance de los procesos de análisis de internacionalización  de los programas de la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18995046"/>
                  </a:ext>
                </a:extLst>
              </a:tr>
              <a:tr h="968605">
                <a:tc>
                  <a:txBody>
                    <a:bodyPr/>
                    <a:lstStyle/>
                    <a:p>
                      <a:pPr algn="ctr"/>
                      <a:r>
                        <a:rPr lang="es-CO" sz="2000" b="1" dirty="0" smtClean="0"/>
                        <a:t>7</a:t>
                      </a:r>
                      <a:endParaRPr lang="es-CO" sz="2000"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Intensificar y mejorar la articulación con el Consultorio Empresarial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a:effectLst/>
                          <a:latin typeface="Arial" panose="020B0604020202020204" pitchFamily="34" charset="0"/>
                        </a:rPr>
                        <a:t>Cerrada:  </a:t>
                      </a:r>
                      <a:r>
                        <a:rPr lang="es-CO" sz="1400" b="0" i="0" u="none" strike="noStrike" dirty="0">
                          <a:effectLst/>
                          <a:latin typeface="Arial" panose="020B0604020202020204" pitchFamily="34" charset="0"/>
                        </a:rPr>
                        <a:t>Con el apoyo del consultorio empresarial,  se la Facultad participó en la feria de emprendimiento del </a:t>
                      </a:r>
                      <a:r>
                        <a:rPr lang="es-CO" sz="1400" b="0" i="0" u="none" strike="noStrike" dirty="0" err="1">
                          <a:effectLst/>
                          <a:latin typeface="Arial" panose="020B0604020202020204" pitchFamily="34" charset="0"/>
                        </a:rPr>
                        <a:t>unilibre</a:t>
                      </a:r>
                      <a:r>
                        <a:rPr lang="es-CO" sz="1400" b="0" i="0" u="none" strike="noStrike" dirty="0">
                          <a:effectLst/>
                          <a:latin typeface="Arial" panose="020B0604020202020204" pitchFamily="34" charset="0"/>
                        </a:rPr>
                        <a:t> </a:t>
                      </a:r>
                      <a:r>
                        <a:rPr lang="es-CO" sz="1400" b="0" i="0" u="none" strike="noStrike" dirty="0" err="1">
                          <a:effectLst/>
                          <a:latin typeface="Arial" panose="020B0604020202020204" pitchFamily="34" charset="0"/>
                        </a:rPr>
                        <a:t>fest</a:t>
                      </a:r>
                      <a:r>
                        <a:rPr lang="es-CO" sz="1400" b="0" i="0" u="none" strike="noStrike" dirty="0">
                          <a:effectLst/>
                          <a:latin typeface="Arial" panose="020B0604020202020204" pitchFamily="34" charset="0"/>
                        </a:rPr>
                        <a:t> y aproximadamente El 80% de los proyectos de emprendimiento correspondieron 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37601335"/>
                  </a:ext>
                </a:extLst>
              </a:tr>
              <a:tr h="788417">
                <a:tc>
                  <a:txBody>
                    <a:bodyPr/>
                    <a:lstStyle/>
                    <a:p>
                      <a:pPr algn="ctr"/>
                      <a:r>
                        <a:rPr lang="es-CO" sz="2000" b="1" dirty="0"/>
                        <a:t>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Incrementar  aulas virtuales como apoyo a la presencialidad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a:effectLst/>
                          <a:latin typeface="Arial" panose="020B0604020202020204" pitchFamily="34" charset="0"/>
                        </a:rPr>
                        <a:t>Cerrada:  </a:t>
                      </a:r>
                      <a:r>
                        <a:rPr lang="es-CO" sz="1400" b="0" i="0" u="none" strike="noStrike" dirty="0">
                          <a:effectLst/>
                          <a:latin typeface="Arial" panose="020B0604020202020204" pitchFamily="34" charset="0"/>
                        </a:rPr>
                        <a:t>Se tienen avances significativos en la implementación de aulas virtuales en la Facultad y se está trabajando muy de la mano con la  Líder Componente Pedagógico del proyecto E-Learning de la Universidad Libre Seccional Pereira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01971480"/>
                  </a:ext>
                </a:extLst>
              </a:tr>
              <a:tr h="788417">
                <a:tc>
                  <a:txBody>
                    <a:bodyPr/>
                    <a:lstStyle/>
                    <a:p>
                      <a:pPr algn="ctr"/>
                      <a:r>
                        <a:rPr lang="es-CO" sz="2000" b="1" dirty="0"/>
                        <a:t>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Continuar con el proceso de actualización de los planes de estudio de los programas de pregrado de la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a:effectLst/>
                          <a:latin typeface="Arial" panose="020B0604020202020204" pitchFamily="34" charset="0"/>
                        </a:rPr>
                        <a:t>Cerrada:  </a:t>
                      </a:r>
                      <a:r>
                        <a:rPr lang="es-CO" sz="1400" b="0" i="0" u="none" strike="noStrike" dirty="0">
                          <a:effectLst/>
                          <a:latin typeface="Arial" panose="020B0604020202020204" pitchFamily="34" charset="0"/>
                        </a:rPr>
                        <a:t>Se revisaron los planes de estudio, se ajustaron y se enviaron a la sede principal para su aprobación por parte de la H. </a:t>
                      </a:r>
                      <a:r>
                        <a:rPr lang="es-CO" sz="1400" b="0" i="0" u="none" strike="noStrike" dirty="0" err="1">
                          <a:effectLst/>
                          <a:latin typeface="Arial" panose="020B0604020202020204" pitchFamily="34" charset="0"/>
                        </a:rPr>
                        <a:t>Consiliatura</a:t>
                      </a:r>
                      <a:r>
                        <a:rPr lang="es-CO" sz="1400" b="0" i="0" u="none" strike="noStrike" dirty="0">
                          <a:effectLst/>
                          <a:latin typeface="Arial" panose="020B060402020202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10800378"/>
                  </a:ext>
                </a:extLst>
              </a:tr>
            </a:tbl>
          </a:graphicData>
        </a:graphic>
      </p:graphicFrame>
      <p:sp>
        <p:nvSpPr>
          <p:cNvPr id="5" name="Título 4">
            <a:extLst>
              <a:ext uri="{FF2B5EF4-FFF2-40B4-BE49-F238E27FC236}">
                <a16:creationId xmlns:a16="http://schemas.microsoft.com/office/drawing/2014/main" id="{0B28C3B0-9E2B-49CF-9716-A519D09D6853}"/>
              </a:ext>
            </a:extLst>
          </p:cNvPr>
          <p:cNvSpPr>
            <a:spLocks noGrp="1"/>
          </p:cNvSpPr>
          <p:nvPr>
            <p:ph type="title"/>
          </p:nvPr>
        </p:nvSpPr>
        <p:spPr>
          <a:xfrm>
            <a:off x="838200" y="126265"/>
            <a:ext cx="9648039" cy="313932"/>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6" name="Tabla 5">
            <a:extLst>
              <a:ext uri="{FF2B5EF4-FFF2-40B4-BE49-F238E27FC236}">
                <a16:creationId xmlns:a16="http://schemas.microsoft.com/office/drawing/2014/main" id="{A637E823-A675-4DCE-A80A-725E64F411AF}"/>
              </a:ext>
            </a:extLst>
          </p:cNvPr>
          <p:cNvGraphicFramePr>
            <a:graphicFrameLocks noGrp="1"/>
          </p:cNvGraphicFramePr>
          <p:nvPr>
            <p:extLst>
              <p:ext uri="{D42A27DB-BD31-4B8C-83A1-F6EECF244321}">
                <p14:modId xmlns:p14="http://schemas.microsoft.com/office/powerpoint/2010/main" val="1527192160"/>
              </p:ext>
            </p:extLst>
          </p:nvPr>
        </p:nvGraphicFramePr>
        <p:xfrm>
          <a:off x="600170" y="283231"/>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37</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spTree>
    <p:extLst>
      <p:ext uri="{BB962C8B-B14F-4D97-AF65-F5344CB8AC3E}">
        <p14:creationId xmlns:p14="http://schemas.microsoft.com/office/powerpoint/2010/main" val="282706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5A2135D-3285-4FF9-B459-B6D5CCADC83C}"/>
              </a:ext>
            </a:extLst>
          </p:cNvPr>
          <p:cNvGraphicFramePr>
            <a:graphicFrameLocks noGrp="1"/>
          </p:cNvGraphicFramePr>
          <p:nvPr>
            <p:ph idx="1"/>
            <p:extLst>
              <p:ext uri="{D42A27DB-BD31-4B8C-83A1-F6EECF244321}">
                <p14:modId xmlns:p14="http://schemas.microsoft.com/office/powerpoint/2010/main" val="3183765659"/>
              </p:ext>
            </p:extLst>
          </p:nvPr>
        </p:nvGraphicFramePr>
        <p:xfrm>
          <a:off x="552975" y="1087393"/>
          <a:ext cx="10260433" cy="4926359"/>
        </p:xfrm>
        <a:graphic>
          <a:graphicData uri="http://schemas.openxmlformats.org/drawingml/2006/table">
            <a:tbl>
              <a:tblPr>
                <a:tableStyleId>{5C22544A-7EE6-4342-B048-85BDC9FD1C3A}</a:tableStyleId>
              </a:tblPr>
              <a:tblGrid>
                <a:gridCol w="816170">
                  <a:extLst>
                    <a:ext uri="{9D8B030D-6E8A-4147-A177-3AD203B41FA5}">
                      <a16:colId xmlns:a16="http://schemas.microsoft.com/office/drawing/2014/main" val="2787547738"/>
                    </a:ext>
                  </a:extLst>
                </a:gridCol>
                <a:gridCol w="3373184">
                  <a:extLst>
                    <a:ext uri="{9D8B030D-6E8A-4147-A177-3AD203B41FA5}">
                      <a16:colId xmlns:a16="http://schemas.microsoft.com/office/drawing/2014/main" val="3654531984"/>
                    </a:ext>
                  </a:extLst>
                </a:gridCol>
                <a:gridCol w="6071079">
                  <a:extLst>
                    <a:ext uri="{9D8B030D-6E8A-4147-A177-3AD203B41FA5}">
                      <a16:colId xmlns:a16="http://schemas.microsoft.com/office/drawing/2014/main" val="3545970877"/>
                    </a:ext>
                  </a:extLst>
                </a:gridCol>
              </a:tblGrid>
              <a:tr h="443751">
                <a:tc gridSpan="3">
                  <a:txBody>
                    <a:bodyPr/>
                    <a:lstStyle/>
                    <a:p>
                      <a:pPr algn="ctr" fontAlgn="b"/>
                      <a:r>
                        <a:rPr lang="es-CO" sz="1600" b="1" u="none" strike="noStrike" dirty="0">
                          <a:effectLst/>
                        </a:rPr>
                        <a:t>PROCESO:  DOCENCIA</a:t>
                      </a:r>
                    </a:p>
                    <a:p>
                      <a:pPr algn="ctr" fontAlgn="b"/>
                      <a:r>
                        <a:rPr lang="es-CO" sz="1600" b="1" i="0" u="none" strike="noStrike" baseline="0" dirty="0">
                          <a:solidFill>
                            <a:srgbClr val="FF0000"/>
                          </a:solidFill>
                          <a:effectLst/>
                          <a:latin typeface="Arial"/>
                        </a:rPr>
                        <a:t>FACULTAD DE DERECHO</a:t>
                      </a:r>
                      <a:endParaRPr lang="es-CO" sz="1600" b="1" i="0" u="none" strike="noStrike" dirty="0">
                        <a:solidFill>
                          <a:srgbClr val="FF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93718460"/>
                  </a:ext>
                </a:extLst>
              </a:tr>
              <a:tr h="491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u="none" strike="noStrike" kern="1200" dirty="0">
                          <a:solidFill>
                            <a:schemeClr val="dk1"/>
                          </a:solidFill>
                          <a:effectLst/>
                          <a:latin typeface="+mn-lt"/>
                          <a:ea typeface="+mn-ea"/>
                          <a:cs typeface="+mn-cs"/>
                        </a:rPr>
                        <a:t>No.</a:t>
                      </a:r>
                    </a:p>
                    <a:p>
                      <a:endParaRPr lang="es-CO"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104247"/>
                  </a:ext>
                </a:extLst>
              </a:tr>
              <a:tr h="935943">
                <a:tc>
                  <a:txBody>
                    <a:bodyPr/>
                    <a:lstStyle/>
                    <a:p>
                      <a:pPr algn="ctr"/>
                      <a:r>
                        <a:rPr lang="es-CO" b="1" dirty="0" smtClean="0"/>
                        <a:t>10</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Finalización del Documento maestro para renovación de acreditación en alta calidad para el programa de Derecho y registro en SACES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a:effectLst/>
                          <a:latin typeface="Arial" panose="020B0604020202020204" pitchFamily="34" charset="0"/>
                        </a:rPr>
                        <a:t>Cerrado</a:t>
                      </a:r>
                      <a:r>
                        <a:rPr lang="es-CO" sz="1200" b="0" i="0" u="none" strike="noStrike" dirty="0">
                          <a:effectLst/>
                          <a:latin typeface="Arial" panose="020B0604020202020204" pitchFamily="34" charset="0"/>
                        </a:rPr>
                        <a:t>: Se cumplió a cabalidad, se subió a plataforma el 15 de septiembre de 2018. Se está a la espera de fecha de visita de pares por parte del CNA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18995046"/>
                  </a:ext>
                </a:extLst>
              </a:tr>
              <a:tr h="838498">
                <a:tc>
                  <a:txBody>
                    <a:bodyPr/>
                    <a:lstStyle/>
                    <a:p>
                      <a:pPr algn="ctr"/>
                      <a:r>
                        <a:rPr lang="es-CO" b="1" dirty="0" smtClean="0"/>
                        <a:t>11</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Continuar con el proceso de autoevaluación con fines de acreditación del programa de Trabajo Social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a:effectLst/>
                          <a:latin typeface="Arial" panose="020B0604020202020204" pitchFamily="34" charset="0"/>
                        </a:rPr>
                        <a:t>Cerrado</a:t>
                      </a:r>
                      <a:r>
                        <a:rPr lang="es-CO" sz="1200" b="0" i="0" u="none" strike="noStrike" dirty="0">
                          <a:effectLst/>
                          <a:latin typeface="Arial" panose="020B0604020202020204" pitchFamily="34" charset="0"/>
                        </a:rPr>
                        <a:t>: Se encuentra en funcionamiento con periodicidad el Comité de </a:t>
                      </a:r>
                      <a:r>
                        <a:rPr lang="es-CO" sz="1200" b="0" i="0" u="none" strike="noStrike" dirty="0" smtClean="0">
                          <a:effectLst/>
                          <a:latin typeface="Arial" panose="020B0604020202020204" pitchFamily="34" charset="0"/>
                        </a:rPr>
                        <a:t>Autoevaluación </a:t>
                      </a:r>
                      <a:r>
                        <a:rPr lang="es-CO" sz="1200" b="0" i="0" u="none" strike="noStrike" dirty="0">
                          <a:effectLst/>
                          <a:latin typeface="Arial" panose="020B0604020202020204" pitchFamily="34" charset="0"/>
                        </a:rPr>
                        <a:t>con fines de acreditación para el programa de Trabajo Social.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37601335"/>
                  </a:ext>
                </a:extLst>
              </a:tr>
              <a:tr h="682514">
                <a:tc>
                  <a:txBody>
                    <a:bodyPr/>
                    <a:lstStyle/>
                    <a:p>
                      <a:pPr algn="ctr"/>
                      <a:r>
                        <a:rPr lang="es-CO" b="1" dirty="0" smtClean="0"/>
                        <a:t>12</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Iniciar el proceso de implementación de la semestralización del programa de Derecho</a:t>
                      </a:r>
                      <a:br>
                        <a:rPr lang="es-CO" sz="1200" b="0" i="0" u="none" strike="noStrike" dirty="0">
                          <a:effectLst/>
                          <a:latin typeface="Arial" panose="020B0604020202020204" pitchFamily="34" charset="0"/>
                        </a:rPr>
                      </a:br>
                      <a:endParaRPr lang="es-CO" sz="12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a:solidFill>
                            <a:srgbClr val="FF0000"/>
                          </a:solidFill>
                          <a:effectLst/>
                          <a:latin typeface="Arial" panose="020B0604020202020204" pitchFamily="34" charset="0"/>
                        </a:rPr>
                        <a:t>En Proceso</a:t>
                      </a:r>
                      <a:r>
                        <a:rPr lang="es-CO" sz="1200" b="0" i="0" u="none" strike="noStrike" dirty="0">
                          <a:solidFill>
                            <a:srgbClr val="FF0000"/>
                          </a:solidFill>
                          <a:effectLst/>
                          <a:latin typeface="Arial" panose="020B0604020202020204" pitchFamily="34" charset="0"/>
                        </a:rPr>
                        <a:t>: </a:t>
                      </a:r>
                      <a:r>
                        <a:rPr lang="es-CO" sz="1200" b="0" i="0" u="none" strike="noStrike" dirty="0">
                          <a:effectLst/>
                          <a:latin typeface="Arial" panose="020B0604020202020204" pitchFamily="34" charset="0"/>
                        </a:rPr>
                        <a:t>Se </a:t>
                      </a:r>
                      <a:r>
                        <a:rPr lang="es-CO" sz="1200" b="0" i="0" u="none" strike="noStrike" dirty="0" smtClean="0">
                          <a:effectLst/>
                          <a:latin typeface="Arial" panose="020B0604020202020204" pitchFamily="34" charset="0"/>
                        </a:rPr>
                        <a:t>realizaron </a:t>
                      </a:r>
                      <a:r>
                        <a:rPr lang="es-CO" sz="1200" b="0" i="0" u="none" strike="noStrike" dirty="0">
                          <a:effectLst/>
                          <a:latin typeface="Arial" panose="020B0604020202020204" pitchFamily="34" charset="0"/>
                        </a:rPr>
                        <a:t>las tareas asignadas para la seccional y </a:t>
                      </a:r>
                      <a:r>
                        <a:rPr lang="es-CO" sz="1200" b="0" i="0" u="none" strike="noStrike" dirty="0" smtClean="0">
                          <a:effectLst/>
                          <a:latin typeface="Arial" panose="020B0604020202020204" pitchFamily="34" charset="0"/>
                        </a:rPr>
                        <a:t>se </a:t>
                      </a:r>
                      <a:r>
                        <a:rPr lang="es-CO" sz="1200" b="0" i="0" u="none" strike="noStrike" dirty="0">
                          <a:effectLst/>
                          <a:latin typeface="Arial" panose="020B0604020202020204" pitchFamily="34" charset="0"/>
                        </a:rPr>
                        <a:t>está a la espera de convocatoria nacional para continuar con el proceso.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01971480"/>
                  </a:ext>
                </a:extLst>
              </a:tr>
              <a:tr h="682514">
                <a:tc>
                  <a:txBody>
                    <a:bodyPr/>
                    <a:lstStyle/>
                    <a:p>
                      <a:pPr algn="ctr"/>
                      <a:r>
                        <a:rPr lang="es-CO" b="1" dirty="0" smtClean="0"/>
                        <a:t>13</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Incrementar la implementación aulas virtuales como apoyo a la presencialidad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a:solidFill>
                            <a:srgbClr val="FF0000"/>
                          </a:solidFill>
                          <a:effectLst/>
                          <a:latin typeface="Arial" panose="020B0604020202020204" pitchFamily="34" charset="0"/>
                        </a:rPr>
                        <a:t>En proceso</a:t>
                      </a:r>
                      <a:r>
                        <a:rPr lang="es-CO" sz="1200" b="0" i="0" u="none" strike="noStrike" dirty="0">
                          <a:effectLst/>
                          <a:latin typeface="Arial" panose="020B0604020202020204" pitchFamily="34" charset="0"/>
                        </a:rPr>
                        <a:t>:  Se está a la espera de concretar la reorganización de las aulas virtuales, de acuerdo con la nueva </a:t>
                      </a:r>
                      <a:r>
                        <a:rPr lang="es-CO" sz="1200" b="0" i="0" u="none" strike="noStrike" dirty="0" smtClean="0">
                          <a:effectLst/>
                          <a:latin typeface="Arial" panose="020B0604020202020204" pitchFamily="34" charset="0"/>
                        </a:rPr>
                        <a:t>plataforma </a:t>
                      </a:r>
                      <a:r>
                        <a:rPr lang="es-CO" sz="1200" b="0" i="0" u="none" strike="noStrike" dirty="0">
                          <a:effectLst/>
                          <a:latin typeface="Arial" panose="020B0604020202020204" pitchFamily="34" charset="0"/>
                        </a:rPr>
                        <a:t>de implementación.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10800378"/>
                  </a:ext>
                </a:extLst>
              </a:tr>
              <a:tr h="682514">
                <a:tc>
                  <a:txBody>
                    <a:bodyPr/>
                    <a:lstStyle/>
                    <a:p>
                      <a:pPr algn="ctr"/>
                      <a:r>
                        <a:rPr lang="es-CO" b="1" dirty="0" smtClean="0"/>
                        <a:t>14</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a:effectLst/>
                          <a:latin typeface="Arial" panose="020B0604020202020204" pitchFamily="34" charset="0"/>
                        </a:rPr>
                        <a:t>Generar acciones integradas para el mejoramiento de indicadores de internacionalización desde la docencia y la investigación.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200" b="1" i="0" u="none" strike="noStrike" dirty="0">
                          <a:solidFill>
                            <a:srgbClr val="FF0000"/>
                          </a:solidFill>
                          <a:effectLst/>
                          <a:latin typeface="Arial" panose="020B0604020202020204" pitchFamily="34" charset="0"/>
                        </a:rPr>
                        <a:t>En Proceso:  </a:t>
                      </a:r>
                      <a:r>
                        <a:rPr lang="es-CO" sz="1200" b="0" i="0" u="none" strike="noStrike" dirty="0">
                          <a:effectLst/>
                          <a:latin typeface="Arial" panose="020B0604020202020204" pitchFamily="34" charset="0"/>
                        </a:rPr>
                        <a:t>Se está en la construcción del documento del Programa de Internacionalización para el programa de Derecho con base en "</a:t>
                      </a:r>
                      <a:r>
                        <a:rPr lang="es-CO" sz="1200" b="0" i="0" u="none" strike="noStrike" dirty="0" err="1">
                          <a:effectLst/>
                          <a:latin typeface="Arial" panose="020B0604020202020204" pitchFamily="34" charset="0"/>
                        </a:rPr>
                        <a:t>Ferenda</a:t>
                      </a:r>
                      <a:r>
                        <a:rPr lang="es-CO" sz="1200" b="0" i="0" u="none" strike="noStrike" dirty="0">
                          <a:effectLst/>
                          <a:latin typeface="Arial" panose="020B0604020202020204" pitchFamily="34" charset="0"/>
                        </a:rPr>
                        <a:t>" para establecer acciones concretas de mejoramiento de indicadores en esta materia.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8764744"/>
                  </a:ext>
                </a:extLst>
              </a:tr>
            </a:tbl>
          </a:graphicData>
        </a:graphic>
      </p:graphicFrame>
      <p:sp>
        <p:nvSpPr>
          <p:cNvPr id="5" name="Título 4">
            <a:extLst>
              <a:ext uri="{FF2B5EF4-FFF2-40B4-BE49-F238E27FC236}">
                <a16:creationId xmlns:a16="http://schemas.microsoft.com/office/drawing/2014/main" id="{0B28C3B0-9E2B-49CF-9716-A519D09D6853}"/>
              </a:ext>
            </a:extLst>
          </p:cNvPr>
          <p:cNvSpPr>
            <a:spLocks noGrp="1"/>
          </p:cNvSpPr>
          <p:nvPr>
            <p:ph type="title"/>
          </p:nvPr>
        </p:nvSpPr>
        <p:spPr>
          <a:xfrm>
            <a:off x="838200" y="126265"/>
            <a:ext cx="9648039" cy="313932"/>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6" name="Tabla 5">
            <a:extLst>
              <a:ext uri="{FF2B5EF4-FFF2-40B4-BE49-F238E27FC236}">
                <a16:creationId xmlns:a16="http://schemas.microsoft.com/office/drawing/2014/main" id="{A637E823-A675-4DCE-A80A-725E64F411AF}"/>
              </a:ext>
            </a:extLst>
          </p:cNvPr>
          <p:cNvGraphicFramePr>
            <a:graphicFrameLocks noGrp="1"/>
          </p:cNvGraphicFramePr>
          <p:nvPr>
            <p:extLst/>
          </p:nvPr>
        </p:nvGraphicFramePr>
        <p:xfrm>
          <a:off x="600170" y="283231"/>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37</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spTree>
    <p:extLst>
      <p:ext uri="{BB962C8B-B14F-4D97-AF65-F5344CB8AC3E}">
        <p14:creationId xmlns:p14="http://schemas.microsoft.com/office/powerpoint/2010/main" val="3204440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5A2135D-3285-4FF9-B459-B6D5CCADC83C}"/>
              </a:ext>
            </a:extLst>
          </p:cNvPr>
          <p:cNvGraphicFramePr>
            <a:graphicFrameLocks noGrp="1"/>
          </p:cNvGraphicFramePr>
          <p:nvPr>
            <p:ph idx="1"/>
            <p:extLst>
              <p:ext uri="{D42A27DB-BD31-4B8C-83A1-F6EECF244321}">
                <p14:modId xmlns:p14="http://schemas.microsoft.com/office/powerpoint/2010/main" val="3105266746"/>
              </p:ext>
            </p:extLst>
          </p:nvPr>
        </p:nvGraphicFramePr>
        <p:xfrm>
          <a:off x="362140" y="1367406"/>
          <a:ext cx="10409324" cy="4515643"/>
        </p:xfrm>
        <a:graphic>
          <a:graphicData uri="http://schemas.openxmlformats.org/drawingml/2006/table">
            <a:tbl>
              <a:tblPr>
                <a:tableStyleId>{5C22544A-7EE6-4342-B048-85BDC9FD1C3A}</a:tableStyleId>
              </a:tblPr>
              <a:tblGrid>
                <a:gridCol w="828014">
                  <a:extLst>
                    <a:ext uri="{9D8B030D-6E8A-4147-A177-3AD203B41FA5}">
                      <a16:colId xmlns:a16="http://schemas.microsoft.com/office/drawing/2014/main" val="2787547738"/>
                    </a:ext>
                  </a:extLst>
                </a:gridCol>
                <a:gridCol w="2664670">
                  <a:extLst>
                    <a:ext uri="{9D8B030D-6E8A-4147-A177-3AD203B41FA5}">
                      <a16:colId xmlns:a16="http://schemas.microsoft.com/office/drawing/2014/main" val="3654531984"/>
                    </a:ext>
                  </a:extLst>
                </a:gridCol>
                <a:gridCol w="6916640">
                  <a:extLst>
                    <a:ext uri="{9D8B030D-6E8A-4147-A177-3AD203B41FA5}">
                      <a16:colId xmlns:a16="http://schemas.microsoft.com/office/drawing/2014/main" val="3545970877"/>
                    </a:ext>
                  </a:extLst>
                </a:gridCol>
              </a:tblGrid>
              <a:tr h="475977">
                <a:tc gridSpan="3">
                  <a:txBody>
                    <a:bodyPr/>
                    <a:lstStyle/>
                    <a:p>
                      <a:pPr algn="ctr" fontAlgn="b"/>
                      <a:r>
                        <a:rPr lang="es-CO" sz="1600" b="1" u="none" strike="noStrike" dirty="0">
                          <a:effectLst/>
                        </a:rPr>
                        <a:t>PROCESO:  DOCENCIA</a:t>
                      </a:r>
                    </a:p>
                    <a:p>
                      <a:pPr algn="ctr" fontAlgn="b"/>
                      <a:r>
                        <a:rPr lang="es-CO" sz="1600" b="1" i="0" u="none" strike="noStrike" baseline="0" dirty="0">
                          <a:solidFill>
                            <a:srgbClr val="FF0000"/>
                          </a:solidFill>
                          <a:effectLst/>
                          <a:latin typeface="Arial"/>
                        </a:rPr>
                        <a:t>FACULTAD DE CIENCIAS DE LA SALUD </a:t>
                      </a:r>
                      <a:endParaRPr lang="es-CO" sz="1600" b="1" i="0" u="none" strike="noStrike" dirty="0">
                        <a:solidFill>
                          <a:srgbClr val="FF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93718460"/>
                  </a:ext>
                </a:extLst>
              </a:tr>
              <a:tr h="5275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u="none" strike="noStrike" kern="1200" dirty="0">
                          <a:solidFill>
                            <a:schemeClr val="dk1"/>
                          </a:solidFill>
                          <a:effectLst/>
                          <a:latin typeface="+mn-lt"/>
                          <a:ea typeface="+mn-ea"/>
                          <a:cs typeface="+mn-cs"/>
                        </a:rPr>
                        <a:t>No.</a:t>
                      </a:r>
                    </a:p>
                    <a:p>
                      <a:endParaRPr lang="es-CO"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104247"/>
                  </a:ext>
                </a:extLst>
              </a:tr>
              <a:tr h="1250236">
                <a:tc>
                  <a:txBody>
                    <a:bodyPr/>
                    <a:lstStyle/>
                    <a:p>
                      <a:pPr algn="ctr"/>
                      <a:r>
                        <a:rPr lang="es-CO" b="1" dirty="0" smtClean="0"/>
                        <a:t>15</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Fortalecer el componente de movilidad nacional e internacional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200" b="1" i="0" u="none" strike="noStrike" dirty="0">
                          <a:solidFill>
                            <a:srgbClr val="000000"/>
                          </a:solidFill>
                          <a:effectLst/>
                          <a:latin typeface="Arial" panose="020B0604020202020204" pitchFamily="34" charset="0"/>
                        </a:rPr>
                        <a:t>Cerrado:  </a:t>
                      </a:r>
                      <a:r>
                        <a:rPr lang="es-CO" sz="1200" b="0" i="0" u="none" strike="noStrike" dirty="0">
                          <a:solidFill>
                            <a:srgbClr val="000000"/>
                          </a:solidFill>
                          <a:effectLst/>
                          <a:latin typeface="Arial" panose="020B0604020202020204" pitchFamily="34" charset="0"/>
                        </a:rPr>
                        <a:t>Se intensificaron las acciones de motivación para los estudiantes de la Facultad principalmente en los programas de Enfermería y Microbiología y logró despuntar la movilidad internacional en el programa de </a:t>
                      </a:r>
                      <a:r>
                        <a:rPr lang="es-CO" sz="1200" b="0" i="0" u="none" strike="noStrike" dirty="0" smtClean="0">
                          <a:solidFill>
                            <a:srgbClr val="000000"/>
                          </a:solidFill>
                          <a:effectLst/>
                          <a:latin typeface="Arial" panose="020B0604020202020204" pitchFamily="34" charset="0"/>
                        </a:rPr>
                        <a:t>microbiología </a:t>
                      </a:r>
                      <a:r>
                        <a:rPr lang="es-CO" sz="1200" b="0" i="0" u="none" strike="noStrike" dirty="0">
                          <a:solidFill>
                            <a:srgbClr val="000000"/>
                          </a:solidFill>
                          <a:effectLst/>
                          <a:latin typeface="Arial" panose="020B0604020202020204" pitchFamily="34" charset="0"/>
                        </a:rPr>
                        <a:t>con dos estudiantes que fueron a hacer su práctica profesional a México y Perú, en cuanto al programa de Enfermería dos estudiantes hicieron su práctica integrada fuera del país (Argentina y España) abriendo puertas para que estudiantes con familias en España principalmente se interesen en hacer sus prácticas en este país</a:t>
                      </a:r>
                      <a:br>
                        <a:rPr lang="es-CO" sz="1200" b="0" i="0" u="none" strike="noStrike" dirty="0">
                          <a:solidFill>
                            <a:srgbClr val="000000"/>
                          </a:solidFill>
                          <a:effectLst/>
                          <a:latin typeface="Arial" panose="020B0604020202020204" pitchFamily="34" charset="0"/>
                        </a:rPr>
                      </a:br>
                      <a:r>
                        <a:rPr lang="es-CO" sz="1200" b="0" i="0" u="none" strike="noStrike" dirty="0">
                          <a:solidFill>
                            <a:srgbClr val="000000"/>
                          </a:solidFill>
                          <a:effectLst/>
                          <a:latin typeface="Arial" panose="020B0604020202020204" pitchFamily="34" charset="0"/>
                        </a:rPr>
                        <a:t/>
                      </a:r>
                      <a:br>
                        <a:rPr lang="es-CO" sz="1200" b="0" i="0" u="none" strike="noStrike" dirty="0">
                          <a:solidFill>
                            <a:srgbClr val="000000"/>
                          </a:solidFill>
                          <a:effectLst/>
                          <a:latin typeface="Arial" panose="020B0604020202020204" pitchFamily="34" charset="0"/>
                        </a:rPr>
                      </a:br>
                      <a:r>
                        <a:rPr lang="es-CO" sz="1200" b="0" i="0" u="none" strike="noStrike" dirty="0">
                          <a:solidFill>
                            <a:srgbClr val="000000"/>
                          </a:solidFill>
                          <a:effectLst/>
                          <a:latin typeface="Arial" panose="020B0604020202020204" pitchFamily="34" charset="0"/>
                        </a:rPr>
                        <a:t>En el programa de microbiología 4 estudiantes estuvieron en Perú en el Congreso internacional de astrobiología, uno de ellos patrocinado por el instituto nacional de astrobiología.</a:t>
                      </a:r>
                    </a:p>
                    <a:p>
                      <a:pPr algn="just" rtl="0" fontAlgn="ctr"/>
                      <a:endParaRPr lang="es-CO" sz="12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18995046"/>
                  </a:ext>
                </a:extLst>
              </a:tr>
              <a:tr h="899393">
                <a:tc>
                  <a:txBody>
                    <a:bodyPr/>
                    <a:lstStyle/>
                    <a:p>
                      <a:pPr algn="ctr"/>
                      <a:r>
                        <a:rPr lang="es-CO" b="1" dirty="0" smtClean="0"/>
                        <a:t>16</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Fortalecer la investigación </a:t>
                      </a:r>
                      <a:r>
                        <a:rPr lang="es-CO" sz="1400" b="0" i="0" u="none" strike="noStrike" dirty="0" err="1">
                          <a:solidFill>
                            <a:srgbClr val="000000"/>
                          </a:solidFill>
                          <a:effectLst/>
                          <a:latin typeface="Arial" panose="020B0604020202020204" pitchFamily="34" charset="0"/>
                        </a:rPr>
                        <a:t>interseccional</a:t>
                      </a:r>
                      <a:r>
                        <a:rPr lang="es-CO" sz="1400" b="0" i="0" u="none" strike="noStrike" dirty="0">
                          <a:solidFill>
                            <a:srgbClr val="000000"/>
                          </a:solidFill>
                          <a:effectLst/>
                          <a:latin typeface="Arial" panose="020B0604020202020204" pitchFamily="34" charset="0"/>
                        </a:rPr>
                        <a:t> e interinstitucional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200" b="1" i="0" u="none" strike="noStrike" dirty="0">
                          <a:solidFill>
                            <a:srgbClr val="000000"/>
                          </a:solidFill>
                          <a:effectLst/>
                          <a:latin typeface="Arial" panose="020B0604020202020204" pitchFamily="34" charset="0"/>
                        </a:rPr>
                        <a:t>Cerrado: </a:t>
                      </a:r>
                      <a:r>
                        <a:rPr lang="es-CO" sz="1200" b="0" i="0" u="none" strike="noStrike" dirty="0">
                          <a:solidFill>
                            <a:srgbClr val="000000"/>
                          </a:solidFill>
                          <a:effectLst/>
                          <a:latin typeface="Arial" panose="020B0604020202020204" pitchFamily="34" charset="0"/>
                        </a:rPr>
                        <a:t>Tanto el programa de Enfermería como el de Microbiología, desde la Dirección Seccional de Investigaciones participaron en convocatorias </a:t>
                      </a:r>
                      <a:r>
                        <a:rPr lang="es-CO" sz="1200" b="0" i="0" u="none" strike="noStrike" dirty="0" err="1">
                          <a:solidFill>
                            <a:srgbClr val="000000"/>
                          </a:solidFill>
                          <a:effectLst/>
                          <a:latin typeface="Arial" panose="020B0604020202020204" pitchFamily="34" charset="0"/>
                        </a:rPr>
                        <a:t>interseccionales</a:t>
                      </a:r>
                      <a:r>
                        <a:rPr lang="es-CO" sz="1200" b="0" i="0" u="none" strike="noStrike" dirty="0">
                          <a:solidFill>
                            <a:srgbClr val="000000"/>
                          </a:solidFill>
                          <a:effectLst/>
                          <a:latin typeface="Arial" panose="020B0604020202020204" pitchFamily="34" charset="0"/>
                        </a:rPr>
                        <a:t> e interinstitucionales hecho que fomenta la cohesión y mejora las actividades en red con instituciones de educación superior (IES) nacionales.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37601335"/>
                  </a:ext>
                </a:extLst>
              </a:tr>
              <a:tr h="732080">
                <a:tc>
                  <a:txBody>
                    <a:bodyPr/>
                    <a:lstStyle/>
                    <a:p>
                      <a:pPr algn="ctr"/>
                      <a:r>
                        <a:rPr lang="es-CO" b="1" dirty="0" smtClean="0"/>
                        <a:t>17</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400" b="0" i="0" u="none" strike="noStrike" dirty="0">
                          <a:solidFill>
                            <a:srgbClr val="000000"/>
                          </a:solidFill>
                          <a:effectLst/>
                          <a:latin typeface="Arial" panose="020B0604020202020204" pitchFamily="34" charset="0"/>
                        </a:rPr>
                        <a:t>Realizar procesos de autoevaluación condiciones iniciales de microbiología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200" b="1" i="0" u="none" strike="noStrike" dirty="0">
                          <a:solidFill>
                            <a:srgbClr val="000000"/>
                          </a:solidFill>
                          <a:effectLst/>
                          <a:latin typeface="Arial" panose="020B0604020202020204" pitchFamily="34" charset="0"/>
                        </a:rPr>
                        <a:t>Cerrado</a:t>
                      </a:r>
                      <a:r>
                        <a:rPr lang="es-CO" sz="1200" b="0" i="0" u="none" strike="noStrike" dirty="0">
                          <a:solidFill>
                            <a:srgbClr val="000000"/>
                          </a:solidFill>
                          <a:effectLst/>
                          <a:latin typeface="Arial" panose="020B0604020202020204" pitchFamily="34" charset="0"/>
                        </a:rPr>
                        <a:t>: Dado que la Universidad está acreditada institucionalmente este requisito para iniciar la autoevaluación se obvia.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01971480"/>
                  </a:ext>
                </a:extLst>
              </a:tr>
            </a:tbl>
          </a:graphicData>
        </a:graphic>
      </p:graphicFrame>
      <p:sp>
        <p:nvSpPr>
          <p:cNvPr id="5" name="Título 4">
            <a:extLst>
              <a:ext uri="{FF2B5EF4-FFF2-40B4-BE49-F238E27FC236}">
                <a16:creationId xmlns:a16="http://schemas.microsoft.com/office/drawing/2014/main" id="{0B28C3B0-9E2B-49CF-9716-A519D09D6853}"/>
              </a:ext>
            </a:extLst>
          </p:cNvPr>
          <p:cNvSpPr>
            <a:spLocks noGrp="1"/>
          </p:cNvSpPr>
          <p:nvPr>
            <p:ph type="title"/>
          </p:nvPr>
        </p:nvSpPr>
        <p:spPr>
          <a:xfrm>
            <a:off x="838200" y="126265"/>
            <a:ext cx="9648039" cy="313932"/>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6" name="Tabla 5">
            <a:extLst>
              <a:ext uri="{FF2B5EF4-FFF2-40B4-BE49-F238E27FC236}">
                <a16:creationId xmlns:a16="http://schemas.microsoft.com/office/drawing/2014/main" id="{A637E823-A675-4DCE-A80A-725E64F411AF}"/>
              </a:ext>
            </a:extLst>
          </p:cNvPr>
          <p:cNvGraphicFramePr>
            <a:graphicFrameLocks noGrp="1"/>
          </p:cNvGraphicFramePr>
          <p:nvPr>
            <p:extLst>
              <p:ext uri="{D42A27DB-BD31-4B8C-83A1-F6EECF244321}">
                <p14:modId xmlns:p14="http://schemas.microsoft.com/office/powerpoint/2010/main" val="1083842274"/>
              </p:ext>
            </p:extLst>
          </p:nvPr>
        </p:nvGraphicFramePr>
        <p:xfrm>
          <a:off x="362140" y="509733"/>
          <a:ext cx="9886069" cy="721923"/>
        </p:xfrm>
        <a:graphic>
          <a:graphicData uri="http://schemas.openxmlformats.org/drawingml/2006/table">
            <a:tbl>
              <a:tblPr>
                <a:tableStyleId>{5C22544A-7EE6-4342-B048-85BDC9FD1C3A}</a:tableStyleId>
              </a:tblPr>
              <a:tblGrid>
                <a:gridCol w="2471517">
                  <a:extLst>
                    <a:ext uri="{9D8B030D-6E8A-4147-A177-3AD203B41FA5}">
                      <a16:colId xmlns:a16="http://schemas.microsoft.com/office/drawing/2014/main" val="3591446584"/>
                    </a:ext>
                  </a:extLst>
                </a:gridCol>
                <a:gridCol w="2471517">
                  <a:extLst>
                    <a:ext uri="{9D8B030D-6E8A-4147-A177-3AD203B41FA5}">
                      <a16:colId xmlns:a16="http://schemas.microsoft.com/office/drawing/2014/main" val="1546479444"/>
                    </a:ext>
                  </a:extLst>
                </a:gridCol>
                <a:gridCol w="1697810">
                  <a:extLst>
                    <a:ext uri="{9D8B030D-6E8A-4147-A177-3AD203B41FA5}">
                      <a16:colId xmlns:a16="http://schemas.microsoft.com/office/drawing/2014/main" val="1119991675"/>
                    </a:ext>
                  </a:extLst>
                </a:gridCol>
                <a:gridCol w="1416424">
                  <a:extLst>
                    <a:ext uri="{9D8B030D-6E8A-4147-A177-3AD203B41FA5}">
                      <a16:colId xmlns:a16="http://schemas.microsoft.com/office/drawing/2014/main" val="3759868019"/>
                    </a:ext>
                  </a:extLst>
                </a:gridCol>
                <a:gridCol w="1828801">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Cerradas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37</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spTree>
    <p:extLst>
      <p:ext uri="{BB962C8B-B14F-4D97-AF65-F5344CB8AC3E}">
        <p14:creationId xmlns:p14="http://schemas.microsoft.com/office/powerpoint/2010/main" val="3369809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5A2135D-3285-4FF9-B459-B6D5CCADC83C}"/>
              </a:ext>
            </a:extLst>
          </p:cNvPr>
          <p:cNvGraphicFramePr>
            <a:graphicFrameLocks noGrp="1"/>
          </p:cNvGraphicFramePr>
          <p:nvPr>
            <p:ph idx="1"/>
            <p:extLst>
              <p:ext uri="{D42A27DB-BD31-4B8C-83A1-F6EECF244321}">
                <p14:modId xmlns:p14="http://schemas.microsoft.com/office/powerpoint/2010/main" val="555147027"/>
              </p:ext>
            </p:extLst>
          </p:nvPr>
        </p:nvGraphicFramePr>
        <p:xfrm>
          <a:off x="362140" y="1301192"/>
          <a:ext cx="11072054" cy="4893862"/>
        </p:xfrm>
        <a:graphic>
          <a:graphicData uri="http://schemas.openxmlformats.org/drawingml/2006/table">
            <a:tbl>
              <a:tblPr>
                <a:tableStyleId>{5C22544A-7EE6-4342-B048-85BDC9FD1C3A}</a:tableStyleId>
              </a:tblPr>
              <a:tblGrid>
                <a:gridCol w="880731">
                  <a:extLst>
                    <a:ext uri="{9D8B030D-6E8A-4147-A177-3AD203B41FA5}">
                      <a16:colId xmlns:a16="http://schemas.microsoft.com/office/drawing/2014/main" val="2787547738"/>
                    </a:ext>
                  </a:extLst>
                </a:gridCol>
                <a:gridCol w="3436705">
                  <a:extLst>
                    <a:ext uri="{9D8B030D-6E8A-4147-A177-3AD203B41FA5}">
                      <a16:colId xmlns:a16="http://schemas.microsoft.com/office/drawing/2014/main" val="3654531984"/>
                    </a:ext>
                  </a:extLst>
                </a:gridCol>
                <a:gridCol w="6754618">
                  <a:extLst>
                    <a:ext uri="{9D8B030D-6E8A-4147-A177-3AD203B41FA5}">
                      <a16:colId xmlns:a16="http://schemas.microsoft.com/office/drawing/2014/main" val="3545970877"/>
                    </a:ext>
                  </a:extLst>
                </a:gridCol>
              </a:tblGrid>
              <a:tr h="530104">
                <a:tc gridSpan="3">
                  <a:txBody>
                    <a:bodyPr/>
                    <a:lstStyle/>
                    <a:p>
                      <a:pPr algn="ctr" fontAlgn="b"/>
                      <a:r>
                        <a:rPr lang="es-CO" sz="1600" b="1" u="none" strike="noStrike" dirty="0">
                          <a:effectLst/>
                        </a:rPr>
                        <a:t>PROCESO:  DOCENCIA</a:t>
                      </a:r>
                    </a:p>
                    <a:p>
                      <a:pPr algn="ctr" fontAlgn="b"/>
                      <a:r>
                        <a:rPr lang="es-CO" sz="1600" b="1" i="0" u="none" strike="noStrike" baseline="0" dirty="0">
                          <a:solidFill>
                            <a:srgbClr val="FF0000"/>
                          </a:solidFill>
                          <a:effectLst/>
                          <a:latin typeface="Arial"/>
                        </a:rPr>
                        <a:t>FACULTAD DE CIENCIAS DE LA SALUD </a:t>
                      </a:r>
                      <a:endParaRPr lang="es-CO" sz="1600" b="1" i="0" u="none" strike="noStrike" dirty="0">
                        <a:solidFill>
                          <a:srgbClr val="FF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93718460"/>
                  </a:ext>
                </a:extLst>
              </a:tr>
              <a:tr h="271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800" b="1" u="none" strike="noStrike" kern="1200" dirty="0">
                          <a:solidFill>
                            <a:schemeClr val="dk1"/>
                          </a:solidFill>
                          <a:effectLst/>
                          <a:latin typeface="+mn-lt"/>
                          <a:ea typeface="+mn-ea"/>
                          <a:cs typeface="+mn-cs"/>
                        </a:rPr>
                        <a:t>No.</a:t>
                      </a:r>
                    </a:p>
                    <a:p>
                      <a:endParaRPr lang="es-CO"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dirty="0">
                          <a:effectLst/>
                        </a:rPr>
                        <a:t>SEGUIMIENTO</a:t>
                      </a:r>
                      <a:r>
                        <a:rPr lang="es-CO" sz="1400" b="1" u="none" strike="noStrike" baseline="0" dirty="0">
                          <a:effectLst/>
                        </a:rPr>
                        <a:t> A </a:t>
                      </a:r>
                      <a:r>
                        <a:rPr lang="es-CO" sz="1400" b="1" u="none" strike="noStrike" dirty="0">
                          <a:effectLst/>
                        </a:rPr>
                        <a:t>ACCIONES DE MEJORAMIENTO 2018</a:t>
                      </a:r>
                      <a:endParaRPr lang="es-CO" sz="14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4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104247"/>
                  </a:ext>
                </a:extLst>
              </a:tr>
              <a:tr h="1854873">
                <a:tc>
                  <a:txBody>
                    <a:bodyPr/>
                    <a:lstStyle/>
                    <a:p>
                      <a:pPr algn="ctr"/>
                      <a:r>
                        <a:rPr lang="es-CO" b="1" dirty="0" smtClean="0"/>
                        <a:t>18</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b="0" i="0" u="none" strike="noStrike" dirty="0">
                          <a:solidFill>
                            <a:srgbClr val="000000"/>
                          </a:solidFill>
                          <a:effectLst/>
                          <a:latin typeface="Arial" panose="020B0604020202020204" pitchFamily="34" charset="0"/>
                        </a:rPr>
                        <a:t>Armonización de los programas de Enfermería y microbiología a nivel nacional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400" b="1" i="0" u="none" strike="noStrike" dirty="0">
                          <a:solidFill>
                            <a:srgbClr val="000000"/>
                          </a:solidFill>
                          <a:effectLst/>
                          <a:latin typeface="Arial" panose="020B0604020202020204" pitchFamily="34" charset="0"/>
                        </a:rPr>
                        <a:t>En Proceso</a:t>
                      </a:r>
                      <a:r>
                        <a:rPr lang="es-CO" sz="1400" b="0" i="0" u="none" strike="noStrike" dirty="0">
                          <a:solidFill>
                            <a:srgbClr val="000000"/>
                          </a:solidFill>
                          <a:effectLst/>
                          <a:latin typeface="Arial" panose="020B0604020202020204" pitchFamily="34" charset="0"/>
                        </a:rPr>
                        <a:t>: El programa de Enfermería está realizando reuniones periódicas con la Seccional Cali cuyo resultado final será un plan de estudios armonizado y de cara al siglo XXI, este proceso se desarrollará en el mediano plazo por su complejidad:  El programa de Microbiología </a:t>
                      </a:r>
                      <a:r>
                        <a:rPr lang="es-CO" sz="1400" b="0" i="0" u="none" strike="noStrike" dirty="0" smtClean="0">
                          <a:solidFill>
                            <a:srgbClr val="000000"/>
                          </a:solidFill>
                          <a:effectLst/>
                          <a:latin typeface="Arial" panose="020B0604020202020204" pitchFamily="34" charset="0"/>
                        </a:rPr>
                        <a:t>después </a:t>
                      </a:r>
                      <a:r>
                        <a:rPr lang="es-CO" sz="1400" b="0" i="0" u="none" strike="noStrike" dirty="0">
                          <a:solidFill>
                            <a:srgbClr val="000000"/>
                          </a:solidFill>
                          <a:effectLst/>
                          <a:latin typeface="Arial" panose="020B0604020202020204" pitchFamily="34" charset="0"/>
                        </a:rPr>
                        <a:t>de varias reuniones con la seccional Barranquilla, se llegó a un punto de no encuentro por la asignatura de inglés que Barranquilla tiene fuera del plan de estudios y Pereira no la saca del plan de estudios por la política nacional de </a:t>
                      </a:r>
                      <a:r>
                        <a:rPr lang="es-CO" sz="1400" b="0" i="0" u="none" strike="noStrike" dirty="0" smtClean="0">
                          <a:solidFill>
                            <a:srgbClr val="000000"/>
                          </a:solidFill>
                          <a:effectLst/>
                          <a:latin typeface="Arial" panose="020B0604020202020204" pitchFamily="34" charset="0"/>
                        </a:rPr>
                        <a:t>bilingüismo, </a:t>
                      </a:r>
                      <a:r>
                        <a:rPr lang="es-CO" sz="1400" b="0" i="0" u="none" strike="noStrike" dirty="0">
                          <a:solidFill>
                            <a:srgbClr val="000000"/>
                          </a:solidFill>
                          <a:effectLst/>
                          <a:latin typeface="Arial" panose="020B0604020202020204" pitchFamily="34" charset="0"/>
                        </a:rPr>
                        <a:t>se llegó a un acuerdo con dicha seccional en cuanto a que en el mes de febrero se definiría la </a:t>
                      </a:r>
                      <a:r>
                        <a:rPr lang="es-CO" sz="1400" b="0" i="0" u="none" strike="noStrike" dirty="0" smtClean="0">
                          <a:solidFill>
                            <a:srgbClr val="000000"/>
                          </a:solidFill>
                          <a:effectLst/>
                          <a:latin typeface="Arial" panose="020B0604020202020204" pitchFamily="34" charset="0"/>
                        </a:rPr>
                        <a:t>conducta </a:t>
                      </a:r>
                      <a:r>
                        <a:rPr lang="es-CO" sz="1400" b="0" i="0" u="none" strike="noStrike" dirty="0">
                          <a:solidFill>
                            <a:srgbClr val="000000"/>
                          </a:solidFill>
                          <a:effectLst/>
                          <a:latin typeface="Arial" panose="020B0604020202020204" pitchFamily="34" charset="0"/>
                        </a:rPr>
                        <a:t>a seguir.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10800378"/>
                  </a:ext>
                </a:extLst>
              </a:tr>
              <a:tr h="1623014">
                <a:tc>
                  <a:txBody>
                    <a:bodyPr/>
                    <a:lstStyle/>
                    <a:p>
                      <a:pPr algn="ctr"/>
                      <a:r>
                        <a:rPr lang="es-CO" b="1" dirty="0" smtClean="0"/>
                        <a:t>19</a:t>
                      </a:r>
                      <a:endParaRPr lang="es-CO" b="1" dirty="0"/>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ctr"/>
                      <a:r>
                        <a:rPr lang="es-CO" sz="1600" b="0" i="0" u="none" strike="noStrike" dirty="0">
                          <a:solidFill>
                            <a:srgbClr val="000000"/>
                          </a:solidFill>
                          <a:effectLst/>
                          <a:latin typeface="Arial" panose="020B0604020202020204" pitchFamily="34" charset="0"/>
                        </a:rPr>
                        <a:t>Fortalecer el componente de movilidad nacional e internacional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600" b="1" i="0" u="none" strike="noStrike" dirty="0">
                          <a:solidFill>
                            <a:srgbClr val="000000"/>
                          </a:solidFill>
                          <a:effectLst/>
                          <a:latin typeface="Arial" panose="020B0604020202020204" pitchFamily="34" charset="0"/>
                        </a:rPr>
                        <a:t>Cerrado: </a:t>
                      </a:r>
                      <a:r>
                        <a:rPr lang="es-CO" sz="1400" b="0" i="0" u="none" strike="noStrike" dirty="0">
                          <a:solidFill>
                            <a:srgbClr val="000000"/>
                          </a:solidFill>
                          <a:effectLst/>
                          <a:latin typeface="Arial" panose="020B0604020202020204" pitchFamily="34" charset="0"/>
                        </a:rPr>
                        <a:t>Se incentivó entre los estudiantes la participación en semilleros de investigación conducentes al encuentro regional y nacional de semilleros de investigación.</a:t>
                      </a:r>
                      <a:br>
                        <a:rPr lang="es-CO" sz="1400" b="0" i="0" u="none" strike="noStrike" dirty="0">
                          <a:solidFill>
                            <a:srgbClr val="000000"/>
                          </a:solidFill>
                          <a:effectLst/>
                          <a:latin typeface="Arial" panose="020B0604020202020204" pitchFamily="34" charset="0"/>
                        </a:rPr>
                      </a:br>
                      <a:r>
                        <a:rPr lang="es-CO" sz="1400" b="0" i="0" u="none" strike="noStrike" dirty="0">
                          <a:solidFill>
                            <a:srgbClr val="000000"/>
                          </a:solidFill>
                          <a:effectLst/>
                          <a:latin typeface="Arial" panose="020B0604020202020204" pitchFamily="34" charset="0"/>
                        </a:rPr>
                        <a:t/>
                      </a:r>
                      <a:br>
                        <a:rPr lang="es-CO" sz="1400" b="0" i="0" u="none" strike="noStrike" dirty="0">
                          <a:solidFill>
                            <a:srgbClr val="000000"/>
                          </a:solidFill>
                          <a:effectLst/>
                          <a:latin typeface="Arial" panose="020B0604020202020204" pitchFamily="34" charset="0"/>
                        </a:rPr>
                      </a:br>
                      <a:r>
                        <a:rPr lang="es-CO" sz="1400" b="0" i="0" u="none" strike="noStrike" dirty="0">
                          <a:solidFill>
                            <a:srgbClr val="000000"/>
                          </a:solidFill>
                          <a:effectLst/>
                          <a:latin typeface="Arial" panose="020B0604020202020204" pitchFamily="34" charset="0"/>
                        </a:rPr>
                        <a:t>Se promovió la participación de estudiantes en convocatorias de becas internacionales y se realizó un programa de </a:t>
                      </a:r>
                      <a:r>
                        <a:rPr lang="es-CO" sz="1400" b="0" i="0" u="none" strike="noStrike" dirty="0" err="1" smtClean="0">
                          <a:solidFill>
                            <a:srgbClr val="000000"/>
                          </a:solidFill>
                          <a:effectLst/>
                          <a:latin typeface="Arial" panose="020B0604020202020204" pitchFamily="34" charset="0"/>
                        </a:rPr>
                        <a:t>saloneo</a:t>
                      </a:r>
                      <a:r>
                        <a:rPr lang="es-CO" sz="1400" b="0" i="0" u="none" strike="noStrike" dirty="0" smtClean="0">
                          <a:solidFill>
                            <a:srgbClr val="000000"/>
                          </a:solidFill>
                          <a:effectLst/>
                          <a:latin typeface="Arial" panose="020B0604020202020204" pitchFamily="34" charset="0"/>
                        </a:rPr>
                        <a:t> </a:t>
                      </a:r>
                      <a:r>
                        <a:rPr lang="es-CO" sz="1400" b="0" i="0" u="none" strike="noStrike" dirty="0">
                          <a:solidFill>
                            <a:srgbClr val="000000"/>
                          </a:solidFill>
                          <a:effectLst/>
                          <a:latin typeface="Arial" panose="020B0604020202020204" pitchFamily="34" charset="0"/>
                        </a:rPr>
                        <a:t>con la Coordinación de la ORI para motivar estudiantes. Para el año 2019 se asignará un docente que en sus actividades complementarias deberá asumir la responsabilidad de la internacionalización de la Facultad.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8764744"/>
                  </a:ext>
                </a:extLst>
              </a:tr>
            </a:tbl>
          </a:graphicData>
        </a:graphic>
      </p:graphicFrame>
      <p:sp>
        <p:nvSpPr>
          <p:cNvPr id="5" name="Título 4">
            <a:extLst>
              <a:ext uri="{FF2B5EF4-FFF2-40B4-BE49-F238E27FC236}">
                <a16:creationId xmlns:a16="http://schemas.microsoft.com/office/drawing/2014/main" id="{0B28C3B0-9E2B-49CF-9716-A519D09D6853}"/>
              </a:ext>
            </a:extLst>
          </p:cNvPr>
          <p:cNvSpPr>
            <a:spLocks noGrp="1"/>
          </p:cNvSpPr>
          <p:nvPr>
            <p:ph type="title"/>
          </p:nvPr>
        </p:nvSpPr>
        <p:spPr>
          <a:xfrm>
            <a:off x="838200" y="126265"/>
            <a:ext cx="9648039" cy="313932"/>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6" name="Tabla 5">
            <a:extLst>
              <a:ext uri="{FF2B5EF4-FFF2-40B4-BE49-F238E27FC236}">
                <a16:creationId xmlns:a16="http://schemas.microsoft.com/office/drawing/2014/main" id="{A637E823-A675-4DCE-A80A-725E64F411AF}"/>
              </a:ext>
            </a:extLst>
          </p:cNvPr>
          <p:cNvGraphicFramePr>
            <a:graphicFrameLocks noGrp="1"/>
          </p:cNvGraphicFramePr>
          <p:nvPr>
            <p:extLst>
              <p:ext uri="{D42A27DB-BD31-4B8C-83A1-F6EECF244321}">
                <p14:modId xmlns:p14="http://schemas.microsoft.com/office/powerpoint/2010/main" val="2569710458"/>
              </p:ext>
            </p:extLst>
          </p:nvPr>
        </p:nvGraphicFramePr>
        <p:xfrm>
          <a:off x="362140" y="509733"/>
          <a:ext cx="9848661" cy="721923"/>
        </p:xfrm>
        <a:graphic>
          <a:graphicData uri="http://schemas.openxmlformats.org/drawingml/2006/table">
            <a:tbl>
              <a:tblPr>
                <a:tableStyleId>{5C22544A-7EE6-4342-B048-85BDC9FD1C3A}</a:tableStyleId>
              </a:tblPr>
              <a:tblGrid>
                <a:gridCol w="2873926">
                  <a:extLst>
                    <a:ext uri="{9D8B030D-6E8A-4147-A177-3AD203B41FA5}">
                      <a16:colId xmlns:a16="http://schemas.microsoft.com/office/drawing/2014/main" val="3591446584"/>
                    </a:ext>
                  </a:extLst>
                </a:gridCol>
                <a:gridCol w="2873926">
                  <a:extLst>
                    <a:ext uri="{9D8B030D-6E8A-4147-A177-3AD203B41FA5}">
                      <a16:colId xmlns:a16="http://schemas.microsoft.com/office/drawing/2014/main" val="1546479444"/>
                    </a:ext>
                  </a:extLst>
                </a:gridCol>
                <a:gridCol w="1974245">
                  <a:extLst>
                    <a:ext uri="{9D8B030D-6E8A-4147-A177-3AD203B41FA5}">
                      <a16:colId xmlns:a16="http://schemas.microsoft.com/office/drawing/2014/main" val="1119991675"/>
                    </a:ext>
                  </a:extLst>
                </a:gridCol>
                <a:gridCol w="2126564">
                  <a:extLst>
                    <a:ext uri="{9D8B030D-6E8A-4147-A177-3AD203B41FA5}">
                      <a16:colId xmlns:a16="http://schemas.microsoft.com/office/drawing/2014/main" val="4104213081"/>
                    </a:ext>
                  </a:extLst>
                </a:gridCol>
              </a:tblGrid>
              <a:tr h="181162">
                <a:tc>
                  <a:txBody>
                    <a:bodyPr/>
                    <a:lstStyle/>
                    <a:p>
                      <a:pPr algn="ctr" rtl="0" fontAlgn="ctr"/>
                      <a:r>
                        <a:rPr lang="es-CO" sz="1400" b="1" u="none" strike="noStrike" dirty="0">
                          <a:effectLst/>
                        </a:rPr>
                        <a:t>2017</a:t>
                      </a:r>
                      <a:endParaRPr lang="es-CO"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4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En proceso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defTabSz="457200" rtl="0" eaLnBrk="1" fontAlgn="ctr" latinLnBrk="0" hangingPunct="1"/>
                      <a:r>
                        <a:rPr lang="es-CO" sz="1400" b="1" u="none" strike="noStrike" kern="1200" dirty="0">
                          <a:solidFill>
                            <a:schemeClr val="dk1"/>
                          </a:solidFill>
                          <a:effectLst/>
                          <a:latin typeface="+mn-lt"/>
                          <a:ea typeface="+mn-ea"/>
                          <a:cs typeface="+mn-cs"/>
                        </a:rPr>
                        <a:t>Total</a:t>
                      </a:r>
                      <a:r>
                        <a:rPr lang="es-CO" sz="1400" b="1" u="none" strike="noStrike" kern="1200" baseline="0" dirty="0">
                          <a:solidFill>
                            <a:schemeClr val="dk1"/>
                          </a:solidFill>
                          <a:effectLst/>
                          <a:latin typeface="+mn-lt"/>
                          <a:ea typeface="+mn-ea"/>
                          <a:cs typeface="+mn-cs"/>
                        </a:rPr>
                        <a:t> Acciones</a:t>
                      </a:r>
                    </a:p>
                    <a:p>
                      <a:pPr marL="0" algn="ctr" defTabSz="457200" rtl="0" eaLnBrk="1" fontAlgn="ctr" latinLnBrk="0" hangingPunct="1"/>
                      <a:r>
                        <a:rPr lang="es-CO" sz="1400" b="1" u="none" strike="noStrike" kern="1200" baseline="0" dirty="0">
                          <a:solidFill>
                            <a:schemeClr val="dk1"/>
                          </a:solidFill>
                          <a:effectLst/>
                          <a:latin typeface="+mn-lt"/>
                          <a:ea typeface="+mn-ea"/>
                          <a:cs typeface="+mn-cs"/>
                        </a:rPr>
                        <a:t>2017+2018</a:t>
                      </a:r>
                      <a:endParaRPr lang="es-CO" sz="14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9025041"/>
                  </a:ext>
                </a:extLst>
              </a:tr>
              <a:tr h="285678">
                <a:tc>
                  <a:txBody>
                    <a:bodyPr/>
                    <a:lstStyle/>
                    <a:p>
                      <a:pPr algn="ctr" rtl="0" fontAlgn="ctr"/>
                      <a:r>
                        <a:rPr lang="es-CO" sz="1600" b="1" i="0" u="none" strike="noStrike" dirty="0">
                          <a:solidFill>
                            <a:schemeClr val="dk1"/>
                          </a:solidFill>
                          <a:effectLst/>
                          <a:latin typeface="+mn-lt"/>
                        </a:rPr>
                        <a:t>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19</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800" b="1" i="0" u="none" strike="noStrike" dirty="0" smtClean="0">
                          <a:solidFill>
                            <a:srgbClr val="000000"/>
                          </a:solidFill>
                          <a:effectLst/>
                          <a:latin typeface="Arial" panose="020B0604020202020204" pitchFamily="34" charset="0"/>
                        </a:rPr>
                        <a:t>37</a:t>
                      </a:r>
                      <a:endParaRPr lang="es-CO" sz="1800" b="1" i="0" u="none" strike="noStrike" dirty="0">
                        <a:solidFill>
                          <a:srgbClr val="00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827088"/>
                  </a:ext>
                </a:extLst>
              </a:tr>
            </a:tbl>
          </a:graphicData>
        </a:graphic>
      </p:graphicFrame>
    </p:spTree>
    <p:extLst>
      <p:ext uri="{BB962C8B-B14F-4D97-AF65-F5344CB8AC3E}">
        <p14:creationId xmlns:p14="http://schemas.microsoft.com/office/powerpoint/2010/main" val="126787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PERÍODO (</a:t>
            </a:r>
            <a:r>
              <a:rPr lang="es-ES" sz="2800" b="1" dirty="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2527</TotalTime>
  <Words>6136</Words>
  <Application>Microsoft Office PowerPoint</Application>
  <PresentationFormat>Panorámica</PresentationFormat>
  <Paragraphs>718</Paragraphs>
  <Slides>32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MS PGothic</vt: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ESTADO DE LAS ACCIONES DE LAS REVISIONES POR LA DIRECCIÓN PREVIAS</vt:lpstr>
      <vt:lpstr>ESTADO DE LAS ACCIONES DE LAS REVISIONES POR LA DIRECCIÓN PREVIAS</vt:lpstr>
      <vt:lpstr>ESTADO DE LAS ACCIONES DE LAS REVISIONES POR LA DIRECCIÓN PREVIAS</vt:lpstr>
      <vt:lpstr>ESTADO DE LAS ACCIONES DE LAS REVISIONES POR LA DIRECCIÓN PREVIAS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278</cp:revision>
  <dcterms:created xsi:type="dcterms:W3CDTF">2019-03-10T18:08:05Z</dcterms:created>
  <dcterms:modified xsi:type="dcterms:W3CDTF">2019-10-09T16:11:08Z</dcterms:modified>
</cp:coreProperties>
</file>