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91" r:id="rId5"/>
    <p:sldId id="290" r:id="rId6"/>
    <p:sldId id="292" r:id="rId7"/>
    <p:sldId id="293" r:id="rId8"/>
    <p:sldId id="294" r:id="rId9"/>
    <p:sldId id="264" r:id="rId10"/>
    <p:sldId id="265" r:id="rId11"/>
    <p:sldId id="295" r:id="rId12"/>
    <p:sldId id="286" r:id="rId13"/>
    <p:sldId id="287" r:id="rId14"/>
    <p:sldId id="296" r:id="rId15"/>
    <p:sldId id="266" r:id="rId16"/>
    <p:sldId id="267" r:id="rId17"/>
    <p:sldId id="298" r:id="rId18"/>
    <p:sldId id="299" r:id="rId19"/>
    <p:sldId id="268" r:id="rId20"/>
    <p:sldId id="269" r:id="rId21"/>
    <p:sldId id="304" r:id="rId22"/>
    <p:sldId id="271" r:id="rId23"/>
    <p:sldId id="275" r:id="rId24"/>
    <p:sldId id="276" r:id="rId25"/>
    <p:sldId id="277" r:id="rId26"/>
    <p:sldId id="278" r:id="rId27"/>
    <p:sldId id="279" r:id="rId28"/>
    <p:sldId id="280" r:id="rId29"/>
    <p:sldId id="305" r:id="rId30"/>
    <p:sldId id="306" r:id="rId31"/>
    <p:sldId id="281" r:id="rId32"/>
    <p:sldId id="289" r:id="rId33"/>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38" y="2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9/10/2019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345330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9/10/2019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2107002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9/10/2019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154367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9/10/2019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53515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9A4B5566-D38A-4809-AF18-A9CEEFCF61C2}" type="datetimeFigureOut">
              <a:rPr lang="es-CO" smtClean="0"/>
              <a:t>9/10/2019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292122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p:cNvSpPr>
            <a:spLocks noGrp="1"/>
          </p:cNvSpPr>
          <p:nvPr>
            <p:ph type="dt" sz="half" idx="10"/>
          </p:nvPr>
        </p:nvSpPr>
        <p:spPr/>
        <p:txBody>
          <a:bodyPr/>
          <a:lstStyle/>
          <a:p>
            <a:fld id="{9A4B5566-D38A-4809-AF18-A9CEEFCF61C2}" type="datetimeFigureOut">
              <a:rPr lang="es-CO" smtClean="0"/>
              <a:t>9/10/2019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85943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p:cNvSpPr>
            <a:spLocks noGrp="1"/>
          </p:cNvSpPr>
          <p:nvPr>
            <p:ph type="dt" sz="half" idx="10"/>
          </p:nvPr>
        </p:nvSpPr>
        <p:spPr/>
        <p:txBody>
          <a:bodyPr/>
          <a:lstStyle/>
          <a:p>
            <a:fld id="{9A4B5566-D38A-4809-AF18-A9CEEFCF61C2}" type="datetimeFigureOut">
              <a:rPr lang="es-CO" smtClean="0"/>
              <a:t>9/10/2019</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261025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fecha 2"/>
          <p:cNvSpPr>
            <a:spLocks noGrp="1"/>
          </p:cNvSpPr>
          <p:nvPr>
            <p:ph type="dt" sz="half" idx="10"/>
          </p:nvPr>
        </p:nvSpPr>
        <p:spPr/>
        <p:txBody>
          <a:bodyPr/>
          <a:lstStyle/>
          <a:p>
            <a:fld id="{9A4B5566-D38A-4809-AF18-A9CEEFCF61C2}" type="datetimeFigureOut">
              <a:rPr lang="es-CO" smtClean="0"/>
              <a:t>9/10/2019</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891026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A4B5566-D38A-4809-AF18-A9CEEFCF61C2}" type="datetimeFigureOut">
              <a:rPr lang="es-CO" smtClean="0"/>
              <a:t>9/10/2019</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322615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9A4B5566-D38A-4809-AF18-A9CEEFCF61C2}" type="datetimeFigureOut">
              <a:rPr lang="es-CO" smtClean="0"/>
              <a:t>9/10/2019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986931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9A4B5566-D38A-4809-AF18-A9CEEFCF61C2}" type="datetimeFigureOut">
              <a:rPr lang="es-CO" smtClean="0"/>
              <a:t>9/10/2019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953537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B5566-D38A-4809-AF18-A9CEEFCF61C2}" type="datetimeFigureOut">
              <a:rPr lang="es-CO" smtClean="0"/>
              <a:t>9/10/2019</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5B50DC-D420-42B3-BDB9-D39FD1EFE230}" type="slidenum">
              <a:rPr lang="es-CO" smtClean="0"/>
              <a:t>‹Nº›</a:t>
            </a:fld>
            <a:endParaRPr lang="es-CO"/>
          </a:p>
        </p:txBody>
      </p:sp>
    </p:spTree>
    <p:extLst>
      <p:ext uri="{BB962C8B-B14F-4D97-AF65-F5344CB8AC3E}">
        <p14:creationId xmlns:p14="http://schemas.microsoft.com/office/powerpoint/2010/main" val="3541307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Resumen%20AC.xls"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Resumen%20AC.xls"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uadroTexto 1"/>
          <p:cNvSpPr txBox="1"/>
          <p:nvPr/>
        </p:nvSpPr>
        <p:spPr>
          <a:xfrm>
            <a:off x="2820473" y="4945487"/>
            <a:ext cx="7263685" cy="646331"/>
          </a:xfrm>
          <a:prstGeom prst="rect">
            <a:avLst/>
          </a:prstGeom>
          <a:noFill/>
        </p:spPr>
        <p:txBody>
          <a:bodyPr wrap="square" rtlCol="0">
            <a:spAutoFit/>
          </a:bodyPr>
          <a:lstStyle/>
          <a:p>
            <a:pPr algn="ctr"/>
            <a:r>
              <a:rPr lang="es-CO" sz="3600" b="1" dirty="0">
                <a:solidFill>
                  <a:srgbClr val="FF0000"/>
                </a:solidFill>
              </a:rPr>
              <a:t>DOCENCIA</a:t>
            </a:r>
          </a:p>
        </p:txBody>
      </p:sp>
    </p:spTree>
    <p:extLst>
      <p:ext uri="{BB962C8B-B14F-4D97-AF65-F5344CB8AC3E}">
        <p14:creationId xmlns:p14="http://schemas.microsoft.com/office/powerpoint/2010/main" val="3586542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2564" y="44624"/>
            <a:ext cx="9716279" cy="504056"/>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CO" sz="2000" b="1" i="0" u="none" strike="noStrike" kern="1200" cap="none" spc="0" normalizeH="0" baseline="0" noProof="0" dirty="0">
                <a:ln>
                  <a:noFill/>
                </a:ln>
                <a:effectLst/>
                <a:uLnTx/>
                <a:uFillTx/>
                <a:latin typeface="Calibri"/>
                <a:ea typeface="+mj-ea"/>
                <a:cs typeface="+mj-cs"/>
              </a:rPr>
              <a:t>OPORTUNIDADES Y ACCIONES DE MEJORA PARA EL PRÓXIMO PERÍODO (</a:t>
            </a:r>
            <a:r>
              <a:rPr kumimoji="0" lang="es-ES" sz="2000" b="1" i="0" u="none" strike="noStrike" kern="1200" cap="none" spc="0" normalizeH="0" baseline="0" noProof="0" dirty="0">
                <a:ln>
                  <a:noFill/>
                </a:ln>
                <a:effectLst/>
                <a:uLnTx/>
                <a:uFillTx/>
                <a:latin typeface="Calibri"/>
                <a:ea typeface="+mj-ea"/>
                <a:cs typeface="+mj-cs"/>
              </a:rPr>
              <a:t>2019)</a:t>
            </a:r>
            <a:endParaRPr kumimoji="0" lang="es-CO" sz="2000" b="1" i="0" u="none" strike="noStrike" kern="1200" cap="none" spc="0" normalizeH="0" baseline="0" noProof="0" dirty="0">
              <a:ln>
                <a:noFill/>
              </a:ln>
              <a:effectLst/>
              <a:uLnTx/>
              <a:uFillTx/>
              <a:latin typeface="Calibri"/>
              <a:ea typeface="+mj-ea"/>
              <a:cs typeface="+mj-cs"/>
            </a:endParaRPr>
          </a:p>
        </p:txBody>
      </p:sp>
      <p:graphicFrame>
        <p:nvGraphicFramePr>
          <p:cNvPr id="4" name="Tabla 3">
            <a:extLst>
              <a:ext uri="{FF2B5EF4-FFF2-40B4-BE49-F238E27FC236}">
                <a16:creationId xmlns:a16="http://schemas.microsoft.com/office/drawing/2014/main" id="{5B72F3DF-D3EF-4780-8A06-82B51DD6B4C4}"/>
              </a:ext>
            </a:extLst>
          </p:cNvPr>
          <p:cNvGraphicFramePr>
            <a:graphicFrameLocks noGrp="1"/>
          </p:cNvGraphicFramePr>
          <p:nvPr>
            <p:extLst>
              <p:ext uri="{D42A27DB-BD31-4B8C-83A1-F6EECF244321}">
                <p14:modId xmlns:p14="http://schemas.microsoft.com/office/powerpoint/2010/main" val="4444885"/>
              </p:ext>
            </p:extLst>
          </p:nvPr>
        </p:nvGraphicFramePr>
        <p:xfrm>
          <a:off x="942110" y="877456"/>
          <a:ext cx="9306735" cy="4976497"/>
        </p:xfrm>
        <a:graphic>
          <a:graphicData uri="http://schemas.openxmlformats.org/drawingml/2006/table">
            <a:tbl>
              <a:tblPr/>
              <a:tblGrid>
                <a:gridCol w="505712">
                  <a:extLst>
                    <a:ext uri="{9D8B030D-6E8A-4147-A177-3AD203B41FA5}">
                      <a16:colId xmlns:a16="http://schemas.microsoft.com/office/drawing/2014/main" val="603474205"/>
                    </a:ext>
                  </a:extLst>
                </a:gridCol>
                <a:gridCol w="3022038">
                  <a:extLst>
                    <a:ext uri="{9D8B030D-6E8A-4147-A177-3AD203B41FA5}">
                      <a16:colId xmlns:a16="http://schemas.microsoft.com/office/drawing/2014/main" val="3616756349"/>
                    </a:ext>
                  </a:extLst>
                </a:gridCol>
                <a:gridCol w="2773259">
                  <a:extLst>
                    <a:ext uri="{9D8B030D-6E8A-4147-A177-3AD203B41FA5}">
                      <a16:colId xmlns:a16="http://schemas.microsoft.com/office/drawing/2014/main" val="1946837837"/>
                    </a:ext>
                  </a:extLst>
                </a:gridCol>
                <a:gridCol w="2039162">
                  <a:extLst>
                    <a:ext uri="{9D8B030D-6E8A-4147-A177-3AD203B41FA5}">
                      <a16:colId xmlns:a16="http://schemas.microsoft.com/office/drawing/2014/main" val="3199552626"/>
                    </a:ext>
                  </a:extLst>
                </a:gridCol>
                <a:gridCol w="966564">
                  <a:extLst>
                    <a:ext uri="{9D8B030D-6E8A-4147-A177-3AD203B41FA5}">
                      <a16:colId xmlns:a16="http://schemas.microsoft.com/office/drawing/2014/main" val="688268939"/>
                    </a:ext>
                  </a:extLst>
                </a:gridCol>
              </a:tblGrid>
              <a:tr h="602894">
                <a:tc gridSpan="5">
                  <a:txBody>
                    <a:bodyPr/>
                    <a:lstStyle/>
                    <a:p>
                      <a:pPr algn="ctr" fontAlgn="ctr"/>
                      <a:r>
                        <a:rPr lang="es-CO" sz="1800" b="1" i="0" u="none" strike="noStrike" dirty="0">
                          <a:effectLst/>
                          <a:latin typeface="Arial" panose="020B0604020202020204" pitchFamily="34" charset="0"/>
                        </a:rPr>
                        <a:t>DOCENCIA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852901042"/>
                  </a:ext>
                </a:extLst>
              </a:tr>
              <a:tr h="669882">
                <a:tc>
                  <a:txBody>
                    <a:bodyPr/>
                    <a:lstStyle/>
                    <a:p>
                      <a:pPr algn="just" fontAlgn="ctr"/>
                      <a:r>
                        <a:rPr lang="es-CO" sz="1400" b="1" i="0" u="none" strike="noStrike">
                          <a:effectLst/>
                          <a:latin typeface="Arial" panose="020B0604020202020204" pitchFamily="34" charset="0"/>
                        </a:rPr>
                        <a:t>No.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1" i="0" u="none" strike="noStrike">
                          <a:solidFill>
                            <a:srgbClr val="FF0000"/>
                          </a:solidFill>
                          <a:effectLst/>
                          <a:latin typeface="Arial" panose="020B0604020202020204" pitchFamily="34" charset="0"/>
                        </a:rPr>
                        <a:t>ACCIÓN(ES) DE MEJORAMIENTO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1" i="0" u="none" strike="noStrike" dirty="0">
                          <a:solidFill>
                            <a:srgbClr val="FF0000"/>
                          </a:solidFill>
                          <a:effectLst/>
                          <a:latin typeface="Arial" panose="020B0604020202020204" pitchFamily="34" charset="0"/>
                        </a:rPr>
                        <a:t>IMPACTO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1" i="0" u="none" strike="noStrike" dirty="0">
                          <a:solidFill>
                            <a:srgbClr val="FF0000"/>
                          </a:solidFill>
                          <a:effectLst/>
                          <a:latin typeface="Arial" panose="020B0604020202020204" pitchFamily="34" charset="0"/>
                        </a:rPr>
                        <a:t>RESPONSABLE(S)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1" i="0" u="none" strike="noStrike" dirty="0">
                          <a:solidFill>
                            <a:srgbClr val="FF0000"/>
                          </a:solidFill>
                          <a:effectLst/>
                          <a:latin typeface="Arial" panose="020B0604020202020204" pitchFamily="34" charset="0"/>
                        </a:rPr>
                        <a:t>FECHA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7509141"/>
                  </a:ext>
                </a:extLst>
              </a:tr>
              <a:tr h="451053">
                <a:tc gridSpan="5">
                  <a:txBody>
                    <a:bodyPr/>
                    <a:lstStyle/>
                    <a:p>
                      <a:pPr algn="ctr" fontAlgn="ctr"/>
                      <a:r>
                        <a:rPr lang="es-CO" sz="1600" b="1" i="0" u="none" strike="noStrike" dirty="0">
                          <a:solidFill>
                            <a:srgbClr val="000000"/>
                          </a:solidFill>
                          <a:effectLst/>
                          <a:latin typeface="Arial" panose="020B0604020202020204" pitchFamily="34" charset="0"/>
                        </a:rPr>
                        <a:t>FACULTAD DE INGENIERÍAS</a:t>
                      </a:r>
                    </a:p>
                  </a:txBody>
                  <a:tcPr marL="9525" marR="9525" marT="952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332606889"/>
                  </a:ext>
                </a:extLst>
              </a:tr>
              <a:tr h="803857">
                <a:tc>
                  <a:txBody>
                    <a:bodyPr/>
                    <a:lstStyle/>
                    <a:p>
                      <a:pPr algn="ctr" fontAlgn="ctr"/>
                      <a:r>
                        <a:rPr lang="es-CO" sz="20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600" b="0" i="0" u="none" strike="noStrike" dirty="0">
                          <a:solidFill>
                            <a:srgbClr val="000000"/>
                          </a:solidFill>
                          <a:effectLst/>
                          <a:latin typeface="Arial" panose="020B0604020202020204" pitchFamily="34" charset="0"/>
                        </a:rPr>
                        <a:t>Obtención del Registro Calificado Ingeniería Financiera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600" b="0" i="0" u="none" strike="noStrike">
                          <a:solidFill>
                            <a:srgbClr val="000000"/>
                          </a:solidFill>
                          <a:effectLst/>
                          <a:latin typeface="Arial" panose="020B0604020202020204" pitchFamily="34" charset="0"/>
                        </a:rPr>
                        <a:t>Oferta del programa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600" b="0" i="0" u="none" strike="noStrike">
                          <a:solidFill>
                            <a:srgbClr val="000000"/>
                          </a:solidFill>
                          <a:effectLst/>
                          <a:latin typeface="Arial" panose="020B0604020202020204" pitchFamily="34" charset="0"/>
                        </a:rPr>
                        <a:t>Decano / Director de programa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O" sz="1600" b="0" i="0" u="none" strike="noStrike" dirty="0">
                          <a:solidFill>
                            <a:srgbClr val="000000"/>
                          </a:solidFill>
                          <a:effectLst/>
                          <a:latin typeface="Arial" panose="020B0604020202020204" pitchFamily="34" charset="0"/>
                        </a:rPr>
                        <a:t>2019-II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03011401"/>
                  </a:ext>
                </a:extLst>
              </a:tr>
              <a:tr h="803857">
                <a:tc>
                  <a:txBody>
                    <a:bodyPr/>
                    <a:lstStyle/>
                    <a:p>
                      <a:pPr algn="ctr" fontAlgn="ctr"/>
                      <a:r>
                        <a:rPr lang="es-CO" sz="20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600" b="0" i="0" u="none" strike="noStrike" dirty="0">
                          <a:solidFill>
                            <a:srgbClr val="000000"/>
                          </a:solidFill>
                          <a:effectLst/>
                          <a:latin typeface="Arial" panose="020B0604020202020204" pitchFamily="34" charset="0"/>
                        </a:rPr>
                        <a:t>Actualización de los PEP en cada programa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600" b="0" i="0" u="none" strike="noStrike" dirty="0">
                          <a:solidFill>
                            <a:srgbClr val="000000"/>
                          </a:solidFill>
                          <a:effectLst/>
                          <a:latin typeface="Arial" panose="020B0604020202020204" pitchFamily="34" charset="0"/>
                        </a:rPr>
                        <a:t>Dinamizar PEP en cada programa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600" b="0" i="0" u="none" strike="noStrike" dirty="0">
                          <a:solidFill>
                            <a:srgbClr val="000000"/>
                          </a:solidFill>
                          <a:effectLst/>
                          <a:latin typeface="Arial" panose="020B0604020202020204" pitchFamily="34" charset="0"/>
                        </a:rPr>
                        <a:t>Director de Programa / Comité Curricular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O" sz="1600" b="0" i="0" u="none" strike="noStrike" dirty="0">
                          <a:solidFill>
                            <a:srgbClr val="000000"/>
                          </a:solidFill>
                          <a:effectLst/>
                          <a:latin typeface="Arial" panose="020B0604020202020204" pitchFamily="34" charset="0"/>
                        </a:rPr>
                        <a:t>2019-II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52350245"/>
                  </a:ext>
                </a:extLst>
              </a:tr>
              <a:tr h="826188">
                <a:tc>
                  <a:txBody>
                    <a:bodyPr/>
                    <a:lstStyle/>
                    <a:p>
                      <a:pPr algn="ctr" fontAlgn="ctr"/>
                      <a:r>
                        <a:rPr lang="es-CO" sz="2000" b="1"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600" b="0" i="0" u="none" strike="noStrike">
                          <a:solidFill>
                            <a:srgbClr val="000000"/>
                          </a:solidFill>
                          <a:effectLst/>
                          <a:latin typeface="Arial" panose="020B0604020202020204" pitchFamily="34" charset="0"/>
                        </a:rPr>
                        <a:t>Promover la movilidad docente y estudiantil en cada programa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600" b="0" i="0" u="none" strike="noStrike" dirty="0">
                          <a:solidFill>
                            <a:srgbClr val="000000"/>
                          </a:solidFill>
                          <a:effectLst/>
                          <a:latin typeface="Arial" panose="020B0604020202020204" pitchFamily="34" charset="0"/>
                        </a:rPr>
                        <a:t>Reconocimiento nacional e internacional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600" b="0" i="0" u="none" strike="noStrike" dirty="0">
                          <a:solidFill>
                            <a:srgbClr val="000000"/>
                          </a:solidFill>
                          <a:effectLst/>
                          <a:latin typeface="Arial" panose="020B0604020202020204" pitchFamily="34" charset="0"/>
                        </a:rPr>
                        <a:t>Decano / Directores de programa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O" sz="1600" b="0" i="0" u="none" strike="noStrike" dirty="0">
                          <a:solidFill>
                            <a:srgbClr val="000000"/>
                          </a:solidFill>
                          <a:effectLst/>
                          <a:latin typeface="Arial" panose="020B0604020202020204" pitchFamily="34" charset="0"/>
                        </a:rPr>
                        <a:t>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08507945"/>
                  </a:ext>
                </a:extLst>
              </a:tr>
              <a:tr h="818766">
                <a:tc>
                  <a:txBody>
                    <a:bodyPr/>
                    <a:lstStyle/>
                    <a:p>
                      <a:pPr algn="ctr" fontAlgn="ctr"/>
                      <a:r>
                        <a:rPr lang="es-CO" sz="2000" b="1"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600" b="0" i="0" u="none" strike="noStrike">
                          <a:solidFill>
                            <a:srgbClr val="000000"/>
                          </a:solidFill>
                          <a:effectLst/>
                          <a:latin typeface="Arial" panose="020B0604020202020204" pitchFamily="34" charset="0"/>
                        </a:rPr>
                        <a:t>Revisión y actualización del 80% de los syllabus en cada programa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600" b="0" i="0" u="none" strike="noStrike">
                          <a:solidFill>
                            <a:srgbClr val="000000"/>
                          </a:solidFill>
                          <a:effectLst/>
                          <a:latin typeface="Arial" panose="020B0604020202020204" pitchFamily="34" charset="0"/>
                        </a:rPr>
                        <a:t>Oferta académica pertinente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600" b="0" i="0" u="none" strike="noStrike" dirty="0">
                          <a:solidFill>
                            <a:srgbClr val="000000"/>
                          </a:solidFill>
                          <a:effectLst/>
                          <a:latin typeface="Arial" panose="020B0604020202020204" pitchFamily="34" charset="0"/>
                        </a:rPr>
                        <a:t>docentes / Directores de programa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O" sz="1600" b="0" i="0" u="none" strike="noStrike" dirty="0">
                          <a:solidFill>
                            <a:srgbClr val="000000"/>
                          </a:solidFill>
                          <a:effectLst/>
                          <a:latin typeface="Arial" panose="020B0604020202020204" pitchFamily="34" charset="0"/>
                        </a:rPr>
                        <a:t>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3948271"/>
                  </a:ext>
                </a:extLst>
              </a:tr>
            </a:tbl>
          </a:graphicData>
        </a:graphic>
      </p:graphicFrame>
    </p:spTree>
    <p:extLst>
      <p:ext uri="{BB962C8B-B14F-4D97-AF65-F5344CB8AC3E}">
        <p14:creationId xmlns:p14="http://schemas.microsoft.com/office/powerpoint/2010/main" val="3740302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2564" y="44624"/>
            <a:ext cx="9716279" cy="504056"/>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CO" sz="2000" b="1" i="0" u="none" strike="noStrike" kern="1200" cap="none" spc="0" normalizeH="0" baseline="0" noProof="0" dirty="0">
                <a:ln>
                  <a:noFill/>
                </a:ln>
                <a:effectLst/>
                <a:uLnTx/>
                <a:uFillTx/>
                <a:latin typeface="Calibri"/>
                <a:ea typeface="+mj-ea"/>
                <a:cs typeface="+mj-cs"/>
              </a:rPr>
              <a:t>OPORTUNIDADES Y ACCIONES DE MEJORA PARA EL PRÓXIMO PERÍODO (</a:t>
            </a:r>
            <a:r>
              <a:rPr kumimoji="0" lang="es-ES" sz="2000" b="1" i="0" u="none" strike="noStrike" kern="1200" cap="none" spc="0" normalizeH="0" baseline="0" noProof="0" dirty="0">
                <a:ln>
                  <a:noFill/>
                </a:ln>
                <a:effectLst/>
                <a:uLnTx/>
                <a:uFillTx/>
                <a:latin typeface="Calibri"/>
                <a:ea typeface="+mj-ea"/>
                <a:cs typeface="+mj-cs"/>
              </a:rPr>
              <a:t>2019)</a:t>
            </a:r>
            <a:endParaRPr kumimoji="0" lang="es-CO" sz="2000" b="1" i="0" u="none" strike="noStrike" kern="1200" cap="none" spc="0" normalizeH="0" baseline="0" noProof="0" dirty="0">
              <a:ln>
                <a:noFill/>
              </a:ln>
              <a:effectLst/>
              <a:uLnTx/>
              <a:uFillTx/>
              <a:latin typeface="Calibri"/>
              <a:ea typeface="+mj-ea"/>
              <a:cs typeface="+mj-cs"/>
            </a:endParaRPr>
          </a:p>
        </p:txBody>
      </p:sp>
      <p:graphicFrame>
        <p:nvGraphicFramePr>
          <p:cNvPr id="4" name="Tabla 3">
            <a:extLst>
              <a:ext uri="{FF2B5EF4-FFF2-40B4-BE49-F238E27FC236}">
                <a16:creationId xmlns:a16="http://schemas.microsoft.com/office/drawing/2014/main" id="{F0C7D729-149B-4574-9111-9E7BCADEC1EE}"/>
              </a:ext>
            </a:extLst>
          </p:cNvPr>
          <p:cNvGraphicFramePr>
            <a:graphicFrameLocks noGrp="1"/>
          </p:cNvGraphicFramePr>
          <p:nvPr>
            <p:extLst>
              <p:ext uri="{D42A27DB-BD31-4B8C-83A1-F6EECF244321}">
                <p14:modId xmlns:p14="http://schemas.microsoft.com/office/powerpoint/2010/main" val="2385822760"/>
              </p:ext>
            </p:extLst>
          </p:nvPr>
        </p:nvGraphicFramePr>
        <p:xfrm>
          <a:off x="358588" y="1487257"/>
          <a:ext cx="9761599" cy="4238511"/>
        </p:xfrm>
        <a:graphic>
          <a:graphicData uri="http://schemas.openxmlformats.org/drawingml/2006/table">
            <a:tbl>
              <a:tblPr/>
              <a:tblGrid>
                <a:gridCol w="530429">
                  <a:extLst>
                    <a:ext uri="{9D8B030D-6E8A-4147-A177-3AD203B41FA5}">
                      <a16:colId xmlns:a16="http://schemas.microsoft.com/office/drawing/2014/main" val="1643855778"/>
                    </a:ext>
                  </a:extLst>
                </a:gridCol>
                <a:gridCol w="3169738">
                  <a:extLst>
                    <a:ext uri="{9D8B030D-6E8A-4147-A177-3AD203B41FA5}">
                      <a16:colId xmlns:a16="http://schemas.microsoft.com/office/drawing/2014/main" val="4064835846"/>
                    </a:ext>
                  </a:extLst>
                </a:gridCol>
                <a:gridCol w="2908803">
                  <a:extLst>
                    <a:ext uri="{9D8B030D-6E8A-4147-A177-3AD203B41FA5}">
                      <a16:colId xmlns:a16="http://schemas.microsoft.com/office/drawing/2014/main" val="1191343804"/>
                    </a:ext>
                  </a:extLst>
                </a:gridCol>
                <a:gridCol w="2138826">
                  <a:extLst>
                    <a:ext uri="{9D8B030D-6E8A-4147-A177-3AD203B41FA5}">
                      <a16:colId xmlns:a16="http://schemas.microsoft.com/office/drawing/2014/main" val="4029719475"/>
                    </a:ext>
                  </a:extLst>
                </a:gridCol>
                <a:gridCol w="1013803">
                  <a:extLst>
                    <a:ext uri="{9D8B030D-6E8A-4147-A177-3AD203B41FA5}">
                      <a16:colId xmlns:a16="http://schemas.microsoft.com/office/drawing/2014/main" val="4025867414"/>
                    </a:ext>
                  </a:extLst>
                </a:gridCol>
              </a:tblGrid>
              <a:tr h="324798">
                <a:tc gridSpan="5">
                  <a:txBody>
                    <a:bodyPr/>
                    <a:lstStyle/>
                    <a:p>
                      <a:pPr marL="0" algn="ctr" defTabSz="914400" rtl="0" eaLnBrk="1" fontAlgn="ctr" latinLnBrk="0" hangingPunct="1"/>
                      <a:r>
                        <a:rPr lang="es-CO" sz="1600" b="1" i="0" u="none" strike="noStrike" kern="1200" dirty="0">
                          <a:solidFill>
                            <a:srgbClr val="000000"/>
                          </a:solidFill>
                          <a:effectLst/>
                          <a:latin typeface="Arial" panose="020B0604020202020204" pitchFamily="34" charset="0"/>
                          <a:ea typeface="+mn-ea"/>
                          <a:cs typeface="+mn-cs"/>
                        </a:rPr>
                        <a:t>FACULTAD DE CIENCIAS ECONÓMICAS, ADMINISTRATIVAS Y CONTABLES</a:t>
                      </a:r>
                    </a:p>
                  </a:txBody>
                  <a:tcPr marL="9525" marR="9525" marT="952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697840691"/>
                  </a:ext>
                </a:extLst>
              </a:tr>
              <a:tr h="1076138">
                <a:tc>
                  <a:txBody>
                    <a:bodyPr/>
                    <a:lstStyle/>
                    <a:p>
                      <a:pPr algn="ctr" fontAlgn="ctr"/>
                      <a:r>
                        <a:rPr lang="es-CO" sz="1200" b="1" i="0" u="none" strike="noStrike" dirty="0">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400" b="0" i="0" u="none" strike="noStrike" dirty="0">
                          <a:solidFill>
                            <a:srgbClr val="000000"/>
                          </a:solidFill>
                          <a:effectLst/>
                          <a:latin typeface="Arial" panose="020B0604020202020204" pitchFamily="34" charset="0"/>
                        </a:rPr>
                        <a:t>Continuar con el proceso de reestructuración de los programas y planes de estudio de Economía, Administración de Empresas y Contaduría Pública a nivel de la Universidad Libre -Nacional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400" b="0" i="0" u="none" strike="noStrike" dirty="0">
                          <a:solidFill>
                            <a:srgbClr val="000000"/>
                          </a:solidFill>
                          <a:effectLst/>
                          <a:latin typeface="Arial" panose="020B0604020202020204" pitchFamily="34" charset="0"/>
                        </a:rPr>
                        <a:t>Fortalecimiento general de los currículos y microcurriculos, además de hacer  más competitivos los Programas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200" b="0" i="0" u="none" strike="noStrike" dirty="0">
                          <a:solidFill>
                            <a:srgbClr val="000000"/>
                          </a:solidFill>
                          <a:effectLst/>
                          <a:latin typeface="Arial" panose="020B0604020202020204" pitchFamily="34" charset="0"/>
                        </a:rPr>
                        <a:t>Decano  y  Directores  de programa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O" sz="1200" b="0" i="0" u="none" strike="noStrike" dirty="0">
                          <a:solidFill>
                            <a:srgbClr val="000000"/>
                          </a:solidFill>
                          <a:effectLst/>
                          <a:latin typeface="Arial" panose="020B0604020202020204" pitchFamily="34" charset="0"/>
                        </a:rPr>
                        <a:t>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52734755"/>
                  </a:ext>
                </a:extLst>
              </a:tr>
              <a:tr h="649597">
                <a:tc>
                  <a:txBody>
                    <a:bodyPr/>
                    <a:lstStyle/>
                    <a:p>
                      <a:pPr algn="ctr" fontAlgn="ctr"/>
                      <a:r>
                        <a:rPr lang="es-CO" sz="1200" b="1" i="0" u="none" strike="noStrike" dirty="0" smtClean="0">
                          <a:solidFill>
                            <a:srgbClr val="000000"/>
                          </a:solidFill>
                          <a:effectLst/>
                          <a:latin typeface="Arial" panose="020B0604020202020204" pitchFamily="34" charset="0"/>
                        </a:rPr>
                        <a:t>6</a:t>
                      </a:r>
                      <a:endParaRPr lang="es-CO" sz="12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400" b="0" i="0" u="none" strike="noStrike">
                          <a:solidFill>
                            <a:srgbClr val="000000"/>
                          </a:solidFill>
                          <a:effectLst/>
                          <a:latin typeface="Arial" panose="020B0604020202020204" pitchFamily="34" charset="0"/>
                        </a:rPr>
                        <a:t>Obtención del Registro Calificado del Programa de Contaduría Pública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400" b="0" i="0" u="none" strike="noStrike">
                          <a:solidFill>
                            <a:srgbClr val="000000"/>
                          </a:solidFill>
                          <a:effectLst/>
                          <a:latin typeface="Arial" panose="020B0604020202020204" pitchFamily="34" charset="0"/>
                        </a:rPr>
                        <a:t>Continuar ejecutando la oferta del programa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200" b="0" i="0" u="none" strike="noStrike" dirty="0">
                          <a:solidFill>
                            <a:srgbClr val="000000"/>
                          </a:solidFill>
                          <a:effectLst/>
                          <a:latin typeface="Arial" panose="020B0604020202020204" pitchFamily="34" charset="0"/>
                        </a:rPr>
                        <a:t>Decano / Director de programa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O" sz="1200" b="0" i="0" u="none" strike="noStrike" dirty="0">
                          <a:solidFill>
                            <a:srgbClr val="000000"/>
                          </a:solidFill>
                          <a:effectLst/>
                          <a:latin typeface="Arial" panose="020B0604020202020204" pitchFamily="34" charset="0"/>
                        </a:rPr>
                        <a:t>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85012861"/>
                  </a:ext>
                </a:extLst>
              </a:tr>
              <a:tr h="898106">
                <a:tc>
                  <a:txBody>
                    <a:bodyPr/>
                    <a:lstStyle/>
                    <a:p>
                      <a:pPr algn="ctr" fontAlgn="ctr"/>
                      <a:r>
                        <a:rPr lang="es-CO" sz="1200" b="1" i="0" u="none" strike="noStrike" dirty="0">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400" b="0" i="0" u="none" strike="noStrike" dirty="0">
                          <a:solidFill>
                            <a:srgbClr val="000000"/>
                          </a:solidFill>
                          <a:effectLst/>
                          <a:latin typeface="Arial" panose="020B0604020202020204" pitchFamily="34" charset="0"/>
                        </a:rPr>
                        <a:t>Estructurar y </a:t>
                      </a:r>
                      <a:r>
                        <a:rPr lang="es-CO" sz="1400" b="0" i="0" u="none" strike="noStrike" dirty="0" smtClean="0">
                          <a:solidFill>
                            <a:srgbClr val="000000"/>
                          </a:solidFill>
                          <a:effectLst/>
                          <a:latin typeface="Arial" panose="020B0604020202020204" pitchFamily="34" charset="0"/>
                        </a:rPr>
                        <a:t>desarrollar </a:t>
                      </a:r>
                      <a:r>
                        <a:rPr lang="es-CO" sz="1400" b="0" i="0" u="none" strike="noStrike" dirty="0">
                          <a:solidFill>
                            <a:srgbClr val="000000"/>
                          </a:solidFill>
                          <a:effectLst/>
                          <a:latin typeface="Arial" panose="020B0604020202020204" pitchFamily="34" charset="0"/>
                        </a:rPr>
                        <a:t>el plan de revisión, actualización y direccionamiento de enfoque en los contenidos de los distintos planes de aula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400" b="0" i="0" u="none" strike="noStrike" dirty="0">
                          <a:solidFill>
                            <a:srgbClr val="000000"/>
                          </a:solidFill>
                          <a:effectLst/>
                          <a:latin typeface="Arial" panose="020B0604020202020204" pitchFamily="34" charset="0"/>
                        </a:rPr>
                        <a:t>Fortalecer la calidad de los contenidos de programas  en función de  sus </a:t>
                      </a:r>
                      <a:r>
                        <a:rPr lang="es-CO" sz="1400" b="0" i="0" u="none" strike="noStrike" dirty="0" smtClean="0">
                          <a:solidFill>
                            <a:srgbClr val="000000"/>
                          </a:solidFill>
                          <a:effectLst/>
                          <a:latin typeface="Arial" panose="020B0604020202020204" pitchFamily="34" charset="0"/>
                        </a:rPr>
                        <a:t>distintas  </a:t>
                      </a:r>
                      <a:r>
                        <a:rPr lang="es-CO" sz="1400" b="0" i="0" u="none" strike="noStrike" dirty="0">
                          <a:solidFill>
                            <a:srgbClr val="000000"/>
                          </a:solidFill>
                          <a:effectLst/>
                          <a:latin typeface="Arial" panose="020B0604020202020204" pitchFamily="34" charset="0"/>
                        </a:rPr>
                        <a:t>competencias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200" b="0" i="0" u="none" strike="noStrike" dirty="0">
                          <a:solidFill>
                            <a:srgbClr val="000000"/>
                          </a:solidFill>
                          <a:effectLst/>
                          <a:latin typeface="Arial" panose="020B0604020202020204" pitchFamily="34" charset="0"/>
                        </a:rPr>
                        <a:t>Decano  y  Directores  de programa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O" sz="1200" b="0" i="0" u="none" strike="noStrike" dirty="0">
                          <a:solidFill>
                            <a:srgbClr val="000000"/>
                          </a:solidFill>
                          <a:effectLst/>
                          <a:latin typeface="Arial" panose="020B0604020202020204" pitchFamily="34" charset="0"/>
                        </a:rPr>
                        <a:t>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01139207"/>
                  </a:ext>
                </a:extLst>
              </a:tr>
              <a:tr h="898106">
                <a:tc>
                  <a:txBody>
                    <a:bodyPr/>
                    <a:lstStyle/>
                    <a:p>
                      <a:pPr algn="ctr" fontAlgn="ctr"/>
                      <a:r>
                        <a:rPr lang="es-CO" sz="1200" b="1" i="0" u="none" strike="noStrike" dirty="0">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400" b="0" i="0" u="none" strike="noStrike">
                          <a:solidFill>
                            <a:srgbClr val="000000"/>
                          </a:solidFill>
                          <a:effectLst/>
                          <a:latin typeface="Arial" panose="020B0604020202020204" pitchFamily="34" charset="0"/>
                        </a:rPr>
                        <a:t>Establecer Programa de Vincular a los docentes de la Facultad, a los propositos de aula bajo el sistema y politicas  E-Learning  de la Universidad.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400" b="0" i="0" u="none" strike="noStrike" dirty="0">
                          <a:solidFill>
                            <a:srgbClr val="000000"/>
                          </a:solidFill>
                          <a:effectLst/>
                          <a:latin typeface="Arial" panose="020B0604020202020204" pitchFamily="34" charset="0"/>
                        </a:rPr>
                        <a:t>Desarrollo de la  actividad </a:t>
                      </a:r>
                      <a:r>
                        <a:rPr lang="es-CO" sz="1400" b="0" i="0" u="none" strike="noStrike" dirty="0" smtClean="0">
                          <a:solidFill>
                            <a:srgbClr val="000000"/>
                          </a:solidFill>
                          <a:effectLst/>
                          <a:latin typeface="Arial" panose="020B0604020202020204" pitchFamily="34" charset="0"/>
                        </a:rPr>
                        <a:t>ecdémica </a:t>
                      </a:r>
                      <a:r>
                        <a:rPr lang="es-CO" sz="1400" b="0" i="0" u="none" strike="noStrike" dirty="0">
                          <a:solidFill>
                            <a:srgbClr val="000000"/>
                          </a:solidFill>
                          <a:effectLst/>
                          <a:latin typeface="Arial" panose="020B0604020202020204" pitchFamily="34" charset="0"/>
                        </a:rPr>
                        <a:t>y aprendizaje  con más apoyo en la virtualidad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200" b="0" i="0" u="none" strike="noStrike" dirty="0">
                          <a:solidFill>
                            <a:srgbClr val="000000"/>
                          </a:solidFill>
                          <a:effectLst/>
                          <a:latin typeface="Arial" panose="020B0604020202020204" pitchFamily="34" charset="0"/>
                        </a:rPr>
                        <a:t>Decano  y  Directores  de programa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O" sz="1200" b="0" i="0" u="none" strike="noStrike" dirty="0">
                          <a:solidFill>
                            <a:srgbClr val="000000"/>
                          </a:solidFill>
                          <a:effectLst/>
                          <a:latin typeface="Arial" panose="020B0604020202020204" pitchFamily="34" charset="0"/>
                        </a:rPr>
                        <a:t>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78409074"/>
                  </a:ext>
                </a:extLst>
              </a:tr>
            </a:tbl>
          </a:graphicData>
        </a:graphic>
      </p:graphicFrame>
      <p:graphicFrame>
        <p:nvGraphicFramePr>
          <p:cNvPr id="6" name="Tabla 5">
            <a:extLst>
              <a:ext uri="{FF2B5EF4-FFF2-40B4-BE49-F238E27FC236}">
                <a16:creationId xmlns:a16="http://schemas.microsoft.com/office/drawing/2014/main" id="{9F037A6B-9792-4754-92E9-81BFA4E42B7D}"/>
              </a:ext>
            </a:extLst>
          </p:cNvPr>
          <p:cNvGraphicFramePr>
            <a:graphicFrameLocks noGrp="1"/>
          </p:cNvGraphicFramePr>
          <p:nvPr>
            <p:extLst>
              <p:ext uri="{D42A27DB-BD31-4B8C-83A1-F6EECF244321}">
                <p14:modId xmlns:p14="http://schemas.microsoft.com/office/powerpoint/2010/main" val="1171097163"/>
              </p:ext>
            </p:extLst>
          </p:nvPr>
        </p:nvGraphicFramePr>
        <p:xfrm>
          <a:off x="358589" y="548680"/>
          <a:ext cx="9761598" cy="931784"/>
        </p:xfrm>
        <a:graphic>
          <a:graphicData uri="http://schemas.openxmlformats.org/drawingml/2006/table">
            <a:tbl>
              <a:tblPr/>
              <a:tblGrid>
                <a:gridCol w="3700166">
                  <a:extLst>
                    <a:ext uri="{9D8B030D-6E8A-4147-A177-3AD203B41FA5}">
                      <a16:colId xmlns:a16="http://schemas.microsoft.com/office/drawing/2014/main" val="3718497474"/>
                    </a:ext>
                  </a:extLst>
                </a:gridCol>
                <a:gridCol w="2908802">
                  <a:extLst>
                    <a:ext uri="{9D8B030D-6E8A-4147-A177-3AD203B41FA5}">
                      <a16:colId xmlns:a16="http://schemas.microsoft.com/office/drawing/2014/main" val="339062502"/>
                    </a:ext>
                  </a:extLst>
                </a:gridCol>
                <a:gridCol w="2138826">
                  <a:extLst>
                    <a:ext uri="{9D8B030D-6E8A-4147-A177-3AD203B41FA5}">
                      <a16:colId xmlns:a16="http://schemas.microsoft.com/office/drawing/2014/main" val="821707867"/>
                    </a:ext>
                  </a:extLst>
                </a:gridCol>
                <a:gridCol w="1013804">
                  <a:extLst>
                    <a:ext uri="{9D8B030D-6E8A-4147-A177-3AD203B41FA5}">
                      <a16:colId xmlns:a16="http://schemas.microsoft.com/office/drawing/2014/main" val="4095851362"/>
                    </a:ext>
                  </a:extLst>
                </a:gridCol>
              </a:tblGrid>
              <a:tr h="441371">
                <a:tc gridSpan="4">
                  <a:txBody>
                    <a:bodyPr/>
                    <a:lstStyle/>
                    <a:p>
                      <a:pPr algn="ctr" fontAlgn="ctr"/>
                      <a:r>
                        <a:rPr lang="es-CO" sz="1800" b="1" i="0" u="none" strike="noStrike" dirty="0">
                          <a:effectLst/>
                          <a:latin typeface="Arial" panose="020B0604020202020204" pitchFamily="34" charset="0"/>
                        </a:rPr>
                        <a:t>DOCENCIA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820091905"/>
                  </a:ext>
                </a:extLst>
              </a:tr>
              <a:tr h="490413">
                <a:tc>
                  <a:txBody>
                    <a:bodyPr/>
                    <a:lstStyle/>
                    <a:p>
                      <a:pPr algn="ctr" fontAlgn="ctr"/>
                      <a:r>
                        <a:rPr lang="es-CO" sz="1600" b="1" i="0" u="none" strike="noStrike" dirty="0">
                          <a:solidFill>
                            <a:srgbClr val="FF0000"/>
                          </a:solidFill>
                          <a:effectLst/>
                          <a:latin typeface="Arial" panose="020B0604020202020204" pitchFamily="34" charset="0"/>
                        </a:rPr>
                        <a:t>ACCIÓN(ES) DE MEJORAMIENTO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1" i="0" u="none" strike="noStrike" dirty="0">
                          <a:solidFill>
                            <a:srgbClr val="FF0000"/>
                          </a:solidFill>
                          <a:effectLst/>
                          <a:latin typeface="Arial" panose="020B0604020202020204" pitchFamily="34" charset="0"/>
                        </a:rPr>
                        <a:t>IMPACTO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1" i="0" u="none" strike="noStrike" dirty="0">
                          <a:solidFill>
                            <a:srgbClr val="FF0000"/>
                          </a:solidFill>
                          <a:effectLst/>
                          <a:latin typeface="Arial" panose="020B0604020202020204" pitchFamily="34" charset="0"/>
                        </a:rPr>
                        <a:t>RESPONSABLE(S)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1" i="0" u="none" strike="noStrike" dirty="0">
                          <a:solidFill>
                            <a:srgbClr val="FF0000"/>
                          </a:solidFill>
                          <a:effectLst/>
                          <a:latin typeface="Arial" panose="020B0604020202020204" pitchFamily="34" charset="0"/>
                        </a:rPr>
                        <a:t>FECHA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9059457"/>
                  </a:ext>
                </a:extLst>
              </a:tr>
            </a:tbl>
          </a:graphicData>
        </a:graphic>
      </p:graphicFrame>
    </p:spTree>
    <p:extLst>
      <p:ext uri="{BB962C8B-B14F-4D97-AF65-F5344CB8AC3E}">
        <p14:creationId xmlns:p14="http://schemas.microsoft.com/office/powerpoint/2010/main" val="382107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2564" y="44624"/>
            <a:ext cx="9716279" cy="504056"/>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CO" sz="2000" b="1" i="0" u="none" strike="noStrike" kern="1200" cap="none" spc="0" normalizeH="0" baseline="0" noProof="0" dirty="0">
                <a:ln>
                  <a:noFill/>
                </a:ln>
                <a:effectLst/>
                <a:uLnTx/>
                <a:uFillTx/>
                <a:latin typeface="Calibri"/>
                <a:ea typeface="+mj-ea"/>
                <a:cs typeface="+mj-cs"/>
              </a:rPr>
              <a:t>OPORTUNIDADES Y ACCIONES DE MEJORA PARA EL PRÓXIMO PERÍODO (</a:t>
            </a:r>
            <a:r>
              <a:rPr kumimoji="0" lang="es-ES" sz="2000" b="1" i="0" u="none" strike="noStrike" kern="1200" cap="none" spc="0" normalizeH="0" baseline="0" noProof="0" dirty="0">
                <a:ln>
                  <a:noFill/>
                </a:ln>
                <a:effectLst/>
                <a:uLnTx/>
                <a:uFillTx/>
                <a:latin typeface="Calibri"/>
                <a:ea typeface="+mj-ea"/>
                <a:cs typeface="+mj-cs"/>
              </a:rPr>
              <a:t>2019)</a:t>
            </a:r>
            <a:endParaRPr kumimoji="0" lang="es-CO" sz="2000" b="1" i="0" u="none" strike="noStrike" kern="1200" cap="none" spc="0" normalizeH="0" baseline="0" noProof="0" dirty="0">
              <a:ln>
                <a:noFill/>
              </a:ln>
              <a:effectLst/>
              <a:uLnTx/>
              <a:uFillTx/>
              <a:latin typeface="Calibri"/>
              <a:ea typeface="+mj-ea"/>
              <a:cs typeface="+mj-cs"/>
            </a:endParaRPr>
          </a:p>
        </p:txBody>
      </p:sp>
      <p:graphicFrame>
        <p:nvGraphicFramePr>
          <p:cNvPr id="4" name="Tabla 3">
            <a:extLst>
              <a:ext uri="{FF2B5EF4-FFF2-40B4-BE49-F238E27FC236}">
                <a16:creationId xmlns:a16="http://schemas.microsoft.com/office/drawing/2014/main" id="{4EAA5EA2-DC2E-44A7-A4E9-5BF168016FF2}"/>
              </a:ext>
            </a:extLst>
          </p:cNvPr>
          <p:cNvGraphicFramePr>
            <a:graphicFrameLocks noGrp="1"/>
          </p:cNvGraphicFramePr>
          <p:nvPr>
            <p:extLst>
              <p:ext uri="{D42A27DB-BD31-4B8C-83A1-F6EECF244321}">
                <p14:modId xmlns:p14="http://schemas.microsoft.com/office/powerpoint/2010/main" val="1197410647"/>
              </p:ext>
            </p:extLst>
          </p:nvPr>
        </p:nvGraphicFramePr>
        <p:xfrm>
          <a:off x="875882" y="548680"/>
          <a:ext cx="9372961" cy="938576"/>
        </p:xfrm>
        <a:graphic>
          <a:graphicData uri="http://schemas.openxmlformats.org/drawingml/2006/table">
            <a:tbl>
              <a:tblPr/>
              <a:tblGrid>
                <a:gridCol w="509310">
                  <a:extLst>
                    <a:ext uri="{9D8B030D-6E8A-4147-A177-3AD203B41FA5}">
                      <a16:colId xmlns:a16="http://schemas.microsoft.com/office/drawing/2014/main" val="3718497474"/>
                    </a:ext>
                  </a:extLst>
                </a:gridCol>
                <a:gridCol w="3043542">
                  <a:extLst>
                    <a:ext uri="{9D8B030D-6E8A-4147-A177-3AD203B41FA5}">
                      <a16:colId xmlns:a16="http://schemas.microsoft.com/office/drawing/2014/main" val="2916443590"/>
                    </a:ext>
                  </a:extLst>
                </a:gridCol>
                <a:gridCol w="2792994">
                  <a:extLst>
                    <a:ext uri="{9D8B030D-6E8A-4147-A177-3AD203B41FA5}">
                      <a16:colId xmlns:a16="http://schemas.microsoft.com/office/drawing/2014/main" val="339062502"/>
                    </a:ext>
                  </a:extLst>
                </a:gridCol>
                <a:gridCol w="2053673">
                  <a:extLst>
                    <a:ext uri="{9D8B030D-6E8A-4147-A177-3AD203B41FA5}">
                      <a16:colId xmlns:a16="http://schemas.microsoft.com/office/drawing/2014/main" val="821707867"/>
                    </a:ext>
                  </a:extLst>
                </a:gridCol>
                <a:gridCol w="973442">
                  <a:extLst>
                    <a:ext uri="{9D8B030D-6E8A-4147-A177-3AD203B41FA5}">
                      <a16:colId xmlns:a16="http://schemas.microsoft.com/office/drawing/2014/main" val="4095851362"/>
                    </a:ext>
                  </a:extLst>
                </a:gridCol>
              </a:tblGrid>
              <a:tr h="441371">
                <a:tc gridSpan="5">
                  <a:txBody>
                    <a:bodyPr/>
                    <a:lstStyle/>
                    <a:p>
                      <a:pPr algn="ctr" fontAlgn="ctr"/>
                      <a:r>
                        <a:rPr lang="es-CO" sz="1800" b="1" i="0" u="none" strike="noStrike" dirty="0">
                          <a:effectLst/>
                          <a:latin typeface="Arial" panose="020B0604020202020204" pitchFamily="34" charset="0"/>
                        </a:rPr>
                        <a:t>DOCENCIA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820091905"/>
                  </a:ext>
                </a:extLst>
              </a:tr>
              <a:tr h="490413">
                <a:tc>
                  <a:txBody>
                    <a:bodyPr/>
                    <a:lstStyle/>
                    <a:p>
                      <a:endParaRPr lang="es-CO"/>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1" i="0" u="none" strike="noStrike">
                          <a:solidFill>
                            <a:srgbClr val="FF0000"/>
                          </a:solidFill>
                          <a:effectLst/>
                          <a:latin typeface="Arial" panose="020B0604020202020204" pitchFamily="34" charset="0"/>
                        </a:rPr>
                        <a:t>ACCIÓN(ES) DE MEJORAMIENTO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1" i="0" u="none" strike="noStrike" dirty="0">
                          <a:solidFill>
                            <a:srgbClr val="FF0000"/>
                          </a:solidFill>
                          <a:effectLst/>
                          <a:latin typeface="Arial" panose="020B0604020202020204" pitchFamily="34" charset="0"/>
                        </a:rPr>
                        <a:t>IMPACTO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1" i="0" u="none" strike="noStrike" dirty="0">
                          <a:solidFill>
                            <a:srgbClr val="FF0000"/>
                          </a:solidFill>
                          <a:effectLst/>
                          <a:latin typeface="Arial" panose="020B0604020202020204" pitchFamily="34" charset="0"/>
                        </a:rPr>
                        <a:t>RESPONSABLE(S)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1" i="0" u="none" strike="noStrike" dirty="0">
                          <a:solidFill>
                            <a:srgbClr val="FF0000"/>
                          </a:solidFill>
                          <a:effectLst/>
                          <a:latin typeface="Arial" panose="020B0604020202020204" pitchFamily="34" charset="0"/>
                        </a:rPr>
                        <a:t>FECHA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9059457"/>
                  </a:ext>
                </a:extLst>
              </a:tr>
            </a:tbl>
          </a:graphicData>
        </a:graphic>
      </p:graphicFrame>
      <p:graphicFrame>
        <p:nvGraphicFramePr>
          <p:cNvPr id="6" name="Tabla 5">
            <a:extLst>
              <a:ext uri="{FF2B5EF4-FFF2-40B4-BE49-F238E27FC236}">
                <a16:creationId xmlns:a16="http://schemas.microsoft.com/office/drawing/2014/main" id="{2B50D297-DFB8-474D-BA7D-C4E302E15C9E}"/>
              </a:ext>
            </a:extLst>
          </p:cNvPr>
          <p:cNvGraphicFramePr>
            <a:graphicFrameLocks noGrp="1"/>
          </p:cNvGraphicFramePr>
          <p:nvPr>
            <p:extLst>
              <p:ext uri="{D42A27DB-BD31-4B8C-83A1-F6EECF244321}">
                <p14:modId xmlns:p14="http://schemas.microsoft.com/office/powerpoint/2010/main" val="1207231087"/>
              </p:ext>
            </p:extLst>
          </p:nvPr>
        </p:nvGraphicFramePr>
        <p:xfrm>
          <a:off x="875882" y="1487256"/>
          <a:ext cx="9372961" cy="4434017"/>
        </p:xfrm>
        <a:graphic>
          <a:graphicData uri="http://schemas.openxmlformats.org/drawingml/2006/table">
            <a:tbl>
              <a:tblPr/>
              <a:tblGrid>
                <a:gridCol w="509311">
                  <a:extLst>
                    <a:ext uri="{9D8B030D-6E8A-4147-A177-3AD203B41FA5}">
                      <a16:colId xmlns:a16="http://schemas.microsoft.com/office/drawing/2014/main" val="2832313446"/>
                    </a:ext>
                  </a:extLst>
                </a:gridCol>
                <a:gridCol w="3043542">
                  <a:extLst>
                    <a:ext uri="{9D8B030D-6E8A-4147-A177-3AD203B41FA5}">
                      <a16:colId xmlns:a16="http://schemas.microsoft.com/office/drawing/2014/main" val="3936935171"/>
                    </a:ext>
                  </a:extLst>
                </a:gridCol>
                <a:gridCol w="2792994">
                  <a:extLst>
                    <a:ext uri="{9D8B030D-6E8A-4147-A177-3AD203B41FA5}">
                      <a16:colId xmlns:a16="http://schemas.microsoft.com/office/drawing/2014/main" val="42324780"/>
                    </a:ext>
                  </a:extLst>
                </a:gridCol>
                <a:gridCol w="2053673">
                  <a:extLst>
                    <a:ext uri="{9D8B030D-6E8A-4147-A177-3AD203B41FA5}">
                      <a16:colId xmlns:a16="http://schemas.microsoft.com/office/drawing/2014/main" val="2424903380"/>
                    </a:ext>
                  </a:extLst>
                </a:gridCol>
                <a:gridCol w="973441">
                  <a:extLst>
                    <a:ext uri="{9D8B030D-6E8A-4147-A177-3AD203B41FA5}">
                      <a16:colId xmlns:a16="http://schemas.microsoft.com/office/drawing/2014/main" val="4002604973"/>
                    </a:ext>
                  </a:extLst>
                </a:gridCol>
              </a:tblGrid>
              <a:tr h="221904">
                <a:tc gridSpan="5">
                  <a:txBody>
                    <a:bodyPr/>
                    <a:lstStyle/>
                    <a:p>
                      <a:pPr algn="ctr" fontAlgn="ctr"/>
                      <a:r>
                        <a:rPr lang="es-CO" sz="1600" b="1" i="0" u="none" strike="noStrike" dirty="0">
                          <a:solidFill>
                            <a:srgbClr val="000000"/>
                          </a:solidFill>
                          <a:effectLst/>
                          <a:latin typeface="Arial" panose="020B0604020202020204" pitchFamily="34" charset="0"/>
                        </a:rPr>
                        <a:t>FACULTAD DE DERECHO</a:t>
                      </a:r>
                    </a:p>
                  </a:txBody>
                  <a:tcPr marL="9525" marR="9525" marT="952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885331928"/>
                  </a:ext>
                </a:extLst>
              </a:tr>
              <a:tr h="986524">
                <a:tc>
                  <a:txBody>
                    <a:bodyPr/>
                    <a:lstStyle/>
                    <a:p>
                      <a:pPr algn="ctr" fontAlgn="ctr"/>
                      <a:r>
                        <a:rPr lang="es-CO" sz="1200" b="1" i="0" u="none" strike="noStrike" dirty="0" smtClean="0">
                          <a:solidFill>
                            <a:srgbClr val="000000"/>
                          </a:solidFill>
                          <a:effectLst/>
                          <a:latin typeface="Arial" panose="020B0604020202020204" pitchFamily="34" charset="0"/>
                        </a:rPr>
                        <a:t>9</a:t>
                      </a:r>
                      <a:endParaRPr lang="es-CO" sz="12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200" b="0" i="0" u="none" strike="noStrike" dirty="0">
                          <a:solidFill>
                            <a:srgbClr val="000000"/>
                          </a:solidFill>
                          <a:effectLst/>
                          <a:latin typeface="Arial" panose="020B0604020202020204" pitchFamily="34" charset="0"/>
                        </a:rPr>
                        <a:t>Renovación de acreditación en alta calidad del programa de Derecho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200" b="0" i="0" u="none" strike="noStrike" dirty="0">
                          <a:solidFill>
                            <a:srgbClr val="000000"/>
                          </a:solidFill>
                          <a:effectLst/>
                          <a:latin typeface="Arial" panose="020B0604020202020204" pitchFamily="34" charset="0"/>
                        </a:rPr>
                        <a:t>Mantenimiento del liderazgo regional en la formación de abogados, incremento de matrículas, exigencia de alta </a:t>
                      </a:r>
                      <a:r>
                        <a:rPr lang="es-CO" sz="1200" b="0" i="0" u="none" strike="noStrike" dirty="0" smtClean="0">
                          <a:solidFill>
                            <a:srgbClr val="000000"/>
                          </a:solidFill>
                          <a:effectLst/>
                          <a:latin typeface="Arial" panose="020B0604020202020204" pitchFamily="34" charset="0"/>
                        </a:rPr>
                        <a:t>calidad </a:t>
                      </a:r>
                      <a:r>
                        <a:rPr lang="es-CO" sz="1200" b="0" i="0" u="none" strike="noStrike" dirty="0">
                          <a:solidFill>
                            <a:srgbClr val="000000"/>
                          </a:solidFill>
                          <a:effectLst/>
                          <a:latin typeface="Arial" panose="020B0604020202020204" pitchFamily="34" charset="0"/>
                        </a:rPr>
                        <a:t>para el mejoramiento de programas académicos e investigativos.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100" b="0" i="0" u="none" strike="noStrike">
                          <a:solidFill>
                            <a:srgbClr val="000000"/>
                          </a:solidFill>
                          <a:effectLst/>
                          <a:latin typeface="Arial" panose="020B0604020202020204" pitchFamily="34" charset="0"/>
                        </a:rPr>
                        <a:t>Equipo Decanatura Facultad de Derecho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100" b="0" i="0" u="none" strike="noStrike">
                          <a:solidFill>
                            <a:srgbClr val="000000"/>
                          </a:solidFill>
                          <a:effectLst/>
                          <a:latin typeface="Arial" panose="020B0604020202020204" pitchFamily="34" charset="0"/>
                        </a:rPr>
                        <a:t>dic-19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57954380"/>
                  </a:ext>
                </a:extLst>
              </a:tr>
              <a:tr h="788521">
                <a:tc>
                  <a:txBody>
                    <a:bodyPr/>
                    <a:lstStyle/>
                    <a:p>
                      <a:pPr algn="ctr" fontAlgn="ctr"/>
                      <a:r>
                        <a:rPr lang="es-CO" sz="1200" b="1" i="0" u="none" strike="noStrike" dirty="0" smtClean="0">
                          <a:solidFill>
                            <a:srgbClr val="000000"/>
                          </a:solidFill>
                          <a:effectLst/>
                          <a:latin typeface="Arial" panose="020B0604020202020204" pitchFamily="34" charset="0"/>
                        </a:rPr>
                        <a:t>10</a:t>
                      </a:r>
                      <a:endParaRPr lang="es-CO" sz="12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200" b="0" i="0" u="none" strike="noStrike">
                          <a:solidFill>
                            <a:srgbClr val="000000"/>
                          </a:solidFill>
                          <a:effectLst/>
                          <a:latin typeface="Arial" panose="020B0604020202020204" pitchFamily="34" charset="0"/>
                        </a:rPr>
                        <a:t>Implementación de Plan de Mejoramiento del programa de Derecho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200" b="0" i="0" u="none" strike="noStrike" dirty="0">
                          <a:solidFill>
                            <a:srgbClr val="000000"/>
                          </a:solidFill>
                          <a:effectLst/>
                          <a:latin typeface="Arial" panose="020B0604020202020204" pitchFamily="34" charset="0"/>
                        </a:rPr>
                        <a:t>Contribución a la cultura de la calidad para mantener los indicadores y mejorar cada día en el </a:t>
                      </a:r>
                      <a:r>
                        <a:rPr lang="es-CO" sz="1200" b="0" i="0" u="none" strike="noStrike" dirty="0" smtClean="0">
                          <a:solidFill>
                            <a:srgbClr val="000000"/>
                          </a:solidFill>
                          <a:effectLst/>
                          <a:latin typeface="Arial" panose="020B0604020202020204" pitchFamily="34" charset="0"/>
                        </a:rPr>
                        <a:t>mantenimiento </a:t>
                      </a:r>
                      <a:r>
                        <a:rPr lang="es-CO" sz="1200" b="0" i="0" u="none" strike="noStrike" dirty="0">
                          <a:solidFill>
                            <a:srgbClr val="000000"/>
                          </a:solidFill>
                          <a:effectLst/>
                          <a:latin typeface="Arial" panose="020B0604020202020204" pitchFamily="34" charset="0"/>
                        </a:rPr>
                        <a:t>de un programa de excelencia.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100" b="0" i="0" u="none" strike="noStrike" dirty="0">
                          <a:solidFill>
                            <a:srgbClr val="000000"/>
                          </a:solidFill>
                          <a:effectLst/>
                          <a:latin typeface="Arial" panose="020B0604020202020204" pitchFamily="34" charset="0"/>
                        </a:rPr>
                        <a:t>Equipo Decanatura Facultad de Derecho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100" b="0" i="0" u="none" strike="noStrike">
                          <a:solidFill>
                            <a:srgbClr val="000000"/>
                          </a:solidFill>
                          <a:effectLst/>
                          <a:latin typeface="Arial" panose="020B0604020202020204" pitchFamily="34" charset="0"/>
                        </a:rPr>
                        <a:t>diciembre de 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65877984"/>
                  </a:ext>
                </a:extLst>
              </a:tr>
              <a:tr h="630562">
                <a:tc>
                  <a:txBody>
                    <a:bodyPr/>
                    <a:lstStyle/>
                    <a:p>
                      <a:pPr algn="ctr" fontAlgn="ctr"/>
                      <a:r>
                        <a:rPr lang="es-CO" sz="1200" b="1" i="0" u="none" strike="noStrike" dirty="0" smtClean="0">
                          <a:solidFill>
                            <a:srgbClr val="000000"/>
                          </a:solidFill>
                          <a:effectLst/>
                          <a:latin typeface="Arial" panose="020B0604020202020204" pitchFamily="34" charset="0"/>
                        </a:rPr>
                        <a:t>11</a:t>
                      </a:r>
                      <a:endParaRPr lang="es-CO" sz="12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ctr"/>
                      <a:r>
                        <a:rPr lang="es-CO" sz="1200" b="0" i="0" u="none" strike="noStrike">
                          <a:effectLst/>
                          <a:latin typeface="Arial" panose="020B0604020202020204" pitchFamily="34" charset="0"/>
                        </a:rPr>
                        <a:t>Continuar con el proceso de autoevaluación con fines de acreditación del programa de Trabajo Social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200" b="0" i="0" u="none" strike="noStrike" dirty="0">
                          <a:solidFill>
                            <a:srgbClr val="000000"/>
                          </a:solidFill>
                          <a:effectLst/>
                          <a:latin typeface="Arial" panose="020B0604020202020204" pitchFamily="34" charset="0"/>
                        </a:rPr>
                        <a:t>Implementación de una ruta de calidad para el mejoramiento de los procesos académicos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100" b="0" i="0" u="none" strike="noStrike" dirty="0">
                          <a:solidFill>
                            <a:srgbClr val="000000"/>
                          </a:solidFill>
                          <a:effectLst/>
                          <a:latin typeface="Arial" panose="020B0604020202020204" pitchFamily="34" charset="0"/>
                        </a:rPr>
                        <a:t>Equipo Académico Programa Trabajo Social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100" b="0" i="0" u="none" strike="noStrike">
                          <a:solidFill>
                            <a:srgbClr val="000000"/>
                          </a:solidFill>
                          <a:effectLst/>
                          <a:latin typeface="Arial" panose="020B0604020202020204" pitchFamily="34" charset="0"/>
                        </a:rPr>
                        <a:t>noviembre de 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19022233"/>
                  </a:ext>
                </a:extLst>
              </a:tr>
              <a:tr h="788521">
                <a:tc>
                  <a:txBody>
                    <a:bodyPr/>
                    <a:lstStyle/>
                    <a:p>
                      <a:pPr algn="ctr" fontAlgn="ctr"/>
                      <a:r>
                        <a:rPr lang="es-CO" sz="1200" b="1" i="0" u="none" strike="noStrike" dirty="0" smtClean="0">
                          <a:solidFill>
                            <a:srgbClr val="000000"/>
                          </a:solidFill>
                          <a:effectLst/>
                          <a:latin typeface="Arial" panose="020B0604020202020204" pitchFamily="34" charset="0"/>
                        </a:rPr>
                        <a:t>12</a:t>
                      </a:r>
                      <a:endParaRPr lang="es-CO" sz="12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200" b="0" i="0" u="none" strike="noStrike" dirty="0">
                          <a:solidFill>
                            <a:srgbClr val="000000"/>
                          </a:solidFill>
                          <a:effectLst/>
                          <a:latin typeface="Arial" panose="020B0604020202020204" pitchFamily="34" charset="0"/>
                        </a:rPr>
                        <a:t>Presentar condiciones iniciales para acreditación de alta calidad del programa de Trabajo Social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200" b="0" i="0" u="none" strike="noStrike" dirty="0">
                          <a:solidFill>
                            <a:srgbClr val="000000"/>
                          </a:solidFill>
                          <a:effectLst/>
                          <a:latin typeface="Arial" panose="020B0604020202020204" pitchFamily="34" charset="0"/>
                        </a:rPr>
                        <a:t>Un programa acreditado de alta calidad para el mejoramiento de la oferta académica para la formación de trabajadores sociales.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100" b="0" i="0" u="none" strike="noStrike" dirty="0">
                          <a:solidFill>
                            <a:srgbClr val="000000"/>
                          </a:solidFill>
                          <a:effectLst/>
                          <a:latin typeface="Arial" panose="020B0604020202020204" pitchFamily="34" charset="0"/>
                        </a:rPr>
                        <a:t>Equipo Académico Programa Trabajo Social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100" b="0" i="0" u="none" strike="noStrike" dirty="0">
                          <a:solidFill>
                            <a:srgbClr val="000000"/>
                          </a:solidFill>
                          <a:effectLst/>
                          <a:latin typeface="Arial" panose="020B0604020202020204" pitchFamily="34" charset="0"/>
                        </a:rPr>
                        <a:t>noviembre de 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08358777"/>
                  </a:ext>
                </a:extLst>
              </a:tr>
              <a:tr h="986524">
                <a:tc>
                  <a:txBody>
                    <a:bodyPr/>
                    <a:lstStyle/>
                    <a:p>
                      <a:pPr algn="ctr" fontAlgn="ctr"/>
                      <a:r>
                        <a:rPr lang="es-CO" sz="1200" b="1" i="0" u="none" strike="noStrike" dirty="0" smtClean="0">
                          <a:solidFill>
                            <a:srgbClr val="000000"/>
                          </a:solidFill>
                          <a:effectLst/>
                          <a:latin typeface="Arial" panose="020B0604020202020204" pitchFamily="34" charset="0"/>
                        </a:rPr>
                        <a:t>13</a:t>
                      </a:r>
                      <a:endParaRPr lang="es-CO" sz="12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200" b="0" i="0" u="none" strike="noStrike">
                          <a:solidFill>
                            <a:srgbClr val="000000"/>
                          </a:solidFill>
                          <a:effectLst/>
                          <a:latin typeface="Arial" panose="020B0604020202020204" pitchFamily="34" charset="0"/>
                        </a:rPr>
                        <a:t>Organización de los programas de Excelencia Docente, Proyección Social e Internacionalización para la Facultad de Derecho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200" b="0" i="0" u="none" strike="noStrike" dirty="0">
                          <a:solidFill>
                            <a:srgbClr val="000000"/>
                          </a:solidFill>
                          <a:effectLst/>
                          <a:latin typeface="Arial" panose="020B0604020202020204" pitchFamily="34" charset="0"/>
                        </a:rPr>
                        <a:t>Identificación clara de </a:t>
                      </a:r>
                      <a:r>
                        <a:rPr lang="es-CO" sz="1200" b="0" i="0" u="none" strike="noStrike" dirty="0" smtClean="0">
                          <a:solidFill>
                            <a:srgbClr val="000000"/>
                          </a:solidFill>
                          <a:effectLst/>
                          <a:latin typeface="Arial" panose="020B0604020202020204" pitchFamily="34" charset="0"/>
                        </a:rPr>
                        <a:t>actividades </a:t>
                      </a:r>
                      <a:r>
                        <a:rPr lang="es-CO" sz="1200" b="0" i="0" u="none" strike="noStrike" dirty="0">
                          <a:solidFill>
                            <a:srgbClr val="000000"/>
                          </a:solidFill>
                          <a:effectLst/>
                          <a:latin typeface="Arial" panose="020B0604020202020204" pitchFamily="34" charset="0"/>
                        </a:rPr>
                        <a:t>para el desarrollo de las funciones esenciales de la educación superior y generar indicadores de alta calidad.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100" b="0" i="0" u="none" strike="noStrike" dirty="0">
                          <a:solidFill>
                            <a:srgbClr val="000000"/>
                          </a:solidFill>
                          <a:effectLst/>
                          <a:latin typeface="Arial" panose="020B0604020202020204" pitchFamily="34" charset="0"/>
                        </a:rPr>
                        <a:t>Equipo académico Facultad de Derecho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100" b="0" i="0" u="none" strike="noStrike" dirty="0" smtClean="0">
                          <a:solidFill>
                            <a:srgbClr val="000000"/>
                          </a:solidFill>
                          <a:effectLst/>
                          <a:latin typeface="Arial" panose="020B0604020202020204" pitchFamily="34" charset="0"/>
                        </a:rPr>
                        <a:t>Permanente </a:t>
                      </a:r>
                      <a:endParaRPr lang="es-CO" sz="11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82472175"/>
                  </a:ext>
                </a:extLst>
              </a:tr>
            </a:tbl>
          </a:graphicData>
        </a:graphic>
      </p:graphicFrame>
    </p:spTree>
    <p:extLst>
      <p:ext uri="{BB962C8B-B14F-4D97-AF65-F5344CB8AC3E}">
        <p14:creationId xmlns:p14="http://schemas.microsoft.com/office/powerpoint/2010/main" val="4230879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2564" y="44624"/>
            <a:ext cx="9716279" cy="504056"/>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CO" sz="2000" i="0" u="none" strike="noStrike" kern="1200" cap="none" spc="0" normalizeH="0" baseline="0" noProof="0" dirty="0">
                <a:ln>
                  <a:noFill/>
                </a:ln>
                <a:effectLst/>
                <a:uLnTx/>
                <a:uFillTx/>
                <a:latin typeface="Calibri"/>
                <a:ea typeface="+mj-ea"/>
                <a:cs typeface="+mj-cs"/>
              </a:rPr>
              <a:t>OPORTUNIDADES Y ACCIONES DE MEJORA PARA EL PRÓXIMO PERÍODO (</a:t>
            </a:r>
            <a:r>
              <a:rPr kumimoji="0" lang="es-ES" sz="2000" i="0" u="none" strike="noStrike" kern="1200" cap="none" spc="0" normalizeH="0" baseline="0" noProof="0" dirty="0">
                <a:ln>
                  <a:noFill/>
                </a:ln>
                <a:effectLst/>
                <a:uLnTx/>
                <a:uFillTx/>
                <a:latin typeface="Calibri"/>
                <a:ea typeface="+mj-ea"/>
                <a:cs typeface="+mj-cs"/>
              </a:rPr>
              <a:t>2019)</a:t>
            </a:r>
            <a:endParaRPr kumimoji="0" lang="es-CO" sz="2000" i="0" u="none" strike="noStrike" kern="1200" cap="none" spc="0" normalizeH="0" baseline="0" noProof="0" dirty="0">
              <a:ln>
                <a:noFill/>
              </a:ln>
              <a:effectLst/>
              <a:uLnTx/>
              <a:uFillTx/>
              <a:latin typeface="Calibri"/>
              <a:ea typeface="+mj-ea"/>
              <a:cs typeface="+mj-cs"/>
            </a:endParaRPr>
          </a:p>
        </p:txBody>
      </p:sp>
      <p:graphicFrame>
        <p:nvGraphicFramePr>
          <p:cNvPr id="4" name="Tabla 3">
            <a:extLst>
              <a:ext uri="{FF2B5EF4-FFF2-40B4-BE49-F238E27FC236}">
                <a16:creationId xmlns:a16="http://schemas.microsoft.com/office/drawing/2014/main" id="{2B169BC4-2735-4359-B345-B094EBEBAD5B}"/>
              </a:ext>
            </a:extLst>
          </p:cNvPr>
          <p:cNvGraphicFramePr>
            <a:graphicFrameLocks noGrp="1"/>
          </p:cNvGraphicFramePr>
          <p:nvPr>
            <p:extLst>
              <p:ext uri="{D42A27DB-BD31-4B8C-83A1-F6EECF244321}">
                <p14:modId xmlns:p14="http://schemas.microsoft.com/office/powerpoint/2010/main" val="677689813"/>
              </p:ext>
            </p:extLst>
          </p:nvPr>
        </p:nvGraphicFramePr>
        <p:xfrm>
          <a:off x="532564" y="1021073"/>
          <a:ext cx="9372961" cy="938576"/>
        </p:xfrm>
        <a:graphic>
          <a:graphicData uri="http://schemas.openxmlformats.org/drawingml/2006/table">
            <a:tbl>
              <a:tblPr/>
              <a:tblGrid>
                <a:gridCol w="509310">
                  <a:extLst>
                    <a:ext uri="{9D8B030D-6E8A-4147-A177-3AD203B41FA5}">
                      <a16:colId xmlns:a16="http://schemas.microsoft.com/office/drawing/2014/main" val="3718497474"/>
                    </a:ext>
                  </a:extLst>
                </a:gridCol>
                <a:gridCol w="3043542">
                  <a:extLst>
                    <a:ext uri="{9D8B030D-6E8A-4147-A177-3AD203B41FA5}">
                      <a16:colId xmlns:a16="http://schemas.microsoft.com/office/drawing/2014/main" val="2916443590"/>
                    </a:ext>
                  </a:extLst>
                </a:gridCol>
                <a:gridCol w="2792994">
                  <a:extLst>
                    <a:ext uri="{9D8B030D-6E8A-4147-A177-3AD203B41FA5}">
                      <a16:colId xmlns:a16="http://schemas.microsoft.com/office/drawing/2014/main" val="339062502"/>
                    </a:ext>
                  </a:extLst>
                </a:gridCol>
                <a:gridCol w="2053673">
                  <a:extLst>
                    <a:ext uri="{9D8B030D-6E8A-4147-A177-3AD203B41FA5}">
                      <a16:colId xmlns:a16="http://schemas.microsoft.com/office/drawing/2014/main" val="821707867"/>
                    </a:ext>
                  </a:extLst>
                </a:gridCol>
                <a:gridCol w="973442">
                  <a:extLst>
                    <a:ext uri="{9D8B030D-6E8A-4147-A177-3AD203B41FA5}">
                      <a16:colId xmlns:a16="http://schemas.microsoft.com/office/drawing/2014/main" val="4095851362"/>
                    </a:ext>
                  </a:extLst>
                </a:gridCol>
              </a:tblGrid>
              <a:tr h="441371">
                <a:tc gridSpan="5">
                  <a:txBody>
                    <a:bodyPr/>
                    <a:lstStyle/>
                    <a:p>
                      <a:pPr algn="ctr" fontAlgn="ctr"/>
                      <a:r>
                        <a:rPr lang="es-CO" sz="1800" b="1" i="0" u="none" strike="noStrike" dirty="0">
                          <a:effectLst/>
                          <a:latin typeface="Arial" panose="020B0604020202020204" pitchFamily="34" charset="0"/>
                        </a:rPr>
                        <a:t>DOCENCIA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820091905"/>
                  </a:ext>
                </a:extLst>
              </a:tr>
              <a:tr h="490413">
                <a:tc>
                  <a:txBody>
                    <a:bodyPr/>
                    <a:lstStyle/>
                    <a:p>
                      <a:endParaRPr lang="es-CO"/>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1" i="0" u="none" strike="noStrike">
                          <a:solidFill>
                            <a:srgbClr val="FF0000"/>
                          </a:solidFill>
                          <a:effectLst/>
                          <a:latin typeface="Arial" panose="020B0604020202020204" pitchFamily="34" charset="0"/>
                        </a:rPr>
                        <a:t>ACCIÓN(ES) DE MEJORAMIENTO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1" i="0" u="none" strike="noStrike" dirty="0">
                          <a:solidFill>
                            <a:srgbClr val="FF0000"/>
                          </a:solidFill>
                          <a:effectLst/>
                          <a:latin typeface="Arial" panose="020B0604020202020204" pitchFamily="34" charset="0"/>
                        </a:rPr>
                        <a:t>IMPACTO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1" i="0" u="none" strike="noStrike" dirty="0">
                          <a:solidFill>
                            <a:srgbClr val="FF0000"/>
                          </a:solidFill>
                          <a:effectLst/>
                          <a:latin typeface="Arial" panose="020B0604020202020204" pitchFamily="34" charset="0"/>
                        </a:rPr>
                        <a:t>RESPONSABLE(S)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1" i="0" u="none" strike="noStrike" dirty="0">
                          <a:solidFill>
                            <a:srgbClr val="FF0000"/>
                          </a:solidFill>
                          <a:effectLst/>
                          <a:latin typeface="Arial" panose="020B0604020202020204" pitchFamily="34" charset="0"/>
                        </a:rPr>
                        <a:t>FECHA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9059457"/>
                  </a:ext>
                </a:extLst>
              </a:tr>
            </a:tbl>
          </a:graphicData>
        </a:graphic>
      </p:graphicFrame>
      <p:graphicFrame>
        <p:nvGraphicFramePr>
          <p:cNvPr id="6" name="Tabla 5">
            <a:extLst>
              <a:ext uri="{FF2B5EF4-FFF2-40B4-BE49-F238E27FC236}">
                <a16:creationId xmlns:a16="http://schemas.microsoft.com/office/drawing/2014/main" id="{6E84BFC8-E626-4A32-ADD1-13513B831877}"/>
              </a:ext>
            </a:extLst>
          </p:cNvPr>
          <p:cNvGraphicFramePr>
            <a:graphicFrameLocks noGrp="1"/>
          </p:cNvGraphicFramePr>
          <p:nvPr>
            <p:extLst>
              <p:ext uri="{D42A27DB-BD31-4B8C-83A1-F6EECF244321}">
                <p14:modId xmlns:p14="http://schemas.microsoft.com/office/powerpoint/2010/main" val="2896805864"/>
              </p:ext>
            </p:extLst>
          </p:nvPr>
        </p:nvGraphicFramePr>
        <p:xfrm>
          <a:off x="532564" y="1959648"/>
          <a:ext cx="9372961" cy="3831552"/>
        </p:xfrm>
        <a:graphic>
          <a:graphicData uri="http://schemas.openxmlformats.org/drawingml/2006/table">
            <a:tbl>
              <a:tblPr/>
              <a:tblGrid>
                <a:gridCol w="509311">
                  <a:extLst>
                    <a:ext uri="{9D8B030D-6E8A-4147-A177-3AD203B41FA5}">
                      <a16:colId xmlns:a16="http://schemas.microsoft.com/office/drawing/2014/main" val="1151333073"/>
                    </a:ext>
                  </a:extLst>
                </a:gridCol>
                <a:gridCol w="3043542">
                  <a:extLst>
                    <a:ext uri="{9D8B030D-6E8A-4147-A177-3AD203B41FA5}">
                      <a16:colId xmlns:a16="http://schemas.microsoft.com/office/drawing/2014/main" val="1157296828"/>
                    </a:ext>
                  </a:extLst>
                </a:gridCol>
                <a:gridCol w="2792994">
                  <a:extLst>
                    <a:ext uri="{9D8B030D-6E8A-4147-A177-3AD203B41FA5}">
                      <a16:colId xmlns:a16="http://schemas.microsoft.com/office/drawing/2014/main" val="3773139992"/>
                    </a:ext>
                  </a:extLst>
                </a:gridCol>
                <a:gridCol w="2053673">
                  <a:extLst>
                    <a:ext uri="{9D8B030D-6E8A-4147-A177-3AD203B41FA5}">
                      <a16:colId xmlns:a16="http://schemas.microsoft.com/office/drawing/2014/main" val="3223653085"/>
                    </a:ext>
                  </a:extLst>
                </a:gridCol>
                <a:gridCol w="973441">
                  <a:extLst>
                    <a:ext uri="{9D8B030D-6E8A-4147-A177-3AD203B41FA5}">
                      <a16:colId xmlns:a16="http://schemas.microsoft.com/office/drawing/2014/main" val="1140094890"/>
                    </a:ext>
                  </a:extLst>
                </a:gridCol>
              </a:tblGrid>
              <a:tr h="350243">
                <a:tc gridSpan="5">
                  <a:txBody>
                    <a:bodyPr/>
                    <a:lstStyle/>
                    <a:p>
                      <a:pPr algn="ctr" fontAlgn="ctr"/>
                      <a:r>
                        <a:rPr lang="es-CO" sz="1600" b="1" i="0" u="none" strike="noStrike" dirty="0">
                          <a:solidFill>
                            <a:srgbClr val="000000"/>
                          </a:solidFill>
                          <a:effectLst/>
                          <a:latin typeface="Arial" panose="020B0604020202020204" pitchFamily="34" charset="0"/>
                        </a:rPr>
                        <a:t>FACULTAD DE CIENCIAS DE LA SALUD</a:t>
                      </a:r>
                    </a:p>
                  </a:txBody>
                  <a:tcPr marL="9525" marR="9525" marT="952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885624086"/>
                  </a:ext>
                </a:extLst>
              </a:tr>
              <a:tr h="1421778">
                <a:tc>
                  <a:txBody>
                    <a:bodyPr/>
                    <a:lstStyle/>
                    <a:p>
                      <a:pPr algn="ctr" fontAlgn="ctr"/>
                      <a:r>
                        <a:rPr lang="es-CO" sz="1200" b="1" i="0" u="none" strike="noStrike" dirty="0" smtClean="0">
                          <a:solidFill>
                            <a:srgbClr val="000000"/>
                          </a:solidFill>
                          <a:effectLst/>
                          <a:latin typeface="Arial" panose="020B0604020202020204" pitchFamily="34" charset="0"/>
                        </a:rPr>
                        <a:t>14</a:t>
                      </a:r>
                      <a:endParaRPr lang="es-CO" sz="12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400" b="0" i="0" u="none" strike="noStrike" dirty="0">
                          <a:solidFill>
                            <a:srgbClr val="000000"/>
                          </a:solidFill>
                          <a:effectLst/>
                          <a:latin typeface="Arial" panose="020B0604020202020204" pitchFamily="34" charset="0"/>
                        </a:rPr>
                        <a:t>Continuar con el proceso de armonización de los programas de Enfermería y microbiología a nivel nacional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400" b="0" i="0" u="none" strike="noStrike" dirty="0">
                          <a:solidFill>
                            <a:srgbClr val="000000"/>
                          </a:solidFill>
                          <a:effectLst/>
                          <a:latin typeface="Arial" panose="020B0604020202020204" pitchFamily="34" charset="0"/>
                        </a:rPr>
                        <a:t>Impacta la movilidad de estudiantes y docentes con programas espejo.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400" b="0" i="0" u="none" strike="noStrike">
                          <a:solidFill>
                            <a:srgbClr val="000000"/>
                          </a:solidFill>
                          <a:effectLst/>
                          <a:latin typeface="Arial" panose="020B0604020202020204" pitchFamily="34" charset="0"/>
                        </a:rPr>
                        <a:t>Decanatura,  equipo de trabajo de la Facultad y Oficina de Planeación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400" b="0" i="0" u="none" strike="noStrike">
                          <a:solidFill>
                            <a:srgbClr val="000000"/>
                          </a:solidFill>
                          <a:effectLst/>
                          <a:latin typeface="Arial" panose="020B0604020202020204" pitchFamily="34" charset="0"/>
                        </a:rPr>
                        <a:t>2019-1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04226783"/>
                  </a:ext>
                </a:extLst>
              </a:tr>
              <a:tr h="953632">
                <a:tc>
                  <a:txBody>
                    <a:bodyPr/>
                    <a:lstStyle/>
                    <a:p>
                      <a:pPr algn="ctr" fontAlgn="ctr"/>
                      <a:r>
                        <a:rPr lang="es-CO" sz="1200" b="1" i="0" u="none" strike="noStrike" dirty="0" smtClean="0">
                          <a:solidFill>
                            <a:srgbClr val="000000"/>
                          </a:solidFill>
                          <a:effectLst/>
                          <a:latin typeface="Arial" panose="020B0604020202020204" pitchFamily="34" charset="0"/>
                        </a:rPr>
                        <a:t>15</a:t>
                      </a:r>
                      <a:endParaRPr lang="es-CO" sz="12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400" b="0" i="0" u="none" strike="noStrike" dirty="0">
                          <a:solidFill>
                            <a:srgbClr val="000000"/>
                          </a:solidFill>
                          <a:effectLst/>
                          <a:latin typeface="Arial" panose="020B0604020202020204" pitchFamily="34" charset="0"/>
                        </a:rPr>
                        <a:t>Iniciar con el proceso de implementación del Sistema de Gestión de Calidad ISO9001:2015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400" b="0" i="0" u="none" strike="noStrike" dirty="0">
                          <a:solidFill>
                            <a:srgbClr val="000000"/>
                          </a:solidFill>
                          <a:effectLst/>
                          <a:latin typeface="Arial" panose="020B0604020202020204" pitchFamily="34" charset="0"/>
                        </a:rPr>
                        <a:t>Estandarización de métodos de trabajo con el SGC que tributa a los procesos de acreditación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400" b="0" i="0" u="none" strike="noStrike" dirty="0">
                          <a:solidFill>
                            <a:srgbClr val="000000"/>
                          </a:solidFill>
                          <a:effectLst/>
                          <a:latin typeface="Arial" panose="020B0604020202020204" pitchFamily="34" charset="0"/>
                        </a:rPr>
                        <a:t>Decanatura,  equipo de trabajo de la Facultad Y Coordinación de calidad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400" b="0" i="0" u="none" strike="noStrike">
                          <a:solidFill>
                            <a:srgbClr val="000000"/>
                          </a:solidFill>
                          <a:effectLst/>
                          <a:latin typeface="Arial" panose="020B0604020202020204" pitchFamily="34" charset="0"/>
                        </a:rPr>
                        <a:t>Permanente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63947538"/>
                  </a:ext>
                </a:extLst>
              </a:tr>
              <a:tr h="1105899">
                <a:tc>
                  <a:txBody>
                    <a:bodyPr/>
                    <a:lstStyle/>
                    <a:p>
                      <a:pPr algn="ctr" fontAlgn="ctr"/>
                      <a:r>
                        <a:rPr lang="es-CO" sz="1200" b="1" i="0" u="none" strike="noStrike" dirty="0" smtClean="0">
                          <a:solidFill>
                            <a:srgbClr val="000000"/>
                          </a:solidFill>
                          <a:effectLst/>
                          <a:latin typeface="Arial" panose="020B0604020202020204" pitchFamily="34" charset="0"/>
                        </a:rPr>
                        <a:t>16</a:t>
                      </a:r>
                      <a:endParaRPr lang="es-CO" sz="12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400" b="0" i="0" u="none" strike="noStrike">
                          <a:solidFill>
                            <a:srgbClr val="000000"/>
                          </a:solidFill>
                          <a:effectLst/>
                          <a:latin typeface="Arial" panose="020B0604020202020204" pitchFamily="34" charset="0"/>
                        </a:rPr>
                        <a:t>Diseño e implementación del Sistema de Gestión de calidad ISO17025 para el laboratorio de investigación del programa de Microbiología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400" b="0" i="0" u="none" strike="noStrike">
                          <a:solidFill>
                            <a:srgbClr val="000000"/>
                          </a:solidFill>
                          <a:effectLst/>
                          <a:latin typeface="Arial" panose="020B0604020202020204" pitchFamily="34" charset="0"/>
                        </a:rPr>
                        <a:t>Acreditar  laboratorio de investigación del programa de Microbiología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400" b="0" i="0" u="none" strike="noStrike" dirty="0">
                          <a:solidFill>
                            <a:srgbClr val="000000"/>
                          </a:solidFill>
                          <a:effectLst/>
                          <a:latin typeface="Arial" panose="020B0604020202020204" pitchFamily="34" charset="0"/>
                        </a:rPr>
                        <a:t>Decana Facultad de Ciencias de la Salud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400" b="0" i="0" u="none" strike="noStrike" dirty="0">
                          <a:solidFill>
                            <a:srgbClr val="000000"/>
                          </a:solidFill>
                          <a:effectLst/>
                          <a:latin typeface="Arial" panose="020B0604020202020204" pitchFamily="34" charset="0"/>
                        </a:rPr>
                        <a:t>2019-2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66762296"/>
                  </a:ext>
                </a:extLst>
              </a:tr>
            </a:tbl>
          </a:graphicData>
        </a:graphic>
      </p:graphicFrame>
    </p:spTree>
    <p:extLst>
      <p:ext uri="{BB962C8B-B14F-4D97-AF65-F5344CB8AC3E}">
        <p14:creationId xmlns:p14="http://schemas.microsoft.com/office/powerpoint/2010/main" val="1521451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2564" y="44624"/>
            <a:ext cx="9716279" cy="504056"/>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CO" sz="2000" b="1" i="0" u="none" strike="noStrike" kern="1200" cap="none" spc="0" normalizeH="0" baseline="0" noProof="0" dirty="0">
                <a:ln>
                  <a:noFill/>
                </a:ln>
                <a:effectLst/>
                <a:uLnTx/>
                <a:uFillTx/>
                <a:latin typeface="Calibri"/>
                <a:ea typeface="+mj-ea"/>
                <a:cs typeface="+mj-cs"/>
              </a:rPr>
              <a:t>OPORTUNIDADES Y ACCIONES DE MEJORA PARA EL PRÓXIMO PERÍODO (</a:t>
            </a:r>
            <a:r>
              <a:rPr kumimoji="0" lang="es-ES" sz="2000" b="1" i="0" u="none" strike="noStrike" kern="1200" cap="none" spc="0" normalizeH="0" baseline="0" noProof="0" dirty="0">
                <a:ln>
                  <a:noFill/>
                </a:ln>
                <a:effectLst/>
                <a:uLnTx/>
                <a:uFillTx/>
                <a:latin typeface="Calibri"/>
                <a:ea typeface="+mj-ea"/>
                <a:cs typeface="+mj-cs"/>
              </a:rPr>
              <a:t>2019)</a:t>
            </a:r>
            <a:endParaRPr kumimoji="0" lang="es-CO" sz="2000" b="1" i="0" u="none" strike="noStrike" kern="1200" cap="none" spc="0" normalizeH="0" baseline="0" noProof="0" dirty="0">
              <a:ln>
                <a:noFill/>
              </a:ln>
              <a:effectLst/>
              <a:uLnTx/>
              <a:uFillTx/>
              <a:latin typeface="Calibri"/>
              <a:ea typeface="+mj-ea"/>
              <a:cs typeface="+mj-cs"/>
            </a:endParaRPr>
          </a:p>
        </p:txBody>
      </p:sp>
      <p:graphicFrame>
        <p:nvGraphicFramePr>
          <p:cNvPr id="4" name="Tabla 3">
            <a:extLst>
              <a:ext uri="{FF2B5EF4-FFF2-40B4-BE49-F238E27FC236}">
                <a16:creationId xmlns:a16="http://schemas.microsoft.com/office/drawing/2014/main" id="{2B169BC4-2735-4359-B345-B094EBEBAD5B}"/>
              </a:ext>
            </a:extLst>
          </p:cNvPr>
          <p:cNvGraphicFramePr>
            <a:graphicFrameLocks noGrp="1"/>
          </p:cNvGraphicFramePr>
          <p:nvPr/>
        </p:nvGraphicFramePr>
        <p:xfrm>
          <a:off x="532564" y="1021073"/>
          <a:ext cx="9372961" cy="938576"/>
        </p:xfrm>
        <a:graphic>
          <a:graphicData uri="http://schemas.openxmlformats.org/drawingml/2006/table">
            <a:tbl>
              <a:tblPr/>
              <a:tblGrid>
                <a:gridCol w="509310">
                  <a:extLst>
                    <a:ext uri="{9D8B030D-6E8A-4147-A177-3AD203B41FA5}">
                      <a16:colId xmlns:a16="http://schemas.microsoft.com/office/drawing/2014/main" val="3718497474"/>
                    </a:ext>
                  </a:extLst>
                </a:gridCol>
                <a:gridCol w="3043542">
                  <a:extLst>
                    <a:ext uri="{9D8B030D-6E8A-4147-A177-3AD203B41FA5}">
                      <a16:colId xmlns:a16="http://schemas.microsoft.com/office/drawing/2014/main" val="2916443590"/>
                    </a:ext>
                  </a:extLst>
                </a:gridCol>
                <a:gridCol w="2792994">
                  <a:extLst>
                    <a:ext uri="{9D8B030D-6E8A-4147-A177-3AD203B41FA5}">
                      <a16:colId xmlns:a16="http://schemas.microsoft.com/office/drawing/2014/main" val="339062502"/>
                    </a:ext>
                  </a:extLst>
                </a:gridCol>
                <a:gridCol w="2053673">
                  <a:extLst>
                    <a:ext uri="{9D8B030D-6E8A-4147-A177-3AD203B41FA5}">
                      <a16:colId xmlns:a16="http://schemas.microsoft.com/office/drawing/2014/main" val="821707867"/>
                    </a:ext>
                  </a:extLst>
                </a:gridCol>
                <a:gridCol w="973442">
                  <a:extLst>
                    <a:ext uri="{9D8B030D-6E8A-4147-A177-3AD203B41FA5}">
                      <a16:colId xmlns:a16="http://schemas.microsoft.com/office/drawing/2014/main" val="4095851362"/>
                    </a:ext>
                  </a:extLst>
                </a:gridCol>
              </a:tblGrid>
              <a:tr h="441371">
                <a:tc gridSpan="5">
                  <a:txBody>
                    <a:bodyPr/>
                    <a:lstStyle/>
                    <a:p>
                      <a:pPr algn="ctr" fontAlgn="ctr"/>
                      <a:r>
                        <a:rPr lang="es-CO" sz="1800" b="1" i="0" u="none" strike="noStrike" dirty="0">
                          <a:effectLst/>
                          <a:latin typeface="Arial" panose="020B0604020202020204" pitchFamily="34" charset="0"/>
                        </a:rPr>
                        <a:t>DOCENCIA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820091905"/>
                  </a:ext>
                </a:extLst>
              </a:tr>
              <a:tr h="490413">
                <a:tc>
                  <a:txBody>
                    <a:bodyPr/>
                    <a:lstStyle/>
                    <a:p>
                      <a:endParaRPr lang="es-CO"/>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1" i="0" u="none" strike="noStrike">
                          <a:solidFill>
                            <a:srgbClr val="FF0000"/>
                          </a:solidFill>
                          <a:effectLst/>
                          <a:latin typeface="Arial" panose="020B0604020202020204" pitchFamily="34" charset="0"/>
                        </a:rPr>
                        <a:t>ACCIÓN(ES) DE MEJORAMIENTO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1" i="0" u="none" strike="noStrike" dirty="0">
                          <a:solidFill>
                            <a:srgbClr val="FF0000"/>
                          </a:solidFill>
                          <a:effectLst/>
                          <a:latin typeface="Arial" panose="020B0604020202020204" pitchFamily="34" charset="0"/>
                        </a:rPr>
                        <a:t>IMPACTO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1" i="0" u="none" strike="noStrike" dirty="0">
                          <a:solidFill>
                            <a:srgbClr val="FF0000"/>
                          </a:solidFill>
                          <a:effectLst/>
                          <a:latin typeface="Arial" panose="020B0604020202020204" pitchFamily="34" charset="0"/>
                        </a:rPr>
                        <a:t>RESPONSABLE(S)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1" i="0" u="none" strike="noStrike" dirty="0">
                          <a:solidFill>
                            <a:srgbClr val="FF0000"/>
                          </a:solidFill>
                          <a:effectLst/>
                          <a:latin typeface="Arial" panose="020B0604020202020204" pitchFamily="34" charset="0"/>
                        </a:rPr>
                        <a:t>FECHA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9059457"/>
                  </a:ext>
                </a:extLst>
              </a:tr>
            </a:tbl>
          </a:graphicData>
        </a:graphic>
      </p:graphicFrame>
      <p:graphicFrame>
        <p:nvGraphicFramePr>
          <p:cNvPr id="5" name="Tabla 4">
            <a:extLst>
              <a:ext uri="{FF2B5EF4-FFF2-40B4-BE49-F238E27FC236}">
                <a16:creationId xmlns:a16="http://schemas.microsoft.com/office/drawing/2014/main" id="{DD4DABA5-E0D7-468B-9243-5073DA9B4788}"/>
              </a:ext>
            </a:extLst>
          </p:cNvPr>
          <p:cNvGraphicFramePr>
            <a:graphicFrameLocks noGrp="1"/>
          </p:cNvGraphicFramePr>
          <p:nvPr>
            <p:extLst>
              <p:ext uri="{D42A27DB-BD31-4B8C-83A1-F6EECF244321}">
                <p14:modId xmlns:p14="http://schemas.microsoft.com/office/powerpoint/2010/main" val="3199083039"/>
              </p:ext>
            </p:extLst>
          </p:nvPr>
        </p:nvGraphicFramePr>
        <p:xfrm>
          <a:off x="532564" y="1959649"/>
          <a:ext cx="9372961" cy="3849479"/>
        </p:xfrm>
        <a:graphic>
          <a:graphicData uri="http://schemas.openxmlformats.org/drawingml/2006/table">
            <a:tbl>
              <a:tblPr/>
              <a:tblGrid>
                <a:gridCol w="509311">
                  <a:extLst>
                    <a:ext uri="{9D8B030D-6E8A-4147-A177-3AD203B41FA5}">
                      <a16:colId xmlns:a16="http://schemas.microsoft.com/office/drawing/2014/main" val="3943807707"/>
                    </a:ext>
                  </a:extLst>
                </a:gridCol>
                <a:gridCol w="3043542">
                  <a:extLst>
                    <a:ext uri="{9D8B030D-6E8A-4147-A177-3AD203B41FA5}">
                      <a16:colId xmlns:a16="http://schemas.microsoft.com/office/drawing/2014/main" val="2971967452"/>
                    </a:ext>
                  </a:extLst>
                </a:gridCol>
                <a:gridCol w="2792994">
                  <a:extLst>
                    <a:ext uri="{9D8B030D-6E8A-4147-A177-3AD203B41FA5}">
                      <a16:colId xmlns:a16="http://schemas.microsoft.com/office/drawing/2014/main" val="2810390209"/>
                    </a:ext>
                  </a:extLst>
                </a:gridCol>
                <a:gridCol w="2053673">
                  <a:extLst>
                    <a:ext uri="{9D8B030D-6E8A-4147-A177-3AD203B41FA5}">
                      <a16:colId xmlns:a16="http://schemas.microsoft.com/office/drawing/2014/main" val="343251784"/>
                    </a:ext>
                  </a:extLst>
                </a:gridCol>
                <a:gridCol w="973441">
                  <a:extLst>
                    <a:ext uri="{9D8B030D-6E8A-4147-A177-3AD203B41FA5}">
                      <a16:colId xmlns:a16="http://schemas.microsoft.com/office/drawing/2014/main" val="1055395217"/>
                    </a:ext>
                  </a:extLst>
                </a:gridCol>
              </a:tblGrid>
              <a:tr h="420869">
                <a:tc gridSpan="5">
                  <a:txBody>
                    <a:bodyPr/>
                    <a:lstStyle/>
                    <a:p>
                      <a:pPr algn="ctr" fontAlgn="ctr"/>
                      <a:r>
                        <a:rPr lang="es-CO" sz="1600" b="1" i="0" u="none" strike="noStrike" dirty="0">
                          <a:solidFill>
                            <a:srgbClr val="000000"/>
                          </a:solidFill>
                          <a:effectLst/>
                          <a:latin typeface="Arial" panose="020B0604020202020204" pitchFamily="34" charset="0"/>
                        </a:rPr>
                        <a:t>POSGRADOS</a:t>
                      </a:r>
                    </a:p>
                  </a:txBody>
                  <a:tcPr marL="9525" marR="9525" marT="952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437212822"/>
                  </a:ext>
                </a:extLst>
              </a:tr>
              <a:tr h="1714305">
                <a:tc>
                  <a:txBody>
                    <a:bodyPr/>
                    <a:lstStyle/>
                    <a:p>
                      <a:pPr algn="ctr" fontAlgn="ctr"/>
                      <a:r>
                        <a:rPr lang="es-CO" sz="1200" b="1" i="0" u="none" strike="noStrike" dirty="0" smtClean="0">
                          <a:solidFill>
                            <a:srgbClr val="000000"/>
                          </a:solidFill>
                          <a:effectLst/>
                          <a:latin typeface="Arial" panose="020B0604020202020204" pitchFamily="34" charset="0"/>
                        </a:rPr>
                        <a:t>17</a:t>
                      </a:r>
                      <a:endParaRPr lang="es-CO" sz="12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600" b="0" i="0" u="none" strike="noStrike" dirty="0">
                          <a:solidFill>
                            <a:srgbClr val="000000"/>
                          </a:solidFill>
                          <a:effectLst/>
                          <a:latin typeface="Arial" panose="020B0604020202020204" pitchFamily="34" charset="0"/>
                        </a:rPr>
                        <a:t>Cambiar la estructura visual de los </a:t>
                      </a:r>
                      <a:r>
                        <a:rPr lang="es-CO" sz="1600" b="0" i="0" u="none" strike="noStrike" dirty="0" err="1" smtClean="0">
                          <a:solidFill>
                            <a:srgbClr val="000000"/>
                          </a:solidFill>
                          <a:effectLst/>
                          <a:latin typeface="Arial" panose="020B0604020202020204" pitchFamily="34" charset="0"/>
                        </a:rPr>
                        <a:t>micrositios</a:t>
                      </a:r>
                      <a:r>
                        <a:rPr lang="es-CO" sz="1600" b="0" i="0" u="none" strike="noStrike" dirty="0" smtClean="0">
                          <a:solidFill>
                            <a:srgbClr val="000000"/>
                          </a:solidFill>
                          <a:effectLst/>
                          <a:latin typeface="Arial" panose="020B0604020202020204" pitchFamily="34" charset="0"/>
                        </a:rPr>
                        <a:t> </a:t>
                      </a:r>
                      <a:r>
                        <a:rPr lang="es-CO" sz="1600" b="0" i="0" u="none" strike="noStrike" dirty="0">
                          <a:solidFill>
                            <a:srgbClr val="000000"/>
                          </a:solidFill>
                          <a:effectLst/>
                          <a:latin typeface="Arial" panose="020B0604020202020204" pitchFamily="34" charset="0"/>
                        </a:rPr>
                        <a:t>en la página web específicamente en la visualización de oferta académica de posgrados, ya se hizo para pregrados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600" b="0" i="0" u="none" strike="noStrike" dirty="0">
                          <a:solidFill>
                            <a:srgbClr val="000000"/>
                          </a:solidFill>
                          <a:effectLst/>
                          <a:latin typeface="Arial" panose="020B0604020202020204" pitchFamily="34" charset="0"/>
                        </a:rPr>
                        <a:t>Permite visualizar de forma integral  la oferta general de posgrados de las 4 facultades en un solo </a:t>
                      </a:r>
                      <a:r>
                        <a:rPr lang="es-CO" sz="1600" b="0" i="0" u="none" strike="noStrike" dirty="0" smtClean="0">
                          <a:solidFill>
                            <a:srgbClr val="000000"/>
                          </a:solidFill>
                          <a:effectLst/>
                          <a:latin typeface="Arial" panose="020B0604020202020204" pitchFamily="34" charset="0"/>
                        </a:rPr>
                        <a:t>clic</a:t>
                      </a:r>
                      <a:endParaRPr lang="es-CO" sz="16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600" b="0" i="0" u="none" strike="noStrike" dirty="0">
                          <a:solidFill>
                            <a:srgbClr val="000000"/>
                          </a:solidFill>
                          <a:effectLst/>
                          <a:latin typeface="Arial" panose="020B0604020202020204" pitchFamily="34" charset="0"/>
                        </a:rPr>
                        <a:t>Asesor Departamento de Posgrados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600" b="0" i="0" u="none" strike="noStrike">
                          <a:solidFill>
                            <a:srgbClr val="000000"/>
                          </a:solidFill>
                          <a:effectLst/>
                          <a:latin typeface="Arial" panose="020B0604020202020204" pitchFamily="34" charset="0"/>
                        </a:rPr>
                        <a:t>Marzo de 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4754483"/>
                  </a:ext>
                </a:extLst>
              </a:tr>
              <a:tr h="1714305">
                <a:tc>
                  <a:txBody>
                    <a:bodyPr/>
                    <a:lstStyle/>
                    <a:p>
                      <a:pPr algn="ctr" fontAlgn="ctr"/>
                      <a:r>
                        <a:rPr lang="es-CO" sz="1200" b="1" i="0" u="none" strike="noStrike" dirty="0" smtClean="0">
                          <a:solidFill>
                            <a:srgbClr val="000000"/>
                          </a:solidFill>
                          <a:effectLst/>
                          <a:latin typeface="Arial" panose="020B0604020202020204" pitchFamily="34" charset="0"/>
                        </a:rPr>
                        <a:t>18</a:t>
                      </a:r>
                      <a:endParaRPr lang="es-CO" sz="12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600" b="0" i="0" u="none" strike="noStrike">
                          <a:solidFill>
                            <a:srgbClr val="000000"/>
                          </a:solidFill>
                          <a:effectLst/>
                          <a:latin typeface="Arial" panose="020B0604020202020204" pitchFamily="34" charset="0"/>
                        </a:rPr>
                        <a:t>Actualizar el procedimiento seccional de posgrados a fin de clarificar y agilizar procesos académicos y administrativos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600" b="0" i="0" u="none" strike="noStrike" dirty="0">
                          <a:solidFill>
                            <a:srgbClr val="000000"/>
                          </a:solidFill>
                          <a:effectLst/>
                          <a:latin typeface="Arial" panose="020B0604020202020204" pitchFamily="34" charset="0"/>
                        </a:rPr>
                        <a:t>Generar mayor cumplimiento en los tiempos y movimientos derivados de </a:t>
                      </a:r>
                      <a:r>
                        <a:rPr lang="es-CO" sz="1600" b="0" i="0" u="none" strike="noStrike" dirty="0" smtClean="0">
                          <a:solidFill>
                            <a:srgbClr val="000000"/>
                          </a:solidFill>
                          <a:effectLst/>
                          <a:latin typeface="Arial" panose="020B0604020202020204" pitchFamily="34" charset="0"/>
                        </a:rPr>
                        <a:t>contratación </a:t>
                      </a:r>
                      <a:r>
                        <a:rPr lang="es-CO" sz="1600" b="0" i="0" u="none" strike="noStrike" dirty="0">
                          <a:solidFill>
                            <a:srgbClr val="000000"/>
                          </a:solidFill>
                          <a:effectLst/>
                          <a:latin typeface="Arial" panose="020B0604020202020204" pitchFamily="34" charset="0"/>
                        </a:rPr>
                        <a:t>docentes, coordinadores, evaluación docente entre otros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600" b="0" i="0" u="none" strike="noStrike" dirty="0">
                          <a:solidFill>
                            <a:srgbClr val="000000"/>
                          </a:solidFill>
                          <a:effectLst/>
                          <a:latin typeface="Arial" panose="020B0604020202020204" pitchFamily="34" charset="0"/>
                        </a:rPr>
                        <a:t>Asesor Departamento de Posgrados y Decanos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es-CO" sz="1600" b="0" i="0" u="none" strike="noStrike" dirty="0">
                          <a:solidFill>
                            <a:srgbClr val="000000"/>
                          </a:solidFill>
                          <a:effectLst/>
                          <a:latin typeface="Arial" panose="020B0604020202020204" pitchFamily="34" charset="0"/>
                        </a:rPr>
                        <a:t>2019-1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20049040"/>
                  </a:ext>
                </a:extLst>
              </a:tr>
            </a:tbl>
          </a:graphicData>
        </a:graphic>
      </p:graphicFrame>
    </p:spTree>
    <p:extLst>
      <p:ext uri="{BB962C8B-B14F-4D97-AF65-F5344CB8AC3E}">
        <p14:creationId xmlns:p14="http://schemas.microsoft.com/office/powerpoint/2010/main" val="262335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63388" y="674552"/>
            <a:ext cx="9905978" cy="4401205"/>
          </a:xfrm>
          <a:prstGeom prst="rect">
            <a:avLst/>
          </a:prstGeom>
        </p:spPr>
        <p:txBody>
          <a:bodyPr wrap="square">
            <a:spAutoFit/>
          </a:bodyPr>
          <a:lstStyle/>
          <a:p>
            <a:pPr algn="ctr" fontAlgn="base">
              <a:spcBef>
                <a:spcPct val="0"/>
              </a:spcBef>
              <a:spcAft>
                <a:spcPct val="0"/>
              </a:spcAft>
            </a:pPr>
            <a:r>
              <a:rPr lang="es-CO" sz="2000" b="1" dirty="0">
                <a:solidFill>
                  <a:prstClr val="black"/>
                </a:solidFill>
                <a:latin typeface="Arial" charset="0"/>
              </a:rPr>
              <a:t>OBJETIVO 1</a:t>
            </a:r>
          </a:p>
          <a:p>
            <a:pPr algn="ctr" fontAlgn="base">
              <a:spcBef>
                <a:spcPct val="0"/>
              </a:spcBef>
              <a:spcAft>
                <a:spcPct val="0"/>
              </a:spcAft>
            </a:pPr>
            <a:endParaRPr lang="es-CO" sz="2000" dirty="0">
              <a:solidFill>
                <a:prstClr val="black"/>
              </a:solidFill>
              <a:latin typeface="Arial" charset="0"/>
            </a:endParaRPr>
          </a:p>
          <a:p>
            <a:pPr algn="ctr" fontAlgn="base">
              <a:spcBef>
                <a:spcPct val="0"/>
              </a:spcBef>
              <a:spcAft>
                <a:spcPct val="0"/>
              </a:spcAft>
            </a:pPr>
            <a:endParaRPr lang="es-CO" sz="2000" dirty="0">
              <a:solidFill>
                <a:prstClr val="black"/>
              </a:solidFill>
              <a:latin typeface="Arial" charset="0"/>
            </a:endParaRPr>
          </a:p>
          <a:p>
            <a:pPr algn="ctr" fontAlgn="base">
              <a:spcBef>
                <a:spcPct val="0"/>
              </a:spcBef>
              <a:spcAft>
                <a:spcPct val="0"/>
              </a:spcAft>
            </a:pPr>
            <a:r>
              <a:rPr lang="es-CO" sz="2000" b="1" u="sng" dirty="0">
                <a:solidFill>
                  <a:srgbClr val="FF0000"/>
                </a:solidFill>
                <a:latin typeface="Arial" charset="0"/>
              </a:rPr>
              <a:t>Mejorar la percepción de satisfacción de la comunidad Unilibrista frente a la calidad de los servicios prestados por la universidad</a:t>
            </a:r>
            <a:r>
              <a:rPr lang="es-CO" sz="2000" b="1" dirty="0">
                <a:solidFill>
                  <a:srgbClr val="FF0000"/>
                </a:solidFill>
                <a:latin typeface="Arial" charset="0"/>
              </a:rPr>
              <a:t>.</a:t>
            </a:r>
          </a:p>
          <a:p>
            <a:pPr algn="ctr" fontAlgn="base">
              <a:spcBef>
                <a:spcPct val="0"/>
              </a:spcBef>
              <a:spcAft>
                <a:spcPct val="0"/>
              </a:spcAft>
            </a:pPr>
            <a:endParaRPr lang="es-CO" sz="2000" dirty="0">
              <a:solidFill>
                <a:prstClr val="black"/>
              </a:solidFill>
              <a:latin typeface="Arial" charset="0"/>
            </a:endParaRPr>
          </a:p>
          <a:p>
            <a:pPr algn="ctr" fontAlgn="base">
              <a:spcBef>
                <a:spcPct val="0"/>
              </a:spcBef>
              <a:spcAft>
                <a:spcPct val="0"/>
              </a:spcAft>
            </a:pPr>
            <a:endParaRPr lang="es-CO" sz="2000" dirty="0">
              <a:solidFill>
                <a:prstClr val="black"/>
              </a:solidFill>
              <a:latin typeface="Arial" charset="0"/>
            </a:endParaRPr>
          </a:p>
          <a:p>
            <a:pPr algn="ctr" fontAlgn="base">
              <a:spcBef>
                <a:spcPct val="0"/>
              </a:spcBef>
              <a:spcAft>
                <a:spcPct val="0"/>
              </a:spcAft>
            </a:pPr>
            <a:r>
              <a:rPr lang="es-CO" sz="2000" b="1" dirty="0">
                <a:solidFill>
                  <a:prstClr val="black"/>
                </a:solidFill>
                <a:latin typeface="Arial" charset="0"/>
              </a:rPr>
              <a:t>Satisfacción del cliente y retroalimentación de las partes interesadas:</a:t>
            </a:r>
          </a:p>
          <a:p>
            <a:pPr algn="ctr" fontAlgn="base">
              <a:spcBef>
                <a:spcPct val="0"/>
              </a:spcBef>
              <a:spcAft>
                <a:spcPct val="0"/>
              </a:spcAft>
            </a:pPr>
            <a:endParaRPr lang="es-CO" sz="2000" dirty="0">
              <a:solidFill>
                <a:prstClr val="black"/>
              </a:solidFill>
              <a:latin typeface="Arial" charset="0"/>
            </a:endParaRPr>
          </a:p>
          <a:p>
            <a:pPr algn="ctr" fontAlgn="base">
              <a:spcBef>
                <a:spcPct val="0"/>
              </a:spcBef>
              <a:spcAft>
                <a:spcPct val="0"/>
              </a:spcAft>
            </a:pPr>
            <a:r>
              <a:rPr lang="es-CO" sz="2000" b="1" dirty="0">
                <a:solidFill>
                  <a:srgbClr val="FF0000"/>
                </a:solidFill>
                <a:latin typeface="Arial" charset="0"/>
              </a:rPr>
              <a:t>Encuestas</a:t>
            </a:r>
          </a:p>
          <a:p>
            <a:pPr algn="ctr" fontAlgn="base">
              <a:spcBef>
                <a:spcPct val="0"/>
              </a:spcBef>
              <a:spcAft>
                <a:spcPct val="0"/>
              </a:spcAft>
            </a:pPr>
            <a:endParaRPr lang="es-CO" sz="2000" dirty="0">
              <a:solidFill>
                <a:srgbClr val="FF0000"/>
              </a:solidFill>
              <a:latin typeface="Arial" charset="0"/>
            </a:endParaRPr>
          </a:p>
          <a:p>
            <a:pPr algn="ctr" fontAlgn="base">
              <a:spcBef>
                <a:spcPct val="0"/>
              </a:spcBef>
              <a:spcAft>
                <a:spcPct val="0"/>
              </a:spcAft>
            </a:pPr>
            <a:r>
              <a:rPr lang="es-CO" sz="2000" b="1" dirty="0">
                <a:solidFill>
                  <a:srgbClr val="FF0000"/>
                </a:solidFill>
                <a:latin typeface="Arial" charset="0"/>
              </a:rPr>
              <a:t>Calificaciones de Servicio</a:t>
            </a:r>
          </a:p>
          <a:p>
            <a:pPr algn="ctr" fontAlgn="base">
              <a:spcBef>
                <a:spcPct val="0"/>
              </a:spcBef>
              <a:spcAft>
                <a:spcPct val="0"/>
              </a:spcAft>
            </a:pPr>
            <a:endParaRPr lang="es-CO" sz="2000" dirty="0">
              <a:solidFill>
                <a:srgbClr val="FF0000"/>
              </a:solidFill>
              <a:latin typeface="Arial" charset="0"/>
            </a:endParaRPr>
          </a:p>
          <a:p>
            <a:pPr algn="ctr" fontAlgn="base">
              <a:spcBef>
                <a:spcPct val="0"/>
              </a:spcBef>
              <a:spcAft>
                <a:spcPct val="0"/>
              </a:spcAft>
            </a:pPr>
            <a:r>
              <a:rPr lang="es-CO" sz="2000" b="1" dirty="0">
                <a:solidFill>
                  <a:srgbClr val="FF0000"/>
                </a:solidFill>
                <a:latin typeface="Arial" charset="0"/>
              </a:rPr>
              <a:t>Quejas</a:t>
            </a:r>
            <a:endParaRPr lang="es-CO" sz="2000" dirty="0">
              <a:solidFill>
                <a:srgbClr val="FF0000"/>
              </a:solidFill>
              <a:latin typeface="Arial" charset="0"/>
            </a:endParaRPr>
          </a:p>
        </p:txBody>
      </p:sp>
    </p:spTree>
    <p:extLst>
      <p:ext uri="{BB962C8B-B14F-4D97-AF65-F5344CB8AC3E}">
        <p14:creationId xmlns:p14="http://schemas.microsoft.com/office/powerpoint/2010/main" val="825919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64648" y="206792"/>
            <a:ext cx="9799940" cy="63408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eaLnBrk="0" hangingPunct="0">
              <a:defRPr/>
            </a:pPr>
            <a:r>
              <a:rPr lang="es-ES" sz="2000" b="1" dirty="0">
                <a:solidFill>
                  <a:srgbClr val="FF3300"/>
                </a:solidFill>
              </a:rPr>
              <a:t> </a:t>
            </a:r>
            <a:r>
              <a:rPr lang="es-MX" sz="1800" b="1" kern="0" dirty="0"/>
              <a:t>ENCUESTAS</a:t>
            </a:r>
            <a:r>
              <a:rPr lang="es-MX" sz="1600" b="1" kern="0" dirty="0">
                <a:solidFill>
                  <a:srgbClr val="FF3300"/>
                </a:solidFill>
              </a:rPr>
              <a:t/>
            </a:r>
            <a:br>
              <a:rPr lang="es-MX" sz="1600" b="1" kern="0" dirty="0">
                <a:solidFill>
                  <a:srgbClr val="FF3300"/>
                </a:solidFill>
              </a:rPr>
            </a:br>
            <a:r>
              <a:rPr lang="es-CO" sz="1400" b="1" dirty="0"/>
              <a:t>Garantizar que el nivel de satisfacción de la comunidad </a:t>
            </a:r>
            <a:r>
              <a:rPr lang="es-CO" sz="1400" b="1" dirty="0" err="1"/>
              <a:t>Unilibrista</a:t>
            </a:r>
            <a:r>
              <a:rPr lang="es-CO" sz="1400" b="1" dirty="0"/>
              <a:t> frente a la calidad de los servicios prestados por la universidad se encuentre como mínimo en un 80%.</a:t>
            </a:r>
            <a:endParaRPr lang="es-ES" sz="1400" b="1" kern="0" dirty="0">
              <a:solidFill>
                <a:srgbClr val="FF3300"/>
              </a:solidFill>
            </a:endParaRPr>
          </a:p>
        </p:txBody>
      </p:sp>
      <p:graphicFrame>
        <p:nvGraphicFramePr>
          <p:cNvPr id="3" name="1 Tabla"/>
          <p:cNvGraphicFramePr>
            <a:graphicFrameLocks noGrp="1"/>
          </p:cNvGraphicFramePr>
          <p:nvPr>
            <p:extLst>
              <p:ext uri="{D42A27DB-BD31-4B8C-83A1-F6EECF244321}">
                <p14:modId xmlns:p14="http://schemas.microsoft.com/office/powerpoint/2010/main" val="3236095846"/>
              </p:ext>
            </p:extLst>
          </p:nvPr>
        </p:nvGraphicFramePr>
        <p:xfrm>
          <a:off x="134473" y="898497"/>
          <a:ext cx="10210798" cy="1045280"/>
        </p:xfrm>
        <a:graphic>
          <a:graphicData uri="http://schemas.openxmlformats.org/drawingml/2006/table">
            <a:tbl>
              <a:tblPr/>
              <a:tblGrid>
                <a:gridCol w="1455216">
                  <a:extLst>
                    <a:ext uri="{9D8B030D-6E8A-4147-A177-3AD203B41FA5}">
                      <a16:colId xmlns:a16="http://schemas.microsoft.com/office/drawing/2014/main" val="20000"/>
                    </a:ext>
                  </a:extLst>
                </a:gridCol>
                <a:gridCol w="3581795">
                  <a:extLst>
                    <a:ext uri="{9D8B030D-6E8A-4147-A177-3AD203B41FA5}">
                      <a16:colId xmlns:a16="http://schemas.microsoft.com/office/drawing/2014/main" val="20001"/>
                    </a:ext>
                  </a:extLst>
                </a:gridCol>
                <a:gridCol w="5173787">
                  <a:extLst>
                    <a:ext uri="{9D8B030D-6E8A-4147-A177-3AD203B41FA5}">
                      <a16:colId xmlns:a16="http://schemas.microsoft.com/office/drawing/2014/main" val="3244246602"/>
                    </a:ext>
                  </a:extLst>
                </a:gridCol>
              </a:tblGrid>
              <a:tr h="316184">
                <a:tc grid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800" b="1" i="0" u="none" strike="noStrike" dirty="0" smtClean="0">
                          <a:solidFill>
                            <a:srgbClr val="FF0000"/>
                          </a:solidFill>
                          <a:effectLst/>
                          <a:latin typeface="+mn-lt"/>
                        </a:rPr>
                        <a:t>(</a:t>
                      </a:r>
                      <a:r>
                        <a:rPr lang="es-CO" sz="1800" b="1" i="0" u="none" strike="noStrike" baseline="0" dirty="0" smtClean="0">
                          <a:solidFill>
                            <a:srgbClr val="FF0000"/>
                          </a:solidFill>
                          <a:effectLst/>
                          <a:latin typeface="+mn-lt"/>
                        </a:rPr>
                        <a:t>Estudiantes:  1.626, </a:t>
                      </a:r>
                      <a:r>
                        <a:rPr lang="es-CO" sz="1800" b="1" i="0" u="none" strike="noStrike" dirty="0" smtClean="0">
                          <a:solidFill>
                            <a:srgbClr val="FF0000"/>
                          </a:solidFill>
                          <a:effectLst/>
                          <a:latin typeface="+mn-lt"/>
                        </a:rPr>
                        <a:t>Docentes: 170</a:t>
                      </a:r>
                      <a:r>
                        <a:rPr lang="es-CO" sz="1800" b="1" i="0" u="none" strike="noStrike" baseline="0" dirty="0" smtClean="0">
                          <a:solidFill>
                            <a:srgbClr val="FF0000"/>
                          </a:solidFill>
                          <a:effectLst/>
                          <a:latin typeface="+mn-lt"/>
                        </a:rPr>
                        <a:t> y</a:t>
                      </a:r>
                      <a:r>
                        <a:rPr lang="es-CO" sz="1800" b="1" i="0" u="none" strike="noStrike" dirty="0" smtClean="0">
                          <a:solidFill>
                            <a:srgbClr val="FF0000"/>
                          </a:solidFill>
                          <a:effectLst/>
                          <a:latin typeface="+mn-lt"/>
                        </a:rPr>
                        <a:t> Administrativos: 77)</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150128">
                <a:tc>
                  <a:txBody>
                    <a:bodyPr/>
                    <a:lstStyle/>
                    <a:p>
                      <a:pPr algn="ctr" rtl="0" fontAlgn="ctr"/>
                      <a:r>
                        <a:rPr lang="es-CO" sz="1400" b="0" i="0" u="none" strike="noStrike" dirty="0">
                          <a:solidFill>
                            <a:srgbClr val="FF0000"/>
                          </a:solidFill>
                          <a:effectLst/>
                          <a:latin typeface="Calibri"/>
                        </a:rPr>
                        <a:t>AÑO</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ctr" defTabSz="457200" rtl="0" eaLnBrk="1" fontAlgn="ctr" latinLnBrk="0" hangingPunct="1"/>
                      <a:r>
                        <a:rPr lang="es-CO" sz="1100" b="1" i="0" u="none" strike="noStrike" kern="1200" dirty="0">
                          <a:solidFill>
                            <a:srgbClr val="FF0000"/>
                          </a:solidFill>
                          <a:effectLst/>
                          <a:latin typeface="Arial"/>
                          <a:ea typeface="+mn-ea"/>
                          <a:cs typeface="+mn-cs"/>
                        </a:rPr>
                        <a:t>2017</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ctr" defTabSz="457200" rtl="0" eaLnBrk="1" fontAlgn="ctr" latinLnBrk="0" hangingPunct="1"/>
                      <a:r>
                        <a:rPr lang="es-CO" sz="1100" b="1" i="0" u="none" strike="noStrike" kern="1200" dirty="0">
                          <a:solidFill>
                            <a:srgbClr val="FF0000"/>
                          </a:solidFill>
                          <a:effectLst/>
                          <a:latin typeface="Arial"/>
                          <a:ea typeface="+mn-ea"/>
                          <a:cs typeface="+mn-cs"/>
                        </a:rPr>
                        <a:t>2018</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extLst>
                  <a:ext uri="{0D108BD9-81ED-4DB2-BD59-A6C34878D82A}">
                    <a16:rowId xmlns:a16="http://schemas.microsoft.com/office/drawing/2014/main" val="10001"/>
                  </a:ext>
                </a:extLst>
              </a:tr>
              <a:tr h="143470">
                <a:tc>
                  <a:txBody>
                    <a:bodyPr/>
                    <a:lstStyle/>
                    <a:p>
                      <a:pPr algn="ctr" rtl="0" fontAlgn="ctr"/>
                      <a:r>
                        <a:rPr lang="es-CO" sz="1600" b="0" i="0" u="none" strike="noStrike" dirty="0">
                          <a:solidFill>
                            <a:srgbClr val="000000"/>
                          </a:solidFill>
                          <a:effectLst/>
                          <a:latin typeface="Calibri"/>
                        </a:rPr>
                        <a:t>Resultado</a:t>
                      </a:r>
                      <a:r>
                        <a:rPr lang="es-CO" sz="1600" b="0" i="0" u="none" strike="noStrike" baseline="0" dirty="0">
                          <a:solidFill>
                            <a:srgbClr val="000000"/>
                          </a:solidFill>
                          <a:effectLst/>
                          <a:latin typeface="Calibri"/>
                        </a:rPr>
                        <a:t> </a:t>
                      </a:r>
                      <a:endParaRPr lang="es-CO" sz="1600" b="0" i="0" u="none" strike="noStrike" dirty="0">
                        <a:solidFill>
                          <a:srgbClr val="000000"/>
                        </a:solidFill>
                        <a:effectLst/>
                        <a:latin typeface="Calibri"/>
                      </a:endParaRP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ctr" defTabSz="457200" rtl="0" eaLnBrk="1" fontAlgn="ctr" latinLnBrk="0" hangingPunct="1"/>
                      <a:r>
                        <a:rPr lang="es-CO" sz="1050" b="1" i="0" u="none" strike="noStrike" kern="1200" dirty="0" smtClean="0">
                          <a:solidFill>
                            <a:srgbClr val="FF0000"/>
                          </a:solidFill>
                          <a:effectLst/>
                          <a:latin typeface="Arial"/>
                          <a:ea typeface="+mn-ea"/>
                          <a:cs typeface="+mn-cs"/>
                        </a:rPr>
                        <a:t>71,95%</a:t>
                      </a:r>
                      <a:endParaRPr lang="es-CO" sz="1050" b="1" i="0" u="none" strike="noStrike" kern="1200" dirty="0">
                        <a:solidFill>
                          <a:srgbClr val="FF0000"/>
                        </a:solidFill>
                        <a:effectLst/>
                        <a:latin typeface="Arial"/>
                        <a:ea typeface="+mn-ea"/>
                        <a:cs typeface="+mn-cs"/>
                      </a:endParaRP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ctr" defTabSz="457200" rtl="0" eaLnBrk="1" fontAlgn="ctr" latinLnBrk="0" hangingPunct="1"/>
                      <a:r>
                        <a:rPr lang="es-CO" sz="1000" b="1" i="0" u="none" strike="noStrike" kern="1200" dirty="0">
                          <a:solidFill>
                            <a:schemeClr val="tx1"/>
                          </a:solidFill>
                          <a:effectLst/>
                          <a:latin typeface="Arial"/>
                          <a:ea typeface="+mn-ea"/>
                          <a:cs typeface="+mn-cs"/>
                        </a:rPr>
                        <a:t>Necesidades</a:t>
                      </a:r>
                      <a:r>
                        <a:rPr lang="es-CO" sz="1000" b="1" i="0" u="none" strike="noStrike" kern="1200" baseline="0" dirty="0">
                          <a:solidFill>
                            <a:schemeClr val="tx1"/>
                          </a:solidFill>
                          <a:effectLst/>
                          <a:latin typeface="Arial"/>
                          <a:ea typeface="+mn-ea"/>
                          <a:cs typeface="+mn-cs"/>
                        </a:rPr>
                        <a:t> y expectativas (Estudiantes)</a:t>
                      </a:r>
                      <a:endParaRPr lang="es-CO" sz="1000" b="1" i="0" u="none" strike="noStrike" kern="1200" dirty="0">
                        <a:solidFill>
                          <a:schemeClr val="tx1"/>
                        </a:solidFill>
                        <a:effectLst/>
                        <a:latin typeface="Arial"/>
                        <a:ea typeface="+mn-ea"/>
                        <a:cs typeface="+mn-cs"/>
                      </a:endParaRP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extLst>
                  <a:ext uri="{0D108BD9-81ED-4DB2-BD59-A6C34878D82A}">
                    <a16:rowId xmlns:a16="http://schemas.microsoft.com/office/drawing/2014/main" val="10002"/>
                  </a:ext>
                </a:extLst>
              </a:tr>
              <a:tr h="143470">
                <a:tc>
                  <a:txBody>
                    <a:bodyPr/>
                    <a:lstStyle/>
                    <a:p>
                      <a:pPr algn="ctr" rtl="0" fontAlgn="ctr"/>
                      <a:r>
                        <a:rPr lang="es-CO" sz="1600" b="0" i="0" u="none" strike="noStrike" dirty="0">
                          <a:solidFill>
                            <a:srgbClr val="000000"/>
                          </a:solidFill>
                          <a:effectLst/>
                          <a:latin typeface="Calibri"/>
                        </a:rPr>
                        <a:t>Muestra </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ctr" rtl="0" fontAlgn="ctr"/>
                      <a:r>
                        <a:rPr lang="es-CO" sz="1050" b="1" i="0" u="none" strike="noStrike" dirty="0" smtClean="0">
                          <a:solidFill>
                            <a:srgbClr val="000000"/>
                          </a:solidFill>
                          <a:effectLst/>
                          <a:latin typeface="Arial"/>
                        </a:rPr>
                        <a:t>1.873</a:t>
                      </a:r>
                      <a:endParaRPr lang="es-CO" sz="1050" b="1" i="0" u="none" strike="noStrike" dirty="0">
                        <a:solidFill>
                          <a:srgbClr val="000000"/>
                        </a:solidFill>
                        <a:effectLst/>
                        <a:latin typeface="Arial"/>
                      </a:endParaRP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457200" rtl="0" eaLnBrk="1" fontAlgn="ctr" latinLnBrk="0" hangingPunct="1"/>
                      <a:r>
                        <a:rPr lang="es-CO" sz="1100" b="1" i="0" u="none" strike="noStrike" kern="1200" dirty="0">
                          <a:solidFill>
                            <a:schemeClr val="tx1"/>
                          </a:solidFill>
                          <a:effectLst/>
                          <a:latin typeface="Arial"/>
                          <a:ea typeface="+mn-ea"/>
                          <a:cs typeface="+mn-cs"/>
                        </a:rPr>
                        <a:t>157</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899631112"/>
              </p:ext>
            </p:extLst>
          </p:nvPr>
        </p:nvGraphicFramePr>
        <p:xfrm>
          <a:off x="134472" y="2001400"/>
          <a:ext cx="10210799" cy="3876608"/>
        </p:xfrm>
        <a:graphic>
          <a:graphicData uri="http://schemas.openxmlformats.org/drawingml/2006/table">
            <a:tbl>
              <a:tblPr firstRow="1" firstCol="1" bandRow="1">
                <a:tableStyleId>{5C22544A-7EE6-4342-B048-85BDC9FD1C3A}</a:tableStyleId>
              </a:tblPr>
              <a:tblGrid>
                <a:gridCol w="5450540">
                  <a:extLst>
                    <a:ext uri="{9D8B030D-6E8A-4147-A177-3AD203B41FA5}">
                      <a16:colId xmlns:a16="http://schemas.microsoft.com/office/drawing/2014/main" val="1474683196"/>
                    </a:ext>
                  </a:extLst>
                </a:gridCol>
                <a:gridCol w="4760259">
                  <a:extLst>
                    <a:ext uri="{9D8B030D-6E8A-4147-A177-3AD203B41FA5}">
                      <a16:colId xmlns:a16="http://schemas.microsoft.com/office/drawing/2014/main" val="554971136"/>
                    </a:ext>
                  </a:extLst>
                </a:gridCol>
              </a:tblGrid>
              <a:tr h="251817">
                <a:tc gridSpan="2">
                  <a:txBody>
                    <a:bodyPr/>
                    <a:lstStyle/>
                    <a:p>
                      <a:pPr algn="ctr">
                        <a:lnSpc>
                          <a:spcPct val="107000"/>
                        </a:lnSpc>
                        <a:spcAft>
                          <a:spcPts val="0"/>
                        </a:spcAft>
                      </a:pPr>
                      <a:r>
                        <a:rPr lang="es-CO"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FACULTAD DE DERECHO </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lnSpc>
                          <a:spcPct val="107000"/>
                        </a:lnSpc>
                        <a:spcAft>
                          <a:spcPts val="0"/>
                        </a:spcAft>
                      </a:pPr>
                      <a:endParaRPr lang="es-CO"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02406590"/>
                  </a:ext>
                </a:extLst>
              </a:tr>
              <a:tr h="251817">
                <a:tc>
                  <a:txBody>
                    <a:bodyPr/>
                    <a:lstStyle/>
                    <a:p>
                      <a:pPr algn="ctr">
                        <a:lnSpc>
                          <a:spcPct val="107000"/>
                        </a:lnSpc>
                        <a:spcAft>
                          <a:spcPts val="0"/>
                        </a:spcAft>
                      </a:pPr>
                      <a:r>
                        <a:rPr lang="es-CO" sz="1100" b="1" dirty="0">
                          <a:solidFill>
                            <a:schemeClr val="tx1"/>
                          </a:solidFill>
                          <a:effectLst/>
                        </a:rPr>
                        <a:t>ACCIONES</a:t>
                      </a:r>
                      <a:r>
                        <a:rPr lang="es-CO" sz="1100" b="1" baseline="0" dirty="0">
                          <a:solidFill>
                            <a:schemeClr val="tx1"/>
                          </a:solidFill>
                          <a:effectLst/>
                        </a:rPr>
                        <a:t> CORRECTIVAS RESULTADOS ENCUESTA 2017</a:t>
                      </a:r>
                      <a:endParaRPr lang="es-CO"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100" b="1" dirty="0">
                          <a:solidFill>
                            <a:schemeClr val="tx1"/>
                          </a:solidFill>
                          <a:effectLst/>
                        </a:rPr>
                        <a:t>SEGUMIENTO</a:t>
                      </a:r>
                      <a:endParaRPr lang="es-CO"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60813178"/>
                  </a:ext>
                </a:extLst>
              </a:tr>
              <a:tr h="616952">
                <a:tc>
                  <a:txBody>
                    <a:bodyPr/>
                    <a:lstStyle/>
                    <a:p>
                      <a:pPr algn="just" rtl="0" fontAlgn="ctr"/>
                      <a:r>
                        <a:rPr lang="es-CO" sz="1400" b="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 1. Sensibilización y capacitación a docentes,  estudiantes y comunidad educativa sobre temas de flexibilidad curricular.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000" b="1" i="0" u="none" strike="noStrike" dirty="0" smtClean="0">
                          <a:effectLst/>
                          <a:latin typeface="Arial" panose="020B0604020202020204" pitchFamily="34" charset="0"/>
                        </a:rPr>
                        <a:t>Cerrada: </a:t>
                      </a:r>
                      <a:r>
                        <a:rPr lang="es-CO" sz="1000" b="0" i="0" u="none" strike="noStrike" dirty="0" smtClean="0">
                          <a:effectLst/>
                          <a:latin typeface="Arial" panose="020B0604020202020204" pitchFamily="34" charset="0"/>
                        </a:rPr>
                        <a:t> </a:t>
                      </a:r>
                      <a:r>
                        <a:rPr lang="es-CO" sz="1000" b="0" i="0" u="none" strike="noStrike" dirty="0">
                          <a:effectLst/>
                          <a:latin typeface="Arial" panose="020B0604020202020204" pitchFamily="34" charset="0"/>
                        </a:rPr>
                        <a:t>Se hizo capacitación en Proyecto educativo de programa durante el período 2018-2.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31306579"/>
                  </a:ext>
                </a:extLst>
              </a:tr>
              <a:tr h="558084">
                <a:tc>
                  <a:txBody>
                    <a:bodyPr/>
                    <a:lstStyle/>
                    <a:p>
                      <a:pPr algn="just" rtl="0" fontAlgn="ctr"/>
                      <a:r>
                        <a:rPr lang="es-CO" sz="1400" b="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2. Construcción del edificio de laboratorios, mejoramiento de las salas de sistemas y adquisición de software.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000" b="1" i="0" u="none" strike="noStrike" dirty="0" smtClean="0">
                          <a:effectLst/>
                          <a:latin typeface="Arial" panose="020B0604020202020204" pitchFamily="34" charset="0"/>
                        </a:rPr>
                        <a:t>Cerrada: </a:t>
                      </a:r>
                      <a:r>
                        <a:rPr lang="es-CO" sz="1000" b="0" i="0" u="none" strike="noStrike" dirty="0" smtClean="0">
                          <a:effectLst/>
                          <a:latin typeface="Arial" panose="020B0604020202020204" pitchFamily="34" charset="0"/>
                        </a:rPr>
                        <a:t> Dotación </a:t>
                      </a:r>
                      <a:r>
                        <a:rPr lang="es-CO" sz="1000" b="0" i="0" u="none" strike="noStrike" dirty="0">
                          <a:effectLst/>
                          <a:latin typeface="Arial" panose="020B0604020202020204" pitchFamily="34" charset="0"/>
                        </a:rPr>
                        <a:t>de sala de profesores, sistemas, sala de investigaciones.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2539088"/>
                  </a:ext>
                </a:extLst>
              </a:tr>
              <a:tr h="607620">
                <a:tc>
                  <a:txBody>
                    <a:bodyPr/>
                    <a:lstStyle/>
                    <a:p>
                      <a:pPr algn="just" rtl="0" fontAlgn="ctr"/>
                      <a:r>
                        <a:rPr lang="es-CO" sz="1400" b="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3. Programación de grupos en todos los programas de acuerdo a las capacidades de aulas y mejorar la comunicación entre Facultades y directores de programa.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000" b="1" i="0" u="none" strike="noStrike" dirty="0" smtClean="0">
                          <a:effectLst/>
                          <a:latin typeface="Arial" panose="020B0604020202020204" pitchFamily="34" charset="0"/>
                        </a:rPr>
                        <a:t>N/A:  E</a:t>
                      </a:r>
                      <a:r>
                        <a:rPr lang="es-CO" sz="1000" b="0" i="0" u="none" strike="noStrike" dirty="0" smtClean="0">
                          <a:effectLst/>
                          <a:latin typeface="Arial" panose="020B0604020202020204" pitchFamily="34" charset="0"/>
                        </a:rPr>
                        <a:t>sta </a:t>
                      </a:r>
                      <a:r>
                        <a:rPr lang="es-CO" sz="1000" b="0" i="0" u="none" strike="noStrike" dirty="0">
                          <a:effectLst/>
                          <a:latin typeface="Arial" panose="020B0604020202020204" pitchFamily="34" charset="0"/>
                        </a:rPr>
                        <a:t>acción no aplica para la Facultad de Derecho.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7591925"/>
                  </a:ext>
                </a:extLst>
              </a:tr>
              <a:tr h="807191">
                <a:tc>
                  <a:txBody>
                    <a:bodyPr/>
                    <a:lstStyle/>
                    <a:p>
                      <a:pPr algn="just" rtl="0" fontAlgn="ctr"/>
                      <a:r>
                        <a:rPr lang="es-CO" sz="1400" b="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4. Fortalecer los programas con docentes investigadores.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000" b="1" i="0" u="none" strike="noStrike" dirty="0" smtClean="0">
                          <a:effectLst/>
                          <a:latin typeface="Arial" panose="020B0604020202020204" pitchFamily="34" charset="0"/>
                        </a:rPr>
                        <a:t>Cerrada: </a:t>
                      </a:r>
                      <a:r>
                        <a:rPr lang="es-CO" sz="1000" b="0" i="0" u="none" strike="noStrike" dirty="0" smtClean="0">
                          <a:effectLst/>
                          <a:latin typeface="Arial" panose="020B0604020202020204" pitchFamily="34" charset="0"/>
                        </a:rPr>
                        <a:t>Se </a:t>
                      </a:r>
                      <a:r>
                        <a:rPr lang="es-CO" sz="1000" b="0" i="0" u="none" strike="noStrike" dirty="0">
                          <a:effectLst/>
                          <a:latin typeface="Arial" panose="020B0604020202020204" pitchFamily="34" charset="0"/>
                        </a:rPr>
                        <a:t>mantuvo la programación con docentes investigadores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673718"/>
                  </a:ext>
                </a:extLst>
              </a:tr>
              <a:tr h="741142">
                <a:tc>
                  <a:txBody>
                    <a:bodyPr/>
                    <a:lstStyle/>
                    <a:p>
                      <a:pPr algn="just" rtl="0" fontAlgn="ctr"/>
                      <a:r>
                        <a:rPr lang="es-CO" sz="1400" b="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5. Elaboración de propuesta para actualizar el instrumento de evaluación docente, envío a la sede principal e implementación de la estandarización de la misma.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000" b="1" i="0" u="none" strike="noStrike" dirty="0" smtClean="0">
                          <a:solidFill>
                            <a:srgbClr val="FF0000"/>
                          </a:solidFill>
                          <a:effectLst/>
                          <a:latin typeface="Arial" panose="020B0604020202020204" pitchFamily="34" charset="0"/>
                        </a:rPr>
                        <a:t>En Proceso:</a:t>
                      </a:r>
                      <a:r>
                        <a:rPr lang="es-CO" sz="1000" b="1" i="0" u="none" strike="noStrike" baseline="0" dirty="0" smtClean="0">
                          <a:solidFill>
                            <a:srgbClr val="FF0000"/>
                          </a:solidFill>
                          <a:effectLst/>
                          <a:latin typeface="Arial" panose="020B0604020202020204" pitchFamily="34" charset="0"/>
                        </a:rPr>
                        <a:t>  </a:t>
                      </a:r>
                      <a:r>
                        <a:rPr lang="es-CO" sz="1000" b="0" i="0" u="none" strike="noStrike" dirty="0" smtClean="0">
                          <a:effectLst/>
                          <a:latin typeface="Arial" panose="020B0604020202020204" pitchFamily="34" charset="0"/>
                        </a:rPr>
                        <a:t>Durante el 2018-2 se hizo prueba</a:t>
                      </a:r>
                      <a:r>
                        <a:rPr lang="es-CO" sz="1000" b="0" i="0" u="none" strike="noStrike" baseline="0" dirty="0" smtClean="0">
                          <a:effectLst/>
                          <a:latin typeface="Arial" panose="020B0604020202020204" pitchFamily="34" charset="0"/>
                        </a:rPr>
                        <a:t> piloto con la nueva herramienta de evaluación docente a nivel nacional</a:t>
                      </a:r>
                      <a:endParaRPr lang="es-CO" sz="10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83906950"/>
                  </a:ext>
                </a:extLst>
              </a:tr>
            </a:tbl>
          </a:graphicData>
        </a:graphic>
      </p:graphicFrame>
    </p:spTree>
    <p:extLst>
      <p:ext uri="{BB962C8B-B14F-4D97-AF65-F5344CB8AC3E}">
        <p14:creationId xmlns:p14="http://schemas.microsoft.com/office/powerpoint/2010/main" val="3897458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64648" y="206792"/>
            <a:ext cx="9799940" cy="63408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eaLnBrk="0" hangingPunct="0">
              <a:defRPr/>
            </a:pPr>
            <a:r>
              <a:rPr lang="es-ES" sz="2000" b="1" dirty="0">
                <a:solidFill>
                  <a:srgbClr val="FF3300"/>
                </a:solidFill>
              </a:rPr>
              <a:t> </a:t>
            </a:r>
            <a:r>
              <a:rPr lang="es-MX" sz="1800" b="1" kern="0" dirty="0"/>
              <a:t>ENCUESTAS</a:t>
            </a:r>
            <a:r>
              <a:rPr lang="es-MX" sz="1600" b="1" kern="0" dirty="0">
                <a:solidFill>
                  <a:srgbClr val="FF3300"/>
                </a:solidFill>
              </a:rPr>
              <a:t/>
            </a:r>
            <a:br>
              <a:rPr lang="es-MX" sz="1600" b="1" kern="0" dirty="0">
                <a:solidFill>
                  <a:srgbClr val="FF3300"/>
                </a:solidFill>
              </a:rPr>
            </a:br>
            <a:r>
              <a:rPr lang="es-CO" sz="1400" b="1" dirty="0"/>
              <a:t>Garantizar que el nivel de satisfacción de la comunidad </a:t>
            </a:r>
            <a:r>
              <a:rPr lang="es-CO" sz="1400" b="1" dirty="0" err="1"/>
              <a:t>Unilibrista</a:t>
            </a:r>
            <a:r>
              <a:rPr lang="es-CO" sz="1400" b="1" dirty="0"/>
              <a:t> frente a la calidad de los servicios prestados por la universidad se encuentre como mínimo en un 80%.</a:t>
            </a:r>
            <a:endParaRPr lang="es-ES" sz="1400" b="1" kern="0" dirty="0">
              <a:solidFill>
                <a:srgbClr val="FF3300"/>
              </a:solidFill>
            </a:endParaRPr>
          </a:p>
        </p:txBody>
      </p:sp>
      <p:graphicFrame>
        <p:nvGraphicFramePr>
          <p:cNvPr id="5" name="Tabla 4"/>
          <p:cNvGraphicFramePr>
            <a:graphicFrameLocks noGrp="1"/>
          </p:cNvGraphicFramePr>
          <p:nvPr>
            <p:extLst>
              <p:ext uri="{D42A27DB-BD31-4B8C-83A1-F6EECF244321}">
                <p14:modId xmlns:p14="http://schemas.microsoft.com/office/powerpoint/2010/main" val="3078959892"/>
              </p:ext>
            </p:extLst>
          </p:nvPr>
        </p:nvGraphicFramePr>
        <p:xfrm>
          <a:off x="390599" y="2001400"/>
          <a:ext cx="9849306" cy="3983663"/>
        </p:xfrm>
        <a:graphic>
          <a:graphicData uri="http://schemas.openxmlformats.org/drawingml/2006/table">
            <a:tbl>
              <a:tblPr firstRow="1" firstCol="1" bandRow="1">
                <a:tableStyleId>{5C22544A-7EE6-4342-B048-85BDC9FD1C3A}</a:tableStyleId>
              </a:tblPr>
              <a:tblGrid>
                <a:gridCol w="4934861">
                  <a:extLst>
                    <a:ext uri="{9D8B030D-6E8A-4147-A177-3AD203B41FA5}">
                      <a16:colId xmlns:a16="http://schemas.microsoft.com/office/drawing/2014/main" val="1474683196"/>
                    </a:ext>
                  </a:extLst>
                </a:gridCol>
                <a:gridCol w="4914445">
                  <a:extLst>
                    <a:ext uri="{9D8B030D-6E8A-4147-A177-3AD203B41FA5}">
                      <a16:colId xmlns:a16="http://schemas.microsoft.com/office/drawing/2014/main" val="554971136"/>
                    </a:ext>
                  </a:extLst>
                </a:gridCol>
              </a:tblGrid>
              <a:tr h="305881">
                <a:tc gridSpan="2">
                  <a:txBody>
                    <a:bodyPr/>
                    <a:lstStyle/>
                    <a:p>
                      <a:pPr algn="ctr">
                        <a:lnSpc>
                          <a:spcPct val="107000"/>
                        </a:lnSpc>
                        <a:spcAft>
                          <a:spcPts val="0"/>
                        </a:spcAft>
                      </a:pPr>
                      <a:r>
                        <a:rPr lang="es-CO"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FACULTAD DE INGENIERIAS</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lnSpc>
                          <a:spcPct val="107000"/>
                        </a:lnSpc>
                        <a:spcAft>
                          <a:spcPts val="0"/>
                        </a:spcAft>
                      </a:pPr>
                      <a:endParaRPr lang="es-CO"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02406590"/>
                  </a:ext>
                </a:extLst>
              </a:tr>
              <a:tr h="282377">
                <a:tc>
                  <a:txBody>
                    <a:bodyPr/>
                    <a:lstStyle/>
                    <a:p>
                      <a:pPr algn="ctr">
                        <a:lnSpc>
                          <a:spcPct val="107000"/>
                        </a:lnSpc>
                        <a:spcAft>
                          <a:spcPts val="0"/>
                        </a:spcAft>
                      </a:pPr>
                      <a:r>
                        <a:rPr lang="es-CO" sz="1100" b="1" dirty="0">
                          <a:solidFill>
                            <a:schemeClr val="tx1"/>
                          </a:solidFill>
                          <a:effectLst/>
                        </a:rPr>
                        <a:t>ACCIONES</a:t>
                      </a:r>
                      <a:r>
                        <a:rPr lang="es-CO" sz="1100" b="1" baseline="0" dirty="0">
                          <a:solidFill>
                            <a:schemeClr val="tx1"/>
                          </a:solidFill>
                          <a:effectLst/>
                        </a:rPr>
                        <a:t> CORRECTIVAS RESULTADOS ENCUESTA 2017</a:t>
                      </a:r>
                      <a:endParaRPr lang="es-CO"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100" b="1" dirty="0">
                          <a:solidFill>
                            <a:schemeClr val="tx1"/>
                          </a:solidFill>
                          <a:effectLst/>
                        </a:rPr>
                        <a:t>SEGUMIENTO</a:t>
                      </a:r>
                      <a:endParaRPr lang="es-CO"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60813178"/>
                  </a:ext>
                </a:extLst>
              </a:tr>
              <a:tr h="874307">
                <a:tc>
                  <a:txBody>
                    <a:bodyPr/>
                    <a:lstStyle/>
                    <a:p>
                      <a:pPr algn="just" rtl="0" fontAlgn="ctr"/>
                      <a:r>
                        <a:rPr lang="es-CO" sz="1400" b="0" i="0" u="none" strike="noStrike" dirty="0">
                          <a:solidFill>
                            <a:srgbClr val="000000"/>
                          </a:solidFill>
                          <a:effectLst/>
                          <a:latin typeface="Calibri" panose="020F0502020204030204" pitchFamily="34" charset="0"/>
                        </a:rPr>
                        <a:t> 1. Sensibilización y capacitación a docentes,  estudiantes y comunidad educativa sobre temas de flexibilidad curricular.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000" b="1" i="0" u="none" strike="noStrike" dirty="0" smtClean="0">
                          <a:effectLst/>
                          <a:latin typeface="Arial" panose="020B0604020202020204" pitchFamily="34" charset="0"/>
                        </a:rPr>
                        <a:t>Cerrada</a:t>
                      </a:r>
                      <a:r>
                        <a:rPr lang="es-CO" sz="1000" b="0" i="0" u="none" strike="noStrike" dirty="0" smtClean="0">
                          <a:effectLst/>
                          <a:latin typeface="Arial" panose="020B0604020202020204" pitchFamily="34" charset="0"/>
                        </a:rPr>
                        <a:t>: </a:t>
                      </a:r>
                      <a:r>
                        <a:rPr lang="es-CO" sz="1000" b="0" i="0" u="none" strike="noStrike" dirty="0">
                          <a:effectLst/>
                          <a:latin typeface="Arial" panose="020B0604020202020204" pitchFamily="34" charset="0"/>
                        </a:rPr>
                        <a:t>Para los estudiantes y docentes de los programas de ingeniería Civil y Comercial dado el proceso de acreditación de los programas se realizó el proceso de sensibilización sobre la flexibilidad curricular y la forma como se plantea en los planes de estudio y el PEP. En los programas de Sistemas y Financiera se dio a conocer este concepto a través de la sensibilización del PEP.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31306579"/>
                  </a:ext>
                </a:extLst>
              </a:tr>
              <a:tr h="610944">
                <a:tc>
                  <a:txBody>
                    <a:bodyPr/>
                    <a:lstStyle/>
                    <a:p>
                      <a:pPr algn="just" rtl="0" fontAlgn="ctr"/>
                      <a:r>
                        <a:rPr lang="es-CO" sz="1400" b="0" i="0" u="none" strike="noStrike" dirty="0">
                          <a:solidFill>
                            <a:srgbClr val="000000"/>
                          </a:solidFill>
                          <a:effectLst/>
                          <a:latin typeface="Calibri" panose="020F0502020204030204" pitchFamily="34" charset="0"/>
                        </a:rPr>
                        <a:t>2. Construcción del edificio de laboratorios, mejoramiento de las salas de sistemas y adquisición de software.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050" b="1" i="0" u="none" strike="noStrike" dirty="0" smtClean="0">
                          <a:solidFill>
                            <a:srgbClr val="FF0000"/>
                          </a:solidFill>
                          <a:effectLst/>
                          <a:latin typeface="Arial" panose="020B0604020202020204" pitchFamily="34" charset="0"/>
                        </a:rPr>
                        <a:t>En</a:t>
                      </a:r>
                      <a:r>
                        <a:rPr lang="es-CO" sz="1050" b="1" i="0" u="none" strike="noStrike" baseline="0" dirty="0" smtClean="0">
                          <a:solidFill>
                            <a:srgbClr val="FF0000"/>
                          </a:solidFill>
                          <a:effectLst/>
                          <a:latin typeface="Arial" panose="020B0604020202020204" pitchFamily="34" charset="0"/>
                        </a:rPr>
                        <a:t> proceso</a:t>
                      </a:r>
                      <a:r>
                        <a:rPr lang="es-CO" sz="1000" b="1" i="0" u="none" strike="noStrike" dirty="0" smtClean="0">
                          <a:effectLst/>
                          <a:latin typeface="Arial" panose="020B0604020202020204" pitchFamily="34" charset="0"/>
                        </a:rPr>
                        <a:t>: </a:t>
                      </a:r>
                      <a:r>
                        <a:rPr lang="es-CO" sz="1000" b="0" i="0" u="none" strike="noStrike" dirty="0">
                          <a:effectLst/>
                          <a:latin typeface="Arial" panose="020B0604020202020204" pitchFamily="34" charset="0"/>
                        </a:rPr>
                        <a:t>Se realizan las solicitudes de renovación de licencias de software especializado. En relación con los laboratorios se está en la construcción del nuevo edificio.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2539088"/>
                  </a:ext>
                </a:extLst>
              </a:tr>
              <a:tr h="610944">
                <a:tc>
                  <a:txBody>
                    <a:bodyPr/>
                    <a:lstStyle/>
                    <a:p>
                      <a:pPr algn="just" rtl="0" fontAlgn="ctr"/>
                      <a:r>
                        <a:rPr lang="es-CO" sz="1400" b="0" i="0" u="none" strike="noStrike" dirty="0">
                          <a:solidFill>
                            <a:srgbClr val="000000"/>
                          </a:solidFill>
                          <a:effectLst/>
                          <a:latin typeface="Calibri" panose="020F0502020204030204" pitchFamily="34" charset="0"/>
                        </a:rPr>
                        <a:t>3. Programación de grupos en todos los programas de acuerdo a las capacidades de aulas y mejorar la comunicación entre Facultades y directores de programa.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000" b="1" i="0" u="none" strike="noStrike" dirty="0" smtClean="0">
                          <a:effectLst/>
                          <a:latin typeface="Arial" panose="020B0604020202020204" pitchFamily="34" charset="0"/>
                        </a:rPr>
                        <a:t>Cerrada: </a:t>
                      </a:r>
                      <a:r>
                        <a:rPr lang="es-CO" sz="1000" b="0" i="0" u="none" strike="noStrike" dirty="0">
                          <a:effectLst/>
                          <a:latin typeface="Arial" panose="020B0604020202020204" pitchFamily="34" charset="0"/>
                        </a:rPr>
                        <a:t>Se realizan la distribución de estudiantes según el número de cupos permitido en las aulas y se proyectan en las nóminas los grupos requeridos según necesidades.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7591925"/>
                  </a:ext>
                </a:extLst>
              </a:tr>
              <a:tr h="610944">
                <a:tc>
                  <a:txBody>
                    <a:bodyPr/>
                    <a:lstStyle/>
                    <a:p>
                      <a:pPr algn="just" rtl="0" fontAlgn="ctr"/>
                      <a:r>
                        <a:rPr lang="es-CO" sz="1400" b="0" i="0" u="none" strike="noStrike" dirty="0">
                          <a:solidFill>
                            <a:srgbClr val="000000"/>
                          </a:solidFill>
                          <a:effectLst/>
                          <a:latin typeface="Calibri" panose="020F0502020204030204" pitchFamily="34" charset="0"/>
                        </a:rPr>
                        <a:t>4. Fortalecer los programas con docentes investigadores.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000" b="1" i="0" u="none" strike="noStrike" dirty="0" smtClean="0">
                          <a:effectLst/>
                          <a:latin typeface="Arial" panose="020B0604020202020204" pitchFamily="34" charset="0"/>
                        </a:rPr>
                        <a:t>Cerrada: </a:t>
                      </a:r>
                      <a:r>
                        <a:rPr lang="es-CO" sz="1000" b="0" i="0" u="none" strike="noStrike" dirty="0">
                          <a:effectLst/>
                          <a:latin typeface="Arial" panose="020B0604020202020204" pitchFamily="34" charset="0"/>
                        </a:rPr>
                        <a:t>Se realiza convocatoria en el mes de septiembre con el fin de contratar docentes para la investigación, sin embargo, la misma fue desierta.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673718"/>
                  </a:ext>
                </a:extLst>
              </a:tr>
              <a:tr h="610944">
                <a:tc>
                  <a:txBody>
                    <a:bodyPr/>
                    <a:lstStyle/>
                    <a:p>
                      <a:pPr algn="just" rtl="0" fontAlgn="ctr"/>
                      <a:r>
                        <a:rPr lang="es-CO" sz="1400" b="0" i="0" u="none" strike="noStrike" dirty="0">
                          <a:solidFill>
                            <a:srgbClr val="000000"/>
                          </a:solidFill>
                          <a:effectLst/>
                          <a:latin typeface="Calibri" panose="020F0502020204030204" pitchFamily="34" charset="0"/>
                        </a:rPr>
                        <a:t>5. Elaboración de propuesta para actualizar el instrumento de evaluación docente, envío a la sede principal e implementación de la estandarización de la misma.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000" b="1" i="0" u="none" strike="noStrike" dirty="0" smtClean="0">
                          <a:solidFill>
                            <a:srgbClr val="FF0000"/>
                          </a:solidFill>
                          <a:effectLst/>
                          <a:latin typeface="Arial" panose="020B0604020202020204" pitchFamily="34" charset="0"/>
                        </a:rPr>
                        <a:t>En Proceso</a:t>
                      </a:r>
                      <a:r>
                        <a:rPr lang="es-CO" sz="1000" b="1" i="0" u="none" strike="noStrike" dirty="0" smtClean="0">
                          <a:effectLst/>
                          <a:latin typeface="Arial" panose="020B0604020202020204" pitchFamily="34" charset="0"/>
                        </a:rPr>
                        <a:t>: </a:t>
                      </a:r>
                      <a:r>
                        <a:rPr lang="es-CO" sz="1000" b="0" i="0" u="none" strike="noStrike" dirty="0">
                          <a:effectLst/>
                          <a:latin typeface="Arial" panose="020B0604020202020204" pitchFamily="34" charset="0"/>
                        </a:rPr>
                        <a:t>Se encuentra en proceso la parametrización de los nuevos instrumentos a la luz de lo establecido en el nuevo Reglamento Docente (Acuerdo Nro. 06 de julio 26 de 2017). A la fecha se realizó evaluación estudiantil y autoevaluación con nuevos formatos, pendiente el de gestión institucional para aplicar evaluación administrativa.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83906950"/>
                  </a:ext>
                </a:extLst>
              </a:tr>
            </a:tbl>
          </a:graphicData>
        </a:graphic>
      </p:graphicFrame>
      <p:graphicFrame>
        <p:nvGraphicFramePr>
          <p:cNvPr id="6" name="1 Tabla"/>
          <p:cNvGraphicFramePr>
            <a:graphicFrameLocks noGrp="1"/>
          </p:cNvGraphicFramePr>
          <p:nvPr>
            <p:extLst>
              <p:ext uri="{D42A27DB-BD31-4B8C-83A1-F6EECF244321}">
                <p14:modId xmlns:p14="http://schemas.microsoft.com/office/powerpoint/2010/main" val="1679040768"/>
              </p:ext>
            </p:extLst>
          </p:nvPr>
        </p:nvGraphicFramePr>
        <p:xfrm>
          <a:off x="390599" y="898497"/>
          <a:ext cx="9849306" cy="1045280"/>
        </p:xfrm>
        <a:graphic>
          <a:graphicData uri="http://schemas.openxmlformats.org/drawingml/2006/table">
            <a:tbl>
              <a:tblPr/>
              <a:tblGrid>
                <a:gridCol w="1403697">
                  <a:extLst>
                    <a:ext uri="{9D8B030D-6E8A-4147-A177-3AD203B41FA5}">
                      <a16:colId xmlns:a16="http://schemas.microsoft.com/office/drawing/2014/main" val="20000"/>
                    </a:ext>
                  </a:extLst>
                </a:gridCol>
                <a:gridCol w="3454989">
                  <a:extLst>
                    <a:ext uri="{9D8B030D-6E8A-4147-A177-3AD203B41FA5}">
                      <a16:colId xmlns:a16="http://schemas.microsoft.com/office/drawing/2014/main" val="20001"/>
                    </a:ext>
                  </a:extLst>
                </a:gridCol>
                <a:gridCol w="4990620">
                  <a:extLst>
                    <a:ext uri="{9D8B030D-6E8A-4147-A177-3AD203B41FA5}">
                      <a16:colId xmlns:a16="http://schemas.microsoft.com/office/drawing/2014/main" val="3244246602"/>
                    </a:ext>
                  </a:extLst>
                </a:gridCol>
              </a:tblGrid>
              <a:tr h="316184">
                <a:tc grid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800" b="1" i="0" u="none" strike="noStrike" dirty="0" smtClean="0">
                          <a:solidFill>
                            <a:srgbClr val="FF0000"/>
                          </a:solidFill>
                          <a:effectLst/>
                          <a:latin typeface="+mn-lt"/>
                        </a:rPr>
                        <a:t>(</a:t>
                      </a:r>
                      <a:r>
                        <a:rPr lang="es-CO" sz="1800" b="1" i="0" u="none" strike="noStrike" baseline="0" dirty="0" smtClean="0">
                          <a:solidFill>
                            <a:srgbClr val="FF0000"/>
                          </a:solidFill>
                          <a:effectLst/>
                          <a:latin typeface="+mn-lt"/>
                        </a:rPr>
                        <a:t>Estudiantes:  1.626, </a:t>
                      </a:r>
                      <a:r>
                        <a:rPr lang="es-CO" sz="1800" b="1" i="0" u="none" strike="noStrike" dirty="0" smtClean="0">
                          <a:solidFill>
                            <a:srgbClr val="FF0000"/>
                          </a:solidFill>
                          <a:effectLst/>
                          <a:latin typeface="+mn-lt"/>
                        </a:rPr>
                        <a:t>Docentes: 170</a:t>
                      </a:r>
                      <a:r>
                        <a:rPr lang="es-CO" sz="1800" b="1" i="0" u="none" strike="noStrike" baseline="0" dirty="0" smtClean="0">
                          <a:solidFill>
                            <a:srgbClr val="FF0000"/>
                          </a:solidFill>
                          <a:effectLst/>
                          <a:latin typeface="+mn-lt"/>
                        </a:rPr>
                        <a:t> y</a:t>
                      </a:r>
                      <a:r>
                        <a:rPr lang="es-CO" sz="1800" b="1" i="0" u="none" strike="noStrike" dirty="0" smtClean="0">
                          <a:solidFill>
                            <a:srgbClr val="FF0000"/>
                          </a:solidFill>
                          <a:effectLst/>
                          <a:latin typeface="+mn-lt"/>
                        </a:rPr>
                        <a:t> Administrativos: 77)</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150128">
                <a:tc>
                  <a:txBody>
                    <a:bodyPr/>
                    <a:lstStyle/>
                    <a:p>
                      <a:pPr algn="ctr" rtl="0" fontAlgn="ctr"/>
                      <a:r>
                        <a:rPr lang="es-CO" sz="1400" b="0" i="0" u="none" strike="noStrike" dirty="0">
                          <a:solidFill>
                            <a:srgbClr val="FF0000"/>
                          </a:solidFill>
                          <a:effectLst/>
                          <a:latin typeface="Calibri"/>
                        </a:rPr>
                        <a:t>AÑO</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ctr" defTabSz="457200" rtl="0" eaLnBrk="1" fontAlgn="ctr" latinLnBrk="0" hangingPunct="1"/>
                      <a:r>
                        <a:rPr lang="es-CO" sz="1100" b="1" i="0" u="none" strike="noStrike" kern="1200" dirty="0">
                          <a:solidFill>
                            <a:srgbClr val="FF0000"/>
                          </a:solidFill>
                          <a:effectLst/>
                          <a:latin typeface="Arial"/>
                          <a:ea typeface="+mn-ea"/>
                          <a:cs typeface="+mn-cs"/>
                        </a:rPr>
                        <a:t>2017</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ctr" defTabSz="457200" rtl="0" eaLnBrk="1" fontAlgn="ctr" latinLnBrk="0" hangingPunct="1"/>
                      <a:r>
                        <a:rPr lang="es-CO" sz="1100" b="1" i="0" u="none" strike="noStrike" kern="1200" dirty="0">
                          <a:solidFill>
                            <a:srgbClr val="FF0000"/>
                          </a:solidFill>
                          <a:effectLst/>
                          <a:latin typeface="Arial"/>
                          <a:ea typeface="+mn-ea"/>
                          <a:cs typeface="+mn-cs"/>
                        </a:rPr>
                        <a:t>2018</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extLst>
                  <a:ext uri="{0D108BD9-81ED-4DB2-BD59-A6C34878D82A}">
                    <a16:rowId xmlns:a16="http://schemas.microsoft.com/office/drawing/2014/main" val="10001"/>
                  </a:ext>
                </a:extLst>
              </a:tr>
              <a:tr h="143470">
                <a:tc>
                  <a:txBody>
                    <a:bodyPr/>
                    <a:lstStyle/>
                    <a:p>
                      <a:pPr algn="ctr" rtl="0" fontAlgn="ctr"/>
                      <a:r>
                        <a:rPr lang="es-CO" sz="1600" b="0" i="0" u="none" strike="noStrike" dirty="0">
                          <a:solidFill>
                            <a:srgbClr val="000000"/>
                          </a:solidFill>
                          <a:effectLst/>
                          <a:latin typeface="Calibri"/>
                        </a:rPr>
                        <a:t>Resultado</a:t>
                      </a:r>
                      <a:r>
                        <a:rPr lang="es-CO" sz="1600" b="0" i="0" u="none" strike="noStrike" baseline="0" dirty="0">
                          <a:solidFill>
                            <a:srgbClr val="000000"/>
                          </a:solidFill>
                          <a:effectLst/>
                          <a:latin typeface="Calibri"/>
                        </a:rPr>
                        <a:t> </a:t>
                      </a:r>
                      <a:endParaRPr lang="es-CO" sz="1600" b="0" i="0" u="none" strike="noStrike" dirty="0">
                        <a:solidFill>
                          <a:srgbClr val="000000"/>
                        </a:solidFill>
                        <a:effectLst/>
                        <a:latin typeface="Calibri"/>
                      </a:endParaRP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ctr" defTabSz="457200" rtl="0" eaLnBrk="1" fontAlgn="ctr" latinLnBrk="0" hangingPunct="1"/>
                      <a:r>
                        <a:rPr lang="es-CO" sz="1050" b="1" i="0" u="none" strike="noStrike" kern="1200" dirty="0" smtClean="0">
                          <a:solidFill>
                            <a:srgbClr val="FF0000"/>
                          </a:solidFill>
                          <a:effectLst/>
                          <a:latin typeface="Arial"/>
                          <a:ea typeface="+mn-ea"/>
                          <a:cs typeface="+mn-cs"/>
                        </a:rPr>
                        <a:t>71,95%</a:t>
                      </a:r>
                      <a:endParaRPr lang="es-CO" sz="1050" b="1" i="0" u="none" strike="noStrike" kern="1200" dirty="0">
                        <a:solidFill>
                          <a:srgbClr val="FF0000"/>
                        </a:solidFill>
                        <a:effectLst/>
                        <a:latin typeface="Arial"/>
                        <a:ea typeface="+mn-ea"/>
                        <a:cs typeface="+mn-cs"/>
                      </a:endParaRP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ctr" defTabSz="457200" rtl="0" eaLnBrk="1" fontAlgn="ctr" latinLnBrk="0" hangingPunct="1"/>
                      <a:r>
                        <a:rPr lang="es-CO" sz="1000" b="1" i="0" u="none" strike="noStrike" kern="1200" dirty="0">
                          <a:solidFill>
                            <a:schemeClr val="tx1"/>
                          </a:solidFill>
                          <a:effectLst/>
                          <a:latin typeface="Arial"/>
                          <a:ea typeface="+mn-ea"/>
                          <a:cs typeface="+mn-cs"/>
                        </a:rPr>
                        <a:t>Necesidades</a:t>
                      </a:r>
                      <a:r>
                        <a:rPr lang="es-CO" sz="1000" b="1" i="0" u="none" strike="noStrike" kern="1200" baseline="0" dirty="0">
                          <a:solidFill>
                            <a:schemeClr val="tx1"/>
                          </a:solidFill>
                          <a:effectLst/>
                          <a:latin typeface="Arial"/>
                          <a:ea typeface="+mn-ea"/>
                          <a:cs typeface="+mn-cs"/>
                        </a:rPr>
                        <a:t> y expectativas (Estudiantes)</a:t>
                      </a:r>
                      <a:endParaRPr lang="es-CO" sz="1000" b="1" i="0" u="none" strike="noStrike" kern="1200" dirty="0">
                        <a:solidFill>
                          <a:schemeClr val="tx1"/>
                        </a:solidFill>
                        <a:effectLst/>
                        <a:latin typeface="Arial"/>
                        <a:ea typeface="+mn-ea"/>
                        <a:cs typeface="+mn-cs"/>
                      </a:endParaRP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extLst>
                  <a:ext uri="{0D108BD9-81ED-4DB2-BD59-A6C34878D82A}">
                    <a16:rowId xmlns:a16="http://schemas.microsoft.com/office/drawing/2014/main" val="10002"/>
                  </a:ext>
                </a:extLst>
              </a:tr>
              <a:tr h="143470">
                <a:tc>
                  <a:txBody>
                    <a:bodyPr/>
                    <a:lstStyle/>
                    <a:p>
                      <a:pPr algn="ctr" rtl="0" fontAlgn="ctr"/>
                      <a:r>
                        <a:rPr lang="es-CO" sz="1600" b="0" i="0" u="none" strike="noStrike" dirty="0">
                          <a:solidFill>
                            <a:srgbClr val="000000"/>
                          </a:solidFill>
                          <a:effectLst/>
                          <a:latin typeface="Calibri"/>
                        </a:rPr>
                        <a:t>Muestra </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ctr" rtl="0" fontAlgn="ctr"/>
                      <a:r>
                        <a:rPr lang="es-CO" sz="1050" b="1" i="0" u="none" strike="noStrike" dirty="0" smtClean="0">
                          <a:solidFill>
                            <a:srgbClr val="000000"/>
                          </a:solidFill>
                          <a:effectLst/>
                          <a:latin typeface="Arial"/>
                        </a:rPr>
                        <a:t>1.873</a:t>
                      </a:r>
                      <a:endParaRPr lang="es-CO" sz="1050" b="1" i="0" u="none" strike="noStrike" dirty="0">
                        <a:solidFill>
                          <a:srgbClr val="000000"/>
                        </a:solidFill>
                        <a:effectLst/>
                        <a:latin typeface="Arial"/>
                      </a:endParaRP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457200" rtl="0" eaLnBrk="1" fontAlgn="ctr" latinLnBrk="0" hangingPunct="1"/>
                      <a:r>
                        <a:rPr lang="es-CO" sz="1100" b="1" i="0" u="none" strike="noStrike" kern="1200" dirty="0">
                          <a:solidFill>
                            <a:schemeClr val="tx1"/>
                          </a:solidFill>
                          <a:effectLst/>
                          <a:latin typeface="Arial"/>
                          <a:ea typeface="+mn-ea"/>
                          <a:cs typeface="+mn-cs"/>
                        </a:rPr>
                        <a:t>157</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960939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64648" y="206792"/>
            <a:ext cx="9799940" cy="63408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eaLnBrk="0" hangingPunct="0">
              <a:defRPr/>
            </a:pPr>
            <a:r>
              <a:rPr lang="es-ES" sz="2000" b="1" dirty="0">
                <a:solidFill>
                  <a:srgbClr val="FF3300"/>
                </a:solidFill>
              </a:rPr>
              <a:t> </a:t>
            </a:r>
            <a:r>
              <a:rPr lang="es-MX" sz="1800" b="1" kern="0" dirty="0"/>
              <a:t>ENCUESTAS</a:t>
            </a:r>
            <a:r>
              <a:rPr lang="es-MX" sz="1600" b="1" kern="0" dirty="0">
                <a:solidFill>
                  <a:srgbClr val="FF3300"/>
                </a:solidFill>
              </a:rPr>
              <a:t/>
            </a:r>
            <a:br>
              <a:rPr lang="es-MX" sz="1600" b="1" kern="0" dirty="0">
                <a:solidFill>
                  <a:srgbClr val="FF3300"/>
                </a:solidFill>
              </a:rPr>
            </a:br>
            <a:r>
              <a:rPr lang="es-CO" sz="1400" b="1" dirty="0"/>
              <a:t>Garantizar que el nivel de satisfacción de la comunidad </a:t>
            </a:r>
            <a:r>
              <a:rPr lang="es-CO" sz="1400" b="1" dirty="0" err="1"/>
              <a:t>Unilibrista</a:t>
            </a:r>
            <a:r>
              <a:rPr lang="es-CO" sz="1400" b="1" dirty="0"/>
              <a:t> frente a la calidad de los servicios prestados por la universidad se encuentre como mínimo en un 80%.</a:t>
            </a:r>
            <a:endParaRPr lang="es-ES" sz="1400" b="1" kern="0" dirty="0">
              <a:solidFill>
                <a:srgbClr val="FF3300"/>
              </a:solidFill>
            </a:endParaRPr>
          </a:p>
        </p:txBody>
      </p:sp>
      <p:graphicFrame>
        <p:nvGraphicFramePr>
          <p:cNvPr id="5" name="Tabla 4"/>
          <p:cNvGraphicFramePr>
            <a:graphicFrameLocks noGrp="1"/>
          </p:cNvGraphicFramePr>
          <p:nvPr>
            <p:extLst>
              <p:ext uri="{D42A27DB-BD31-4B8C-83A1-F6EECF244321}">
                <p14:modId xmlns:p14="http://schemas.microsoft.com/office/powerpoint/2010/main" val="1701775536"/>
              </p:ext>
            </p:extLst>
          </p:nvPr>
        </p:nvGraphicFramePr>
        <p:xfrm>
          <a:off x="399624" y="2100012"/>
          <a:ext cx="9929988" cy="3775326"/>
        </p:xfrm>
        <a:graphic>
          <a:graphicData uri="http://schemas.openxmlformats.org/drawingml/2006/table">
            <a:tbl>
              <a:tblPr firstRow="1" firstCol="1" bandRow="1">
                <a:tableStyleId>{5C22544A-7EE6-4342-B048-85BDC9FD1C3A}</a:tableStyleId>
              </a:tblPr>
              <a:tblGrid>
                <a:gridCol w="5104705">
                  <a:extLst>
                    <a:ext uri="{9D8B030D-6E8A-4147-A177-3AD203B41FA5}">
                      <a16:colId xmlns:a16="http://schemas.microsoft.com/office/drawing/2014/main" val="1474683196"/>
                    </a:ext>
                  </a:extLst>
                </a:gridCol>
                <a:gridCol w="4825283">
                  <a:extLst>
                    <a:ext uri="{9D8B030D-6E8A-4147-A177-3AD203B41FA5}">
                      <a16:colId xmlns:a16="http://schemas.microsoft.com/office/drawing/2014/main" val="554971136"/>
                    </a:ext>
                  </a:extLst>
                </a:gridCol>
              </a:tblGrid>
              <a:tr h="187665">
                <a:tc gridSpan="2">
                  <a:txBody>
                    <a:bodyPr/>
                    <a:lstStyle/>
                    <a:p>
                      <a:pPr algn="ctr">
                        <a:lnSpc>
                          <a:spcPct val="107000"/>
                        </a:lnSpc>
                        <a:spcAft>
                          <a:spcPts val="0"/>
                        </a:spcAft>
                      </a:pPr>
                      <a:r>
                        <a:rPr lang="es-CO"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FACULTAD DE CIENCIAS,ECONOMICAS, ADMINISTRATIVAS Y CONTABLES</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lnSpc>
                          <a:spcPct val="107000"/>
                        </a:lnSpc>
                        <a:spcAft>
                          <a:spcPts val="0"/>
                        </a:spcAft>
                      </a:pPr>
                      <a:endParaRPr lang="es-CO"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02406590"/>
                  </a:ext>
                </a:extLst>
              </a:tr>
              <a:tr h="147470">
                <a:tc>
                  <a:txBody>
                    <a:bodyPr/>
                    <a:lstStyle/>
                    <a:p>
                      <a:pPr algn="ctr">
                        <a:lnSpc>
                          <a:spcPct val="107000"/>
                        </a:lnSpc>
                        <a:spcAft>
                          <a:spcPts val="0"/>
                        </a:spcAft>
                      </a:pPr>
                      <a:r>
                        <a:rPr lang="es-CO" sz="1100" b="1" dirty="0">
                          <a:solidFill>
                            <a:schemeClr val="tx1"/>
                          </a:solidFill>
                          <a:effectLst/>
                        </a:rPr>
                        <a:t>ACCIONES</a:t>
                      </a:r>
                      <a:r>
                        <a:rPr lang="es-CO" sz="1100" b="1" baseline="0" dirty="0">
                          <a:solidFill>
                            <a:schemeClr val="tx1"/>
                          </a:solidFill>
                          <a:effectLst/>
                        </a:rPr>
                        <a:t> CORRECTIVAS RESULTADOS ENCUESTA 2017</a:t>
                      </a:r>
                      <a:endParaRPr lang="es-CO"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100" b="1" dirty="0">
                          <a:solidFill>
                            <a:schemeClr val="tx1"/>
                          </a:solidFill>
                          <a:effectLst/>
                        </a:rPr>
                        <a:t>SEGUMIENTO</a:t>
                      </a:r>
                      <a:endParaRPr lang="es-CO"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60813178"/>
                  </a:ext>
                </a:extLst>
              </a:tr>
              <a:tr h="609193">
                <a:tc>
                  <a:txBody>
                    <a:bodyPr/>
                    <a:lstStyle/>
                    <a:p>
                      <a:pPr algn="just" rtl="0" fontAlgn="ctr"/>
                      <a:r>
                        <a:rPr lang="es-CO" sz="1600" b="0" i="0" u="none" strike="noStrike" dirty="0">
                          <a:solidFill>
                            <a:srgbClr val="000000"/>
                          </a:solidFill>
                          <a:effectLst/>
                          <a:latin typeface="Calibri" panose="020F0502020204030204" pitchFamily="34" charset="0"/>
                        </a:rPr>
                        <a:t> 1. Sensibilización y capacitación a docentes,  estudiantes y comunidad educativa sobre temas de flexibilidad curricular.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400" b="1" i="0" u="none" strike="noStrike" dirty="0" smtClean="0">
                          <a:effectLst/>
                          <a:latin typeface="Arial" panose="020B0604020202020204" pitchFamily="34" charset="0"/>
                        </a:rPr>
                        <a:t>Cerrada: </a:t>
                      </a:r>
                      <a:r>
                        <a:rPr lang="es-CO" sz="1400" b="0" i="0" u="none" strike="noStrike" dirty="0">
                          <a:effectLst/>
                          <a:latin typeface="Arial" panose="020B0604020202020204" pitchFamily="34" charset="0"/>
                        </a:rPr>
                        <a:t>Se han realizado procesos de sensibilización y capacitación a docentes,  estudiantes y comunidad educativa sobre temas de flexibilidad curricular.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31306579"/>
                  </a:ext>
                </a:extLst>
              </a:tr>
              <a:tr h="609193">
                <a:tc>
                  <a:txBody>
                    <a:bodyPr/>
                    <a:lstStyle/>
                    <a:p>
                      <a:pPr algn="just" rtl="0" fontAlgn="ctr"/>
                      <a:r>
                        <a:rPr lang="es-CO" sz="1600" b="0" i="0" u="none" strike="noStrike" dirty="0">
                          <a:solidFill>
                            <a:srgbClr val="000000"/>
                          </a:solidFill>
                          <a:effectLst/>
                          <a:latin typeface="Calibri" panose="020F0502020204030204" pitchFamily="34" charset="0"/>
                        </a:rPr>
                        <a:t>2. Construcción del edificio de laboratorios, mejoramiento de las salas de sistemas y adquisición de software.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400" b="1" i="0" u="none" strike="noStrike" dirty="0" smtClean="0">
                          <a:solidFill>
                            <a:srgbClr val="FF0000"/>
                          </a:solidFill>
                          <a:effectLst/>
                          <a:latin typeface="Arial" panose="020B0604020202020204" pitchFamily="34" charset="0"/>
                        </a:rPr>
                        <a:t>En Proceso</a:t>
                      </a:r>
                      <a:r>
                        <a:rPr lang="es-CO" sz="1400" b="1" i="0" u="none" strike="noStrike" dirty="0" smtClean="0">
                          <a:effectLst/>
                          <a:latin typeface="Arial" panose="020B0604020202020204" pitchFamily="34" charset="0"/>
                        </a:rPr>
                        <a:t>: </a:t>
                      </a:r>
                      <a:r>
                        <a:rPr lang="es-CO" sz="1400" b="0" i="0" u="none" strike="noStrike" dirty="0">
                          <a:effectLst/>
                          <a:latin typeface="Arial" panose="020B0604020202020204" pitchFamily="34" charset="0"/>
                        </a:rPr>
                        <a:t>Mejoramiento de las salas de sistemas y adquisición de software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2539088"/>
                  </a:ext>
                </a:extLst>
              </a:tr>
              <a:tr h="709420">
                <a:tc>
                  <a:txBody>
                    <a:bodyPr/>
                    <a:lstStyle/>
                    <a:p>
                      <a:pPr algn="just" rtl="0" fontAlgn="ctr"/>
                      <a:r>
                        <a:rPr lang="es-CO" sz="1600" b="0" i="0" u="none" strike="noStrike">
                          <a:solidFill>
                            <a:srgbClr val="000000"/>
                          </a:solidFill>
                          <a:effectLst/>
                          <a:latin typeface="Calibri" panose="020F0502020204030204" pitchFamily="34" charset="0"/>
                        </a:rPr>
                        <a:t>3. Programación de grupos en todos los programas de acuerdo a las capacidades de aulas y mejorar la comunicación entre Facultades y directores de programa.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400" b="1" i="0" u="none" strike="noStrike" dirty="0" smtClean="0">
                          <a:effectLst/>
                          <a:latin typeface="Arial" panose="020B0604020202020204" pitchFamily="34" charset="0"/>
                        </a:rPr>
                        <a:t>Cerrada: </a:t>
                      </a:r>
                      <a:r>
                        <a:rPr lang="es-CO" sz="1400" b="0" i="0" u="none" strike="noStrike" dirty="0">
                          <a:effectLst/>
                          <a:latin typeface="Arial" panose="020B0604020202020204" pitchFamily="34" charset="0"/>
                        </a:rPr>
                        <a:t>Se hizo la programación de grupos en todos los programas de la facultad, de  acuerdo a las capacidades de aulas y se ha mejorado la comunicación entre Facultades y directores de programa.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7591925"/>
                  </a:ext>
                </a:extLst>
              </a:tr>
              <a:tr h="358625">
                <a:tc>
                  <a:txBody>
                    <a:bodyPr/>
                    <a:lstStyle/>
                    <a:p>
                      <a:pPr algn="just" rtl="0" fontAlgn="ctr"/>
                      <a:r>
                        <a:rPr lang="es-CO" sz="1600" b="0" i="0" u="none" strike="noStrike" dirty="0">
                          <a:solidFill>
                            <a:srgbClr val="000000"/>
                          </a:solidFill>
                          <a:effectLst/>
                          <a:latin typeface="Calibri" panose="020F0502020204030204" pitchFamily="34" charset="0"/>
                        </a:rPr>
                        <a:t>4. Fortalecer los programas con docentes investigadores.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400" b="1" i="0" u="none" strike="noStrike" dirty="0" smtClean="0">
                          <a:effectLst/>
                          <a:latin typeface="Arial" panose="020B0604020202020204" pitchFamily="34" charset="0"/>
                        </a:rPr>
                        <a:t>Cerrada: </a:t>
                      </a:r>
                      <a:r>
                        <a:rPr lang="es-CO" sz="1400" b="0" i="0" u="none" strike="noStrike" dirty="0">
                          <a:effectLst/>
                          <a:latin typeface="Arial" panose="020B0604020202020204" pitchFamily="34" charset="0"/>
                        </a:rPr>
                        <a:t>Se ha fortalecido los programas con docentes investigadores en la facultad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673718"/>
                  </a:ext>
                </a:extLst>
              </a:tr>
              <a:tr h="809647">
                <a:tc>
                  <a:txBody>
                    <a:bodyPr/>
                    <a:lstStyle/>
                    <a:p>
                      <a:pPr algn="just" rtl="0" fontAlgn="ctr"/>
                      <a:r>
                        <a:rPr lang="es-CO" sz="1600" b="0" i="0" u="none" strike="noStrike" dirty="0">
                          <a:solidFill>
                            <a:srgbClr val="000000"/>
                          </a:solidFill>
                          <a:effectLst/>
                          <a:latin typeface="Calibri" panose="020F0502020204030204" pitchFamily="34" charset="0"/>
                        </a:rPr>
                        <a:t>5. Elaboración de propuesta para actualizar el instrumento de evaluación docente, envío a la sede principal e implementación de la estandarización de la misma.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CO" sz="1400" b="1" i="0" u="none" strike="noStrike" dirty="0" smtClean="0">
                          <a:solidFill>
                            <a:srgbClr val="FF0000"/>
                          </a:solidFill>
                          <a:effectLst/>
                          <a:latin typeface="Arial" panose="020B0604020202020204" pitchFamily="34" charset="0"/>
                        </a:rPr>
                        <a:t>En Proceso</a:t>
                      </a:r>
                      <a:r>
                        <a:rPr lang="es-CO" sz="1400" b="1" i="0" u="none" strike="noStrike" dirty="0" smtClean="0">
                          <a:effectLst/>
                          <a:latin typeface="Arial" panose="020B0604020202020204" pitchFamily="34" charset="0"/>
                        </a:rPr>
                        <a:t>: </a:t>
                      </a:r>
                      <a:r>
                        <a:rPr lang="es-CO" sz="1400" b="0" i="0" u="none" strike="noStrike" dirty="0" smtClean="0">
                          <a:effectLst/>
                          <a:latin typeface="Arial" panose="020B0604020202020204" pitchFamily="34" charset="0"/>
                        </a:rPr>
                        <a:t>Durante el 2018-2 se hizo prueba</a:t>
                      </a:r>
                      <a:r>
                        <a:rPr lang="es-CO" sz="1400" b="0" i="0" u="none" strike="noStrike" baseline="0" dirty="0" smtClean="0">
                          <a:effectLst/>
                          <a:latin typeface="Arial" panose="020B0604020202020204" pitchFamily="34" charset="0"/>
                        </a:rPr>
                        <a:t> piloto con la nueva herramienta de evaluación docente a nivel nacional</a:t>
                      </a:r>
                      <a:endParaRPr lang="es-CO" sz="1400" b="0" i="0" u="none" strike="noStrike" dirty="0" smtClean="0">
                        <a:effectLst/>
                        <a:latin typeface="Arial" panose="020B0604020202020204" pitchFamily="34" charset="0"/>
                      </a:endParaRPr>
                    </a:p>
                    <a:p>
                      <a:pPr algn="just" fontAlgn="ctr"/>
                      <a:endParaRPr lang="es-CO" sz="14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83906950"/>
                  </a:ext>
                </a:extLst>
              </a:tr>
            </a:tbl>
          </a:graphicData>
        </a:graphic>
      </p:graphicFrame>
      <p:graphicFrame>
        <p:nvGraphicFramePr>
          <p:cNvPr id="6" name="1 Tabla"/>
          <p:cNvGraphicFramePr>
            <a:graphicFrameLocks noGrp="1"/>
          </p:cNvGraphicFramePr>
          <p:nvPr>
            <p:extLst>
              <p:ext uri="{D42A27DB-BD31-4B8C-83A1-F6EECF244321}">
                <p14:modId xmlns:p14="http://schemas.microsoft.com/office/powerpoint/2010/main" val="58669334"/>
              </p:ext>
            </p:extLst>
          </p:nvPr>
        </p:nvGraphicFramePr>
        <p:xfrm>
          <a:off x="415281" y="898497"/>
          <a:ext cx="9929989" cy="1045280"/>
        </p:xfrm>
        <a:graphic>
          <a:graphicData uri="http://schemas.openxmlformats.org/drawingml/2006/table">
            <a:tbl>
              <a:tblPr/>
              <a:tblGrid>
                <a:gridCol w="1415196">
                  <a:extLst>
                    <a:ext uri="{9D8B030D-6E8A-4147-A177-3AD203B41FA5}">
                      <a16:colId xmlns:a16="http://schemas.microsoft.com/office/drawing/2014/main" val="20000"/>
                    </a:ext>
                  </a:extLst>
                </a:gridCol>
                <a:gridCol w="3297335">
                  <a:extLst>
                    <a:ext uri="{9D8B030D-6E8A-4147-A177-3AD203B41FA5}">
                      <a16:colId xmlns:a16="http://schemas.microsoft.com/office/drawing/2014/main" val="20001"/>
                    </a:ext>
                  </a:extLst>
                </a:gridCol>
                <a:gridCol w="5217458">
                  <a:extLst>
                    <a:ext uri="{9D8B030D-6E8A-4147-A177-3AD203B41FA5}">
                      <a16:colId xmlns:a16="http://schemas.microsoft.com/office/drawing/2014/main" val="3244246602"/>
                    </a:ext>
                  </a:extLst>
                </a:gridCol>
              </a:tblGrid>
              <a:tr h="316184">
                <a:tc grid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800" b="1" i="0" u="none" strike="noStrike" dirty="0" smtClean="0">
                          <a:solidFill>
                            <a:srgbClr val="FF0000"/>
                          </a:solidFill>
                          <a:effectLst/>
                          <a:latin typeface="+mn-lt"/>
                        </a:rPr>
                        <a:t>(</a:t>
                      </a:r>
                      <a:r>
                        <a:rPr lang="es-CO" sz="1800" b="1" i="0" u="none" strike="noStrike" baseline="0" dirty="0" smtClean="0">
                          <a:solidFill>
                            <a:srgbClr val="FF0000"/>
                          </a:solidFill>
                          <a:effectLst/>
                          <a:latin typeface="+mn-lt"/>
                        </a:rPr>
                        <a:t>Estudiantes:  1.626, </a:t>
                      </a:r>
                      <a:r>
                        <a:rPr lang="es-CO" sz="1800" b="1" i="0" u="none" strike="noStrike" dirty="0" smtClean="0">
                          <a:solidFill>
                            <a:srgbClr val="FF0000"/>
                          </a:solidFill>
                          <a:effectLst/>
                          <a:latin typeface="+mn-lt"/>
                        </a:rPr>
                        <a:t>Docentes: 170</a:t>
                      </a:r>
                      <a:r>
                        <a:rPr lang="es-CO" sz="1800" b="1" i="0" u="none" strike="noStrike" baseline="0" dirty="0" smtClean="0">
                          <a:solidFill>
                            <a:srgbClr val="FF0000"/>
                          </a:solidFill>
                          <a:effectLst/>
                          <a:latin typeface="+mn-lt"/>
                        </a:rPr>
                        <a:t> y</a:t>
                      </a:r>
                      <a:r>
                        <a:rPr lang="es-CO" sz="1800" b="1" i="0" u="none" strike="noStrike" dirty="0" smtClean="0">
                          <a:solidFill>
                            <a:srgbClr val="FF0000"/>
                          </a:solidFill>
                          <a:effectLst/>
                          <a:latin typeface="+mn-lt"/>
                        </a:rPr>
                        <a:t> Administrativos: 77)</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150128">
                <a:tc>
                  <a:txBody>
                    <a:bodyPr/>
                    <a:lstStyle/>
                    <a:p>
                      <a:pPr algn="ctr" rtl="0" fontAlgn="ctr"/>
                      <a:r>
                        <a:rPr lang="es-CO" sz="1400" b="0" i="0" u="none" strike="noStrike" dirty="0">
                          <a:solidFill>
                            <a:srgbClr val="FF0000"/>
                          </a:solidFill>
                          <a:effectLst/>
                          <a:latin typeface="Calibri"/>
                        </a:rPr>
                        <a:t>AÑO</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ctr" defTabSz="457200" rtl="0" eaLnBrk="1" fontAlgn="ctr" latinLnBrk="0" hangingPunct="1"/>
                      <a:r>
                        <a:rPr lang="es-CO" sz="1100" b="1" i="0" u="none" strike="noStrike" kern="1200" dirty="0">
                          <a:solidFill>
                            <a:srgbClr val="FF0000"/>
                          </a:solidFill>
                          <a:effectLst/>
                          <a:latin typeface="Arial"/>
                          <a:ea typeface="+mn-ea"/>
                          <a:cs typeface="+mn-cs"/>
                        </a:rPr>
                        <a:t>2017</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ctr" defTabSz="457200" rtl="0" eaLnBrk="1" fontAlgn="ctr" latinLnBrk="0" hangingPunct="1"/>
                      <a:r>
                        <a:rPr lang="es-CO" sz="1100" b="1" i="0" u="none" strike="noStrike" kern="1200" dirty="0">
                          <a:solidFill>
                            <a:srgbClr val="FF0000"/>
                          </a:solidFill>
                          <a:effectLst/>
                          <a:latin typeface="Arial"/>
                          <a:ea typeface="+mn-ea"/>
                          <a:cs typeface="+mn-cs"/>
                        </a:rPr>
                        <a:t>2018</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extLst>
                  <a:ext uri="{0D108BD9-81ED-4DB2-BD59-A6C34878D82A}">
                    <a16:rowId xmlns:a16="http://schemas.microsoft.com/office/drawing/2014/main" val="10001"/>
                  </a:ext>
                </a:extLst>
              </a:tr>
              <a:tr h="143470">
                <a:tc>
                  <a:txBody>
                    <a:bodyPr/>
                    <a:lstStyle/>
                    <a:p>
                      <a:pPr algn="ctr" rtl="0" fontAlgn="ctr"/>
                      <a:r>
                        <a:rPr lang="es-CO" sz="1600" b="0" i="0" u="none" strike="noStrike" dirty="0">
                          <a:solidFill>
                            <a:srgbClr val="000000"/>
                          </a:solidFill>
                          <a:effectLst/>
                          <a:latin typeface="Calibri"/>
                        </a:rPr>
                        <a:t>Resultado</a:t>
                      </a:r>
                      <a:r>
                        <a:rPr lang="es-CO" sz="1600" b="0" i="0" u="none" strike="noStrike" baseline="0" dirty="0">
                          <a:solidFill>
                            <a:srgbClr val="000000"/>
                          </a:solidFill>
                          <a:effectLst/>
                          <a:latin typeface="Calibri"/>
                        </a:rPr>
                        <a:t> </a:t>
                      </a:r>
                      <a:endParaRPr lang="es-CO" sz="1600" b="0" i="0" u="none" strike="noStrike" dirty="0">
                        <a:solidFill>
                          <a:srgbClr val="000000"/>
                        </a:solidFill>
                        <a:effectLst/>
                        <a:latin typeface="Calibri"/>
                      </a:endParaRP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ctr" defTabSz="457200" rtl="0" eaLnBrk="1" fontAlgn="ctr" latinLnBrk="0" hangingPunct="1"/>
                      <a:r>
                        <a:rPr lang="es-CO" sz="1050" b="1" i="0" u="none" strike="noStrike" kern="1200" dirty="0" smtClean="0">
                          <a:solidFill>
                            <a:srgbClr val="FF0000"/>
                          </a:solidFill>
                          <a:effectLst/>
                          <a:latin typeface="Arial"/>
                          <a:ea typeface="+mn-ea"/>
                          <a:cs typeface="+mn-cs"/>
                        </a:rPr>
                        <a:t>71,95%</a:t>
                      </a:r>
                      <a:endParaRPr lang="es-CO" sz="1050" b="1" i="0" u="none" strike="noStrike" kern="1200" dirty="0">
                        <a:solidFill>
                          <a:srgbClr val="FF0000"/>
                        </a:solidFill>
                        <a:effectLst/>
                        <a:latin typeface="Arial"/>
                        <a:ea typeface="+mn-ea"/>
                        <a:cs typeface="+mn-cs"/>
                      </a:endParaRP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ctr" defTabSz="457200" rtl="0" eaLnBrk="1" fontAlgn="ctr" latinLnBrk="0" hangingPunct="1"/>
                      <a:r>
                        <a:rPr lang="es-CO" sz="1000" b="1" i="0" u="none" strike="noStrike" kern="1200" dirty="0">
                          <a:solidFill>
                            <a:schemeClr val="tx1"/>
                          </a:solidFill>
                          <a:effectLst/>
                          <a:latin typeface="Arial"/>
                          <a:ea typeface="+mn-ea"/>
                          <a:cs typeface="+mn-cs"/>
                        </a:rPr>
                        <a:t>Necesidades</a:t>
                      </a:r>
                      <a:r>
                        <a:rPr lang="es-CO" sz="1000" b="1" i="0" u="none" strike="noStrike" kern="1200" baseline="0" dirty="0">
                          <a:solidFill>
                            <a:schemeClr val="tx1"/>
                          </a:solidFill>
                          <a:effectLst/>
                          <a:latin typeface="Arial"/>
                          <a:ea typeface="+mn-ea"/>
                          <a:cs typeface="+mn-cs"/>
                        </a:rPr>
                        <a:t> y expectativas (Estudiantes)</a:t>
                      </a:r>
                      <a:endParaRPr lang="es-CO" sz="1000" b="1" i="0" u="none" strike="noStrike" kern="1200" dirty="0">
                        <a:solidFill>
                          <a:schemeClr val="tx1"/>
                        </a:solidFill>
                        <a:effectLst/>
                        <a:latin typeface="Arial"/>
                        <a:ea typeface="+mn-ea"/>
                        <a:cs typeface="+mn-cs"/>
                      </a:endParaRP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extLst>
                  <a:ext uri="{0D108BD9-81ED-4DB2-BD59-A6C34878D82A}">
                    <a16:rowId xmlns:a16="http://schemas.microsoft.com/office/drawing/2014/main" val="10002"/>
                  </a:ext>
                </a:extLst>
              </a:tr>
              <a:tr h="143470">
                <a:tc>
                  <a:txBody>
                    <a:bodyPr/>
                    <a:lstStyle/>
                    <a:p>
                      <a:pPr algn="ctr" rtl="0" fontAlgn="ctr"/>
                      <a:r>
                        <a:rPr lang="es-CO" sz="1600" b="0" i="0" u="none" strike="noStrike" dirty="0">
                          <a:solidFill>
                            <a:srgbClr val="000000"/>
                          </a:solidFill>
                          <a:effectLst/>
                          <a:latin typeface="Calibri"/>
                        </a:rPr>
                        <a:t>Muestra </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ctr" rtl="0" fontAlgn="ctr"/>
                      <a:r>
                        <a:rPr lang="es-CO" sz="1050" b="1" i="0" u="none" strike="noStrike" dirty="0" smtClean="0">
                          <a:solidFill>
                            <a:srgbClr val="000000"/>
                          </a:solidFill>
                          <a:effectLst/>
                          <a:latin typeface="Arial"/>
                        </a:rPr>
                        <a:t>1.873</a:t>
                      </a:r>
                      <a:endParaRPr lang="es-CO" sz="1050" b="1" i="0" u="none" strike="noStrike" dirty="0">
                        <a:solidFill>
                          <a:srgbClr val="000000"/>
                        </a:solidFill>
                        <a:effectLst/>
                        <a:latin typeface="Arial"/>
                      </a:endParaRP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457200" rtl="0" eaLnBrk="1" fontAlgn="ctr" latinLnBrk="0" hangingPunct="1"/>
                      <a:r>
                        <a:rPr lang="es-CO" sz="1100" b="1" i="0" u="none" strike="noStrike" kern="1200" dirty="0">
                          <a:solidFill>
                            <a:schemeClr val="tx1"/>
                          </a:solidFill>
                          <a:effectLst/>
                          <a:latin typeface="Arial"/>
                          <a:ea typeface="+mn-ea"/>
                          <a:cs typeface="+mn-cs"/>
                        </a:rPr>
                        <a:t>157</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61229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528918" y="77415"/>
            <a:ext cx="9781504"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CO" sz="1800" b="1" i="0" u="none" strike="noStrike" kern="1200" cap="none" spc="0" normalizeH="0" baseline="0" noProof="0" dirty="0">
                <a:ln>
                  <a:noFill/>
                </a:ln>
                <a:effectLst/>
                <a:uLnTx/>
                <a:uFillTx/>
                <a:latin typeface="Calibri"/>
                <a:ea typeface="+mj-ea"/>
                <a:cs typeface="+mj-cs"/>
              </a:rPr>
              <a:t>En el año 2018 se hizo por  El</a:t>
            </a:r>
            <a:r>
              <a:rPr kumimoji="0" lang="es-CO" sz="1800" b="1" i="0" u="none" strike="noStrike" kern="1200" cap="none" spc="0" normalizeH="0" noProof="0" dirty="0">
                <a:ln>
                  <a:noFill/>
                </a:ln>
                <a:effectLst/>
                <a:uLnTx/>
                <a:uFillTx/>
                <a:latin typeface="Calibri"/>
                <a:ea typeface="+mj-ea"/>
                <a:cs typeface="+mj-cs"/>
              </a:rPr>
              <a:t> S</a:t>
            </a:r>
            <a:r>
              <a:rPr kumimoji="0" lang="es-CO" sz="1800" b="1" i="0" u="none" strike="noStrike" kern="1200" cap="none" spc="0" normalizeH="0" baseline="0" noProof="0" dirty="0">
                <a:ln>
                  <a:noFill/>
                </a:ln>
                <a:effectLst/>
                <a:uLnTx/>
                <a:uFillTx/>
                <a:latin typeface="Calibri"/>
                <a:ea typeface="+mj-ea"/>
                <a:cs typeface="+mj-cs"/>
              </a:rPr>
              <a:t>istemas de Gestión de la Calidad en el mes de octubre 2018, encuesta a nivel nacional de necesidades y expectativas (157</a:t>
            </a:r>
            <a:r>
              <a:rPr kumimoji="0" lang="es-CO" sz="1800" b="1" i="0" u="none" strike="noStrike" kern="1200" cap="none" spc="0" normalizeH="0" noProof="0" dirty="0">
                <a:ln>
                  <a:noFill/>
                </a:ln>
                <a:effectLst/>
                <a:uLnTx/>
                <a:uFillTx/>
                <a:latin typeface="Calibri"/>
                <a:ea typeface="+mj-ea"/>
                <a:cs typeface="+mj-cs"/>
              </a:rPr>
              <a:t> estudiantes encuestados – en espera de resultados de priorización de necesidades)</a:t>
            </a:r>
            <a:r>
              <a:rPr kumimoji="0" lang="es-CO" sz="1800" b="1" i="0" u="none" strike="noStrike" kern="1200" cap="none" spc="0" normalizeH="0" baseline="0" noProof="0" dirty="0">
                <a:ln>
                  <a:noFill/>
                </a:ln>
                <a:effectLst/>
                <a:uLnTx/>
                <a:uFillTx/>
                <a:latin typeface="Calibri"/>
                <a:ea typeface="+mj-ea"/>
                <a:cs typeface="+mj-cs"/>
              </a:rPr>
              <a:t>:</a:t>
            </a:r>
            <a:endParaRPr kumimoji="0" lang="es-CO" sz="3600" b="1" i="0" u="none" strike="noStrike" kern="1200" cap="none" spc="0" normalizeH="0" baseline="0" noProof="0" dirty="0">
              <a:ln>
                <a:noFill/>
              </a:ln>
              <a:effectLst/>
              <a:uLnTx/>
              <a:uFillTx/>
              <a:latin typeface="Calibri"/>
              <a:ea typeface="+mj-ea"/>
              <a:cs typeface="+mj-cs"/>
            </a:endParaRPr>
          </a:p>
        </p:txBody>
      </p:sp>
      <p:sp>
        <p:nvSpPr>
          <p:cNvPr id="3" name="Rectángulo 2"/>
          <p:cNvSpPr/>
          <p:nvPr/>
        </p:nvSpPr>
        <p:spPr>
          <a:xfrm>
            <a:off x="609601" y="1158877"/>
            <a:ext cx="10919012" cy="4893647"/>
          </a:xfrm>
          <a:prstGeom prst="rect">
            <a:avLst/>
          </a:prstGeom>
        </p:spPr>
        <p:txBody>
          <a:bodyPr wrap="square">
            <a:spAutoFit/>
          </a:bodyPr>
          <a:lstStyle/>
          <a:p>
            <a:r>
              <a:rPr lang="es-CO" sz="1200" b="1" dirty="0"/>
              <a:t>5. Qué necesidades o expectativas tiene del proceso de Docencia *</a:t>
            </a:r>
            <a:br>
              <a:rPr lang="es-CO" sz="1200" b="1" dirty="0"/>
            </a:br>
            <a:r>
              <a:rPr lang="es-CO" sz="1200" dirty="0"/>
              <a:t>Seleccione máximo cinco, que usted considere con mayor relevancia.</a:t>
            </a:r>
            <a:br>
              <a:rPr lang="es-CO" sz="1200" dirty="0"/>
            </a:br>
            <a:endParaRPr lang="es-CO" sz="1200" dirty="0"/>
          </a:p>
          <a:p>
            <a:r>
              <a:rPr lang="es-CO" sz="1200" dirty="0"/>
              <a:t>*Docentes Calificados y Cualificados</a:t>
            </a:r>
            <a:br>
              <a:rPr lang="es-CO" sz="1200" dirty="0"/>
            </a:br>
            <a:r>
              <a:rPr lang="es-CO" sz="1200" dirty="0"/>
              <a:t>*Disponibilidad de horarios, suficientes y variedad de electivas.</a:t>
            </a:r>
            <a:br>
              <a:rPr lang="es-CO" sz="1200" dirty="0"/>
            </a:br>
            <a:r>
              <a:rPr lang="es-CO" sz="1200" dirty="0"/>
              <a:t>*Apoyo en tutorías y asesorías académicas</a:t>
            </a:r>
            <a:br>
              <a:rPr lang="es-CO" sz="1200" dirty="0"/>
            </a:br>
            <a:r>
              <a:rPr lang="es-CO" sz="1200" dirty="0"/>
              <a:t>*Agilidad en los trámites Académicos (Trasferencias, Traslados, Homologaciones, Grados,</a:t>
            </a:r>
            <a:br>
              <a:rPr lang="es-CO" sz="1200" dirty="0"/>
            </a:br>
            <a:r>
              <a:rPr lang="es-CO" sz="1200" dirty="0"/>
              <a:t>*Adiciones y Cancelaciones)</a:t>
            </a:r>
            <a:br>
              <a:rPr lang="es-CO" sz="1200" dirty="0"/>
            </a:br>
            <a:r>
              <a:rPr lang="es-CO" sz="1200" dirty="0"/>
              <a:t>*Programas académicos de calidad (Actualizado, combine aspectos teórico/prácticos y</a:t>
            </a:r>
            <a:br>
              <a:rPr lang="es-CO" sz="1200" dirty="0"/>
            </a:br>
            <a:r>
              <a:rPr lang="es-CO" sz="1200" dirty="0"/>
              <a:t>que permita la rápida vinculación laboral)</a:t>
            </a:r>
            <a:br>
              <a:rPr lang="es-CO" sz="1200" dirty="0"/>
            </a:br>
            <a:r>
              <a:rPr lang="es-CO" sz="1200" dirty="0"/>
              <a:t>*Cumplimiento de la asistencia de los Docentes a clase</a:t>
            </a:r>
            <a:br>
              <a:rPr lang="es-CO" sz="1200" dirty="0"/>
            </a:br>
            <a:r>
              <a:rPr lang="es-CO" sz="1200" dirty="0"/>
              <a:t>*Tener participación en los órganos de decisión de la Facultad, del Programa y de la</a:t>
            </a:r>
            <a:br>
              <a:rPr lang="es-CO" sz="1200" dirty="0"/>
            </a:br>
            <a:r>
              <a:rPr lang="es-CO" sz="1200" dirty="0"/>
              <a:t>Universidad</a:t>
            </a:r>
            <a:br>
              <a:rPr lang="es-CO" sz="1200" dirty="0"/>
            </a:br>
            <a:r>
              <a:rPr lang="es-CO" sz="1200" dirty="0"/>
              <a:t>*Cumplimiento del Temario de la Asignatura</a:t>
            </a:r>
            <a:br>
              <a:rPr lang="es-CO" sz="1200" dirty="0"/>
            </a:br>
            <a:r>
              <a:rPr lang="es-CO" sz="1200" dirty="0"/>
              <a:t>*Interés para solucionar diferentes problemáticas de los Estudiantes</a:t>
            </a:r>
            <a:br>
              <a:rPr lang="es-CO" sz="1200" dirty="0"/>
            </a:br>
            <a:r>
              <a:rPr lang="es-CO" sz="1200" dirty="0"/>
              <a:t>*Los docentes combinen el uso de tecnologías de Información y Comunicación en el</a:t>
            </a:r>
            <a:br>
              <a:rPr lang="es-CO" sz="1200" dirty="0"/>
            </a:br>
            <a:r>
              <a:rPr lang="es-CO" sz="1200" dirty="0"/>
              <a:t>proceso de enseñanza, aprendizaje y evaluación.</a:t>
            </a:r>
            <a:br>
              <a:rPr lang="es-CO" sz="1200" dirty="0"/>
            </a:br>
            <a:r>
              <a:rPr lang="es-CO" sz="1200" dirty="0"/>
              <a:t>*Información clara y precisa de fechas académicas, plan de estudios y programas de las</a:t>
            </a:r>
            <a:br>
              <a:rPr lang="es-CO" sz="1200" dirty="0"/>
            </a:br>
            <a:r>
              <a:rPr lang="es-CO" sz="1200" dirty="0"/>
              <a:t>Asignaturas.</a:t>
            </a:r>
          </a:p>
          <a:p>
            <a:r>
              <a:rPr lang="es-CO" sz="1200" dirty="0"/>
              <a:t>*Socialización de las notas antes de reportarlas al Sistema</a:t>
            </a:r>
            <a:r>
              <a:rPr lang="es-CO" sz="1200" strike="sngStrike" dirty="0"/>
              <a:t>.</a:t>
            </a:r>
            <a:r>
              <a:rPr lang="es-CO" sz="1200" dirty="0"/>
              <a:t> (Este ítem no aplica para posgrados ya que esto puede generar situaciones de falta de objetividad a la hora de evaluar a los docentes. Actualmente el reglamento de posgrados contempla que una vez cargada la nota en el sistema el estudiante tiene 3 días hábiles para solicitar al coordinador académico la revisión de la nota)</a:t>
            </a:r>
          </a:p>
          <a:p>
            <a:r>
              <a:rPr lang="es-CO" sz="1200" dirty="0"/>
              <a:t>* Incorporar lineamientos y políticas E-</a:t>
            </a:r>
            <a:r>
              <a:rPr lang="es-CO" sz="1200" dirty="0" err="1"/>
              <a:t>learning</a:t>
            </a:r>
            <a:r>
              <a:rPr lang="es-CO" sz="1200" dirty="0"/>
              <a:t> para fortalecer la oferta académica de pregrado y </a:t>
            </a:r>
            <a:r>
              <a:rPr lang="es-CO" sz="1200" dirty="0" err="1" smtClean="0"/>
              <a:t>postgradual</a:t>
            </a:r>
            <a:endParaRPr lang="es-CO" sz="1200" dirty="0"/>
          </a:p>
          <a:p>
            <a:r>
              <a:rPr lang="es-CO" sz="1200" dirty="0"/>
              <a:t>*Otras</a:t>
            </a:r>
          </a:p>
          <a:p>
            <a:r>
              <a:rPr lang="es-CO" sz="1200" dirty="0"/>
              <a:t>* Garantizar formación integral basada en competencias.</a:t>
            </a:r>
          </a:p>
          <a:p>
            <a:r>
              <a:rPr lang="es-CO" sz="1200" dirty="0"/>
              <a:t>* Evaluación objetiva y holística en los aspectos axiológicos, </a:t>
            </a:r>
            <a:r>
              <a:rPr lang="es-CO" sz="1200" dirty="0" err="1"/>
              <a:t>praxiológicos</a:t>
            </a:r>
            <a:r>
              <a:rPr lang="es-CO" sz="1200" dirty="0"/>
              <a:t> y cognitivos. </a:t>
            </a:r>
          </a:p>
        </p:txBody>
      </p:sp>
    </p:spTree>
    <p:extLst>
      <p:ext uri="{BB962C8B-B14F-4D97-AF65-F5344CB8AC3E}">
        <p14:creationId xmlns:p14="http://schemas.microsoft.com/office/powerpoint/2010/main" val="1090845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4994335" y="5524916"/>
            <a:ext cx="1878784" cy="369332"/>
          </a:xfrm>
          <a:prstGeom prst="rect">
            <a:avLst/>
          </a:prstGeom>
        </p:spPr>
        <p:txBody>
          <a:bodyPr wrap="none">
            <a:spAutoFit/>
          </a:bodyPr>
          <a:lstStyle/>
          <a:p>
            <a:pPr algn="ctr"/>
            <a:r>
              <a:rPr lang="es-MX" dirty="0"/>
              <a:t>Marzo 28 de 2019</a:t>
            </a:r>
            <a:endParaRPr lang="es-ES" dirty="0"/>
          </a:p>
        </p:txBody>
      </p:sp>
      <p:sp>
        <p:nvSpPr>
          <p:cNvPr id="5" name="Text Box 6"/>
          <p:cNvSpPr txBox="1">
            <a:spLocks noChangeArrowheads="1"/>
          </p:cNvSpPr>
          <p:nvPr/>
        </p:nvSpPr>
        <p:spPr bwMode="auto">
          <a:xfrm>
            <a:off x="494147" y="327101"/>
            <a:ext cx="9707687" cy="1538883"/>
          </a:xfrm>
          <a:prstGeom prst="rect">
            <a:avLst/>
          </a:prstGeom>
          <a:noFill/>
          <a:ln w="9525">
            <a:noFill/>
            <a:miter lim="800000"/>
            <a:headEnd/>
            <a:tailEnd/>
          </a:ln>
        </p:spPr>
        <p:txBody>
          <a:bodyPr wrap="square">
            <a:spAutoFit/>
          </a:bodyPr>
          <a:lstStyle/>
          <a:p>
            <a:pPr algn="ctr"/>
            <a:r>
              <a:rPr lang="es-MX" b="1" dirty="0"/>
              <a:t>SISTEMA DE GESTIÒN DE CALIDAD – ISO9001:2015</a:t>
            </a:r>
            <a:br>
              <a:rPr lang="es-MX" b="1" dirty="0"/>
            </a:br>
            <a:r>
              <a:rPr lang="es-MX" dirty="0"/>
              <a:t>REVISIÓN GERENCIAL SECCIONAL</a:t>
            </a:r>
            <a:br>
              <a:rPr lang="es-MX" dirty="0"/>
            </a:br>
            <a:r>
              <a:rPr lang="es-MX" dirty="0">
                <a:solidFill>
                  <a:srgbClr val="FF3300"/>
                </a:solidFill>
              </a:rPr>
              <a:t/>
            </a:r>
            <a:br>
              <a:rPr lang="es-MX" dirty="0">
                <a:solidFill>
                  <a:srgbClr val="FF3300"/>
                </a:solidFill>
              </a:rPr>
            </a:br>
            <a:r>
              <a:rPr lang="es-MX" sz="2000" b="1" i="1" dirty="0">
                <a:solidFill>
                  <a:srgbClr val="FF3300"/>
                </a:solidFill>
              </a:rPr>
              <a:t>MACROPROCESO:</a:t>
            </a:r>
            <a:r>
              <a:rPr lang="es-MX" sz="1600" dirty="0">
                <a:solidFill>
                  <a:srgbClr val="FF3300"/>
                </a:solidFill>
              </a:rPr>
              <a:t>  </a:t>
            </a:r>
            <a:r>
              <a:rPr lang="es-MX" sz="2000" b="1" i="1" dirty="0">
                <a:solidFill>
                  <a:srgbClr val="FF3300"/>
                </a:solidFill>
              </a:rPr>
              <a:t>MISIONAL</a:t>
            </a:r>
          </a:p>
          <a:p>
            <a:pPr algn="ctr"/>
            <a:r>
              <a:rPr lang="es-MX" sz="2000" b="1" i="1" dirty="0">
                <a:solidFill>
                  <a:srgbClr val="FF3300"/>
                </a:solidFill>
              </a:rPr>
              <a:t>PROCESO:  DOCENCIA</a:t>
            </a:r>
          </a:p>
        </p:txBody>
      </p:sp>
      <p:graphicFrame>
        <p:nvGraphicFramePr>
          <p:cNvPr id="9" name="Tabla 8"/>
          <p:cNvGraphicFramePr>
            <a:graphicFrameLocks noGrp="1"/>
          </p:cNvGraphicFramePr>
          <p:nvPr>
            <p:extLst>
              <p:ext uri="{D42A27DB-BD31-4B8C-83A1-F6EECF244321}">
                <p14:modId xmlns:p14="http://schemas.microsoft.com/office/powerpoint/2010/main" val="2484673437"/>
              </p:ext>
            </p:extLst>
          </p:nvPr>
        </p:nvGraphicFramePr>
        <p:xfrm>
          <a:off x="638163" y="1894722"/>
          <a:ext cx="10294851" cy="3306128"/>
        </p:xfrm>
        <a:graphic>
          <a:graphicData uri="http://schemas.openxmlformats.org/drawingml/2006/table">
            <a:tbl>
              <a:tblPr firstRow="1" firstCol="1" bandRow="1">
                <a:tableStyleId>{5C22544A-7EE6-4342-B048-85BDC9FD1C3A}</a:tableStyleId>
              </a:tblPr>
              <a:tblGrid>
                <a:gridCol w="3270449">
                  <a:extLst>
                    <a:ext uri="{9D8B030D-6E8A-4147-A177-3AD203B41FA5}">
                      <a16:colId xmlns:a16="http://schemas.microsoft.com/office/drawing/2014/main" val="33211938"/>
                    </a:ext>
                  </a:extLst>
                </a:gridCol>
                <a:gridCol w="7024402">
                  <a:extLst>
                    <a:ext uri="{9D8B030D-6E8A-4147-A177-3AD203B41FA5}">
                      <a16:colId xmlns:a16="http://schemas.microsoft.com/office/drawing/2014/main" val="1464573718"/>
                    </a:ext>
                  </a:extLst>
                </a:gridCol>
              </a:tblGrid>
              <a:tr h="338455">
                <a:tc>
                  <a:txBody>
                    <a:bodyPr/>
                    <a:lstStyle/>
                    <a:p>
                      <a:pPr algn="just">
                        <a:lnSpc>
                          <a:spcPct val="107000"/>
                        </a:lnSpc>
                        <a:spcAft>
                          <a:spcPts val="0"/>
                        </a:spcAft>
                      </a:pPr>
                      <a:r>
                        <a:rPr lang="es-CO" sz="1400" dirty="0">
                          <a:solidFill>
                            <a:schemeClr val="tx1"/>
                          </a:solidFill>
                          <a:effectLst/>
                        </a:rPr>
                        <a:t>ARTICULACIÓN CON ACREDITACIÓN</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lnSpc>
                          <a:spcPct val="107000"/>
                        </a:lnSpc>
                        <a:spcAft>
                          <a:spcPts val="0"/>
                        </a:spcAft>
                      </a:pPr>
                      <a:r>
                        <a:rPr lang="es-CO" sz="1400">
                          <a:solidFill>
                            <a:schemeClr val="tx1"/>
                          </a:solidFill>
                          <a:effectLst/>
                        </a:rPr>
                        <a:t>PROYECTO PIDI ASOCIADO</a:t>
                      </a:r>
                      <a:endParaRPr lang="es-CO"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839645958"/>
                  </a:ext>
                </a:extLst>
              </a:tr>
              <a:tr h="677545">
                <a:tc>
                  <a:txBody>
                    <a:bodyPr/>
                    <a:lstStyle/>
                    <a:p>
                      <a:pPr algn="just">
                        <a:lnSpc>
                          <a:spcPct val="107000"/>
                        </a:lnSpc>
                        <a:spcAft>
                          <a:spcPts val="0"/>
                        </a:spcAft>
                      </a:pPr>
                      <a:r>
                        <a:rPr lang="es-CO" sz="1400" dirty="0">
                          <a:solidFill>
                            <a:schemeClr val="tx1"/>
                          </a:solidFill>
                          <a:effectLst/>
                        </a:rPr>
                        <a:t>Factor 3. </a:t>
                      </a:r>
                      <a:r>
                        <a:rPr lang="es-CO" sz="1400" b="0" dirty="0">
                          <a:solidFill>
                            <a:schemeClr val="tx1"/>
                          </a:solidFill>
                          <a:effectLst/>
                        </a:rPr>
                        <a:t>Docencia </a:t>
                      </a:r>
                      <a:endParaRPr lang="es-CO"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marL="0" marR="0" indent="0" algn="just" defTabSz="457200" rtl="0" eaLnBrk="1" fontAlgn="auto" latinLnBrk="0" hangingPunct="1">
                        <a:lnSpc>
                          <a:spcPct val="107000"/>
                        </a:lnSpc>
                        <a:spcBef>
                          <a:spcPts val="0"/>
                        </a:spcBef>
                        <a:spcAft>
                          <a:spcPts val="0"/>
                        </a:spcAft>
                        <a:buClrTx/>
                        <a:buSzTx/>
                        <a:buFontTx/>
                        <a:buNone/>
                        <a:tabLst/>
                        <a:defRPr/>
                      </a:pPr>
                      <a:r>
                        <a:rPr lang="es-CO" sz="1400" b="1" dirty="0">
                          <a:solidFill>
                            <a:schemeClr val="tx1"/>
                          </a:solidFill>
                          <a:effectLst/>
                        </a:rPr>
                        <a:t>Proyecto</a:t>
                      </a:r>
                      <a:r>
                        <a:rPr lang="es-CO" sz="1400" b="1" baseline="0" dirty="0">
                          <a:solidFill>
                            <a:schemeClr val="tx1"/>
                          </a:solidFill>
                          <a:effectLst/>
                        </a:rPr>
                        <a:t> </a:t>
                      </a:r>
                      <a:r>
                        <a:rPr lang="es-CO" sz="1400" b="1" dirty="0">
                          <a:solidFill>
                            <a:schemeClr val="tx1"/>
                          </a:solidFill>
                          <a:effectLst/>
                        </a:rPr>
                        <a:t>1</a:t>
                      </a:r>
                      <a:r>
                        <a:rPr lang="es-CO" sz="1400" dirty="0">
                          <a:solidFill>
                            <a:schemeClr val="tx1"/>
                          </a:solidFill>
                          <a:effectLst/>
                        </a:rPr>
                        <a:t>: </a:t>
                      </a:r>
                      <a:r>
                        <a:rPr lang="es-CO" sz="1400" b="0" dirty="0">
                          <a:solidFill>
                            <a:schemeClr val="tx1"/>
                          </a:solidFill>
                          <a:effectLst/>
                        </a:rPr>
                        <a:t>Racionalización y ampliación de la cobertura de programas de pregrado y posgrado</a:t>
                      </a:r>
                      <a:r>
                        <a:rPr lang="es-CO" sz="1400" dirty="0">
                          <a:solidFill>
                            <a:schemeClr val="tx1"/>
                          </a:solidFill>
                          <a:effectLst/>
                        </a:rPr>
                        <a:t>.</a:t>
                      </a:r>
                    </a:p>
                    <a:p>
                      <a:pPr marL="0" marR="0" indent="0" algn="just" defTabSz="457200" rtl="0" eaLnBrk="1" fontAlgn="auto" latinLnBrk="0" hangingPunct="1">
                        <a:lnSpc>
                          <a:spcPct val="107000"/>
                        </a:lnSpc>
                        <a:spcBef>
                          <a:spcPts val="0"/>
                        </a:spcBef>
                        <a:spcAft>
                          <a:spcPts val="0"/>
                        </a:spcAft>
                        <a:buClrTx/>
                        <a:buSzTx/>
                        <a:buFontTx/>
                        <a:buNone/>
                        <a:tabLst/>
                        <a:defRPr/>
                      </a:pPr>
                      <a:r>
                        <a:rPr lang="es-CO" sz="1400" b="1" dirty="0">
                          <a:solidFill>
                            <a:schemeClr val="tx1"/>
                          </a:solidFill>
                          <a:effectLst/>
                        </a:rPr>
                        <a:t>Proyecto</a:t>
                      </a:r>
                      <a:r>
                        <a:rPr lang="es-CO" sz="1400" b="1" baseline="0" dirty="0">
                          <a:solidFill>
                            <a:schemeClr val="tx1"/>
                          </a:solidFill>
                          <a:effectLst/>
                        </a:rPr>
                        <a:t> 2</a:t>
                      </a:r>
                      <a:r>
                        <a:rPr lang="es-CO" sz="1400" baseline="0" dirty="0">
                          <a:solidFill>
                            <a:schemeClr val="tx1"/>
                          </a:solidFill>
                          <a:effectLst/>
                        </a:rPr>
                        <a:t>: E-</a:t>
                      </a:r>
                      <a:r>
                        <a:rPr lang="es-CO" sz="1400" baseline="0" dirty="0" err="1">
                          <a:solidFill>
                            <a:schemeClr val="tx1"/>
                          </a:solidFill>
                          <a:effectLst/>
                        </a:rPr>
                        <a:t>Learning</a:t>
                      </a:r>
                      <a:endParaRPr lang="es-CO" sz="1400" dirty="0">
                        <a:solidFill>
                          <a:schemeClr val="tx1"/>
                        </a:solidFill>
                        <a:effectLst/>
                      </a:endParaRPr>
                    </a:p>
                    <a:p>
                      <a:pPr algn="just">
                        <a:lnSpc>
                          <a:spcPct val="107000"/>
                        </a:lnSpc>
                        <a:spcAft>
                          <a:spcPts val="0"/>
                        </a:spcAft>
                      </a:pPr>
                      <a:r>
                        <a:rPr lang="es-CO" sz="1400" b="1" dirty="0">
                          <a:solidFill>
                            <a:schemeClr val="tx1"/>
                          </a:solidFill>
                          <a:effectLst/>
                        </a:rPr>
                        <a:t>Proyecto3: </a:t>
                      </a:r>
                      <a:r>
                        <a:rPr lang="es-CO" sz="1400" b="0" kern="1200" dirty="0">
                          <a:solidFill>
                            <a:schemeClr val="tx1"/>
                          </a:solidFill>
                          <a:effectLst/>
                          <a:latin typeface="+mn-lt"/>
                          <a:ea typeface="+mn-ea"/>
                          <a:cs typeface="+mn-cs"/>
                        </a:rPr>
                        <a:t>Docencia Calificada</a:t>
                      </a:r>
                    </a:p>
                    <a:p>
                      <a:pPr algn="just">
                        <a:lnSpc>
                          <a:spcPct val="107000"/>
                        </a:lnSpc>
                        <a:spcAft>
                          <a:spcPts val="0"/>
                        </a:spcAft>
                      </a:pPr>
                      <a:r>
                        <a:rPr lang="es-CO" sz="1400" b="1" dirty="0">
                          <a:solidFill>
                            <a:schemeClr val="tx1"/>
                          </a:solidFill>
                          <a:effectLst/>
                        </a:rPr>
                        <a:t>Proyecto 6</a:t>
                      </a:r>
                      <a:r>
                        <a:rPr lang="es-CO" sz="1400" dirty="0">
                          <a:solidFill>
                            <a:schemeClr val="tx1"/>
                          </a:solidFill>
                          <a:effectLst/>
                        </a:rPr>
                        <a:t>. Fomento a la docencia calificada</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851544738"/>
                  </a:ext>
                </a:extLst>
              </a:tr>
              <a:tr h="842645">
                <a:tc>
                  <a:txBody>
                    <a:bodyPr/>
                    <a:lstStyle/>
                    <a:p>
                      <a:pPr marL="0" algn="just" defTabSz="457200" rtl="0" eaLnBrk="1" latinLnBrk="0" hangingPunct="1">
                        <a:lnSpc>
                          <a:spcPct val="107000"/>
                        </a:lnSpc>
                        <a:spcAft>
                          <a:spcPts val="0"/>
                        </a:spcAft>
                      </a:pPr>
                      <a:r>
                        <a:rPr lang="es-CO"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Factor 8.</a:t>
                      </a:r>
                      <a:r>
                        <a:rPr lang="es-CO"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s-CO" sz="1400" b="0" kern="1200" dirty="0">
                          <a:solidFill>
                            <a:schemeClr val="tx1"/>
                          </a:solidFill>
                          <a:effectLst/>
                          <a:latin typeface="+mn-lt"/>
                          <a:ea typeface="+mn-ea"/>
                          <a:cs typeface="+mn-cs"/>
                        </a:rPr>
                        <a:t>Procesos de Autoevaluación </a:t>
                      </a:r>
                    </a:p>
                    <a:p>
                      <a:pPr marL="0" algn="just" defTabSz="457200" rtl="0" eaLnBrk="1" latinLnBrk="0" hangingPunct="1">
                        <a:lnSpc>
                          <a:spcPct val="107000"/>
                        </a:lnSpc>
                        <a:spcAft>
                          <a:spcPts val="0"/>
                        </a:spcAft>
                      </a:pPr>
                      <a:r>
                        <a:rPr lang="es-CO" sz="1400" b="0" kern="1200" dirty="0">
                          <a:solidFill>
                            <a:schemeClr val="tx1"/>
                          </a:solidFill>
                          <a:effectLst/>
                          <a:latin typeface="+mn-lt"/>
                          <a:ea typeface="+mn-ea"/>
                          <a:cs typeface="+mn-cs"/>
                        </a:rPr>
                        <a:t>y Autorregulación</a:t>
                      </a:r>
                    </a:p>
                    <a:p>
                      <a:pPr marL="0" algn="just" defTabSz="457200" rtl="0" eaLnBrk="1" latinLnBrk="0" hangingPunct="1">
                        <a:lnSpc>
                          <a:spcPct val="107000"/>
                        </a:lnSpc>
                        <a:spcAft>
                          <a:spcPts val="0"/>
                        </a:spcAft>
                      </a:pPr>
                      <a:endParaRPr lang="es-CO" sz="1400" b="0" kern="1200" dirty="0">
                        <a:solidFill>
                          <a:schemeClr val="tx1"/>
                        </a:solidFill>
                        <a:effectLst/>
                        <a:latin typeface="+mn-lt"/>
                        <a:ea typeface="+mn-ea"/>
                        <a:cs typeface="+mn-cs"/>
                      </a:endParaRPr>
                    </a:p>
                  </a:txBody>
                  <a:tcPr marL="68580" marR="68580" marT="0" marB="0">
                    <a:solidFill>
                      <a:schemeClr val="bg1"/>
                    </a:solidFill>
                  </a:tcPr>
                </a:tc>
                <a:tc>
                  <a:txBody>
                    <a:bodyPr/>
                    <a:lstStyle/>
                    <a:p>
                      <a:pPr algn="just">
                        <a:lnSpc>
                          <a:spcPct val="107000"/>
                        </a:lnSpc>
                        <a:spcAft>
                          <a:spcPts val="0"/>
                        </a:spcAft>
                      </a:pPr>
                      <a:r>
                        <a:rPr lang="es-CO"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Proyecto 7</a:t>
                      </a:r>
                      <a:r>
                        <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s-CO" sz="1400" kern="1200" dirty="0">
                          <a:solidFill>
                            <a:schemeClr val="tx1"/>
                          </a:solidFill>
                          <a:effectLst/>
                          <a:latin typeface="+mn-lt"/>
                          <a:ea typeface="+mn-ea"/>
                          <a:cs typeface="+mn-cs"/>
                        </a:rPr>
                        <a:t>Autoevaluación y </a:t>
                      </a:r>
                      <a:r>
                        <a:rPr lang="es-CO" sz="1400" kern="1200" dirty="0" err="1">
                          <a:solidFill>
                            <a:schemeClr val="tx1"/>
                          </a:solidFill>
                          <a:effectLst/>
                          <a:latin typeface="+mn-lt"/>
                          <a:ea typeface="+mn-ea"/>
                          <a:cs typeface="+mn-cs"/>
                        </a:rPr>
                        <a:t>autoregulación</a:t>
                      </a:r>
                      <a:r>
                        <a:rPr lang="es-CO" sz="1400" kern="1200" dirty="0">
                          <a:solidFill>
                            <a:schemeClr val="tx1"/>
                          </a:solidFill>
                          <a:effectLst/>
                          <a:latin typeface="+mn-lt"/>
                          <a:ea typeface="+mn-ea"/>
                          <a:cs typeface="+mn-cs"/>
                        </a:rPr>
                        <a:t> para mejora permanente de la calidad académica.</a:t>
                      </a:r>
                    </a:p>
                    <a:p>
                      <a:pPr algn="just">
                        <a:lnSpc>
                          <a:spcPct val="107000"/>
                        </a:lnSpc>
                        <a:spcAft>
                          <a:spcPts val="0"/>
                        </a:spcAft>
                      </a:pPr>
                      <a:r>
                        <a:rPr lang="es-CO" sz="1400" b="1" kern="1200" dirty="0">
                          <a:solidFill>
                            <a:schemeClr val="tx1"/>
                          </a:solidFill>
                          <a:effectLst/>
                          <a:latin typeface="+mn-lt"/>
                          <a:ea typeface="+mn-ea"/>
                          <a:cs typeface="+mn-cs"/>
                        </a:rPr>
                        <a:t>Proyecto: 8</a:t>
                      </a:r>
                      <a:r>
                        <a:rPr lang="es-CO" sz="1400" kern="1200" dirty="0">
                          <a:solidFill>
                            <a:schemeClr val="tx1"/>
                          </a:solidFill>
                          <a:effectLst/>
                          <a:latin typeface="+mn-lt"/>
                          <a:ea typeface="+mn-ea"/>
                          <a:cs typeface="+mn-cs"/>
                        </a:rPr>
                        <a:t>:  Actualización académica.</a:t>
                      </a:r>
                    </a:p>
                    <a:p>
                      <a:pPr marL="0" marR="0" indent="0" algn="just" defTabSz="457200" rtl="0" eaLnBrk="1" fontAlgn="auto" latinLnBrk="0" hangingPunct="1">
                        <a:lnSpc>
                          <a:spcPct val="107000"/>
                        </a:lnSpc>
                        <a:spcBef>
                          <a:spcPts val="0"/>
                        </a:spcBef>
                        <a:spcAft>
                          <a:spcPts val="0"/>
                        </a:spcAft>
                        <a:buClrTx/>
                        <a:buSzTx/>
                        <a:buFontTx/>
                        <a:buNone/>
                        <a:tabLst/>
                        <a:defRPr/>
                      </a:pPr>
                      <a:r>
                        <a:rPr lang="es-CO" sz="1400" b="1" dirty="0">
                          <a:solidFill>
                            <a:schemeClr val="tx1"/>
                          </a:solidFill>
                          <a:effectLst/>
                        </a:rPr>
                        <a:t>Proyecto 10.</a:t>
                      </a:r>
                      <a:r>
                        <a:rPr lang="es-CO" sz="1400" dirty="0">
                          <a:solidFill>
                            <a:schemeClr val="tx1"/>
                          </a:solidFill>
                          <a:effectLst/>
                        </a:rPr>
                        <a:t> Una universidad con modernos apoyos tecnológicos y didácticos al apoyo de la academia.</a:t>
                      </a:r>
                    </a:p>
                    <a:p>
                      <a:pPr algn="just">
                        <a:lnSpc>
                          <a:spcPct val="107000"/>
                        </a:lnSpc>
                        <a:spcAft>
                          <a:spcPts val="0"/>
                        </a:spcAft>
                      </a:pPr>
                      <a:r>
                        <a:rPr lang="es-CO" sz="1400" b="1" kern="1200" dirty="0">
                          <a:solidFill>
                            <a:schemeClr val="tx1"/>
                          </a:solidFill>
                          <a:effectLst/>
                          <a:latin typeface="+mn-lt"/>
                          <a:ea typeface="+mn-ea"/>
                          <a:cs typeface="+mn-cs"/>
                        </a:rPr>
                        <a:t>Proyecto 13</a:t>
                      </a:r>
                      <a:r>
                        <a:rPr lang="es-CO" sz="1400" kern="1200" dirty="0">
                          <a:solidFill>
                            <a:schemeClr val="tx1"/>
                          </a:solidFill>
                          <a:effectLst/>
                          <a:latin typeface="+mn-lt"/>
                          <a:ea typeface="+mn-ea"/>
                          <a:cs typeface="+mn-cs"/>
                        </a:rPr>
                        <a:t>: Fortalecimiento y promoción de los principios institucionales y del sentido de pertenencia.</a:t>
                      </a:r>
                    </a:p>
                    <a:p>
                      <a:pPr algn="just">
                        <a:lnSpc>
                          <a:spcPct val="107000"/>
                        </a:lnSpc>
                        <a:spcAft>
                          <a:spcPts val="0"/>
                        </a:spcAft>
                      </a:pPr>
                      <a:r>
                        <a:rPr lang="es-CO" sz="1400" b="1" kern="1200" dirty="0">
                          <a:solidFill>
                            <a:schemeClr val="tx1"/>
                          </a:solidFill>
                          <a:effectLst/>
                          <a:latin typeface="+mn-lt"/>
                          <a:ea typeface="+mn-ea"/>
                          <a:cs typeface="+mn-cs"/>
                        </a:rPr>
                        <a:t>Proyecto</a:t>
                      </a:r>
                      <a:r>
                        <a:rPr lang="es-CO" sz="1400" b="1" kern="1200" baseline="0" dirty="0">
                          <a:solidFill>
                            <a:schemeClr val="tx1"/>
                          </a:solidFill>
                          <a:effectLst/>
                          <a:latin typeface="+mn-lt"/>
                          <a:ea typeface="+mn-ea"/>
                          <a:cs typeface="+mn-cs"/>
                        </a:rPr>
                        <a:t> 15</a:t>
                      </a:r>
                      <a:r>
                        <a:rPr lang="es-CO" sz="1400" kern="1200" baseline="0" dirty="0">
                          <a:solidFill>
                            <a:schemeClr val="tx1"/>
                          </a:solidFill>
                          <a:effectLst/>
                          <a:latin typeface="+mn-lt"/>
                          <a:ea typeface="+mn-ea"/>
                          <a:cs typeface="+mn-cs"/>
                        </a:rPr>
                        <a:t>: Educación continuada.</a:t>
                      </a:r>
                      <a:endParaRPr lang="es-CO" sz="1400" kern="1200" dirty="0">
                        <a:solidFill>
                          <a:schemeClr val="tx1"/>
                        </a:solidFill>
                        <a:effectLst/>
                        <a:latin typeface="+mn-lt"/>
                        <a:ea typeface="+mn-ea"/>
                        <a:cs typeface="+mn-cs"/>
                      </a:endParaRPr>
                    </a:p>
                    <a:p>
                      <a:pPr algn="just">
                        <a:lnSpc>
                          <a:spcPct val="107000"/>
                        </a:lnSpc>
                        <a:spcAft>
                          <a:spcPts val="0"/>
                        </a:spcAft>
                      </a:pPr>
                      <a:endParaRPr lang="es-CO" sz="1400" kern="1200" dirty="0">
                        <a:solidFill>
                          <a:schemeClr val="tx1"/>
                        </a:solidFill>
                        <a:effectLst/>
                        <a:latin typeface="+mn-lt"/>
                        <a:ea typeface="+mn-ea"/>
                        <a:cs typeface="+mn-cs"/>
                      </a:endParaRPr>
                    </a:p>
                  </a:txBody>
                  <a:tcPr marL="68580" marR="68580" marT="0" marB="0" anchor="ctr">
                    <a:solidFill>
                      <a:schemeClr val="bg1"/>
                    </a:solidFill>
                  </a:tcPr>
                </a:tc>
                <a:extLst>
                  <a:ext uri="{0D108BD9-81ED-4DB2-BD59-A6C34878D82A}">
                    <a16:rowId xmlns:a16="http://schemas.microsoft.com/office/drawing/2014/main" val="3688045585"/>
                  </a:ext>
                </a:extLst>
              </a:tr>
            </a:tbl>
          </a:graphicData>
        </a:graphic>
      </p:graphicFrame>
    </p:spTree>
    <p:extLst>
      <p:ext uri="{BB962C8B-B14F-4D97-AF65-F5344CB8AC3E}">
        <p14:creationId xmlns:p14="http://schemas.microsoft.com/office/powerpoint/2010/main" val="950249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227631618"/>
              </p:ext>
            </p:extLst>
          </p:nvPr>
        </p:nvGraphicFramePr>
        <p:xfrm>
          <a:off x="611560" y="523755"/>
          <a:ext cx="9617171" cy="5096548"/>
        </p:xfrm>
        <a:graphic>
          <a:graphicData uri="http://schemas.openxmlformats.org/drawingml/2006/table">
            <a:tbl>
              <a:tblPr>
                <a:tableStyleId>{5C22544A-7EE6-4342-B048-85BDC9FD1C3A}</a:tableStyleId>
              </a:tblPr>
              <a:tblGrid>
                <a:gridCol w="4808585">
                  <a:extLst>
                    <a:ext uri="{9D8B030D-6E8A-4147-A177-3AD203B41FA5}">
                      <a16:colId xmlns:a16="http://schemas.microsoft.com/office/drawing/2014/main" val="3002623768"/>
                    </a:ext>
                  </a:extLst>
                </a:gridCol>
                <a:gridCol w="2404293">
                  <a:extLst>
                    <a:ext uri="{9D8B030D-6E8A-4147-A177-3AD203B41FA5}">
                      <a16:colId xmlns:a16="http://schemas.microsoft.com/office/drawing/2014/main" val="1957764619"/>
                    </a:ext>
                  </a:extLst>
                </a:gridCol>
                <a:gridCol w="2404293">
                  <a:extLst>
                    <a:ext uri="{9D8B030D-6E8A-4147-A177-3AD203B41FA5}">
                      <a16:colId xmlns:a16="http://schemas.microsoft.com/office/drawing/2014/main" val="663373080"/>
                    </a:ext>
                  </a:extLst>
                </a:gridCol>
              </a:tblGrid>
              <a:tr h="829141">
                <a:tc gridSpan="3">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s-MX" sz="1800" b="1" kern="0" dirty="0">
                          <a:solidFill>
                            <a:srgbClr val="FF3300"/>
                          </a:solidFill>
                        </a:rPr>
                        <a:t>CALIFICACIÓN DEL SERVICIO: </a:t>
                      </a:r>
                    </a:p>
                    <a:p>
                      <a:pPr marL="0" marR="0" indent="0" algn="ctr" defTabSz="457200" rtl="0" eaLnBrk="1" fontAlgn="ctr" latinLnBrk="0" hangingPunct="1">
                        <a:lnSpc>
                          <a:spcPct val="100000"/>
                        </a:lnSpc>
                        <a:spcBef>
                          <a:spcPts val="0"/>
                        </a:spcBef>
                        <a:spcAft>
                          <a:spcPts val="0"/>
                        </a:spcAft>
                        <a:buClrTx/>
                        <a:buSzTx/>
                        <a:buFontTx/>
                        <a:buNone/>
                        <a:tabLst/>
                        <a:defRPr/>
                      </a:pPr>
                      <a:r>
                        <a:rPr lang="es-CO" sz="1800" dirty="0"/>
                        <a:t>Mejorar en mínimo el 20%, la gestión de atención de quejas de manera eficaz y oportuna respecto a la medición del semestre anterior.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238243813"/>
                  </a:ext>
                </a:extLst>
              </a:tr>
              <a:tr h="740106">
                <a:tc>
                  <a:txBody>
                    <a:bodyPr/>
                    <a:lstStyle/>
                    <a:p>
                      <a:pPr algn="ctr" rtl="0" fontAlgn="ctr"/>
                      <a:r>
                        <a:rPr lang="es-CO" sz="1400" b="1" u="none" strike="noStrike" dirty="0">
                          <a:effectLst/>
                        </a:rPr>
                        <a:t>AÑO</a:t>
                      </a:r>
                      <a:endParaRPr lang="es-CO"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CO" sz="1600" b="1" u="none" strike="noStrike" dirty="0">
                          <a:effectLst/>
                        </a:rPr>
                        <a:t>2017</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CO" sz="1600" b="1" i="0" u="none" strike="noStrike" dirty="0">
                          <a:solidFill>
                            <a:srgbClr val="000000"/>
                          </a:solidFill>
                          <a:effectLst/>
                          <a:latin typeface="Arial" panose="020B0604020202020204" pitchFamily="34" charset="0"/>
                        </a:rPr>
                        <a:t>2018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93388208"/>
                  </a:ext>
                </a:extLst>
              </a:tr>
              <a:tr h="659936">
                <a:tc>
                  <a:txBody>
                    <a:bodyPr/>
                    <a:lstStyle/>
                    <a:p>
                      <a:pPr algn="ctr" rtl="0" fontAlgn="ctr"/>
                      <a:r>
                        <a:rPr lang="es-CO" sz="1400" u="none" strike="noStrike" dirty="0">
                          <a:effectLst/>
                        </a:rPr>
                        <a:t>%</a:t>
                      </a:r>
                      <a:endParaRPr lang="es-CO"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CO" sz="1600" u="none" strike="noStrike" dirty="0">
                          <a:effectLst/>
                        </a:rPr>
                        <a:t> 0</a:t>
                      </a:r>
                      <a:endParaRPr lang="es-CO" sz="16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CO" sz="1600" u="none" strike="noStrike" dirty="0">
                          <a:effectLst/>
                        </a:rPr>
                        <a:t> 0</a:t>
                      </a:r>
                      <a:endParaRPr lang="es-CO" sz="16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15628315"/>
                  </a:ext>
                </a:extLst>
              </a:tr>
              <a:tr h="659936">
                <a:tc>
                  <a:txBody>
                    <a:bodyPr/>
                    <a:lstStyle/>
                    <a:p>
                      <a:pPr algn="ctr" rtl="0" fontAlgn="ctr"/>
                      <a:r>
                        <a:rPr lang="es-CO" sz="1400" u="none" strike="noStrike" dirty="0">
                          <a:effectLst/>
                        </a:rPr>
                        <a:t>Muestra </a:t>
                      </a:r>
                      <a:endParaRPr lang="es-CO"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CO" sz="1600" u="none" strike="noStrike" dirty="0">
                          <a:effectLst/>
                        </a:rPr>
                        <a:t>0</a:t>
                      </a:r>
                      <a:endParaRPr lang="es-CO" sz="16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CO" sz="1600" u="none" strike="noStrike" dirty="0">
                          <a:effectLst/>
                        </a:rPr>
                        <a:t>0</a:t>
                      </a:r>
                      <a:endParaRPr lang="es-CO" sz="16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88675017"/>
                  </a:ext>
                </a:extLst>
              </a:tr>
              <a:tr h="1096247">
                <a:tc gridSpan="3">
                  <a:txBody>
                    <a:bodyPr/>
                    <a:lstStyle/>
                    <a:p>
                      <a:pPr algn="ctr" rtl="0" fontAlgn="ctr"/>
                      <a:r>
                        <a:rPr lang="es-CO" sz="2400" b="0" i="0" u="none" strike="noStrike" dirty="0">
                          <a:solidFill>
                            <a:srgbClr val="000000"/>
                          </a:solidFill>
                          <a:effectLst/>
                          <a:latin typeface="Calibri" panose="020F0502020204030204" pitchFamily="34" charset="0"/>
                        </a:rPr>
                        <a:t>No se tienen</a:t>
                      </a:r>
                      <a:r>
                        <a:rPr lang="es-CO" sz="2400" b="0" i="0" u="none" strike="noStrike" baseline="0" dirty="0">
                          <a:solidFill>
                            <a:srgbClr val="000000"/>
                          </a:solidFill>
                          <a:effectLst/>
                          <a:latin typeface="Calibri" panose="020F0502020204030204" pitchFamily="34" charset="0"/>
                        </a:rPr>
                        <a:t> calificaciones del servicio, se comenzará la implementación a partir del año 2019.</a:t>
                      </a:r>
                    </a:p>
                    <a:p>
                      <a:pPr algn="ctr" rtl="0" fontAlgn="ctr"/>
                      <a:endParaRPr lang="es-CO" sz="2400" b="0" i="0" u="none" strike="noStrike" baseline="0" dirty="0">
                        <a:solidFill>
                          <a:srgbClr val="000000"/>
                        </a:solidFill>
                        <a:effectLst/>
                        <a:latin typeface="Calibri" panose="020F0502020204030204" pitchFamily="34" charset="0"/>
                      </a:endParaRPr>
                    </a:p>
                    <a:p>
                      <a:pPr marL="0" marR="0" indent="0" algn="ctr" defTabSz="457200" rtl="0" eaLnBrk="1" fontAlgn="ctr" latinLnBrk="0" hangingPunct="1">
                        <a:lnSpc>
                          <a:spcPct val="100000"/>
                        </a:lnSpc>
                        <a:spcBef>
                          <a:spcPts val="0"/>
                        </a:spcBef>
                        <a:spcAft>
                          <a:spcPts val="0"/>
                        </a:spcAft>
                        <a:buClrTx/>
                        <a:buSzTx/>
                        <a:buFontTx/>
                        <a:buNone/>
                        <a:tabLst/>
                        <a:defRPr/>
                      </a:pPr>
                      <a:r>
                        <a:rPr lang="es-CO" sz="2400" b="0" i="0" u="none" strike="noStrike" dirty="0">
                          <a:solidFill>
                            <a:srgbClr val="000000"/>
                          </a:solidFill>
                          <a:effectLst/>
                          <a:latin typeface="Calibri" panose="020F0502020204030204" pitchFamily="34" charset="0"/>
                        </a:rPr>
                        <a:t>Estimular</a:t>
                      </a:r>
                      <a:r>
                        <a:rPr lang="es-CO" sz="2400" b="0" i="0" u="none" strike="noStrike" baseline="0" dirty="0">
                          <a:solidFill>
                            <a:srgbClr val="000000"/>
                          </a:solidFill>
                          <a:effectLst/>
                          <a:latin typeface="Calibri" panose="020F0502020204030204" pitchFamily="34" charset="0"/>
                        </a:rPr>
                        <a:t> el uso de la calificación del servicio (página </a:t>
                      </a:r>
                      <a:r>
                        <a:rPr lang="es-CO" sz="2400" b="0" i="0" u="none" strike="noStrike" baseline="0" dirty="0" smtClean="0">
                          <a:solidFill>
                            <a:srgbClr val="000000"/>
                          </a:solidFill>
                          <a:effectLst/>
                          <a:latin typeface="Calibri" panose="020F0502020204030204" pitchFamily="34" charset="0"/>
                        </a:rPr>
                        <a:t>web y </a:t>
                      </a:r>
                      <a:r>
                        <a:rPr lang="es-CO" sz="2400" b="0" i="0" u="none" strike="noStrike" baseline="0" dirty="0">
                          <a:solidFill>
                            <a:srgbClr val="000000"/>
                          </a:solidFill>
                          <a:effectLst/>
                          <a:latin typeface="Calibri" panose="020F0502020204030204" pitchFamily="34" charset="0"/>
                        </a:rPr>
                        <a:t>pantallas digitales)</a:t>
                      </a:r>
                      <a:endParaRPr lang="es-CO" sz="2400" b="0" i="0" u="none" strike="noStrike" dirty="0">
                        <a:solidFill>
                          <a:srgbClr val="000000"/>
                        </a:solidFill>
                        <a:effectLst/>
                        <a:latin typeface="Calibri" panose="020F0502020204030204" pitchFamily="34" charset="0"/>
                      </a:endParaRPr>
                    </a:p>
                    <a:p>
                      <a:pPr algn="ctr" rtl="0" fontAlgn="ctr"/>
                      <a:endParaRPr lang="es-CO" sz="2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rtl="0" fontAlgn="ctr"/>
                      <a:endParaRPr lang="es-CO" sz="12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CO"/>
                    </a:p>
                  </a:txBody>
                  <a:tcPr/>
                </a:tc>
                <a:extLst>
                  <a:ext uri="{0D108BD9-81ED-4DB2-BD59-A6C34878D82A}">
                    <a16:rowId xmlns:a16="http://schemas.microsoft.com/office/drawing/2014/main" val="3989656694"/>
                  </a:ext>
                </a:extLst>
              </a:tr>
            </a:tbl>
          </a:graphicData>
        </a:graphic>
      </p:graphicFrame>
    </p:spTree>
    <p:extLst>
      <p:ext uri="{BB962C8B-B14F-4D97-AF65-F5344CB8AC3E}">
        <p14:creationId xmlns:p14="http://schemas.microsoft.com/office/powerpoint/2010/main" val="744414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61814" y="1165879"/>
            <a:ext cx="9941859" cy="72072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000" b="1" dirty="0"/>
              <a:t>QUEJAS:</a:t>
            </a:r>
            <a:r>
              <a:rPr lang="es-ES" sz="1800" b="1" dirty="0">
                <a:solidFill>
                  <a:srgbClr val="FF3300"/>
                </a:solidFill>
              </a:rPr>
              <a:t/>
            </a:r>
            <a:br>
              <a:rPr lang="es-ES" sz="1800" b="1" dirty="0">
                <a:solidFill>
                  <a:srgbClr val="FF3300"/>
                </a:solidFill>
              </a:rPr>
            </a:br>
            <a:r>
              <a:rPr lang="es-CO" sz="1600" b="1" dirty="0"/>
              <a:t>Mejorar en mínimo el 20%, la gestión de atención de quejas de manera eficaz y oportuna respecto a la medición del semestre anterior.</a:t>
            </a:r>
            <a:br>
              <a:rPr lang="es-CO" sz="1600" b="1" dirty="0"/>
            </a:br>
            <a:r>
              <a:rPr lang="es-CO" sz="3200" dirty="0">
                <a:solidFill>
                  <a:srgbClr val="FF0000"/>
                </a:solidFill>
              </a:rPr>
              <a:t> </a:t>
            </a:r>
            <a:r>
              <a:rPr lang="es-CO" sz="1400" dirty="0">
                <a:solidFill>
                  <a:srgbClr val="FF0000"/>
                </a:solidFill>
              </a:rPr>
              <a:t>(</a:t>
            </a:r>
            <a:r>
              <a:rPr lang="es-CO" sz="1400" b="1" dirty="0">
                <a:solidFill>
                  <a:srgbClr val="FF0000"/>
                </a:solidFill>
              </a:rPr>
              <a:t>Recurrentes, cerradas y respuesta oportuna)</a:t>
            </a:r>
            <a:br>
              <a:rPr lang="es-CO" sz="1400" b="1" dirty="0">
                <a:solidFill>
                  <a:srgbClr val="FF0000"/>
                </a:solidFill>
              </a:rPr>
            </a:br>
            <a:r>
              <a:rPr lang="es-CO" sz="2400" dirty="0">
                <a:solidFill>
                  <a:srgbClr val="FF0000"/>
                </a:solidFill>
              </a:rPr>
              <a:t/>
            </a:r>
            <a:br>
              <a:rPr lang="es-CO" sz="2400" dirty="0">
                <a:solidFill>
                  <a:srgbClr val="FF0000"/>
                </a:solidFill>
              </a:rPr>
            </a:br>
            <a:endParaRPr lang="es-ES" sz="2000" b="1" dirty="0">
              <a:solidFill>
                <a:srgbClr val="FF0000"/>
              </a:solidFill>
            </a:endParaRPr>
          </a:p>
        </p:txBody>
      </p:sp>
      <p:graphicFrame>
        <p:nvGraphicFramePr>
          <p:cNvPr id="3" name="8 Tabla"/>
          <p:cNvGraphicFramePr>
            <a:graphicFrameLocks noGrp="1"/>
          </p:cNvGraphicFramePr>
          <p:nvPr>
            <p:extLst>
              <p:ext uri="{D42A27DB-BD31-4B8C-83A1-F6EECF244321}">
                <p14:modId xmlns:p14="http://schemas.microsoft.com/office/powerpoint/2010/main" val="3769498017"/>
              </p:ext>
            </p:extLst>
          </p:nvPr>
        </p:nvGraphicFramePr>
        <p:xfrm>
          <a:off x="320660" y="1239372"/>
          <a:ext cx="10224165" cy="2104303"/>
        </p:xfrm>
        <a:graphic>
          <a:graphicData uri="http://schemas.openxmlformats.org/drawingml/2006/table">
            <a:tbl>
              <a:tblPr/>
              <a:tblGrid>
                <a:gridCol w="1064333">
                  <a:extLst>
                    <a:ext uri="{9D8B030D-6E8A-4147-A177-3AD203B41FA5}">
                      <a16:colId xmlns:a16="http://schemas.microsoft.com/office/drawing/2014/main" val="20000"/>
                    </a:ext>
                  </a:extLst>
                </a:gridCol>
                <a:gridCol w="1167300">
                  <a:extLst>
                    <a:ext uri="{9D8B030D-6E8A-4147-A177-3AD203B41FA5}">
                      <a16:colId xmlns:a16="http://schemas.microsoft.com/office/drawing/2014/main" val="20001"/>
                    </a:ext>
                  </a:extLst>
                </a:gridCol>
                <a:gridCol w="1453188">
                  <a:extLst>
                    <a:ext uri="{9D8B030D-6E8A-4147-A177-3AD203B41FA5}">
                      <a16:colId xmlns:a16="http://schemas.microsoft.com/office/drawing/2014/main" val="20002"/>
                    </a:ext>
                  </a:extLst>
                </a:gridCol>
                <a:gridCol w="1173728">
                  <a:extLst>
                    <a:ext uri="{9D8B030D-6E8A-4147-A177-3AD203B41FA5}">
                      <a16:colId xmlns:a16="http://schemas.microsoft.com/office/drawing/2014/main" val="20003"/>
                    </a:ext>
                  </a:extLst>
                </a:gridCol>
                <a:gridCol w="1145783">
                  <a:extLst>
                    <a:ext uri="{9D8B030D-6E8A-4147-A177-3AD203B41FA5}">
                      <a16:colId xmlns:a16="http://schemas.microsoft.com/office/drawing/2014/main" val="20004"/>
                    </a:ext>
                  </a:extLst>
                </a:gridCol>
                <a:gridCol w="1327431">
                  <a:extLst>
                    <a:ext uri="{9D8B030D-6E8A-4147-A177-3AD203B41FA5}">
                      <a16:colId xmlns:a16="http://schemas.microsoft.com/office/drawing/2014/main" val="20005"/>
                    </a:ext>
                  </a:extLst>
                </a:gridCol>
                <a:gridCol w="1299485">
                  <a:extLst>
                    <a:ext uri="{9D8B030D-6E8A-4147-A177-3AD203B41FA5}">
                      <a16:colId xmlns:a16="http://schemas.microsoft.com/office/drawing/2014/main" val="20006"/>
                    </a:ext>
                  </a:extLst>
                </a:gridCol>
                <a:gridCol w="1592917">
                  <a:extLst>
                    <a:ext uri="{9D8B030D-6E8A-4147-A177-3AD203B41FA5}">
                      <a16:colId xmlns:a16="http://schemas.microsoft.com/office/drawing/2014/main" val="20007"/>
                    </a:ext>
                  </a:extLst>
                </a:gridCol>
              </a:tblGrid>
              <a:tr h="224416">
                <a:tc gridSpan="8">
                  <a:txBody>
                    <a:bodyPr/>
                    <a:lstStyle/>
                    <a:p>
                      <a:pPr algn="ctr" fontAlgn="ctr"/>
                      <a:r>
                        <a:rPr lang="es-ES" sz="1800" b="1" kern="1200" dirty="0" smtClean="0">
                          <a:solidFill>
                            <a:schemeClr val="tx1"/>
                          </a:solidFill>
                          <a:effectLst/>
                          <a:latin typeface="+mn-lt"/>
                          <a:ea typeface="+mn-ea"/>
                          <a:cs typeface="+mn-cs"/>
                        </a:rPr>
                        <a:t>DOCENCIA </a:t>
                      </a:r>
                      <a:endParaRPr lang="es-ES" sz="18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tc>
                <a:tc hMerge="1">
                  <a:txBody>
                    <a:bodyPr/>
                    <a:lstStyle/>
                    <a:p>
                      <a:pPr algn="just" fontAlgn="ctr"/>
                      <a:endParaRPr lang="es-ES" sz="105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tc>
                <a:tc hMerge="1">
                  <a:txBody>
                    <a:bodyPr/>
                    <a:lstStyle/>
                    <a:p>
                      <a:pPr algn="just" fontAlgn="ctr"/>
                      <a:endParaRPr lang="es-ES" sz="105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tc>
                <a:tc hMerge="1">
                  <a:txBody>
                    <a:bodyPr/>
                    <a:lstStyle/>
                    <a:p>
                      <a:pPr algn="just" fontAlgn="ctr"/>
                      <a:endParaRPr lang="es-ES" sz="105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tc>
                <a:extLst>
                  <a:ext uri="{0D108BD9-81ED-4DB2-BD59-A6C34878D82A}">
                    <a16:rowId xmlns:a16="http://schemas.microsoft.com/office/drawing/2014/main" val="752545962"/>
                  </a:ext>
                </a:extLst>
              </a:tr>
              <a:tr h="367036">
                <a:tc gridSpan="2">
                  <a:txBody>
                    <a:bodyPr/>
                    <a:lstStyle/>
                    <a:p>
                      <a:pPr algn="just" fontAlgn="ctr"/>
                      <a:r>
                        <a:rPr lang="es-ES" sz="1050" b="1" kern="1200" dirty="0">
                          <a:solidFill>
                            <a:schemeClr val="bg1"/>
                          </a:solidFill>
                          <a:effectLst/>
                          <a:latin typeface="+mn-lt"/>
                          <a:ea typeface="+mn-ea"/>
                          <a:cs typeface="+mn-cs"/>
                        </a:rPr>
                        <a:t>QUEJAS POR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50" b="1" kern="1200" dirty="0">
                          <a:solidFill>
                            <a:schemeClr val="bg1"/>
                          </a:solidFill>
                          <a:effectLst/>
                          <a:latin typeface="+mn-lt"/>
                          <a:ea typeface="+mn-ea"/>
                          <a:cs typeface="+mn-cs"/>
                        </a:rPr>
                        <a:t>QUEJAS CERRADAS</a:t>
                      </a:r>
                    </a:p>
                    <a:p>
                      <a:pPr algn="just" fontAlgn="ctr"/>
                      <a:r>
                        <a:rPr lang="es-ES" sz="1050" b="1" kern="1200" dirty="0">
                          <a:solidFill>
                            <a:schemeClr val="bg1"/>
                          </a:solidFill>
                          <a:effectLst/>
                          <a:latin typeface="+mn-lt"/>
                          <a:ea typeface="+mn-ea"/>
                          <a:cs typeface="+mn-cs"/>
                        </a:rPr>
                        <a:t> POR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50" b="1" kern="1200" dirty="0">
                          <a:solidFill>
                            <a:schemeClr val="bg1"/>
                          </a:solidFill>
                          <a:effectLst/>
                          <a:latin typeface="+mn-lt"/>
                          <a:ea typeface="+mn-ea"/>
                          <a:cs typeface="+mn-cs"/>
                        </a:rPr>
                        <a:t>QUEJAS </a:t>
                      </a:r>
                    </a:p>
                    <a:p>
                      <a:pPr algn="just" fontAlgn="ctr"/>
                      <a:r>
                        <a:rPr lang="es-ES" sz="1050" b="1" kern="1200" dirty="0">
                          <a:solidFill>
                            <a:schemeClr val="bg1"/>
                          </a:solidFill>
                          <a:effectLst/>
                          <a:latin typeface="+mn-lt"/>
                          <a:ea typeface="+mn-ea"/>
                          <a:cs typeface="+mn-cs"/>
                        </a:rPr>
                        <a:t>RECURRENTES  </a:t>
                      </a:r>
                    </a:p>
                    <a:p>
                      <a:pPr algn="just" fontAlgn="ctr"/>
                      <a:r>
                        <a:rPr lang="es-ES" sz="1050" b="1" kern="1200" dirty="0">
                          <a:solidFill>
                            <a:schemeClr val="bg1"/>
                          </a:solidFill>
                          <a:effectLst/>
                          <a:latin typeface="+mn-lt"/>
                          <a:ea typeface="+mn-ea"/>
                          <a:cs typeface="+mn-cs"/>
                        </a:rPr>
                        <a:t>POR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50" b="1" kern="1200" dirty="0">
                          <a:solidFill>
                            <a:schemeClr val="bg1"/>
                          </a:solidFill>
                          <a:effectLst/>
                          <a:latin typeface="+mn-lt"/>
                          <a:ea typeface="+mn-ea"/>
                          <a:cs typeface="+mn-cs"/>
                        </a:rPr>
                        <a:t>RESPUESTA DE LAS </a:t>
                      </a:r>
                    </a:p>
                    <a:p>
                      <a:pPr algn="just" fontAlgn="ctr"/>
                      <a:r>
                        <a:rPr lang="es-ES" sz="1050" b="1" kern="1200" dirty="0">
                          <a:solidFill>
                            <a:schemeClr val="bg1"/>
                          </a:solidFill>
                          <a:effectLst/>
                          <a:latin typeface="+mn-lt"/>
                          <a:ea typeface="+mn-ea"/>
                          <a:cs typeface="+mn-cs"/>
                        </a:rPr>
                        <a:t>QUEJAS DENTRO DEL TIEMPO ESTABLECIDO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extLst>
                  <a:ext uri="{0D108BD9-81ED-4DB2-BD59-A6C34878D82A}">
                    <a16:rowId xmlns:a16="http://schemas.microsoft.com/office/drawing/2014/main" val="10000"/>
                  </a:ext>
                </a:extLst>
              </a:tr>
              <a:tr h="186431">
                <a:tc>
                  <a:txBody>
                    <a:bodyPr/>
                    <a:lstStyle/>
                    <a:p>
                      <a:pPr algn="ctr" fontAlgn="ctr"/>
                      <a:r>
                        <a:rPr lang="es-CO" sz="1600" b="1" kern="1200" dirty="0">
                          <a:solidFill>
                            <a:schemeClr val="bg1"/>
                          </a:solidFill>
                          <a:effectLst/>
                          <a:latin typeface="+mn-lt"/>
                          <a:ea typeface="+mn-ea"/>
                          <a:cs typeface="+mn-cs"/>
                        </a:rPr>
                        <a:t>2018-1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a:solidFill>
                            <a:schemeClr val="bg1"/>
                          </a:solidFill>
                          <a:effectLst/>
                          <a:latin typeface="+mn-lt"/>
                          <a:ea typeface="+mn-ea"/>
                          <a:cs typeface="+mn-cs"/>
                        </a:rPr>
                        <a:t>2018-2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a:solidFill>
                            <a:schemeClr val="bg1"/>
                          </a:solidFill>
                          <a:effectLst/>
                          <a:latin typeface="+mn-lt"/>
                          <a:ea typeface="+mn-ea"/>
                          <a:cs typeface="+mn-cs"/>
                        </a:rPr>
                        <a:t>2018-1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a:solidFill>
                            <a:schemeClr val="bg1"/>
                          </a:solidFill>
                          <a:effectLst/>
                          <a:latin typeface="+mn-lt"/>
                          <a:ea typeface="+mn-ea"/>
                          <a:cs typeface="+mn-cs"/>
                        </a:rPr>
                        <a:t>2018-2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a:solidFill>
                            <a:schemeClr val="bg1"/>
                          </a:solidFill>
                          <a:effectLst/>
                          <a:latin typeface="+mn-lt"/>
                          <a:ea typeface="+mn-ea"/>
                          <a:cs typeface="+mn-cs"/>
                        </a:rPr>
                        <a:t>2018-1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a:solidFill>
                            <a:schemeClr val="bg1"/>
                          </a:solidFill>
                          <a:effectLst/>
                          <a:latin typeface="+mn-lt"/>
                          <a:ea typeface="+mn-ea"/>
                          <a:cs typeface="+mn-cs"/>
                        </a:rPr>
                        <a:t>2018-2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a:solidFill>
                            <a:schemeClr val="bg1"/>
                          </a:solidFill>
                          <a:effectLst/>
                          <a:latin typeface="+mn-lt"/>
                          <a:ea typeface="+mn-ea"/>
                          <a:cs typeface="+mn-cs"/>
                        </a:rPr>
                        <a:t>2018-1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a:solidFill>
                            <a:schemeClr val="bg1"/>
                          </a:solidFill>
                          <a:effectLst/>
                          <a:latin typeface="+mn-lt"/>
                          <a:ea typeface="+mn-ea"/>
                          <a:cs typeface="+mn-cs"/>
                        </a:rPr>
                        <a:t>2018-2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extLst>
                  <a:ext uri="{0D108BD9-81ED-4DB2-BD59-A6C34878D82A}">
                    <a16:rowId xmlns:a16="http://schemas.microsoft.com/office/drawing/2014/main" val="10001"/>
                  </a:ext>
                </a:extLst>
              </a:tr>
              <a:tr h="186431">
                <a:tc>
                  <a:txBody>
                    <a:bodyPr/>
                    <a:lstStyle/>
                    <a:p>
                      <a:pPr algn="ctr" fontAlgn="ctr"/>
                      <a:r>
                        <a:rPr lang="es-CO" sz="1600" kern="1200" dirty="0">
                          <a:solidFill>
                            <a:schemeClr val="tx1"/>
                          </a:solidFill>
                          <a:effectLst/>
                          <a:latin typeface="+mn-lt"/>
                          <a:ea typeface="+mn-ea"/>
                          <a:cs typeface="+mn-cs"/>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kern="1200" dirty="0">
                          <a:solidFill>
                            <a:schemeClr val="tx1"/>
                          </a:solidFill>
                          <a:effectLst/>
                          <a:latin typeface="+mn-lt"/>
                          <a:ea typeface="+mn-ea"/>
                          <a:cs typeface="+mn-cs"/>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kern="1200" dirty="0">
                          <a:solidFill>
                            <a:schemeClr val="tx1"/>
                          </a:solidFill>
                          <a:effectLst/>
                          <a:latin typeface="+mn-lt"/>
                          <a:ea typeface="+mn-ea"/>
                          <a:cs typeface="+mn-cs"/>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kern="1200" dirty="0">
                          <a:solidFill>
                            <a:schemeClr val="tx1"/>
                          </a:solidFill>
                          <a:effectLst/>
                          <a:latin typeface="+mn-lt"/>
                          <a:ea typeface="+mn-ea"/>
                          <a:cs typeface="+mn-cs"/>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kern="1200" dirty="0">
                          <a:solidFill>
                            <a:schemeClr val="tx1"/>
                          </a:solidFill>
                          <a:effectLst/>
                          <a:latin typeface="+mn-lt"/>
                          <a:ea typeface="+mn-ea"/>
                          <a:cs typeface="+mn-cs"/>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kern="1200" dirty="0">
                          <a:solidFill>
                            <a:schemeClr val="tx1"/>
                          </a:solidFill>
                          <a:effectLst/>
                          <a:latin typeface="+mn-lt"/>
                          <a:ea typeface="+mn-ea"/>
                          <a:cs typeface="+mn-cs"/>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kern="1200" dirty="0">
                          <a:solidFill>
                            <a:schemeClr val="tx1"/>
                          </a:solidFill>
                          <a:effectLst/>
                          <a:latin typeface="+mn-lt"/>
                          <a:ea typeface="+mn-ea"/>
                          <a:cs typeface="+mn-cs"/>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kern="1200" dirty="0">
                          <a:solidFill>
                            <a:schemeClr val="tx1"/>
                          </a:solidFill>
                          <a:effectLst/>
                          <a:latin typeface="+mn-lt"/>
                          <a:ea typeface="+mn-ea"/>
                          <a:cs typeface="+mn-cs"/>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62243">
                <a:tc gridSpan="8">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MX" sz="1800" kern="1200" dirty="0">
                          <a:solidFill>
                            <a:schemeClr val="tx1"/>
                          </a:solidFill>
                          <a:effectLst/>
                          <a:latin typeface="+mn-lt"/>
                          <a:ea typeface="+mn-ea"/>
                          <a:cs typeface="+mn-cs"/>
                        </a:rPr>
                        <a:t>Durante el año se presentaron </a:t>
                      </a:r>
                      <a:r>
                        <a:rPr lang="es-MX" sz="1800" kern="1200" dirty="0" smtClean="0">
                          <a:solidFill>
                            <a:schemeClr val="tx1"/>
                          </a:solidFill>
                          <a:effectLst/>
                          <a:latin typeface="+mn-lt"/>
                          <a:ea typeface="+mn-ea"/>
                          <a:cs typeface="+mn-cs"/>
                        </a:rPr>
                        <a:t>9 quejas en</a:t>
                      </a:r>
                      <a:r>
                        <a:rPr lang="es-MX" sz="1800" kern="1200" baseline="0" dirty="0" smtClean="0">
                          <a:solidFill>
                            <a:schemeClr val="tx1"/>
                          </a:solidFill>
                          <a:effectLst/>
                          <a:latin typeface="+mn-lt"/>
                          <a:ea typeface="+mn-ea"/>
                          <a:cs typeface="+mn-cs"/>
                        </a:rPr>
                        <a:t> el proceso de Docencia</a:t>
                      </a:r>
                      <a:r>
                        <a:rPr lang="es-MX" sz="1800" kern="1200" dirty="0" smtClean="0">
                          <a:solidFill>
                            <a:schemeClr val="tx1"/>
                          </a:solidFill>
                          <a:effectLst/>
                          <a:latin typeface="+mn-lt"/>
                          <a:ea typeface="+mn-ea"/>
                          <a:cs typeface="+mn-cs"/>
                        </a:rPr>
                        <a:t> </a:t>
                      </a:r>
                      <a:r>
                        <a:rPr lang="es-CO" sz="1800" kern="1200" dirty="0" smtClean="0">
                          <a:solidFill>
                            <a:schemeClr val="tx1"/>
                          </a:solidFill>
                          <a:effectLst/>
                          <a:latin typeface="+mn-lt"/>
                          <a:ea typeface="+mn-ea"/>
                          <a:cs typeface="+mn-cs"/>
                        </a:rPr>
                        <a:t>, </a:t>
                      </a:r>
                      <a:r>
                        <a:rPr lang="es-MX" sz="1800" kern="1200" dirty="0" smtClean="0">
                          <a:solidFill>
                            <a:schemeClr val="tx1"/>
                          </a:solidFill>
                          <a:effectLst/>
                          <a:latin typeface="+mn-lt"/>
                          <a:ea typeface="+mn-ea"/>
                          <a:cs typeface="+mn-cs"/>
                        </a:rPr>
                        <a:t>se les </a:t>
                      </a:r>
                      <a:r>
                        <a:rPr lang="es-MX" sz="1800" kern="1200" dirty="0">
                          <a:solidFill>
                            <a:schemeClr val="tx1"/>
                          </a:solidFill>
                          <a:effectLst/>
                          <a:latin typeface="+mn-lt"/>
                          <a:ea typeface="+mn-ea"/>
                          <a:cs typeface="+mn-cs"/>
                        </a:rPr>
                        <a:t>dio respuesta de manera </a:t>
                      </a:r>
                      <a:r>
                        <a:rPr lang="es-MX" sz="1800" kern="1200" dirty="0" smtClean="0">
                          <a:solidFill>
                            <a:schemeClr val="tx1"/>
                          </a:solidFill>
                          <a:effectLst/>
                          <a:latin typeface="+mn-lt"/>
                          <a:ea typeface="+mn-ea"/>
                          <a:cs typeface="+mn-cs"/>
                        </a:rPr>
                        <a:t>oportuna en cada una de las áreas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3232333786"/>
              </p:ext>
            </p:extLst>
          </p:nvPr>
        </p:nvGraphicFramePr>
        <p:xfrm>
          <a:off x="320659" y="3227134"/>
          <a:ext cx="10224165" cy="2799400"/>
        </p:xfrm>
        <a:graphic>
          <a:graphicData uri="http://schemas.openxmlformats.org/drawingml/2006/table">
            <a:tbl>
              <a:tblPr>
                <a:tableStyleId>{5C22544A-7EE6-4342-B048-85BDC9FD1C3A}</a:tableStyleId>
              </a:tblPr>
              <a:tblGrid>
                <a:gridCol w="1660541">
                  <a:extLst>
                    <a:ext uri="{9D8B030D-6E8A-4147-A177-3AD203B41FA5}">
                      <a16:colId xmlns:a16="http://schemas.microsoft.com/office/drawing/2014/main" val="413613906"/>
                    </a:ext>
                  </a:extLst>
                </a:gridCol>
                <a:gridCol w="842682">
                  <a:extLst>
                    <a:ext uri="{9D8B030D-6E8A-4147-A177-3AD203B41FA5}">
                      <a16:colId xmlns:a16="http://schemas.microsoft.com/office/drawing/2014/main" val="2292320207"/>
                    </a:ext>
                  </a:extLst>
                </a:gridCol>
                <a:gridCol w="7720942">
                  <a:extLst>
                    <a:ext uri="{9D8B030D-6E8A-4147-A177-3AD203B41FA5}">
                      <a16:colId xmlns:a16="http://schemas.microsoft.com/office/drawing/2014/main" val="1106257862"/>
                    </a:ext>
                  </a:extLst>
                </a:gridCol>
              </a:tblGrid>
              <a:tr h="148120">
                <a:tc>
                  <a:txBody>
                    <a:bodyPr/>
                    <a:lstStyle/>
                    <a:p>
                      <a:pPr algn="ctr" fontAlgn="b"/>
                      <a:r>
                        <a:rPr lang="es-CO" sz="1100" u="none" strike="noStrike">
                          <a:effectLst/>
                        </a:rPr>
                        <a:t>FACULTAD</a:t>
                      </a:r>
                      <a:endParaRPr lang="es-CO" sz="1100" b="1" i="0" u="none" strike="noStrike">
                        <a:solidFill>
                          <a:srgbClr val="000000"/>
                        </a:solidFill>
                        <a:effectLst/>
                        <a:latin typeface="Calibri" panose="020F0502020204030204" pitchFamily="34" charset="0"/>
                      </a:endParaRPr>
                    </a:p>
                  </a:txBody>
                  <a:tcPr marL="8617" marR="8617" marT="86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O" sz="1100" u="none" strike="noStrike">
                          <a:effectLst/>
                        </a:rPr>
                        <a:t>No. Quejas</a:t>
                      </a:r>
                      <a:endParaRPr lang="es-CO" sz="1100" b="1" i="0" u="none" strike="noStrike">
                        <a:solidFill>
                          <a:srgbClr val="000000"/>
                        </a:solidFill>
                        <a:effectLst/>
                        <a:latin typeface="Calibri" panose="020F0502020204030204" pitchFamily="34" charset="0"/>
                      </a:endParaRPr>
                    </a:p>
                  </a:txBody>
                  <a:tcPr marL="8617" marR="8617" marT="86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O" sz="1100" u="none" strike="noStrike">
                          <a:effectLst/>
                        </a:rPr>
                        <a:t>DETALLE</a:t>
                      </a:r>
                      <a:endParaRPr lang="es-CO" sz="1100" b="1" i="0" u="none" strike="noStrike">
                        <a:solidFill>
                          <a:srgbClr val="000000"/>
                        </a:solidFill>
                        <a:effectLst/>
                        <a:latin typeface="Calibri" panose="020F0502020204030204" pitchFamily="34" charset="0"/>
                      </a:endParaRPr>
                    </a:p>
                  </a:txBody>
                  <a:tcPr marL="8617" marR="8617" marT="86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9015953"/>
                  </a:ext>
                </a:extLst>
              </a:tr>
              <a:tr h="350269">
                <a:tc>
                  <a:txBody>
                    <a:bodyPr/>
                    <a:lstStyle/>
                    <a:p>
                      <a:pPr algn="l" rtl="0" fontAlgn="ctr"/>
                      <a:r>
                        <a:rPr lang="es-CO" sz="1600" u="none" strike="noStrike">
                          <a:effectLst/>
                        </a:rPr>
                        <a:t>Derecho</a:t>
                      </a:r>
                      <a:endParaRPr lang="es-CO" sz="1600" b="1" i="0" u="none" strike="noStrike">
                        <a:solidFill>
                          <a:srgbClr val="000000"/>
                        </a:solidFill>
                        <a:effectLst/>
                        <a:latin typeface="Calibri" panose="020F0502020204030204" pitchFamily="34" charset="0"/>
                      </a:endParaRPr>
                    </a:p>
                  </a:txBody>
                  <a:tcPr marL="8617" marR="8617" marT="86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600" u="none" strike="noStrike">
                          <a:effectLst/>
                        </a:rPr>
                        <a:t>2</a:t>
                      </a:r>
                      <a:endParaRPr lang="es-CO" sz="1600" b="1" i="0" u="none" strike="noStrike">
                        <a:solidFill>
                          <a:srgbClr val="000000"/>
                        </a:solidFill>
                        <a:effectLst/>
                        <a:latin typeface="Calibri" panose="020F0502020204030204" pitchFamily="34" charset="0"/>
                      </a:endParaRPr>
                    </a:p>
                  </a:txBody>
                  <a:tcPr marL="8617" marR="8617" marT="86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200" u="none" strike="noStrike" dirty="0">
                          <a:effectLst/>
                        </a:rPr>
                        <a:t>Demora en el trámite de resolución de exoneración por pruebas saber pro en la Facultad de derecho</a:t>
                      </a:r>
                      <a:br>
                        <a:rPr lang="es-CO" sz="1200" u="none" strike="noStrike" dirty="0">
                          <a:effectLst/>
                        </a:rPr>
                      </a:br>
                      <a:r>
                        <a:rPr lang="es-CO" sz="1200" u="none" strike="noStrike" dirty="0">
                          <a:effectLst/>
                        </a:rPr>
                        <a:t>y 1 solicitud sobre información detallada de exoneración por pruebas saber pro en la Facultad de derecho.</a:t>
                      </a:r>
                      <a:endParaRPr lang="es-CO" sz="1200" b="0" i="0" u="none" strike="noStrike" dirty="0">
                        <a:solidFill>
                          <a:srgbClr val="000000"/>
                        </a:solidFill>
                        <a:effectLst/>
                        <a:latin typeface="Calibri" panose="020F0502020204030204" pitchFamily="34" charset="0"/>
                      </a:endParaRPr>
                    </a:p>
                  </a:txBody>
                  <a:tcPr marL="8617" marR="8617" marT="86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948165"/>
                  </a:ext>
                </a:extLst>
              </a:tr>
              <a:tr h="237770">
                <a:tc rowSpan="3">
                  <a:txBody>
                    <a:bodyPr/>
                    <a:lstStyle/>
                    <a:p>
                      <a:pPr algn="l" rtl="0" fontAlgn="ctr"/>
                      <a:r>
                        <a:rPr lang="es-CO" sz="1600" u="none" strike="noStrike" dirty="0">
                          <a:effectLst/>
                        </a:rPr>
                        <a:t> Ingenierías</a:t>
                      </a:r>
                      <a:endParaRPr lang="es-CO" sz="1600" b="0" i="0" u="none" strike="noStrike" dirty="0">
                        <a:solidFill>
                          <a:srgbClr val="000000"/>
                        </a:solidFill>
                        <a:effectLst/>
                        <a:latin typeface="Calibri" panose="020F0502020204030204" pitchFamily="34" charset="0"/>
                      </a:endParaRPr>
                    </a:p>
                  </a:txBody>
                  <a:tcPr marL="8617" marR="8617" marT="86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rtl="0" fontAlgn="ctr"/>
                      <a:r>
                        <a:rPr lang="es-CO" sz="1600" u="none" strike="noStrike">
                          <a:effectLst/>
                        </a:rPr>
                        <a:t>3</a:t>
                      </a:r>
                      <a:endParaRPr lang="es-CO" sz="1600" b="1" i="0" u="none" strike="noStrike">
                        <a:solidFill>
                          <a:srgbClr val="000000"/>
                        </a:solidFill>
                        <a:effectLst/>
                        <a:latin typeface="Calibri" panose="020F0502020204030204" pitchFamily="34" charset="0"/>
                      </a:endParaRPr>
                    </a:p>
                  </a:txBody>
                  <a:tcPr marL="8617" marR="8617" marT="86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800" u="none" strike="noStrike" dirty="0">
                          <a:effectLst/>
                        </a:rPr>
                        <a:t> </a:t>
                      </a:r>
                      <a:r>
                        <a:rPr lang="es-CO" sz="1200" u="none" strike="noStrike" kern="1200" dirty="0">
                          <a:solidFill>
                            <a:schemeClr val="dk1"/>
                          </a:solidFill>
                          <a:effectLst/>
                          <a:latin typeface="+mn-lt"/>
                          <a:ea typeface="+mn-ea"/>
                          <a:cs typeface="+mn-cs"/>
                        </a:rPr>
                        <a:t>Mala atención del Coordinador de </a:t>
                      </a:r>
                      <a:r>
                        <a:rPr lang="es-CO" sz="1200" u="none" strike="noStrike" kern="1200" dirty="0" smtClean="0">
                          <a:solidFill>
                            <a:schemeClr val="dk1"/>
                          </a:solidFill>
                          <a:effectLst/>
                          <a:latin typeface="+mn-lt"/>
                          <a:ea typeface="+mn-ea"/>
                          <a:cs typeface="+mn-cs"/>
                        </a:rPr>
                        <a:t>inglés </a:t>
                      </a:r>
                      <a:endParaRPr lang="es-CO" sz="1200" u="none" strike="noStrike" kern="1200" dirty="0">
                        <a:solidFill>
                          <a:schemeClr val="dk1"/>
                        </a:solidFill>
                        <a:effectLst/>
                        <a:latin typeface="+mn-lt"/>
                        <a:ea typeface="+mn-ea"/>
                        <a:cs typeface="+mn-cs"/>
                      </a:endParaRPr>
                    </a:p>
                  </a:txBody>
                  <a:tcPr marL="8617" marR="8617" marT="86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6575808"/>
                  </a:ext>
                </a:extLst>
              </a:tr>
              <a:tr h="160927">
                <a:tc vMerge="1">
                  <a:txBody>
                    <a:bodyPr/>
                    <a:lstStyle/>
                    <a:p>
                      <a:endParaRPr lang="es-CO"/>
                    </a:p>
                  </a:txBody>
                  <a:tcPr/>
                </a:tc>
                <a:tc vMerge="1">
                  <a:txBody>
                    <a:bodyPr/>
                    <a:lstStyle/>
                    <a:p>
                      <a:endParaRPr lang="es-CO"/>
                    </a:p>
                  </a:txBody>
                  <a:tcPr/>
                </a:tc>
                <a:tc>
                  <a:txBody>
                    <a:bodyPr/>
                    <a:lstStyle/>
                    <a:p>
                      <a:pPr algn="just" rtl="0" fontAlgn="ctr"/>
                      <a:r>
                        <a:rPr lang="es-CO" sz="1200" u="none" strike="noStrike" dirty="0">
                          <a:effectLst/>
                        </a:rPr>
                        <a:t>Anulación de parcial sin justa causa Ing. civil </a:t>
                      </a:r>
                      <a:endParaRPr lang="es-CO" sz="1200" b="0" i="0" u="none" strike="noStrike" dirty="0">
                        <a:solidFill>
                          <a:srgbClr val="000000"/>
                        </a:solidFill>
                        <a:effectLst/>
                        <a:latin typeface="Calibri" panose="020F0502020204030204" pitchFamily="34" charset="0"/>
                      </a:endParaRPr>
                    </a:p>
                  </a:txBody>
                  <a:tcPr marL="8617" marR="8617" marT="86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6685682"/>
                  </a:ext>
                </a:extLst>
              </a:tr>
              <a:tr h="314613">
                <a:tc vMerge="1">
                  <a:txBody>
                    <a:bodyPr/>
                    <a:lstStyle/>
                    <a:p>
                      <a:endParaRPr lang="es-CO"/>
                    </a:p>
                  </a:txBody>
                  <a:tcPr/>
                </a:tc>
                <a:tc vMerge="1">
                  <a:txBody>
                    <a:bodyPr/>
                    <a:lstStyle/>
                    <a:p>
                      <a:endParaRPr lang="es-CO"/>
                    </a:p>
                  </a:txBody>
                  <a:tcPr/>
                </a:tc>
                <a:tc>
                  <a:txBody>
                    <a:bodyPr/>
                    <a:lstStyle/>
                    <a:p>
                      <a:pPr algn="just" rtl="0" fontAlgn="ctr"/>
                      <a:r>
                        <a:rPr lang="es-CO" sz="1200" u="none" strike="noStrike" dirty="0">
                          <a:effectLst/>
                        </a:rPr>
                        <a:t>Los estudiantes de ing. Comercial, estamos esperando un seminario de grado, hace mas de 8 meses y nada que resuelven la situación</a:t>
                      </a:r>
                      <a:endParaRPr lang="es-CO" sz="1200" b="0" i="0" u="none" strike="noStrike" dirty="0">
                        <a:solidFill>
                          <a:srgbClr val="000000"/>
                        </a:solidFill>
                        <a:effectLst/>
                        <a:latin typeface="Calibri" panose="020F0502020204030204" pitchFamily="34" charset="0"/>
                      </a:endParaRPr>
                    </a:p>
                  </a:txBody>
                  <a:tcPr marL="8617" marR="8617" marT="86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7484841"/>
                  </a:ext>
                </a:extLst>
              </a:tr>
              <a:tr h="228083">
                <a:tc>
                  <a:txBody>
                    <a:bodyPr/>
                    <a:lstStyle/>
                    <a:p>
                      <a:pPr algn="l" rtl="0" fontAlgn="ctr"/>
                      <a:r>
                        <a:rPr lang="es-CO" sz="1600" u="none" strike="noStrike">
                          <a:effectLst/>
                        </a:rPr>
                        <a:t>Ciencias  de la salud</a:t>
                      </a:r>
                      <a:endParaRPr lang="es-CO" sz="1600" b="1" i="0" u="none" strike="noStrike">
                        <a:solidFill>
                          <a:srgbClr val="000000"/>
                        </a:solidFill>
                        <a:effectLst/>
                        <a:latin typeface="Calibri" panose="020F0502020204030204" pitchFamily="34" charset="0"/>
                      </a:endParaRPr>
                    </a:p>
                  </a:txBody>
                  <a:tcPr marL="8617" marR="8617" marT="86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600" u="none" strike="noStrike">
                          <a:effectLst/>
                        </a:rPr>
                        <a:t>1</a:t>
                      </a:r>
                      <a:endParaRPr lang="es-CO" sz="1600" b="1" i="0" u="none" strike="noStrike">
                        <a:solidFill>
                          <a:srgbClr val="000000"/>
                        </a:solidFill>
                        <a:effectLst/>
                        <a:latin typeface="Calibri" panose="020F0502020204030204" pitchFamily="34" charset="0"/>
                      </a:endParaRPr>
                    </a:p>
                  </a:txBody>
                  <a:tcPr marL="8617" marR="8617" marT="86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200" u="none" strike="noStrike" dirty="0">
                          <a:effectLst/>
                        </a:rPr>
                        <a:t>Molestia estudiante de microbiología por asignación de práctica en otra ciudad</a:t>
                      </a:r>
                      <a:endParaRPr lang="es-CO" sz="1200" b="0" i="0" u="none" strike="noStrike" dirty="0">
                        <a:solidFill>
                          <a:srgbClr val="000000"/>
                        </a:solidFill>
                        <a:effectLst/>
                        <a:latin typeface="Calibri" panose="020F0502020204030204" pitchFamily="34" charset="0"/>
                      </a:endParaRPr>
                    </a:p>
                  </a:txBody>
                  <a:tcPr marL="8617" marR="8617" marT="86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2399617"/>
                  </a:ext>
                </a:extLst>
              </a:tr>
              <a:tr h="215864">
                <a:tc rowSpan="3">
                  <a:txBody>
                    <a:bodyPr/>
                    <a:lstStyle/>
                    <a:p>
                      <a:pPr algn="l" rtl="0" fontAlgn="ctr"/>
                      <a:r>
                        <a:rPr lang="es-CO" sz="1600" u="none" strike="noStrike">
                          <a:effectLst/>
                        </a:rPr>
                        <a:t>Posgrados</a:t>
                      </a:r>
                      <a:endParaRPr lang="es-CO" sz="1600" b="1" i="0" u="none" strike="noStrike">
                        <a:solidFill>
                          <a:srgbClr val="000000"/>
                        </a:solidFill>
                        <a:effectLst/>
                        <a:latin typeface="Calibri" panose="020F0502020204030204" pitchFamily="34" charset="0"/>
                      </a:endParaRPr>
                    </a:p>
                  </a:txBody>
                  <a:tcPr marL="8617" marR="8617" marT="86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rtl="0" fontAlgn="ctr"/>
                      <a:r>
                        <a:rPr lang="es-CO" sz="1600" u="none" strike="noStrike" dirty="0">
                          <a:effectLst/>
                        </a:rPr>
                        <a:t>3</a:t>
                      </a:r>
                      <a:endParaRPr lang="es-CO" sz="1600" b="1" i="0" u="none" strike="noStrike" dirty="0">
                        <a:solidFill>
                          <a:srgbClr val="000000"/>
                        </a:solidFill>
                        <a:effectLst/>
                        <a:latin typeface="Calibri" panose="020F0502020204030204" pitchFamily="34" charset="0"/>
                      </a:endParaRPr>
                    </a:p>
                  </a:txBody>
                  <a:tcPr marL="8617" marR="8617" marT="86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200" u="none" strike="noStrike" dirty="0">
                          <a:effectLst/>
                        </a:rPr>
                        <a:t>Terminación de materias de especialización en derecho administrativo cohorte 40. No he podido graduarme </a:t>
                      </a:r>
                      <a:endParaRPr lang="es-CO" sz="1200" b="0" i="0" u="none" strike="noStrike" dirty="0">
                        <a:solidFill>
                          <a:srgbClr val="000000"/>
                        </a:solidFill>
                        <a:effectLst/>
                        <a:latin typeface="Calibri" panose="020F0502020204030204" pitchFamily="34" charset="0"/>
                      </a:endParaRPr>
                    </a:p>
                  </a:txBody>
                  <a:tcPr marL="8617" marR="8617" marT="86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9591655"/>
                  </a:ext>
                </a:extLst>
              </a:tr>
              <a:tr h="314613">
                <a:tc vMerge="1">
                  <a:txBody>
                    <a:bodyPr/>
                    <a:lstStyle/>
                    <a:p>
                      <a:endParaRPr lang="es-CO"/>
                    </a:p>
                  </a:txBody>
                  <a:tcPr/>
                </a:tc>
                <a:tc vMerge="1">
                  <a:txBody>
                    <a:bodyPr/>
                    <a:lstStyle/>
                    <a:p>
                      <a:endParaRPr lang="es-CO"/>
                    </a:p>
                  </a:txBody>
                  <a:tcPr/>
                </a:tc>
                <a:tc>
                  <a:txBody>
                    <a:bodyPr/>
                    <a:lstStyle/>
                    <a:p>
                      <a:pPr algn="just" rtl="0" fontAlgn="ctr"/>
                      <a:r>
                        <a:rPr lang="es-CO" sz="1200" u="none" strike="noStrike" dirty="0">
                          <a:effectLst/>
                        </a:rPr>
                        <a:t>Desde el mes de Junio de 2018 inicie tramites para iniciar el posgrado de derecho procesal sin embargo me comunique varias veces en algunas sin éxito y en otras que debía esperar para iniciar porque todavía no arrojaba el punto de equilibrio </a:t>
                      </a:r>
                      <a:endParaRPr lang="es-CO" sz="1200" b="0" i="0" u="none" strike="noStrike" dirty="0">
                        <a:solidFill>
                          <a:srgbClr val="000000"/>
                        </a:solidFill>
                        <a:effectLst/>
                        <a:latin typeface="Calibri" panose="020F0502020204030204" pitchFamily="34" charset="0"/>
                      </a:endParaRPr>
                    </a:p>
                  </a:txBody>
                  <a:tcPr marL="8617" marR="8617" marT="86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092620"/>
                  </a:ext>
                </a:extLst>
              </a:tr>
              <a:tr h="468299">
                <a:tc vMerge="1">
                  <a:txBody>
                    <a:bodyPr/>
                    <a:lstStyle/>
                    <a:p>
                      <a:endParaRPr lang="es-CO"/>
                    </a:p>
                  </a:txBody>
                  <a:tcPr/>
                </a:tc>
                <a:tc vMerge="1">
                  <a:txBody>
                    <a:bodyPr/>
                    <a:lstStyle/>
                    <a:p>
                      <a:endParaRPr lang="es-CO"/>
                    </a:p>
                  </a:txBody>
                  <a:tcPr/>
                </a:tc>
                <a:tc>
                  <a:txBody>
                    <a:bodyPr/>
                    <a:lstStyle/>
                    <a:p>
                      <a:pPr algn="just" rtl="0" fontAlgn="ctr"/>
                      <a:r>
                        <a:rPr lang="es-CO" sz="1200" u="none" strike="noStrike" dirty="0">
                          <a:effectLst/>
                        </a:rPr>
                        <a:t>Certificado de inglés para maestría en administración de empresas: Solicito de su colaboración confirmarme cuales es el número de horas requeridas para la homologación del nivel de inglés A1 requerido por la universidad en el programa de Maestría en administración de empresas cohorte 03. </a:t>
                      </a:r>
                      <a:endParaRPr lang="es-CO" sz="1200" b="0" i="0" u="none" strike="noStrike" dirty="0">
                        <a:solidFill>
                          <a:srgbClr val="000000"/>
                        </a:solidFill>
                        <a:effectLst/>
                        <a:latin typeface="Calibri" panose="020F0502020204030204" pitchFamily="34" charset="0"/>
                      </a:endParaRPr>
                    </a:p>
                  </a:txBody>
                  <a:tcPr marL="8617" marR="8617" marT="86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7981948"/>
                  </a:ext>
                </a:extLst>
              </a:tr>
            </a:tbl>
          </a:graphicData>
        </a:graphic>
      </p:graphicFrame>
    </p:spTree>
    <p:extLst>
      <p:ext uri="{BB962C8B-B14F-4D97-AF65-F5344CB8AC3E}">
        <p14:creationId xmlns:p14="http://schemas.microsoft.com/office/powerpoint/2010/main" val="35182366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53035" y="361098"/>
            <a:ext cx="9539687" cy="4401205"/>
          </a:xfrm>
          <a:prstGeom prst="rect">
            <a:avLst/>
          </a:prstGeom>
        </p:spPr>
        <p:txBody>
          <a:bodyPr wrap="square">
            <a:spAutoFit/>
          </a:bodyPr>
          <a:lstStyle/>
          <a:p>
            <a:pPr algn="ctr" defTabSz="457200" fontAlgn="ctr">
              <a:spcBef>
                <a:spcPts val="0"/>
              </a:spcBef>
              <a:spcAft>
                <a:spcPts val="0"/>
              </a:spcAft>
              <a:defRPr/>
            </a:pPr>
            <a:r>
              <a:rPr lang="es-CO" sz="2800" b="1" dirty="0">
                <a:solidFill>
                  <a:srgbClr val="FF0000"/>
                </a:solidFill>
              </a:rPr>
              <a:t>OBJETIVO 2</a:t>
            </a:r>
          </a:p>
          <a:p>
            <a:pPr algn="just" defTabSz="457200" fontAlgn="ctr">
              <a:defRPr/>
            </a:pPr>
            <a:r>
              <a:rPr lang="es-CO" sz="2800" b="1" dirty="0"/>
              <a:t>NO APLICA </a:t>
            </a:r>
            <a:r>
              <a:rPr lang="es-CO" sz="2800" dirty="0"/>
              <a:t>(No se tiene acuerdo de servicio estandarizado)</a:t>
            </a:r>
          </a:p>
          <a:p>
            <a:pPr algn="ctr" defTabSz="457200" fontAlgn="ctr">
              <a:spcBef>
                <a:spcPts val="0"/>
              </a:spcBef>
              <a:spcAft>
                <a:spcPts val="0"/>
              </a:spcAft>
              <a:defRPr/>
            </a:pPr>
            <a:endParaRPr lang="es-CO" sz="2800" b="1" dirty="0">
              <a:solidFill>
                <a:srgbClr val="FF0000"/>
              </a:solidFill>
            </a:endParaRPr>
          </a:p>
          <a:p>
            <a:pPr lvl="0" algn="just"/>
            <a:r>
              <a:rPr lang="es-CO" sz="2800" b="1" u="sng" dirty="0"/>
              <a:t>Cumplir con las necesidades y expectativas de nuestros usuarios a través de los Acuerdos de Servicio, los requisitos técnicos y la reglamentación establecida por la Universidad.</a:t>
            </a:r>
          </a:p>
          <a:p>
            <a:pPr lvl="0" algn="just"/>
            <a:endParaRPr lang="es-CO" sz="2800" b="1" u="sng" dirty="0"/>
          </a:p>
          <a:p>
            <a:pPr algn="ctr"/>
            <a:r>
              <a:rPr lang="es-CO" sz="2800" b="1" kern="0" dirty="0">
                <a:solidFill>
                  <a:srgbClr val="FF3300"/>
                </a:solidFill>
              </a:rPr>
              <a:t>Desempeño de los procesos y conformidad del servicio</a:t>
            </a:r>
            <a:r>
              <a:rPr lang="es-ES" sz="2800" b="1" dirty="0">
                <a:solidFill>
                  <a:srgbClr val="FF3300"/>
                </a:solidFill>
              </a:rPr>
              <a:t> </a:t>
            </a:r>
          </a:p>
          <a:p>
            <a:pPr lvl="0" algn="just"/>
            <a:endParaRPr lang="es-CO" sz="2800" b="1" u="sng" dirty="0"/>
          </a:p>
          <a:p>
            <a:pPr marL="0" indent="0" algn="ctr" fontAlgn="ctr">
              <a:buFont typeface="Arial" panose="020B0604020202020204" pitchFamily="34" charset="0"/>
              <a:buNone/>
            </a:pPr>
            <a:r>
              <a:rPr lang="es-CO" sz="2800" dirty="0">
                <a:solidFill>
                  <a:srgbClr val="FF0000"/>
                </a:solidFill>
              </a:rPr>
              <a:t>Cumplir con los acuerdos de servicio como mínimo en un 80%.</a:t>
            </a:r>
          </a:p>
        </p:txBody>
      </p:sp>
    </p:spTree>
    <p:extLst>
      <p:ext uri="{BB962C8B-B14F-4D97-AF65-F5344CB8AC3E}">
        <p14:creationId xmlns:p14="http://schemas.microsoft.com/office/powerpoint/2010/main" val="23942623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60468" y="0"/>
            <a:ext cx="9929408" cy="63408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eaLnBrk="0" hangingPunct="0">
              <a:defRPr/>
            </a:pPr>
            <a:r>
              <a:rPr lang="es-ES" sz="2400" b="1" dirty="0"/>
              <a:t>Análisis del Objetivo “3” de Calidad </a:t>
            </a:r>
            <a:r>
              <a:rPr lang="es-ES" sz="1800" b="1" dirty="0">
                <a:solidFill>
                  <a:srgbClr val="FF3300"/>
                </a:solidFill>
              </a:rPr>
              <a:t/>
            </a:r>
            <a:br>
              <a:rPr lang="es-ES" sz="1800" b="1" dirty="0">
                <a:solidFill>
                  <a:srgbClr val="FF3300"/>
                </a:solidFill>
              </a:rPr>
            </a:br>
            <a:r>
              <a:rPr lang="es-CO" sz="1800" b="1" dirty="0"/>
              <a:t>Indicadores de Gestión del proceso</a:t>
            </a:r>
            <a:endParaRPr lang="es-ES" sz="2000" b="1" kern="0" dirty="0">
              <a:solidFill>
                <a:srgbClr val="FF3300"/>
              </a:solidFill>
            </a:endParaRPr>
          </a:p>
        </p:txBody>
      </p:sp>
      <p:graphicFrame>
        <p:nvGraphicFramePr>
          <p:cNvPr id="4" name="9 Tabla">
            <a:extLst>
              <a:ext uri="{FF2B5EF4-FFF2-40B4-BE49-F238E27FC236}">
                <a16:creationId xmlns:a16="http://schemas.microsoft.com/office/drawing/2014/main" id="{B6517451-0A62-4D01-9421-3565F9E85CA9}"/>
              </a:ext>
            </a:extLst>
          </p:cNvPr>
          <p:cNvGraphicFramePr>
            <a:graphicFrameLocks noGrp="1"/>
          </p:cNvGraphicFramePr>
          <p:nvPr>
            <p:extLst>
              <p:ext uri="{D42A27DB-BD31-4B8C-83A1-F6EECF244321}">
                <p14:modId xmlns:p14="http://schemas.microsoft.com/office/powerpoint/2010/main" val="1720347952"/>
              </p:ext>
            </p:extLst>
          </p:nvPr>
        </p:nvGraphicFramePr>
        <p:xfrm>
          <a:off x="161364" y="509484"/>
          <a:ext cx="10527616" cy="5501640"/>
        </p:xfrm>
        <a:graphic>
          <a:graphicData uri="http://schemas.openxmlformats.org/drawingml/2006/table">
            <a:tbl>
              <a:tblPr/>
              <a:tblGrid>
                <a:gridCol w="2499678">
                  <a:extLst>
                    <a:ext uri="{9D8B030D-6E8A-4147-A177-3AD203B41FA5}">
                      <a16:colId xmlns:a16="http://schemas.microsoft.com/office/drawing/2014/main" val="20000"/>
                    </a:ext>
                  </a:extLst>
                </a:gridCol>
                <a:gridCol w="1623408">
                  <a:extLst>
                    <a:ext uri="{9D8B030D-6E8A-4147-A177-3AD203B41FA5}">
                      <a16:colId xmlns:a16="http://schemas.microsoft.com/office/drawing/2014/main" val="20001"/>
                    </a:ext>
                  </a:extLst>
                </a:gridCol>
                <a:gridCol w="850567">
                  <a:extLst>
                    <a:ext uri="{9D8B030D-6E8A-4147-A177-3AD203B41FA5}">
                      <a16:colId xmlns:a16="http://schemas.microsoft.com/office/drawing/2014/main" val="783179411"/>
                    </a:ext>
                  </a:extLst>
                </a:gridCol>
                <a:gridCol w="1089815">
                  <a:extLst>
                    <a:ext uri="{9D8B030D-6E8A-4147-A177-3AD203B41FA5}">
                      <a16:colId xmlns:a16="http://schemas.microsoft.com/office/drawing/2014/main" val="4086977568"/>
                    </a:ext>
                  </a:extLst>
                </a:gridCol>
                <a:gridCol w="1089815">
                  <a:extLst>
                    <a:ext uri="{9D8B030D-6E8A-4147-A177-3AD203B41FA5}">
                      <a16:colId xmlns:a16="http://schemas.microsoft.com/office/drawing/2014/main" val="20002"/>
                    </a:ext>
                  </a:extLst>
                </a:gridCol>
                <a:gridCol w="906960">
                  <a:extLst>
                    <a:ext uri="{9D8B030D-6E8A-4147-A177-3AD203B41FA5}">
                      <a16:colId xmlns:a16="http://schemas.microsoft.com/office/drawing/2014/main" val="3615329891"/>
                    </a:ext>
                  </a:extLst>
                </a:gridCol>
                <a:gridCol w="1509407">
                  <a:extLst>
                    <a:ext uri="{9D8B030D-6E8A-4147-A177-3AD203B41FA5}">
                      <a16:colId xmlns:a16="http://schemas.microsoft.com/office/drawing/2014/main" val="20004"/>
                    </a:ext>
                  </a:extLst>
                </a:gridCol>
                <a:gridCol w="957966">
                  <a:extLst>
                    <a:ext uri="{9D8B030D-6E8A-4147-A177-3AD203B41FA5}">
                      <a16:colId xmlns:a16="http://schemas.microsoft.com/office/drawing/2014/main" val="20005"/>
                    </a:ext>
                  </a:extLst>
                </a:gridCol>
              </a:tblGrid>
              <a:tr h="190229">
                <a:tc rowSpan="2">
                  <a:txBody>
                    <a:bodyPr/>
                    <a:lstStyle/>
                    <a:p>
                      <a:pPr algn="ctr" fontAlgn="ctr"/>
                      <a:r>
                        <a:rPr lang="es-MX" sz="1100" b="1" i="0" u="none" strike="noStrike" dirty="0">
                          <a:solidFill>
                            <a:schemeClr val="bg1"/>
                          </a:solidFill>
                          <a:latin typeface="Arial"/>
                        </a:rPr>
                        <a:t>INDICADOR</a:t>
                      </a:r>
                      <a:endParaRPr lang="es-ES" sz="1100" b="1" i="0" u="none" strike="noStrike" dirty="0">
                        <a:solidFill>
                          <a:schemeClr val="bg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rowSpan="2">
                  <a:txBody>
                    <a:bodyPr/>
                    <a:lstStyle/>
                    <a:p>
                      <a:pPr algn="ctr" fontAlgn="ctr"/>
                      <a:r>
                        <a:rPr lang="es-ES" sz="1100" b="1" i="0" u="none" strike="noStrike" dirty="0">
                          <a:solidFill>
                            <a:schemeClr val="bg1"/>
                          </a:solidFill>
                          <a:latin typeface="Arial"/>
                        </a:rPr>
                        <a:t>META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b"/>
                      <a:r>
                        <a:rPr lang="es-CO" sz="1400" b="1" i="0" u="none" strike="noStrike" dirty="0">
                          <a:solidFill>
                            <a:schemeClr val="bg1"/>
                          </a:solidFill>
                          <a:effectLst/>
                          <a:latin typeface="Arial"/>
                        </a:rPr>
                        <a:t>RESULTADO: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es-CO"/>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b"/>
                      <a:r>
                        <a:rPr lang="es-CO" sz="1400" b="1" i="0" u="none" strike="noStrike" dirty="0">
                          <a:solidFill>
                            <a:schemeClr val="bg1"/>
                          </a:solidFill>
                          <a:effectLst/>
                          <a:latin typeface="Arial"/>
                        </a:rPr>
                        <a:t>RESULTADO: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es-CO"/>
                    </a:p>
                  </a:txBody>
                  <a:tcPr/>
                </a:tc>
                <a:tc rowSpan="2">
                  <a:txBody>
                    <a:bodyPr/>
                    <a:lstStyle/>
                    <a:p>
                      <a:pPr algn="ctr" fontAlgn="ctr"/>
                      <a:r>
                        <a:rPr lang="es-MX" sz="1200" b="1" i="0" u="none" strike="noStrike" dirty="0">
                          <a:solidFill>
                            <a:schemeClr val="bg1"/>
                          </a:solidFill>
                          <a:latin typeface="Arial"/>
                        </a:rPr>
                        <a:t>PROMEDIO</a:t>
                      </a:r>
                      <a:endParaRPr lang="es-ES" sz="1200" b="1" i="0" u="none" strike="noStrike" dirty="0">
                        <a:solidFill>
                          <a:schemeClr val="bg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rowSpan="2">
                  <a:txBody>
                    <a:bodyPr/>
                    <a:lstStyle/>
                    <a:p>
                      <a:pPr algn="ctr" fontAlgn="ctr"/>
                      <a:r>
                        <a:rPr lang="es-MX" sz="1100" b="1" i="0" u="none" strike="noStrike" dirty="0">
                          <a:solidFill>
                            <a:schemeClr val="bg1"/>
                          </a:solidFill>
                          <a:latin typeface="Arial"/>
                        </a:rPr>
                        <a:t>% DE MEJORA</a:t>
                      </a:r>
                      <a:endParaRPr lang="es-ES" sz="1100" b="1" i="0" u="none" strike="noStrike" dirty="0">
                        <a:solidFill>
                          <a:schemeClr val="bg1"/>
                        </a:solidFill>
                        <a:latin typeface="Arial"/>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0"/>
                  </a:ext>
                </a:extLst>
              </a:tr>
              <a:tr h="149466">
                <a:tc vMerge="1">
                  <a:txBody>
                    <a:bodyPr/>
                    <a:lstStyle/>
                    <a:p>
                      <a:pPr algn="l" fontAlgn="ct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vMerge="1">
                  <a:txBody>
                    <a:bodyPr/>
                    <a:lstStyle/>
                    <a:p>
                      <a:endParaRPr lang="es-CO"/>
                    </a:p>
                  </a:txBody>
                  <a:tcPr/>
                </a:tc>
                <a:tc>
                  <a:txBody>
                    <a:bodyPr/>
                    <a:lstStyle/>
                    <a:p>
                      <a:pPr algn="ctr" fontAlgn="ctr"/>
                      <a:r>
                        <a:rPr lang="es-MX" sz="1100" b="1" i="0" u="none" strike="noStrike" dirty="0" smtClean="0">
                          <a:solidFill>
                            <a:schemeClr val="bg1"/>
                          </a:solidFill>
                          <a:latin typeface="Arial"/>
                        </a:rPr>
                        <a:t>2017-1</a:t>
                      </a:r>
                      <a:endParaRPr lang="es-ES" sz="1100" b="1" i="0" u="none" strike="noStrike" dirty="0">
                        <a:solidFill>
                          <a:schemeClr val="bg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MX" sz="1100" b="1" i="0" u="none" strike="noStrike" dirty="0" smtClean="0">
                          <a:solidFill>
                            <a:schemeClr val="bg1"/>
                          </a:solidFill>
                          <a:latin typeface="Arial"/>
                        </a:rPr>
                        <a:t>2017-2</a:t>
                      </a:r>
                      <a:endParaRPr lang="es-ES" sz="1100" b="1" i="0" u="none" strike="noStrike" dirty="0">
                        <a:solidFill>
                          <a:schemeClr val="bg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MX" sz="1100" b="1" i="0" u="none" strike="noStrike" dirty="0">
                          <a:solidFill>
                            <a:schemeClr val="bg1"/>
                          </a:solidFill>
                          <a:latin typeface="Arial"/>
                        </a:rPr>
                        <a:t>2018-1</a:t>
                      </a:r>
                      <a:endParaRPr lang="es-ES" sz="1100" b="1" i="0" u="none" strike="noStrike" dirty="0">
                        <a:solidFill>
                          <a:schemeClr val="bg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MX" sz="1100" b="1" i="0" u="none" strike="noStrike" dirty="0">
                          <a:solidFill>
                            <a:schemeClr val="bg1"/>
                          </a:solidFill>
                          <a:latin typeface="Arial"/>
                        </a:rPr>
                        <a:t>2018-2</a:t>
                      </a:r>
                      <a:endParaRPr lang="es-ES" sz="1100" b="1" i="0" u="none" strike="noStrike" dirty="0">
                        <a:solidFill>
                          <a:schemeClr val="bg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vMerge="1">
                  <a:txBody>
                    <a:bodyPr/>
                    <a:lstStyle/>
                    <a:p>
                      <a:pPr algn="ctr" fontAlgn="ct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vMerge="1">
                  <a:txBody>
                    <a:bodyPr/>
                    <a:lstStyle/>
                    <a:p>
                      <a:pPr algn="ctr" fontAlgn="ctr"/>
                      <a:endParaRPr lang="es-ES" sz="18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1"/>
                  </a:ext>
                </a:extLst>
              </a:tr>
              <a:tr h="489161">
                <a:tc>
                  <a:txBody>
                    <a:bodyPr/>
                    <a:lstStyle/>
                    <a:p>
                      <a:pPr algn="just" fontAlgn="ctr"/>
                      <a:r>
                        <a:rPr lang="es-CO" sz="1100" b="0" i="0" u="none" strike="noStrike" dirty="0">
                          <a:solidFill>
                            <a:srgbClr val="000000"/>
                          </a:solidFill>
                          <a:effectLst/>
                          <a:latin typeface="Arial" panose="020B0604020202020204" pitchFamily="34" charset="0"/>
                        </a:rPr>
                        <a:t>Porcentaje de docentes con Doctorado y Maestría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900" b="0" i="0" u="none" strike="noStrike" dirty="0">
                          <a:solidFill>
                            <a:srgbClr val="000000"/>
                          </a:solidFill>
                          <a:effectLst/>
                          <a:latin typeface="Arial" panose="020B0604020202020204" pitchFamily="34" charset="0"/>
                        </a:rPr>
                        <a:t>El 70% de los Docentes de la Facultad tengan un nivel de formación entre Doctorado y Maestría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s-CO" sz="1200" b="0" i="0" u="none" strike="noStrike" dirty="0" smtClean="0">
                          <a:solidFill>
                            <a:srgbClr val="000000"/>
                          </a:solidFill>
                          <a:effectLst/>
                          <a:latin typeface="Arial" panose="020B0604020202020204" pitchFamily="34" charset="0"/>
                        </a:rPr>
                        <a:t>52%</a:t>
                      </a:r>
                      <a:endParaRPr lang="es-CO" sz="12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s-CO" sz="1200" b="0" i="0" u="none" strike="noStrike" dirty="0">
                          <a:solidFill>
                            <a:srgbClr val="000000"/>
                          </a:solidFill>
                          <a:effectLst/>
                          <a:latin typeface="Arial" panose="020B0604020202020204" pitchFamily="34" charset="0"/>
                        </a:rPr>
                        <a:t>5</a:t>
                      </a:r>
                      <a:r>
                        <a:rPr lang="es-CO" sz="1200" b="0" i="0" u="none" strike="noStrike" dirty="0" smtClean="0">
                          <a:solidFill>
                            <a:srgbClr val="000000"/>
                          </a:solidFill>
                          <a:effectLst/>
                          <a:latin typeface="Arial" panose="020B0604020202020204" pitchFamily="34" charset="0"/>
                        </a:rPr>
                        <a:t>3</a:t>
                      </a:r>
                      <a:r>
                        <a:rPr lang="es-CO" sz="1200" b="0" i="0" u="none" strike="noStrike" dirty="0">
                          <a:solidFill>
                            <a:srgbClr val="000000"/>
                          </a:solidFill>
                          <a:effectLst/>
                          <a:latin typeface="Arial" panose="020B0604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s-CO" sz="1200" b="0" i="0" u="none" strike="noStrike" dirty="0">
                          <a:solidFill>
                            <a:srgbClr val="000000"/>
                          </a:solidFill>
                          <a:effectLst/>
                          <a:latin typeface="Arial" panose="020B0604020202020204" pitchFamily="34" charset="0"/>
                        </a:rPr>
                        <a:t>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s-CO" sz="1200" b="0" i="0" u="none" strike="noStrike" dirty="0">
                          <a:solidFill>
                            <a:srgbClr val="000000"/>
                          </a:solidFill>
                          <a:effectLst/>
                          <a:latin typeface="Arial" panose="020B0604020202020204" pitchFamily="34" charset="0"/>
                        </a:rPr>
                        <a:t>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s-CO" sz="1200" b="0" i="0" u="none" strike="noStrike" kern="1200" dirty="0">
                          <a:solidFill>
                            <a:srgbClr val="000000"/>
                          </a:solidFill>
                          <a:effectLst/>
                          <a:latin typeface="Arial" panose="020B0604020202020204" pitchFamily="34" charset="0"/>
                          <a:ea typeface="+mn-ea"/>
                          <a:cs typeface="+mn-cs"/>
                        </a:rPr>
                        <a:t>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s-CO" sz="1200" b="0" i="0" u="none" strike="noStrike" kern="1200" dirty="0">
                          <a:solidFill>
                            <a:srgbClr val="000000"/>
                          </a:solidFill>
                          <a:effectLst/>
                          <a:latin typeface="Arial" panose="020B0604020202020204" pitchFamily="34" charset="0"/>
                          <a:ea typeface="+mn-ea"/>
                          <a:cs typeface="+mn-cs"/>
                        </a:rPr>
                        <a:t>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63054">
                <a:tc>
                  <a:txBody>
                    <a:bodyPr/>
                    <a:lstStyle/>
                    <a:p>
                      <a:pPr algn="just" fontAlgn="ctr"/>
                      <a:r>
                        <a:rPr lang="es-CO" sz="1100" b="0" i="0" u="none" strike="noStrike" dirty="0">
                          <a:solidFill>
                            <a:srgbClr val="000000"/>
                          </a:solidFill>
                          <a:effectLst/>
                          <a:latin typeface="Arial" panose="020B0604020202020204" pitchFamily="34" charset="0"/>
                        </a:rPr>
                        <a:t>Programas Acreditados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100" b="0" i="0" u="none" strike="noStrike" dirty="0">
                          <a:solidFill>
                            <a:srgbClr val="000000"/>
                          </a:solidFill>
                          <a:effectLst/>
                          <a:latin typeface="Arial" panose="020B060402020202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rtl="0" fontAlgn="ctr"/>
                      <a:r>
                        <a:rPr lang="es-CO" sz="1200" b="0" i="0" u="none" strike="noStrike" dirty="0" smtClean="0">
                          <a:solidFill>
                            <a:srgbClr val="000000"/>
                          </a:solidFill>
                          <a:effectLst/>
                          <a:latin typeface="Arial" panose="020B0604020202020204" pitchFamily="34" charset="0"/>
                        </a:rPr>
                        <a:t>20%</a:t>
                      </a:r>
                      <a:endParaRPr lang="es-CO" sz="12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rtl="0" fontAlgn="ctr"/>
                      <a:r>
                        <a:rPr lang="es-CO" sz="1200" b="0" i="0" u="none" strike="noStrike" dirty="0" smtClean="0">
                          <a:solidFill>
                            <a:srgbClr val="000000"/>
                          </a:solidFill>
                          <a:effectLst/>
                          <a:latin typeface="Arial" panose="020B0604020202020204" pitchFamily="34" charset="0"/>
                        </a:rPr>
                        <a:t>50%</a:t>
                      </a:r>
                      <a:endParaRPr lang="es-CO" sz="12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tc>
                <a:tc>
                  <a:txBody>
                    <a:bodyPr/>
                    <a:lstStyle/>
                    <a:p>
                      <a:pPr marL="0" algn="ctr" defTabSz="914400" rtl="0" eaLnBrk="1" fontAlgn="ctr" latinLnBrk="0" hangingPunct="1"/>
                      <a:r>
                        <a:rPr lang="es-CO" sz="1200" b="0" i="0" u="none" strike="noStrike" kern="1200" dirty="0" smtClean="0">
                          <a:solidFill>
                            <a:srgbClr val="000000"/>
                          </a:solidFill>
                          <a:effectLst/>
                          <a:latin typeface="Arial" panose="020B0604020202020204" pitchFamily="34" charset="0"/>
                          <a:ea typeface="+mn-ea"/>
                          <a:cs typeface="+mn-cs"/>
                        </a:rPr>
                        <a:t>35%</a:t>
                      </a:r>
                      <a:endParaRPr lang="es-CO" sz="1200" b="0" i="0" u="none" strike="noStrike" kern="1200" dirty="0">
                        <a:solidFill>
                          <a:srgbClr val="000000"/>
                        </a:solidFill>
                        <a:effectLst/>
                        <a:latin typeface="Arial" panose="020B0604020202020204" pitchFamily="34"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s-CO" sz="1200" b="0" i="0" u="none" strike="noStrike" kern="1200" dirty="0" smtClean="0">
                          <a:solidFill>
                            <a:srgbClr val="000000"/>
                          </a:solidFill>
                          <a:effectLst/>
                          <a:latin typeface="Arial" panose="020B0604020202020204" pitchFamily="34" charset="0"/>
                          <a:ea typeface="+mn-ea"/>
                          <a:cs typeface="+mn-cs"/>
                        </a:rPr>
                        <a:t>30%</a:t>
                      </a:r>
                      <a:endParaRPr lang="es-CO" sz="1200" b="0" i="0" u="none" strike="noStrike" kern="1200" dirty="0">
                        <a:solidFill>
                          <a:srgbClr val="000000"/>
                        </a:solidFill>
                        <a:effectLst/>
                        <a:latin typeface="Arial" panose="020B0604020202020204" pitchFamily="34"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98932">
                <a:tc>
                  <a:txBody>
                    <a:bodyPr/>
                    <a:lstStyle/>
                    <a:p>
                      <a:pPr algn="just" fontAlgn="ctr"/>
                      <a:r>
                        <a:rPr lang="es-CO" sz="1100" b="0" i="0" u="none" strike="noStrike" dirty="0">
                          <a:solidFill>
                            <a:srgbClr val="000000"/>
                          </a:solidFill>
                          <a:effectLst/>
                          <a:latin typeface="Arial" panose="020B0604020202020204" pitchFamily="34" charset="0"/>
                        </a:rPr>
                        <a:t>Porcentaje de Programas que obtienen Registro Calificado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100" b="0" i="0" u="none" strike="noStrike" dirty="0">
                          <a:solidFill>
                            <a:srgbClr val="000000"/>
                          </a:solidFill>
                          <a:effectLst/>
                          <a:latin typeface="Arial" panose="020B060402020202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rtl="0" fontAlgn="ctr"/>
                      <a:r>
                        <a:rPr lang="es-CO" sz="1200" b="0" i="0" u="none" strike="noStrike" dirty="0" smtClean="0">
                          <a:solidFill>
                            <a:srgbClr val="000000"/>
                          </a:solidFill>
                          <a:effectLst/>
                          <a:latin typeface="Arial" panose="020B0604020202020204" pitchFamily="34" charset="0"/>
                        </a:rPr>
                        <a:t>71%</a:t>
                      </a:r>
                      <a:endParaRPr lang="es-CO" sz="12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rtl="0" fontAlgn="ctr"/>
                      <a:r>
                        <a:rPr lang="es-CO" sz="1200" b="0" i="0" u="none" strike="noStrike" dirty="0" smtClean="0">
                          <a:solidFill>
                            <a:srgbClr val="000000"/>
                          </a:solidFill>
                          <a:effectLst/>
                          <a:latin typeface="Arial" panose="020B0604020202020204" pitchFamily="34" charset="0"/>
                        </a:rPr>
                        <a:t>67%</a:t>
                      </a:r>
                      <a:endParaRPr lang="es-CO" sz="12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tc>
                <a:tc>
                  <a:txBody>
                    <a:bodyPr/>
                    <a:lstStyle/>
                    <a:p>
                      <a:pPr marL="0" algn="ctr" defTabSz="914400" rtl="0" eaLnBrk="1" fontAlgn="ctr" latinLnBrk="0" hangingPunct="1"/>
                      <a:r>
                        <a:rPr lang="es-CO" sz="1200" b="0" i="0" u="none" strike="noStrike" kern="1200" dirty="0" smtClean="0">
                          <a:solidFill>
                            <a:srgbClr val="000000"/>
                          </a:solidFill>
                          <a:effectLst/>
                          <a:latin typeface="Arial" panose="020B0604020202020204" pitchFamily="34" charset="0"/>
                          <a:ea typeface="+mn-ea"/>
                          <a:cs typeface="+mn-cs"/>
                        </a:rPr>
                        <a:t>69%</a:t>
                      </a:r>
                      <a:endParaRPr lang="es-CO" sz="1200" b="0" i="0" u="none" strike="noStrike" kern="1200" dirty="0">
                        <a:solidFill>
                          <a:srgbClr val="000000"/>
                        </a:solidFill>
                        <a:effectLst/>
                        <a:latin typeface="Arial" panose="020B0604020202020204" pitchFamily="34"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s-CO" sz="1200" b="0" i="0" u="none" strike="noStrike" kern="1200" dirty="0" smtClean="0">
                          <a:solidFill>
                            <a:srgbClr val="000000"/>
                          </a:solidFill>
                          <a:effectLst/>
                          <a:latin typeface="Arial" panose="020B0604020202020204" pitchFamily="34" charset="0"/>
                          <a:ea typeface="+mn-ea"/>
                          <a:cs typeface="+mn-cs"/>
                        </a:rPr>
                        <a:t>-4%</a:t>
                      </a:r>
                      <a:endParaRPr lang="es-CO" sz="1200" b="0" i="0" u="none" strike="noStrike" kern="1200" dirty="0">
                        <a:solidFill>
                          <a:srgbClr val="000000"/>
                        </a:solidFill>
                        <a:effectLst/>
                        <a:latin typeface="Arial" panose="020B0604020202020204" pitchFamily="34"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90229">
                <a:tc>
                  <a:txBody>
                    <a:bodyPr/>
                    <a:lstStyle/>
                    <a:p>
                      <a:pPr algn="just" fontAlgn="ctr"/>
                      <a:r>
                        <a:rPr lang="es-CO" sz="1100" b="0" i="0" u="none" strike="noStrike" dirty="0">
                          <a:solidFill>
                            <a:srgbClr val="000000"/>
                          </a:solidFill>
                          <a:effectLst/>
                          <a:latin typeface="Arial" panose="020B0604020202020204" pitchFamily="34" charset="0"/>
                        </a:rPr>
                        <a:t>Evaluación Docente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100" b="0" i="0" u="none" strike="noStrike" dirty="0">
                          <a:solidFill>
                            <a:srgbClr val="000000"/>
                          </a:solidFill>
                          <a:effectLst/>
                          <a:latin typeface="Arial" panose="020B0604020202020204" pitchFamily="34" charset="0"/>
                        </a:rPr>
                        <a:t>4,5 - 5,0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s-CO" sz="1200" b="0" i="0" u="none" strike="noStrike" dirty="0" smtClean="0">
                          <a:solidFill>
                            <a:srgbClr val="000000"/>
                          </a:solidFill>
                          <a:effectLst/>
                          <a:latin typeface="Arial" panose="020B0604020202020204" pitchFamily="34" charset="0"/>
                        </a:rPr>
                        <a:t>99%</a:t>
                      </a:r>
                      <a:endParaRPr lang="es-CO" sz="12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s-CO" sz="1200" b="0" i="0" u="none" strike="noStrike" kern="1200" dirty="0" smtClean="0">
                          <a:solidFill>
                            <a:srgbClr val="000000"/>
                          </a:solidFill>
                          <a:effectLst/>
                          <a:latin typeface="Arial" panose="020B0604020202020204" pitchFamily="34" charset="0"/>
                          <a:ea typeface="+mn-ea"/>
                          <a:cs typeface="+mn-cs"/>
                        </a:rPr>
                        <a:t>94%</a:t>
                      </a:r>
                      <a:endParaRPr lang="es-CO" sz="1200" b="0" i="0" u="none" strike="noStrike" kern="1200" dirty="0">
                        <a:solidFill>
                          <a:srgbClr val="000000"/>
                        </a:solidFill>
                        <a:effectLst/>
                        <a:latin typeface="Arial" panose="020B0604020202020204" pitchFamily="34"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s-CO" sz="1200" b="0" i="0" u="none" strike="noStrike" dirty="0" smtClean="0">
                          <a:solidFill>
                            <a:srgbClr val="000000"/>
                          </a:solidFill>
                          <a:effectLst/>
                          <a:latin typeface="Arial" panose="020B0604020202020204" pitchFamily="34" charset="0"/>
                        </a:rPr>
                        <a:t>100%</a:t>
                      </a:r>
                      <a:endParaRPr lang="es-CO" sz="12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a:r>
                        <a:rPr lang="es-CO" sz="1400" dirty="0" smtClean="0"/>
                        <a:t>ND</a:t>
                      </a:r>
                      <a:endParaRPr lang="es-CO" sz="14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endParaRPr lang="es-CO" sz="1200" b="0" i="0" u="none" strike="noStrike" kern="1200" dirty="0">
                        <a:solidFill>
                          <a:srgbClr val="000000"/>
                        </a:solidFill>
                        <a:effectLst/>
                        <a:latin typeface="Arial" panose="020B0604020202020204" pitchFamily="34"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endParaRPr lang="es-CO" sz="1200" b="0" i="0" u="none" strike="noStrike" kern="1200" dirty="0">
                        <a:solidFill>
                          <a:srgbClr val="000000"/>
                        </a:solidFill>
                        <a:effectLst/>
                        <a:latin typeface="Arial" panose="020B0604020202020204" pitchFamily="34"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424127">
                <a:tc gridSpan="8">
                  <a:txBody>
                    <a:bodyPr/>
                    <a:lstStyle/>
                    <a:p>
                      <a:pPr algn="ctr" fontAlgn="ctr"/>
                      <a:r>
                        <a:rPr lang="es-ES" sz="1200" b="1" i="0" u="none" strike="noStrike" dirty="0">
                          <a:solidFill>
                            <a:schemeClr val="tx1"/>
                          </a:solidFill>
                          <a:latin typeface="Arial"/>
                        </a:rPr>
                        <a:t>Análisis</a:t>
                      </a:r>
                      <a:r>
                        <a:rPr lang="es-ES" sz="1200" b="1" i="0" u="none" strike="noStrike" baseline="0" dirty="0">
                          <a:solidFill>
                            <a:schemeClr val="tx1"/>
                          </a:solidFill>
                          <a:latin typeface="Arial"/>
                        </a:rPr>
                        <a:t> de </a:t>
                      </a:r>
                      <a:r>
                        <a:rPr lang="es-ES" sz="1200" b="1" i="0" u="none" strike="noStrike" baseline="0" dirty="0" smtClean="0">
                          <a:solidFill>
                            <a:schemeClr val="tx1"/>
                          </a:solidFill>
                          <a:latin typeface="Arial"/>
                        </a:rPr>
                        <a:t>resultados</a:t>
                      </a:r>
                    </a:p>
                    <a:p>
                      <a:pPr algn="just" fontAlgn="ctr"/>
                      <a:r>
                        <a:rPr lang="es-ES" sz="1200" b="1" i="0" u="none" strike="noStrike" kern="1200" baseline="0" dirty="0" smtClean="0">
                          <a:solidFill>
                            <a:schemeClr val="tx1"/>
                          </a:solidFill>
                          <a:latin typeface="Arial"/>
                          <a:ea typeface="+mn-ea"/>
                          <a:cs typeface="+mn-cs"/>
                        </a:rPr>
                        <a:t>Programas Acreditados:  </a:t>
                      </a:r>
                      <a:r>
                        <a:rPr lang="es-CO" sz="1200" b="0" i="0" u="none" strike="noStrike" kern="1200" baseline="0" dirty="0" smtClean="0">
                          <a:solidFill>
                            <a:schemeClr val="tx1"/>
                          </a:solidFill>
                          <a:latin typeface="Arial"/>
                          <a:ea typeface="+mn-ea"/>
                          <a:cs typeface="+mn-cs"/>
                        </a:rPr>
                        <a:t>No se  cumplió la meta, en la Seccional se obtuvo un resultado del 50%% de cumplimiento, de 4 programas sometidos a Acreditación y renovación de acreditación en alta calidad (Contaduría Pública, Ingeniería Civil , Ingeniería Comercial y Derecho), se obtuvo resolución de acreditación para los programas de la Facultad de Ingeniarías, Derecho está a la espera de notificación de visita Pares y Contaduría Pública no se obtuvo resolución.</a:t>
                      </a:r>
                    </a:p>
                    <a:p>
                      <a:pPr algn="just" fontAlgn="ctr"/>
                      <a:endParaRPr lang="es-CO" sz="1200" b="0" i="0" u="none" strike="noStrike" kern="1200" baseline="0" dirty="0" smtClean="0">
                        <a:solidFill>
                          <a:schemeClr val="tx1"/>
                        </a:solidFill>
                        <a:latin typeface="Arial"/>
                        <a:ea typeface="+mn-ea"/>
                        <a:cs typeface="+mn-cs"/>
                      </a:endParaRPr>
                    </a:p>
                    <a:p>
                      <a:pPr marL="0" algn="just" defTabSz="914400" rtl="0" eaLnBrk="1" fontAlgn="ctr" latinLnBrk="0" hangingPunct="1"/>
                      <a:r>
                        <a:rPr lang="es-CO" sz="1200" b="1" i="0" u="none" strike="noStrike" kern="1200" baseline="0" dirty="0" smtClean="0">
                          <a:solidFill>
                            <a:schemeClr val="tx1"/>
                          </a:solidFill>
                          <a:latin typeface="Arial"/>
                          <a:ea typeface="+mn-ea"/>
                          <a:cs typeface="+mn-cs"/>
                        </a:rPr>
                        <a:t>Porcentaje de Programas que obtienen Registro Calificado:   </a:t>
                      </a:r>
                      <a:r>
                        <a:rPr lang="es-CO" sz="1200" b="0" i="0" u="none" strike="noStrike" kern="1200" baseline="0" dirty="0" smtClean="0">
                          <a:solidFill>
                            <a:schemeClr val="tx1"/>
                          </a:solidFill>
                          <a:latin typeface="Arial"/>
                          <a:ea typeface="+mn-ea"/>
                          <a:cs typeface="+mn-cs"/>
                        </a:rPr>
                        <a:t>No se  cumplió la meta, en la Seccional se obtuvo un resultado del 67% de cumplimiento, de 3 programas sometidos a Registro Calificado y renovación (Economía, Ingeniería financiera ,Especialización en Gerencia Social), se obtuvieron 2 resoluciones, la de 2a. renovación de registro calificado de  Economía en forma automática y la  resolución registro calificado de la Esp. en Gerencia social, ambas por 7 años.</a:t>
                      </a:r>
                      <a:endParaRPr lang="es-CO" sz="1200" b="0" i="0" u="none" strike="noStrike" kern="1200" baseline="0" dirty="0">
                        <a:solidFill>
                          <a:schemeClr val="tx1"/>
                        </a:solidFill>
                        <a:latin typeface="Arial"/>
                        <a:ea typeface="+mn-ea"/>
                        <a:cs typeface="+mn-cs"/>
                      </a:endParaRPr>
                    </a:p>
                    <a:p>
                      <a:pPr marL="0" algn="just" defTabSz="914400" rtl="0" eaLnBrk="1" fontAlgn="ctr" latinLnBrk="0" hangingPunct="1"/>
                      <a:endParaRPr lang="es-CO" sz="1200" b="1" i="0" u="none" strike="noStrike" kern="1200" baseline="0" dirty="0" smtClean="0">
                        <a:solidFill>
                          <a:schemeClr val="tx1"/>
                        </a:solidFill>
                        <a:latin typeface="Arial"/>
                        <a:ea typeface="+mn-ea"/>
                        <a:cs typeface="+mn-cs"/>
                      </a:endParaRPr>
                    </a:p>
                    <a:p>
                      <a:pPr marL="0" algn="just" defTabSz="914400" rtl="0" eaLnBrk="1" fontAlgn="ctr" latinLnBrk="0" hangingPunct="1"/>
                      <a:r>
                        <a:rPr lang="es-CO" sz="1200" b="1" i="0" u="none" strike="noStrike" kern="1200" baseline="0" dirty="0" smtClean="0">
                          <a:solidFill>
                            <a:schemeClr val="tx1"/>
                          </a:solidFill>
                          <a:latin typeface="Arial"/>
                          <a:ea typeface="+mn-ea"/>
                          <a:cs typeface="+mn-cs"/>
                        </a:rPr>
                        <a:t>Porcentaje de Docentes con Maestría y Doctorado:  </a:t>
                      </a:r>
                    </a:p>
                    <a:p>
                      <a:pPr marL="0" algn="just" defTabSz="914400" rtl="0" eaLnBrk="1" fontAlgn="ctr" latinLnBrk="0" hangingPunct="1"/>
                      <a:r>
                        <a:rPr lang="es-CO" sz="1200" b="1" i="0" u="none" strike="noStrike" kern="1200" baseline="0" dirty="0" smtClean="0">
                          <a:solidFill>
                            <a:schemeClr val="tx1"/>
                          </a:solidFill>
                          <a:latin typeface="Arial"/>
                          <a:ea typeface="+mn-ea"/>
                          <a:cs typeface="+mn-cs"/>
                        </a:rPr>
                        <a:t>2018-1: </a:t>
                      </a:r>
                      <a:r>
                        <a:rPr lang="es-CO" sz="1200" b="0" i="0" u="none" strike="noStrike" kern="1200" baseline="0" dirty="0" smtClean="0">
                          <a:solidFill>
                            <a:schemeClr val="tx1"/>
                          </a:solidFill>
                          <a:latin typeface="Arial"/>
                          <a:ea typeface="+mn-ea"/>
                          <a:cs typeface="+mn-cs"/>
                        </a:rPr>
                        <a:t>No se cumplió la meta nacional del 70%, de un total de 301 docentes en la seccional, 172 tienen nivel de formación en maestría y doctorado equivalente al 57%  (158 docentes con maestría equivalente al52% y 14 docentes con doctorado equivalente al 5%)</a:t>
                      </a:r>
                    </a:p>
                    <a:p>
                      <a:pPr marL="0" algn="just" defTabSz="914400" rtl="0" eaLnBrk="1" fontAlgn="ctr" latinLnBrk="0" hangingPunct="1"/>
                      <a:endParaRPr lang="es-CO" sz="1200" b="1" i="0" u="none" strike="noStrike" kern="1200" baseline="0" dirty="0" smtClean="0">
                        <a:solidFill>
                          <a:schemeClr val="tx1"/>
                        </a:solidFill>
                        <a:latin typeface="Arial"/>
                        <a:ea typeface="+mn-ea"/>
                        <a:cs typeface="+mn-cs"/>
                      </a:endParaRPr>
                    </a:p>
                    <a:p>
                      <a:pPr marL="0" algn="just" defTabSz="914400" rtl="0" eaLnBrk="1" fontAlgn="ctr" latinLnBrk="0" hangingPunct="1"/>
                      <a:r>
                        <a:rPr lang="es-CO" sz="1200" b="1" i="0" u="none" strike="noStrike" kern="1200" baseline="0" dirty="0" smtClean="0">
                          <a:solidFill>
                            <a:schemeClr val="tx1"/>
                          </a:solidFill>
                          <a:latin typeface="Arial"/>
                          <a:ea typeface="+mn-ea"/>
                          <a:cs typeface="+mn-cs"/>
                        </a:rPr>
                        <a:t>2018-2: </a:t>
                      </a:r>
                      <a:r>
                        <a:rPr lang="es-CO" sz="1200" b="0" i="0" u="none" strike="noStrike" kern="1200" baseline="0" dirty="0" smtClean="0">
                          <a:solidFill>
                            <a:schemeClr val="tx1"/>
                          </a:solidFill>
                          <a:latin typeface="Arial"/>
                          <a:ea typeface="+mn-ea"/>
                          <a:cs typeface="+mn-cs"/>
                        </a:rPr>
                        <a:t>No se cumplió la meta nacional del 70%, de un total de 306 docentes en la seccional, 192 tienen nivel de formación en maestría y doctorado equivalente al 63%  (176 docentes con maestría equivalente al58% y 16 docentes con doctorado equivalente al 5%)</a:t>
                      </a:r>
                    </a:p>
                    <a:p>
                      <a:pPr marL="0" algn="just" defTabSz="914400" rtl="0" eaLnBrk="1" fontAlgn="ctr" latinLnBrk="0" hangingPunct="1"/>
                      <a:endParaRPr lang="es-CO" sz="1200" b="0" i="0" u="none" strike="noStrike" kern="1200" baseline="0" dirty="0" smtClean="0">
                        <a:solidFill>
                          <a:schemeClr val="tx1"/>
                        </a:solidFill>
                        <a:latin typeface="Arial"/>
                        <a:ea typeface="+mn-ea"/>
                        <a:cs typeface="+mn-cs"/>
                      </a:endParaRPr>
                    </a:p>
                    <a:p>
                      <a:pPr marL="0" marR="0" indent="0" algn="just" defTabSz="914400" rtl="0" eaLnBrk="1" fontAlgn="ctr" latinLnBrk="0" hangingPunct="1">
                        <a:lnSpc>
                          <a:spcPct val="100000"/>
                        </a:lnSpc>
                        <a:spcBef>
                          <a:spcPts val="0"/>
                        </a:spcBef>
                        <a:spcAft>
                          <a:spcPts val="0"/>
                        </a:spcAft>
                        <a:buClrTx/>
                        <a:buSzTx/>
                        <a:buFontTx/>
                        <a:buNone/>
                        <a:tabLst/>
                        <a:defRPr/>
                      </a:pPr>
                      <a:r>
                        <a:rPr lang="es-CO" sz="1200" b="1" i="0" u="none" strike="noStrike" kern="1200" baseline="0" dirty="0" smtClean="0">
                          <a:solidFill>
                            <a:schemeClr val="tx1"/>
                          </a:solidFill>
                          <a:latin typeface="Arial"/>
                          <a:ea typeface="+mn-ea"/>
                          <a:cs typeface="+mn-cs"/>
                        </a:rPr>
                        <a:t>Evaluación docente</a:t>
                      </a:r>
                      <a:r>
                        <a:rPr lang="es-CO" sz="1200" b="0" i="0" u="none" strike="noStrike" kern="1200" baseline="0" dirty="0" smtClean="0">
                          <a:solidFill>
                            <a:schemeClr val="tx1"/>
                          </a:solidFill>
                          <a:latin typeface="Arial"/>
                          <a:ea typeface="+mn-ea"/>
                          <a:cs typeface="+mn-cs"/>
                        </a:rPr>
                        <a:t>:  Durante el 2018 -2 se hizo </a:t>
                      </a:r>
                      <a:r>
                        <a:rPr lang="es-CO" sz="1200" b="0" i="0" u="none" strike="noStrike" dirty="0" smtClean="0">
                          <a:effectLst/>
                          <a:latin typeface="Arial" panose="020B0604020202020204" pitchFamily="34" charset="0"/>
                        </a:rPr>
                        <a:t>la parametrización de los nuevos instrumentos a la luz de lo establecido en el nuevo Reglamento Docente (Acuerdo Nro. 06 de julio 26 de 2017),</a:t>
                      </a:r>
                      <a:r>
                        <a:rPr lang="es-CO" sz="1200" b="0" i="0" u="none" strike="noStrike" baseline="0" dirty="0" smtClean="0">
                          <a:effectLst/>
                          <a:latin typeface="Arial" panose="020B0604020202020204" pitchFamily="34" charset="0"/>
                        </a:rPr>
                        <a:t> s</a:t>
                      </a:r>
                      <a:r>
                        <a:rPr lang="es-CO" sz="1200" b="0" i="0" u="none" strike="noStrike" dirty="0" smtClean="0">
                          <a:effectLst/>
                          <a:latin typeface="Arial" panose="020B0604020202020204" pitchFamily="34" charset="0"/>
                        </a:rPr>
                        <a:t>e realizó prueba piloto a nivel nacional de la evaluación estudiantil,</a:t>
                      </a:r>
                      <a:r>
                        <a:rPr lang="es-CO" sz="1200" b="0" i="0" u="none" strike="noStrike" baseline="0" dirty="0" smtClean="0">
                          <a:effectLst/>
                          <a:latin typeface="Arial" panose="020B0604020202020204" pitchFamily="34" charset="0"/>
                        </a:rPr>
                        <a:t> </a:t>
                      </a:r>
                      <a:r>
                        <a:rPr lang="es-CO" sz="1200" b="0" i="0" u="none" strike="noStrike" dirty="0" smtClean="0">
                          <a:effectLst/>
                          <a:latin typeface="Arial" panose="020B0604020202020204" pitchFamily="34" charset="0"/>
                        </a:rPr>
                        <a:t>autoevaluación y gestión institucional para aplicar la evaluación administrativa con los  nuevos formatos.</a:t>
                      </a:r>
                      <a:endParaRPr lang="es-CO" sz="1200" b="0" i="0" u="none" strike="noStrike" kern="1200" baseline="0" dirty="0">
                        <a:solidFill>
                          <a:schemeClr val="tx1"/>
                        </a:solidFill>
                        <a:latin typeface="Arial"/>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CO"/>
                    </a:p>
                  </a:txBody>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5580241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199" y="413792"/>
            <a:ext cx="9789459" cy="11430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fontAlgn="ctr">
              <a:spcBef>
                <a:spcPts val="0"/>
              </a:spcBef>
              <a:defRPr/>
            </a:pPr>
            <a:r>
              <a:rPr lang="es-CO" sz="2400" b="1" dirty="0"/>
              <a:t>Producto y/o servicio no conforme identificado</a:t>
            </a:r>
            <a:endParaRPr lang="es-CO" sz="2400" b="1" dirty="0">
              <a:solidFill>
                <a:srgbClr val="FF0000"/>
              </a:solidFill>
            </a:endParaRPr>
          </a:p>
        </p:txBody>
      </p:sp>
      <p:graphicFrame>
        <p:nvGraphicFramePr>
          <p:cNvPr id="3" name="8 Tabla"/>
          <p:cNvGraphicFramePr>
            <a:graphicFrameLocks noGrp="1"/>
          </p:cNvGraphicFramePr>
          <p:nvPr>
            <p:extLst>
              <p:ext uri="{D42A27DB-BD31-4B8C-83A1-F6EECF244321}">
                <p14:modId xmlns:p14="http://schemas.microsoft.com/office/powerpoint/2010/main" val="569169758"/>
              </p:ext>
            </p:extLst>
          </p:nvPr>
        </p:nvGraphicFramePr>
        <p:xfrm>
          <a:off x="1009356" y="2492896"/>
          <a:ext cx="9313920" cy="2279372"/>
        </p:xfrm>
        <a:graphic>
          <a:graphicData uri="http://schemas.openxmlformats.org/drawingml/2006/table">
            <a:tbl>
              <a:tblPr/>
              <a:tblGrid>
                <a:gridCol w="2410416">
                  <a:extLst>
                    <a:ext uri="{9D8B030D-6E8A-4147-A177-3AD203B41FA5}">
                      <a16:colId xmlns:a16="http://schemas.microsoft.com/office/drawing/2014/main" val="20000"/>
                    </a:ext>
                  </a:extLst>
                </a:gridCol>
                <a:gridCol w="5685247">
                  <a:extLst>
                    <a:ext uri="{9D8B030D-6E8A-4147-A177-3AD203B41FA5}">
                      <a16:colId xmlns:a16="http://schemas.microsoft.com/office/drawing/2014/main" val="20001"/>
                    </a:ext>
                  </a:extLst>
                </a:gridCol>
                <a:gridCol w="1218257">
                  <a:extLst>
                    <a:ext uri="{9D8B030D-6E8A-4147-A177-3AD203B41FA5}">
                      <a16:colId xmlns:a16="http://schemas.microsoft.com/office/drawing/2014/main" val="20002"/>
                    </a:ext>
                  </a:extLst>
                </a:gridCol>
              </a:tblGrid>
              <a:tr h="412652">
                <a:tc>
                  <a:txBody>
                    <a:bodyPr/>
                    <a:lstStyle/>
                    <a:p>
                      <a:pPr algn="just" fontAlgn="ctr"/>
                      <a:r>
                        <a:rPr lang="es-ES" sz="1200" b="1" i="0" u="none" strike="noStrike" dirty="0">
                          <a:solidFill>
                            <a:schemeClr val="bg1"/>
                          </a:solidFill>
                          <a:latin typeface="Century Gothic"/>
                        </a:rPr>
                        <a:t>RESUMEN DE LA NO CONFORMIDAD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just" fontAlgn="ctr"/>
                      <a:r>
                        <a:rPr lang="es-ES" sz="1800" b="1" i="0" u="none" strike="noStrike" dirty="0">
                          <a:solidFill>
                            <a:schemeClr val="bg1"/>
                          </a:solidFill>
                          <a:latin typeface="Century Gothic"/>
                        </a:rPr>
                        <a:t>Acción/Acciones implantadas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just" fontAlgn="ctr"/>
                      <a:r>
                        <a:rPr lang="es-ES" sz="1800" b="1" i="0" u="none" strike="noStrike" dirty="0">
                          <a:solidFill>
                            <a:schemeClr val="bg1"/>
                          </a:solidFill>
                          <a:latin typeface="Century Gothic"/>
                        </a:rPr>
                        <a:t>Estado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0"/>
                  </a:ext>
                </a:extLst>
              </a:tr>
              <a:tr h="177889">
                <a:tc gridSpan="3">
                  <a:txBody>
                    <a:bodyPr/>
                    <a:lstStyle/>
                    <a:p>
                      <a:pPr algn="l" fontAlgn="b"/>
                      <a:endParaRPr lang="es-ES" sz="16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1"/>
                  </a:ext>
                </a:extLst>
              </a:tr>
              <a:tr h="1622880">
                <a:tc gridSpan="3">
                  <a:txBody>
                    <a:bodyPr/>
                    <a:lstStyle/>
                    <a:p>
                      <a:pPr algn="l" fontAlgn="ctr"/>
                      <a:r>
                        <a:rPr lang="es-ES" sz="1600" b="0" i="0" u="none" strike="noStrike" dirty="0" smtClean="0">
                          <a:solidFill>
                            <a:srgbClr val="000000"/>
                          </a:solidFill>
                          <a:latin typeface="Arial"/>
                        </a:rPr>
                        <a:t>Se </a:t>
                      </a:r>
                      <a:r>
                        <a:rPr lang="es-ES" sz="1600" b="0" i="0" u="none" strike="noStrike" baseline="0" dirty="0" smtClean="0">
                          <a:solidFill>
                            <a:srgbClr val="000000"/>
                          </a:solidFill>
                          <a:latin typeface="Arial"/>
                        </a:rPr>
                        <a:t>presentaron 1  </a:t>
                      </a:r>
                      <a:r>
                        <a:rPr lang="es-ES" sz="1600" b="0" i="0" u="none" strike="noStrike" baseline="0" dirty="0">
                          <a:solidFill>
                            <a:srgbClr val="000000"/>
                          </a:solidFill>
                          <a:latin typeface="Arial"/>
                        </a:rPr>
                        <a:t>servicios no conformes por </a:t>
                      </a:r>
                      <a:r>
                        <a:rPr lang="es-ES" sz="1600" b="0" i="0" u="none" strike="noStrike" baseline="0" dirty="0" smtClean="0">
                          <a:solidFill>
                            <a:srgbClr val="000000"/>
                          </a:solidFill>
                          <a:latin typeface="Arial"/>
                        </a:rPr>
                        <a:t>quejas recurrente en Derecho (resolución de exoneración de preparatorios)</a:t>
                      </a:r>
                      <a:endParaRPr lang="es-ES" sz="1600" b="0" i="0" u="none" strike="noStrike" dirty="0">
                        <a:solidFill>
                          <a:srgbClr val="000000"/>
                        </a:solidFill>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just" fontAlgn="ctr"/>
                      <a:endParaRPr lang="es-ES" sz="1400" b="0"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just" fontAlgn="ctr"/>
                      <a:endParaRPr lang="es-ES" sz="14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434416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75121" y="2458779"/>
            <a:ext cx="7416824" cy="954107"/>
          </a:xfrm>
          <a:prstGeom prst="rect">
            <a:avLst/>
          </a:prstGeom>
        </p:spPr>
        <p:txBody>
          <a:bodyPr wrap="square">
            <a:spAutoFit/>
          </a:bodyPr>
          <a:lstStyle/>
          <a:p>
            <a:pPr algn="ctr" defTabSz="457200" fontAlgn="ctr">
              <a:spcBef>
                <a:spcPts val="0"/>
              </a:spcBef>
              <a:spcAft>
                <a:spcPts val="0"/>
              </a:spcAft>
              <a:defRPr/>
            </a:pPr>
            <a:r>
              <a:rPr lang="es-CO" sz="2800" b="1" kern="0" dirty="0">
                <a:solidFill>
                  <a:srgbClr val="FF3300"/>
                </a:solidFill>
              </a:rPr>
              <a:t>RESULTADOS DE LAS AUDITORÍAS INTERNAS Y EXTERNAS</a:t>
            </a:r>
            <a:endParaRPr lang="es-MX" sz="2800" b="1" kern="0" dirty="0">
              <a:solidFill>
                <a:srgbClr val="FF3300"/>
              </a:solidFill>
            </a:endParaRPr>
          </a:p>
        </p:txBody>
      </p:sp>
    </p:spTree>
    <p:extLst>
      <p:ext uri="{BB962C8B-B14F-4D97-AF65-F5344CB8AC3E}">
        <p14:creationId xmlns:p14="http://schemas.microsoft.com/office/powerpoint/2010/main" val="33360036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953916" y="626714"/>
            <a:ext cx="8229600" cy="32585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sz="2400" b="1" kern="0" dirty="0">
                <a:solidFill>
                  <a:srgbClr val="FFFF00"/>
                </a:solidFill>
              </a:rPr>
              <a:t>RESULTADOS DE LAS AUDITORÍAS INTERNAS Y EXTERNAS</a:t>
            </a:r>
            <a:r>
              <a:rPr lang="es-MX" sz="2400" b="1" kern="0" dirty="0">
                <a:solidFill>
                  <a:srgbClr val="FFFF00"/>
                </a:solidFill>
              </a:rPr>
              <a:t/>
            </a:r>
            <a:br>
              <a:rPr lang="es-MX" sz="2400" b="1" kern="0" dirty="0">
                <a:solidFill>
                  <a:srgbClr val="FFFF00"/>
                </a:solidFill>
              </a:rPr>
            </a:br>
            <a:r>
              <a:rPr lang="es-ES" sz="1800" b="1" dirty="0"/>
              <a:t>Resultados de Auditorias internas</a:t>
            </a:r>
          </a:p>
        </p:txBody>
      </p:sp>
      <p:graphicFrame>
        <p:nvGraphicFramePr>
          <p:cNvPr id="3" name="7 Tabla"/>
          <p:cNvGraphicFramePr>
            <a:graphicFrameLocks noGrp="1"/>
          </p:cNvGraphicFramePr>
          <p:nvPr>
            <p:extLst>
              <p:ext uri="{D42A27DB-BD31-4B8C-83A1-F6EECF244321}">
                <p14:modId xmlns:p14="http://schemas.microsoft.com/office/powerpoint/2010/main" val="1111175557"/>
              </p:ext>
            </p:extLst>
          </p:nvPr>
        </p:nvGraphicFramePr>
        <p:xfrm>
          <a:off x="699077" y="952573"/>
          <a:ext cx="10282112" cy="5397892"/>
        </p:xfrm>
        <a:graphic>
          <a:graphicData uri="http://schemas.openxmlformats.org/drawingml/2006/table">
            <a:tbl>
              <a:tblPr/>
              <a:tblGrid>
                <a:gridCol w="2190727">
                  <a:extLst>
                    <a:ext uri="{9D8B030D-6E8A-4147-A177-3AD203B41FA5}">
                      <a16:colId xmlns:a16="http://schemas.microsoft.com/office/drawing/2014/main" val="20017"/>
                    </a:ext>
                  </a:extLst>
                </a:gridCol>
                <a:gridCol w="2022849">
                  <a:extLst>
                    <a:ext uri="{9D8B030D-6E8A-4147-A177-3AD203B41FA5}">
                      <a16:colId xmlns:a16="http://schemas.microsoft.com/office/drawing/2014/main" val="1419577080"/>
                    </a:ext>
                  </a:extLst>
                </a:gridCol>
                <a:gridCol w="3034275">
                  <a:extLst>
                    <a:ext uri="{9D8B030D-6E8A-4147-A177-3AD203B41FA5}">
                      <a16:colId xmlns:a16="http://schemas.microsoft.com/office/drawing/2014/main" val="20018"/>
                    </a:ext>
                  </a:extLst>
                </a:gridCol>
                <a:gridCol w="3034261">
                  <a:extLst>
                    <a:ext uri="{9D8B030D-6E8A-4147-A177-3AD203B41FA5}">
                      <a16:colId xmlns:a16="http://schemas.microsoft.com/office/drawing/2014/main" val="3123950714"/>
                    </a:ext>
                  </a:extLst>
                </a:gridCol>
              </a:tblGrid>
              <a:tr h="399106">
                <a:tc>
                  <a:txBody>
                    <a:bodyPr/>
                    <a:lstStyle/>
                    <a:p>
                      <a:pPr algn="ctr" fontAlgn="ctr"/>
                      <a:r>
                        <a:rPr lang="es-MX" sz="1050" b="1" i="0" u="none" strike="noStrike" dirty="0">
                          <a:latin typeface="Arial"/>
                        </a:rPr>
                        <a:t>NC</a:t>
                      </a:r>
                      <a:endParaRPr lang="es-ES" sz="105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1050" b="1" i="0" u="none" strike="noStrike" dirty="0">
                          <a:latin typeface="Arial"/>
                        </a:rPr>
                        <a:t>NC</a:t>
                      </a:r>
                      <a:endParaRPr lang="es-ES" sz="105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1050" b="1" i="0" u="none" strike="noStrike" dirty="0">
                          <a:latin typeface="Arial"/>
                        </a:rPr>
                        <a:t>NC</a:t>
                      </a:r>
                      <a:endParaRPr lang="es-ES" sz="105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1050" b="1" i="0" u="none" strike="noStrike" dirty="0">
                          <a:latin typeface="Arial"/>
                        </a:rPr>
                        <a:t>NC</a:t>
                      </a:r>
                      <a:endParaRPr lang="es-ES" sz="105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532142">
                <a:tc>
                  <a:txBody>
                    <a:bodyPr/>
                    <a:lstStyle/>
                    <a:p>
                      <a:pPr algn="ctr" fontAlgn="b"/>
                      <a:r>
                        <a:rPr lang="es-MX" sz="1400" b="1" i="0" u="none" strike="noStrike" dirty="0">
                          <a:latin typeface="Arial"/>
                        </a:rPr>
                        <a:t>2017-1</a:t>
                      </a:r>
                      <a:endParaRPr lang="es-ES" sz="14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400" b="1" i="0" u="none" strike="noStrike" dirty="0">
                          <a:latin typeface="Arial"/>
                        </a:rPr>
                        <a:t>2017-1</a:t>
                      </a:r>
                      <a:endParaRPr lang="es-ES" sz="14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400" b="1" i="0" u="none" strike="noStrike" dirty="0">
                          <a:latin typeface="Arial"/>
                        </a:rPr>
                        <a:t>2018-1</a:t>
                      </a:r>
                      <a:endParaRPr lang="es-ES" sz="14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400" b="1" i="0" u="none" strike="noStrike" dirty="0">
                          <a:latin typeface="Arial"/>
                        </a:rPr>
                        <a:t>2018-2</a:t>
                      </a:r>
                      <a:endParaRPr lang="es-ES" sz="14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1"/>
                  </a:ext>
                </a:extLst>
              </a:tr>
              <a:tr h="532142">
                <a:tc>
                  <a:txBody>
                    <a:bodyPr/>
                    <a:lstStyle/>
                    <a:p>
                      <a:pPr algn="ctr" fontAlgn="ctr"/>
                      <a:r>
                        <a:rPr lang="es-CO" sz="140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140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1400" b="0" i="0" u="none" strike="noStrike" dirty="0">
                          <a:solidFill>
                            <a:srgbClr val="000000"/>
                          </a:solidFill>
                          <a:effectLst/>
                          <a:latin typeface="Arial"/>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CO" sz="140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3934502">
                <a:tc gridSpan="4">
                  <a:txBody>
                    <a:bodyPr/>
                    <a:lstStyle/>
                    <a:p>
                      <a:pPr marL="628650" marR="0" lvl="0" indent="-628650" algn="l" defTabSz="914400" rtl="0" eaLnBrk="1" fontAlgn="base" latinLnBrk="0" hangingPunct="1">
                        <a:lnSpc>
                          <a:spcPct val="100000"/>
                        </a:lnSpc>
                        <a:spcBef>
                          <a:spcPts val="0"/>
                        </a:spcBef>
                        <a:spcAft>
                          <a:spcPct val="0"/>
                        </a:spcAft>
                        <a:buClrTx/>
                        <a:buSzTx/>
                        <a:buFontTx/>
                        <a:buNone/>
                        <a:tabLst/>
                      </a:pPr>
                      <a:r>
                        <a:rPr kumimoji="0" lang="es-MX" sz="1600" b="1" i="0" u="none" strike="noStrike" kern="1200" cap="none" normalizeH="0" baseline="0" dirty="0">
                          <a:ln>
                            <a:noFill/>
                          </a:ln>
                          <a:solidFill>
                            <a:schemeClr val="tx1"/>
                          </a:solidFill>
                          <a:effectLst/>
                          <a:latin typeface="Arial" charset="0"/>
                          <a:ea typeface="+mn-ea"/>
                          <a:cs typeface="+mn-cs"/>
                        </a:rPr>
                        <a:t>AUDITORÍAS INTERNAS  </a:t>
                      </a:r>
                      <a:r>
                        <a:rPr kumimoji="0" lang="es-MX" sz="1600" b="1" i="0" u="none" strike="noStrike" kern="1200" cap="none" normalizeH="0" baseline="0" dirty="0" smtClean="0">
                          <a:ln>
                            <a:noFill/>
                          </a:ln>
                          <a:solidFill>
                            <a:schemeClr val="tx1"/>
                          </a:solidFill>
                          <a:effectLst/>
                          <a:latin typeface="Arial" charset="0"/>
                          <a:ea typeface="+mn-ea"/>
                          <a:cs typeface="+mn-cs"/>
                        </a:rPr>
                        <a:t>2018</a:t>
                      </a:r>
                    </a:p>
                    <a:p>
                      <a:pPr marL="628650" marR="0" lvl="0" indent="-628650" algn="l" defTabSz="914400" rtl="0" eaLnBrk="1" fontAlgn="base" latinLnBrk="0" hangingPunct="1">
                        <a:lnSpc>
                          <a:spcPct val="100000"/>
                        </a:lnSpc>
                        <a:spcBef>
                          <a:spcPts val="0"/>
                        </a:spcBef>
                        <a:spcAft>
                          <a:spcPct val="0"/>
                        </a:spcAft>
                        <a:buClrTx/>
                        <a:buSzTx/>
                        <a:buFontTx/>
                        <a:buNone/>
                        <a:tabLst/>
                      </a:pPr>
                      <a:endParaRPr kumimoji="0" lang="es-MX" sz="1600" b="1" i="0" u="none" strike="noStrike" kern="1200" cap="none" normalizeH="0" baseline="0" dirty="0">
                        <a:ln>
                          <a:noFill/>
                        </a:ln>
                        <a:solidFill>
                          <a:schemeClr val="tx1"/>
                        </a:solidFill>
                        <a:effectLst/>
                        <a:latin typeface="Arial" charset="0"/>
                        <a:ea typeface="+mn-ea"/>
                        <a:cs typeface="+mn-cs"/>
                      </a:endParaRPr>
                    </a:p>
                    <a:p>
                      <a:pPr marL="628650" marR="0" lvl="0" indent="-628650" algn="l" defTabSz="914400" rtl="0" eaLnBrk="1" fontAlgn="base" latinLnBrk="0" hangingPunct="1">
                        <a:lnSpc>
                          <a:spcPct val="100000"/>
                        </a:lnSpc>
                        <a:spcBef>
                          <a:spcPts val="0"/>
                        </a:spcBef>
                        <a:spcAft>
                          <a:spcPct val="0"/>
                        </a:spcAft>
                        <a:buClrTx/>
                        <a:buSzTx/>
                        <a:buFontTx/>
                        <a:buNone/>
                        <a:tabLst/>
                      </a:pPr>
                      <a:r>
                        <a:rPr kumimoji="0" lang="es-MX" sz="1600" b="1" i="0" u="none" strike="noStrike" kern="1200" cap="none" normalizeH="0" baseline="0" dirty="0">
                          <a:ln>
                            <a:noFill/>
                          </a:ln>
                          <a:solidFill>
                            <a:schemeClr val="tx1"/>
                          </a:solidFill>
                          <a:effectLst/>
                          <a:latin typeface="Arial" charset="0"/>
                          <a:ea typeface="+mn-ea"/>
                          <a:cs typeface="+mn-cs"/>
                        </a:rPr>
                        <a:t>DOCENCIA</a:t>
                      </a:r>
                      <a:r>
                        <a:rPr kumimoji="0" lang="es-MX" sz="1600" b="0" i="0" u="none" strike="noStrike" kern="1200" cap="none" normalizeH="0" baseline="0" dirty="0">
                          <a:ln>
                            <a:noFill/>
                          </a:ln>
                          <a:solidFill>
                            <a:schemeClr val="tx1"/>
                          </a:solidFill>
                          <a:effectLst/>
                          <a:latin typeface="Arial" charset="0"/>
                          <a:ea typeface="+mn-ea"/>
                          <a:cs typeface="+mn-cs"/>
                        </a:rPr>
                        <a:t>:    </a:t>
                      </a:r>
                      <a:r>
                        <a:rPr kumimoji="0" lang="es-MX" sz="1600" b="0" i="0" u="none" strike="noStrike" kern="1200" cap="none" normalizeH="0" baseline="0" dirty="0" smtClean="0">
                          <a:ln>
                            <a:noFill/>
                          </a:ln>
                          <a:solidFill>
                            <a:schemeClr val="tx1"/>
                          </a:solidFill>
                          <a:effectLst/>
                          <a:latin typeface="Arial" charset="0"/>
                          <a:ea typeface="+mn-ea"/>
                          <a:cs typeface="+mn-cs"/>
                        </a:rPr>
                        <a:t>Durante los dos ciclos de auditoría se presentaron 8 hallazgos y </a:t>
                      </a:r>
                      <a:r>
                        <a:rPr kumimoji="0" lang="es-MX" sz="1600" b="0" i="0" u="none" strike="noStrike" kern="1200" cap="none" normalizeH="0" baseline="0" dirty="0" smtClean="0">
                          <a:ln>
                            <a:noFill/>
                          </a:ln>
                          <a:solidFill>
                            <a:schemeClr val="tx1"/>
                          </a:solidFill>
                          <a:effectLst/>
                          <a:latin typeface="Arial" charset="0"/>
                          <a:ea typeface="+mn-ea"/>
                          <a:cs typeface="+mn-cs"/>
                        </a:rPr>
                        <a:t>46 </a:t>
                      </a:r>
                      <a:r>
                        <a:rPr kumimoji="0" lang="es-MX" sz="1600" b="0" i="0" u="none" strike="noStrike" kern="1200" cap="none" normalizeH="0" baseline="0" dirty="0" smtClean="0">
                          <a:ln>
                            <a:noFill/>
                          </a:ln>
                          <a:solidFill>
                            <a:schemeClr val="tx1"/>
                          </a:solidFill>
                          <a:effectLst/>
                          <a:latin typeface="Arial" charset="0"/>
                          <a:ea typeface="+mn-ea"/>
                          <a:cs typeface="+mn-cs"/>
                        </a:rPr>
                        <a:t>observaciones:     </a:t>
                      </a:r>
                    </a:p>
                    <a:p>
                      <a:pPr marL="628650" marR="0" lvl="0" indent="-628650" algn="l" defTabSz="914400" rtl="0" eaLnBrk="1" fontAlgn="base" latinLnBrk="0" hangingPunct="1">
                        <a:lnSpc>
                          <a:spcPct val="100000"/>
                        </a:lnSpc>
                        <a:spcBef>
                          <a:spcPts val="0"/>
                        </a:spcBef>
                        <a:spcAft>
                          <a:spcPct val="0"/>
                        </a:spcAft>
                        <a:buClrTx/>
                        <a:buSzTx/>
                        <a:buFontTx/>
                        <a:buNone/>
                        <a:tabLst/>
                      </a:pPr>
                      <a:r>
                        <a:rPr kumimoji="0" lang="es-MX" sz="1600" b="1" i="0" u="none" strike="noStrike" kern="1200" cap="none" normalizeH="0" baseline="0" dirty="0" smtClean="0">
                          <a:ln>
                            <a:noFill/>
                          </a:ln>
                          <a:solidFill>
                            <a:schemeClr val="tx1"/>
                          </a:solidFill>
                          <a:effectLst/>
                          <a:latin typeface="Arial" charset="0"/>
                          <a:ea typeface="+mn-ea"/>
                          <a:cs typeface="+mn-cs"/>
                        </a:rPr>
                        <a:t>    </a:t>
                      </a:r>
                      <a:endParaRPr kumimoji="0" lang="es-MX" sz="1600" b="1" i="0" u="none" strike="noStrike" kern="1200" cap="none" normalizeH="0" baseline="0" dirty="0">
                        <a:ln>
                          <a:noFill/>
                        </a:ln>
                        <a:solidFill>
                          <a:schemeClr val="tx1"/>
                        </a:solidFill>
                        <a:effectLst/>
                        <a:latin typeface="Arial" charset="0"/>
                        <a:ea typeface="+mn-ea"/>
                        <a:cs typeface="+mn-cs"/>
                      </a:endParaRPr>
                    </a:p>
                    <a:p>
                      <a:pPr marL="628650" marR="0" lvl="0" indent="-628650" algn="just" defTabSz="914400" rtl="0" eaLnBrk="1" fontAlgn="base" latinLnBrk="0" hangingPunct="1">
                        <a:lnSpc>
                          <a:spcPct val="100000"/>
                        </a:lnSpc>
                        <a:spcBef>
                          <a:spcPts val="0"/>
                        </a:spcBef>
                        <a:spcAft>
                          <a:spcPct val="0"/>
                        </a:spcAft>
                        <a:buClrTx/>
                        <a:buSzTx/>
                        <a:buFontTx/>
                        <a:buNone/>
                        <a:tabLst/>
                      </a:pPr>
                      <a:r>
                        <a:rPr kumimoji="0" lang="es-MX" sz="1600" b="1" i="0" u="none" strike="noStrike" kern="1200" cap="none" normalizeH="0" baseline="0" dirty="0" smtClean="0">
                          <a:ln>
                            <a:noFill/>
                          </a:ln>
                          <a:solidFill>
                            <a:schemeClr val="tx1"/>
                          </a:solidFill>
                          <a:effectLst/>
                          <a:latin typeface="Arial" charset="0"/>
                          <a:ea typeface="+mn-ea"/>
                          <a:cs typeface="+mn-cs"/>
                        </a:rPr>
                        <a:t>Facultad </a:t>
                      </a:r>
                      <a:r>
                        <a:rPr kumimoji="0" lang="es-MX" sz="1600" b="1" i="0" u="none" strike="noStrike" kern="1200" cap="none" normalizeH="0" baseline="0" dirty="0">
                          <a:ln>
                            <a:noFill/>
                          </a:ln>
                          <a:solidFill>
                            <a:schemeClr val="tx1"/>
                          </a:solidFill>
                          <a:effectLst/>
                          <a:latin typeface="Arial" charset="0"/>
                          <a:ea typeface="+mn-ea"/>
                          <a:cs typeface="+mn-cs"/>
                        </a:rPr>
                        <a:t>de CEAC:  </a:t>
                      </a:r>
                      <a:r>
                        <a:rPr kumimoji="0" lang="es-MX" sz="1400" b="0" i="0" u="none" strike="noStrike" kern="1200" cap="none" normalizeH="0" baseline="0" dirty="0">
                          <a:ln>
                            <a:noFill/>
                          </a:ln>
                          <a:solidFill>
                            <a:schemeClr val="tx1"/>
                          </a:solidFill>
                          <a:effectLst/>
                          <a:latin typeface="Arial" charset="0"/>
                          <a:ea typeface="+mn-ea"/>
                          <a:cs typeface="+mn-cs"/>
                        </a:rPr>
                        <a:t>Se encontraron 2 hallazgos </a:t>
                      </a:r>
                      <a:r>
                        <a:rPr kumimoji="0" lang="es-MX" sz="1400" b="0" i="0" u="none" strike="noStrike" kern="1200" cap="none" normalizeH="0" baseline="0" dirty="0" smtClean="0">
                          <a:ln>
                            <a:noFill/>
                          </a:ln>
                          <a:solidFill>
                            <a:schemeClr val="tx1"/>
                          </a:solidFill>
                          <a:effectLst/>
                          <a:latin typeface="Arial" charset="0"/>
                          <a:ea typeface="+mn-ea"/>
                          <a:cs typeface="+mn-cs"/>
                        </a:rPr>
                        <a:t>y 10 observaciones, por lo cual se hizo análisis de causas y se formularon 4</a:t>
                      </a:r>
                    </a:p>
                    <a:p>
                      <a:pPr marL="628650" marR="0" lvl="0" indent="-628650" algn="just" defTabSz="914400" rtl="0" eaLnBrk="1" fontAlgn="base" latinLnBrk="0" hangingPunct="1">
                        <a:lnSpc>
                          <a:spcPct val="100000"/>
                        </a:lnSpc>
                        <a:spcBef>
                          <a:spcPts val="0"/>
                        </a:spcBef>
                        <a:spcAft>
                          <a:spcPct val="0"/>
                        </a:spcAft>
                        <a:buClrTx/>
                        <a:buSzTx/>
                        <a:buFontTx/>
                        <a:buNone/>
                        <a:tabLst/>
                      </a:pPr>
                      <a:r>
                        <a:rPr kumimoji="0" lang="es-MX" sz="1400" b="0" i="0" u="none" strike="noStrike" kern="1200" cap="none" normalizeH="0" baseline="0" dirty="0" smtClean="0">
                          <a:ln>
                            <a:noFill/>
                          </a:ln>
                          <a:solidFill>
                            <a:schemeClr val="tx1"/>
                          </a:solidFill>
                          <a:effectLst/>
                          <a:latin typeface="Arial" charset="0"/>
                          <a:ea typeface="+mn-ea"/>
                          <a:cs typeface="+mn-cs"/>
                        </a:rPr>
                        <a:t>acciones correctivas</a:t>
                      </a:r>
                    </a:p>
                    <a:p>
                      <a:pPr marL="628650" marR="0" lvl="0" indent="-628650" algn="just" defTabSz="914400" rtl="0" eaLnBrk="1" fontAlgn="base" latinLnBrk="0" hangingPunct="1">
                        <a:lnSpc>
                          <a:spcPct val="100000"/>
                        </a:lnSpc>
                        <a:spcBef>
                          <a:spcPts val="0"/>
                        </a:spcBef>
                        <a:spcAft>
                          <a:spcPct val="0"/>
                        </a:spcAft>
                        <a:buClrTx/>
                        <a:buSzTx/>
                        <a:buFontTx/>
                        <a:buNone/>
                        <a:tabLst/>
                      </a:pPr>
                      <a:endParaRPr kumimoji="0" lang="es-MX" sz="1400" b="0" i="0" u="none" strike="noStrike" kern="1200" cap="none" normalizeH="0" baseline="0" dirty="0" smtClean="0">
                        <a:ln>
                          <a:noFill/>
                        </a:ln>
                        <a:solidFill>
                          <a:schemeClr val="tx1"/>
                        </a:solidFill>
                        <a:effectLst/>
                        <a:latin typeface="Arial" charset="0"/>
                        <a:ea typeface="+mn-ea"/>
                        <a:cs typeface="+mn-cs"/>
                      </a:endParaRPr>
                    </a:p>
                    <a:p>
                      <a:pPr marL="628650" marR="0" lvl="0" indent="-628650" algn="just" defTabSz="914400" rtl="0" eaLnBrk="1" fontAlgn="base" latinLnBrk="0" hangingPunct="1">
                        <a:lnSpc>
                          <a:spcPct val="100000"/>
                        </a:lnSpc>
                        <a:spcBef>
                          <a:spcPts val="0"/>
                        </a:spcBef>
                        <a:spcAft>
                          <a:spcPct val="0"/>
                        </a:spcAft>
                        <a:buClrTx/>
                        <a:buSzTx/>
                        <a:buFontTx/>
                        <a:buNone/>
                        <a:tabLst/>
                      </a:pPr>
                      <a:r>
                        <a:rPr kumimoji="0" lang="es-MX" sz="1600" b="1" i="0" u="none" strike="noStrike" kern="1200" cap="none" normalizeH="0" baseline="0" dirty="0" smtClean="0">
                          <a:ln>
                            <a:noFill/>
                          </a:ln>
                          <a:solidFill>
                            <a:schemeClr val="tx1"/>
                          </a:solidFill>
                          <a:effectLst/>
                          <a:latin typeface="Arial" charset="0"/>
                          <a:ea typeface="+mn-ea"/>
                          <a:cs typeface="+mn-cs"/>
                        </a:rPr>
                        <a:t>Facultad </a:t>
                      </a:r>
                      <a:r>
                        <a:rPr kumimoji="0" lang="es-MX" sz="1600" b="1" i="0" u="none" strike="noStrike" kern="1200" cap="none" normalizeH="0" baseline="0" dirty="0">
                          <a:ln>
                            <a:noFill/>
                          </a:ln>
                          <a:solidFill>
                            <a:schemeClr val="tx1"/>
                          </a:solidFill>
                          <a:effectLst/>
                          <a:latin typeface="Arial" charset="0"/>
                          <a:ea typeface="+mn-ea"/>
                          <a:cs typeface="+mn-cs"/>
                        </a:rPr>
                        <a:t>de INGENIERÍAS:  </a:t>
                      </a:r>
                      <a:r>
                        <a:rPr kumimoji="0" lang="es-MX" sz="1600" b="0" i="0" u="none" strike="noStrike" kern="1200" cap="none" normalizeH="0" baseline="0" dirty="0" smtClean="0">
                          <a:ln>
                            <a:noFill/>
                          </a:ln>
                          <a:solidFill>
                            <a:schemeClr val="tx1"/>
                          </a:solidFill>
                          <a:effectLst/>
                          <a:latin typeface="Arial" charset="0"/>
                          <a:ea typeface="+mn-ea"/>
                          <a:cs typeface="+mn-cs"/>
                        </a:rPr>
                        <a:t>No s</a:t>
                      </a:r>
                      <a:r>
                        <a:rPr kumimoji="0" lang="es-MX" sz="1400" b="0" i="0" u="none" strike="noStrike" kern="1200" cap="none" normalizeH="0" baseline="0" dirty="0" smtClean="0">
                          <a:ln>
                            <a:noFill/>
                          </a:ln>
                          <a:solidFill>
                            <a:schemeClr val="tx1"/>
                          </a:solidFill>
                          <a:effectLst/>
                          <a:latin typeface="Arial" charset="0"/>
                          <a:ea typeface="+mn-ea"/>
                          <a:cs typeface="+mn-cs"/>
                        </a:rPr>
                        <a:t>e encontraron  hallazgos, se tuvieron 4 observaciones, por lo cual se formularon 5</a:t>
                      </a:r>
                    </a:p>
                    <a:p>
                      <a:pPr marL="628650" marR="0" lvl="0" indent="-628650" algn="just" defTabSz="914400" rtl="0" eaLnBrk="1" fontAlgn="base" latinLnBrk="0" hangingPunct="1">
                        <a:lnSpc>
                          <a:spcPct val="100000"/>
                        </a:lnSpc>
                        <a:spcBef>
                          <a:spcPts val="0"/>
                        </a:spcBef>
                        <a:spcAft>
                          <a:spcPct val="0"/>
                        </a:spcAft>
                        <a:buClrTx/>
                        <a:buSzTx/>
                        <a:buFontTx/>
                        <a:buNone/>
                        <a:tabLst/>
                      </a:pPr>
                      <a:r>
                        <a:rPr kumimoji="0" lang="es-MX" sz="1400" b="0" i="0" u="none" strike="noStrike" kern="1200" cap="none" normalizeH="0" baseline="0" dirty="0" smtClean="0">
                          <a:ln>
                            <a:noFill/>
                          </a:ln>
                          <a:solidFill>
                            <a:schemeClr val="tx1"/>
                          </a:solidFill>
                          <a:effectLst/>
                          <a:latin typeface="Arial" charset="0"/>
                          <a:ea typeface="+mn-ea"/>
                          <a:cs typeface="+mn-cs"/>
                        </a:rPr>
                        <a:t>correctivos y se  aplicaron 2 y 3 están en proceso</a:t>
                      </a:r>
                    </a:p>
                    <a:p>
                      <a:pPr marL="628650" marR="0" lvl="0" indent="-628650" algn="just" defTabSz="914400" rtl="0" eaLnBrk="1" fontAlgn="base" latinLnBrk="0" hangingPunct="1">
                        <a:lnSpc>
                          <a:spcPct val="100000"/>
                        </a:lnSpc>
                        <a:spcBef>
                          <a:spcPts val="0"/>
                        </a:spcBef>
                        <a:spcAft>
                          <a:spcPct val="0"/>
                        </a:spcAft>
                        <a:buClrTx/>
                        <a:buSzTx/>
                        <a:buFontTx/>
                        <a:buNone/>
                        <a:tabLst/>
                      </a:pPr>
                      <a:endParaRPr kumimoji="0" lang="es-MX" sz="1400" b="0" i="0" u="none" strike="noStrike" kern="1200" cap="none" normalizeH="0" baseline="0" dirty="0" smtClean="0">
                        <a:ln>
                          <a:noFill/>
                        </a:ln>
                        <a:solidFill>
                          <a:schemeClr val="tx1"/>
                        </a:solidFill>
                        <a:effectLst/>
                        <a:latin typeface="Arial" charset="0"/>
                        <a:ea typeface="+mn-ea"/>
                        <a:cs typeface="+mn-cs"/>
                      </a:endParaRPr>
                    </a:p>
                    <a:p>
                      <a:pPr marL="628650" marR="0" lvl="0" indent="-628650" algn="just" defTabSz="914400" rtl="0" eaLnBrk="1" fontAlgn="base" latinLnBrk="0" hangingPunct="1">
                        <a:lnSpc>
                          <a:spcPct val="100000"/>
                        </a:lnSpc>
                        <a:spcBef>
                          <a:spcPts val="0"/>
                        </a:spcBef>
                        <a:spcAft>
                          <a:spcPct val="0"/>
                        </a:spcAft>
                        <a:buClrTx/>
                        <a:buSzTx/>
                        <a:buFontTx/>
                        <a:buNone/>
                        <a:tabLst/>
                      </a:pPr>
                      <a:r>
                        <a:rPr kumimoji="0" lang="es-MX" sz="1600" b="1" i="0" u="none" strike="noStrike" kern="1200" cap="none" normalizeH="0" baseline="0" dirty="0" smtClean="0">
                          <a:ln>
                            <a:noFill/>
                          </a:ln>
                          <a:solidFill>
                            <a:schemeClr val="tx1"/>
                          </a:solidFill>
                          <a:effectLst/>
                          <a:latin typeface="Arial" charset="0"/>
                          <a:ea typeface="+mn-ea"/>
                          <a:cs typeface="+mn-cs"/>
                        </a:rPr>
                        <a:t>Facultad </a:t>
                      </a:r>
                      <a:r>
                        <a:rPr kumimoji="0" lang="es-MX" sz="1600" b="1" i="0" u="none" strike="noStrike" kern="1200" cap="none" normalizeH="0" baseline="0" dirty="0">
                          <a:ln>
                            <a:noFill/>
                          </a:ln>
                          <a:solidFill>
                            <a:schemeClr val="tx1"/>
                          </a:solidFill>
                          <a:effectLst/>
                          <a:latin typeface="Arial" charset="0"/>
                          <a:ea typeface="+mn-ea"/>
                          <a:cs typeface="+mn-cs"/>
                        </a:rPr>
                        <a:t>de DERECHO</a:t>
                      </a:r>
                      <a:r>
                        <a:rPr kumimoji="0" lang="es-MX" sz="1800" b="1" i="0" u="none" strike="noStrike" kern="1200" cap="none" normalizeH="0" baseline="0" dirty="0">
                          <a:ln>
                            <a:noFill/>
                          </a:ln>
                          <a:solidFill>
                            <a:schemeClr val="tx1"/>
                          </a:solidFill>
                          <a:effectLst/>
                          <a:latin typeface="Arial" charset="0"/>
                          <a:ea typeface="+mn-ea"/>
                          <a:cs typeface="+mn-cs"/>
                        </a:rPr>
                        <a:t>:  </a:t>
                      </a:r>
                      <a:r>
                        <a:rPr kumimoji="0" lang="es-MX" sz="1600" b="0" i="0" u="none" strike="noStrike" kern="1200" cap="none" normalizeH="0" baseline="0" dirty="0" smtClean="0">
                          <a:ln>
                            <a:noFill/>
                          </a:ln>
                          <a:solidFill>
                            <a:schemeClr val="tx1"/>
                          </a:solidFill>
                          <a:effectLst/>
                          <a:latin typeface="Arial" charset="0"/>
                          <a:ea typeface="+mn-ea"/>
                          <a:cs typeface="+mn-cs"/>
                        </a:rPr>
                        <a:t>Se encontraron 6 hallazgos y </a:t>
                      </a:r>
                      <a:r>
                        <a:rPr kumimoji="0" lang="es-MX" sz="1600" b="0" i="0" u="none" strike="noStrike" kern="1200" cap="none" normalizeH="0" baseline="0" dirty="0" smtClean="0">
                          <a:ln>
                            <a:noFill/>
                          </a:ln>
                          <a:solidFill>
                            <a:schemeClr val="tx1"/>
                          </a:solidFill>
                          <a:effectLst/>
                          <a:latin typeface="Arial" charset="0"/>
                          <a:ea typeface="+mn-ea"/>
                          <a:cs typeface="+mn-cs"/>
                        </a:rPr>
                        <a:t>32 observaciones, por lo cual se hizo análisis de causas</a:t>
                      </a:r>
                    </a:p>
                    <a:p>
                      <a:pPr marL="628650" marR="0" lvl="0" indent="-628650" algn="just" defTabSz="914400" rtl="0" eaLnBrk="1" fontAlgn="base" latinLnBrk="0" hangingPunct="1">
                        <a:lnSpc>
                          <a:spcPct val="100000"/>
                        </a:lnSpc>
                        <a:spcBef>
                          <a:spcPts val="0"/>
                        </a:spcBef>
                        <a:spcAft>
                          <a:spcPct val="0"/>
                        </a:spcAft>
                        <a:buClrTx/>
                        <a:buSzTx/>
                        <a:buFontTx/>
                        <a:buNone/>
                        <a:tabLst/>
                      </a:pPr>
                      <a:r>
                        <a:rPr kumimoji="0" lang="es-MX" sz="1600" b="0" i="0" u="none" strike="noStrike" kern="1200" cap="none" normalizeH="0" baseline="0" dirty="0" smtClean="0">
                          <a:ln>
                            <a:noFill/>
                          </a:ln>
                          <a:solidFill>
                            <a:schemeClr val="tx1"/>
                          </a:solidFill>
                          <a:effectLst/>
                          <a:latin typeface="Arial" charset="0"/>
                          <a:ea typeface="+mn-ea"/>
                          <a:cs typeface="+mn-cs"/>
                        </a:rPr>
                        <a:t>y </a:t>
                      </a:r>
                      <a:r>
                        <a:rPr kumimoji="0" lang="es-MX" sz="1600" b="0" i="0" u="none" strike="noStrike" kern="1200" cap="none" normalizeH="0" baseline="0" dirty="0" smtClean="0">
                          <a:ln>
                            <a:noFill/>
                          </a:ln>
                          <a:solidFill>
                            <a:schemeClr val="tx1"/>
                          </a:solidFill>
                          <a:effectLst/>
                          <a:latin typeface="Arial" charset="0"/>
                          <a:ea typeface="+mn-ea"/>
                          <a:cs typeface="+mn-cs"/>
                        </a:rPr>
                        <a:t>se formularon 10 acciones correctivas, 4 están cerradas y 6 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072153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7882" y="-224678"/>
            <a:ext cx="9613934" cy="11430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sz="2400" b="1" kern="0" dirty="0"/>
              <a:t>RESULTADOS DE LAS AUDITORÍAS INTERNAS Y EXTERNAS</a:t>
            </a:r>
            <a:r>
              <a:rPr lang="es-MX" sz="2400" b="1" kern="0" dirty="0"/>
              <a:t/>
            </a:r>
            <a:br>
              <a:rPr lang="es-MX" sz="2400" b="1" kern="0" dirty="0"/>
            </a:br>
            <a:r>
              <a:rPr lang="es-ES" sz="2400" b="1" dirty="0"/>
              <a:t>Resultados de Auditorias Externas</a:t>
            </a:r>
          </a:p>
        </p:txBody>
      </p:sp>
      <p:graphicFrame>
        <p:nvGraphicFramePr>
          <p:cNvPr id="3" name="Group 428"/>
          <p:cNvGraphicFramePr>
            <a:graphicFrameLocks/>
          </p:cNvGraphicFramePr>
          <p:nvPr>
            <p:extLst>
              <p:ext uri="{D42A27DB-BD31-4B8C-83A1-F6EECF244321}">
                <p14:modId xmlns:p14="http://schemas.microsoft.com/office/powerpoint/2010/main" val="1630166166"/>
              </p:ext>
            </p:extLst>
          </p:nvPr>
        </p:nvGraphicFramePr>
        <p:xfrm>
          <a:off x="170329" y="918322"/>
          <a:ext cx="10094259" cy="4899772"/>
        </p:xfrm>
        <a:graphic>
          <a:graphicData uri="http://schemas.openxmlformats.org/drawingml/2006/table">
            <a:tbl>
              <a:tblPr/>
              <a:tblGrid>
                <a:gridCol w="1726576">
                  <a:extLst>
                    <a:ext uri="{9D8B030D-6E8A-4147-A177-3AD203B41FA5}">
                      <a16:colId xmlns:a16="http://schemas.microsoft.com/office/drawing/2014/main" val="20000"/>
                    </a:ext>
                  </a:extLst>
                </a:gridCol>
                <a:gridCol w="3364135">
                  <a:extLst>
                    <a:ext uri="{9D8B030D-6E8A-4147-A177-3AD203B41FA5}">
                      <a16:colId xmlns:a16="http://schemas.microsoft.com/office/drawing/2014/main" val="20001"/>
                    </a:ext>
                  </a:extLst>
                </a:gridCol>
                <a:gridCol w="5003548">
                  <a:extLst>
                    <a:ext uri="{9D8B030D-6E8A-4147-A177-3AD203B41FA5}">
                      <a16:colId xmlns:a16="http://schemas.microsoft.com/office/drawing/2014/main" val="20002"/>
                    </a:ext>
                  </a:extLst>
                </a:gridCol>
              </a:tblGrid>
              <a:tr h="458089">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2400" b="0" i="0" u="none" strike="noStrike" cap="none" normalizeH="0" baseline="0" dirty="0">
                          <a:ln>
                            <a:noFill/>
                          </a:ln>
                          <a:solidFill>
                            <a:schemeClr val="tx1"/>
                          </a:solidFill>
                          <a:effectLst/>
                          <a:latin typeface="Arial" charset="0"/>
                        </a:rPr>
                        <a:t>proceso</a:t>
                      </a:r>
                      <a:endParaRPr kumimoji="0" lang="es-ES" sz="24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1400" b="1" i="0" u="none" strike="noStrike" cap="none" normalizeH="0" baseline="0" dirty="0">
                          <a:ln>
                            <a:noFill/>
                          </a:ln>
                          <a:solidFill>
                            <a:schemeClr val="tx1"/>
                          </a:solidFill>
                          <a:effectLst/>
                          <a:latin typeface="Arial" charset="0"/>
                          <a:cs typeface="Arial" charset="0"/>
                        </a:rPr>
                        <a:t>Auditoria externa</a:t>
                      </a:r>
                      <a:endParaRPr kumimoji="0" lang="es-ES" sz="24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hMerge="1">
                  <a:txBody>
                    <a:bodyPr/>
                    <a:lstStyle/>
                    <a:p>
                      <a:endParaRPr lang="es-ES"/>
                    </a:p>
                  </a:txBody>
                  <a:tcPr/>
                </a:tc>
                <a:extLst>
                  <a:ext uri="{0D108BD9-81ED-4DB2-BD59-A6C34878D82A}">
                    <a16:rowId xmlns:a16="http://schemas.microsoft.com/office/drawing/2014/main" val="10000"/>
                  </a:ext>
                </a:extLst>
              </a:tr>
              <a:tr h="380740">
                <a:tc vMerge="1">
                  <a:txBody>
                    <a:bodyPr/>
                    <a:lstStyle/>
                    <a:p>
                      <a:endParaRPr lang="es-ES"/>
                    </a:p>
                  </a:txBody>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200" b="1" i="0" u="none" strike="noStrike" cap="none" normalizeH="0" baseline="0" dirty="0">
                          <a:ln>
                            <a:noFill/>
                          </a:ln>
                          <a:solidFill>
                            <a:srgbClr val="FFFFFF"/>
                          </a:solidFill>
                          <a:effectLst/>
                          <a:latin typeface="Arial" charset="0"/>
                          <a:cs typeface="Arial" charset="0"/>
                        </a:rPr>
                        <a:t>NC</a:t>
                      </a:r>
                      <a:endParaRPr kumimoji="0" lang="es-ES" sz="28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600" b="1" i="0" u="none" strike="noStrike" cap="none" normalizeH="0" baseline="0" dirty="0">
                          <a:ln>
                            <a:noFill/>
                          </a:ln>
                          <a:solidFill>
                            <a:srgbClr val="FFFFFF"/>
                          </a:solidFill>
                          <a:effectLst/>
                          <a:latin typeface="Arial" charset="0"/>
                          <a:cs typeface="Arial" charset="0"/>
                        </a:rPr>
                        <a:t>OBS</a:t>
                      </a:r>
                      <a:endParaRPr kumimoji="0" lang="es-ES" sz="36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extLst>
                  <a:ext uri="{0D108BD9-81ED-4DB2-BD59-A6C34878D82A}">
                    <a16:rowId xmlns:a16="http://schemas.microsoft.com/office/drawing/2014/main" val="10001"/>
                  </a:ext>
                </a:extLst>
              </a:tr>
              <a:tr h="693332">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400" b="0" i="0" u="none" strike="noStrike" cap="none" normalizeH="0" baseline="0" dirty="0">
                          <a:ln>
                            <a:noFill/>
                          </a:ln>
                          <a:solidFill>
                            <a:schemeClr val="tx1"/>
                          </a:solidFill>
                          <a:effectLst/>
                          <a:latin typeface="Arial" charset="0"/>
                        </a:rPr>
                        <a:t>Docencia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800" b="1" i="0" u="none" strike="noStrike" cap="none" normalizeH="0" baseline="0" dirty="0">
                          <a:ln>
                            <a:noFill/>
                          </a:ln>
                          <a:solidFill>
                            <a:schemeClr val="tx1"/>
                          </a:solidFill>
                          <a:effectLst/>
                          <a:latin typeface="Arial" charset="0"/>
                        </a:rPr>
                        <a:t>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3600" b="1" i="0" u="none" strike="noStrike" cap="none" normalizeH="0" baseline="0" dirty="0">
                          <a:ln>
                            <a:noFill/>
                          </a:ln>
                          <a:solidFill>
                            <a:schemeClr val="tx1"/>
                          </a:solidFill>
                          <a:effectLst/>
                          <a:latin typeface="Arial" charset="0"/>
                        </a:rPr>
                        <a:t>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67611">
                <a:tc gridSpan="3">
                  <a:txBody>
                    <a:bodyPr/>
                    <a:lstStyle/>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MX" sz="1400" b="0" i="0" u="none" strike="noStrike" cap="none" normalizeH="0" baseline="0" dirty="0">
                          <a:ln>
                            <a:noFill/>
                          </a:ln>
                          <a:solidFill>
                            <a:schemeClr val="tx1"/>
                          </a:solidFill>
                          <a:effectLst/>
                          <a:latin typeface="Arial" charset="0"/>
                        </a:rPr>
                        <a:t>Se recibió visita de auditoría externa  de seguimiento en  el mes de julio de 2018 </a:t>
                      </a:r>
                      <a:r>
                        <a:rPr kumimoji="0" lang="es-MX" sz="1400" b="0" i="0" u="none" strike="noStrike" cap="none" normalizeH="0" baseline="0" dirty="0" smtClean="0">
                          <a:ln>
                            <a:noFill/>
                          </a:ln>
                          <a:solidFill>
                            <a:schemeClr val="tx1"/>
                          </a:solidFill>
                          <a:effectLst/>
                          <a:latin typeface="Arial" charset="0"/>
                        </a:rPr>
                        <a:t>para las </a:t>
                      </a:r>
                      <a:r>
                        <a:rPr kumimoji="0" lang="es-MX" sz="1400" b="0" i="0" u="none" strike="noStrike" cap="none" normalizeH="0" baseline="0" dirty="0">
                          <a:ln>
                            <a:noFill/>
                          </a:ln>
                          <a:solidFill>
                            <a:schemeClr val="tx1"/>
                          </a:solidFill>
                          <a:effectLst/>
                          <a:latin typeface="Arial" charset="0"/>
                        </a:rPr>
                        <a:t>seccionales de:  Bogotá, Barranquilla  y Pereira y   se un hallazgo </a:t>
                      </a:r>
                      <a:r>
                        <a:rPr kumimoji="0" lang="es-MX" sz="1400" b="0" i="0" u="none" strike="noStrike" cap="none" normalizeH="0" baseline="0" dirty="0" smtClean="0">
                          <a:ln>
                            <a:noFill/>
                          </a:ln>
                          <a:solidFill>
                            <a:schemeClr val="tx1"/>
                          </a:solidFill>
                          <a:effectLst/>
                          <a:latin typeface="Arial" charset="0"/>
                        </a:rPr>
                        <a:t>en </a:t>
                      </a:r>
                      <a:r>
                        <a:rPr kumimoji="0" lang="es-MX" sz="1400" b="0" i="0" u="none" strike="noStrike" cap="none" normalizeH="0" baseline="0" dirty="0">
                          <a:ln>
                            <a:noFill/>
                          </a:ln>
                          <a:solidFill>
                            <a:schemeClr val="tx1"/>
                          </a:solidFill>
                          <a:effectLst/>
                          <a:latin typeface="Arial" charset="0"/>
                        </a:rPr>
                        <a:t>el proceso de </a:t>
                      </a:r>
                      <a:r>
                        <a:rPr kumimoji="0" lang="es-MX" sz="1400" b="0" i="0" u="none" strike="noStrike" cap="none" normalizeH="0" baseline="0" dirty="0" smtClean="0">
                          <a:ln>
                            <a:noFill/>
                          </a:ln>
                          <a:solidFill>
                            <a:schemeClr val="tx1"/>
                          </a:solidFill>
                          <a:effectLst/>
                          <a:latin typeface="Arial" charset="0"/>
                        </a:rPr>
                        <a:t>Docencia se presentó un hallazgo: </a:t>
                      </a:r>
                      <a:endParaRPr kumimoji="0" lang="es-MX" sz="1400" b="0" i="0" u="none" strike="noStrike" cap="none" normalizeH="0" baseline="0" dirty="0">
                        <a:ln>
                          <a:noFill/>
                        </a:ln>
                        <a:solidFill>
                          <a:schemeClr val="tx1"/>
                        </a:solidFill>
                        <a:effectLst/>
                        <a:latin typeface="Arial" charset="0"/>
                      </a:endParaRPr>
                    </a:p>
                    <a:p>
                      <a:pPr marL="342900" marR="0" lvl="0" indent="-342900" algn="just" defTabSz="914400" rtl="0" eaLnBrk="1" fontAlgn="ctr" latinLnBrk="0" hangingPunct="1">
                        <a:lnSpc>
                          <a:spcPct val="100000"/>
                        </a:lnSpc>
                        <a:spcBef>
                          <a:spcPct val="0"/>
                        </a:spcBef>
                        <a:spcAft>
                          <a:spcPct val="0"/>
                        </a:spcAft>
                        <a:buClrTx/>
                        <a:buSzTx/>
                        <a:buFontTx/>
                        <a:buNone/>
                        <a:tabLst/>
                      </a:pPr>
                      <a:endParaRPr kumimoji="0" lang="es-MX" sz="1400" b="0" i="0" u="none" strike="noStrike" cap="none" normalizeH="0" baseline="0" dirty="0">
                        <a:ln>
                          <a:noFill/>
                        </a:ln>
                        <a:solidFill>
                          <a:schemeClr val="tx1"/>
                        </a:solidFill>
                        <a:effectLst/>
                        <a:latin typeface="Arial" charset="0"/>
                      </a:endParaRPr>
                    </a:p>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CO" sz="1200" b="0" i="0" u="none" strike="noStrike" cap="none" normalizeH="0" baseline="0" dirty="0">
                          <a:ln>
                            <a:noFill/>
                          </a:ln>
                          <a:solidFill>
                            <a:schemeClr val="tx1"/>
                          </a:solidFill>
                          <a:effectLst/>
                          <a:latin typeface="Arial" charset="0"/>
                        </a:rPr>
                        <a:t>DOCENCIA BOGOTÁ:  No encuentra el plan de trabajo docente en la asignatura: Cinética, de 5º. Semestre del programa de ingeniería </a:t>
                      </a:r>
                      <a:r>
                        <a:rPr kumimoji="0" lang="es-CO" sz="1200" b="0" i="0" u="none" strike="noStrike" cap="none" normalizeH="0" baseline="0" dirty="0" smtClean="0">
                          <a:ln>
                            <a:noFill/>
                          </a:ln>
                          <a:solidFill>
                            <a:schemeClr val="tx1"/>
                          </a:solidFill>
                          <a:effectLst/>
                          <a:latin typeface="Arial" charset="0"/>
                        </a:rPr>
                        <a:t>mecánica</a:t>
                      </a:r>
                    </a:p>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CO" sz="1200" b="0" i="0" u="none" strike="noStrike" cap="none" normalizeH="0" baseline="0" dirty="0" smtClean="0">
                          <a:ln>
                            <a:noFill/>
                          </a:ln>
                          <a:solidFill>
                            <a:schemeClr val="tx1"/>
                          </a:solidFill>
                          <a:effectLst/>
                          <a:latin typeface="Arial" charset="0"/>
                        </a:rPr>
                        <a:t>2018 </a:t>
                      </a:r>
                      <a:r>
                        <a:rPr kumimoji="0" lang="es-CO" sz="1200" b="0" i="0" u="none" strike="noStrike" cap="none" normalizeH="0" baseline="0" dirty="0">
                          <a:ln>
                            <a:noFill/>
                          </a:ln>
                          <a:solidFill>
                            <a:schemeClr val="tx1"/>
                          </a:solidFill>
                          <a:effectLst/>
                          <a:latin typeface="Arial" charset="0"/>
                        </a:rPr>
                        <a:t>(1. Se incumple el procedimiento para el control y seguimiento de la actividad docente ST-DOC-03-P-03-V01</a:t>
                      </a:r>
                    </a:p>
                    <a:p>
                      <a:pPr marL="342900" marR="0" lvl="0" indent="-342900" algn="just" defTabSz="914400" rtl="0" eaLnBrk="1" fontAlgn="ctr" latinLnBrk="0" hangingPunct="1">
                        <a:lnSpc>
                          <a:spcPct val="100000"/>
                        </a:lnSpc>
                        <a:spcBef>
                          <a:spcPct val="0"/>
                        </a:spcBef>
                        <a:spcAft>
                          <a:spcPct val="0"/>
                        </a:spcAft>
                        <a:buClrTx/>
                        <a:buSzTx/>
                        <a:buFontTx/>
                        <a:buNone/>
                        <a:tabLst/>
                      </a:pPr>
                      <a:endParaRPr kumimoji="0" lang="es-CO" sz="1200" b="0" i="0" u="none" strike="noStrike" cap="none" normalizeH="0" baseline="0" dirty="0">
                        <a:ln>
                          <a:noFill/>
                        </a:ln>
                        <a:solidFill>
                          <a:schemeClr val="tx1"/>
                        </a:solidFill>
                        <a:effectLst/>
                        <a:latin typeface="Arial" charset="0"/>
                      </a:endParaRPr>
                    </a:p>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CO" sz="1200" b="0" i="0" u="none" strike="noStrike" cap="none" normalizeH="0" baseline="0" dirty="0">
                          <a:ln>
                            <a:noFill/>
                          </a:ln>
                          <a:solidFill>
                            <a:schemeClr val="tx1"/>
                          </a:solidFill>
                          <a:effectLst/>
                          <a:latin typeface="Arial" charset="0"/>
                        </a:rPr>
                        <a:t>PROYECCIÓN SOCIAL BOGOTÁ:  No se encuentra que el plan orientado a involucrar a los profesionales egresados en actividades del </a:t>
                      </a:r>
                      <a:r>
                        <a:rPr kumimoji="0" lang="es-CO" sz="1200" b="0" i="0" u="none" strike="noStrike" cap="none" normalizeH="0" baseline="0" dirty="0" smtClean="0">
                          <a:ln>
                            <a:noFill/>
                          </a:ln>
                          <a:solidFill>
                            <a:schemeClr val="tx1"/>
                          </a:solidFill>
                          <a:effectLst/>
                          <a:latin typeface="Arial" charset="0"/>
                        </a:rPr>
                        <a:t>proceso</a:t>
                      </a:r>
                    </a:p>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CO" sz="1200" b="0" i="0" u="none" strike="noStrike" cap="none" normalizeH="0" baseline="0" dirty="0" smtClean="0">
                          <a:ln>
                            <a:noFill/>
                          </a:ln>
                          <a:solidFill>
                            <a:schemeClr val="tx1"/>
                          </a:solidFill>
                          <a:effectLst/>
                          <a:latin typeface="Arial" charset="0"/>
                        </a:rPr>
                        <a:t>de </a:t>
                      </a:r>
                      <a:r>
                        <a:rPr kumimoji="0" lang="es-CO" sz="1200" b="0" i="0" u="none" strike="noStrike" cap="none" normalizeH="0" baseline="0" dirty="0">
                          <a:ln>
                            <a:noFill/>
                          </a:ln>
                          <a:solidFill>
                            <a:schemeClr val="tx1"/>
                          </a:solidFill>
                          <a:effectLst/>
                          <a:latin typeface="Arial" charset="0"/>
                        </a:rPr>
                        <a:t>capacitación y formación </a:t>
                      </a:r>
                      <a:r>
                        <a:rPr kumimoji="0" lang="es-CO" sz="1200" b="0" i="0" u="none" strike="noStrike" cap="none" normalizeH="0" baseline="0" dirty="0" smtClean="0">
                          <a:ln>
                            <a:noFill/>
                          </a:ln>
                          <a:solidFill>
                            <a:schemeClr val="tx1"/>
                          </a:solidFill>
                          <a:effectLst/>
                          <a:latin typeface="Arial" charset="0"/>
                        </a:rPr>
                        <a:t>continua. Lo </a:t>
                      </a:r>
                      <a:r>
                        <a:rPr kumimoji="0" lang="es-CO" sz="1200" b="0" i="0" u="none" strike="noStrike" cap="none" normalizeH="0" baseline="0" dirty="0">
                          <a:ln>
                            <a:noFill/>
                          </a:ln>
                          <a:solidFill>
                            <a:schemeClr val="tx1"/>
                          </a:solidFill>
                          <a:effectLst/>
                          <a:latin typeface="Arial" charset="0"/>
                        </a:rPr>
                        <a:t>anterior, incumple la cláusula 8.1 PLANIFICACIÓN Y CONTROL OPERACIONAL de la </a:t>
                      </a:r>
                      <a:r>
                        <a:rPr kumimoji="0" lang="es-CO" sz="1200" b="0" i="0" u="none" strike="noStrike" cap="none" normalizeH="0" baseline="0" dirty="0" smtClean="0">
                          <a:ln>
                            <a:noFill/>
                          </a:ln>
                          <a:solidFill>
                            <a:schemeClr val="tx1"/>
                          </a:solidFill>
                          <a:effectLst/>
                          <a:latin typeface="Arial" charset="0"/>
                        </a:rPr>
                        <a:t>norma</a:t>
                      </a:r>
                    </a:p>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CO" sz="1200" b="0" i="0" u="none" strike="noStrike" cap="none" normalizeH="0" baseline="0" dirty="0" smtClean="0">
                          <a:ln>
                            <a:noFill/>
                          </a:ln>
                          <a:solidFill>
                            <a:schemeClr val="tx1"/>
                          </a:solidFill>
                          <a:effectLst/>
                          <a:latin typeface="Arial" charset="0"/>
                        </a:rPr>
                        <a:t>ISO9001:2015 </a:t>
                      </a:r>
                      <a:r>
                        <a:rPr kumimoji="0" lang="es-CO" sz="1200" b="0" i="0" u="none" strike="noStrike" cap="none" normalizeH="0" baseline="0" dirty="0">
                          <a:ln>
                            <a:noFill/>
                          </a:ln>
                          <a:solidFill>
                            <a:schemeClr val="tx1"/>
                          </a:solidFill>
                          <a:effectLst/>
                          <a:latin typeface="Arial" charset="0"/>
                        </a:rPr>
                        <a:t>la organización debe planificar, implementar y controlar los procesos para cumplir los requisitos para la provisión de productos </a:t>
                      </a:r>
                      <a:r>
                        <a:rPr kumimoji="0" lang="es-CO" sz="1200" b="0" i="0" u="none" strike="noStrike" cap="none" normalizeH="0" baseline="0" dirty="0" smtClean="0">
                          <a:ln>
                            <a:noFill/>
                          </a:ln>
                          <a:solidFill>
                            <a:schemeClr val="tx1"/>
                          </a:solidFill>
                          <a:effectLst/>
                          <a:latin typeface="Arial" charset="0"/>
                        </a:rPr>
                        <a:t>y</a:t>
                      </a:r>
                    </a:p>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CO" sz="1200" b="0" i="0" u="none" strike="noStrike" cap="none" normalizeH="0" baseline="0" dirty="0" smtClean="0">
                          <a:ln>
                            <a:noFill/>
                          </a:ln>
                          <a:solidFill>
                            <a:schemeClr val="tx1"/>
                          </a:solidFill>
                          <a:effectLst/>
                          <a:latin typeface="Arial" charset="0"/>
                        </a:rPr>
                        <a:t>servicios.</a:t>
                      </a:r>
                    </a:p>
                    <a:p>
                      <a:pPr marL="342900" marR="0" lvl="0" indent="-342900" algn="just" defTabSz="914400" rtl="0" eaLnBrk="1" fontAlgn="ctr" latinLnBrk="0" hangingPunct="1">
                        <a:lnSpc>
                          <a:spcPct val="100000"/>
                        </a:lnSpc>
                        <a:spcBef>
                          <a:spcPct val="0"/>
                        </a:spcBef>
                        <a:spcAft>
                          <a:spcPct val="0"/>
                        </a:spcAft>
                        <a:buClrTx/>
                        <a:buSzTx/>
                        <a:buFontTx/>
                        <a:buNone/>
                        <a:tabLst/>
                      </a:pPr>
                      <a:endParaRPr kumimoji="0" lang="es-CO" sz="1200" b="0" i="0" u="none" strike="noStrike" cap="none" normalizeH="0" baseline="0" dirty="0" smtClean="0">
                        <a:ln>
                          <a:noFill/>
                        </a:ln>
                        <a:solidFill>
                          <a:schemeClr val="tx1"/>
                        </a:solidFill>
                        <a:effectLst/>
                        <a:latin typeface="Arial" charset="0"/>
                      </a:endParaRPr>
                    </a:p>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CO" sz="1200" b="1" i="0" u="none" strike="noStrike" cap="none" normalizeH="0" baseline="0" dirty="0" smtClean="0">
                          <a:ln>
                            <a:noFill/>
                          </a:ln>
                          <a:solidFill>
                            <a:schemeClr val="tx1"/>
                          </a:solidFill>
                          <a:effectLst/>
                          <a:latin typeface="Arial" charset="0"/>
                        </a:rPr>
                        <a:t>Plan de trabajo Docente</a:t>
                      </a:r>
                      <a:r>
                        <a:rPr kumimoji="0" lang="es-CO" sz="1200" b="0" i="0" u="none" strike="noStrike" cap="none" normalizeH="0" baseline="0" dirty="0" smtClean="0">
                          <a:ln>
                            <a:noFill/>
                          </a:ln>
                          <a:solidFill>
                            <a:schemeClr val="tx1"/>
                          </a:solidFill>
                          <a:effectLst/>
                          <a:latin typeface="Arial" charset="0"/>
                        </a:rPr>
                        <a:t>:  En la Seccional los planes de trabajo docente de los programas reposan en la Jefatura de Personal.</a:t>
                      </a:r>
                      <a:endParaRPr kumimoji="0" lang="es-MX" sz="1200" b="0" i="0" u="none" strike="noStrike" cap="none" normalizeH="0" baseline="0" dirty="0">
                        <a:ln>
                          <a:noFill/>
                        </a:ln>
                        <a:solidFill>
                          <a:schemeClr val="tx1"/>
                        </a:solidFill>
                        <a:effectLst/>
                        <a:latin typeface="Arial" charset="0"/>
                      </a:endParaRPr>
                    </a:p>
                    <a:p>
                      <a:pPr marL="342900" marR="0" lvl="0" indent="-342900" algn="just" defTabSz="914400" rtl="0" eaLnBrk="1" fontAlgn="ctr" latinLnBrk="0" hangingPunct="1">
                        <a:lnSpc>
                          <a:spcPct val="100000"/>
                        </a:lnSpc>
                        <a:spcBef>
                          <a:spcPct val="0"/>
                        </a:spcBef>
                        <a:spcAft>
                          <a:spcPct val="0"/>
                        </a:spcAft>
                        <a:buClrTx/>
                        <a:buSzTx/>
                        <a:buFontTx/>
                        <a:buNone/>
                        <a:tabLst/>
                      </a:pPr>
                      <a:endParaRPr kumimoji="0" lang="es-MX" sz="1200" b="0" i="0" u="none" strike="noStrike" cap="none" normalizeH="0" baseline="0" dirty="0" smtClean="0">
                        <a:ln>
                          <a:noFill/>
                        </a:ln>
                        <a:solidFill>
                          <a:schemeClr val="tx1"/>
                        </a:solidFill>
                        <a:effectLst/>
                        <a:latin typeface="Arial" charset="0"/>
                      </a:endParaRPr>
                    </a:p>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MX" sz="1200" b="1" i="0" u="none" strike="noStrike" cap="none" normalizeH="0" baseline="0" dirty="0" smtClean="0">
                          <a:ln>
                            <a:noFill/>
                          </a:ln>
                          <a:solidFill>
                            <a:schemeClr val="tx1"/>
                          </a:solidFill>
                          <a:effectLst/>
                          <a:latin typeface="Arial" charset="0"/>
                        </a:rPr>
                        <a:t>Plan de capacitación y formación continua que involucre egresados</a:t>
                      </a:r>
                      <a:r>
                        <a:rPr kumimoji="0" lang="es-MX" sz="1200" b="0" i="0" u="none" strike="noStrike" cap="none" normalizeH="0" baseline="0" dirty="0" smtClean="0">
                          <a:ln>
                            <a:noFill/>
                          </a:ln>
                          <a:solidFill>
                            <a:schemeClr val="tx1"/>
                          </a:solidFill>
                          <a:effectLst/>
                          <a:latin typeface="Arial" charset="0"/>
                        </a:rPr>
                        <a:t>:  Pendiente elaborar plan de capacitación para egresados</a:t>
                      </a:r>
                      <a:endParaRPr kumimoji="0" lang="es-MX" sz="12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28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36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665924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142927184"/>
              </p:ext>
            </p:extLst>
          </p:nvPr>
        </p:nvGraphicFramePr>
        <p:xfrm>
          <a:off x="322729" y="1178995"/>
          <a:ext cx="9959786" cy="5681984"/>
        </p:xfrm>
        <a:graphic>
          <a:graphicData uri="http://schemas.openxmlformats.org/drawingml/2006/table">
            <a:tbl>
              <a:tblPr firstRow="1" firstCol="1" bandRow="1">
                <a:tableStyleId>{5C22544A-7EE6-4342-B048-85BDC9FD1C3A}</a:tableStyleId>
              </a:tblPr>
              <a:tblGrid>
                <a:gridCol w="4213411">
                  <a:extLst>
                    <a:ext uri="{9D8B030D-6E8A-4147-A177-3AD203B41FA5}">
                      <a16:colId xmlns:a16="http://schemas.microsoft.com/office/drawing/2014/main" val="3529620441"/>
                    </a:ext>
                  </a:extLst>
                </a:gridCol>
                <a:gridCol w="3021106">
                  <a:extLst>
                    <a:ext uri="{9D8B030D-6E8A-4147-A177-3AD203B41FA5}">
                      <a16:colId xmlns:a16="http://schemas.microsoft.com/office/drawing/2014/main" val="2723494346"/>
                    </a:ext>
                  </a:extLst>
                </a:gridCol>
                <a:gridCol w="2725269">
                  <a:extLst>
                    <a:ext uri="{9D8B030D-6E8A-4147-A177-3AD203B41FA5}">
                      <a16:colId xmlns:a16="http://schemas.microsoft.com/office/drawing/2014/main" val="504107030"/>
                    </a:ext>
                  </a:extLst>
                </a:gridCol>
              </a:tblGrid>
              <a:tr h="160088">
                <a:tc>
                  <a:txBody>
                    <a:bodyPr/>
                    <a:lstStyle/>
                    <a:p>
                      <a:pPr algn="ctr">
                        <a:lnSpc>
                          <a:spcPct val="107000"/>
                        </a:lnSpc>
                        <a:spcAft>
                          <a:spcPts val="0"/>
                        </a:spcAft>
                      </a:pPr>
                      <a:r>
                        <a:rPr lang="es-CO" sz="1000" dirty="0">
                          <a:solidFill>
                            <a:schemeClr val="tx1"/>
                          </a:solidFill>
                          <a:effectLst/>
                        </a:rPr>
                        <a:t>ACCIONES</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000" dirty="0">
                          <a:solidFill>
                            <a:schemeClr val="tx1"/>
                          </a:solidFill>
                          <a:effectLst/>
                        </a:rPr>
                        <a:t>ACCIONES</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000" dirty="0">
                          <a:solidFill>
                            <a:schemeClr val="tx1"/>
                          </a:solidFill>
                          <a:effectLst/>
                        </a:rPr>
                        <a:t>SEGUIMIENTO</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995912"/>
                  </a:ext>
                </a:extLst>
              </a:tr>
              <a:tr h="2937551">
                <a:tc>
                  <a:txBody>
                    <a:bodyPr/>
                    <a:lstStyle/>
                    <a:p>
                      <a:pPr algn="just" fontAlgn="ctr"/>
                      <a:r>
                        <a:rPr lang="es-CO" sz="1100" b="1" i="0" u="none" strike="noStrike" dirty="0" smtClean="0">
                          <a:solidFill>
                            <a:srgbClr val="FF0000"/>
                          </a:solidFill>
                          <a:effectLst/>
                          <a:latin typeface="Calibri" panose="020F0502020204030204" pitchFamily="34" charset="0"/>
                        </a:rPr>
                        <a:t>FACULTAD</a:t>
                      </a:r>
                      <a:r>
                        <a:rPr lang="es-CO" sz="1100" b="1" i="0" u="none" strike="noStrike" baseline="0" dirty="0" smtClean="0">
                          <a:solidFill>
                            <a:srgbClr val="FF0000"/>
                          </a:solidFill>
                          <a:effectLst/>
                          <a:latin typeface="Calibri" panose="020F0502020204030204" pitchFamily="34" charset="0"/>
                        </a:rPr>
                        <a:t> DE CIENCIAS ECONÓMICAS, ADMINISTRATIVAS Y CONTABLES</a:t>
                      </a:r>
                    </a:p>
                    <a:p>
                      <a:pPr algn="just" fontAlgn="ctr"/>
                      <a:r>
                        <a:rPr lang="es-CO" sz="1100" b="1" i="0" u="none" strike="noStrike" baseline="0" dirty="0" smtClean="0">
                          <a:solidFill>
                            <a:schemeClr val="tx1"/>
                          </a:solidFill>
                          <a:effectLst/>
                          <a:latin typeface="Calibri" panose="020F0502020204030204" pitchFamily="34" charset="0"/>
                        </a:rPr>
                        <a:t>AUDITORIA 2018-1</a:t>
                      </a:r>
                      <a:endParaRPr lang="es-CO" sz="1100" b="1" i="0" u="none" strike="noStrike" dirty="0" smtClean="0">
                        <a:solidFill>
                          <a:schemeClr val="tx1"/>
                        </a:solidFill>
                        <a:effectLst/>
                        <a:latin typeface="Calibri" panose="020F0502020204030204" pitchFamily="34" charset="0"/>
                      </a:endParaRPr>
                    </a:p>
                    <a:p>
                      <a:pPr algn="just" fontAlgn="ctr"/>
                      <a:r>
                        <a:rPr lang="es-CO" sz="1100" b="0" i="0" u="none" strike="noStrike" dirty="0" smtClean="0">
                          <a:solidFill>
                            <a:schemeClr val="tx1"/>
                          </a:solidFill>
                          <a:effectLst/>
                          <a:latin typeface="Calibri" panose="020F0502020204030204" pitchFamily="34" charset="0"/>
                        </a:rPr>
                        <a:t>NO </a:t>
                      </a:r>
                      <a:r>
                        <a:rPr lang="es-CO" sz="1100" b="0" i="0" u="none" strike="noStrike" dirty="0">
                          <a:solidFill>
                            <a:schemeClr val="tx1"/>
                          </a:solidFill>
                          <a:effectLst/>
                          <a:latin typeface="Calibri" panose="020F0502020204030204" pitchFamily="34" charset="0"/>
                        </a:rPr>
                        <a:t>CONFORMIDAD 1: </a:t>
                      </a:r>
                      <a:r>
                        <a:rPr lang="es-CO" sz="1100" b="0" i="0" u="none" strike="noStrike" dirty="0" smtClean="0">
                          <a:solidFill>
                            <a:schemeClr val="tx1"/>
                          </a:solidFill>
                          <a:effectLst/>
                          <a:latin typeface="Calibri" panose="020F0502020204030204" pitchFamily="34" charset="0"/>
                        </a:rPr>
                        <a:t>Se </a:t>
                      </a:r>
                      <a:r>
                        <a:rPr lang="es-CO" sz="1100" b="0" i="0" u="none" strike="noStrike" dirty="0">
                          <a:solidFill>
                            <a:schemeClr val="tx1"/>
                          </a:solidFill>
                          <a:effectLst/>
                          <a:latin typeface="Calibri" panose="020F0502020204030204" pitchFamily="34" charset="0"/>
                        </a:rPr>
                        <a:t>evidencia utilización de formatos estándar en la versión anterior:  registro ST-DOC-03-P-03-F01 plan de trabajo docente  del docente Luis Alberto Arteaga con </a:t>
                      </a:r>
                      <a:r>
                        <a:rPr lang="es-CO" sz="1100" b="0" i="0" u="none" strike="noStrike" dirty="0" smtClean="0">
                          <a:solidFill>
                            <a:schemeClr val="tx1"/>
                          </a:solidFill>
                          <a:effectLst/>
                          <a:latin typeface="Calibri" panose="020F0502020204030204" pitchFamily="34" charset="0"/>
                        </a:rPr>
                        <a:t>versión </a:t>
                      </a:r>
                      <a:r>
                        <a:rPr lang="es-CO" sz="1100" b="0" i="0" u="none" strike="noStrike" dirty="0">
                          <a:solidFill>
                            <a:schemeClr val="tx1"/>
                          </a:solidFill>
                          <a:effectLst/>
                          <a:latin typeface="Calibri" panose="020F0502020204030204" pitchFamily="34" charset="0"/>
                        </a:rPr>
                        <a:t>1 de 05/05/2017. en Intranet este formato esta con </a:t>
                      </a:r>
                      <a:r>
                        <a:rPr lang="es-CO" sz="1100" b="0" i="0" u="none" strike="noStrike" dirty="0" smtClean="0">
                          <a:solidFill>
                            <a:schemeClr val="tx1"/>
                          </a:solidFill>
                          <a:effectLst/>
                          <a:latin typeface="Calibri" panose="020F0502020204030204" pitchFamily="34" charset="0"/>
                        </a:rPr>
                        <a:t>versión </a:t>
                      </a:r>
                      <a:r>
                        <a:rPr lang="es-CO" sz="1100" b="0" i="0" u="none" strike="noStrike" dirty="0">
                          <a:solidFill>
                            <a:schemeClr val="tx1"/>
                          </a:solidFill>
                          <a:effectLst/>
                          <a:latin typeface="Calibri" panose="020F0502020204030204" pitchFamily="34" charset="0"/>
                        </a:rPr>
                        <a:t>2 de 28/11/2017  al igual que el </a:t>
                      </a:r>
                      <a:r>
                        <a:rPr lang="es-CO" sz="1100" b="0" i="0" u="none" strike="noStrike" dirty="0" smtClean="0">
                          <a:solidFill>
                            <a:schemeClr val="tx1"/>
                          </a:solidFill>
                          <a:effectLst/>
                          <a:latin typeface="Calibri" panose="020F0502020204030204" pitchFamily="34" charset="0"/>
                        </a:rPr>
                        <a:t>seguimiento </a:t>
                      </a:r>
                      <a:r>
                        <a:rPr lang="es-CO" sz="1100" b="0" i="0" u="none" strike="noStrike" dirty="0">
                          <a:solidFill>
                            <a:schemeClr val="tx1"/>
                          </a:solidFill>
                          <a:effectLst/>
                          <a:latin typeface="Calibri" panose="020F0502020204030204" pitchFamily="34" charset="0"/>
                        </a:rPr>
                        <a:t>no se hace en el mismo formato en los espacios destinados para ello.    se evidencia formato ST-DOC-02-I-01-F01 </a:t>
                      </a:r>
                      <a:r>
                        <a:rPr lang="es-CO" sz="1100" b="0" i="0" u="none" strike="noStrike" dirty="0" smtClean="0">
                          <a:solidFill>
                            <a:schemeClr val="tx1"/>
                          </a:solidFill>
                          <a:effectLst/>
                          <a:latin typeface="Calibri" panose="020F0502020204030204" pitchFamily="34" charset="0"/>
                        </a:rPr>
                        <a:t>inscripción </a:t>
                      </a:r>
                      <a:r>
                        <a:rPr lang="es-CO" sz="1100" b="0" i="0" u="none" strike="noStrike" dirty="0">
                          <a:solidFill>
                            <a:schemeClr val="tx1"/>
                          </a:solidFill>
                          <a:effectLst/>
                          <a:latin typeface="Calibri" panose="020F0502020204030204" pitchFamily="34" charset="0"/>
                        </a:rPr>
                        <a:t>cursos de </a:t>
                      </a:r>
                      <a:r>
                        <a:rPr lang="es-CO" sz="1100" b="0" i="0" u="none" strike="noStrike" dirty="0" smtClean="0">
                          <a:solidFill>
                            <a:schemeClr val="tx1"/>
                          </a:solidFill>
                          <a:effectLst/>
                          <a:latin typeface="Calibri" panose="020F0502020204030204" pitchFamily="34" charset="0"/>
                        </a:rPr>
                        <a:t>nivelación </a:t>
                      </a:r>
                      <a:r>
                        <a:rPr lang="es-CO" sz="1100" b="0" i="0" u="none" strike="noStrike" dirty="0">
                          <a:solidFill>
                            <a:schemeClr val="tx1"/>
                          </a:solidFill>
                          <a:effectLst/>
                          <a:latin typeface="Calibri" panose="020F0502020204030204" pitchFamily="34" charset="0"/>
                        </a:rPr>
                        <a:t>asignatura fundamentos de </a:t>
                      </a:r>
                      <a:r>
                        <a:rPr lang="es-CO" sz="1100" b="0" i="0" u="none" strike="noStrike" dirty="0" smtClean="0">
                          <a:solidFill>
                            <a:schemeClr val="tx1"/>
                          </a:solidFill>
                          <a:effectLst/>
                          <a:latin typeface="Calibri" panose="020F0502020204030204" pitchFamily="34" charset="0"/>
                        </a:rPr>
                        <a:t>administración </a:t>
                      </a:r>
                      <a:r>
                        <a:rPr lang="es-CO" sz="1100" b="0" i="0" u="none" strike="noStrike" dirty="0">
                          <a:solidFill>
                            <a:schemeClr val="tx1"/>
                          </a:solidFill>
                          <a:effectLst/>
                          <a:latin typeface="Calibri" panose="020F0502020204030204" pitchFamily="34" charset="0"/>
                        </a:rPr>
                        <a:t>estudiante Laura Natalia Guerrero C.C. 1225088543  no se tiene identificado el periodo, la intensidad horaria ni el curso falta firma del señor Decano.</a:t>
                      </a:r>
                      <a:br>
                        <a:rPr lang="es-CO" sz="1100" b="0" i="0" u="none" strike="noStrike" dirty="0">
                          <a:solidFill>
                            <a:schemeClr val="tx1"/>
                          </a:solidFill>
                          <a:effectLst/>
                          <a:latin typeface="Calibri" panose="020F0502020204030204" pitchFamily="34" charset="0"/>
                        </a:rPr>
                      </a:br>
                      <a:r>
                        <a:rPr lang="es-CO" sz="1100" b="0" i="0" u="none" strike="noStrike" dirty="0">
                          <a:solidFill>
                            <a:schemeClr val="tx1"/>
                          </a:solidFill>
                          <a:effectLst/>
                          <a:latin typeface="Calibri" panose="020F0502020204030204" pitchFamily="34" charset="0"/>
                        </a:rPr>
                        <a:t>se evidencia formato de solicitud de reintegro </a:t>
                      </a:r>
                      <a:r>
                        <a:rPr lang="es-CO" sz="1100" b="0" i="0" u="none" strike="noStrike" dirty="0" smtClean="0">
                          <a:solidFill>
                            <a:schemeClr val="tx1"/>
                          </a:solidFill>
                          <a:effectLst/>
                          <a:latin typeface="Calibri" panose="020F0502020204030204" pitchFamily="34" charset="0"/>
                        </a:rPr>
                        <a:t>Ángela María Hernández  </a:t>
                      </a:r>
                      <a:r>
                        <a:rPr lang="es-CO" sz="1100" b="0" i="0" u="none" strike="noStrike" dirty="0">
                          <a:solidFill>
                            <a:schemeClr val="tx1"/>
                          </a:solidFill>
                          <a:effectLst/>
                          <a:latin typeface="Calibri" panose="020F0502020204030204" pitchFamily="34" charset="0"/>
                        </a:rPr>
                        <a:t>C.C. 1,088,288,793 del 30 de mayo de 2018  ST-DOC-02-P-02-F01 en </a:t>
                      </a:r>
                      <a:r>
                        <a:rPr lang="es-CO" sz="1100" b="0" i="0" u="none" strike="noStrike" dirty="0" smtClean="0">
                          <a:solidFill>
                            <a:schemeClr val="tx1"/>
                          </a:solidFill>
                          <a:effectLst/>
                          <a:latin typeface="Calibri" panose="020F0502020204030204" pitchFamily="34" charset="0"/>
                        </a:rPr>
                        <a:t>versión </a:t>
                      </a:r>
                      <a:r>
                        <a:rPr lang="es-CO" sz="1100" b="0" i="0" u="none" strike="noStrike" dirty="0">
                          <a:solidFill>
                            <a:schemeClr val="tx1"/>
                          </a:solidFill>
                          <a:effectLst/>
                          <a:latin typeface="Calibri" panose="020F0502020204030204" pitchFamily="34" charset="0"/>
                        </a:rPr>
                        <a:t>1 de 03/02/2017  en intranet aparece como  </a:t>
                      </a:r>
                      <a:r>
                        <a:rPr lang="es-CO" sz="1100" b="0" i="0" u="none" strike="noStrike" dirty="0" smtClean="0">
                          <a:solidFill>
                            <a:schemeClr val="tx1"/>
                          </a:solidFill>
                          <a:effectLst/>
                          <a:latin typeface="Calibri" panose="020F0502020204030204" pitchFamily="34" charset="0"/>
                        </a:rPr>
                        <a:t>versión </a:t>
                      </a:r>
                      <a:r>
                        <a:rPr lang="es-CO" sz="1100" b="0" i="0" u="none" strike="noStrike" dirty="0">
                          <a:solidFill>
                            <a:schemeClr val="tx1"/>
                          </a:solidFill>
                          <a:effectLst/>
                          <a:latin typeface="Calibri" panose="020F0502020204030204" pitchFamily="34" charset="0"/>
                        </a:rPr>
                        <a:t>2 de 12/02/2018, lo anterior incumple el numeral de la norma 7.5.2 Creación y actualización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defTabSz="914400" rtl="0" eaLnBrk="1" latinLnBrk="0" hangingPunct="1">
                        <a:lnSpc>
                          <a:spcPct val="107000"/>
                        </a:lnSpc>
                        <a:spcAft>
                          <a:spcPts val="800"/>
                        </a:spcAft>
                      </a:pPr>
                      <a:r>
                        <a:rPr lang="es-CO" sz="1050" b="0" i="0" u="none" strike="noStrike" kern="1200" dirty="0" smtClean="0">
                          <a:solidFill>
                            <a:schemeClr val="dk1"/>
                          </a:solidFill>
                          <a:effectLst/>
                          <a:latin typeface="Arial" panose="020B0604020202020204" pitchFamily="34" charset="0"/>
                          <a:ea typeface="+mn-ea"/>
                          <a:cs typeface="+mn-cs"/>
                        </a:rPr>
                        <a:t>Utilizar siempre la intranet nacional y punto de Consulta Seccional para garantizar las versiones actualizadas</a:t>
                      </a:r>
                      <a:endParaRPr lang="es-CO" sz="1050" b="0" i="0" u="none" strike="noStrike" kern="1200" dirty="0">
                        <a:solidFill>
                          <a:schemeClr val="dk1"/>
                        </a:solidFill>
                        <a:effectLst/>
                        <a:latin typeface="Arial" panose="020B0604020202020204" pitchFamily="34" charset="0"/>
                        <a:ea typeface="+mn-ea"/>
                        <a:cs typeface="+mn-cs"/>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s-CO" sz="1050" b="1" i="0" u="none" strike="noStrike" dirty="0" smtClean="0">
                          <a:effectLst/>
                          <a:latin typeface="Arial" panose="020B0604020202020204" pitchFamily="34" charset="0"/>
                        </a:rPr>
                        <a:t>Cerrada: </a:t>
                      </a:r>
                      <a:r>
                        <a:rPr lang="es-CO" sz="1050" b="0" i="0" u="none" strike="noStrike" dirty="0" smtClean="0">
                          <a:effectLst/>
                          <a:latin typeface="Arial" panose="020B0604020202020204" pitchFamily="34" charset="0"/>
                        </a:rPr>
                        <a:t>Se utilizan</a:t>
                      </a:r>
                      <a:r>
                        <a:rPr lang="es-CO" sz="1050" b="0" i="0" u="none" strike="noStrike" baseline="0" dirty="0" smtClean="0">
                          <a:effectLst/>
                          <a:latin typeface="Arial" panose="020B0604020202020204" pitchFamily="34" charset="0"/>
                        </a:rPr>
                        <a:t> </a:t>
                      </a:r>
                      <a:r>
                        <a:rPr lang="es-CO" sz="1050" b="0" i="0" u="none" strike="noStrike" dirty="0" smtClean="0">
                          <a:effectLst/>
                          <a:latin typeface="Arial" panose="020B0604020202020204" pitchFamily="34" charset="0"/>
                        </a:rPr>
                        <a:t>el </a:t>
                      </a:r>
                      <a:r>
                        <a:rPr lang="es-CO" sz="1050" b="0" i="0" u="none" strike="noStrike" dirty="0">
                          <a:effectLst/>
                          <a:latin typeface="Arial" panose="020B0604020202020204" pitchFamily="34" charset="0"/>
                        </a:rPr>
                        <a:t>formato plan docente </a:t>
                      </a:r>
                      <a:r>
                        <a:rPr lang="es-CO" sz="1050" b="0" i="0" u="none" strike="noStrike" dirty="0" smtClean="0">
                          <a:effectLst/>
                          <a:latin typeface="Arial" panose="020B0604020202020204" pitchFamily="34" charset="0"/>
                        </a:rPr>
                        <a:t>versión </a:t>
                      </a:r>
                      <a:r>
                        <a:rPr lang="es-CO" sz="1050" b="0" i="0" u="none" strike="noStrike" dirty="0">
                          <a:effectLst/>
                          <a:latin typeface="Arial" panose="020B0604020202020204" pitchFamily="34" charset="0"/>
                        </a:rPr>
                        <a:t>actual. Se hace ingreso efectivo a la intranet nacional y la ubicación del proceso en el sitio de consulta  Sistema de </a:t>
                      </a:r>
                      <a:r>
                        <a:rPr lang="es-CO" sz="1050" b="0" i="0" u="none" strike="noStrike" dirty="0" smtClean="0">
                          <a:effectLst/>
                          <a:latin typeface="Arial" panose="020B0604020202020204" pitchFamily="34" charset="0"/>
                        </a:rPr>
                        <a:t>gestión </a:t>
                      </a:r>
                      <a:r>
                        <a:rPr lang="es-CO" sz="1050" b="0" i="0" u="none" strike="noStrike" dirty="0">
                          <a:effectLst/>
                          <a:latin typeface="Arial" panose="020B0604020202020204" pitchFamily="34" charset="0"/>
                        </a:rPr>
                        <a:t>de la calidad.</a:t>
                      </a:r>
                      <a:br>
                        <a:rPr lang="es-CO" sz="1050" b="0" i="0" u="none" strike="noStrike" dirty="0">
                          <a:effectLst/>
                          <a:latin typeface="Arial" panose="020B0604020202020204" pitchFamily="34" charset="0"/>
                        </a:rPr>
                      </a:br>
                      <a:r>
                        <a:rPr lang="es-CO" sz="1050" b="0" i="0" u="none" strike="noStrike" dirty="0" smtClean="0">
                          <a:effectLst/>
                          <a:latin typeface="Arial" panose="020B0604020202020204" pitchFamily="34" charset="0"/>
                        </a:rPr>
                        <a:t>Se participó en </a:t>
                      </a:r>
                      <a:r>
                        <a:rPr lang="es-CO" sz="1050" b="0" i="0" u="none" strike="noStrike" dirty="0" err="1" smtClean="0">
                          <a:effectLst/>
                          <a:latin typeface="Arial" panose="020B0604020202020204" pitchFamily="34" charset="0"/>
                        </a:rPr>
                        <a:t>Unilibre</a:t>
                      </a:r>
                      <a:r>
                        <a:rPr lang="es-CO" sz="1050" b="0" i="0" u="none" strike="noStrike" dirty="0" smtClean="0">
                          <a:effectLst/>
                          <a:latin typeface="Arial" panose="020B0604020202020204" pitchFamily="34" charset="0"/>
                        </a:rPr>
                        <a:t> </a:t>
                      </a:r>
                      <a:r>
                        <a:rPr lang="es-CO" sz="1050" b="0" i="0" u="none" strike="noStrike" dirty="0" err="1">
                          <a:effectLst/>
                          <a:latin typeface="Arial" panose="020B0604020202020204" pitchFamily="34" charset="0"/>
                        </a:rPr>
                        <a:t>Fest</a:t>
                      </a:r>
                      <a:r>
                        <a:rPr lang="es-CO" sz="1050" b="0" i="0" u="none" strike="noStrike" dirty="0">
                          <a:effectLst/>
                          <a:latin typeface="Arial" panose="020B0604020202020204" pitchFamily="34" charset="0"/>
                        </a:rPr>
                        <a:t> </a:t>
                      </a:r>
                      <a:br>
                        <a:rPr lang="es-CO" sz="1050" b="0" i="0" u="none" strike="noStrike" dirty="0">
                          <a:effectLst/>
                          <a:latin typeface="Arial" panose="020B0604020202020204" pitchFamily="34" charset="0"/>
                        </a:rPr>
                      </a:br>
                      <a:r>
                        <a:rPr lang="es-CO" sz="1050" b="0" i="0" u="none" strike="noStrike" dirty="0" smtClean="0">
                          <a:effectLst/>
                          <a:latin typeface="Arial" panose="020B0604020202020204" pitchFamily="34" charset="0"/>
                        </a:rPr>
                        <a:t>Se</a:t>
                      </a:r>
                      <a:r>
                        <a:rPr lang="es-CO" sz="1050" b="0" i="0" u="none" strike="noStrike" baseline="0" dirty="0" smtClean="0">
                          <a:effectLst/>
                          <a:latin typeface="Arial" panose="020B0604020202020204" pitchFamily="34" charset="0"/>
                        </a:rPr>
                        <a:t> tiene </a:t>
                      </a:r>
                      <a:r>
                        <a:rPr lang="es-CO" sz="1050" b="0" i="0" u="none" strike="noStrike" dirty="0" smtClean="0">
                          <a:effectLst/>
                          <a:latin typeface="Arial" panose="020B0604020202020204" pitchFamily="34" charset="0"/>
                        </a:rPr>
                        <a:t>programación </a:t>
                      </a:r>
                      <a:r>
                        <a:rPr lang="es-CO" sz="1050" b="0" i="0" u="none" strike="noStrike" dirty="0">
                          <a:effectLst/>
                          <a:latin typeface="Arial" panose="020B0604020202020204" pitchFamily="34" charset="0"/>
                        </a:rPr>
                        <a:t>de actividades que incluye a </a:t>
                      </a:r>
                      <a:r>
                        <a:rPr lang="es-CO" sz="1050" b="0" i="0" u="none" strike="noStrike" dirty="0" smtClean="0">
                          <a:effectLst/>
                          <a:latin typeface="Arial" panose="020B0604020202020204" pitchFamily="34" charset="0"/>
                        </a:rPr>
                        <a:t> egresados </a:t>
                      </a:r>
                      <a:r>
                        <a:rPr lang="es-CO" sz="1050" b="0" i="0" u="none" strike="noStrike" dirty="0">
                          <a:effectLst/>
                          <a:latin typeface="Arial" panose="020B0604020202020204" pitchFamily="34" charset="0"/>
                        </a:rPr>
                        <a:t>como componente PIDI 7 conferencia </a:t>
                      </a:r>
                      <a:r>
                        <a:rPr lang="es-CO" sz="1050" b="0" i="0" u="none" strike="noStrike" dirty="0" err="1">
                          <a:effectLst/>
                          <a:latin typeface="Arial" panose="020B0604020202020204" pitchFamily="34" charset="0"/>
                        </a:rPr>
                        <a:t>criptomonedas</a:t>
                      </a:r>
                      <a:r>
                        <a:rPr lang="es-CO" sz="1050" b="0" i="0" u="none" strike="noStrike" dirty="0">
                          <a:effectLst/>
                          <a:latin typeface="Arial" panose="020B0604020202020204" pitchFamily="34" charset="0"/>
                        </a:rPr>
                        <a:t>, </a:t>
                      </a:r>
                      <a:r>
                        <a:rPr lang="es-CO" sz="1050" b="0" i="0" u="none" strike="noStrike" dirty="0" err="1" smtClean="0">
                          <a:effectLst/>
                          <a:latin typeface="Arial" panose="020B0604020202020204" pitchFamily="34" charset="0"/>
                        </a:rPr>
                        <a:t>procolombia</a:t>
                      </a:r>
                      <a:r>
                        <a:rPr lang="es-CO" sz="1050" b="0" i="0" u="none" strike="noStrike" dirty="0" smtClean="0">
                          <a:effectLst/>
                          <a:latin typeface="Arial" panose="020B0604020202020204" pitchFamily="34" charset="0"/>
                        </a:rPr>
                        <a:t>, </a:t>
                      </a:r>
                      <a:r>
                        <a:rPr lang="es-CO" sz="1050" b="0" i="0" u="none" strike="noStrike" dirty="0">
                          <a:effectLst/>
                          <a:latin typeface="Arial" panose="020B0604020202020204" pitchFamily="34" charset="0"/>
                        </a:rPr>
                        <a:t>seminario de la DIAN factura </a:t>
                      </a:r>
                      <a:r>
                        <a:rPr lang="es-CO" sz="1050" b="0" i="0" u="none" strike="noStrike" dirty="0" smtClean="0">
                          <a:effectLst/>
                          <a:latin typeface="Arial" panose="020B0604020202020204" pitchFamily="34" charset="0"/>
                        </a:rPr>
                        <a:t>electrónica.</a:t>
                      </a:r>
                      <a:r>
                        <a:rPr lang="es-CO" sz="1050" b="0" i="0" u="none" strike="noStrike" dirty="0">
                          <a:effectLst/>
                          <a:latin typeface="Arial" panose="020B0604020202020204" pitchFamily="34" charset="0"/>
                        </a:rPr>
                        <a:t/>
                      </a:r>
                      <a:br>
                        <a:rPr lang="es-CO" sz="1050" b="0" i="0" u="none" strike="noStrike" dirty="0">
                          <a:effectLst/>
                          <a:latin typeface="Arial" panose="020B0604020202020204" pitchFamily="34" charset="0"/>
                        </a:rPr>
                      </a:br>
                      <a:endParaRPr lang="es-CO" sz="105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0641262"/>
                  </a:ext>
                </a:extLst>
              </a:tr>
              <a:tr h="996145">
                <a:tc>
                  <a:txBody>
                    <a:bodyPr/>
                    <a:lstStyle/>
                    <a:p>
                      <a:pPr algn="just" fontAlgn="ctr"/>
                      <a:r>
                        <a:rPr lang="es-CO" sz="1100" b="0" i="0" u="none" strike="noStrike" kern="1200" dirty="0">
                          <a:solidFill>
                            <a:schemeClr val="tx1"/>
                          </a:solidFill>
                          <a:effectLst/>
                          <a:latin typeface="Calibri" panose="020F0502020204030204" pitchFamily="34" charset="0"/>
                          <a:ea typeface="+mn-ea"/>
                          <a:cs typeface="+mn-cs"/>
                        </a:rPr>
                        <a:t>NO CONFORMIDAD 2: (FACULTAD CIENCIAS ECONOMICAS) No se evidencio </a:t>
                      </a:r>
                      <a:r>
                        <a:rPr lang="es-CO" sz="1100" b="0" i="0" u="none" strike="noStrike" kern="1200" dirty="0" smtClean="0">
                          <a:solidFill>
                            <a:schemeClr val="tx1"/>
                          </a:solidFill>
                          <a:effectLst/>
                          <a:latin typeface="Calibri" panose="020F0502020204030204" pitchFamily="34" charset="0"/>
                          <a:ea typeface="+mn-ea"/>
                          <a:cs typeface="+mn-cs"/>
                        </a:rPr>
                        <a:t>ningún </a:t>
                      </a:r>
                      <a:r>
                        <a:rPr lang="es-CO" sz="1100" b="0" i="0" u="none" strike="noStrike" kern="1200" dirty="0">
                          <a:solidFill>
                            <a:schemeClr val="tx1"/>
                          </a:solidFill>
                          <a:effectLst/>
                          <a:latin typeface="Calibri" panose="020F0502020204030204" pitchFamily="34" charset="0"/>
                          <a:ea typeface="+mn-ea"/>
                          <a:cs typeface="+mn-cs"/>
                        </a:rPr>
                        <a:t>documento de </a:t>
                      </a:r>
                      <a:r>
                        <a:rPr lang="es-CO" sz="1100" b="0" i="0" u="none" strike="noStrike" kern="1200" dirty="0" smtClean="0">
                          <a:solidFill>
                            <a:schemeClr val="tx1"/>
                          </a:solidFill>
                          <a:effectLst/>
                          <a:latin typeface="Calibri" panose="020F0502020204030204" pitchFamily="34" charset="0"/>
                          <a:ea typeface="+mn-ea"/>
                          <a:cs typeface="+mn-cs"/>
                        </a:rPr>
                        <a:t>cesión </a:t>
                      </a:r>
                      <a:r>
                        <a:rPr lang="es-CO" sz="1100" b="0" i="0" u="none" strike="noStrike" kern="1200" dirty="0">
                          <a:solidFill>
                            <a:schemeClr val="tx1"/>
                          </a:solidFill>
                          <a:effectLst/>
                          <a:latin typeface="Calibri" panose="020F0502020204030204" pitchFamily="34" charset="0"/>
                          <a:ea typeface="+mn-ea"/>
                          <a:cs typeface="+mn-cs"/>
                        </a:rPr>
                        <a:t>de derechos de autor de docentes que han hecho publicaciones para la facultad. La persona encargada manifiesta que la Universidad no tiene en este </a:t>
                      </a:r>
                      <a:r>
                        <a:rPr lang="es-CO" sz="1100" b="0" i="0" u="none" strike="noStrike" kern="1200" dirty="0" smtClean="0">
                          <a:solidFill>
                            <a:schemeClr val="tx1"/>
                          </a:solidFill>
                          <a:effectLst/>
                          <a:latin typeface="Calibri" panose="020F0502020204030204" pitchFamily="34" charset="0"/>
                          <a:ea typeface="+mn-ea"/>
                          <a:cs typeface="+mn-cs"/>
                        </a:rPr>
                        <a:t>momento </a:t>
                      </a:r>
                      <a:r>
                        <a:rPr lang="es-CO" sz="1100" b="0" i="0" u="none" strike="noStrike" kern="1200" dirty="0">
                          <a:solidFill>
                            <a:schemeClr val="tx1"/>
                          </a:solidFill>
                          <a:effectLst/>
                          <a:latin typeface="Calibri" panose="020F0502020204030204" pitchFamily="34" charset="0"/>
                          <a:ea typeface="+mn-ea"/>
                          <a:cs typeface="+mn-cs"/>
                        </a:rPr>
                        <a:t>una </a:t>
                      </a:r>
                      <a:r>
                        <a:rPr lang="es-CO" sz="1100" b="0" i="0" u="none" strike="noStrike" kern="1200" dirty="0" smtClean="0">
                          <a:solidFill>
                            <a:schemeClr val="tx1"/>
                          </a:solidFill>
                          <a:effectLst/>
                          <a:latin typeface="Calibri" panose="020F0502020204030204" pitchFamily="34" charset="0"/>
                          <a:ea typeface="+mn-ea"/>
                          <a:cs typeface="+mn-cs"/>
                        </a:rPr>
                        <a:t>política </a:t>
                      </a:r>
                      <a:r>
                        <a:rPr lang="es-CO" sz="1100" b="0" i="0" u="none" strike="noStrike" kern="1200" dirty="0">
                          <a:solidFill>
                            <a:schemeClr val="tx1"/>
                          </a:solidFill>
                          <a:effectLst/>
                          <a:latin typeface="Calibri" panose="020F0502020204030204" pitchFamily="34" charset="0"/>
                          <a:ea typeface="+mn-ea"/>
                          <a:cs typeface="+mn-cs"/>
                        </a:rPr>
                        <a:t>para este tema.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s-CO" sz="1050" b="0" i="0" u="none" strike="noStrike" kern="1200" dirty="0" smtClean="0">
                          <a:solidFill>
                            <a:schemeClr val="dk1"/>
                          </a:solidFill>
                          <a:effectLst/>
                          <a:latin typeface="Arial" panose="020B0604020202020204" pitchFamily="34" charset="0"/>
                          <a:ea typeface="+mn-ea"/>
                          <a:cs typeface="+mn-cs"/>
                        </a:rPr>
                        <a:t>Crear el Comité Editorial Seccional con el fin servir de tamiz a la redacción de las distintas publicaciones y unificar criterios relacionados con al políticas correspondientes a la autoría </a:t>
                      </a:r>
                      <a:endParaRPr lang="es-CO" sz="1050" b="0" i="0" u="none" strike="noStrike" kern="1200" dirty="0">
                        <a:solidFill>
                          <a:schemeClr val="dk1"/>
                        </a:solidFill>
                        <a:effectLst/>
                        <a:latin typeface="Arial" panose="020B0604020202020204" pitchFamily="34" charset="0"/>
                        <a:ea typeface="+mn-ea"/>
                        <a:cs typeface="+mn-cs"/>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050" b="1" i="0" u="none" strike="noStrike" dirty="0" smtClean="0">
                          <a:effectLst/>
                          <a:latin typeface="Arial" panose="020B0604020202020204" pitchFamily="34" charset="0"/>
                        </a:rPr>
                        <a:t>Cerrada: </a:t>
                      </a:r>
                      <a:r>
                        <a:rPr lang="es-CO" sz="1050" b="0" i="0" u="none" strike="noStrike" dirty="0" smtClean="0">
                          <a:effectLst/>
                          <a:latin typeface="Arial" panose="020B0604020202020204" pitchFamily="34" charset="0"/>
                        </a:rPr>
                        <a:t>Se tiene </a:t>
                      </a:r>
                      <a:r>
                        <a:rPr lang="es-CO" sz="1050" b="0" i="0" u="none" strike="noStrike" dirty="0">
                          <a:effectLst/>
                          <a:latin typeface="Arial" panose="020B0604020202020204" pitchFamily="34" charset="0"/>
                        </a:rPr>
                        <a:t>acta de </a:t>
                      </a:r>
                      <a:r>
                        <a:rPr lang="es-CO" sz="1050" b="0" i="0" u="none" strike="noStrike" dirty="0" smtClean="0">
                          <a:effectLst/>
                          <a:latin typeface="Arial" panose="020B0604020202020204" pitchFamily="34" charset="0"/>
                        </a:rPr>
                        <a:t>instalación </a:t>
                      </a:r>
                      <a:r>
                        <a:rPr lang="es-CO" sz="1050" b="0" i="0" u="none" strike="noStrike" dirty="0">
                          <a:effectLst/>
                          <a:latin typeface="Arial" panose="020B0604020202020204" pitchFamily="34" charset="0"/>
                        </a:rPr>
                        <a:t>del comité editorial de la Seccional en cabeza de la </a:t>
                      </a:r>
                      <a:r>
                        <a:rPr lang="es-CO" sz="1050" b="0" i="0" u="none" strike="noStrike" dirty="0" smtClean="0">
                          <a:effectLst/>
                          <a:latin typeface="Arial" panose="020B0604020202020204" pitchFamily="34" charset="0"/>
                        </a:rPr>
                        <a:t>dirección </a:t>
                      </a:r>
                      <a:r>
                        <a:rPr lang="es-CO" sz="1050" b="0" i="0" u="none" strike="noStrike" dirty="0">
                          <a:effectLst/>
                          <a:latin typeface="Arial" panose="020B0604020202020204" pitchFamily="34" charset="0"/>
                        </a:rPr>
                        <a:t>de investigaciones, al igual que documento de la Decanatura en la que se solicita establecer y unificar criterios (una </a:t>
                      </a:r>
                      <a:r>
                        <a:rPr lang="es-CO" sz="1050" b="0" i="0" u="none" strike="noStrike" dirty="0" smtClean="0">
                          <a:effectLst/>
                          <a:latin typeface="Arial" panose="020B0604020202020204" pitchFamily="34" charset="0"/>
                        </a:rPr>
                        <a:t>política </a:t>
                      </a:r>
                      <a:r>
                        <a:rPr lang="es-CO" sz="1050" b="0" i="0" u="none" strike="noStrike" dirty="0">
                          <a:effectLst/>
                          <a:latin typeface="Arial" panose="020B0604020202020204" pitchFamily="34" charset="0"/>
                        </a:rPr>
                        <a:t>editorial)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64026378"/>
                  </a:ext>
                </a:extLst>
              </a:tr>
              <a:tr h="792610">
                <a:tc>
                  <a:txBody>
                    <a:bodyPr/>
                    <a:lstStyle/>
                    <a:p>
                      <a:pPr algn="just" fontAlgn="ctr"/>
                      <a:r>
                        <a:rPr lang="es-CO" sz="1100" b="1" i="0" u="none" strike="noStrike" kern="1200" dirty="0" smtClean="0">
                          <a:solidFill>
                            <a:schemeClr val="tx1"/>
                          </a:solidFill>
                          <a:effectLst/>
                          <a:latin typeface="Calibri" panose="020F0502020204030204" pitchFamily="34" charset="0"/>
                          <a:ea typeface="+mn-ea"/>
                          <a:cs typeface="+mn-cs"/>
                        </a:rPr>
                        <a:t>AUDITORIA 2018-2</a:t>
                      </a:r>
                    </a:p>
                    <a:p>
                      <a:pPr algn="just" fontAlgn="ctr"/>
                      <a:r>
                        <a:rPr lang="es-CO" sz="1100" b="0" i="0" u="none" strike="noStrike" kern="1200" dirty="0" smtClean="0">
                          <a:solidFill>
                            <a:schemeClr val="tx1"/>
                          </a:solidFill>
                          <a:effectLst/>
                          <a:latin typeface="Calibri" panose="020F0502020204030204" pitchFamily="34" charset="0"/>
                          <a:ea typeface="+mn-ea"/>
                          <a:cs typeface="+mn-cs"/>
                        </a:rPr>
                        <a:t>OBS1</a:t>
                      </a:r>
                      <a:r>
                        <a:rPr lang="es-CO" sz="1100" b="0" i="0" u="none" strike="noStrike" kern="1200" dirty="0">
                          <a:solidFill>
                            <a:schemeClr val="tx1"/>
                          </a:solidFill>
                          <a:effectLst/>
                          <a:latin typeface="Calibri" panose="020F0502020204030204" pitchFamily="34" charset="0"/>
                          <a:ea typeface="+mn-ea"/>
                          <a:cs typeface="+mn-cs"/>
                        </a:rPr>
                        <a:t>:  Se deben  ajustar  las carpetas del archivo de la Facultad a la TRD ya que se evidencia carpeta marcada como correspondencia y en la TRD figura como Comunicaciones.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000" b="0" i="0" u="none" strike="noStrike" dirty="0">
                          <a:solidFill>
                            <a:srgbClr val="000000"/>
                          </a:solidFill>
                          <a:effectLst/>
                          <a:latin typeface="Arial" panose="020B0604020202020204" pitchFamily="34" charset="0"/>
                        </a:rPr>
                        <a:t>Conjuntamente con la Coordinadora de Gestión Documental, se está trabajando para ajustar la TRD de la Decanatura según las condiciones pertinentes sugeridas en cada dirección de programa  y secretaría de la Decanatura.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400" b="0" i="0" u="none" strike="noStrike" dirty="0" smtClean="0">
                          <a:solidFill>
                            <a:srgbClr val="FF0000"/>
                          </a:solidFill>
                          <a:effectLst/>
                          <a:latin typeface="Arial" panose="020B0604020202020204" pitchFamily="34" charset="0"/>
                        </a:rPr>
                        <a:t>En Proceso</a:t>
                      </a:r>
                      <a:endParaRPr lang="es-CO" sz="1400" b="0" i="0" u="none" strike="noStrike" dirty="0">
                        <a:solidFill>
                          <a:srgbClr val="FF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80282813"/>
                  </a:ext>
                </a:extLst>
              </a:tr>
              <a:tr h="792610">
                <a:tc>
                  <a:txBody>
                    <a:bodyPr/>
                    <a:lstStyle/>
                    <a:p>
                      <a:pPr algn="just" fontAlgn="ctr"/>
                      <a:r>
                        <a:rPr lang="es-CO" sz="1100" b="0" i="0" u="none" strike="noStrike" kern="1200" dirty="0">
                          <a:solidFill>
                            <a:schemeClr val="tx1"/>
                          </a:solidFill>
                          <a:effectLst/>
                          <a:latin typeface="Calibri" panose="020F0502020204030204" pitchFamily="34" charset="0"/>
                          <a:ea typeface="+mn-ea"/>
                          <a:cs typeface="+mn-cs"/>
                        </a:rPr>
                        <a:t>OBS2: No se tiene un avance en el tema de egresados. Solo  evidencia correo del 16 nov 2018 de la oficina de </a:t>
                      </a:r>
                      <a:r>
                        <a:rPr lang="es-CO" sz="1100" b="0" i="0" u="none" strike="noStrike" kern="1200" dirty="0" smtClean="0">
                          <a:solidFill>
                            <a:schemeClr val="tx1"/>
                          </a:solidFill>
                          <a:effectLst/>
                          <a:latin typeface="Calibri" panose="020F0502020204030204" pitchFamily="34" charset="0"/>
                          <a:ea typeface="+mn-ea"/>
                          <a:cs typeface="+mn-cs"/>
                        </a:rPr>
                        <a:t>planeación </a:t>
                      </a:r>
                      <a:r>
                        <a:rPr lang="es-CO" sz="1100" b="0" i="0" u="none" strike="noStrike" kern="1200" dirty="0">
                          <a:solidFill>
                            <a:schemeClr val="tx1"/>
                          </a:solidFill>
                          <a:effectLst/>
                          <a:latin typeface="Calibri" panose="020F0502020204030204" pitchFamily="34" charset="0"/>
                          <a:ea typeface="+mn-ea"/>
                          <a:cs typeface="+mn-cs"/>
                        </a:rPr>
                        <a:t>relacionada con el inicio del proceso de manejo de egresados por cada programa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000" b="0" i="0" u="none" strike="noStrike" dirty="0">
                          <a:solidFill>
                            <a:srgbClr val="000000"/>
                          </a:solidFill>
                          <a:effectLst/>
                          <a:latin typeface="Arial" panose="020B0604020202020204" pitchFamily="34" charset="0"/>
                        </a:rPr>
                        <a:t>Se tiene previsto entregarle a planeación los docentes solicitados para trabajar en todo el tema de gestión de egresados y de allí saldrán las directrices y lineamientos a seguir y coordinar con planeación y la dirección de egresados.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CO" sz="1400" b="0" i="0" u="none" strike="noStrike" dirty="0" smtClean="0">
                          <a:solidFill>
                            <a:srgbClr val="FF0000"/>
                          </a:solidFill>
                          <a:effectLst/>
                          <a:latin typeface="Arial" panose="020B0604020202020204" pitchFamily="34" charset="0"/>
                        </a:rPr>
                        <a:t>En Proceso</a:t>
                      </a:r>
                    </a:p>
                    <a:p>
                      <a:pPr algn="just" fontAlgn="ctr"/>
                      <a:endParaRPr lang="es-CO" sz="14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50445485"/>
                  </a:ext>
                </a:extLst>
              </a:tr>
            </a:tbl>
          </a:graphicData>
        </a:graphic>
      </p:graphicFrame>
      <p:sp>
        <p:nvSpPr>
          <p:cNvPr id="3" name="Rectangle 2"/>
          <p:cNvSpPr txBox="1">
            <a:spLocks noChangeArrowheads="1"/>
          </p:cNvSpPr>
          <p:nvPr/>
        </p:nvSpPr>
        <p:spPr>
          <a:xfrm>
            <a:off x="1317812" y="-101246"/>
            <a:ext cx="8229600" cy="57606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fontAlgn="ctr">
              <a:spcBef>
                <a:spcPts val="0"/>
              </a:spcBef>
              <a:defRPr/>
            </a:pPr>
            <a:r>
              <a:rPr lang="es-CO" sz="2000" b="1" kern="0" dirty="0">
                <a:solidFill>
                  <a:srgbClr val="FF3300"/>
                </a:solidFill>
              </a:rPr>
              <a:t>ESTADO DE LAS NO CONFORMIDADES Y DE LAS ACCIONES CORRECTIVAS</a:t>
            </a:r>
            <a:endParaRPr lang="es-MX" sz="2000" b="1" kern="0" dirty="0">
              <a:solidFill>
                <a:srgbClr val="FF3300"/>
              </a:solidFill>
            </a:endParaRPr>
          </a:p>
        </p:txBody>
      </p:sp>
      <p:graphicFrame>
        <p:nvGraphicFramePr>
          <p:cNvPr id="4" name="5 Tabla"/>
          <p:cNvGraphicFramePr>
            <a:graphicFrameLocks noGrp="1"/>
          </p:cNvGraphicFramePr>
          <p:nvPr>
            <p:extLst>
              <p:ext uri="{D42A27DB-BD31-4B8C-83A1-F6EECF244321}">
                <p14:modId xmlns:p14="http://schemas.microsoft.com/office/powerpoint/2010/main" val="1484454195"/>
              </p:ext>
            </p:extLst>
          </p:nvPr>
        </p:nvGraphicFramePr>
        <p:xfrm>
          <a:off x="322729" y="394135"/>
          <a:ext cx="9959787" cy="784860"/>
        </p:xfrm>
        <a:graphic>
          <a:graphicData uri="http://schemas.openxmlformats.org/drawingml/2006/table">
            <a:tbl>
              <a:tblPr/>
              <a:tblGrid>
                <a:gridCol w="2371379">
                  <a:extLst>
                    <a:ext uri="{9D8B030D-6E8A-4147-A177-3AD203B41FA5}">
                      <a16:colId xmlns:a16="http://schemas.microsoft.com/office/drawing/2014/main" val="20000"/>
                    </a:ext>
                  </a:extLst>
                </a:gridCol>
                <a:gridCol w="2568027">
                  <a:extLst>
                    <a:ext uri="{9D8B030D-6E8A-4147-A177-3AD203B41FA5}">
                      <a16:colId xmlns:a16="http://schemas.microsoft.com/office/drawing/2014/main" val="20001"/>
                    </a:ext>
                  </a:extLst>
                </a:gridCol>
                <a:gridCol w="2186294">
                  <a:extLst>
                    <a:ext uri="{9D8B030D-6E8A-4147-A177-3AD203B41FA5}">
                      <a16:colId xmlns:a16="http://schemas.microsoft.com/office/drawing/2014/main" val="20002"/>
                    </a:ext>
                  </a:extLst>
                </a:gridCol>
                <a:gridCol w="1295582">
                  <a:extLst>
                    <a:ext uri="{9D8B030D-6E8A-4147-A177-3AD203B41FA5}">
                      <a16:colId xmlns:a16="http://schemas.microsoft.com/office/drawing/2014/main" val="20003"/>
                    </a:ext>
                  </a:extLst>
                </a:gridCol>
                <a:gridCol w="1538505">
                  <a:extLst>
                    <a:ext uri="{9D8B030D-6E8A-4147-A177-3AD203B41FA5}">
                      <a16:colId xmlns:a16="http://schemas.microsoft.com/office/drawing/2014/main" val="20004"/>
                    </a:ext>
                  </a:extLst>
                </a:gridCol>
              </a:tblGrid>
              <a:tr h="252421">
                <a:tc>
                  <a:txBody>
                    <a:bodyPr/>
                    <a:lstStyle/>
                    <a:p>
                      <a:pPr algn="just" fontAlgn="ctr"/>
                      <a:r>
                        <a:rPr lang="es-ES" sz="1050" b="1" i="0" u="none" strike="noStrike" dirty="0">
                          <a:latin typeface="Arial"/>
                        </a:rPr>
                        <a:t>  ACCIONES    CORRECTIVAS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1" i="0" u="none" strike="noStrike" dirty="0">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1"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1" i="0" u="none" strike="noStrike" dirty="0">
                          <a:latin typeface="Arial"/>
                        </a:rPr>
                        <a:t>EFICACIA</a:t>
                      </a:r>
                      <a:r>
                        <a:rPr lang="es-ES" sz="1050" b="1" i="0" u="none" strike="noStrike" baseline="0" dirty="0">
                          <a:latin typeface="Arial"/>
                        </a:rPr>
                        <a:t> ACCIONES CERRADAS</a:t>
                      </a:r>
                      <a:endParaRPr lang="es-ES" sz="105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050" b="1" i="0" u="none" strike="noStrike" dirty="0">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160267">
                <a:tc>
                  <a:txBody>
                    <a:bodyPr/>
                    <a:lstStyle/>
                    <a:p>
                      <a:pPr algn="ctr" fontAlgn="ctr"/>
                      <a:r>
                        <a:rPr lang="es-CO" sz="2000" b="0" i="0" u="none" strike="noStrike" dirty="0" smtClean="0">
                          <a:solidFill>
                            <a:srgbClr val="000000"/>
                          </a:solidFill>
                          <a:effectLst/>
                          <a:latin typeface="Arial"/>
                        </a:rPr>
                        <a:t>19</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smtClean="0">
                          <a:solidFill>
                            <a:srgbClr val="000000"/>
                          </a:solidFill>
                          <a:effectLst/>
                          <a:latin typeface="Arial"/>
                        </a:rPr>
                        <a:t>11</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smtClean="0">
                          <a:solidFill>
                            <a:srgbClr val="000000"/>
                          </a:solidFill>
                          <a:effectLst/>
                          <a:latin typeface="Arial"/>
                        </a:rPr>
                        <a:t>8</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smtClean="0">
                          <a:solidFill>
                            <a:srgbClr val="000000"/>
                          </a:solidFill>
                          <a:effectLst/>
                          <a:latin typeface="Arial"/>
                        </a:rPr>
                        <a:t>8</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s-CO" sz="2000" b="0" i="0" u="none" strike="noStrike" dirty="0" smtClean="0">
                          <a:solidFill>
                            <a:srgbClr val="000000"/>
                          </a:solidFill>
                          <a:effectLst/>
                          <a:latin typeface="Arial"/>
                        </a:rPr>
                        <a:t>42%</a:t>
                      </a:r>
                      <a:endParaRPr lang="es-CO" sz="2000" b="0" i="0" u="none" strike="noStrike" dirty="0">
                        <a:solidFill>
                          <a:srgbClr val="000000"/>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472094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140735110"/>
              </p:ext>
            </p:extLst>
          </p:nvPr>
        </p:nvGraphicFramePr>
        <p:xfrm>
          <a:off x="322729" y="1178995"/>
          <a:ext cx="9959786" cy="4819422"/>
        </p:xfrm>
        <a:graphic>
          <a:graphicData uri="http://schemas.openxmlformats.org/drawingml/2006/table">
            <a:tbl>
              <a:tblPr firstRow="1" firstCol="1" bandRow="1">
                <a:tableStyleId>{5C22544A-7EE6-4342-B048-85BDC9FD1C3A}</a:tableStyleId>
              </a:tblPr>
              <a:tblGrid>
                <a:gridCol w="4356847">
                  <a:extLst>
                    <a:ext uri="{9D8B030D-6E8A-4147-A177-3AD203B41FA5}">
                      <a16:colId xmlns:a16="http://schemas.microsoft.com/office/drawing/2014/main" val="3529620441"/>
                    </a:ext>
                  </a:extLst>
                </a:gridCol>
                <a:gridCol w="3083859">
                  <a:extLst>
                    <a:ext uri="{9D8B030D-6E8A-4147-A177-3AD203B41FA5}">
                      <a16:colId xmlns:a16="http://schemas.microsoft.com/office/drawing/2014/main" val="2723494346"/>
                    </a:ext>
                  </a:extLst>
                </a:gridCol>
                <a:gridCol w="2519080">
                  <a:extLst>
                    <a:ext uri="{9D8B030D-6E8A-4147-A177-3AD203B41FA5}">
                      <a16:colId xmlns:a16="http://schemas.microsoft.com/office/drawing/2014/main" val="504107030"/>
                    </a:ext>
                  </a:extLst>
                </a:gridCol>
              </a:tblGrid>
              <a:tr h="152700">
                <a:tc>
                  <a:txBody>
                    <a:bodyPr/>
                    <a:lstStyle/>
                    <a:p>
                      <a:pPr algn="ctr">
                        <a:lnSpc>
                          <a:spcPct val="107000"/>
                        </a:lnSpc>
                        <a:spcAft>
                          <a:spcPts val="0"/>
                        </a:spcAft>
                      </a:pPr>
                      <a:r>
                        <a:rPr lang="es-CO" sz="1000" dirty="0">
                          <a:solidFill>
                            <a:schemeClr val="tx1"/>
                          </a:solidFill>
                          <a:effectLst/>
                        </a:rPr>
                        <a:t>ACCIONES</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000" dirty="0">
                          <a:solidFill>
                            <a:schemeClr val="tx1"/>
                          </a:solidFill>
                          <a:effectLst/>
                        </a:rPr>
                        <a:t>ACCIONES</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000" dirty="0">
                          <a:solidFill>
                            <a:schemeClr val="tx1"/>
                          </a:solidFill>
                          <a:effectLst/>
                        </a:rPr>
                        <a:t>SEGUIMIENTO</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995912"/>
                  </a:ext>
                </a:extLst>
              </a:tr>
              <a:tr h="1271018">
                <a:tc>
                  <a:txBody>
                    <a:bodyPr/>
                    <a:lstStyle/>
                    <a:p>
                      <a:pPr algn="just" fontAlgn="ctr"/>
                      <a:r>
                        <a:rPr lang="es-CO" sz="1200" b="1" i="0" u="none" strike="noStrike" dirty="0" smtClean="0">
                          <a:solidFill>
                            <a:srgbClr val="FF0000"/>
                          </a:solidFill>
                          <a:effectLst/>
                          <a:latin typeface="Calibri" panose="020F0502020204030204" pitchFamily="34" charset="0"/>
                        </a:rPr>
                        <a:t>FACULTAD</a:t>
                      </a:r>
                      <a:r>
                        <a:rPr lang="es-CO" sz="1200" b="1" i="0" u="none" strike="noStrike" baseline="0" dirty="0" smtClean="0">
                          <a:solidFill>
                            <a:srgbClr val="FF0000"/>
                          </a:solidFill>
                          <a:effectLst/>
                          <a:latin typeface="Calibri" panose="020F0502020204030204" pitchFamily="34" charset="0"/>
                        </a:rPr>
                        <a:t> DE INGENIERÍAS</a:t>
                      </a:r>
                    </a:p>
                    <a:p>
                      <a:pPr algn="just" fontAlgn="ctr"/>
                      <a:r>
                        <a:rPr lang="es-CO" sz="1200" b="1" i="0" u="none" strike="noStrike" baseline="0" dirty="0" smtClean="0">
                          <a:solidFill>
                            <a:schemeClr val="tx1"/>
                          </a:solidFill>
                          <a:effectLst/>
                          <a:latin typeface="Calibri" panose="020F0502020204030204" pitchFamily="34" charset="0"/>
                        </a:rPr>
                        <a:t>AUDITORIA 2018-1</a:t>
                      </a:r>
                    </a:p>
                    <a:p>
                      <a:pPr marL="0" marR="0" indent="0" algn="just" defTabSz="914400" rtl="0" eaLnBrk="1" fontAlgn="ctr" latinLnBrk="0" hangingPunct="1">
                        <a:lnSpc>
                          <a:spcPct val="100000"/>
                        </a:lnSpc>
                        <a:spcBef>
                          <a:spcPts val="0"/>
                        </a:spcBef>
                        <a:spcAft>
                          <a:spcPts val="0"/>
                        </a:spcAft>
                        <a:buClrTx/>
                        <a:buSzTx/>
                        <a:buFontTx/>
                        <a:buNone/>
                        <a:tabLst/>
                        <a:defRPr/>
                      </a:pPr>
                      <a:r>
                        <a:rPr lang="es-CO" sz="1200" b="0" i="0" u="none" strike="noStrike" dirty="0" smtClean="0">
                          <a:solidFill>
                            <a:schemeClr val="tx1"/>
                          </a:solidFill>
                          <a:effectLst/>
                          <a:latin typeface="Calibri" panose="020F0502020204030204" pitchFamily="34" charset="0"/>
                        </a:rPr>
                        <a:t>Observación  1: Se verificó el proceso de actualización del Proyecto Educativo del Programa de Ingeniería Civil, se evidencia que el documento no cuenta con versión y  fecha de creación o actualización (numeral 7.5.2. Creación y actualización de la Norma ISO 9001:2015)</a:t>
                      </a:r>
                    </a:p>
                    <a:p>
                      <a:pPr algn="just" fontAlgn="ctr"/>
                      <a:endParaRPr lang="es-CO" sz="1200" b="1" i="0" u="none" strike="noStrike" dirty="0" smtClean="0">
                        <a:solidFill>
                          <a:schemeClr val="tx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defTabSz="914400" rtl="0" eaLnBrk="1" latinLnBrk="0" hangingPunct="1">
                        <a:lnSpc>
                          <a:spcPct val="107000"/>
                        </a:lnSpc>
                        <a:spcAft>
                          <a:spcPts val="800"/>
                        </a:spcAft>
                      </a:pPr>
                      <a:r>
                        <a:rPr lang="es-CO" sz="1100" b="0" i="0" u="none" strike="noStrike" kern="1200" dirty="0" smtClean="0">
                          <a:solidFill>
                            <a:schemeClr val="dk1"/>
                          </a:solidFill>
                          <a:effectLst/>
                          <a:latin typeface="Arial" panose="020B0604020202020204" pitchFamily="34" charset="0"/>
                          <a:ea typeface="+mn-ea"/>
                          <a:cs typeface="+mn-cs"/>
                        </a:rPr>
                        <a:t>Desde la Decanatura se dio la instrucción de hacer  el ajuste a los Proyectos Educativos de Programa, colocándoles, la versión 0 (ya que aún no es un estándar nacional) y la fecha de la última actualización como pie de página.</a:t>
                      </a:r>
                    </a:p>
                    <a:p>
                      <a:pPr marL="0" algn="just" defTabSz="914400" rtl="0" eaLnBrk="1" latinLnBrk="0" hangingPunct="1">
                        <a:lnSpc>
                          <a:spcPct val="107000"/>
                        </a:lnSpc>
                        <a:spcAft>
                          <a:spcPts val="800"/>
                        </a:spcAft>
                      </a:pPr>
                      <a:r>
                        <a:rPr lang="es-CO" sz="1100" b="0" i="0" u="none" strike="noStrike" kern="1200" dirty="0" smtClean="0">
                          <a:solidFill>
                            <a:schemeClr val="dk1"/>
                          </a:solidFill>
                          <a:effectLst/>
                          <a:latin typeface="Arial" panose="020B0604020202020204" pitchFamily="34" charset="0"/>
                          <a:ea typeface="+mn-ea"/>
                          <a:cs typeface="+mn-cs"/>
                        </a:rPr>
                        <a:t>Enviarlo al web master para volverlo a subir en la página Web</a:t>
                      </a:r>
                      <a:endParaRPr lang="es-CO" sz="1100" b="0" i="0" u="none" strike="noStrike" kern="1200" dirty="0">
                        <a:solidFill>
                          <a:schemeClr val="dk1"/>
                        </a:solidFill>
                        <a:effectLst/>
                        <a:latin typeface="Arial" panose="020B0604020202020204" pitchFamily="34" charset="0"/>
                        <a:ea typeface="+mn-ea"/>
                        <a:cs typeface="+mn-cs"/>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s-CO" sz="1100" b="1" i="0" u="none" strike="noStrike" dirty="0" smtClean="0">
                          <a:effectLst/>
                          <a:latin typeface="Arial" panose="020B0604020202020204" pitchFamily="34" charset="0"/>
                        </a:rPr>
                        <a:t>Cerrada:</a:t>
                      </a:r>
                      <a:r>
                        <a:rPr lang="es-CO" sz="1100" b="1" i="0" u="none" strike="noStrike" baseline="0" dirty="0" smtClean="0">
                          <a:effectLst/>
                          <a:latin typeface="Arial" panose="020B0604020202020204" pitchFamily="34" charset="0"/>
                        </a:rPr>
                        <a:t> </a:t>
                      </a:r>
                      <a:r>
                        <a:rPr lang="es-CO" sz="1100" b="0" i="0" u="none" strike="noStrike" baseline="0" dirty="0" smtClean="0">
                          <a:effectLst/>
                          <a:latin typeface="Arial" panose="020B0604020202020204" pitchFamily="34" charset="0"/>
                        </a:rPr>
                        <a:t>Se ajustaron los PEP de todos los programas con</a:t>
                      </a:r>
                      <a:r>
                        <a:rPr lang="es-CO" sz="1100" b="1" i="0" u="none" strike="noStrike" baseline="0" dirty="0" smtClean="0">
                          <a:effectLst/>
                          <a:latin typeface="Arial" panose="020B0604020202020204" pitchFamily="34" charset="0"/>
                        </a:rPr>
                        <a:t> </a:t>
                      </a:r>
                      <a:r>
                        <a:rPr lang="es-CO" sz="1100" b="0" i="0" u="none" strike="noStrike" dirty="0" smtClean="0">
                          <a:effectLst/>
                          <a:latin typeface="Arial" panose="020B0604020202020204" pitchFamily="34" charset="0"/>
                        </a:rPr>
                        <a:t>la versión y fecha</a:t>
                      </a:r>
                    </a:p>
                    <a:p>
                      <a:pPr algn="l" fontAlgn="ctr"/>
                      <a:endParaRPr lang="es-CO" sz="1100" b="0" i="0" u="none" strike="noStrike" dirty="0" smtClean="0">
                        <a:effectLst/>
                        <a:latin typeface="Arial" panose="020B0604020202020204" pitchFamily="34" charset="0"/>
                      </a:endParaRPr>
                    </a:p>
                    <a:p>
                      <a:pPr marL="0" marR="0" indent="0" algn="l" defTabSz="914400" rtl="0" eaLnBrk="1" fontAlgn="ctr" latinLnBrk="0" hangingPunct="1">
                        <a:lnSpc>
                          <a:spcPct val="100000"/>
                        </a:lnSpc>
                        <a:spcBef>
                          <a:spcPts val="0"/>
                        </a:spcBef>
                        <a:spcAft>
                          <a:spcPts val="0"/>
                        </a:spcAft>
                        <a:buClrTx/>
                        <a:buSzTx/>
                        <a:buFontTx/>
                        <a:buNone/>
                        <a:tabLst/>
                        <a:defRPr/>
                      </a:pPr>
                      <a:r>
                        <a:rPr lang="es-CO" sz="1100" b="1" i="0" u="none" strike="noStrike" dirty="0" smtClean="0">
                          <a:effectLst/>
                          <a:latin typeface="Arial" panose="020B0604020202020204" pitchFamily="34" charset="0"/>
                        </a:rPr>
                        <a:t>Cerrada</a:t>
                      </a:r>
                      <a:r>
                        <a:rPr lang="es-CO" sz="1100" b="0" i="0" u="none" strike="noStrike" dirty="0" smtClean="0">
                          <a:effectLst/>
                          <a:latin typeface="Arial" panose="020B0604020202020204" pitchFamily="34" charset="0"/>
                        </a:rPr>
                        <a:t>:  Los</a:t>
                      </a:r>
                      <a:r>
                        <a:rPr lang="es-CO" sz="1100" b="0" i="0" u="none" strike="noStrike" baseline="0" dirty="0" smtClean="0">
                          <a:effectLst/>
                          <a:latin typeface="Arial" panose="020B0604020202020204" pitchFamily="34" charset="0"/>
                        </a:rPr>
                        <a:t> PEP se encuentran disponibles </a:t>
                      </a:r>
                      <a:r>
                        <a:rPr lang="es-CO" sz="1100" b="0" i="0" u="none" strike="noStrike" dirty="0" smtClean="0">
                          <a:effectLst/>
                          <a:latin typeface="Arial" panose="020B0604020202020204" pitchFamily="34" charset="0"/>
                        </a:rPr>
                        <a:t>en la página de la Universidad con los</a:t>
                      </a:r>
                      <a:r>
                        <a:rPr lang="es-CO" sz="1100" b="0" i="0" u="none" strike="noStrike" baseline="0" dirty="0" smtClean="0">
                          <a:effectLst/>
                          <a:latin typeface="Arial" panose="020B0604020202020204" pitchFamily="34" charset="0"/>
                        </a:rPr>
                        <a:t> ajustes correspondientes</a:t>
                      </a:r>
                      <a:endParaRPr lang="es-CO" sz="1100" b="0" i="0" u="none" strike="noStrike" dirty="0" smtClean="0">
                        <a:effectLst/>
                        <a:latin typeface="Arial" panose="020B0604020202020204" pitchFamily="34" charset="0"/>
                      </a:endParaRPr>
                    </a:p>
                    <a:p>
                      <a:pPr algn="l" fontAlgn="ctr"/>
                      <a:endParaRPr lang="es-CO" sz="1100" b="0" i="0" u="none" strike="noStrike" dirty="0" smtClean="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0641262"/>
                  </a:ext>
                </a:extLst>
              </a:tr>
              <a:tr h="932812">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CO" sz="1200" b="0" i="0" u="none" strike="noStrike" dirty="0" smtClean="0">
                          <a:solidFill>
                            <a:schemeClr val="tx1"/>
                          </a:solidFill>
                          <a:effectLst/>
                          <a:latin typeface="Calibri" panose="020F0502020204030204" pitchFamily="34" charset="0"/>
                        </a:rPr>
                        <a:t>Observación 2: Se observó en el área de los laboratorios, donde se almacenan los reactivos y químicos no cuenta con la ventilación adecuada.(Numeral 8.5.4 Preservación de la norma ISO9001:2015)</a:t>
                      </a:r>
                    </a:p>
                    <a:p>
                      <a:pPr algn="just" fontAlgn="ctr"/>
                      <a:endParaRPr lang="es-CO" sz="1200" b="1" i="0" u="none" strike="noStrike" dirty="0" smtClean="0">
                        <a:solidFill>
                          <a:schemeClr val="tx1"/>
                        </a:solidFill>
                        <a:effectLst/>
                        <a:latin typeface="Calibri" panose="020F0502020204030204" pitchFamily="34" charset="0"/>
                      </a:endParaRPr>
                    </a:p>
                    <a:p>
                      <a:pPr algn="just" fontAlgn="ctr"/>
                      <a:endParaRPr lang="es-CO" sz="1200" b="0" i="0" u="none" strike="noStrike" dirty="0">
                        <a:solidFill>
                          <a:schemeClr val="tx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s-CO" sz="1100" b="0" i="0" u="none" strike="noStrike" kern="1200" dirty="0" smtClean="0">
                          <a:solidFill>
                            <a:schemeClr val="dk1"/>
                          </a:solidFill>
                          <a:effectLst/>
                          <a:latin typeface="Arial" panose="020B0604020202020204" pitchFamily="34" charset="0"/>
                          <a:ea typeface="+mn-ea"/>
                          <a:cs typeface="+mn-cs"/>
                        </a:rPr>
                        <a:t>Dentro del plan de ordenamiento del campus (POC), se tiene contemplado la construcción de un edificio de laboratorios que cumplirá con todos los estándares de infraestructura y adecuaciones necesarias.</a:t>
                      </a:r>
                      <a:endParaRPr lang="es-CO" sz="1100" b="0" i="0" u="none" strike="noStrike" kern="1200" dirty="0">
                        <a:solidFill>
                          <a:schemeClr val="dk1"/>
                        </a:solidFill>
                        <a:effectLst/>
                        <a:latin typeface="Arial" panose="020B0604020202020204" pitchFamily="34" charset="0"/>
                        <a:ea typeface="+mn-ea"/>
                        <a:cs typeface="+mn-cs"/>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CO" sz="1100" b="1" i="0" u="none" strike="noStrike" dirty="0" smtClean="0">
                          <a:solidFill>
                            <a:srgbClr val="FF0000"/>
                          </a:solidFill>
                          <a:effectLst/>
                          <a:latin typeface="Arial" panose="020B0604020202020204" pitchFamily="34" charset="0"/>
                        </a:rPr>
                        <a:t>En</a:t>
                      </a:r>
                      <a:r>
                        <a:rPr lang="es-CO" sz="1100" b="1" i="0" u="none" strike="noStrike" baseline="0" dirty="0" smtClean="0">
                          <a:solidFill>
                            <a:srgbClr val="FF0000"/>
                          </a:solidFill>
                          <a:effectLst/>
                          <a:latin typeface="Arial" panose="020B0604020202020204" pitchFamily="34" charset="0"/>
                        </a:rPr>
                        <a:t> Proceso</a:t>
                      </a:r>
                      <a:r>
                        <a:rPr lang="es-CO" sz="1100" b="1" i="0" u="none" strike="noStrike" dirty="0" smtClean="0">
                          <a:effectLst/>
                          <a:latin typeface="Arial" panose="020B0604020202020204" pitchFamily="34" charset="0"/>
                        </a:rPr>
                        <a:t>: </a:t>
                      </a:r>
                      <a:r>
                        <a:rPr lang="es-CO" sz="1100" b="0" i="0" u="none" strike="noStrike" dirty="0" smtClean="0">
                          <a:effectLst/>
                          <a:latin typeface="Arial" panose="020B0604020202020204" pitchFamily="34" charset="0"/>
                        </a:rPr>
                        <a:t>La Universidad ya inició con la construcción del edificio para los laboratorios</a:t>
                      </a:r>
                    </a:p>
                    <a:p>
                      <a:pPr algn="just" fontAlgn="ctr"/>
                      <a:endParaRPr lang="es-CO" sz="11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64026378"/>
                  </a:ext>
                </a:extLst>
              </a:tr>
              <a:tr h="1370023">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CO" sz="1200" b="1" i="0" u="none" strike="noStrike" baseline="0" dirty="0" smtClean="0">
                          <a:solidFill>
                            <a:schemeClr val="tx1"/>
                          </a:solidFill>
                          <a:effectLst/>
                          <a:latin typeface="Calibri" panose="020F0502020204030204" pitchFamily="34" charset="0"/>
                        </a:rPr>
                        <a:t>AUDITORIA 2018-2</a:t>
                      </a:r>
                    </a:p>
                    <a:p>
                      <a:pPr algn="just" fontAlgn="ctr"/>
                      <a:r>
                        <a:rPr lang="es-CO" sz="1200" b="0" i="0" u="none" strike="noStrike" dirty="0" smtClean="0">
                          <a:solidFill>
                            <a:schemeClr val="tx1"/>
                          </a:solidFill>
                          <a:effectLst/>
                          <a:latin typeface="Calibri" panose="020F0502020204030204" pitchFamily="34" charset="0"/>
                        </a:rPr>
                        <a:t>OBS1</a:t>
                      </a:r>
                      <a:r>
                        <a:rPr lang="es-CO" sz="1200" b="0" i="0" u="none" strike="noStrike" dirty="0">
                          <a:solidFill>
                            <a:schemeClr val="tx1"/>
                          </a:solidFill>
                          <a:effectLst/>
                          <a:latin typeface="Calibri" panose="020F0502020204030204" pitchFamily="34" charset="0"/>
                        </a:rPr>
                        <a:t>:  Respecto al almacenamiento del archivo, se evidencia "varias cajas de archivo acumulado", el decano manifiesta que se ha realizado el formato de transferencia documental para el archivo central pero la oficina de gestión documental no recibe las cajas porque no cuentan con espacio suficiente y además hay otras oficinas que tienen prioridad para este proceso. (Numeral 8.5.3 Propiedad perteneciente a los clientes o proveedores externos)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100" b="0" i="0" u="none" strike="noStrike" kern="1200" dirty="0">
                          <a:solidFill>
                            <a:schemeClr val="dk1"/>
                          </a:solidFill>
                          <a:effectLst/>
                          <a:latin typeface="Arial" panose="020B0604020202020204" pitchFamily="34" charset="0"/>
                          <a:ea typeface="+mn-ea"/>
                          <a:cs typeface="+mn-cs"/>
                        </a:rPr>
                        <a:t>Conjuntamente con la Coordinadora de Gestión Documental, se tiene previsto realizar la gestión de transferencia de los documentos que cumplen con el tiempo para trasladarlos al archivo central en el mes de mayo de 2019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400" b="0" i="0" u="none" strike="noStrike" dirty="0" smtClean="0">
                          <a:solidFill>
                            <a:schemeClr val="tx1"/>
                          </a:solidFill>
                          <a:effectLst/>
                          <a:latin typeface="Arial" panose="020B0604020202020204" pitchFamily="34" charset="0"/>
                        </a:rPr>
                        <a:t>En proceso</a:t>
                      </a:r>
                      <a:endParaRPr lang="es-CO" sz="1400" b="0" i="0" u="none" strike="noStrike" dirty="0">
                        <a:solidFill>
                          <a:schemeClr val="tx1"/>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680282813"/>
                  </a:ext>
                </a:extLst>
              </a:tr>
              <a:tr h="742217">
                <a:tc>
                  <a:txBody>
                    <a:bodyPr/>
                    <a:lstStyle/>
                    <a:p>
                      <a:pPr algn="just" fontAlgn="ctr"/>
                      <a:r>
                        <a:rPr lang="es-CO" sz="1400" b="0" i="0" u="none" strike="noStrike" dirty="0">
                          <a:solidFill>
                            <a:schemeClr val="tx1"/>
                          </a:solidFill>
                          <a:effectLst/>
                          <a:latin typeface="Calibri" panose="020F0502020204030204" pitchFamily="34" charset="0"/>
                        </a:rPr>
                        <a:t>OBS2:  Se evidencia que en la facultad no se ha implementado la calificación del servicio, no se tienen indicadores. (Numeral 9.1.2 </a:t>
                      </a:r>
                      <a:r>
                        <a:rPr lang="es-CO" sz="1400" b="0" i="0" u="none" strike="noStrike" dirty="0" smtClean="0">
                          <a:solidFill>
                            <a:schemeClr val="tx1"/>
                          </a:solidFill>
                          <a:effectLst/>
                          <a:latin typeface="Calibri" panose="020F0502020204030204" pitchFamily="34" charset="0"/>
                        </a:rPr>
                        <a:t>Satisfacción </a:t>
                      </a:r>
                      <a:r>
                        <a:rPr lang="es-CO" sz="1400" b="0" i="0" u="none" strike="noStrike" dirty="0">
                          <a:solidFill>
                            <a:schemeClr val="tx1"/>
                          </a:solidFill>
                          <a:effectLst/>
                          <a:latin typeface="Calibri" panose="020F0502020204030204" pitchFamily="34" charset="0"/>
                        </a:rPr>
                        <a:t>del Cliente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100" b="0" i="0" u="none" strike="noStrike" kern="1200" dirty="0">
                          <a:solidFill>
                            <a:schemeClr val="dk1"/>
                          </a:solidFill>
                          <a:effectLst/>
                          <a:latin typeface="Arial" panose="020B0604020202020204" pitchFamily="34" charset="0"/>
                          <a:ea typeface="+mn-ea"/>
                          <a:cs typeface="+mn-cs"/>
                        </a:rPr>
                        <a:t>Se dará instrucciones al personal para orientar a los usuarios calificar el servicio por la página web de la universidad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CO" sz="1400" b="0" i="0" u="none" strike="noStrike" dirty="0" smtClean="0">
                          <a:solidFill>
                            <a:schemeClr val="tx1"/>
                          </a:solidFill>
                          <a:effectLst/>
                          <a:latin typeface="Arial" panose="020B0604020202020204" pitchFamily="34" charset="0"/>
                        </a:rPr>
                        <a:t>En proceso</a:t>
                      </a:r>
                    </a:p>
                    <a:p>
                      <a:pPr algn="just" fontAlgn="ctr"/>
                      <a:endParaRPr lang="es-CO" sz="1400" b="0" i="0" u="none" strike="noStrike" dirty="0">
                        <a:solidFill>
                          <a:schemeClr val="tx1"/>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850445485"/>
                  </a:ext>
                </a:extLst>
              </a:tr>
            </a:tbl>
          </a:graphicData>
        </a:graphic>
      </p:graphicFrame>
      <p:sp>
        <p:nvSpPr>
          <p:cNvPr id="3" name="Rectangle 2"/>
          <p:cNvSpPr txBox="1">
            <a:spLocks noChangeArrowheads="1"/>
          </p:cNvSpPr>
          <p:nvPr/>
        </p:nvSpPr>
        <p:spPr>
          <a:xfrm>
            <a:off x="1317812" y="-101246"/>
            <a:ext cx="8229600" cy="57606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fontAlgn="ctr">
              <a:spcBef>
                <a:spcPts val="0"/>
              </a:spcBef>
              <a:defRPr/>
            </a:pPr>
            <a:r>
              <a:rPr lang="es-CO" sz="2000" b="1" kern="0" dirty="0"/>
              <a:t>ESTADO DE LAS NO CONFORMIDADES Y DE LAS ACCIONES CORRECTIVAS</a:t>
            </a:r>
            <a:endParaRPr lang="es-MX" sz="2000" b="1" kern="0" dirty="0"/>
          </a:p>
        </p:txBody>
      </p:sp>
      <p:graphicFrame>
        <p:nvGraphicFramePr>
          <p:cNvPr id="4" name="5 Tabla"/>
          <p:cNvGraphicFramePr>
            <a:graphicFrameLocks noGrp="1"/>
          </p:cNvGraphicFramePr>
          <p:nvPr>
            <p:extLst/>
          </p:nvPr>
        </p:nvGraphicFramePr>
        <p:xfrm>
          <a:off x="322729" y="394135"/>
          <a:ext cx="9959787" cy="784860"/>
        </p:xfrm>
        <a:graphic>
          <a:graphicData uri="http://schemas.openxmlformats.org/drawingml/2006/table">
            <a:tbl>
              <a:tblPr/>
              <a:tblGrid>
                <a:gridCol w="2371379">
                  <a:extLst>
                    <a:ext uri="{9D8B030D-6E8A-4147-A177-3AD203B41FA5}">
                      <a16:colId xmlns:a16="http://schemas.microsoft.com/office/drawing/2014/main" val="20000"/>
                    </a:ext>
                  </a:extLst>
                </a:gridCol>
                <a:gridCol w="2568027">
                  <a:extLst>
                    <a:ext uri="{9D8B030D-6E8A-4147-A177-3AD203B41FA5}">
                      <a16:colId xmlns:a16="http://schemas.microsoft.com/office/drawing/2014/main" val="20001"/>
                    </a:ext>
                  </a:extLst>
                </a:gridCol>
                <a:gridCol w="2186294">
                  <a:extLst>
                    <a:ext uri="{9D8B030D-6E8A-4147-A177-3AD203B41FA5}">
                      <a16:colId xmlns:a16="http://schemas.microsoft.com/office/drawing/2014/main" val="20002"/>
                    </a:ext>
                  </a:extLst>
                </a:gridCol>
                <a:gridCol w="1295582">
                  <a:extLst>
                    <a:ext uri="{9D8B030D-6E8A-4147-A177-3AD203B41FA5}">
                      <a16:colId xmlns:a16="http://schemas.microsoft.com/office/drawing/2014/main" val="20003"/>
                    </a:ext>
                  </a:extLst>
                </a:gridCol>
                <a:gridCol w="1538505">
                  <a:extLst>
                    <a:ext uri="{9D8B030D-6E8A-4147-A177-3AD203B41FA5}">
                      <a16:colId xmlns:a16="http://schemas.microsoft.com/office/drawing/2014/main" val="20004"/>
                    </a:ext>
                  </a:extLst>
                </a:gridCol>
              </a:tblGrid>
              <a:tr h="252421">
                <a:tc>
                  <a:txBody>
                    <a:bodyPr/>
                    <a:lstStyle/>
                    <a:p>
                      <a:pPr algn="just" fontAlgn="ctr"/>
                      <a:r>
                        <a:rPr lang="es-ES" sz="1050" b="1" i="0" u="none" strike="noStrike" dirty="0">
                          <a:latin typeface="Arial"/>
                        </a:rPr>
                        <a:t>  ACCIONES    CORRECTIVAS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1" i="0" u="none" strike="noStrike" dirty="0">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1"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1" i="0" u="none" strike="noStrike" dirty="0">
                          <a:latin typeface="Arial"/>
                        </a:rPr>
                        <a:t>EFICACIA</a:t>
                      </a:r>
                      <a:r>
                        <a:rPr lang="es-ES" sz="1050" b="1" i="0" u="none" strike="noStrike" baseline="0" dirty="0">
                          <a:latin typeface="Arial"/>
                        </a:rPr>
                        <a:t> ACCIONES CERRADAS</a:t>
                      </a:r>
                      <a:endParaRPr lang="es-ES" sz="105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050" b="1" i="0" u="none" strike="noStrike" dirty="0">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160267">
                <a:tc>
                  <a:txBody>
                    <a:bodyPr/>
                    <a:lstStyle/>
                    <a:p>
                      <a:pPr algn="ctr" fontAlgn="ctr"/>
                      <a:r>
                        <a:rPr lang="es-CO" sz="2000" b="0" i="0" u="none" strike="noStrike" dirty="0" smtClean="0">
                          <a:solidFill>
                            <a:srgbClr val="000000"/>
                          </a:solidFill>
                          <a:effectLst/>
                          <a:latin typeface="Arial"/>
                        </a:rPr>
                        <a:t>19</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smtClean="0">
                          <a:solidFill>
                            <a:srgbClr val="000000"/>
                          </a:solidFill>
                          <a:effectLst/>
                          <a:latin typeface="Arial"/>
                        </a:rPr>
                        <a:t>11</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smtClean="0">
                          <a:solidFill>
                            <a:srgbClr val="000000"/>
                          </a:solidFill>
                          <a:effectLst/>
                          <a:latin typeface="Arial"/>
                        </a:rPr>
                        <a:t>8</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smtClean="0">
                          <a:solidFill>
                            <a:srgbClr val="000000"/>
                          </a:solidFill>
                          <a:effectLst/>
                          <a:latin typeface="Arial"/>
                        </a:rPr>
                        <a:t>8</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s-CO" sz="2000" b="0" i="0" u="none" strike="noStrike" dirty="0" smtClean="0">
                          <a:solidFill>
                            <a:srgbClr val="000000"/>
                          </a:solidFill>
                          <a:effectLst/>
                          <a:latin typeface="Arial"/>
                        </a:rPr>
                        <a:t>42%</a:t>
                      </a:r>
                      <a:endParaRPr lang="es-CO" sz="2000" b="0" i="0" u="none" strike="noStrike" dirty="0">
                        <a:solidFill>
                          <a:srgbClr val="000000"/>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96253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79511" y="141260"/>
            <a:ext cx="10019191" cy="338554"/>
          </a:xfrm>
          <a:prstGeom prst="rect">
            <a:avLst/>
          </a:prstGeom>
        </p:spPr>
        <p:txBody>
          <a:bodyPr wrap="square">
            <a:spAutoFit/>
          </a:bodyPr>
          <a:lstStyle/>
          <a:p>
            <a:pPr algn="ctr"/>
            <a:r>
              <a:rPr lang="es-CO" sz="1600" b="1" dirty="0"/>
              <a:t>ESTADO DE LAS ACCIONES DE LAS REVISIONES POR LA DIRECCIÓN PREVIAS</a:t>
            </a:r>
          </a:p>
        </p:txBody>
      </p:sp>
      <p:graphicFrame>
        <p:nvGraphicFramePr>
          <p:cNvPr id="5" name="Tabla 4"/>
          <p:cNvGraphicFramePr>
            <a:graphicFrameLocks noGrp="1"/>
          </p:cNvGraphicFramePr>
          <p:nvPr>
            <p:extLst>
              <p:ext uri="{D42A27DB-BD31-4B8C-83A1-F6EECF244321}">
                <p14:modId xmlns:p14="http://schemas.microsoft.com/office/powerpoint/2010/main" val="1512737725"/>
              </p:ext>
            </p:extLst>
          </p:nvPr>
        </p:nvGraphicFramePr>
        <p:xfrm>
          <a:off x="423344" y="562682"/>
          <a:ext cx="9886069" cy="721923"/>
        </p:xfrm>
        <a:graphic>
          <a:graphicData uri="http://schemas.openxmlformats.org/drawingml/2006/table">
            <a:tbl>
              <a:tblPr>
                <a:tableStyleId>{5C22544A-7EE6-4342-B048-85BDC9FD1C3A}</a:tableStyleId>
              </a:tblPr>
              <a:tblGrid>
                <a:gridCol w="2471517">
                  <a:extLst>
                    <a:ext uri="{9D8B030D-6E8A-4147-A177-3AD203B41FA5}">
                      <a16:colId xmlns:a16="http://schemas.microsoft.com/office/drawing/2014/main" val="3591446584"/>
                    </a:ext>
                  </a:extLst>
                </a:gridCol>
                <a:gridCol w="2471517">
                  <a:extLst>
                    <a:ext uri="{9D8B030D-6E8A-4147-A177-3AD203B41FA5}">
                      <a16:colId xmlns:a16="http://schemas.microsoft.com/office/drawing/2014/main" val="1546479444"/>
                    </a:ext>
                  </a:extLst>
                </a:gridCol>
                <a:gridCol w="1697810">
                  <a:extLst>
                    <a:ext uri="{9D8B030D-6E8A-4147-A177-3AD203B41FA5}">
                      <a16:colId xmlns:a16="http://schemas.microsoft.com/office/drawing/2014/main" val="1119991675"/>
                    </a:ext>
                  </a:extLst>
                </a:gridCol>
                <a:gridCol w="1416424">
                  <a:extLst>
                    <a:ext uri="{9D8B030D-6E8A-4147-A177-3AD203B41FA5}">
                      <a16:colId xmlns:a16="http://schemas.microsoft.com/office/drawing/2014/main" val="3759868019"/>
                    </a:ext>
                  </a:extLst>
                </a:gridCol>
                <a:gridCol w="1828801">
                  <a:extLst>
                    <a:ext uri="{9D8B030D-6E8A-4147-A177-3AD203B41FA5}">
                      <a16:colId xmlns:a16="http://schemas.microsoft.com/office/drawing/2014/main" val="4104213081"/>
                    </a:ext>
                  </a:extLst>
                </a:gridCol>
              </a:tblGrid>
              <a:tr h="181162">
                <a:tc>
                  <a:txBody>
                    <a:bodyPr/>
                    <a:lstStyle/>
                    <a:p>
                      <a:pPr algn="ctr" rtl="0" fontAlgn="ctr"/>
                      <a:r>
                        <a:rPr lang="es-CO" sz="1400" b="1" u="none" strike="noStrike" dirty="0">
                          <a:effectLst/>
                        </a:rPr>
                        <a:t>2017</a:t>
                      </a:r>
                      <a:endParaRPr lang="es-CO"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400" b="1" i="0" u="none" strike="noStrike" dirty="0">
                          <a:solidFill>
                            <a:srgbClr val="000000"/>
                          </a:solidFill>
                          <a:effectLst/>
                          <a:latin typeface="Calibri" panose="020F0502020204030204" pitchFamily="34" charset="0"/>
                        </a:rPr>
                        <a:t>2018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a:solidFill>
                            <a:schemeClr val="dk1"/>
                          </a:solidFill>
                          <a:effectLst/>
                          <a:latin typeface="+mn-lt"/>
                          <a:ea typeface="+mn-ea"/>
                          <a:cs typeface="+mn-cs"/>
                        </a:rPr>
                        <a:t>En proceso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a:solidFill>
                            <a:schemeClr val="dk1"/>
                          </a:solidFill>
                          <a:effectLst/>
                          <a:latin typeface="+mn-lt"/>
                          <a:ea typeface="+mn-ea"/>
                          <a:cs typeface="+mn-cs"/>
                        </a:rPr>
                        <a:t>Cerradas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a:solidFill>
                            <a:schemeClr val="dk1"/>
                          </a:solidFill>
                          <a:effectLst/>
                          <a:latin typeface="+mn-lt"/>
                          <a:ea typeface="+mn-ea"/>
                          <a:cs typeface="+mn-cs"/>
                        </a:rPr>
                        <a:t>Total</a:t>
                      </a:r>
                      <a:r>
                        <a:rPr lang="es-CO" sz="1400" b="1" u="none" strike="noStrike" kern="1200" baseline="0" dirty="0">
                          <a:solidFill>
                            <a:schemeClr val="dk1"/>
                          </a:solidFill>
                          <a:effectLst/>
                          <a:latin typeface="+mn-lt"/>
                          <a:ea typeface="+mn-ea"/>
                          <a:cs typeface="+mn-cs"/>
                        </a:rPr>
                        <a:t> Acciones</a:t>
                      </a:r>
                    </a:p>
                    <a:p>
                      <a:pPr marL="0" algn="ctr" defTabSz="457200" rtl="0" eaLnBrk="1" fontAlgn="ctr" latinLnBrk="0" hangingPunct="1"/>
                      <a:r>
                        <a:rPr lang="es-CO" sz="1400" b="1" u="none" strike="noStrike" kern="1200" baseline="0" dirty="0">
                          <a:solidFill>
                            <a:schemeClr val="dk1"/>
                          </a:solidFill>
                          <a:effectLst/>
                          <a:latin typeface="+mn-lt"/>
                          <a:ea typeface="+mn-ea"/>
                          <a:cs typeface="+mn-cs"/>
                        </a:rPr>
                        <a:t>2017+2018</a:t>
                      </a:r>
                      <a:endParaRPr lang="es-CO" sz="1400" b="1"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9025041"/>
                  </a:ext>
                </a:extLst>
              </a:tr>
              <a:tr h="285678">
                <a:tc>
                  <a:txBody>
                    <a:bodyPr/>
                    <a:lstStyle/>
                    <a:p>
                      <a:pPr algn="ctr" rtl="0" fontAlgn="ctr"/>
                      <a:r>
                        <a:rPr lang="es-CO" sz="1600" b="1" i="0" u="none" strike="noStrike" dirty="0">
                          <a:solidFill>
                            <a:schemeClr val="dk1"/>
                          </a:solidFill>
                          <a:effectLst/>
                          <a:latin typeface="+mn-lt"/>
                        </a:rPr>
                        <a:t>18</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600" b="1" i="0" u="none" strike="noStrike" dirty="0" smtClean="0">
                          <a:solidFill>
                            <a:srgbClr val="000000"/>
                          </a:solidFill>
                          <a:effectLst/>
                          <a:latin typeface="Arial" panose="020B0604020202020204" pitchFamily="34" charset="0"/>
                        </a:rPr>
                        <a:t>19</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1" i="0" u="none" strike="noStrike" dirty="0" smtClean="0">
                          <a:solidFill>
                            <a:srgbClr val="000000"/>
                          </a:solidFill>
                          <a:effectLst/>
                          <a:latin typeface="Arial" panose="020B0604020202020204" pitchFamily="34" charset="0"/>
                        </a:rPr>
                        <a:t>3</a:t>
                      </a:r>
                      <a:endParaRPr lang="es-CO" sz="18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1" i="0" u="none" strike="noStrike" dirty="0" smtClean="0">
                          <a:solidFill>
                            <a:srgbClr val="000000"/>
                          </a:solidFill>
                          <a:effectLst/>
                          <a:latin typeface="Arial" panose="020B0604020202020204" pitchFamily="34" charset="0"/>
                        </a:rPr>
                        <a:t>34</a:t>
                      </a:r>
                      <a:endParaRPr lang="es-CO" sz="18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600" b="1" i="0" u="none" strike="noStrike" dirty="0" smtClean="0">
                          <a:solidFill>
                            <a:schemeClr val="dk1"/>
                          </a:solidFill>
                          <a:effectLst/>
                          <a:latin typeface="+mn-lt"/>
                        </a:rPr>
                        <a:t>37</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5827088"/>
                  </a:ext>
                </a:extLst>
              </a:tr>
            </a:tbl>
          </a:graphicData>
        </a:graphic>
      </p:graphicFrame>
      <p:graphicFrame>
        <p:nvGraphicFramePr>
          <p:cNvPr id="7" name="2 Tabla"/>
          <p:cNvGraphicFramePr>
            <a:graphicFrameLocks noGrp="1"/>
          </p:cNvGraphicFramePr>
          <p:nvPr>
            <p:extLst>
              <p:ext uri="{D42A27DB-BD31-4B8C-83A1-F6EECF244321}">
                <p14:modId xmlns:p14="http://schemas.microsoft.com/office/powerpoint/2010/main" val="3673969478"/>
              </p:ext>
            </p:extLst>
          </p:nvPr>
        </p:nvGraphicFramePr>
        <p:xfrm>
          <a:off x="591597" y="1367473"/>
          <a:ext cx="9717815" cy="4477514"/>
        </p:xfrm>
        <a:graphic>
          <a:graphicData uri="http://schemas.openxmlformats.org/drawingml/2006/table">
            <a:tbl>
              <a:tblPr>
                <a:tableStyleId>{5C22544A-7EE6-4342-B048-85BDC9FD1C3A}</a:tableStyleId>
              </a:tblPr>
              <a:tblGrid>
                <a:gridCol w="773008">
                  <a:extLst>
                    <a:ext uri="{9D8B030D-6E8A-4147-A177-3AD203B41FA5}">
                      <a16:colId xmlns:a16="http://schemas.microsoft.com/office/drawing/2014/main" val="20000"/>
                    </a:ext>
                  </a:extLst>
                </a:gridCol>
                <a:gridCol w="4969337">
                  <a:extLst>
                    <a:ext uri="{9D8B030D-6E8A-4147-A177-3AD203B41FA5}">
                      <a16:colId xmlns:a16="http://schemas.microsoft.com/office/drawing/2014/main" val="20001"/>
                    </a:ext>
                  </a:extLst>
                </a:gridCol>
                <a:gridCol w="3975470">
                  <a:extLst>
                    <a:ext uri="{9D8B030D-6E8A-4147-A177-3AD203B41FA5}">
                      <a16:colId xmlns:a16="http://schemas.microsoft.com/office/drawing/2014/main" val="20002"/>
                    </a:ext>
                  </a:extLst>
                </a:gridCol>
              </a:tblGrid>
              <a:tr h="523223">
                <a:tc gridSpan="3">
                  <a:txBody>
                    <a:bodyPr/>
                    <a:lstStyle/>
                    <a:p>
                      <a:pPr algn="ctr" fontAlgn="b"/>
                      <a:r>
                        <a:rPr lang="es-CO" sz="1600" b="1" u="none" strike="noStrike" dirty="0">
                          <a:effectLst/>
                        </a:rPr>
                        <a:t>PROCESO:  DOCENCIA</a:t>
                      </a:r>
                    </a:p>
                    <a:p>
                      <a:pPr algn="ctr" fontAlgn="b"/>
                      <a:r>
                        <a:rPr lang="es-CO" sz="1600" b="1" i="0" u="none" strike="noStrike" dirty="0">
                          <a:solidFill>
                            <a:srgbClr val="FF0000"/>
                          </a:solidFill>
                          <a:effectLst/>
                          <a:latin typeface="Arial"/>
                        </a:rPr>
                        <a:t>FACULTAD DE INGENIERÍAS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298698">
                <a:tc>
                  <a:txBody>
                    <a:bodyPr/>
                    <a:lstStyle/>
                    <a:p>
                      <a:pPr algn="just" fontAlgn="ctr"/>
                      <a:r>
                        <a:rPr lang="es-CO" sz="1800" b="1" u="none" strike="noStrike" kern="1200" dirty="0">
                          <a:solidFill>
                            <a:schemeClr val="dk1"/>
                          </a:solidFill>
                          <a:effectLst/>
                          <a:latin typeface="+mn-lt"/>
                          <a:ea typeface="+mn-ea"/>
                          <a:cs typeface="+mn-cs"/>
                        </a:rPr>
                        <a:t>No.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400" b="1" u="none" strike="noStrike" dirty="0">
                          <a:effectLst/>
                        </a:rPr>
                        <a:t>SEGUIMIENTO</a:t>
                      </a:r>
                      <a:r>
                        <a:rPr lang="es-CO" sz="1400" b="1" u="none" strike="noStrike" baseline="0" dirty="0">
                          <a:effectLst/>
                        </a:rPr>
                        <a:t> A </a:t>
                      </a:r>
                      <a:r>
                        <a:rPr lang="es-CO" sz="1400" b="1" u="none" strike="noStrike" dirty="0">
                          <a:effectLst/>
                        </a:rPr>
                        <a:t>ACCIONES DE MEJORAMIENTO 2018</a:t>
                      </a:r>
                      <a:endParaRPr lang="es-CO" sz="1400" b="1" i="0" u="none" strike="noStrike" dirty="0">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400" b="1" u="none" strike="noStrike" kern="1200" dirty="0">
                          <a:solidFill>
                            <a:schemeClr val="dk1"/>
                          </a:solidFill>
                          <a:effectLst/>
                          <a:latin typeface="+mn-lt"/>
                          <a:ea typeface="+mn-ea"/>
                          <a:cs typeface="+mn-cs"/>
                        </a:rPr>
                        <a:t>SEGUIMIENTO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357171">
                <a:tc>
                  <a:txBody>
                    <a:bodyPr/>
                    <a:lstStyle/>
                    <a:p>
                      <a:pPr algn="ctr" rtl="0" fontAlgn="ctr"/>
                      <a:r>
                        <a:rPr lang="es-CO" sz="2400" b="0" i="0" u="none" strike="noStrike" dirty="0">
                          <a:solidFill>
                            <a:srgbClr val="000000"/>
                          </a:solidFill>
                          <a:effectLst/>
                          <a:latin typeface="Arial"/>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400" b="0" i="0" u="none" strike="noStrike" dirty="0">
                          <a:solidFill>
                            <a:schemeClr val="tx1"/>
                          </a:solidFill>
                          <a:effectLst/>
                          <a:latin typeface="Arial" panose="020B0604020202020204" pitchFamily="34" charset="0"/>
                        </a:rPr>
                        <a:t>Recibir la visita de auditoría externa de calidad, para obtener la renovación de la certificación de Calidad bajo la norma ISO 9001:2015 de las funciones de Docencia, investigación, proyección Social y extensión; internacionalización y Bienestar Universitaria.</a:t>
                      </a:r>
                      <a:br>
                        <a:rPr lang="es-CO" sz="1400" b="0" i="0" u="none" strike="noStrike" dirty="0">
                          <a:solidFill>
                            <a:schemeClr val="tx1"/>
                          </a:solidFill>
                          <a:effectLst/>
                          <a:latin typeface="Arial" panose="020B0604020202020204" pitchFamily="34" charset="0"/>
                        </a:rPr>
                      </a:br>
                      <a:endParaRPr lang="es-CO" sz="1400" b="0" i="0" u="none" strike="noStrike" dirty="0">
                        <a:solidFill>
                          <a:schemeClr val="tx1"/>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200" b="1" i="0" u="none" strike="noStrike" dirty="0" smtClean="0">
                          <a:effectLst/>
                          <a:latin typeface="Arial" panose="020B0604020202020204" pitchFamily="34" charset="0"/>
                        </a:rPr>
                        <a:t>Cerrado: </a:t>
                      </a:r>
                      <a:r>
                        <a:rPr lang="es-CO" sz="1200" b="0" i="0" u="none" strike="noStrike" dirty="0">
                          <a:effectLst/>
                          <a:latin typeface="Arial" panose="020B0604020202020204" pitchFamily="34" charset="0"/>
                        </a:rPr>
                        <a:t>Se realizó Auditoría Externa de Calidad bajo la norma ISO 9001:2015. Se tiene implementada la norma.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908122">
                <a:tc>
                  <a:txBody>
                    <a:bodyPr/>
                    <a:lstStyle/>
                    <a:p>
                      <a:pPr algn="ctr" rtl="0" fontAlgn="ctr"/>
                      <a:r>
                        <a:rPr lang="es-CO" sz="2400" u="none" strike="noStrike" dirty="0">
                          <a:effectLst/>
                        </a:rPr>
                        <a:t>2</a:t>
                      </a:r>
                      <a:endParaRPr lang="es-CO" sz="24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400" b="0" i="0" u="none" strike="noStrike" dirty="0">
                          <a:solidFill>
                            <a:schemeClr val="tx1"/>
                          </a:solidFill>
                          <a:effectLst/>
                          <a:latin typeface="Arial" panose="020B0604020202020204" pitchFamily="34" charset="0"/>
                        </a:rPr>
                        <a:t>Recibir la visita de Pares Académicos del Consejo Nacional de Acreditación con fines de obtener la renovación de la Acreditación en Alta Calidad del programa de Ingeniería Comercial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200" b="1" i="0" u="none" strike="noStrike" dirty="0" smtClean="0">
                          <a:effectLst/>
                          <a:latin typeface="Arial" panose="020B0604020202020204" pitchFamily="34" charset="0"/>
                        </a:rPr>
                        <a:t>Cerrado: </a:t>
                      </a:r>
                      <a:r>
                        <a:rPr lang="es-CO" sz="1200" b="0" i="0" u="none" strike="noStrike" dirty="0" smtClean="0">
                          <a:effectLst/>
                          <a:latin typeface="Arial" panose="020B0604020202020204" pitchFamily="34" charset="0"/>
                        </a:rPr>
                        <a:t>: </a:t>
                      </a:r>
                      <a:r>
                        <a:rPr lang="es-CO" sz="1200" b="0" i="0" u="none" strike="noStrike" dirty="0">
                          <a:effectLst/>
                          <a:latin typeface="Arial" panose="020B0604020202020204" pitchFamily="34" charset="0"/>
                        </a:rPr>
                        <a:t>Se recibió visita de pares del CNA. Se obtuvo la renovación de la Acreditación mediante resolución 017225 del 24 de Octubre de 2018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r h="706703">
                <a:tc>
                  <a:txBody>
                    <a:bodyPr/>
                    <a:lstStyle/>
                    <a:p>
                      <a:pPr algn="ctr" rtl="0" fontAlgn="ctr"/>
                      <a:r>
                        <a:rPr lang="es-CO" sz="2400" b="0" i="0" u="none" strike="noStrike" dirty="0">
                          <a:solidFill>
                            <a:srgbClr val="000000"/>
                          </a:solidFill>
                          <a:effectLst/>
                          <a:latin typeface="Arial"/>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400" b="0" i="0" u="none" strike="noStrike" dirty="0">
                          <a:solidFill>
                            <a:schemeClr val="tx1"/>
                          </a:solidFill>
                          <a:effectLst/>
                          <a:latin typeface="Arial" panose="020B0604020202020204" pitchFamily="34" charset="0"/>
                        </a:rPr>
                        <a:t>Recibir la visita de Pares Académicos del Consejo Nacional de Acreditación con fines de obtener la Acreditación en Alta Calidad para el programa de Ingeniería Civil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200" b="1" i="0" u="none" strike="noStrike" dirty="0" smtClean="0">
                          <a:effectLst/>
                          <a:latin typeface="Arial" panose="020B0604020202020204" pitchFamily="34" charset="0"/>
                        </a:rPr>
                        <a:t>Cerrado: </a:t>
                      </a:r>
                      <a:r>
                        <a:rPr lang="es-CO" sz="1200" b="0" i="0" u="none" strike="noStrike" dirty="0" smtClean="0">
                          <a:effectLst/>
                          <a:latin typeface="Arial" panose="020B0604020202020204" pitchFamily="34" charset="0"/>
                        </a:rPr>
                        <a:t>Se </a:t>
                      </a:r>
                      <a:r>
                        <a:rPr lang="es-CO" sz="1200" b="0" i="0" u="none" strike="noStrike" dirty="0">
                          <a:effectLst/>
                          <a:latin typeface="Arial" panose="020B0604020202020204" pitchFamily="34" charset="0"/>
                        </a:rPr>
                        <a:t>recibió visita de pares del CNA. Se obtuvo la Acreditación mediante resolución 017226 del 24 de Octubre de 2018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7"/>
                  </a:ext>
                </a:extLst>
              </a:tr>
              <a:tr h="683597">
                <a:tc>
                  <a:txBody>
                    <a:bodyPr/>
                    <a:lstStyle/>
                    <a:p>
                      <a:pPr algn="ctr" rtl="0" fontAlgn="ctr"/>
                      <a:r>
                        <a:rPr lang="es-CO" sz="2400" b="0" i="0" u="none" strike="noStrike" dirty="0">
                          <a:solidFill>
                            <a:srgbClr val="000000"/>
                          </a:solidFill>
                          <a:effectLst/>
                          <a:latin typeface="Arial"/>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400" b="0" i="0" u="none" strike="noStrike" dirty="0">
                          <a:solidFill>
                            <a:schemeClr val="tx1"/>
                          </a:solidFill>
                          <a:effectLst/>
                          <a:latin typeface="Arial" panose="020B0604020202020204" pitchFamily="34" charset="0"/>
                        </a:rPr>
                        <a:t>Tramitar la Renovación del Registro calificado del programa de Ingeniería Financiera en cumplimiento a lo establecido en el Decreto 1075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200" b="1" i="0" u="none" strike="noStrike" dirty="0" smtClean="0">
                          <a:effectLst/>
                          <a:latin typeface="Arial" panose="020B0604020202020204" pitchFamily="34" charset="0"/>
                        </a:rPr>
                        <a:t>Cerrado: : </a:t>
                      </a:r>
                      <a:r>
                        <a:rPr lang="es-CO" sz="1200" b="0" i="0" u="none" strike="noStrike" dirty="0">
                          <a:effectLst/>
                          <a:latin typeface="Arial" panose="020B0604020202020204" pitchFamily="34" charset="0"/>
                        </a:rPr>
                        <a:t>Se realizó trámite para obtención de Registro Calificado, a la fecha pendientes de resultados del MEN.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82755108"/>
                  </a:ext>
                </a:extLst>
              </a:tr>
            </a:tbl>
          </a:graphicData>
        </a:graphic>
      </p:graphicFrame>
    </p:spTree>
    <p:extLst>
      <p:ext uri="{BB962C8B-B14F-4D97-AF65-F5344CB8AC3E}">
        <p14:creationId xmlns:p14="http://schemas.microsoft.com/office/powerpoint/2010/main" val="24456702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034727927"/>
              </p:ext>
            </p:extLst>
          </p:nvPr>
        </p:nvGraphicFramePr>
        <p:xfrm>
          <a:off x="322729" y="1107278"/>
          <a:ext cx="9959786" cy="5099621"/>
        </p:xfrm>
        <a:graphic>
          <a:graphicData uri="http://schemas.openxmlformats.org/drawingml/2006/table">
            <a:tbl>
              <a:tblPr firstRow="1" firstCol="1" bandRow="1">
                <a:tableStyleId>{5C22544A-7EE6-4342-B048-85BDC9FD1C3A}</a:tableStyleId>
              </a:tblPr>
              <a:tblGrid>
                <a:gridCol w="3935506">
                  <a:extLst>
                    <a:ext uri="{9D8B030D-6E8A-4147-A177-3AD203B41FA5}">
                      <a16:colId xmlns:a16="http://schemas.microsoft.com/office/drawing/2014/main" val="3529620441"/>
                    </a:ext>
                  </a:extLst>
                </a:gridCol>
                <a:gridCol w="2680447">
                  <a:extLst>
                    <a:ext uri="{9D8B030D-6E8A-4147-A177-3AD203B41FA5}">
                      <a16:colId xmlns:a16="http://schemas.microsoft.com/office/drawing/2014/main" val="2723494346"/>
                    </a:ext>
                  </a:extLst>
                </a:gridCol>
                <a:gridCol w="3343833">
                  <a:extLst>
                    <a:ext uri="{9D8B030D-6E8A-4147-A177-3AD203B41FA5}">
                      <a16:colId xmlns:a16="http://schemas.microsoft.com/office/drawing/2014/main" val="504107030"/>
                    </a:ext>
                  </a:extLst>
                </a:gridCol>
              </a:tblGrid>
              <a:tr h="147814">
                <a:tc>
                  <a:txBody>
                    <a:bodyPr/>
                    <a:lstStyle/>
                    <a:p>
                      <a:pPr algn="ctr">
                        <a:lnSpc>
                          <a:spcPct val="107000"/>
                        </a:lnSpc>
                        <a:spcAft>
                          <a:spcPts val="0"/>
                        </a:spcAft>
                      </a:pPr>
                      <a:r>
                        <a:rPr lang="es-CO" sz="1000" dirty="0">
                          <a:solidFill>
                            <a:schemeClr val="tx1"/>
                          </a:solidFill>
                          <a:effectLst/>
                        </a:rPr>
                        <a:t>ACCIONES</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000" dirty="0">
                          <a:solidFill>
                            <a:schemeClr val="tx1"/>
                          </a:solidFill>
                          <a:effectLst/>
                        </a:rPr>
                        <a:t>ACCIONES</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000" dirty="0">
                          <a:solidFill>
                            <a:schemeClr val="tx1"/>
                          </a:solidFill>
                          <a:effectLst/>
                        </a:rPr>
                        <a:t>SEGUIMIENTO</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995912"/>
                  </a:ext>
                </a:extLst>
              </a:tr>
              <a:tr h="739070">
                <a:tc>
                  <a:txBody>
                    <a:bodyPr/>
                    <a:lstStyle/>
                    <a:p>
                      <a:pPr algn="just" fontAlgn="ctr"/>
                      <a:r>
                        <a:rPr lang="es-CO" sz="1000" b="1" i="0" u="none" strike="noStrike" dirty="0" smtClean="0">
                          <a:solidFill>
                            <a:srgbClr val="FF0000"/>
                          </a:solidFill>
                          <a:effectLst/>
                          <a:latin typeface="Calibri" panose="020F0502020204030204" pitchFamily="34" charset="0"/>
                        </a:rPr>
                        <a:t>FACULTAD</a:t>
                      </a:r>
                      <a:r>
                        <a:rPr lang="es-CO" sz="1000" b="1" i="0" u="none" strike="noStrike" baseline="0" dirty="0" smtClean="0">
                          <a:solidFill>
                            <a:srgbClr val="FF0000"/>
                          </a:solidFill>
                          <a:effectLst/>
                          <a:latin typeface="Calibri" panose="020F0502020204030204" pitchFamily="34" charset="0"/>
                        </a:rPr>
                        <a:t> DE DERECHO</a:t>
                      </a:r>
                      <a:endParaRPr lang="es-CO" sz="1000" b="1" i="0" u="none" strike="noStrike" dirty="0" smtClean="0">
                        <a:solidFill>
                          <a:srgbClr val="FF0000"/>
                        </a:solidFill>
                        <a:effectLst/>
                        <a:latin typeface="Calibri" panose="020F0502020204030204" pitchFamily="34" charset="0"/>
                      </a:endParaRPr>
                    </a:p>
                    <a:p>
                      <a:pPr algn="just" fontAlgn="ctr"/>
                      <a:r>
                        <a:rPr lang="es-CO" sz="1000" b="0" i="0" u="none" strike="noStrike" dirty="0" smtClean="0">
                          <a:solidFill>
                            <a:schemeClr val="tx1"/>
                          </a:solidFill>
                          <a:effectLst/>
                          <a:latin typeface="Calibri" panose="020F0502020204030204" pitchFamily="34" charset="0"/>
                        </a:rPr>
                        <a:t>NO </a:t>
                      </a:r>
                      <a:r>
                        <a:rPr lang="es-CO" sz="1000" b="0" i="0" u="none" strike="noStrike" dirty="0">
                          <a:solidFill>
                            <a:schemeClr val="tx1"/>
                          </a:solidFill>
                          <a:effectLst/>
                          <a:latin typeface="Calibri" panose="020F0502020204030204" pitchFamily="34" charset="0"/>
                        </a:rPr>
                        <a:t>CONFORMIDAD 1: Se encontró  falta de aprestamiento del equipo de Jefes de Área de Derecho y directora del programa de Trabajo Social, frente al ingreso por la intranet para el reconocimiento de la caracterización del proceso de Docencia, sin embargo, la Decana reconoce la ruta de acceso.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defTabSz="914400" rtl="0" eaLnBrk="1" latinLnBrk="0" hangingPunct="1">
                        <a:lnSpc>
                          <a:spcPct val="107000"/>
                        </a:lnSpc>
                        <a:spcAft>
                          <a:spcPts val="800"/>
                        </a:spcAft>
                      </a:pPr>
                      <a:r>
                        <a:rPr lang="es-CO" sz="1000" b="0" i="0" u="none" strike="noStrike" kern="1200" dirty="0" smtClean="0">
                          <a:solidFill>
                            <a:schemeClr val="dk1"/>
                          </a:solidFill>
                          <a:effectLst/>
                          <a:latin typeface="Arial" panose="020B0604020202020204" pitchFamily="34" charset="0"/>
                          <a:ea typeface="+mn-ea"/>
                          <a:cs typeface="+mn-cs"/>
                        </a:rPr>
                        <a:t>Realizar reunión con el equipo de trabajo de Derecho: Jefes de área, secretaría académica, dirección de programa de trabajo social, secretaria y auxiliares, directora de Consultorio jurídico</a:t>
                      </a:r>
                      <a:endParaRPr lang="es-CO" sz="1000" b="0" i="0" u="none" strike="noStrike" kern="1200" dirty="0">
                        <a:solidFill>
                          <a:schemeClr val="dk1"/>
                        </a:solidFill>
                        <a:effectLst/>
                        <a:latin typeface="Arial" panose="020B0604020202020204" pitchFamily="34" charset="0"/>
                        <a:ea typeface="+mn-ea"/>
                        <a:cs typeface="+mn-cs"/>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000" b="1" i="0" u="none" strike="noStrike" dirty="0" smtClean="0">
                          <a:effectLst/>
                          <a:latin typeface="Arial" panose="020B0604020202020204" pitchFamily="34" charset="0"/>
                        </a:rPr>
                        <a:t>Cerrada:</a:t>
                      </a:r>
                      <a:r>
                        <a:rPr lang="es-CO" sz="1000" b="1" i="0" u="none" strike="noStrike" baseline="0" dirty="0" smtClean="0">
                          <a:effectLst/>
                          <a:latin typeface="Arial" panose="020B0604020202020204" pitchFamily="34" charset="0"/>
                        </a:rPr>
                        <a:t>  </a:t>
                      </a:r>
                      <a:r>
                        <a:rPr lang="es-CO" sz="1000" b="0" i="0" u="none" strike="noStrike" dirty="0" smtClean="0">
                          <a:effectLst/>
                          <a:latin typeface="Arial" panose="020B0604020202020204" pitchFamily="34" charset="0"/>
                        </a:rPr>
                        <a:t>Se realizó inducción </a:t>
                      </a:r>
                      <a:r>
                        <a:rPr lang="es-CO" sz="1000" b="0" i="0" u="none" strike="noStrike" dirty="0">
                          <a:effectLst/>
                          <a:latin typeface="Arial" panose="020B0604020202020204" pitchFamily="34" charset="0"/>
                        </a:rPr>
                        <a:t>al equipo de trabajo y se reconoce ruta de acceso a la intranet nacional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0641262"/>
                  </a:ext>
                </a:extLst>
              </a:tr>
              <a:tr h="591256">
                <a:tc>
                  <a:txBody>
                    <a:bodyPr/>
                    <a:lstStyle/>
                    <a:p>
                      <a:pPr algn="just" fontAlgn="ctr"/>
                      <a:r>
                        <a:rPr lang="es-CO" sz="1000" b="0" i="0" u="none" strike="noStrike">
                          <a:solidFill>
                            <a:schemeClr val="tx1"/>
                          </a:solidFill>
                          <a:effectLst/>
                          <a:latin typeface="Calibri" panose="020F0502020204030204" pitchFamily="34" charset="0"/>
                        </a:rPr>
                        <a:t>NO CONFORMIDAD 2: Se halló que el formato de Asignación de Responsabilidad Académica (nómina 2018-2) no corresponde al ST-DOC-03-P-01-F05, versión 1 del 12 de mayo de 2017.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s-CO" sz="1000" b="0" i="0" u="none" strike="noStrike" kern="1200" dirty="0" smtClean="0">
                          <a:solidFill>
                            <a:schemeClr val="dk1"/>
                          </a:solidFill>
                          <a:effectLst/>
                          <a:latin typeface="Arial" panose="020B0604020202020204" pitchFamily="34" charset="0"/>
                          <a:ea typeface="+mn-ea"/>
                          <a:cs typeface="+mn-cs"/>
                        </a:rPr>
                        <a:t>Se generó la acción correctiva a partir de la presentación de la nómina 2018-2 para calendario B y se está elaborando la nómina de 2019-1 en el formato estándar establecido.</a:t>
                      </a:r>
                      <a:endParaRPr lang="es-CO" sz="1000" b="0" i="0" u="none" strike="noStrike" kern="1200" dirty="0">
                        <a:solidFill>
                          <a:schemeClr val="dk1"/>
                        </a:solidFill>
                        <a:effectLst/>
                        <a:latin typeface="Arial" panose="020B0604020202020204" pitchFamily="34" charset="0"/>
                        <a:ea typeface="+mn-ea"/>
                        <a:cs typeface="+mn-cs"/>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000" b="1" i="0" u="none" strike="noStrike" dirty="0" smtClean="0">
                          <a:effectLst/>
                          <a:latin typeface="Arial" panose="020B0604020202020204" pitchFamily="34" charset="0"/>
                        </a:rPr>
                        <a:t>Cerrada:</a:t>
                      </a:r>
                      <a:r>
                        <a:rPr lang="es-CO" sz="1000" b="1" i="0" u="none" strike="noStrike" baseline="0" dirty="0" smtClean="0">
                          <a:effectLst/>
                          <a:latin typeface="Arial" panose="020B0604020202020204" pitchFamily="34" charset="0"/>
                        </a:rPr>
                        <a:t> </a:t>
                      </a:r>
                      <a:r>
                        <a:rPr lang="es-CO" sz="1000" b="0" i="0" u="none" strike="noStrike" dirty="0" smtClean="0">
                          <a:effectLst/>
                          <a:latin typeface="Arial" panose="020B0604020202020204" pitchFamily="34" charset="0"/>
                        </a:rPr>
                        <a:t>Se generó acción </a:t>
                      </a:r>
                      <a:r>
                        <a:rPr lang="es-CO" sz="1000" b="0" i="0" u="none" strike="noStrike" dirty="0">
                          <a:effectLst/>
                          <a:latin typeface="Arial" panose="020B0604020202020204" pitchFamily="34" charset="0"/>
                        </a:rPr>
                        <a:t>correctiva para  la presentación de la nómina 2018-2 para calendario B y se </a:t>
                      </a:r>
                      <a:r>
                        <a:rPr lang="es-CO" sz="1000" b="0" i="0" u="none" strike="noStrike" dirty="0" smtClean="0">
                          <a:effectLst/>
                          <a:latin typeface="Arial" panose="020B0604020202020204" pitchFamily="34" charset="0"/>
                        </a:rPr>
                        <a:t>elaboró  </a:t>
                      </a:r>
                      <a:r>
                        <a:rPr lang="es-CO" sz="1000" b="0" i="0" u="none" strike="noStrike" dirty="0">
                          <a:effectLst/>
                          <a:latin typeface="Arial" panose="020B0604020202020204" pitchFamily="34" charset="0"/>
                        </a:rPr>
                        <a:t>nómina de 2019-1 en el formato estándar establecido.ST-DOC-02-P-01-F01 versión 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64026378"/>
                  </a:ext>
                </a:extLst>
              </a:tr>
              <a:tr h="803626">
                <a:tc>
                  <a:txBody>
                    <a:bodyPr/>
                    <a:lstStyle/>
                    <a:p>
                      <a:pPr algn="just" fontAlgn="ctr"/>
                      <a:r>
                        <a:rPr lang="es-CO" sz="1000" b="0" i="0" u="none" strike="noStrike" dirty="0">
                          <a:solidFill>
                            <a:schemeClr val="tx1"/>
                          </a:solidFill>
                          <a:effectLst/>
                          <a:latin typeface="Calibri" panose="020F0502020204030204" pitchFamily="34" charset="0"/>
                        </a:rPr>
                        <a:t>NO CONFORMIDAD 3: Se halló para el programa de Trabajo Social que la Evaluación Docente del período 2017-2 no cumplió con el % de encuestas requerido para su validez. Sin embargo, no se evidencia Acta del Comité de Evaluación y Selección Docente que decida al respecto incumpliendo lo establecido mediante norma institucional (Reglamento Docente).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000" b="0" i="0" u="none" strike="noStrike" kern="1200" dirty="0" smtClean="0">
                          <a:solidFill>
                            <a:schemeClr val="dk1"/>
                          </a:solidFill>
                          <a:effectLst/>
                          <a:latin typeface="Arial" panose="020B0604020202020204" pitchFamily="34" charset="0"/>
                          <a:ea typeface="+mn-ea"/>
                          <a:cs typeface="+mn-cs"/>
                        </a:rPr>
                        <a:t>A partir de la fecha cumplir con el 100% del reglamento docente donde se lleven a cabo actos administrativos correspondientes</a:t>
                      </a:r>
                      <a:endParaRPr lang="es-CO" sz="1000" b="0" i="0" u="none" strike="noStrike" kern="1200" dirty="0">
                        <a:solidFill>
                          <a:schemeClr val="dk1"/>
                        </a:solidFill>
                        <a:effectLst/>
                        <a:latin typeface="Arial" panose="020B0604020202020204" pitchFamily="34" charset="0"/>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000" b="1" i="0" u="none" strike="noStrike" dirty="0" smtClean="0">
                          <a:solidFill>
                            <a:srgbClr val="FF0000"/>
                          </a:solidFill>
                          <a:effectLst/>
                          <a:latin typeface="Arial" panose="020B0604020202020204" pitchFamily="34" charset="0"/>
                        </a:rPr>
                        <a:t>En</a:t>
                      </a:r>
                      <a:r>
                        <a:rPr lang="es-CO" sz="1000" b="1" i="0" u="none" strike="noStrike" baseline="0" dirty="0" smtClean="0">
                          <a:solidFill>
                            <a:srgbClr val="FF0000"/>
                          </a:solidFill>
                          <a:effectLst/>
                          <a:latin typeface="Arial" panose="020B0604020202020204" pitchFamily="34" charset="0"/>
                        </a:rPr>
                        <a:t> Proceso</a:t>
                      </a:r>
                      <a:r>
                        <a:rPr lang="es-CO" sz="1000" b="1" i="0" u="none" strike="noStrike" dirty="0" smtClean="0">
                          <a:effectLst/>
                          <a:latin typeface="Arial" panose="020B0604020202020204" pitchFamily="34" charset="0"/>
                        </a:rPr>
                        <a:t>: </a:t>
                      </a:r>
                      <a:r>
                        <a:rPr lang="es-CO" sz="1000" b="0" i="0" u="none" strike="noStrike" dirty="0" smtClean="0">
                          <a:effectLst/>
                          <a:latin typeface="Arial" panose="020B0604020202020204" pitchFamily="34" charset="0"/>
                        </a:rPr>
                        <a:t>Se </a:t>
                      </a:r>
                      <a:r>
                        <a:rPr lang="es-CO" sz="1000" b="0" i="0" u="none" strike="noStrike" dirty="0">
                          <a:effectLst/>
                          <a:latin typeface="Arial" panose="020B0604020202020204" pitchFamily="34" charset="0"/>
                        </a:rPr>
                        <a:t>cuenta con Reglamento docente, donde se establece el procedimiento para realizar la evaluación docente, sin embargo al momento de la auditoría, no se cuenta con los instrumentos para la autoevaluación y la evaluación administrativa desde el nivel central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80282813"/>
                  </a:ext>
                </a:extLst>
              </a:tr>
              <a:tr h="918430">
                <a:tc>
                  <a:txBody>
                    <a:bodyPr/>
                    <a:lstStyle/>
                    <a:p>
                      <a:pPr algn="just" fontAlgn="ctr"/>
                      <a:r>
                        <a:rPr lang="es-CO" sz="1000" b="0" i="0" u="none" strike="noStrike" dirty="0">
                          <a:solidFill>
                            <a:schemeClr val="tx1"/>
                          </a:solidFill>
                          <a:effectLst/>
                          <a:latin typeface="Calibri" panose="020F0502020204030204" pitchFamily="34" charset="0"/>
                        </a:rPr>
                        <a:t>NO CONFORMIDAD 4 : No se evidencian actas de Comité Curricular que permitan ver la participación de docentes en los PEP dado que no está operando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000" b="0" i="0" u="none" strike="noStrike" kern="1200" dirty="0" smtClean="0">
                          <a:solidFill>
                            <a:schemeClr val="dk1"/>
                          </a:solidFill>
                          <a:effectLst/>
                          <a:latin typeface="Arial" panose="020B0604020202020204" pitchFamily="34" charset="0"/>
                          <a:ea typeface="+mn-ea"/>
                          <a:cs typeface="+mn-cs"/>
                        </a:rPr>
                        <a:t>A través de la dinámica de Comité de Unidad Académica, se genere igualmente el acto administrativo del Comité Curricular</a:t>
                      </a:r>
                      <a:endParaRPr lang="es-CO" sz="1000" b="0" i="0" u="none" strike="noStrike" kern="1200" dirty="0">
                        <a:solidFill>
                          <a:schemeClr val="dk1"/>
                        </a:solidFill>
                        <a:effectLst/>
                        <a:latin typeface="Arial" panose="020B0604020202020204" pitchFamily="34" charset="0"/>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000" b="1" i="0" u="none" strike="noStrike" dirty="0" smtClean="0">
                          <a:solidFill>
                            <a:srgbClr val="FF0000"/>
                          </a:solidFill>
                          <a:effectLst/>
                          <a:latin typeface="Arial" panose="020B0604020202020204" pitchFamily="34" charset="0"/>
                        </a:rPr>
                        <a:t>En Proceso: </a:t>
                      </a:r>
                      <a:r>
                        <a:rPr lang="es-CO" sz="1000" b="0" i="0" u="none" strike="noStrike" dirty="0" smtClean="0">
                          <a:effectLst/>
                          <a:latin typeface="Arial" panose="020B0604020202020204" pitchFamily="34" charset="0"/>
                        </a:rPr>
                        <a:t>Dado </a:t>
                      </a:r>
                      <a:r>
                        <a:rPr lang="es-CO" sz="1000" b="0" i="0" u="none" strike="noStrike" dirty="0">
                          <a:effectLst/>
                          <a:latin typeface="Arial" panose="020B0604020202020204" pitchFamily="34" charset="0"/>
                        </a:rPr>
                        <a:t>que no se tiene una normatividad nacional que regule los comités curriculares, éstos se sesionan en el marco del Comité de Unidad Académica (CUA). Se hace necesario precisar en las actas del CUA que se trata de un tema específico y de competencia del Comité Curricular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50445485"/>
                  </a:ext>
                </a:extLst>
              </a:tr>
              <a:tr h="967008">
                <a:tc>
                  <a:txBody>
                    <a:bodyPr/>
                    <a:lstStyle/>
                    <a:p>
                      <a:pPr algn="just" fontAlgn="ctr"/>
                      <a:r>
                        <a:rPr lang="es-CO" sz="1000" b="0" i="0" u="none" strike="noStrike" dirty="0">
                          <a:solidFill>
                            <a:schemeClr val="tx1"/>
                          </a:solidFill>
                          <a:effectLst/>
                          <a:latin typeface="Calibri" panose="020F0502020204030204" pitchFamily="34" charset="0"/>
                        </a:rPr>
                        <a:t>NO CONFORMIDAD 5: Se encuentra que no existe un proceso riguroso frente al seguimiento y control  de la Evaluación Docente, toda vez que se observan docentes sin realizar autoevaluación sin evidenciar mecanismos correctivos.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000" b="0" i="0" u="none" strike="noStrike" kern="1200" dirty="0" smtClean="0">
                          <a:solidFill>
                            <a:schemeClr val="dk1"/>
                          </a:solidFill>
                          <a:effectLst/>
                          <a:latin typeface="Arial" panose="020B0604020202020204" pitchFamily="34" charset="0"/>
                          <a:ea typeface="+mn-ea"/>
                          <a:cs typeface="+mn-cs"/>
                        </a:rPr>
                        <a:t>Se crea formato seccional Versión:0 para hacer seguimiento y control de evaluación docente</a:t>
                      </a:r>
                    </a:p>
                    <a:p>
                      <a:pPr algn="just" fontAlgn="ctr"/>
                      <a:endParaRPr lang="es-CO" sz="1000" b="0" i="0" u="none" strike="noStrike" kern="1200" dirty="0" smtClean="0">
                        <a:solidFill>
                          <a:schemeClr val="dk1"/>
                        </a:solidFill>
                        <a:effectLst/>
                        <a:latin typeface="Arial" panose="020B0604020202020204" pitchFamily="34" charset="0"/>
                        <a:ea typeface="+mn-ea"/>
                        <a:cs typeface="+mn-cs"/>
                      </a:endParaRPr>
                    </a:p>
                    <a:p>
                      <a:pPr algn="just" fontAlgn="ctr"/>
                      <a:r>
                        <a:rPr lang="es-CO" sz="1000" b="0" i="0" u="none" strike="noStrike" kern="1200" dirty="0" smtClean="0">
                          <a:solidFill>
                            <a:schemeClr val="dk1"/>
                          </a:solidFill>
                          <a:effectLst/>
                          <a:latin typeface="Arial" panose="020B0604020202020204" pitchFamily="34" charset="0"/>
                          <a:ea typeface="+mn-ea"/>
                          <a:cs typeface="+mn-cs"/>
                        </a:rPr>
                        <a:t>Enviar a la Decanatura formato diligenciado cada vez que se hagan las evaluaciones docentes</a:t>
                      </a:r>
                    </a:p>
                    <a:p>
                      <a:pPr algn="just" fontAlgn="ctr"/>
                      <a:endParaRPr lang="es-CO" sz="1000" b="0" i="0" u="none" strike="noStrike" kern="1200" dirty="0">
                        <a:solidFill>
                          <a:schemeClr val="dk1"/>
                        </a:solidFill>
                        <a:effectLst/>
                        <a:latin typeface="Arial" panose="020B0604020202020204" pitchFamily="34" charset="0"/>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100" b="1" i="0" u="none" strike="noStrike" dirty="0" smtClean="0">
                          <a:solidFill>
                            <a:schemeClr val="tx1"/>
                          </a:solidFill>
                          <a:effectLst/>
                          <a:latin typeface="Arial" panose="020B0604020202020204" pitchFamily="34" charset="0"/>
                        </a:rPr>
                        <a:t>Cerrada: </a:t>
                      </a:r>
                      <a:r>
                        <a:rPr lang="es-CO" sz="1100" b="0" i="0" u="none" strike="noStrike" dirty="0" smtClean="0">
                          <a:solidFill>
                            <a:schemeClr val="tx1"/>
                          </a:solidFill>
                          <a:effectLst/>
                          <a:latin typeface="Arial" panose="020B0604020202020204" pitchFamily="34" charset="0"/>
                        </a:rPr>
                        <a:t>Se  creó del formato seccional Versión:0 para hacer seguimiento y control de evaluación docente, pendiente hacer la implementación</a:t>
                      </a:r>
                      <a:endParaRPr lang="es-CO" sz="1100" b="0" i="0" u="none" strike="noStrike" dirty="0">
                        <a:solidFill>
                          <a:schemeClr val="tx1"/>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13444442"/>
                  </a:ext>
                </a:extLst>
              </a:tr>
              <a:tr h="552576">
                <a:tc>
                  <a:txBody>
                    <a:bodyPr/>
                    <a:lstStyle/>
                    <a:p>
                      <a:pPr algn="just" fontAlgn="ctr"/>
                      <a:r>
                        <a:rPr lang="es-CO" sz="1000" b="0" i="0" u="none" strike="noStrike" dirty="0">
                          <a:solidFill>
                            <a:schemeClr val="tx1"/>
                          </a:solidFill>
                          <a:effectLst/>
                          <a:latin typeface="Calibri" panose="020F0502020204030204" pitchFamily="34" charset="0"/>
                        </a:rPr>
                        <a:t>NO CONFORMIDAD  6: No se cuenta con el proceso de gestión documental, lo que no permite tener archivos de gestión organizados ni controlados ni preservados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000" b="0" i="0" u="none" strike="noStrike" kern="1200" dirty="0" smtClean="0">
                          <a:solidFill>
                            <a:schemeClr val="dk1"/>
                          </a:solidFill>
                          <a:effectLst/>
                          <a:latin typeface="Arial" panose="020B0604020202020204" pitchFamily="34" charset="0"/>
                          <a:ea typeface="+mn-ea"/>
                          <a:cs typeface="+mn-cs"/>
                        </a:rPr>
                        <a:t>Se generó reunión con cada dependencia y se iniciaron los procesos para la organización del archivo de gestión  y la eliminación de los archivos innecesarios</a:t>
                      </a:r>
                      <a:endParaRPr lang="es-CO" sz="1000" b="0" i="0" u="none" strike="noStrike" kern="1200" dirty="0">
                        <a:solidFill>
                          <a:schemeClr val="dk1"/>
                        </a:solidFill>
                        <a:effectLst/>
                        <a:latin typeface="Arial" panose="020B0604020202020204" pitchFamily="34" charset="0"/>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100" b="1" i="0" u="none" strike="noStrike" dirty="0" smtClean="0">
                          <a:solidFill>
                            <a:srgbClr val="FF0000"/>
                          </a:solidFill>
                          <a:effectLst/>
                          <a:latin typeface="Arial" panose="020B0604020202020204" pitchFamily="34" charset="0"/>
                        </a:rPr>
                        <a:t>En proceso</a:t>
                      </a:r>
                      <a:r>
                        <a:rPr lang="es-CO" sz="1100" b="0" i="0" u="none" strike="noStrike" dirty="0" smtClean="0">
                          <a:solidFill>
                            <a:schemeClr val="tx1"/>
                          </a:solidFill>
                          <a:effectLst/>
                          <a:latin typeface="Arial" panose="020B0604020202020204" pitchFamily="34" charset="0"/>
                        </a:rPr>
                        <a:t>: Falta mejorar el proceso de gestión documental en la Facultad por carencia de espacio en archivo central y recurso humano en la secretaría académica de Derecho.</a:t>
                      </a:r>
                      <a:endParaRPr lang="es-CO" sz="1100" b="0" i="0" u="none" strike="noStrike" dirty="0">
                        <a:solidFill>
                          <a:schemeClr val="tx1"/>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4517627"/>
                  </a:ext>
                </a:extLst>
              </a:tr>
            </a:tbl>
          </a:graphicData>
        </a:graphic>
      </p:graphicFrame>
      <p:sp>
        <p:nvSpPr>
          <p:cNvPr id="3" name="Rectangle 2"/>
          <p:cNvSpPr txBox="1">
            <a:spLocks noChangeArrowheads="1"/>
          </p:cNvSpPr>
          <p:nvPr/>
        </p:nvSpPr>
        <p:spPr>
          <a:xfrm>
            <a:off x="1317812" y="-101246"/>
            <a:ext cx="8229600" cy="57606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fontAlgn="ctr">
              <a:spcBef>
                <a:spcPts val="0"/>
              </a:spcBef>
              <a:defRPr/>
            </a:pPr>
            <a:r>
              <a:rPr lang="es-CO" sz="2000" b="1" kern="0" dirty="0"/>
              <a:t>ESTADO DE LAS NO CONFORMIDADES Y DE LAS ACCIONES CORRECTIVAS</a:t>
            </a:r>
            <a:endParaRPr lang="es-MX" sz="2000" b="1" kern="0" dirty="0"/>
          </a:p>
        </p:txBody>
      </p:sp>
      <p:graphicFrame>
        <p:nvGraphicFramePr>
          <p:cNvPr id="4" name="5 Tabla"/>
          <p:cNvGraphicFramePr>
            <a:graphicFrameLocks noGrp="1"/>
          </p:cNvGraphicFramePr>
          <p:nvPr>
            <p:extLst>
              <p:ext uri="{D42A27DB-BD31-4B8C-83A1-F6EECF244321}">
                <p14:modId xmlns:p14="http://schemas.microsoft.com/office/powerpoint/2010/main" val="3711548231"/>
              </p:ext>
            </p:extLst>
          </p:nvPr>
        </p:nvGraphicFramePr>
        <p:xfrm>
          <a:off x="322729" y="394135"/>
          <a:ext cx="9959787" cy="784860"/>
        </p:xfrm>
        <a:graphic>
          <a:graphicData uri="http://schemas.openxmlformats.org/drawingml/2006/table">
            <a:tbl>
              <a:tblPr/>
              <a:tblGrid>
                <a:gridCol w="2371379">
                  <a:extLst>
                    <a:ext uri="{9D8B030D-6E8A-4147-A177-3AD203B41FA5}">
                      <a16:colId xmlns:a16="http://schemas.microsoft.com/office/drawing/2014/main" val="20000"/>
                    </a:ext>
                  </a:extLst>
                </a:gridCol>
                <a:gridCol w="2568027">
                  <a:extLst>
                    <a:ext uri="{9D8B030D-6E8A-4147-A177-3AD203B41FA5}">
                      <a16:colId xmlns:a16="http://schemas.microsoft.com/office/drawing/2014/main" val="20001"/>
                    </a:ext>
                  </a:extLst>
                </a:gridCol>
                <a:gridCol w="2186294">
                  <a:extLst>
                    <a:ext uri="{9D8B030D-6E8A-4147-A177-3AD203B41FA5}">
                      <a16:colId xmlns:a16="http://schemas.microsoft.com/office/drawing/2014/main" val="20002"/>
                    </a:ext>
                  </a:extLst>
                </a:gridCol>
                <a:gridCol w="1295582">
                  <a:extLst>
                    <a:ext uri="{9D8B030D-6E8A-4147-A177-3AD203B41FA5}">
                      <a16:colId xmlns:a16="http://schemas.microsoft.com/office/drawing/2014/main" val="20003"/>
                    </a:ext>
                  </a:extLst>
                </a:gridCol>
                <a:gridCol w="1538505">
                  <a:extLst>
                    <a:ext uri="{9D8B030D-6E8A-4147-A177-3AD203B41FA5}">
                      <a16:colId xmlns:a16="http://schemas.microsoft.com/office/drawing/2014/main" val="20004"/>
                    </a:ext>
                  </a:extLst>
                </a:gridCol>
              </a:tblGrid>
              <a:tr h="252421">
                <a:tc>
                  <a:txBody>
                    <a:bodyPr/>
                    <a:lstStyle/>
                    <a:p>
                      <a:pPr algn="just" fontAlgn="ctr"/>
                      <a:r>
                        <a:rPr lang="es-ES" sz="1050" b="1" i="0" u="none" strike="noStrike" dirty="0">
                          <a:latin typeface="Arial"/>
                        </a:rPr>
                        <a:t>  ACCIONES    CORRECTIVAS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1" i="0" u="none" strike="noStrike" dirty="0">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1"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1" i="0" u="none" strike="noStrike" dirty="0">
                          <a:latin typeface="Arial"/>
                        </a:rPr>
                        <a:t>EFICACIA</a:t>
                      </a:r>
                      <a:r>
                        <a:rPr lang="es-ES" sz="1050" b="1" i="0" u="none" strike="noStrike" baseline="0" dirty="0">
                          <a:latin typeface="Arial"/>
                        </a:rPr>
                        <a:t> ACCIONES CERRADAS</a:t>
                      </a:r>
                      <a:endParaRPr lang="es-ES" sz="105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050" b="1" i="0" u="none" strike="noStrike" dirty="0">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160267">
                <a:tc>
                  <a:txBody>
                    <a:bodyPr/>
                    <a:lstStyle/>
                    <a:p>
                      <a:pPr algn="ctr" fontAlgn="ctr"/>
                      <a:r>
                        <a:rPr lang="es-CO" sz="2000" b="0" i="0" u="none" strike="noStrike" dirty="0" smtClean="0">
                          <a:solidFill>
                            <a:srgbClr val="000000"/>
                          </a:solidFill>
                          <a:effectLst/>
                          <a:latin typeface="Arial"/>
                        </a:rPr>
                        <a:t>15</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smtClean="0">
                          <a:solidFill>
                            <a:srgbClr val="000000"/>
                          </a:solidFill>
                          <a:effectLst/>
                          <a:latin typeface="Arial"/>
                        </a:rPr>
                        <a:t>8</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smtClean="0">
                          <a:solidFill>
                            <a:srgbClr val="000000"/>
                          </a:solidFill>
                          <a:effectLst/>
                          <a:latin typeface="Arial"/>
                        </a:rPr>
                        <a:t>7</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smtClean="0">
                          <a:solidFill>
                            <a:srgbClr val="000000"/>
                          </a:solidFill>
                          <a:effectLst/>
                          <a:latin typeface="Arial"/>
                        </a:rPr>
                        <a:t>7</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s-CO" sz="2000" b="0" i="0" u="none" strike="noStrike" dirty="0" smtClean="0">
                          <a:solidFill>
                            <a:srgbClr val="000000"/>
                          </a:solidFill>
                          <a:effectLst/>
                          <a:latin typeface="Arial"/>
                        </a:rPr>
                        <a:t>47%</a:t>
                      </a:r>
                      <a:endParaRPr lang="es-CO" sz="2000" b="0" i="0" u="none" strike="noStrike" dirty="0">
                        <a:solidFill>
                          <a:srgbClr val="000000"/>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3146178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49511" y="-81220"/>
            <a:ext cx="9846990" cy="11430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sz="2400" b="1" kern="0" dirty="0"/>
              <a:t>GESTIÓN DEL RIESGO</a:t>
            </a:r>
            <a:br>
              <a:rPr lang="es-CO" sz="2400" b="1" kern="0" dirty="0"/>
            </a:br>
            <a:r>
              <a:rPr lang="es-CO" sz="2000" b="1" kern="0" dirty="0"/>
              <a:t>Eficacia de las acciones tomadas para abordar los riesgos y las oportunidades.</a:t>
            </a:r>
            <a:endParaRPr lang="es-ES" sz="2000" b="1" dirty="0">
              <a:hlinkClick r:id="rId2" action="ppaction://hlinkfile"/>
            </a:endParaRPr>
          </a:p>
        </p:txBody>
      </p:sp>
      <p:graphicFrame>
        <p:nvGraphicFramePr>
          <p:cNvPr id="3" name="6 Tabla"/>
          <p:cNvGraphicFramePr>
            <a:graphicFrameLocks noGrp="1"/>
          </p:cNvGraphicFramePr>
          <p:nvPr>
            <p:extLst>
              <p:ext uri="{D42A27DB-BD31-4B8C-83A1-F6EECF244321}">
                <p14:modId xmlns:p14="http://schemas.microsoft.com/office/powerpoint/2010/main" val="2196278208"/>
              </p:ext>
            </p:extLst>
          </p:nvPr>
        </p:nvGraphicFramePr>
        <p:xfrm>
          <a:off x="349511" y="2407755"/>
          <a:ext cx="10171804" cy="3094840"/>
        </p:xfrm>
        <a:graphic>
          <a:graphicData uri="http://schemas.openxmlformats.org/drawingml/2006/table">
            <a:tbl>
              <a:tblPr/>
              <a:tblGrid>
                <a:gridCol w="1999242">
                  <a:extLst>
                    <a:ext uri="{9D8B030D-6E8A-4147-A177-3AD203B41FA5}">
                      <a16:colId xmlns:a16="http://schemas.microsoft.com/office/drawing/2014/main" val="20000"/>
                    </a:ext>
                  </a:extLst>
                </a:gridCol>
                <a:gridCol w="3950061">
                  <a:extLst>
                    <a:ext uri="{9D8B030D-6E8A-4147-A177-3AD203B41FA5}">
                      <a16:colId xmlns:a16="http://schemas.microsoft.com/office/drawing/2014/main" val="20001"/>
                    </a:ext>
                  </a:extLst>
                </a:gridCol>
                <a:gridCol w="4192109">
                  <a:extLst>
                    <a:ext uri="{9D8B030D-6E8A-4147-A177-3AD203B41FA5}">
                      <a16:colId xmlns:a16="http://schemas.microsoft.com/office/drawing/2014/main" val="20002"/>
                    </a:ext>
                  </a:extLst>
                </a:gridCol>
                <a:gridCol w="30392">
                  <a:extLst>
                    <a:ext uri="{9D8B030D-6E8A-4147-A177-3AD203B41FA5}">
                      <a16:colId xmlns:a16="http://schemas.microsoft.com/office/drawing/2014/main" val="20003"/>
                    </a:ext>
                  </a:extLst>
                </a:gridCol>
              </a:tblGrid>
              <a:tr h="193872">
                <a:tc gridSpan="4">
                  <a:txBody>
                    <a:bodyPr/>
                    <a:lstStyle/>
                    <a:p>
                      <a:pPr algn="ctr" fontAlgn="ctr"/>
                      <a:endParaRPr lang="es-ES" sz="16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pPr algn="ctr" fontAlgn="ctr"/>
                      <a:endParaRPr lang="es-ES" sz="10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pPr algn="ctr" fontAlgn="ctr"/>
                      <a:endParaRPr lang="es-ES" sz="16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s-CO"/>
                    </a:p>
                  </a:txBody>
                  <a:tcPr/>
                </a:tc>
                <a:extLst>
                  <a:ext uri="{0D108BD9-81ED-4DB2-BD59-A6C34878D82A}">
                    <a16:rowId xmlns:a16="http://schemas.microsoft.com/office/drawing/2014/main" val="10000"/>
                  </a:ext>
                </a:extLst>
              </a:tr>
              <a:tr h="339276">
                <a:tc>
                  <a:txBody>
                    <a:bodyPr/>
                    <a:lstStyle/>
                    <a:p>
                      <a:pPr algn="ctr" fontAlgn="ctr"/>
                      <a:r>
                        <a:rPr lang="es-ES" sz="1400" b="1" i="0" u="none" strike="noStrike" dirty="0">
                          <a:latin typeface="Century Gothic"/>
                        </a:rPr>
                        <a:t>RESUMEN RIESGO y</a:t>
                      </a:r>
                      <a:r>
                        <a:rPr lang="es-ES" sz="1400" b="1" i="0" u="none" strike="noStrike" baseline="0" dirty="0">
                          <a:latin typeface="Century Gothic"/>
                        </a:rPr>
                        <a:t> CAUSA A ELIMINAR</a:t>
                      </a:r>
                      <a:endParaRPr lang="es-ES" sz="1400" b="1" i="0" u="none" strike="noStrike" dirty="0">
                        <a:latin typeface="Century Gothic"/>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s-ES" sz="1400" b="1" i="0" u="none" strike="noStrike" dirty="0">
                          <a:latin typeface="Century Gothic"/>
                        </a:rPr>
                        <a:t>OPORTUNIDADES DE MEJORA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s-CO" b="1" dirty="0"/>
                        <a:t>SEGUIMIENTO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s-CO"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18106">
                <a:tc>
                  <a:txBody>
                    <a:bodyPr/>
                    <a:lstStyle/>
                    <a:p>
                      <a:pPr algn="l" fontAlgn="b"/>
                      <a:r>
                        <a:rPr lang="es-ES" sz="1100" b="1" i="0" u="none" strike="noStrike" dirty="0">
                          <a:latin typeface="Century Gothic"/>
                        </a:rPr>
                        <a:t>s </a:t>
                      </a:r>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s-ES" sz="1100" b="1" i="0" u="none" strike="noStrike" dirty="0">
                          <a:latin typeface="Century Gothic"/>
                        </a:rPr>
                        <a:t> </a:t>
                      </a:r>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endParaRPr lang="es-CO"/>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endParaRPr lang="es-CO"/>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extLst>
                  <a:ext uri="{0D108BD9-81ED-4DB2-BD59-A6C34878D82A}">
                    <a16:rowId xmlns:a16="http://schemas.microsoft.com/office/drawing/2014/main" val="10002"/>
                  </a:ext>
                </a:extLst>
              </a:tr>
              <a:tr h="260141">
                <a:tc rowSpan="3">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CO" sz="1400" b="1" i="0" u="none" strike="noStrike" dirty="0" smtClean="0">
                          <a:solidFill>
                            <a:schemeClr val="tx1"/>
                          </a:solidFill>
                          <a:effectLst/>
                          <a:latin typeface="Calibri" panose="020F0502020204030204" pitchFamily="34" charset="0"/>
                        </a:rPr>
                        <a:t>RIESGO DE CUMPLIMIENTO:  Inasistencia a  Tutorías</a:t>
                      </a:r>
                    </a:p>
                    <a:p>
                      <a:pPr algn="just" fontAlgn="ctr"/>
                      <a:endParaRPr lang="es-ES" sz="1400" b="0" i="0" u="none" strike="noStrike" kern="1200" dirty="0">
                        <a:solidFill>
                          <a:schemeClr val="tx1"/>
                        </a:solidFill>
                        <a:latin typeface="Arial"/>
                        <a:ea typeface="+mn-ea"/>
                        <a:cs typeface="+mn-cs"/>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O" sz="1400" b="0" i="0" u="none" strike="noStrike" dirty="0">
                          <a:solidFill>
                            <a:schemeClr val="tx1"/>
                          </a:solidFill>
                          <a:effectLst/>
                          <a:latin typeface="Calibri" panose="020F0502020204030204" pitchFamily="34" charset="0"/>
                        </a:rPr>
                        <a:t>Hacer seguimiento al desarrollo de Tutorías</a:t>
                      </a:r>
                      <a:br>
                        <a:rPr lang="es-CO" sz="1400" b="0" i="0" u="none" strike="noStrike" dirty="0">
                          <a:solidFill>
                            <a:schemeClr val="tx1"/>
                          </a:solidFill>
                          <a:effectLst/>
                          <a:latin typeface="Calibri" panose="020F0502020204030204" pitchFamily="34" charset="0"/>
                        </a:rPr>
                      </a:br>
                      <a:endParaRPr lang="es-CO" sz="1400" b="0" i="0" u="none" strike="noStrike" dirty="0">
                        <a:solidFill>
                          <a:schemeClr val="tx1"/>
                        </a:solidFill>
                        <a:effectLst/>
                        <a:latin typeface="Calibri" panose="020F0502020204030204" pitchFamily="34" charset="0"/>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just" fontAlgn="b"/>
                      <a:r>
                        <a:rPr lang="es-CO" sz="1400" b="1" i="0" u="none" strike="noStrike" dirty="0" smtClean="0">
                          <a:solidFill>
                            <a:schemeClr val="tx1"/>
                          </a:solidFill>
                          <a:effectLst/>
                          <a:latin typeface="Calibri" panose="020F0502020204030204" pitchFamily="34" charset="0"/>
                        </a:rPr>
                        <a:t>Todas las Facultades - Cerrada</a:t>
                      </a:r>
                      <a:r>
                        <a:rPr lang="es-CO" sz="1400" b="0" i="0" u="none" strike="noStrike" dirty="0" smtClean="0">
                          <a:solidFill>
                            <a:schemeClr val="tx1"/>
                          </a:solidFill>
                          <a:effectLst/>
                          <a:latin typeface="Calibri" panose="020F0502020204030204" pitchFamily="34" charset="0"/>
                        </a:rPr>
                        <a:t>:</a:t>
                      </a:r>
                      <a:r>
                        <a:rPr lang="es-CO" sz="1400" b="0" i="0" u="none" strike="noStrike" baseline="0" dirty="0" smtClean="0">
                          <a:solidFill>
                            <a:schemeClr val="tx1"/>
                          </a:solidFill>
                          <a:effectLst/>
                          <a:latin typeface="Calibri" panose="020F0502020204030204" pitchFamily="34" charset="0"/>
                        </a:rPr>
                        <a:t>  </a:t>
                      </a:r>
                      <a:r>
                        <a:rPr lang="es-CO" sz="1400" b="0" i="0" u="none" strike="noStrike" dirty="0" smtClean="0">
                          <a:solidFill>
                            <a:schemeClr val="tx1"/>
                          </a:solidFill>
                          <a:effectLst/>
                          <a:latin typeface="Calibri" panose="020F0502020204030204" pitchFamily="34" charset="0"/>
                        </a:rPr>
                        <a:t>Se hace seguimiento al desarrollo de tutorías</a:t>
                      </a:r>
                    </a:p>
                  </a:txBody>
                  <a:tcPr marL="0" marR="0" marT="0" marB="0" anchor="b">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endParaRPr lang="es-CO"/>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74369">
                <a:tc vMerge="1">
                  <a:txBody>
                    <a:bodyPr/>
                    <a:lstStyle/>
                    <a:p>
                      <a:pPr algn="just" fontAlgn="ctr"/>
                      <a:endParaRPr lang="es-ES" sz="1400" b="0" i="0" u="none" strike="noStrike" dirty="0">
                        <a:solidFill>
                          <a:srgbClr val="000000"/>
                        </a:solidFill>
                        <a:latin typeface="Arial"/>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O" sz="1400" b="0" i="0" u="none" strike="noStrike">
                          <a:solidFill>
                            <a:schemeClr val="tx1"/>
                          </a:solidFill>
                          <a:effectLst/>
                          <a:latin typeface="Calibri" panose="020F0502020204030204" pitchFamily="34" charset="0"/>
                        </a:rPr>
                        <a:t>El incumplimiento a esta obligación impacta la evaluación docente administrativa y estudiantil.</a:t>
                      </a: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s-CO" sz="1400" b="1" i="0" u="none" strike="noStrike" dirty="0" smtClean="0">
                          <a:solidFill>
                            <a:schemeClr val="tx1"/>
                          </a:solidFill>
                          <a:effectLst/>
                          <a:latin typeface="Calibri" panose="020F0502020204030204" pitchFamily="34" charset="0"/>
                        </a:rPr>
                        <a:t>Todas</a:t>
                      </a:r>
                      <a:r>
                        <a:rPr lang="es-CO" sz="1400" b="1" i="0" u="none" strike="noStrike" baseline="0" dirty="0" smtClean="0">
                          <a:solidFill>
                            <a:schemeClr val="tx1"/>
                          </a:solidFill>
                          <a:effectLst/>
                          <a:latin typeface="Calibri" panose="020F0502020204030204" pitchFamily="34" charset="0"/>
                        </a:rPr>
                        <a:t> las Facultades - </a:t>
                      </a:r>
                      <a:r>
                        <a:rPr lang="es-CO" sz="1400" b="1" i="0" u="none" strike="noStrike" dirty="0" smtClean="0">
                          <a:solidFill>
                            <a:srgbClr val="FF0000"/>
                          </a:solidFill>
                          <a:effectLst/>
                          <a:latin typeface="Calibri" panose="020F0502020204030204" pitchFamily="34" charset="0"/>
                        </a:rPr>
                        <a:t>En proceso:</a:t>
                      </a:r>
                      <a:endParaRPr lang="es-CO" sz="1400" b="1" i="0" u="none" strike="noStrike" dirty="0">
                        <a:solidFill>
                          <a:srgbClr val="FF0000"/>
                        </a:solidFill>
                        <a:effectLst/>
                        <a:latin typeface="Calibri" panose="020F0502020204030204" pitchFamily="34" charset="0"/>
                      </a:endParaRPr>
                    </a:p>
                  </a:txBody>
                  <a:tcPr marL="0" marR="0" marT="0" marB="0" anchor="b">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endParaRPr lang="es-CO"/>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296520">
                <a:tc vMerge="1">
                  <a:txBody>
                    <a:bodyPr/>
                    <a:lstStyle/>
                    <a:p>
                      <a:pPr algn="just" fontAlgn="ctr"/>
                      <a:endParaRPr lang="es-ES" sz="1400" b="0" i="0" u="none" strike="noStrike" dirty="0">
                        <a:solidFill>
                          <a:srgbClr val="000000"/>
                        </a:solidFill>
                        <a:latin typeface="Arial"/>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O" sz="1400" b="0" i="0" u="none" strike="noStrike" dirty="0" smtClean="0">
                          <a:solidFill>
                            <a:schemeClr val="tx1"/>
                          </a:solidFill>
                          <a:effectLst/>
                          <a:latin typeface="Calibri" panose="020F0502020204030204" pitchFamily="34" charset="0"/>
                        </a:rPr>
                        <a:t>Socialización permanente a los estudiantes sobre las tutorías (horarios, docente, </a:t>
                      </a:r>
                      <a:r>
                        <a:rPr lang="es-CO" sz="1400" b="0" i="0" u="none" strike="noStrike" dirty="0" err="1" smtClean="0">
                          <a:solidFill>
                            <a:schemeClr val="tx1"/>
                          </a:solidFill>
                          <a:effectLst/>
                          <a:latin typeface="Calibri" panose="020F0502020204030204" pitchFamily="34" charset="0"/>
                        </a:rPr>
                        <a:t>etc</a:t>
                      </a:r>
                      <a:r>
                        <a:rPr lang="es-CO" sz="1400" b="0" i="0" u="none" strike="noStrike" dirty="0" smtClean="0">
                          <a:solidFill>
                            <a:schemeClr val="tx1"/>
                          </a:solidFill>
                          <a:effectLst/>
                          <a:latin typeface="Calibri" panose="020F0502020204030204" pitchFamily="34" charset="0"/>
                        </a:rPr>
                        <a:t>), tanto por el encargado de la tutoría como por el docente tutor</a:t>
                      </a:r>
                      <a:endParaRPr lang="es-CO" sz="1400" b="0" i="0" u="none" strike="noStrike" dirty="0">
                        <a:solidFill>
                          <a:schemeClr val="tx1"/>
                        </a:solidFill>
                        <a:effectLst/>
                        <a:latin typeface="Calibri" panose="020F0502020204030204" pitchFamily="34" charset="0"/>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b"/>
                      <a:r>
                        <a:rPr lang="es-CO" sz="1400" b="1" i="0" u="none" strike="noStrike" dirty="0" smtClean="0">
                          <a:solidFill>
                            <a:schemeClr val="tx1"/>
                          </a:solidFill>
                          <a:effectLst/>
                          <a:latin typeface="Calibri" panose="020F0502020204030204" pitchFamily="34" charset="0"/>
                        </a:rPr>
                        <a:t>Cerrada</a:t>
                      </a:r>
                      <a:r>
                        <a:rPr lang="es-CO" sz="1400" b="0" i="0" u="none" strike="noStrike" dirty="0" smtClean="0">
                          <a:solidFill>
                            <a:schemeClr val="tx1"/>
                          </a:solidFill>
                          <a:effectLst/>
                          <a:latin typeface="Calibri" panose="020F0502020204030204" pitchFamily="34" charset="0"/>
                        </a:rPr>
                        <a:t>: Publicación </a:t>
                      </a:r>
                      <a:r>
                        <a:rPr lang="es-CO" sz="1400" b="0" i="0" u="none" strike="noStrike" dirty="0">
                          <a:solidFill>
                            <a:schemeClr val="tx1"/>
                          </a:solidFill>
                          <a:effectLst/>
                          <a:latin typeface="Calibri" panose="020F0502020204030204" pitchFamily="34" charset="0"/>
                        </a:rPr>
                        <a:t>de horarios , planes de trabajo </a:t>
                      </a:r>
                      <a:r>
                        <a:rPr lang="es-CO" sz="1400" b="0" i="0" u="none" strike="noStrike" dirty="0" smtClean="0">
                          <a:solidFill>
                            <a:schemeClr val="tx1"/>
                          </a:solidFill>
                          <a:effectLst/>
                          <a:latin typeface="Calibri" panose="020F0502020204030204" pitchFamily="34" charset="0"/>
                        </a:rPr>
                        <a:t>docentes</a:t>
                      </a:r>
                    </a:p>
                    <a:p>
                      <a:pPr algn="just" fontAlgn="b"/>
                      <a:endParaRPr lang="es-CO" sz="1400" b="0" i="0" u="none" strike="noStrike" dirty="0" smtClean="0">
                        <a:solidFill>
                          <a:schemeClr val="tx1"/>
                        </a:solidFill>
                        <a:effectLst/>
                        <a:latin typeface="Calibri" panose="020F0502020204030204" pitchFamily="34" charset="0"/>
                      </a:endParaRPr>
                    </a:p>
                  </a:txBody>
                  <a:tcPr marL="0" marR="0" marT="0" marB="0" anchor="b">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s-CO" dirty="0"/>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4" name="9 Tabla"/>
          <p:cNvGraphicFramePr>
            <a:graphicFrameLocks noGrp="1"/>
          </p:cNvGraphicFramePr>
          <p:nvPr>
            <p:extLst>
              <p:ext uri="{D42A27DB-BD31-4B8C-83A1-F6EECF244321}">
                <p14:modId xmlns:p14="http://schemas.microsoft.com/office/powerpoint/2010/main" val="2349462746"/>
              </p:ext>
            </p:extLst>
          </p:nvPr>
        </p:nvGraphicFramePr>
        <p:xfrm>
          <a:off x="395536" y="1090343"/>
          <a:ext cx="9994556" cy="1194695"/>
        </p:xfrm>
        <a:graphic>
          <a:graphicData uri="http://schemas.openxmlformats.org/drawingml/2006/table">
            <a:tbl>
              <a:tblPr/>
              <a:tblGrid>
                <a:gridCol w="1903756">
                  <a:extLst>
                    <a:ext uri="{9D8B030D-6E8A-4147-A177-3AD203B41FA5}">
                      <a16:colId xmlns:a16="http://schemas.microsoft.com/office/drawing/2014/main" val="20000"/>
                    </a:ext>
                  </a:extLst>
                </a:gridCol>
                <a:gridCol w="1618160">
                  <a:extLst>
                    <a:ext uri="{9D8B030D-6E8A-4147-A177-3AD203B41FA5}">
                      <a16:colId xmlns:a16="http://schemas.microsoft.com/office/drawing/2014/main" val="20001"/>
                    </a:ext>
                  </a:extLst>
                </a:gridCol>
                <a:gridCol w="1618160">
                  <a:extLst>
                    <a:ext uri="{9D8B030D-6E8A-4147-A177-3AD203B41FA5}">
                      <a16:colId xmlns:a16="http://schemas.microsoft.com/office/drawing/2014/main" val="20002"/>
                    </a:ext>
                  </a:extLst>
                </a:gridCol>
                <a:gridCol w="1618160">
                  <a:extLst>
                    <a:ext uri="{9D8B030D-6E8A-4147-A177-3AD203B41FA5}">
                      <a16:colId xmlns:a16="http://schemas.microsoft.com/office/drawing/2014/main" val="20003"/>
                    </a:ext>
                  </a:extLst>
                </a:gridCol>
                <a:gridCol w="1618160">
                  <a:extLst>
                    <a:ext uri="{9D8B030D-6E8A-4147-A177-3AD203B41FA5}">
                      <a16:colId xmlns:a16="http://schemas.microsoft.com/office/drawing/2014/main" val="20004"/>
                    </a:ext>
                  </a:extLst>
                </a:gridCol>
                <a:gridCol w="1618160">
                  <a:extLst>
                    <a:ext uri="{9D8B030D-6E8A-4147-A177-3AD203B41FA5}">
                      <a16:colId xmlns:a16="http://schemas.microsoft.com/office/drawing/2014/main" val="20005"/>
                    </a:ext>
                  </a:extLst>
                </a:gridCol>
              </a:tblGrid>
              <a:tr h="219335">
                <a:tc>
                  <a:txBody>
                    <a:bodyPr/>
                    <a:lstStyle/>
                    <a:p>
                      <a:pPr algn="just" fontAlgn="ctr"/>
                      <a:r>
                        <a:rPr lang="es-ES" sz="1000" b="1" i="0" u="none" strike="noStrike" dirty="0">
                          <a:latin typeface="Arial"/>
                        </a:rPr>
                        <a:t>OPORTUNIDADES</a:t>
                      </a:r>
                      <a:r>
                        <a:rPr lang="es-ES" sz="1000" b="1" i="0" u="none" strike="noStrike" baseline="0" dirty="0">
                          <a:latin typeface="Arial"/>
                        </a:rPr>
                        <a:t> DE MEJORA</a:t>
                      </a:r>
                      <a:endParaRPr lang="es-ES" sz="1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dirty="0">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dirty="0">
                          <a:latin typeface="Arial"/>
                        </a:rPr>
                        <a:t>TOTAL RIESGOS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EFICAZ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200" b="1" i="0" u="none" strike="noStrike">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140704">
                <a:tc>
                  <a:txBody>
                    <a:bodyPr/>
                    <a:lstStyle/>
                    <a:p>
                      <a:pPr algn="ctr" fontAlgn="ctr"/>
                      <a:r>
                        <a:rPr lang="es-CO" sz="2000" b="0" i="0" u="none" strike="noStrike" dirty="0">
                          <a:solidFill>
                            <a:srgbClr val="000000"/>
                          </a:solidFill>
                          <a:effectLst/>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smtClean="0">
                          <a:solidFill>
                            <a:srgbClr val="000000"/>
                          </a:solidFill>
                          <a:effectLst/>
                          <a:latin typeface="Arial"/>
                        </a:rPr>
                        <a:t>1</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smtClean="0">
                          <a:solidFill>
                            <a:srgbClr val="000000"/>
                          </a:solidFill>
                          <a:effectLst/>
                          <a:latin typeface="Arial"/>
                        </a:rPr>
                        <a:t>4</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400" b="1" i="0" u="none" strike="noStrike" dirty="0">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400" b="0" i="0" u="none" strike="noStrike" dirty="0" smtClean="0">
                          <a:solidFill>
                            <a:srgbClr val="000000"/>
                          </a:solidFill>
                          <a:effectLst/>
                          <a:latin typeface="Arial"/>
                        </a:rPr>
                        <a:t>4</a:t>
                      </a:r>
                      <a:endParaRPr lang="es-CO" sz="24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smtClean="0">
                          <a:solidFill>
                            <a:srgbClr val="000000"/>
                          </a:solidFill>
                          <a:effectLst/>
                          <a:latin typeface="Arial"/>
                        </a:rPr>
                        <a:t>80</a:t>
                      </a:r>
                      <a:r>
                        <a:rPr lang="es-CO" sz="2000" b="0" i="0" u="none" strike="noStrike" dirty="0">
                          <a:solidFill>
                            <a:srgbClr val="000000"/>
                          </a:solidFill>
                          <a:effectLst/>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8893">
                <a:tc gridSpan="6">
                  <a:txBody>
                    <a:bodyPr/>
                    <a:lstStyle/>
                    <a:p>
                      <a:pPr marL="0" marR="0" lvl="0" indent="0" algn="just" defTabSz="457200" rtl="0" eaLnBrk="1" fontAlgn="ctr" latinLnBrk="0" hangingPunct="1">
                        <a:lnSpc>
                          <a:spcPct val="100000"/>
                        </a:lnSpc>
                        <a:spcBef>
                          <a:spcPts val="0"/>
                        </a:spcBef>
                        <a:spcAft>
                          <a:spcPts val="0"/>
                        </a:spcAft>
                        <a:buClrTx/>
                        <a:buSzTx/>
                        <a:buFontTx/>
                        <a:buNone/>
                        <a:tabLst/>
                        <a:defRPr/>
                      </a:pPr>
                      <a:r>
                        <a:rPr kumimoji="0" lang="es-ES" sz="2000" b="0" i="0" u="none" strike="noStrike" cap="none" normalizeH="0" baseline="0" dirty="0">
                          <a:ln>
                            <a:noFill/>
                          </a:ln>
                          <a:solidFill>
                            <a:schemeClr val="tx1"/>
                          </a:solidFill>
                          <a:effectLst/>
                          <a:latin typeface="Arial" charset="0"/>
                          <a:ea typeface="MS PGothic" pitchFamily="34" charset="-128"/>
                        </a:rPr>
                        <a:t>Se identificaron  </a:t>
                      </a:r>
                      <a:r>
                        <a:rPr kumimoji="0" lang="es-ES" sz="2000" b="0" i="0" u="none" strike="noStrike" cap="none" normalizeH="0" baseline="0" dirty="0" smtClean="0">
                          <a:ln>
                            <a:noFill/>
                          </a:ln>
                          <a:solidFill>
                            <a:schemeClr val="tx1"/>
                          </a:solidFill>
                          <a:effectLst/>
                          <a:latin typeface="Arial" charset="0"/>
                          <a:ea typeface="MS PGothic" pitchFamily="34" charset="-128"/>
                        </a:rPr>
                        <a:t>2 riesgos (Cumplimiento y Operativo) </a:t>
                      </a:r>
                      <a:r>
                        <a:rPr kumimoji="0" lang="es-ES" sz="2000" b="0" i="0" u="none" strike="noStrike" cap="none" normalizeH="0" baseline="0" dirty="0">
                          <a:ln>
                            <a:noFill/>
                          </a:ln>
                          <a:solidFill>
                            <a:schemeClr val="tx1"/>
                          </a:solidFill>
                          <a:effectLst/>
                          <a:latin typeface="Arial" charset="0"/>
                          <a:ea typeface="MS PGothic" pitchFamily="34" charset="-128"/>
                        </a:rPr>
                        <a:t>y se formularon </a:t>
                      </a:r>
                      <a:r>
                        <a:rPr kumimoji="0" lang="es-ES" sz="2000" b="0" i="0" u="none" strike="noStrike" cap="none" normalizeH="0" baseline="0" dirty="0" smtClean="0">
                          <a:ln>
                            <a:noFill/>
                          </a:ln>
                          <a:solidFill>
                            <a:schemeClr val="tx1"/>
                          </a:solidFill>
                          <a:effectLst/>
                          <a:latin typeface="Arial" charset="0"/>
                          <a:ea typeface="MS PGothic" pitchFamily="34" charset="-128"/>
                        </a:rPr>
                        <a:t>5 </a:t>
                      </a:r>
                      <a:r>
                        <a:rPr kumimoji="0" lang="es-ES" sz="2000" b="0" i="0" u="none" strike="noStrike" cap="none" normalizeH="0" baseline="0" dirty="0">
                          <a:ln>
                            <a:noFill/>
                          </a:ln>
                          <a:solidFill>
                            <a:schemeClr val="tx1"/>
                          </a:solidFill>
                          <a:effectLst/>
                          <a:latin typeface="Arial" charset="0"/>
                          <a:ea typeface="MS PGothic" pitchFamily="34" charset="-128"/>
                        </a:rPr>
                        <a:t>oportunidades de </a:t>
                      </a:r>
                      <a:r>
                        <a:rPr kumimoji="0" lang="es-ES" sz="2000" b="0" i="0" u="none" strike="noStrike" cap="none" normalizeH="0" baseline="0" dirty="0" smtClean="0">
                          <a:ln>
                            <a:noFill/>
                          </a:ln>
                          <a:solidFill>
                            <a:schemeClr val="tx1"/>
                          </a:solidFill>
                          <a:effectLst/>
                          <a:latin typeface="Arial" charset="0"/>
                          <a:ea typeface="MS PGothic" pitchFamily="34" charset="-128"/>
                        </a:rPr>
                        <a:t>mejora de las  </a:t>
                      </a:r>
                      <a:r>
                        <a:rPr kumimoji="0" lang="es-ES" sz="2000" b="0" i="0" u="none" strike="noStrike" cap="none" normalizeH="0" baseline="0" dirty="0">
                          <a:ln>
                            <a:noFill/>
                          </a:ln>
                          <a:solidFill>
                            <a:schemeClr val="tx1"/>
                          </a:solidFill>
                          <a:effectLst/>
                          <a:latin typeface="Arial" charset="0"/>
                          <a:ea typeface="MS PGothic" pitchFamily="34" charset="-128"/>
                        </a:rPr>
                        <a:t>cuales </a:t>
                      </a:r>
                      <a:r>
                        <a:rPr kumimoji="0" lang="es-ES" sz="2000" b="0" i="0" u="none" strike="noStrike" cap="none" normalizeH="0" baseline="0" dirty="0" smtClean="0">
                          <a:ln>
                            <a:noFill/>
                          </a:ln>
                          <a:solidFill>
                            <a:schemeClr val="tx1"/>
                          </a:solidFill>
                          <a:effectLst/>
                          <a:latin typeface="Arial" charset="0"/>
                          <a:ea typeface="MS PGothic" pitchFamily="34" charset="-128"/>
                        </a:rPr>
                        <a:t>1 se encuentra en proceso</a:t>
                      </a:r>
                      <a:endParaRPr kumimoji="0" lang="es-ES" sz="2000" b="0" i="0" u="none" strike="noStrike" cap="none" normalizeH="0" baseline="0" dirty="0">
                        <a:ln>
                          <a:noFill/>
                        </a:ln>
                        <a:solidFill>
                          <a:schemeClr val="tx1"/>
                        </a:solidFill>
                        <a:effectLst/>
                        <a:latin typeface="Arial" charset="0"/>
                        <a:ea typeface="MS PGothic"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472205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49511" y="-457738"/>
            <a:ext cx="9846990" cy="11430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sz="2400" b="1" kern="0" dirty="0">
                <a:solidFill>
                  <a:srgbClr val="FFFF00"/>
                </a:solidFill>
              </a:rPr>
              <a:t>GESTIÓN DEL RIESGO</a:t>
            </a:r>
            <a:br>
              <a:rPr lang="es-CO" sz="2400" b="1" kern="0" dirty="0">
                <a:solidFill>
                  <a:srgbClr val="FFFF00"/>
                </a:solidFill>
              </a:rPr>
            </a:br>
            <a:r>
              <a:rPr lang="es-CO" sz="2000" b="1" kern="0" dirty="0"/>
              <a:t>Eficacia de las acciones tomadas para abordar los riesgos y las oportunidades.</a:t>
            </a:r>
            <a:endParaRPr lang="es-ES" sz="2000" b="1" dirty="0">
              <a:hlinkClick r:id="rId2" action="ppaction://hlinkfile"/>
            </a:endParaRPr>
          </a:p>
        </p:txBody>
      </p:sp>
      <p:graphicFrame>
        <p:nvGraphicFramePr>
          <p:cNvPr id="3" name="6 Tabla"/>
          <p:cNvGraphicFramePr>
            <a:graphicFrameLocks noGrp="1"/>
          </p:cNvGraphicFramePr>
          <p:nvPr>
            <p:extLst>
              <p:ext uri="{D42A27DB-BD31-4B8C-83A1-F6EECF244321}">
                <p14:modId xmlns:p14="http://schemas.microsoft.com/office/powerpoint/2010/main" val="3828249794"/>
              </p:ext>
            </p:extLst>
          </p:nvPr>
        </p:nvGraphicFramePr>
        <p:xfrm>
          <a:off x="413000" y="1879957"/>
          <a:ext cx="10171804" cy="4156329"/>
        </p:xfrm>
        <a:graphic>
          <a:graphicData uri="http://schemas.openxmlformats.org/drawingml/2006/table">
            <a:tbl>
              <a:tblPr/>
              <a:tblGrid>
                <a:gridCol w="1999242">
                  <a:extLst>
                    <a:ext uri="{9D8B030D-6E8A-4147-A177-3AD203B41FA5}">
                      <a16:colId xmlns:a16="http://schemas.microsoft.com/office/drawing/2014/main" val="20000"/>
                    </a:ext>
                  </a:extLst>
                </a:gridCol>
                <a:gridCol w="2554205">
                  <a:extLst>
                    <a:ext uri="{9D8B030D-6E8A-4147-A177-3AD203B41FA5}">
                      <a16:colId xmlns:a16="http://schemas.microsoft.com/office/drawing/2014/main" val="20001"/>
                    </a:ext>
                  </a:extLst>
                </a:gridCol>
                <a:gridCol w="5587965">
                  <a:extLst>
                    <a:ext uri="{9D8B030D-6E8A-4147-A177-3AD203B41FA5}">
                      <a16:colId xmlns:a16="http://schemas.microsoft.com/office/drawing/2014/main" val="20002"/>
                    </a:ext>
                  </a:extLst>
                </a:gridCol>
                <a:gridCol w="30392">
                  <a:extLst>
                    <a:ext uri="{9D8B030D-6E8A-4147-A177-3AD203B41FA5}">
                      <a16:colId xmlns:a16="http://schemas.microsoft.com/office/drawing/2014/main" val="20003"/>
                    </a:ext>
                  </a:extLst>
                </a:gridCol>
              </a:tblGrid>
              <a:tr h="181941">
                <a:tc gridSpan="4">
                  <a:txBody>
                    <a:bodyPr/>
                    <a:lstStyle/>
                    <a:p>
                      <a:pPr algn="ctr" fontAlgn="ctr"/>
                      <a:endParaRPr lang="es-ES" sz="16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pPr algn="ctr" fontAlgn="ctr"/>
                      <a:endParaRPr lang="es-ES" sz="10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pPr algn="ctr" fontAlgn="ctr"/>
                      <a:endParaRPr lang="es-ES" sz="16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s-CO"/>
                    </a:p>
                  </a:txBody>
                  <a:tcPr/>
                </a:tc>
                <a:extLst>
                  <a:ext uri="{0D108BD9-81ED-4DB2-BD59-A6C34878D82A}">
                    <a16:rowId xmlns:a16="http://schemas.microsoft.com/office/drawing/2014/main" val="10000"/>
                  </a:ext>
                </a:extLst>
              </a:tr>
              <a:tr h="318396">
                <a:tc>
                  <a:txBody>
                    <a:bodyPr/>
                    <a:lstStyle/>
                    <a:p>
                      <a:pPr algn="ctr" fontAlgn="ctr"/>
                      <a:r>
                        <a:rPr lang="es-ES" sz="1400" b="1" i="0" u="none" strike="noStrike" dirty="0">
                          <a:latin typeface="Century Gothic"/>
                        </a:rPr>
                        <a:t>RESUMEN RIESGO y</a:t>
                      </a:r>
                      <a:r>
                        <a:rPr lang="es-ES" sz="1400" b="1" i="0" u="none" strike="noStrike" baseline="0" dirty="0">
                          <a:latin typeface="Century Gothic"/>
                        </a:rPr>
                        <a:t> CAUSA A ELIMINAR</a:t>
                      </a:r>
                      <a:endParaRPr lang="es-ES" sz="1400" b="1" i="0" u="none" strike="noStrike" dirty="0">
                        <a:latin typeface="Century Gothic"/>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s-ES" sz="1400" b="1" i="0" u="none" strike="noStrike" dirty="0">
                          <a:latin typeface="Century Gothic"/>
                        </a:rPr>
                        <a:t>OPORTUNIDADES DE MEJORA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s-CO" b="1" dirty="0"/>
                        <a:t>SEGUIMIENTO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s-CO"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04683">
                <a:tc>
                  <a:txBody>
                    <a:bodyPr/>
                    <a:lstStyle/>
                    <a:p>
                      <a:pPr algn="l" fontAlgn="b"/>
                      <a:r>
                        <a:rPr lang="es-ES" sz="1100" b="1" i="0" u="none" strike="noStrike" dirty="0">
                          <a:latin typeface="Century Gothic"/>
                        </a:rPr>
                        <a:t>s </a:t>
                      </a:r>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s-ES" sz="1100" b="1" i="0" u="none" strike="noStrike" dirty="0">
                          <a:latin typeface="Century Gothic"/>
                        </a:rPr>
                        <a:t> </a:t>
                      </a:r>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endParaRPr lang="es-CO"/>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endParaRPr lang="es-CO"/>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extLst>
                  <a:ext uri="{0D108BD9-81ED-4DB2-BD59-A6C34878D82A}">
                    <a16:rowId xmlns:a16="http://schemas.microsoft.com/office/drawing/2014/main" val="10002"/>
                  </a:ext>
                </a:extLst>
              </a:tr>
              <a:tr h="1364554">
                <a:tc rowSpan="2">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CO" sz="1600" b="1" i="0" u="none" strike="noStrike" dirty="0" smtClean="0">
                          <a:solidFill>
                            <a:schemeClr val="tx1"/>
                          </a:solidFill>
                          <a:effectLst/>
                          <a:latin typeface="Calibri" panose="020F0502020204030204" pitchFamily="34" charset="0"/>
                        </a:rPr>
                        <a:t>RIESGO OPERATIVO:  Perdida de docentes calificados por mejores oportunidades laborales en el mercado.   </a:t>
                      </a:r>
                    </a:p>
                    <a:p>
                      <a:pPr algn="just" fontAlgn="ctr"/>
                      <a:endParaRPr lang="es-ES" sz="1600" b="0" i="0" u="none" strike="noStrike" kern="1200" dirty="0">
                        <a:solidFill>
                          <a:schemeClr val="tx1"/>
                        </a:solidFill>
                        <a:latin typeface="Arial"/>
                        <a:ea typeface="+mn-ea"/>
                        <a:cs typeface="+mn-cs"/>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7000"/>
                        </a:lnSpc>
                        <a:spcBef>
                          <a:spcPts val="0"/>
                        </a:spcBef>
                        <a:spcAft>
                          <a:spcPts val="0"/>
                        </a:spcAft>
                        <a:buClrTx/>
                        <a:buSzTx/>
                        <a:buFontTx/>
                        <a:buNone/>
                        <a:tabLst/>
                        <a:defRPr/>
                      </a:pPr>
                      <a:r>
                        <a:rPr lang="es-CO" sz="1600" b="0" i="0" u="none" strike="noStrike" dirty="0" smtClean="0">
                          <a:solidFill>
                            <a:schemeClr val="tx1"/>
                          </a:solidFill>
                          <a:effectLst/>
                          <a:latin typeface="Calibri" panose="020F0502020204030204" pitchFamily="34" charset="0"/>
                        </a:rPr>
                        <a:t>Enviar a la Rectoría perfil de necesidades para realización  2  convocatorias al año  (marzo y septiembre) y disponer de lista de elegibles</a:t>
                      </a:r>
                    </a:p>
                    <a:p>
                      <a:pPr algn="just">
                        <a:lnSpc>
                          <a:spcPct val="107000"/>
                        </a:lnSpc>
                        <a:spcAft>
                          <a:spcPts val="0"/>
                        </a:spcAft>
                      </a:pPr>
                      <a:endParaRPr lang="es-CO"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just" fontAlgn="ctr"/>
                      <a:r>
                        <a:rPr lang="es-CO" sz="1200" b="1" i="0" u="none" strike="noStrike" dirty="0" smtClean="0">
                          <a:solidFill>
                            <a:schemeClr val="tx1"/>
                          </a:solidFill>
                          <a:effectLst/>
                          <a:latin typeface="Calibri" panose="020F0502020204030204" pitchFamily="34" charset="0"/>
                        </a:rPr>
                        <a:t>F. Ingenierías</a:t>
                      </a:r>
                      <a:r>
                        <a:rPr lang="es-CO" sz="1200" b="1" i="0" u="none" strike="noStrike" baseline="0" dirty="0" smtClean="0">
                          <a:solidFill>
                            <a:schemeClr val="tx1"/>
                          </a:solidFill>
                          <a:effectLst/>
                          <a:latin typeface="Calibri" panose="020F0502020204030204" pitchFamily="34" charset="0"/>
                        </a:rPr>
                        <a:t> - </a:t>
                      </a:r>
                      <a:r>
                        <a:rPr lang="es-CO" sz="1200" b="1" i="0" u="none" strike="noStrike" dirty="0" smtClean="0">
                          <a:solidFill>
                            <a:schemeClr val="tx1"/>
                          </a:solidFill>
                          <a:effectLst/>
                          <a:latin typeface="Calibri" panose="020F0502020204030204" pitchFamily="34" charset="0"/>
                        </a:rPr>
                        <a:t>Cerrada</a:t>
                      </a:r>
                      <a:r>
                        <a:rPr lang="es-CO" sz="1200" b="0" i="0" u="none" strike="noStrike" dirty="0" smtClean="0">
                          <a:solidFill>
                            <a:schemeClr val="tx1"/>
                          </a:solidFill>
                          <a:effectLst/>
                          <a:latin typeface="Calibri" panose="020F0502020204030204" pitchFamily="34" charset="0"/>
                        </a:rPr>
                        <a:t>: Se </a:t>
                      </a:r>
                      <a:r>
                        <a:rPr lang="es-CO" sz="1200" b="0" i="0" u="none" strike="noStrike" dirty="0">
                          <a:solidFill>
                            <a:schemeClr val="tx1"/>
                          </a:solidFill>
                          <a:effectLst/>
                          <a:latin typeface="Calibri" panose="020F0502020204030204" pitchFamily="34" charset="0"/>
                        </a:rPr>
                        <a:t>realizo convocatoria , se realizó C.E y S. </a:t>
                      </a:r>
                      <a:r>
                        <a:rPr lang="es-CO" sz="1200" b="0" i="0" u="none" strike="noStrike" dirty="0" smtClean="0">
                          <a:solidFill>
                            <a:schemeClr val="tx1"/>
                          </a:solidFill>
                          <a:effectLst/>
                          <a:latin typeface="Calibri" panose="020F0502020204030204" pitchFamily="34" charset="0"/>
                        </a:rPr>
                        <a:t>docentes</a:t>
                      </a:r>
                    </a:p>
                    <a:p>
                      <a:pPr algn="just" fontAlgn="ctr"/>
                      <a:endParaRPr lang="es-CO" sz="1200" b="0" i="0" u="none" strike="noStrike" dirty="0" smtClean="0">
                        <a:solidFill>
                          <a:schemeClr val="tx1"/>
                        </a:solidFill>
                        <a:effectLst/>
                        <a:latin typeface="Calibri" panose="020F0502020204030204" pitchFamily="34" charset="0"/>
                      </a:endParaRPr>
                    </a:p>
                    <a:p>
                      <a:pPr algn="just" fontAlgn="ctr"/>
                      <a:r>
                        <a:rPr lang="es-CO" sz="1200" b="1" i="0" u="none" strike="noStrike" baseline="0" dirty="0" smtClean="0">
                          <a:solidFill>
                            <a:schemeClr val="tx1"/>
                          </a:solidFill>
                          <a:effectLst/>
                          <a:latin typeface="Calibri" panose="020F0502020204030204" pitchFamily="34" charset="0"/>
                        </a:rPr>
                        <a:t>F. C.E.A.C - </a:t>
                      </a:r>
                      <a:r>
                        <a:rPr lang="es-CO" sz="1200" b="1" i="0" u="none" strike="noStrike" dirty="0" smtClean="0">
                          <a:solidFill>
                            <a:schemeClr val="tx1"/>
                          </a:solidFill>
                          <a:effectLst/>
                          <a:latin typeface="Calibri" panose="020F0502020204030204" pitchFamily="34" charset="0"/>
                        </a:rPr>
                        <a:t>Cerrada</a:t>
                      </a:r>
                      <a:r>
                        <a:rPr lang="es-CO" sz="1200" b="0" i="0" u="none" strike="noStrike" dirty="0" smtClean="0">
                          <a:solidFill>
                            <a:schemeClr val="tx1"/>
                          </a:solidFill>
                          <a:effectLst/>
                          <a:latin typeface="Calibri" panose="020F0502020204030204" pitchFamily="34" charset="0"/>
                        </a:rPr>
                        <a:t>: Se realizó convocatoria docente en el mes de marzo y quedaron como elegibles para posibles requerimientos.  Durante el segundo semestre del año no hubo necesidad de realizar convocatoria.</a:t>
                      </a:r>
                    </a:p>
                    <a:p>
                      <a:pPr algn="just" fontAlgn="ctr"/>
                      <a:endParaRPr lang="es-CO" sz="1200" b="0" i="0" u="none" strike="noStrike" dirty="0" smtClean="0">
                        <a:solidFill>
                          <a:schemeClr val="tx1"/>
                        </a:solidFill>
                        <a:effectLst/>
                        <a:latin typeface="Calibri" panose="020F0502020204030204" pitchFamily="34" charset="0"/>
                      </a:endParaRPr>
                    </a:p>
                    <a:p>
                      <a:pPr algn="just" fontAlgn="ctr"/>
                      <a:r>
                        <a:rPr lang="es-CO" sz="1200" b="1" i="0" u="none" strike="noStrike" dirty="0" smtClean="0">
                          <a:solidFill>
                            <a:schemeClr val="tx1"/>
                          </a:solidFill>
                          <a:effectLst/>
                          <a:latin typeface="Calibri" panose="020F0502020204030204" pitchFamily="34" charset="0"/>
                        </a:rPr>
                        <a:t>F. Derecho Cerrada</a:t>
                      </a:r>
                      <a:r>
                        <a:rPr lang="es-CO" sz="1200" b="0" i="0" u="none" strike="noStrike" dirty="0" smtClean="0">
                          <a:solidFill>
                            <a:schemeClr val="tx1"/>
                          </a:solidFill>
                          <a:effectLst/>
                          <a:latin typeface="Calibri" panose="020F0502020204030204" pitchFamily="34" charset="0"/>
                        </a:rPr>
                        <a:t>: Se realizó convocatoria en el segundo semestre del año, acorde con el reglamento docente</a:t>
                      </a: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endParaRPr lang="es-CO" dirty="0"/>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501010">
                <a:tc vMerge="1">
                  <a:txBody>
                    <a:bodyPr/>
                    <a:lstStyle/>
                    <a:p>
                      <a:pPr algn="just" fontAlgn="ctr"/>
                      <a:endParaRPr lang="es-ES" sz="1100" b="0" i="0" u="none" strike="noStrike" kern="1200" dirty="0">
                        <a:solidFill>
                          <a:srgbClr val="000000"/>
                        </a:solidFill>
                        <a:latin typeface="Arial"/>
                        <a:ea typeface="+mn-ea"/>
                        <a:cs typeface="+mn-cs"/>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7000"/>
                        </a:lnSpc>
                        <a:spcBef>
                          <a:spcPts val="0"/>
                        </a:spcBef>
                        <a:spcAft>
                          <a:spcPts val="0"/>
                        </a:spcAft>
                        <a:buClrTx/>
                        <a:buSzTx/>
                        <a:buFontTx/>
                        <a:buNone/>
                        <a:tabLst/>
                        <a:defRPr/>
                      </a:pPr>
                      <a:r>
                        <a:rPr lang="es-CO" sz="1600" b="0" i="0" u="none" strike="noStrike" dirty="0" smtClean="0">
                          <a:solidFill>
                            <a:schemeClr val="tx1"/>
                          </a:solidFill>
                          <a:effectLst/>
                          <a:latin typeface="Calibri" panose="020F0502020204030204" pitchFamily="34" charset="0"/>
                        </a:rPr>
                        <a:t>Nombramiento de un docente ocasional por la Rectoría Seccional</a:t>
                      </a:r>
                    </a:p>
                    <a:p>
                      <a:pPr algn="just">
                        <a:lnSpc>
                          <a:spcPct val="107000"/>
                        </a:lnSpc>
                        <a:spcAft>
                          <a:spcPts val="0"/>
                        </a:spcAft>
                      </a:pPr>
                      <a:endParaRPr lang="es-CO"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just" fontAlgn="ctr"/>
                      <a:r>
                        <a:rPr lang="es-CO" sz="1200" b="1" i="0" u="none" strike="noStrike" dirty="0" smtClean="0">
                          <a:solidFill>
                            <a:schemeClr val="tx1"/>
                          </a:solidFill>
                          <a:effectLst/>
                          <a:latin typeface="Calibri" panose="020F0502020204030204" pitchFamily="34" charset="0"/>
                        </a:rPr>
                        <a:t>Ingenierías</a:t>
                      </a:r>
                      <a:r>
                        <a:rPr lang="es-CO" sz="1200" b="1" i="0" u="none" strike="noStrike" baseline="0" dirty="0" smtClean="0">
                          <a:solidFill>
                            <a:schemeClr val="tx1"/>
                          </a:solidFill>
                          <a:effectLst/>
                          <a:latin typeface="Calibri" panose="020F0502020204030204" pitchFamily="34" charset="0"/>
                        </a:rPr>
                        <a:t> - </a:t>
                      </a:r>
                      <a:r>
                        <a:rPr lang="es-CO" sz="1200" b="1" i="0" u="none" strike="noStrike" dirty="0" smtClean="0">
                          <a:solidFill>
                            <a:schemeClr val="tx1"/>
                          </a:solidFill>
                          <a:effectLst/>
                          <a:latin typeface="Calibri" panose="020F0502020204030204" pitchFamily="34" charset="0"/>
                        </a:rPr>
                        <a:t>Cerrada: </a:t>
                      </a:r>
                      <a:r>
                        <a:rPr lang="es-CO" sz="1200" b="0" i="0" u="none" strike="noStrike" dirty="0" smtClean="0">
                          <a:solidFill>
                            <a:schemeClr val="tx1"/>
                          </a:solidFill>
                          <a:effectLst/>
                          <a:latin typeface="Calibri" panose="020F0502020204030204" pitchFamily="34" charset="0"/>
                        </a:rPr>
                        <a:t>Se </a:t>
                      </a:r>
                      <a:r>
                        <a:rPr lang="es-CO" sz="1200" b="0" i="0" u="none" strike="noStrike" dirty="0">
                          <a:solidFill>
                            <a:schemeClr val="tx1"/>
                          </a:solidFill>
                          <a:effectLst/>
                          <a:latin typeface="Calibri" panose="020F0502020204030204" pitchFamily="34" charset="0"/>
                        </a:rPr>
                        <a:t>nombro docente </a:t>
                      </a:r>
                      <a:r>
                        <a:rPr lang="es-CO" sz="1200" b="0" i="0" u="none" strike="noStrike" dirty="0" smtClean="0">
                          <a:solidFill>
                            <a:schemeClr val="tx1"/>
                          </a:solidFill>
                          <a:effectLst/>
                          <a:latin typeface="Calibri" panose="020F0502020204030204" pitchFamily="34" charset="0"/>
                        </a:rPr>
                        <a:t>ocasional,</a:t>
                      </a:r>
                      <a:r>
                        <a:rPr lang="es-CO" sz="1200" b="0" i="0" u="none" strike="noStrike" baseline="0" dirty="0" smtClean="0">
                          <a:solidFill>
                            <a:schemeClr val="tx1"/>
                          </a:solidFill>
                          <a:effectLst/>
                          <a:latin typeface="Calibri" panose="020F0502020204030204" pitchFamily="34" charset="0"/>
                        </a:rPr>
                        <a:t> s</a:t>
                      </a:r>
                      <a:r>
                        <a:rPr lang="es-CO" sz="1200" b="0" i="0" u="none" strike="noStrike" dirty="0" smtClean="0">
                          <a:solidFill>
                            <a:schemeClr val="tx1"/>
                          </a:solidFill>
                          <a:effectLst/>
                          <a:latin typeface="Calibri" panose="020F0502020204030204" pitchFamily="34" charset="0"/>
                        </a:rPr>
                        <a:t>e </a:t>
                      </a:r>
                      <a:r>
                        <a:rPr lang="es-CO" sz="1200" b="0" i="0" u="none" strike="noStrike" dirty="0">
                          <a:solidFill>
                            <a:schemeClr val="tx1"/>
                          </a:solidFill>
                          <a:effectLst/>
                          <a:latin typeface="Calibri" panose="020F0502020204030204" pitchFamily="34" charset="0"/>
                        </a:rPr>
                        <a:t>retiraron 2 docentes </a:t>
                      </a:r>
                      <a:r>
                        <a:rPr lang="es-CO" sz="1200" b="0" i="0" u="none" strike="noStrike" dirty="0" smtClean="0">
                          <a:solidFill>
                            <a:schemeClr val="tx1"/>
                          </a:solidFill>
                          <a:effectLst/>
                          <a:latin typeface="Calibri" panose="020F0502020204030204" pitchFamily="34" charset="0"/>
                        </a:rPr>
                        <a:t>ocasionales</a:t>
                      </a:r>
                    </a:p>
                    <a:p>
                      <a:pPr algn="just" fontAlgn="ctr"/>
                      <a:endParaRPr lang="es-CO" sz="1200" b="0" i="0" u="none" strike="noStrike" dirty="0" smtClean="0">
                        <a:solidFill>
                          <a:schemeClr val="tx1"/>
                        </a:solidFill>
                        <a:effectLst/>
                        <a:latin typeface="Calibri" panose="020F0502020204030204" pitchFamily="34" charset="0"/>
                      </a:endParaRPr>
                    </a:p>
                    <a:p>
                      <a:pPr algn="just" fontAlgn="ctr"/>
                      <a:r>
                        <a:rPr lang="es-CO" sz="1200" b="1" i="0" u="none" strike="noStrike" baseline="0" dirty="0" smtClean="0">
                          <a:solidFill>
                            <a:schemeClr val="tx1"/>
                          </a:solidFill>
                          <a:effectLst/>
                          <a:latin typeface="Calibri" panose="020F0502020204030204" pitchFamily="34" charset="0"/>
                        </a:rPr>
                        <a:t>F. C.E.A.C - </a:t>
                      </a:r>
                      <a:r>
                        <a:rPr lang="es-CO" sz="1200" b="1" i="0" u="none" strike="noStrike" dirty="0" smtClean="0">
                          <a:solidFill>
                            <a:schemeClr val="tx1"/>
                          </a:solidFill>
                          <a:effectLst/>
                          <a:latin typeface="Calibri" panose="020F0502020204030204" pitchFamily="34" charset="0"/>
                        </a:rPr>
                        <a:t>Cerrada</a:t>
                      </a:r>
                      <a:r>
                        <a:rPr lang="es-CO" sz="1200" b="0" i="0" u="none" strike="noStrike" dirty="0" smtClean="0">
                          <a:solidFill>
                            <a:schemeClr val="tx1"/>
                          </a:solidFill>
                          <a:effectLst/>
                          <a:latin typeface="Calibri" panose="020F0502020204030204" pitchFamily="34" charset="0"/>
                        </a:rPr>
                        <a:t>: No se ha tenido la necesidad de nombrar docentes ocasionales durante el año 2018</a:t>
                      </a:r>
                    </a:p>
                    <a:p>
                      <a:pPr algn="just" fontAlgn="ctr"/>
                      <a:endParaRPr lang="es-CO" sz="1200" b="0" i="0" u="none" strike="noStrike" dirty="0" smtClean="0">
                        <a:solidFill>
                          <a:schemeClr val="tx1"/>
                        </a:solidFill>
                        <a:effectLst/>
                        <a:latin typeface="Calibri" panose="020F0502020204030204" pitchFamily="34" charset="0"/>
                      </a:endParaRPr>
                    </a:p>
                    <a:p>
                      <a:pPr algn="just" fontAlgn="ctr"/>
                      <a:r>
                        <a:rPr lang="es-CO" sz="1200" b="1" i="0" u="none" strike="noStrike" dirty="0" smtClean="0">
                          <a:solidFill>
                            <a:schemeClr val="tx1"/>
                          </a:solidFill>
                          <a:effectLst/>
                          <a:latin typeface="Calibri" panose="020F0502020204030204" pitchFamily="34" charset="0"/>
                        </a:rPr>
                        <a:t>F. Derecho Cerrada</a:t>
                      </a:r>
                      <a:r>
                        <a:rPr lang="es-CO" sz="1200" b="0" i="0" u="none" strike="noStrike" dirty="0" smtClean="0">
                          <a:solidFill>
                            <a:schemeClr val="tx1"/>
                          </a:solidFill>
                          <a:effectLst/>
                          <a:latin typeface="Calibri" panose="020F0502020204030204" pitchFamily="34" charset="0"/>
                        </a:rPr>
                        <a:t>: Se realizó un ajuste a la nómina docente con el fin de reemplazar los docentes ocasionales que no pudieron regularizar su vinculación en este período con vigencia anual según reglamento. (retiro de la nómina de docentes ocasionales)</a:t>
                      </a:r>
                    </a:p>
                    <a:p>
                      <a:pPr algn="just" fontAlgn="ctr"/>
                      <a:endParaRPr lang="es-CO" sz="1200" b="0" i="0" u="none" strike="noStrike" dirty="0" smtClean="0">
                        <a:solidFill>
                          <a:schemeClr val="tx1"/>
                        </a:solidFill>
                        <a:effectLst/>
                        <a:latin typeface="Calibri" panose="020F0502020204030204" pitchFamily="34" charset="0"/>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endParaRPr lang="es-CO" dirty="0"/>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3887529"/>
                  </a:ext>
                </a:extLst>
              </a:tr>
            </a:tbl>
          </a:graphicData>
        </a:graphic>
      </p:graphicFrame>
      <p:graphicFrame>
        <p:nvGraphicFramePr>
          <p:cNvPr id="5" name="9 Tabla"/>
          <p:cNvGraphicFramePr>
            <a:graphicFrameLocks noGrp="1"/>
          </p:cNvGraphicFramePr>
          <p:nvPr>
            <p:extLst>
              <p:ext uri="{D42A27DB-BD31-4B8C-83A1-F6EECF244321}">
                <p14:modId xmlns:p14="http://schemas.microsoft.com/office/powerpoint/2010/main" val="935924205"/>
              </p:ext>
            </p:extLst>
          </p:nvPr>
        </p:nvGraphicFramePr>
        <p:xfrm>
          <a:off x="438135" y="685262"/>
          <a:ext cx="9994556" cy="1194695"/>
        </p:xfrm>
        <a:graphic>
          <a:graphicData uri="http://schemas.openxmlformats.org/drawingml/2006/table">
            <a:tbl>
              <a:tblPr/>
              <a:tblGrid>
                <a:gridCol w="1903756">
                  <a:extLst>
                    <a:ext uri="{9D8B030D-6E8A-4147-A177-3AD203B41FA5}">
                      <a16:colId xmlns:a16="http://schemas.microsoft.com/office/drawing/2014/main" val="20000"/>
                    </a:ext>
                  </a:extLst>
                </a:gridCol>
                <a:gridCol w="1618160">
                  <a:extLst>
                    <a:ext uri="{9D8B030D-6E8A-4147-A177-3AD203B41FA5}">
                      <a16:colId xmlns:a16="http://schemas.microsoft.com/office/drawing/2014/main" val="20001"/>
                    </a:ext>
                  </a:extLst>
                </a:gridCol>
                <a:gridCol w="1618160">
                  <a:extLst>
                    <a:ext uri="{9D8B030D-6E8A-4147-A177-3AD203B41FA5}">
                      <a16:colId xmlns:a16="http://schemas.microsoft.com/office/drawing/2014/main" val="20002"/>
                    </a:ext>
                  </a:extLst>
                </a:gridCol>
                <a:gridCol w="1618160">
                  <a:extLst>
                    <a:ext uri="{9D8B030D-6E8A-4147-A177-3AD203B41FA5}">
                      <a16:colId xmlns:a16="http://schemas.microsoft.com/office/drawing/2014/main" val="20003"/>
                    </a:ext>
                  </a:extLst>
                </a:gridCol>
                <a:gridCol w="1618160">
                  <a:extLst>
                    <a:ext uri="{9D8B030D-6E8A-4147-A177-3AD203B41FA5}">
                      <a16:colId xmlns:a16="http://schemas.microsoft.com/office/drawing/2014/main" val="20004"/>
                    </a:ext>
                  </a:extLst>
                </a:gridCol>
                <a:gridCol w="1618160">
                  <a:extLst>
                    <a:ext uri="{9D8B030D-6E8A-4147-A177-3AD203B41FA5}">
                      <a16:colId xmlns:a16="http://schemas.microsoft.com/office/drawing/2014/main" val="20005"/>
                    </a:ext>
                  </a:extLst>
                </a:gridCol>
              </a:tblGrid>
              <a:tr h="219335">
                <a:tc>
                  <a:txBody>
                    <a:bodyPr/>
                    <a:lstStyle/>
                    <a:p>
                      <a:pPr algn="just" fontAlgn="ctr"/>
                      <a:r>
                        <a:rPr lang="es-ES" sz="1000" b="1" i="0" u="none" strike="noStrike" dirty="0">
                          <a:latin typeface="Arial"/>
                        </a:rPr>
                        <a:t>OPORTUNIDADES</a:t>
                      </a:r>
                      <a:r>
                        <a:rPr lang="es-ES" sz="1000" b="1" i="0" u="none" strike="noStrike" baseline="0" dirty="0">
                          <a:latin typeface="Arial"/>
                        </a:rPr>
                        <a:t> DE MEJORA</a:t>
                      </a:r>
                      <a:endParaRPr lang="es-ES" sz="1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TOTAL RIESGOS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EFICAZ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200" b="1" i="0" u="none" strike="noStrike">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140704">
                <a:tc>
                  <a:txBody>
                    <a:bodyPr/>
                    <a:lstStyle/>
                    <a:p>
                      <a:pPr algn="ctr" fontAlgn="ctr"/>
                      <a:r>
                        <a:rPr lang="es-CO" sz="2000" b="0" i="0" u="none" strike="noStrike" dirty="0">
                          <a:solidFill>
                            <a:srgbClr val="000000"/>
                          </a:solidFill>
                          <a:effectLst/>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smtClean="0">
                          <a:solidFill>
                            <a:srgbClr val="000000"/>
                          </a:solidFill>
                          <a:effectLst/>
                          <a:latin typeface="Arial"/>
                        </a:rPr>
                        <a:t>1</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smtClean="0">
                          <a:solidFill>
                            <a:srgbClr val="000000"/>
                          </a:solidFill>
                          <a:effectLst/>
                          <a:latin typeface="Arial"/>
                        </a:rPr>
                        <a:t>4</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400" b="1" i="0" u="none" strike="noStrike" dirty="0">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400" b="0" i="0" u="none" strike="noStrike" dirty="0" smtClean="0">
                          <a:solidFill>
                            <a:srgbClr val="000000"/>
                          </a:solidFill>
                          <a:effectLst/>
                          <a:latin typeface="Arial"/>
                        </a:rPr>
                        <a:t>4</a:t>
                      </a:r>
                      <a:endParaRPr lang="es-CO" sz="24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smtClean="0">
                          <a:solidFill>
                            <a:srgbClr val="000000"/>
                          </a:solidFill>
                          <a:effectLst/>
                          <a:latin typeface="Arial"/>
                        </a:rPr>
                        <a:t>80</a:t>
                      </a:r>
                      <a:r>
                        <a:rPr lang="es-CO" sz="2000" b="0" i="0" u="none" strike="noStrike" dirty="0">
                          <a:solidFill>
                            <a:srgbClr val="000000"/>
                          </a:solidFill>
                          <a:effectLst/>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8893">
                <a:tc gridSpan="6">
                  <a:txBody>
                    <a:bodyPr/>
                    <a:lstStyle/>
                    <a:p>
                      <a:pPr marL="0" marR="0" lvl="0" indent="0" algn="just" defTabSz="457200" rtl="0" eaLnBrk="1" fontAlgn="ctr" latinLnBrk="0" hangingPunct="1">
                        <a:lnSpc>
                          <a:spcPct val="100000"/>
                        </a:lnSpc>
                        <a:spcBef>
                          <a:spcPts val="0"/>
                        </a:spcBef>
                        <a:spcAft>
                          <a:spcPts val="0"/>
                        </a:spcAft>
                        <a:buClrTx/>
                        <a:buSzTx/>
                        <a:buFontTx/>
                        <a:buNone/>
                        <a:tabLst/>
                        <a:defRPr/>
                      </a:pPr>
                      <a:r>
                        <a:rPr kumimoji="0" lang="es-ES" sz="2000" b="0" i="0" u="none" strike="noStrike" cap="none" normalizeH="0" baseline="0" dirty="0">
                          <a:ln>
                            <a:noFill/>
                          </a:ln>
                          <a:solidFill>
                            <a:schemeClr val="tx1"/>
                          </a:solidFill>
                          <a:effectLst/>
                          <a:latin typeface="Arial" charset="0"/>
                          <a:ea typeface="MS PGothic" pitchFamily="34" charset="-128"/>
                        </a:rPr>
                        <a:t>Se identificaron  </a:t>
                      </a:r>
                      <a:r>
                        <a:rPr kumimoji="0" lang="es-ES" sz="2000" b="0" i="0" u="none" strike="noStrike" cap="none" normalizeH="0" baseline="0" dirty="0" smtClean="0">
                          <a:ln>
                            <a:noFill/>
                          </a:ln>
                          <a:solidFill>
                            <a:schemeClr val="tx1"/>
                          </a:solidFill>
                          <a:effectLst/>
                          <a:latin typeface="Arial" charset="0"/>
                          <a:ea typeface="MS PGothic" pitchFamily="34" charset="-128"/>
                        </a:rPr>
                        <a:t>2 riesgos (Cumplimiento y Operativo) </a:t>
                      </a:r>
                      <a:r>
                        <a:rPr kumimoji="0" lang="es-ES" sz="2000" b="0" i="0" u="none" strike="noStrike" cap="none" normalizeH="0" baseline="0" dirty="0">
                          <a:ln>
                            <a:noFill/>
                          </a:ln>
                          <a:solidFill>
                            <a:schemeClr val="tx1"/>
                          </a:solidFill>
                          <a:effectLst/>
                          <a:latin typeface="Arial" charset="0"/>
                          <a:ea typeface="MS PGothic" pitchFamily="34" charset="-128"/>
                        </a:rPr>
                        <a:t>y se formularon </a:t>
                      </a:r>
                      <a:r>
                        <a:rPr kumimoji="0" lang="es-ES" sz="2000" b="0" i="0" u="none" strike="noStrike" cap="none" normalizeH="0" baseline="0" dirty="0" smtClean="0">
                          <a:ln>
                            <a:noFill/>
                          </a:ln>
                          <a:solidFill>
                            <a:schemeClr val="tx1"/>
                          </a:solidFill>
                          <a:effectLst/>
                          <a:latin typeface="Arial" charset="0"/>
                          <a:ea typeface="MS PGothic" pitchFamily="34" charset="-128"/>
                        </a:rPr>
                        <a:t>5 </a:t>
                      </a:r>
                      <a:r>
                        <a:rPr kumimoji="0" lang="es-ES" sz="2000" b="0" i="0" u="none" strike="noStrike" cap="none" normalizeH="0" baseline="0" dirty="0">
                          <a:ln>
                            <a:noFill/>
                          </a:ln>
                          <a:solidFill>
                            <a:schemeClr val="tx1"/>
                          </a:solidFill>
                          <a:effectLst/>
                          <a:latin typeface="Arial" charset="0"/>
                          <a:ea typeface="MS PGothic" pitchFamily="34" charset="-128"/>
                        </a:rPr>
                        <a:t>oportunidades de </a:t>
                      </a:r>
                      <a:r>
                        <a:rPr kumimoji="0" lang="es-ES" sz="2000" b="0" i="0" u="none" strike="noStrike" cap="none" normalizeH="0" baseline="0" dirty="0" smtClean="0">
                          <a:ln>
                            <a:noFill/>
                          </a:ln>
                          <a:solidFill>
                            <a:schemeClr val="tx1"/>
                          </a:solidFill>
                          <a:effectLst/>
                          <a:latin typeface="Arial" charset="0"/>
                          <a:ea typeface="MS PGothic" pitchFamily="34" charset="-128"/>
                        </a:rPr>
                        <a:t>mejora de las  </a:t>
                      </a:r>
                      <a:r>
                        <a:rPr kumimoji="0" lang="es-ES" sz="2000" b="0" i="0" u="none" strike="noStrike" cap="none" normalizeH="0" baseline="0" dirty="0">
                          <a:ln>
                            <a:noFill/>
                          </a:ln>
                          <a:solidFill>
                            <a:schemeClr val="tx1"/>
                          </a:solidFill>
                          <a:effectLst/>
                          <a:latin typeface="Arial" charset="0"/>
                          <a:ea typeface="MS PGothic" pitchFamily="34" charset="-128"/>
                        </a:rPr>
                        <a:t>cuales </a:t>
                      </a:r>
                      <a:r>
                        <a:rPr kumimoji="0" lang="es-ES" sz="2000" b="0" i="0" u="none" strike="noStrike" cap="none" normalizeH="0" baseline="0" dirty="0" smtClean="0">
                          <a:ln>
                            <a:noFill/>
                          </a:ln>
                          <a:solidFill>
                            <a:schemeClr val="tx1"/>
                          </a:solidFill>
                          <a:effectLst/>
                          <a:latin typeface="Arial" charset="0"/>
                          <a:ea typeface="MS PGothic" pitchFamily="34" charset="-128"/>
                        </a:rPr>
                        <a:t>1 se encuentra en proceso</a:t>
                      </a:r>
                      <a:endParaRPr kumimoji="0" lang="es-ES" sz="2000" b="0" i="0" u="none" strike="noStrike" cap="none" normalizeH="0" baseline="0" dirty="0">
                        <a:ln>
                          <a:noFill/>
                        </a:ln>
                        <a:solidFill>
                          <a:schemeClr val="tx1"/>
                        </a:solidFill>
                        <a:effectLst/>
                        <a:latin typeface="Arial" charset="0"/>
                        <a:ea typeface="MS PGothic"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83648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79511" y="141260"/>
            <a:ext cx="10019191" cy="338554"/>
          </a:xfrm>
          <a:prstGeom prst="rect">
            <a:avLst/>
          </a:prstGeom>
        </p:spPr>
        <p:txBody>
          <a:bodyPr wrap="square">
            <a:spAutoFit/>
          </a:bodyPr>
          <a:lstStyle/>
          <a:p>
            <a:pPr algn="ctr"/>
            <a:r>
              <a:rPr lang="es-CO" sz="1600" b="1" dirty="0"/>
              <a:t>ESTADO DE LAS ACCIONES DE LAS REVISIONES POR LA DIRECCIÓN PREVIAS</a:t>
            </a:r>
          </a:p>
        </p:txBody>
      </p:sp>
      <p:graphicFrame>
        <p:nvGraphicFramePr>
          <p:cNvPr id="5" name="Tabla 4"/>
          <p:cNvGraphicFramePr>
            <a:graphicFrameLocks noGrp="1"/>
          </p:cNvGraphicFramePr>
          <p:nvPr>
            <p:extLst/>
          </p:nvPr>
        </p:nvGraphicFramePr>
        <p:xfrm>
          <a:off x="423344" y="562682"/>
          <a:ext cx="9886069" cy="721923"/>
        </p:xfrm>
        <a:graphic>
          <a:graphicData uri="http://schemas.openxmlformats.org/drawingml/2006/table">
            <a:tbl>
              <a:tblPr>
                <a:tableStyleId>{5C22544A-7EE6-4342-B048-85BDC9FD1C3A}</a:tableStyleId>
              </a:tblPr>
              <a:tblGrid>
                <a:gridCol w="2471517">
                  <a:extLst>
                    <a:ext uri="{9D8B030D-6E8A-4147-A177-3AD203B41FA5}">
                      <a16:colId xmlns:a16="http://schemas.microsoft.com/office/drawing/2014/main" val="3591446584"/>
                    </a:ext>
                  </a:extLst>
                </a:gridCol>
                <a:gridCol w="2471517">
                  <a:extLst>
                    <a:ext uri="{9D8B030D-6E8A-4147-A177-3AD203B41FA5}">
                      <a16:colId xmlns:a16="http://schemas.microsoft.com/office/drawing/2014/main" val="1546479444"/>
                    </a:ext>
                  </a:extLst>
                </a:gridCol>
                <a:gridCol w="1697810">
                  <a:extLst>
                    <a:ext uri="{9D8B030D-6E8A-4147-A177-3AD203B41FA5}">
                      <a16:colId xmlns:a16="http://schemas.microsoft.com/office/drawing/2014/main" val="1119991675"/>
                    </a:ext>
                  </a:extLst>
                </a:gridCol>
                <a:gridCol w="1416424">
                  <a:extLst>
                    <a:ext uri="{9D8B030D-6E8A-4147-A177-3AD203B41FA5}">
                      <a16:colId xmlns:a16="http://schemas.microsoft.com/office/drawing/2014/main" val="3759868019"/>
                    </a:ext>
                  </a:extLst>
                </a:gridCol>
                <a:gridCol w="1828801">
                  <a:extLst>
                    <a:ext uri="{9D8B030D-6E8A-4147-A177-3AD203B41FA5}">
                      <a16:colId xmlns:a16="http://schemas.microsoft.com/office/drawing/2014/main" val="4104213081"/>
                    </a:ext>
                  </a:extLst>
                </a:gridCol>
              </a:tblGrid>
              <a:tr h="181162">
                <a:tc>
                  <a:txBody>
                    <a:bodyPr/>
                    <a:lstStyle/>
                    <a:p>
                      <a:pPr algn="ctr" rtl="0" fontAlgn="ctr"/>
                      <a:r>
                        <a:rPr lang="es-CO" sz="1400" b="1" u="none" strike="noStrike" dirty="0">
                          <a:effectLst/>
                        </a:rPr>
                        <a:t>2017</a:t>
                      </a:r>
                      <a:endParaRPr lang="es-CO"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400" b="1" i="0" u="none" strike="noStrike" dirty="0">
                          <a:solidFill>
                            <a:srgbClr val="000000"/>
                          </a:solidFill>
                          <a:effectLst/>
                          <a:latin typeface="Calibri" panose="020F0502020204030204" pitchFamily="34" charset="0"/>
                        </a:rPr>
                        <a:t>2018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a:solidFill>
                            <a:schemeClr val="dk1"/>
                          </a:solidFill>
                          <a:effectLst/>
                          <a:latin typeface="+mn-lt"/>
                          <a:ea typeface="+mn-ea"/>
                          <a:cs typeface="+mn-cs"/>
                        </a:rPr>
                        <a:t>En proceso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a:solidFill>
                            <a:schemeClr val="dk1"/>
                          </a:solidFill>
                          <a:effectLst/>
                          <a:latin typeface="+mn-lt"/>
                          <a:ea typeface="+mn-ea"/>
                          <a:cs typeface="+mn-cs"/>
                        </a:rPr>
                        <a:t>Cerradas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a:solidFill>
                            <a:schemeClr val="dk1"/>
                          </a:solidFill>
                          <a:effectLst/>
                          <a:latin typeface="+mn-lt"/>
                          <a:ea typeface="+mn-ea"/>
                          <a:cs typeface="+mn-cs"/>
                        </a:rPr>
                        <a:t>Total</a:t>
                      </a:r>
                      <a:r>
                        <a:rPr lang="es-CO" sz="1400" b="1" u="none" strike="noStrike" kern="1200" baseline="0" dirty="0">
                          <a:solidFill>
                            <a:schemeClr val="dk1"/>
                          </a:solidFill>
                          <a:effectLst/>
                          <a:latin typeface="+mn-lt"/>
                          <a:ea typeface="+mn-ea"/>
                          <a:cs typeface="+mn-cs"/>
                        </a:rPr>
                        <a:t> Acciones</a:t>
                      </a:r>
                    </a:p>
                    <a:p>
                      <a:pPr marL="0" algn="ctr" defTabSz="457200" rtl="0" eaLnBrk="1" fontAlgn="ctr" latinLnBrk="0" hangingPunct="1"/>
                      <a:r>
                        <a:rPr lang="es-CO" sz="1400" b="1" u="none" strike="noStrike" kern="1200" baseline="0" dirty="0">
                          <a:solidFill>
                            <a:schemeClr val="dk1"/>
                          </a:solidFill>
                          <a:effectLst/>
                          <a:latin typeface="+mn-lt"/>
                          <a:ea typeface="+mn-ea"/>
                          <a:cs typeface="+mn-cs"/>
                        </a:rPr>
                        <a:t>2017+2018</a:t>
                      </a:r>
                      <a:endParaRPr lang="es-CO" sz="1400" b="1"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9025041"/>
                  </a:ext>
                </a:extLst>
              </a:tr>
              <a:tr h="285678">
                <a:tc>
                  <a:txBody>
                    <a:bodyPr/>
                    <a:lstStyle/>
                    <a:p>
                      <a:pPr algn="ctr" rtl="0" fontAlgn="ctr"/>
                      <a:r>
                        <a:rPr lang="es-CO" sz="1600" b="1" i="0" u="none" strike="noStrike" dirty="0">
                          <a:solidFill>
                            <a:schemeClr val="dk1"/>
                          </a:solidFill>
                          <a:effectLst/>
                          <a:latin typeface="+mn-lt"/>
                        </a:rPr>
                        <a:t>18</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600" b="1" i="0" u="none" strike="noStrike" dirty="0" smtClean="0">
                          <a:solidFill>
                            <a:srgbClr val="000000"/>
                          </a:solidFill>
                          <a:effectLst/>
                          <a:latin typeface="Arial" panose="020B0604020202020204" pitchFamily="34" charset="0"/>
                        </a:rPr>
                        <a:t>19</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1" i="0" u="none" strike="noStrike" dirty="0" smtClean="0">
                          <a:solidFill>
                            <a:srgbClr val="000000"/>
                          </a:solidFill>
                          <a:effectLst/>
                          <a:latin typeface="Arial" panose="020B0604020202020204" pitchFamily="34" charset="0"/>
                        </a:rPr>
                        <a:t>3</a:t>
                      </a:r>
                      <a:endParaRPr lang="es-CO" sz="18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1" i="0" u="none" strike="noStrike" dirty="0" smtClean="0">
                          <a:solidFill>
                            <a:srgbClr val="000000"/>
                          </a:solidFill>
                          <a:effectLst/>
                          <a:latin typeface="Arial" panose="020B0604020202020204" pitchFamily="34" charset="0"/>
                        </a:rPr>
                        <a:t>37</a:t>
                      </a:r>
                      <a:endParaRPr lang="es-CO" sz="18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600" b="1" i="0" u="none" strike="noStrike" dirty="0">
                          <a:solidFill>
                            <a:schemeClr val="dk1"/>
                          </a:solidFill>
                          <a:effectLst/>
                          <a:latin typeface="+mn-lt"/>
                        </a:rPr>
                        <a:t>18</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5827088"/>
                  </a:ext>
                </a:extLst>
              </a:tr>
            </a:tbl>
          </a:graphicData>
        </a:graphic>
      </p:graphicFrame>
      <p:graphicFrame>
        <p:nvGraphicFramePr>
          <p:cNvPr id="7" name="2 Tabla"/>
          <p:cNvGraphicFramePr>
            <a:graphicFrameLocks noGrp="1"/>
          </p:cNvGraphicFramePr>
          <p:nvPr>
            <p:extLst>
              <p:ext uri="{D42A27DB-BD31-4B8C-83A1-F6EECF244321}">
                <p14:modId xmlns:p14="http://schemas.microsoft.com/office/powerpoint/2010/main" val="185207857"/>
              </p:ext>
            </p:extLst>
          </p:nvPr>
        </p:nvGraphicFramePr>
        <p:xfrm>
          <a:off x="591597" y="1367472"/>
          <a:ext cx="9717815" cy="4522340"/>
        </p:xfrm>
        <a:graphic>
          <a:graphicData uri="http://schemas.openxmlformats.org/drawingml/2006/table">
            <a:tbl>
              <a:tblPr>
                <a:tableStyleId>{5C22544A-7EE6-4342-B048-85BDC9FD1C3A}</a:tableStyleId>
              </a:tblPr>
              <a:tblGrid>
                <a:gridCol w="773008">
                  <a:extLst>
                    <a:ext uri="{9D8B030D-6E8A-4147-A177-3AD203B41FA5}">
                      <a16:colId xmlns:a16="http://schemas.microsoft.com/office/drawing/2014/main" val="20000"/>
                    </a:ext>
                  </a:extLst>
                </a:gridCol>
                <a:gridCol w="2920524">
                  <a:extLst>
                    <a:ext uri="{9D8B030D-6E8A-4147-A177-3AD203B41FA5}">
                      <a16:colId xmlns:a16="http://schemas.microsoft.com/office/drawing/2014/main" val="20001"/>
                    </a:ext>
                  </a:extLst>
                </a:gridCol>
                <a:gridCol w="6024283">
                  <a:extLst>
                    <a:ext uri="{9D8B030D-6E8A-4147-A177-3AD203B41FA5}">
                      <a16:colId xmlns:a16="http://schemas.microsoft.com/office/drawing/2014/main" val="20002"/>
                    </a:ext>
                  </a:extLst>
                </a:gridCol>
              </a:tblGrid>
              <a:tr h="573224">
                <a:tc gridSpan="3">
                  <a:txBody>
                    <a:bodyPr/>
                    <a:lstStyle/>
                    <a:p>
                      <a:pPr algn="ctr" fontAlgn="b"/>
                      <a:r>
                        <a:rPr lang="es-CO" sz="1600" b="1" u="none" strike="noStrike" dirty="0">
                          <a:effectLst/>
                        </a:rPr>
                        <a:t>PROCESO:  DOCENCIA</a:t>
                      </a:r>
                    </a:p>
                    <a:p>
                      <a:pPr algn="ctr" fontAlgn="b"/>
                      <a:r>
                        <a:rPr lang="es-CO" sz="1600" b="1" i="0" u="none" strike="noStrike" dirty="0">
                          <a:solidFill>
                            <a:srgbClr val="FF0000"/>
                          </a:solidFill>
                          <a:effectLst/>
                          <a:latin typeface="Arial"/>
                        </a:rPr>
                        <a:t>FACULTAD DE INGENIERÍAS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458362">
                <a:tc>
                  <a:txBody>
                    <a:bodyPr/>
                    <a:lstStyle/>
                    <a:p>
                      <a:pPr algn="just" fontAlgn="ctr"/>
                      <a:r>
                        <a:rPr lang="es-CO" sz="1800" b="1" u="none" strike="noStrike" kern="1200" dirty="0">
                          <a:solidFill>
                            <a:schemeClr val="dk1"/>
                          </a:solidFill>
                          <a:effectLst/>
                          <a:latin typeface="+mn-lt"/>
                          <a:ea typeface="+mn-ea"/>
                          <a:cs typeface="+mn-cs"/>
                        </a:rPr>
                        <a:t>No.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400" b="1" u="none" strike="noStrike" dirty="0">
                          <a:effectLst/>
                        </a:rPr>
                        <a:t>SEGUIMIENTO</a:t>
                      </a:r>
                      <a:r>
                        <a:rPr lang="es-CO" sz="1400" b="1" u="none" strike="noStrike" baseline="0" dirty="0">
                          <a:effectLst/>
                        </a:rPr>
                        <a:t> A </a:t>
                      </a:r>
                      <a:r>
                        <a:rPr lang="es-CO" sz="1400" b="1" u="none" strike="noStrike" dirty="0">
                          <a:effectLst/>
                        </a:rPr>
                        <a:t>ACCIONES DE MEJORAMIENTO 2018</a:t>
                      </a:r>
                      <a:endParaRPr lang="es-CO" sz="1400" b="1" i="0" u="none" strike="noStrike" dirty="0">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s-CO" sz="1400" b="1" u="none" strike="noStrike" kern="1200" dirty="0">
                          <a:solidFill>
                            <a:schemeClr val="dk1"/>
                          </a:solidFill>
                          <a:effectLst/>
                          <a:latin typeface="+mn-lt"/>
                          <a:ea typeface="+mn-ea"/>
                          <a:cs typeface="+mn-cs"/>
                        </a:rPr>
                        <a:t>SEGUIMIENTO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490754">
                <a:tc>
                  <a:txBody>
                    <a:bodyPr/>
                    <a:lstStyle/>
                    <a:p>
                      <a:pPr algn="ctr" rtl="0" fontAlgn="ctr"/>
                      <a:r>
                        <a:rPr lang="es-CO" sz="2400" b="0" i="0" u="none" strike="noStrike" dirty="0">
                          <a:solidFill>
                            <a:srgbClr val="000000"/>
                          </a:solidFill>
                          <a:effectLst/>
                          <a:latin typeface="Arial"/>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200" b="0" i="0" u="none" strike="noStrike" dirty="0">
                          <a:solidFill>
                            <a:schemeClr val="tx1"/>
                          </a:solidFill>
                          <a:effectLst/>
                          <a:latin typeface="Arial" panose="020B0604020202020204" pitchFamily="34" charset="0"/>
                        </a:rPr>
                        <a:t>Fortalecer la movilidad docente y estudiantil en los diferentes programas de la Facultad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es-CO" sz="1000" b="1" i="0" u="none" strike="noStrike" dirty="0" smtClean="0">
                          <a:solidFill>
                            <a:srgbClr val="000000"/>
                          </a:solidFill>
                          <a:effectLst/>
                          <a:latin typeface="Arial" panose="020B0604020202020204" pitchFamily="34" charset="0"/>
                        </a:rPr>
                        <a:t>Cerrado: </a:t>
                      </a:r>
                    </a:p>
                    <a:p>
                      <a:pPr algn="l" rtl="0" fontAlgn="ctr"/>
                      <a:r>
                        <a:rPr lang="es-CO" sz="1000" b="0" i="0" u="none" strike="noStrike" dirty="0">
                          <a:solidFill>
                            <a:srgbClr val="000000"/>
                          </a:solidFill>
                          <a:effectLst/>
                          <a:latin typeface="Arial" panose="020B0604020202020204" pitchFamily="34" charset="0"/>
                        </a:rPr>
                        <a:t/>
                      </a:r>
                      <a:br>
                        <a:rPr lang="es-CO" sz="1000" b="0" i="0" u="none" strike="noStrike" dirty="0">
                          <a:solidFill>
                            <a:srgbClr val="000000"/>
                          </a:solidFill>
                          <a:effectLst/>
                          <a:latin typeface="Arial" panose="020B0604020202020204" pitchFamily="34" charset="0"/>
                        </a:rPr>
                      </a:br>
                      <a:r>
                        <a:rPr lang="es-CO" sz="1000" b="1" i="0" u="none" strike="noStrike" dirty="0" smtClean="0">
                          <a:solidFill>
                            <a:srgbClr val="000000"/>
                          </a:solidFill>
                          <a:effectLst/>
                          <a:latin typeface="Arial" panose="020B0604020202020204" pitchFamily="34" charset="0"/>
                        </a:rPr>
                        <a:t>Ingeniería</a:t>
                      </a:r>
                      <a:r>
                        <a:rPr lang="es-CO" sz="1000" b="1" i="0" u="none" strike="noStrike" baseline="0" dirty="0" smtClean="0">
                          <a:solidFill>
                            <a:srgbClr val="000000"/>
                          </a:solidFill>
                          <a:effectLst/>
                          <a:latin typeface="Arial" panose="020B0604020202020204" pitchFamily="34" charset="0"/>
                        </a:rPr>
                        <a:t> </a:t>
                      </a:r>
                      <a:r>
                        <a:rPr lang="es-CO" sz="1000" b="1" i="0" u="none" strike="noStrike" dirty="0" smtClean="0">
                          <a:solidFill>
                            <a:srgbClr val="000000"/>
                          </a:solidFill>
                          <a:effectLst/>
                          <a:latin typeface="Arial" panose="020B0604020202020204" pitchFamily="34" charset="0"/>
                        </a:rPr>
                        <a:t>Financiera</a:t>
                      </a:r>
                      <a:r>
                        <a:rPr lang="es-CO" sz="1000" b="0" i="0" u="none" strike="noStrike" dirty="0">
                          <a:solidFill>
                            <a:srgbClr val="000000"/>
                          </a:solidFill>
                          <a:effectLst/>
                          <a:latin typeface="Arial" panose="020B0604020202020204" pitchFamily="34" charset="0"/>
                        </a:rPr>
                        <a:t/>
                      </a:r>
                      <a:br>
                        <a:rPr lang="es-CO" sz="1000" b="0" i="0" u="none" strike="noStrike" dirty="0">
                          <a:solidFill>
                            <a:srgbClr val="000000"/>
                          </a:solidFill>
                          <a:effectLst/>
                          <a:latin typeface="Arial" panose="020B0604020202020204" pitchFamily="34" charset="0"/>
                        </a:rPr>
                      </a:br>
                      <a:r>
                        <a:rPr lang="es-CO" sz="1000" b="0" i="0" u="none" strike="noStrike" dirty="0">
                          <a:solidFill>
                            <a:srgbClr val="000000"/>
                          </a:solidFill>
                          <a:effectLst/>
                          <a:latin typeface="Arial" panose="020B0604020202020204" pitchFamily="34" charset="0"/>
                        </a:rPr>
                        <a:t>2 intercambios académicos estudiantiles (Universidad de Guadalajara)</a:t>
                      </a:r>
                      <a:br>
                        <a:rPr lang="es-CO" sz="1000" b="0" i="0" u="none" strike="noStrike" dirty="0">
                          <a:solidFill>
                            <a:srgbClr val="000000"/>
                          </a:solidFill>
                          <a:effectLst/>
                          <a:latin typeface="Arial" panose="020B0604020202020204" pitchFamily="34" charset="0"/>
                        </a:rPr>
                      </a:br>
                      <a:r>
                        <a:rPr lang="es-CO" sz="1000" b="0" i="0" u="none" strike="noStrike" dirty="0">
                          <a:solidFill>
                            <a:srgbClr val="000000"/>
                          </a:solidFill>
                          <a:effectLst/>
                          <a:latin typeface="Arial" panose="020B0604020202020204" pitchFamily="34" charset="0"/>
                        </a:rPr>
                        <a:t>Participación de 1 docente y 1 administrativo en VII Congreso Internacional en Gestión Financiera - REDAFIN.</a:t>
                      </a:r>
                      <a:br>
                        <a:rPr lang="es-CO" sz="1000" b="0" i="0" u="none" strike="noStrike" dirty="0">
                          <a:solidFill>
                            <a:srgbClr val="000000"/>
                          </a:solidFill>
                          <a:effectLst/>
                          <a:latin typeface="Arial" panose="020B0604020202020204" pitchFamily="34" charset="0"/>
                        </a:rPr>
                      </a:br>
                      <a:r>
                        <a:rPr lang="es-CO" sz="1000" b="0" i="0" u="none" strike="noStrike" dirty="0">
                          <a:solidFill>
                            <a:srgbClr val="000000"/>
                          </a:solidFill>
                          <a:effectLst/>
                          <a:latin typeface="Arial" panose="020B0604020202020204" pitchFamily="34" charset="0"/>
                        </a:rPr>
                        <a:t>Se realizó visita técnica a Cali (Laboratorio Financiero Universidad Santiago de Cali):18 estudiantes; 1 docente (Ing. Financiera)</a:t>
                      </a:r>
                      <a:br>
                        <a:rPr lang="es-CO" sz="1000" b="0" i="0" u="none" strike="noStrike" dirty="0">
                          <a:solidFill>
                            <a:srgbClr val="000000"/>
                          </a:solidFill>
                          <a:effectLst/>
                          <a:latin typeface="Arial" panose="020B0604020202020204" pitchFamily="34" charset="0"/>
                        </a:rPr>
                      </a:br>
                      <a:r>
                        <a:rPr lang="es-CO" sz="1000" b="0" i="0" u="none" strike="noStrike" dirty="0">
                          <a:solidFill>
                            <a:srgbClr val="000000"/>
                          </a:solidFill>
                          <a:effectLst/>
                          <a:latin typeface="Arial" panose="020B0604020202020204" pitchFamily="34" charset="0"/>
                        </a:rPr>
                        <a:t>Seminario Internacional en Negocios y  Finanzas: 12 estudiantes 1 docente</a:t>
                      </a:r>
                      <a:br>
                        <a:rPr lang="es-CO" sz="1000" b="0" i="0" u="none" strike="noStrike" dirty="0">
                          <a:solidFill>
                            <a:srgbClr val="000000"/>
                          </a:solidFill>
                          <a:effectLst/>
                          <a:latin typeface="Arial" panose="020B0604020202020204" pitchFamily="34" charset="0"/>
                        </a:rPr>
                      </a:br>
                      <a:r>
                        <a:rPr lang="es-CO" sz="1000" b="1" i="0" u="none" strike="noStrike" dirty="0" smtClean="0">
                          <a:solidFill>
                            <a:srgbClr val="000000"/>
                          </a:solidFill>
                          <a:effectLst/>
                          <a:latin typeface="Arial" panose="020B0604020202020204" pitchFamily="34" charset="0"/>
                        </a:rPr>
                        <a:t>Ingeniería Comercial:</a:t>
                      </a:r>
                      <a:r>
                        <a:rPr lang="es-CO" sz="1000" b="0" i="0" u="none" strike="noStrike" dirty="0">
                          <a:solidFill>
                            <a:srgbClr val="000000"/>
                          </a:solidFill>
                          <a:effectLst/>
                          <a:latin typeface="Arial" panose="020B0604020202020204" pitchFamily="34" charset="0"/>
                        </a:rPr>
                        <a:t/>
                      </a:r>
                      <a:br>
                        <a:rPr lang="es-CO" sz="1000" b="0" i="0" u="none" strike="noStrike" dirty="0">
                          <a:solidFill>
                            <a:srgbClr val="000000"/>
                          </a:solidFill>
                          <a:effectLst/>
                          <a:latin typeface="Arial" panose="020B0604020202020204" pitchFamily="34" charset="0"/>
                        </a:rPr>
                      </a:br>
                      <a:r>
                        <a:rPr lang="es-CO" sz="1000" b="0" i="0" u="none" strike="noStrike" dirty="0">
                          <a:solidFill>
                            <a:srgbClr val="000000"/>
                          </a:solidFill>
                          <a:effectLst/>
                          <a:latin typeface="Arial" panose="020B0604020202020204" pitchFamily="34" charset="0"/>
                        </a:rPr>
                        <a:t>Seminario Internacional en Negocios y  Finanzas: 16 estudiantes; 1 docente</a:t>
                      </a:r>
                      <a:br>
                        <a:rPr lang="es-CO" sz="1000" b="0" i="0" u="none" strike="noStrike" dirty="0">
                          <a:solidFill>
                            <a:srgbClr val="000000"/>
                          </a:solidFill>
                          <a:effectLst/>
                          <a:latin typeface="Arial" panose="020B0604020202020204" pitchFamily="34" charset="0"/>
                        </a:rPr>
                      </a:br>
                      <a:r>
                        <a:rPr lang="es-CO" sz="1000" b="0" i="0" u="none" strike="noStrike" dirty="0">
                          <a:solidFill>
                            <a:srgbClr val="000000"/>
                          </a:solidFill>
                          <a:effectLst/>
                          <a:latin typeface="Arial" panose="020B0604020202020204" pitchFamily="34" charset="0"/>
                        </a:rPr>
                        <a:t>Intercambio Internacional al MIT: 1 docente</a:t>
                      </a:r>
                      <a:br>
                        <a:rPr lang="es-CO" sz="1000" b="0" i="0" u="none" strike="noStrike" dirty="0">
                          <a:solidFill>
                            <a:srgbClr val="000000"/>
                          </a:solidFill>
                          <a:effectLst/>
                          <a:latin typeface="Arial" panose="020B0604020202020204" pitchFamily="34" charset="0"/>
                        </a:rPr>
                      </a:br>
                      <a:r>
                        <a:rPr lang="es-CO" sz="1000" b="1" i="0" u="none" strike="noStrike" dirty="0" smtClean="0">
                          <a:solidFill>
                            <a:srgbClr val="000000"/>
                          </a:solidFill>
                          <a:effectLst/>
                          <a:latin typeface="Arial" panose="020B0604020202020204" pitchFamily="34" charset="0"/>
                        </a:rPr>
                        <a:t>Ingeniería</a:t>
                      </a:r>
                      <a:r>
                        <a:rPr lang="es-CO" sz="1000" b="1" i="0" u="none" strike="noStrike" baseline="0" dirty="0" smtClean="0">
                          <a:solidFill>
                            <a:srgbClr val="000000"/>
                          </a:solidFill>
                          <a:effectLst/>
                          <a:latin typeface="Arial" panose="020B0604020202020204" pitchFamily="34" charset="0"/>
                        </a:rPr>
                        <a:t> de Sistemas</a:t>
                      </a:r>
                      <a:r>
                        <a:rPr lang="es-CO" sz="1000" b="1" i="0" u="none" strike="noStrike" dirty="0" smtClean="0">
                          <a:solidFill>
                            <a:srgbClr val="000000"/>
                          </a:solidFill>
                          <a:effectLst/>
                          <a:latin typeface="Arial" panose="020B0604020202020204" pitchFamily="34" charset="0"/>
                        </a:rPr>
                        <a:t>:</a:t>
                      </a:r>
                      <a:r>
                        <a:rPr lang="es-CO" sz="1000" b="0" i="0" u="none" strike="noStrike" dirty="0">
                          <a:solidFill>
                            <a:srgbClr val="000000"/>
                          </a:solidFill>
                          <a:effectLst/>
                          <a:latin typeface="Arial" panose="020B0604020202020204" pitchFamily="34" charset="0"/>
                        </a:rPr>
                        <a:t/>
                      </a:r>
                      <a:br>
                        <a:rPr lang="es-CO" sz="1000" b="0" i="0" u="none" strike="noStrike" dirty="0">
                          <a:solidFill>
                            <a:srgbClr val="000000"/>
                          </a:solidFill>
                          <a:effectLst/>
                          <a:latin typeface="Arial" panose="020B0604020202020204" pitchFamily="34" charset="0"/>
                        </a:rPr>
                      </a:br>
                      <a:r>
                        <a:rPr lang="es-CO" sz="1000" b="0" i="0" u="none" strike="noStrike" dirty="0">
                          <a:solidFill>
                            <a:srgbClr val="000000"/>
                          </a:solidFill>
                          <a:effectLst/>
                          <a:latin typeface="Arial" panose="020B0604020202020204" pitchFamily="34" charset="0"/>
                        </a:rPr>
                        <a:t>Seminario Internacional en Negocios y  Finanzas: 1 estudiantes</a:t>
                      </a:r>
                      <a:br>
                        <a:rPr lang="es-CO" sz="1000" b="0" i="0" u="none" strike="noStrike" dirty="0">
                          <a:solidFill>
                            <a:srgbClr val="000000"/>
                          </a:solidFill>
                          <a:effectLst/>
                          <a:latin typeface="Arial" panose="020B0604020202020204" pitchFamily="34" charset="0"/>
                        </a:rPr>
                      </a:br>
                      <a:r>
                        <a:rPr lang="es-CO" sz="1000" b="0" i="0" u="none" strike="noStrike" dirty="0">
                          <a:solidFill>
                            <a:srgbClr val="000000"/>
                          </a:solidFill>
                          <a:effectLst/>
                          <a:latin typeface="Arial" panose="020B0604020202020204" pitchFamily="34" charset="0"/>
                        </a:rPr>
                        <a:t>Seminario de Grado en Big Data en Universidad de Guadalajara: 2 estudiante</a:t>
                      </a:r>
                      <a:br>
                        <a:rPr lang="es-CO" sz="1000" b="0" i="0" u="none" strike="noStrike" dirty="0">
                          <a:solidFill>
                            <a:srgbClr val="000000"/>
                          </a:solidFill>
                          <a:effectLst/>
                          <a:latin typeface="Arial" panose="020B0604020202020204" pitchFamily="34" charset="0"/>
                        </a:rPr>
                      </a:br>
                      <a:r>
                        <a:rPr lang="es-CO" sz="1000" b="0" i="0" u="none" strike="noStrike" dirty="0">
                          <a:solidFill>
                            <a:srgbClr val="000000"/>
                          </a:solidFill>
                          <a:effectLst/>
                          <a:latin typeface="Arial" panose="020B0604020202020204" pitchFamily="34" charset="0"/>
                        </a:rPr>
                        <a:t>Visita técnica BIOS y BIOMA: Manizales; 2 docentes; 20 estudiantes </a:t>
                      </a:r>
                      <a:br>
                        <a:rPr lang="es-CO" sz="1000" b="0" i="0" u="none" strike="noStrike" dirty="0">
                          <a:solidFill>
                            <a:srgbClr val="000000"/>
                          </a:solidFill>
                          <a:effectLst/>
                          <a:latin typeface="Arial" panose="020B0604020202020204" pitchFamily="34" charset="0"/>
                        </a:rPr>
                      </a:br>
                      <a:r>
                        <a:rPr lang="es-CO" sz="1000" b="0" i="0" u="none" strike="noStrike" dirty="0">
                          <a:solidFill>
                            <a:srgbClr val="000000"/>
                          </a:solidFill>
                          <a:effectLst/>
                          <a:latin typeface="Arial" panose="020B0604020202020204" pitchFamily="34" charset="0"/>
                        </a:rPr>
                        <a:t>Curso de CNC y cortadora laser: 1 docente y 15 estudiantes.</a:t>
                      </a:r>
                      <a:br>
                        <a:rPr lang="es-CO" sz="1000" b="0" i="0" u="none" strike="noStrike" dirty="0">
                          <a:solidFill>
                            <a:srgbClr val="000000"/>
                          </a:solidFill>
                          <a:effectLst/>
                          <a:latin typeface="Arial" panose="020B0604020202020204" pitchFamily="34" charset="0"/>
                        </a:rPr>
                      </a:br>
                      <a:r>
                        <a:rPr lang="es-CO" sz="1000" b="0" i="0" u="none" strike="noStrike" dirty="0">
                          <a:solidFill>
                            <a:srgbClr val="000000"/>
                          </a:solidFill>
                          <a:effectLst/>
                          <a:latin typeface="Arial" panose="020B0604020202020204" pitchFamily="34" charset="0"/>
                        </a:rPr>
                        <a:t>Colombia 4.0 (Bogotá): 1 Docente</a:t>
                      </a:r>
                      <a:br>
                        <a:rPr lang="es-CO" sz="1000" b="0" i="0" u="none" strike="noStrike" dirty="0">
                          <a:solidFill>
                            <a:srgbClr val="000000"/>
                          </a:solidFill>
                          <a:effectLst/>
                          <a:latin typeface="Arial" panose="020B0604020202020204" pitchFamily="34" charset="0"/>
                        </a:rPr>
                      </a:br>
                      <a:r>
                        <a:rPr lang="es-CO" sz="1000" b="1" i="0" u="none" strike="noStrike" dirty="0" smtClean="0">
                          <a:solidFill>
                            <a:srgbClr val="000000"/>
                          </a:solidFill>
                          <a:effectLst/>
                          <a:latin typeface="Arial" panose="020B0604020202020204" pitchFamily="34" charset="0"/>
                        </a:rPr>
                        <a:t>Ingeniería</a:t>
                      </a:r>
                      <a:r>
                        <a:rPr lang="es-CO" sz="1000" b="1" i="0" u="none" strike="noStrike" baseline="0" dirty="0" smtClean="0">
                          <a:solidFill>
                            <a:srgbClr val="000000"/>
                          </a:solidFill>
                          <a:effectLst/>
                          <a:latin typeface="Arial" panose="020B0604020202020204" pitchFamily="34" charset="0"/>
                        </a:rPr>
                        <a:t> Civil</a:t>
                      </a:r>
                      <a:r>
                        <a:rPr lang="es-CO" sz="1000" b="1" i="0" u="none" strike="noStrike" dirty="0" smtClean="0">
                          <a:solidFill>
                            <a:srgbClr val="000000"/>
                          </a:solidFill>
                          <a:effectLst/>
                          <a:latin typeface="Arial" panose="020B0604020202020204" pitchFamily="34" charset="0"/>
                        </a:rPr>
                        <a:t>:</a:t>
                      </a:r>
                      <a:r>
                        <a:rPr lang="es-CO" sz="1000" b="0" i="0" u="none" strike="noStrike" dirty="0">
                          <a:solidFill>
                            <a:srgbClr val="000000"/>
                          </a:solidFill>
                          <a:effectLst/>
                          <a:latin typeface="Arial" panose="020B0604020202020204" pitchFamily="34" charset="0"/>
                        </a:rPr>
                        <a:t/>
                      </a:r>
                      <a:br>
                        <a:rPr lang="es-CO" sz="1000" b="0" i="0" u="none" strike="noStrike" dirty="0">
                          <a:solidFill>
                            <a:srgbClr val="000000"/>
                          </a:solidFill>
                          <a:effectLst/>
                          <a:latin typeface="Arial" panose="020B0604020202020204" pitchFamily="34" charset="0"/>
                        </a:rPr>
                      </a:br>
                      <a:r>
                        <a:rPr lang="es-CO" sz="1000" b="0" i="0" u="none" strike="noStrike" dirty="0">
                          <a:solidFill>
                            <a:srgbClr val="000000"/>
                          </a:solidFill>
                          <a:effectLst/>
                          <a:latin typeface="Arial" panose="020B0604020202020204" pitchFamily="34" charset="0"/>
                        </a:rPr>
                        <a:t>Seminario Internacional en UNAM de </a:t>
                      </a:r>
                      <a:r>
                        <a:rPr lang="es-CO" sz="1000" b="0" i="0" u="none" strike="noStrike" dirty="0" smtClean="0">
                          <a:solidFill>
                            <a:srgbClr val="000000"/>
                          </a:solidFill>
                          <a:effectLst/>
                          <a:latin typeface="Arial" panose="020B0604020202020204" pitchFamily="34" charset="0"/>
                        </a:rPr>
                        <a:t>México: </a:t>
                      </a:r>
                      <a:r>
                        <a:rPr lang="es-CO" sz="1000" b="0" i="0" u="none" strike="noStrike" dirty="0">
                          <a:solidFill>
                            <a:srgbClr val="000000"/>
                          </a:solidFill>
                          <a:effectLst/>
                          <a:latin typeface="Arial" panose="020B0604020202020204" pitchFamily="34" charset="0"/>
                        </a:rPr>
                        <a:t>1 docente; 47 estudiantes</a:t>
                      </a:r>
                      <a:br>
                        <a:rPr lang="es-CO" sz="1000" b="0" i="0" u="none" strike="noStrike" dirty="0">
                          <a:solidFill>
                            <a:srgbClr val="000000"/>
                          </a:solidFill>
                          <a:effectLst/>
                          <a:latin typeface="Arial" panose="020B0604020202020204" pitchFamily="34" charset="0"/>
                        </a:rPr>
                      </a:br>
                      <a:r>
                        <a:rPr lang="es-CO" sz="1000" b="0" i="0" u="none" strike="noStrike" dirty="0">
                          <a:solidFill>
                            <a:srgbClr val="000000"/>
                          </a:solidFill>
                          <a:effectLst/>
                          <a:latin typeface="Arial" panose="020B0604020202020204" pitchFamily="34" charset="0"/>
                        </a:rPr>
                        <a:t>Reunión bianual del concreto (Cartagena): 1 docente</a:t>
                      </a:r>
                      <a:r>
                        <a:rPr lang="es-CO" sz="800" b="0" i="0" u="none" strike="noStrike" dirty="0">
                          <a:solidFill>
                            <a:srgbClr val="000000"/>
                          </a:solidFill>
                          <a:effectLst/>
                          <a:latin typeface="Arial" panose="020B0604020202020204" pitchFamily="34" charset="0"/>
                        </a:rPr>
                        <a:t/>
                      </a:r>
                      <a:br>
                        <a:rPr lang="es-CO" sz="800" b="0" i="0" u="none" strike="noStrike" dirty="0">
                          <a:solidFill>
                            <a:srgbClr val="000000"/>
                          </a:solidFill>
                          <a:effectLst/>
                          <a:latin typeface="Arial" panose="020B0604020202020204" pitchFamily="34" charset="0"/>
                        </a:rPr>
                      </a:br>
                      <a:endParaRPr lang="es-CO" sz="8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07413150"/>
                  </a:ext>
                </a:extLst>
              </a:tr>
            </a:tbl>
          </a:graphicData>
        </a:graphic>
      </p:graphicFrame>
    </p:spTree>
    <p:extLst>
      <p:ext uri="{BB962C8B-B14F-4D97-AF65-F5344CB8AC3E}">
        <p14:creationId xmlns:p14="http://schemas.microsoft.com/office/powerpoint/2010/main" val="2493873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B5A2135D-3285-4FF9-B459-B6D5CCADC83C}"/>
              </a:ext>
            </a:extLst>
          </p:cNvPr>
          <p:cNvGraphicFramePr>
            <a:graphicFrameLocks noGrp="1"/>
          </p:cNvGraphicFramePr>
          <p:nvPr>
            <p:ph idx="1"/>
            <p:extLst>
              <p:ext uri="{D42A27DB-BD31-4B8C-83A1-F6EECF244321}">
                <p14:modId xmlns:p14="http://schemas.microsoft.com/office/powerpoint/2010/main" val="2994497548"/>
              </p:ext>
            </p:extLst>
          </p:nvPr>
        </p:nvGraphicFramePr>
        <p:xfrm>
          <a:off x="552976" y="1087393"/>
          <a:ext cx="10042320" cy="4795723"/>
        </p:xfrm>
        <a:graphic>
          <a:graphicData uri="http://schemas.openxmlformats.org/drawingml/2006/table">
            <a:tbl>
              <a:tblPr>
                <a:tableStyleId>{5C22544A-7EE6-4342-B048-85BDC9FD1C3A}</a:tableStyleId>
              </a:tblPr>
              <a:tblGrid>
                <a:gridCol w="616483">
                  <a:extLst>
                    <a:ext uri="{9D8B030D-6E8A-4147-A177-3AD203B41FA5}">
                      <a16:colId xmlns:a16="http://schemas.microsoft.com/office/drawing/2014/main" val="2787547738"/>
                    </a:ext>
                  </a:extLst>
                </a:gridCol>
                <a:gridCol w="4121751">
                  <a:extLst>
                    <a:ext uri="{9D8B030D-6E8A-4147-A177-3AD203B41FA5}">
                      <a16:colId xmlns:a16="http://schemas.microsoft.com/office/drawing/2014/main" val="3654531984"/>
                    </a:ext>
                  </a:extLst>
                </a:gridCol>
                <a:gridCol w="5304086">
                  <a:extLst>
                    <a:ext uri="{9D8B030D-6E8A-4147-A177-3AD203B41FA5}">
                      <a16:colId xmlns:a16="http://schemas.microsoft.com/office/drawing/2014/main" val="3545970877"/>
                    </a:ext>
                  </a:extLst>
                </a:gridCol>
              </a:tblGrid>
              <a:tr h="520158">
                <a:tc gridSpan="3">
                  <a:txBody>
                    <a:bodyPr/>
                    <a:lstStyle/>
                    <a:p>
                      <a:pPr algn="ctr" fontAlgn="b"/>
                      <a:r>
                        <a:rPr lang="es-CO" sz="1600" b="1" u="none" strike="noStrike" dirty="0">
                          <a:effectLst/>
                        </a:rPr>
                        <a:t>PROCESO:  DOCENCIA</a:t>
                      </a:r>
                    </a:p>
                    <a:p>
                      <a:pPr algn="ctr" fontAlgn="b"/>
                      <a:r>
                        <a:rPr lang="es-CO" sz="1600" b="1" i="0" u="none" strike="noStrike" baseline="0" dirty="0">
                          <a:solidFill>
                            <a:srgbClr val="FF0000"/>
                          </a:solidFill>
                          <a:effectLst/>
                          <a:latin typeface="Arial"/>
                        </a:rPr>
                        <a:t>FACULTAD DE CIENCIAS ECONÓMICAS, ADMITIVAS Y CONTABLES</a:t>
                      </a:r>
                      <a:endParaRPr lang="es-CO" sz="1600" b="1" i="0" u="none" strike="noStrike" dirty="0">
                        <a:solidFill>
                          <a:srgbClr val="FF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93718460"/>
                  </a:ext>
                </a:extLst>
              </a:tr>
              <a:tr h="5839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800" b="1" u="none" strike="noStrike" kern="1200" dirty="0">
                          <a:solidFill>
                            <a:schemeClr val="dk1"/>
                          </a:solidFill>
                          <a:effectLst/>
                          <a:latin typeface="+mn-lt"/>
                          <a:ea typeface="+mn-ea"/>
                          <a:cs typeface="+mn-cs"/>
                        </a:rPr>
                        <a:t>No.</a:t>
                      </a:r>
                    </a:p>
                    <a:p>
                      <a:endParaRPr lang="es-CO"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400" b="1" u="none" strike="noStrike" dirty="0">
                          <a:effectLst/>
                        </a:rPr>
                        <a:t>SEGUIMIENTO</a:t>
                      </a:r>
                      <a:r>
                        <a:rPr lang="es-CO" sz="1400" b="1" u="none" strike="noStrike" baseline="0" dirty="0">
                          <a:effectLst/>
                        </a:rPr>
                        <a:t> A </a:t>
                      </a:r>
                      <a:r>
                        <a:rPr lang="es-CO" sz="1400" b="1" u="none" strike="noStrike" dirty="0">
                          <a:effectLst/>
                        </a:rPr>
                        <a:t>ACCIONES DE MEJORAMIENTO 2018</a:t>
                      </a:r>
                      <a:endParaRPr lang="es-CO" sz="1400" b="1" i="0" u="none" strike="noStrike" dirty="0">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400" b="1" u="none" strike="noStrike" kern="1200" dirty="0">
                          <a:solidFill>
                            <a:schemeClr val="dk1"/>
                          </a:solidFill>
                          <a:effectLst/>
                          <a:latin typeface="+mn-lt"/>
                          <a:ea typeface="+mn-ea"/>
                          <a:cs typeface="+mn-cs"/>
                        </a:rPr>
                        <a:t>SEGUIMIENTO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8104247"/>
                  </a:ext>
                </a:extLst>
              </a:tr>
              <a:tr h="1081171">
                <a:tc>
                  <a:txBody>
                    <a:bodyPr/>
                    <a:lstStyle/>
                    <a:p>
                      <a:pPr algn="ctr"/>
                      <a:r>
                        <a:rPr lang="es-CO" sz="2000" b="1" dirty="0" smtClean="0"/>
                        <a:t>6</a:t>
                      </a:r>
                      <a:endParaRPr lang="es-CO" sz="2000" b="1"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400" b="0" i="0" u="none" strike="noStrike" dirty="0">
                          <a:solidFill>
                            <a:srgbClr val="000000"/>
                          </a:solidFill>
                          <a:effectLst/>
                          <a:latin typeface="Arial" panose="020B0604020202020204" pitchFamily="34" charset="0"/>
                        </a:rPr>
                        <a:t>Realizar procesos de internacionalización de los programas de pregrado (Currículos, planes de estudio, movilidad estudiantil y docente e  investigación)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400" b="1" i="0" u="none" strike="noStrike" dirty="0">
                          <a:effectLst/>
                          <a:latin typeface="Arial" panose="020B0604020202020204" pitchFamily="34" charset="0"/>
                        </a:rPr>
                        <a:t>Cerrada: </a:t>
                      </a:r>
                      <a:r>
                        <a:rPr lang="es-CO" sz="1400" b="0" i="0" u="none" strike="noStrike" dirty="0">
                          <a:effectLst/>
                          <a:latin typeface="Arial" panose="020B0604020202020204" pitchFamily="34" charset="0"/>
                        </a:rPr>
                        <a:t>Se  tiene avance a través del proyecto FERENDA con relación a la internalización del currículo. Se entregaron a la ORI los informes de avance de los procesos de análisis de internacionalización  de los programas de la Facultad.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518995046"/>
                  </a:ext>
                </a:extLst>
              </a:tr>
              <a:tr h="968605">
                <a:tc>
                  <a:txBody>
                    <a:bodyPr/>
                    <a:lstStyle/>
                    <a:p>
                      <a:pPr algn="ctr"/>
                      <a:r>
                        <a:rPr lang="es-CO" sz="2000" b="1" dirty="0" smtClean="0"/>
                        <a:t>7</a:t>
                      </a:r>
                      <a:endParaRPr lang="es-CO" sz="2000" b="1"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400" b="0" i="0" u="none" strike="noStrike" dirty="0">
                          <a:solidFill>
                            <a:srgbClr val="000000"/>
                          </a:solidFill>
                          <a:effectLst/>
                          <a:latin typeface="Arial" panose="020B0604020202020204" pitchFamily="34" charset="0"/>
                        </a:rPr>
                        <a:t>Intensificar y mejorar la articulación con el Consultorio Empresarial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400" b="1" i="0" u="none" strike="noStrike" dirty="0">
                          <a:effectLst/>
                          <a:latin typeface="Arial" panose="020B0604020202020204" pitchFamily="34" charset="0"/>
                        </a:rPr>
                        <a:t>Cerrada:  </a:t>
                      </a:r>
                      <a:r>
                        <a:rPr lang="es-CO" sz="1400" b="0" i="0" u="none" strike="noStrike" dirty="0">
                          <a:effectLst/>
                          <a:latin typeface="Arial" panose="020B0604020202020204" pitchFamily="34" charset="0"/>
                        </a:rPr>
                        <a:t>Con el apoyo del consultorio empresarial,  se la Facultad participó en la feria de emprendimiento del </a:t>
                      </a:r>
                      <a:r>
                        <a:rPr lang="es-CO" sz="1400" b="0" i="0" u="none" strike="noStrike" dirty="0" err="1">
                          <a:effectLst/>
                          <a:latin typeface="Arial" panose="020B0604020202020204" pitchFamily="34" charset="0"/>
                        </a:rPr>
                        <a:t>unilibre</a:t>
                      </a:r>
                      <a:r>
                        <a:rPr lang="es-CO" sz="1400" b="0" i="0" u="none" strike="noStrike" dirty="0">
                          <a:effectLst/>
                          <a:latin typeface="Arial" panose="020B0604020202020204" pitchFamily="34" charset="0"/>
                        </a:rPr>
                        <a:t> </a:t>
                      </a:r>
                      <a:r>
                        <a:rPr lang="es-CO" sz="1400" b="0" i="0" u="none" strike="noStrike" dirty="0" err="1">
                          <a:effectLst/>
                          <a:latin typeface="Arial" panose="020B0604020202020204" pitchFamily="34" charset="0"/>
                        </a:rPr>
                        <a:t>fest</a:t>
                      </a:r>
                      <a:r>
                        <a:rPr lang="es-CO" sz="1400" b="0" i="0" u="none" strike="noStrike" dirty="0">
                          <a:effectLst/>
                          <a:latin typeface="Arial" panose="020B0604020202020204" pitchFamily="34" charset="0"/>
                        </a:rPr>
                        <a:t> y aproximadamente El 80% de los proyectos de emprendimiento correspondieron a Facultad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837601335"/>
                  </a:ext>
                </a:extLst>
              </a:tr>
              <a:tr h="788417">
                <a:tc>
                  <a:txBody>
                    <a:bodyPr/>
                    <a:lstStyle/>
                    <a:p>
                      <a:pPr algn="ctr"/>
                      <a:r>
                        <a:rPr lang="es-CO" sz="2000" b="1" dirty="0"/>
                        <a:t>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400" b="0" i="0" u="none" strike="noStrike" dirty="0">
                          <a:solidFill>
                            <a:srgbClr val="000000"/>
                          </a:solidFill>
                          <a:effectLst/>
                          <a:latin typeface="Arial" panose="020B0604020202020204" pitchFamily="34" charset="0"/>
                        </a:rPr>
                        <a:t>Incrementar  aulas virtuales como apoyo a la presencialidad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400" b="1" i="0" u="none" strike="noStrike" dirty="0">
                          <a:effectLst/>
                          <a:latin typeface="Arial" panose="020B0604020202020204" pitchFamily="34" charset="0"/>
                        </a:rPr>
                        <a:t>Cerrada:  </a:t>
                      </a:r>
                      <a:r>
                        <a:rPr lang="es-CO" sz="1400" b="0" i="0" u="none" strike="noStrike" dirty="0">
                          <a:effectLst/>
                          <a:latin typeface="Arial" panose="020B0604020202020204" pitchFamily="34" charset="0"/>
                        </a:rPr>
                        <a:t>Se tienen avances significativos en la implementación de aulas virtuales en la Facultad y se está trabajando muy de la mano con la  Líder Componente Pedagógico del proyecto E-Learning de la Universidad Libre Seccional Pereira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01971480"/>
                  </a:ext>
                </a:extLst>
              </a:tr>
              <a:tr h="788417">
                <a:tc>
                  <a:txBody>
                    <a:bodyPr/>
                    <a:lstStyle/>
                    <a:p>
                      <a:pPr algn="ctr"/>
                      <a:r>
                        <a:rPr lang="es-CO" sz="2000" b="1" dirty="0"/>
                        <a:t>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400" b="0" i="0" u="none" strike="noStrike" dirty="0">
                          <a:solidFill>
                            <a:srgbClr val="000000"/>
                          </a:solidFill>
                          <a:effectLst/>
                          <a:latin typeface="Arial" panose="020B0604020202020204" pitchFamily="34" charset="0"/>
                        </a:rPr>
                        <a:t>Continuar con el proceso de actualización de los planes de estudio de los programas de pregrado de la Facultad.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400" b="1" i="0" u="none" strike="noStrike" dirty="0">
                          <a:effectLst/>
                          <a:latin typeface="Arial" panose="020B0604020202020204" pitchFamily="34" charset="0"/>
                        </a:rPr>
                        <a:t>Cerrada:  </a:t>
                      </a:r>
                      <a:r>
                        <a:rPr lang="es-CO" sz="1400" b="0" i="0" u="none" strike="noStrike" dirty="0">
                          <a:effectLst/>
                          <a:latin typeface="Arial" panose="020B0604020202020204" pitchFamily="34" charset="0"/>
                        </a:rPr>
                        <a:t>Se revisaron los planes de estudio, se ajustaron y se enviaron a la sede principal para su aprobación por parte de la H. </a:t>
                      </a:r>
                      <a:r>
                        <a:rPr lang="es-CO" sz="1400" b="0" i="0" u="none" strike="noStrike" dirty="0" err="1">
                          <a:effectLst/>
                          <a:latin typeface="Arial" panose="020B0604020202020204" pitchFamily="34" charset="0"/>
                        </a:rPr>
                        <a:t>Consiliatura</a:t>
                      </a:r>
                      <a:r>
                        <a:rPr lang="es-CO" sz="1400" b="0" i="0" u="none" strike="noStrike" dirty="0">
                          <a:effectLst/>
                          <a:latin typeface="Arial" panose="020B060402020202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610800378"/>
                  </a:ext>
                </a:extLst>
              </a:tr>
            </a:tbl>
          </a:graphicData>
        </a:graphic>
      </p:graphicFrame>
      <p:sp>
        <p:nvSpPr>
          <p:cNvPr id="5" name="Título 4">
            <a:extLst>
              <a:ext uri="{FF2B5EF4-FFF2-40B4-BE49-F238E27FC236}">
                <a16:creationId xmlns:a16="http://schemas.microsoft.com/office/drawing/2014/main" id="{0B28C3B0-9E2B-49CF-9716-A519D09D6853}"/>
              </a:ext>
            </a:extLst>
          </p:cNvPr>
          <p:cNvSpPr>
            <a:spLocks noGrp="1"/>
          </p:cNvSpPr>
          <p:nvPr>
            <p:ph type="title"/>
          </p:nvPr>
        </p:nvSpPr>
        <p:spPr>
          <a:xfrm>
            <a:off x="838200" y="126265"/>
            <a:ext cx="9648039" cy="313932"/>
          </a:xfrm>
          <a:prstGeom prst="rect">
            <a:avLst/>
          </a:prstGeom>
        </p:spPr>
        <p:txBody>
          <a:bodyPr wrap="square">
            <a:spAutoFit/>
          </a:bodyPr>
          <a:lstStyle/>
          <a:p>
            <a:pPr algn="ctr"/>
            <a:r>
              <a:rPr lang="es-CO" sz="1600" b="1" dirty="0"/>
              <a:t>ESTADO DE LAS ACCIONES DE LAS REVISIONES POR LA DIRECCIÓN PREVIAS</a:t>
            </a:r>
          </a:p>
        </p:txBody>
      </p:sp>
      <p:graphicFrame>
        <p:nvGraphicFramePr>
          <p:cNvPr id="6" name="Tabla 5">
            <a:extLst>
              <a:ext uri="{FF2B5EF4-FFF2-40B4-BE49-F238E27FC236}">
                <a16:creationId xmlns:a16="http://schemas.microsoft.com/office/drawing/2014/main" id="{A637E823-A675-4DCE-A80A-725E64F411AF}"/>
              </a:ext>
            </a:extLst>
          </p:cNvPr>
          <p:cNvGraphicFramePr>
            <a:graphicFrameLocks noGrp="1"/>
          </p:cNvGraphicFramePr>
          <p:nvPr>
            <p:extLst>
              <p:ext uri="{D42A27DB-BD31-4B8C-83A1-F6EECF244321}">
                <p14:modId xmlns:p14="http://schemas.microsoft.com/office/powerpoint/2010/main" val="1527192160"/>
              </p:ext>
            </p:extLst>
          </p:nvPr>
        </p:nvGraphicFramePr>
        <p:xfrm>
          <a:off x="600170" y="283231"/>
          <a:ext cx="9886069" cy="721923"/>
        </p:xfrm>
        <a:graphic>
          <a:graphicData uri="http://schemas.openxmlformats.org/drawingml/2006/table">
            <a:tbl>
              <a:tblPr>
                <a:tableStyleId>{5C22544A-7EE6-4342-B048-85BDC9FD1C3A}</a:tableStyleId>
              </a:tblPr>
              <a:tblGrid>
                <a:gridCol w="2471517">
                  <a:extLst>
                    <a:ext uri="{9D8B030D-6E8A-4147-A177-3AD203B41FA5}">
                      <a16:colId xmlns:a16="http://schemas.microsoft.com/office/drawing/2014/main" val="3591446584"/>
                    </a:ext>
                  </a:extLst>
                </a:gridCol>
                <a:gridCol w="2471517">
                  <a:extLst>
                    <a:ext uri="{9D8B030D-6E8A-4147-A177-3AD203B41FA5}">
                      <a16:colId xmlns:a16="http://schemas.microsoft.com/office/drawing/2014/main" val="1546479444"/>
                    </a:ext>
                  </a:extLst>
                </a:gridCol>
                <a:gridCol w="1697810">
                  <a:extLst>
                    <a:ext uri="{9D8B030D-6E8A-4147-A177-3AD203B41FA5}">
                      <a16:colId xmlns:a16="http://schemas.microsoft.com/office/drawing/2014/main" val="1119991675"/>
                    </a:ext>
                  </a:extLst>
                </a:gridCol>
                <a:gridCol w="1416424">
                  <a:extLst>
                    <a:ext uri="{9D8B030D-6E8A-4147-A177-3AD203B41FA5}">
                      <a16:colId xmlns:a16="http://schemas.microsoft.com/office/drawing/2014/main" val="3759868019"/>
                    </a:ext>
                  </a:extLst>
                </a:gridCol>
                <a:gridCol w="1828801">
                  <a:extLst>
                    <a:ext uri="{9D8B030D-6E8A-4147-A177-3AD203B41FA5}">
                      <a16:colId xmlns:a16="http://schemas.microsoft.com/office/drawing/2014/main" val="4104213081"/>
                    </a:ext>
                  </a:extLst>
                </a:gridCol>
              </a:tblGrid>
              <a:tr h="181162">
                <a:tc>
                  <a:txBody>
                    <a:bodyPr/>
                    <a:lstStyle/>
                    <a:p>
                      <a:pPr algn="ctr" rtl="0" fontAlgn="ctr"/>
                      <a:r>
                        <a:rPr lang="es-CO" sz="1400" b="1" u="none" strike="noStrike" dirty="0">
                          <a:effectLst/>
                        </a:rPr>
                        <a:t>2017</a:t>
                      </a:r>
                      <a:endParaRPr lang="es-CO"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400" b="1" i="0" u="none" strike="noStrike" dirty="0">
                          <a:solidFill>
                            <a:srgbClr val="000000"/>
                          </a:solidFill>
                          <a:effectLst/>
                          <a:latin typeface="Calibri" panose="020F0502020204030204" pitchFamily="34" charset="0"/>
                        </a:rPr>
                        <a:t>2018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a:solidFill>
                            <a:schemeClr val="dk1"/>
                          </a:solidFill>
                          <a:effectLst/>
                          <a:latin typeface="+mn-lt"/>
                          <a:ea typeface="+mn-ea"/>
                          <a:cs typeface="+mn-cs"/>
                        </a:rPr>
                        <a:t>En proceso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a:solidFill>
                            <a:schemeClr val="dk1"/>
                          </a:solidFill>
                          <a:effectLst/>
                          <a:latin typeface="+mn-lt"/>
                          <a:ea typeface="+mn-ea"/>
                          <a:cs typeface="+mn-cs"/>
                        </a:rPr>
                        <a:t>Cerradas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a:solidFill>
                            <a:schemeClr val="dk1"/>
                          </a:solidFill>
                          <a:effectLst/>
                          <a:latin typeface="+mn-lt"/>
                          <a:ea typeface="+mn-ea"/>
                          <a:cs typeface="+mn-cs"/>
                        </a:rPr>
                        <a:t>Total</a:t>
                      </a:r>
                      <a:r>
                        <a:rPr lang="es-CO" sz="1400" b="1" u="none" strike="noStrike" kern="1200" baseline="0" dirty="0">
                          <a:solidFill>
                            <a:schemeClr val="dk1"/>
                          </a:solidFill>
                          <a:effectLst/>
                          <a:latin typeface="+mn-lt"/>
                          <a:ea typeface="+mn-ea"/>
                          <a:cs typeface="+mn-cs"/>
                        </a:rPr>
                        <a:t> Acciones</a:t>
                      </a:r>
                    </a:p>
                    <a:p>
                      <a:pPr marL="0" algn="ctr" defTabSz="457200" rtl="0" eaLnBrk="1" fontAlgn="ctr" latinLnBrk="0" hangingPunct="1"/>
                      <a:r>
                        <a:rPr lang="es-CO" sz="1400" b="1" u="none" strike="noStrike" kern="1200" baseline="0" dirty="0">
                          <a:solidFill>
                            <a:schemeClr val="dk1"/>
                          </a:solidFill>
                          <a:effectLst/>
                          <a:latin typeface="+mn-lt"/>
                          <a:ea typeface="+mn-ea"/>
                          <a:cs typeface="+mn-cs"/>
                        </a:rPr>
                        <a:t>2017+2018</a:t>
                      </a:r>
                      <a:endParaRPr lang="es-CO" sz="1400" b="1"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9025041"/>
                  </a:ext>
                </a:extLst>
              </a:tr>
              <a:tr h="285678">
                <a:tc>
                  <a:txBody>
                    <a:bodyPr/>
                    <a:lstStyle/>
                    <a:p>
                      <a:pPr algn="ctr" rtl="0" fontAlgn="ctr"/>
                      <a:r>
                        <a:rPr lang="es-CO" sz="1600" b="1" i="0" u="none" strike="noStrike" dirty="0">
                          <a:solidFill>
                            <a:schemeClr val="dk1"/>
                          </a:solidFill>
                          <a:effectLst/>
                          <a:latin typeface="+mn-lt"/>
                        </a:rPr>
                        <a:t>18</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600" b="1" i="0" u="none" strike="noStrike" dirty="0" smtClean="0">
                          <a:solidFill>
                            <a:srgbClr val="000000"/>
                          </a:solidFill>
                          <a:effectLst/>
                          <a:latin typeface="Arial" panose="020B0604020202020204" pitchFamily="34" charset="0"/>
                        </a:rPr>
                        <a:t>19</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1" i="0" u="none" strike="noStrike" dirty="0" smtClean="0">
                          <a:solidFill>
                            <a:srgbClr val="000000"/>
                          </a:solidFill>
                          <a:effectLst/>
                          <a:latin typeface="Arial" panose="020B0604020202020204" pitchFamily="34" charset="0"/>
                        </a:rPr>
                        <a:t>3</a:t>
                      </a:r>
                      <a:endParaRPr lang="es-CO" sz="18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1" i="0" u="none" strike="noStrike" dirty="0" smtClean="0">
                          <a:solidFill>
                            <a:srgbClr val="000000"/>
                          </a:solidFill>
                          <a:effectLst/>
                          <a:latin typeface="Arial" panose="020B0604020202020204" pitchFamily="34" charset="0"/>
                        </a:rPr>
                        <a:t>37</a:t>
                      </a:r>
                      <a:endParaRPr lang="es-CO" sz="18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600" b="1" i="0" u="none" strike="noStrike" dirty="0">
                          <a:solidFill>
                            <a:schemeClr val="dk1"/>
                          </a:solidFill>
                          <a:effectLst/>
                          <a:latin typeface="+mn-lt"/>
                        </a:rPr>
                        <a:t>18</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5827088"/>
                  </a:ext>
                </a:extLst>
              </a:tr>
            </a:tbl>
          </a:graphicData>
        </a:graphic>
      </p:graphicFrame>
    </p:spTree>
    <p:extLst>
      <p:ext uri="{BB962C8B-B14F-4D97-AF65-F5344CB8AC3E}">
        <p14:creationId xmlns:p14="http://schemas.microsoft.com/office/powerpoint/2010/main" val="282706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B5A2135D-3285-4FF9-B459-B6D5CCADC83C}"/>
              </a:ext>
            </a:extLst>
          </p:cNvPr>
          <p:cNvGraphicFramePr>
            <a:graphicFrameLocks noGrp="1"/>
          </p:cNvGraphicFramePr>
          <p:nvPr>
            <p:ph idx="1"/>
            <p:extLst>
              <p:ext uri="{D42A27DB-BD31-4B8C-83A1-F6EECF244321}">
                <p14:modId xmlns:p14="http://schemas.microsoft.com/office/powerpoint/2010/main" val="3183765659"/>
              </p:ext>
            </p:extLst>
          </p:nvPr>
        </p:nvGraphicFramePr>
        <p:xfrm>
          <a:off x="552975" y="1087393"/>
          <a:ext cx="10260433" cy="4926359"/>
        </p:xfrm>
        <a:graphic>
          <a:graphicData uri="http://schemas.openxmlformats.org/drawingml/2006/table">
            <a:tbl>
              <a:tblPr>
                <a:tableStyleId>{5C22544A-7EE6-4342-B048-85BDC9FD1C3A}</a:tableStyleId>
              </a:tblPr>
              <a:tblGrid>
                <a:gridCol w="816170">
                  <a:extLst>
                    <a:ext uri="{9D8B030D-6E8A-4147-A177-3AD203B41FA5}">
                      <a16:colId xmlns:a16="http://schemas.microsoft.com/office/drawing/2014/main" val="2787547738"/>
                    </a:ext>
                  </a:extLst>
                </a:gridCol>
                <a:gridCol w="3373184">
                  <a:extLst>
                    <a:ext uri="{9D8B030D-6E8A-4147-A177-3AD203B41FA5}">
                      <a16:colId xmlns:a16="http://schemas.microsoft.com/office/drawing/2014/main" val="3654531984"/>
                    </a:ext>
                  </a:extLst>
                </a:gridCol>
                <a:gridCol w="6071079">
                  <a:extLst>
                    <a:ext uri="{9D8B030D-6E8A-4147-A177-3AD203B41FA5}">
                      <a16:colId xmlns:a16="http://schemas.microsoft.com/office/drawing/2014/main" val="3545970877"/>
                    </a:ext>
                  </a:extLst>
                </a:gridCol>
              </a:tblGrid>
              <a:tr h="443751">
                <a:tc gridSpan="3">
                  <a:txBody>
                    <a:bodyPr/>
                    <a:lstStyle/>
                    <a:p>
                      <a:pPr algn="ctr" fontAlgn="b"/>
                      <a:r>
                        <a:rPr lang="es-CO" sz="1600" b="1" u="none" strike="noStrike" dirty="0">
                          <a:effectLst/>
                        </a:rPr>
                        <a:t>PROCESO:  DOCENCIA</a:t>
                      </a:r>
                    </a:p>
                    <a:p>
                      <a:pPr algn="ctr" fontAlgn="b"/>
                      <a:r>
                        <a:rPr lang="es-CO" sz="1600" b="1" i="0" u="none" strike="noStrike" baseline="0" dirty="0">
                          <a:solidFill>
                            <a:srgbClr val="FF0000"/>
                          </a:solidFill>
                          <a:effectLst/>
                          <a:latin typeface="Arial"/>
                        </a:rPr>
                        <a:t>FACULTAD DE DERECHO</a:t>
                      </a:r>
                      <a:endParaRPr lang="es-CO" sz="1600" b="1" i="0" u="none" strike="noStrike" dirty="0">
                        <a:solidFill>
                          <a:srgbClr val="FF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93718460"/>
                  </a:ext>
                </a:extLst>
              </a:tr>
              <a:tr h="491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800" b="1" u="none" strike="noStrike" kern="1200" dirty="0">
                          <a:solidFill>
                            <a:schemeClr val="dk1"/>
                          </a:solidFill>
                          <a:effectLst/>
                          <a:latin typeface="+mn-lt"/>
                          <a:ea typeface="+mn-ea"/>
                          <a:cs typeface="+mn-cs"/>
                        </a:rPr>
                        <a:t>No.</a:t>
                      </a:r>
                    </a:p>
                    <a:p>
                      <a:endParaRPr lang="es-CO"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400" b="1" u="none" strike="noStrike" dirty="0">
                          <a:effectLst/>
                        </a:rPr>
                        <a:t>SEGUIMIENTO</a:t>
                      </a:r>
                      <a:r>
                        <a:rPr lang="es-CO" sz="1400" b="1" u="none" strike="noStrike" baseline="0" dirty="0">
                          <a:effectLst/>
                        </a:rPr>
                        <a:t> A </a:t>
                      </a:r>
                      <a:r>
                        <a:rPr lang="es-CO" sz="1400" b="1" u="none" strike="noStrike" dirty="0">
                          <a:effectLst/>
                        </a:rPr>
                        <a:t>ACCIONES DE MEJORAMIENTO 2018</a:t>
                      </a:r>
                      <a:endParaRPr lang="es-CO" sz="1400" b="1" i="0" u="none" strike="noStrike" dirty="0">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400" b="1" u="none" strike="noStrike" kern="1200" dirty="0">
                          <a:solidFill>
                            <a:schemeClr val="dk1"/>
                          </a:solidFill>
                          <a:effectLst/>
                          <a:latin typeface="+mn-lt"/>
                          <a:ea typeface="+mn-ea"/>
                          <a:cs typeface="+mn-cs"/>
                        </a:rPr>
                        <a:t>SEGUIMIENTO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8104247"/>
                  </a:ext>
                </a:extLst>
              </a:tr>
              <a:tr h="935943">
                <a:tc>
                  <a:txBody>
                    <a:bodyPr/>
                    <a:lstStyle/>
                    <a:p>
                      <a:pPr algn="ctr"/>
                      <a:r>
                        <a:rPr lang="es-CO" b="1" dirty="0" smtClean="0"/>
                        <a:t>10</a:t>
                      </a:r>
                      <a:endParaRPr lang="es-CO" b="1"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b="0" i="0" u="none" strike="noStrike" dirty="0">
                          <a:effectLst/>
                          <a:latin typeface="Arial" panose="020B0604020202020204" pitchFamily="34" charset="0"/>
                        </a:rPr>
                        <a:t>Finalización del Documento maestro para renovación de acreditación en alta calidad para el programa de Derecho y registro en SACES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200" b="1" i="0" u="none" strike="noStrike" dirty="0">
                          <a:effectLst/>
                          <a:latin typeface="Arial" panose="020B0604020202020204" pitchFamily="34" charset="0"/>
                        </a:rPr>
                        <a:t>Cerrado</a:t>
                      </a:r>
                      <a:r>
                        <a:rPr lang="es-CO" sz="1200" b="0" i="0" u="none" strike="noStrike" dirty="0">
                          <a:effectLst/>
                          <a:latin typeface="Arial" panose="020B0604020202020204" pitchFamily="34" charset="0"/>
                        </a:rPr>
                        <a:t>: Se cumplió a cabalidad, se subió a plataforma el 15 de septiembre de 2018. Se está a la espera de fecha de visita de pares por parte del CNA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518995046"/>
                  </a:ext>
                </a:extLst>
              </a:tr>
              <a:tr h="838498">
                <a:tc>
                  <a:txBody>
                    <a:bodyPr/>
                    <a:lstStyle/>
                    <a:p>
                      <a:pPr algn="ctr"/>
                      <a:r>
                        <a:rPr lang="es-CO" b="1" dirty="0" smtClean="0"/>
                        <a:t>11</a:t>
                      </a:r>
                      <a:endParaRPr lang="es-CO" b="1"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b="0" i="0" u="none" strike="noStrike" dirty="0">
                          <a:effectLst/>
                          <a:latin typeface="Arial" panose="020B0604020202020204" pitchFamily="34" charset="0"/>
                        </a:rPr>
                        <a:t>Continuar con el proceso de autoevaluación con fines de acreditación del programa de Trabajo Social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200" b="1" i="0" u="none" strike="noStrike" dirty="0">
                          <a:effectLst/>
                          <a:latin typeface="Arial" panose="020B0604020202020204" pitchFamily="34" charset="0"/>
                        </a:rPr>
                        <a:t>Cerrado</a:t>
                      </a:r>
                      <a:r>
                        <a:rPr lang="es-CO" sz="1200" b="0" i="0" u="none" strike="noStrike" dirty="0">
                          <a:effectLst/>
                          <a:latin typeface="Arial" panose="020B0604020202020204" pitchFamily="34" charset="0"/>
                        </a:rPr>
                        <a:t>: Se encuentra en funcionamiento con periodicidad el Comité de </a:t>
                      </a:r>
                      <a:r>
                        <a:rPr lang="es-CO" sz="1200" b="0" i="0" u="none" strike="noStrike" dirty="0" smtClean="0">
                          <a:effectLst/>
                          <a:latin typeface="Arial" panose="020B0604020202020204" pitchFamily="34" charset="0"/>
                        </a:rPr>
                        <a:t>Autoevaluación </a:t>
                      </a:r>
                      <a:r>
                        <a:rPr lang="es-CO" sz="1200" b="0" i="0" u="none" strike="noStrike" dirty="0">
                          <a:effectLst/>
                          <a:latin typeface="Arial" panose="020B0604020202020204" pitchFamily="34" charset="0"/>
                        </a:rPr>
                        <a:t>con fines de acreditación para el programa de Trabajo Social.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837601335"/>
                  </a:ext>
                </a:extLst>
              </a:tr>
              <a:tr h="682514">
                <a:tc>
                  <a:txBody>
                    <a:bodyPr/>
                    <a:lstStyle/>
                    <a:p>
                      <a:pPr algn="ctr"/>
                      <a:r>
                        <a:rPr lang="es-CO" b="1" dirty="0" smtClean="0"/>
                        <a:t>12</a:t>
                      </a:r>
                      <a:endParaRPr lang="es-CO" b="1"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b="0" i="0" u="none" strike="noStrike" dirty="0">
                          <a:effectLst/>
                          <a:latin typeface="Arial" panose="020B0604020202020204" pitchFamily="34" charset="0"/>
                        </a:rPr>
                        <a:t>Iniciar el proceso de implementación de la semestralización del programa de Derecho</a:t>
                      </a:r>
                      <a:br>
                        <a:rPr lang="es-CO" sz="1200" b="0" i="0" u="none" strike="noStrike" dirty="0">
                          <a:effectLst/>
                          <a:latin typeface="Arial" panose="020B0604020202020204" pitchFamily="34" charset="0"/>
                        </a:rPr>
                      </a:br>
                      <a:endParaRPr lang="es-CO" sz="1200" b="0"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200" b="1" i="0" u="none" strike="noStrike" dirty="0">
                          <a:solidFill>
                            <a:srgbClr val="FF0000"/>
                          </a:solidFill>
                          <a:effectLst/>
                          <a:latin typeface="Arial" panose="020B0604020202020204" pitchFamily="34" charset="0"/>
                        </a:rPr>
                        <a:t>En Proceso</a:t>
                      </a:r>
                      <a:r>
                        <a:rPr lang="es-CO" sz="1200" b="0" i="0" u="none" strike="noStrike" dirty="0">
                          <a:solidFill>
                            <a:srgbClr val="FF0000"/>
                          </a:solidFill>
                          <a:effectLst/>
                          <a:latin typeface="Arial" panose="020B0604020202020204" pitchFamily="34" charset="0"/>
                        </a:rPr>
                        <a:t>: </a:t>
                      </a:r>
                      <a:r>
                        <a:rPr lang="es-CO" sz="1200" b="0" i="0" u="none" strike="noStrike" dirty="0">
                          <a:effectLst/>
                          <a:latin typeface="Arial" panose="020B0604020202020204" pitchFamily="34" charset="0"/>
                        </a:rPr>
                        <a:t>Se </a:t>
                      </a:r>
                      <a:r>
                        <a:rPr lang="es-CO" sz="1200" b="0" i="0" u="none" strike="noStrike" dirty="0" smtClean="0">
                          <a:effectLst/>
                          <a:latin typeface="Arial" panose="020B0604020202020204" pitchFamily="34" charset="0"/>
                        </a:rPr>
                        <a:t>realizaron </a:t>
                      </a:r>
                      <a:r>
                        <a:rPr lang="es-CO" sz="1200" b="0" i="0" u="none" strike="noStrike" dirty="0">
                          <a:effectLst/>
                          <a:latin typeface="Arial" panose="020B0604020202020204" pitchFamily="34" charset="0"/>
                        </a:rPr>
                        <a:t>las tareas asignadas para la seccional y </a:t>
                      </a:r>
                      <a:r>
                        <a:rPr lang="es-CO" sz="1200" b="0" i="0" u="none" strike="noStrike" dirty="0" smtClean="0">
                          <a:effectLst/>
                          <a:latin typeface="Arial" panose="020B0604020202020204" pitchFamily="34" charset="0"/>
                        </a:rPr>
                        <a:t>se </a:t>
                      </a:r>
                      <a:r>
                        <a:rPr lang="es-CO" sz="1200" b="0" i="0" u="none" strike="noStrike" dirty="0">
                          <a:effectLst/>
                          <a:latin typeface="Arial" panose="020B0604020202020204" pitchFamily="34" charset="0"/>
                        </a:rPr>
                        <a:t>está a la espera de convocatoria nacional para continuar con el proceso.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01971480"/>
                  </a:ext>
                </a:extLst>
              </a:tr>
              <a:tr h="682514">
                <a:tc>
                  <a:txBody>
                    <a:bodyPr/>
                    <a:lstStyle/>
                    <a:p>
                      <a:pPr algn="ctr"/>
                      <a:r>
                        <a:rPr lang="es-CO" b="1" dirty="0" smtClean="0"/>
                        <a:t>13</a:t>
                      </a:r>
                      <a:endParaRPr lang="es-CO" b="1"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b="0" i="0" u="none" strike="noStrike" dirty="0">
                          <a:effectLst/>
                          <a:latin typeface="Arial" panose="020B0604020202020204" pitchFamily="34" charset="0"/>
                        </a:rPr>
                        <a:t>Incrementar la implementación aulas virtuales como apoyo a la presencialidad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200" b="1" i="0" u="none" strike="noStrike" dirty="0">
                          <a:solidFill>
                            <a:srgbClr val="FF0000"/>
                          </a:solidFill>
                          <a:effectLst/>
                          <a:latin typeface="Arial" panose="020B0604020202020204" pitchFamily="34" charset="0"/>
                        </a:rPr>
                        <a:t>En proceso</a:t>
                      </a:r>
                      <a:r>
                        <a:rPr lang="es-CO" sz="1200" b="0" i="0" u="none" strike="noStrike" dirty="0">
                          <a:effectLst/>
                          <a:latin typeface="Arial" panose="020B0604020202020204" pitchFamily="34" charset="0"/>
                        </a:rPr>
                        <a:t>:  Se está a la espera de concretar la reorganización de las aulas virtuales, de acuerdo con la nueva </a:t>
                      </a:r>
                      <a:r>
                        <a:rPr lang="es-CO" sz="1200" b="0" i="0" u="none" strike="noStrike" dirty="0" smtClean="0">
                          <a:effectLst/>
                          <a:latin typeface="Arial" panose="020B0604020202020204" pitchFamily="34" charset="0"/>
                        </a:rPr>
                        <a:t>plataforma </a:t>
                      </a:r>
                      <a:r>
                        <a:rPr lang="es-CO" sz="1200" b="0" i="0" u="none" strike="noStrike" dirty="0">
                          <a:effectLst/>
                          <a:latin typeface="Arial" panose="020B0604020202020204" pitchFamily="34" charset="0"/>
                        </a:rPr>
                        <a:t>de implementación.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610800378"/>
                  </a:ext>
                </a:extLst>
              </a:tr>
              <a:tr h="682514">
                <a:tc>
                  <a:txBody>
                    <a:bodyPr/>
                    <a:lstStyle/>
                    <a:p>
                      <a:pPr algn="ctr"/>
                      <a:r>
                        <a:rPr lang="es-CO" b="1" dirty="0" smtClean="0"/>
                        <a:t>14</a:t>
                      </a:r>
                      <a:endParaRPr lang="es-CO" b="1"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b="0" i="0" u="none" strike="noStrike" dirty="0">
                          <a:effectLst/>
                          <a:latin typeface="Arial" panose="020B0604020202020204" pitchFamily="34" charset="0"/>
                        </a:rPr>
                        <a:t>Generar acciones integradas para el mejoramiento de indicadores de internacionalización desde la docencia y la investigación.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200" b="1" i="0" u="none" strike="noStrike" dirty="0">
                          <a:solidFill>
                            <a:srgbClr val="FF0000"/>
                          </a:solidFill>
                          <a:effectLst/>
                          <a:latin typeface="Arial" panose="020B0604020202020204" pitchFamily="34" charset="0"/>
                        </a:rPr>
                        <a:t>En Proceso:  </a:t>
                      </a:r>
                      <a:r>
                        <a:rPr lang="es-CO" sz="1200" b="0" i="0" u="none" strike="noStrike" dirty="0">
                          <a:effectLst/>
                          <a:latin typeface="Arial" panose="020B0604020202020204" pitchFamily="34" charset="0"/>
                        </a:rPr>
                        <a:t>Se está en la construcción del documento del Programa de Internacionalización para el programa de Derecho con base en "</a:t>
                      </a:r>
                      <a:r>
                        <a:rPr lang="es-CO" sz="1200" b="0" i="0" u="none" strike="noStrike" dirty="0" err="1">
                          <a:effectLst/>
                          <a:latin typeface="Arial" panose="020B0604020202020204" pitchFamily="34" charset="0"/>
                        </a:rPr>
                        <a:t>Ferenda</a:t>
                      </a:r>
                      <a:r>
                        <a:rPr lang="es-CO" sz="1200" b="0" i="0" u="none" strike="noStrike" dirty="0">
                          <a:effectLst/>
                          <a:latin typeface="Arial" panose="020B0604020202020204" pitchFamily="34" charset="0"/>
                        </a:rPr>
                        <a:t>" para establecer acciones concretas de mejoramiento de indicadores en esta materia.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28764744"/>
                  </a:ext>
                </a:extLst>
              </a:tr>
            </a:tbl>
          </a:graphicData>
        </a:graphic>
      </p:graphicFrame>
      <p:sp>
        <p:nvSpPr>
          <p:cNvPr id="5" name="Título 4">
            <a:extLst>
              <a:ext uri="{FF2B5EF4-FFF2-40B4-BE49-F238E27FC236}">
                <a16:creationId xmlns:a16="http://schemas.microsoft.com/office/drawing/2014/main" id="{0B28C3B0-9E2B-49CF-9716-A519D09D6853}"/>
              </a:ext>
            </a:extLst>
          </p:cNvPr>
          <p:cNvSpPr>
            <a:spLocks noGrp="1"/>
          </p:cNvSpPr>
          <p:nvPr>
            <p:ph type="title"/>
          </p:nvPr>
        </p:nvSpPr>
        <p:spPr>
          <a:xfrm>
            <a:off x="838200" y="126265"/>
            <a:ext cx="9648039" cy="313932"/>
          </a:xfrm>
          <a:prstGeom prst="rect">
            <a:avLst/>
          </a:prstGeom>
        </p:spPr>
        <p:txBody>
          <a:bodyPr wrap="square">
            <a:spAutoFit/>
          </a:bodyPr>
          <a:lstStyle/>
          <a:p>
            <a:pPr algn="ctr"/>
            <a:r>
              <a:rPr lang="es-CO" sz="1600" b="1" dirty="0"/>
              <a:t>ESTADO DE LAS ACCIONES DE LAS REVISIONES POR LA DIRECCIÓN PREVIAS</a:t>
            </a:r>
          </a:p>
        </p:txBody>
      </p:sp>
      <p:graphicFrame>
        <p:nvGraphicFramePr>
          <p:cNvPr id="6" name="Tabla 5">
            <a:extLst>
              <a:ext uri="{FF2B5EF4-FFF2-40B4-BE49-F238E27FC236}">
                <a16:creationId xmlns:a16="http://schemas.microsoft.com/office/drawing/2014/main" id="{A637E823-A675-4DCE-A80A-725E64F411AF}"/>
              </a:ext>
            </a:extLst>
          </p:cNvPr>
          <p:cNvGraphicFramePr>
            <a:graphicFrameLocks noGrp="1"/>
          </p:cNvGraphicFramePr>
          <p:nvPr>
            <p:extLst/>
          </p:nvPr>
        </p:nvGraphicFramePr>
        <p:xfrm>
          <a:off x="600170" y="283231"/>
          <a:ext cx="9886069" cy="721923"/>
        </p:xfrm>
        <a:graphic>
          <a:graphicData uri="http://schemas.openxmlformats.org/drawingml/2006/table">
            <a:tbl>
              <a:tblPr>
                <a:tableStyleId>{5C22544A-7EE6-4342-B048-85BDC9FD1C3A}</a:tableStyleId>
              </a:tblPr>
              <a:tblGrid>
                <a:gridCol w="2471517">
                  <a:extLst>
                    <a:ext uri="{9D8B030D-6E8A-4147-A177-3AD203B41FA5}">
                      <a16:colId xmlns:a16="http://schemas.microsoft.com/office/drawing/2014/main" val="3591446584"/>
                    </a:ext>
                  </a:extLst>
                </a:gridCol>
                <a:gridCol w="2471517">
                  <a:extLst>
                    <a:ext uri="{9D8B030D-6E8A-4147-A177-3AD203B41FA5}">
                      <a16:colId xmlns:a16="http://schemas.microsoft.com/office/drawing/2014/main" val="1546479444"/>
                    </a:ext>
                  </a:extLst>
                </a:gridCol>
                <a:gridCol w="1697810">
                  <a:extLst>
                    <a:ext uri="{9D8B030D-6E8A-4147-A177-3AD203B41FA5}">
                      <a16:colId xmlns:a16="http://schemas.microsoft.com/office/drawing/2014/main" val="1119991675"/>
                    </a:ext>
                  </a:extLst>
                </a:gridCol>
                <a:gridCol w="1416424">
                  <a:extLst>
                    <a:ext uri="{9D8B030D-6E8A-4147-A177-3AD203B41FA5}">
                      <a16:colId xmlns:a16="http://schemas.microsoft.com/office/drawing/2014/main" val="3759868019"/>
                    </a:ext>
                  </a:extLst>
                </a:gridCol>
                <a:gridCol w="1828801">
                  <a:extLst>
                    <a:ext uri="{9D8B030D-6E8A-4147-A177-3AD203B41FA5}">
                      <a16:colId xmlns:a16="http://schemas.microsoft.com/office/drawing/2014/main" val="4104213081"/>
                    </a:ext>
                  </a:extLst>
                </a:gridCol>
              </a:tblGrid>
              <a:tr h="181162">
                <a:tc>
                  <a:txBody>
                    <a:bodyPr/>
                    <a:lstStyle/>
                    <a:p>
                      <a:pPr algn="ctr" rtl="0" fontAlgn="ctr"/>
                      <a:r>
                        <a:rPr lang="es-CO" sz="1400" b="1" u="none" strike="noStrike" dirty="0">
                          <a:effectLst/>
                        </a:rPr>
                        <a:t>2017</a:t>
                      </a:r>
                      <a:endParaRPr lang="es-CO"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400" b="1" i="0" u="none" strike="noStrike" dirty="0">
                          <a:solidFill>
                            <a:srgbClr val="000000"/>
                          </a:solidFill>
                          <a:effectLst/>
                          <a:latin typeface="Calibri" panose="020F0502020204030204" pitchFamily="34" charset="0"/>
                        </a:rPr>
                        <a:t>2018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a:solidFill>
                            <a:schemeClr val="dk1"/>
                          </a:solidFill>
                          <a:effectLst/>
                          <a:latin typeface="+mn-lt"/>
                          <a:ea typeface="+mn-ea"/>
                          <a:cs typeface="+mn-cs"/>
                        </a:rPr>
                        <a:t>En proceso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a:solidFill>
                            <a:schemeClr val="dk1"/>
                          </a:solidFill>
                          <a:effectLst/>
                          <a:latin typeface="+mn-lt"/>
                          <a:ea typeface="+mn-ea"/>
                          <a:cs typeface="+mn-cs"/>
                        </a:rPr>
                        <a:t>Cerradas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a:solidFill>
                            <a:schemeClr val="dk1"/>
                          </a:solidFill>
                          <a:effectLst/>
                          <a:latin typeface="+mn-lt"/>
                          <a:ea typeface="+mn-ea"/>
                          <a:cs typeface="+mn-cs"/>
                        </a:rPr>
                        <a:t>Total</a:t>
                      </a:r>
                      <a:r>
                        <a:rPr lang="es-CO" sz="1400" b="1" u="none" strike="noStrike" kern="1200" baseline="0" dirty="0">
                          <a:solidFill>
                            <a:schemeClr val="dk1"/>
                          </a:solidFill>
                          <a:effectLst/>
                          <a:latin typeface="+mn-lt"/>
                          <a:ea typeface="+mn-ea"/>
                          <a:cs typeface="+mn-cs"/>
                        </a:rPr>
                        <a:t> Acciones</a:t>
                      </a:r>
                    </a:p>
                    <a:p>
                      <a:pPr marL="0" algn="ctr" defTabSz="457200" rtl="0" eaLnBrk="1" fontAlgn="ctr" latinLnBrk="0" hangingPunct="1"/>
                      <a:r>
                        <a:rPr lang="es-CO" sz="1400" b="1" u="none" strike="noStrike" kern="1200" baseline="0" dirty="0">
                          <a:solidFill>
                            <a:schemeClr val="dk1"/>
                          </a:solidFill>
                          <a:effectLst/>
                          <a:latin typeface="+mn-lt"/>
                          <a:ea typeface="+mn-ea"/>
                          <a:cs typeface="+mn-cs"/>
                        </a:rPr>
                        <a:t>2017+2018</a:t>
                      </a:r>
                      <a:endParaRPr lang="es-CO" sz="1400" b="1"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9025041"/>
                  </a:ext>
                </a:extLst>
              </a:tr>
              <a:tr h="285678">
                <a:tc>
                  <a:txBody>
                    <a:bodyPr/>
                    <a:lstStyle/>
                    <a:p>
                      <a:pPr algn="ctr" rtl="0" fontAlgn="ctr"/>
                      <a:r>
                        <a:rPr lang="es-CO" sz="1600" b="1" i="0" u="none" strike="noStrike" dirty="0">
                          <a:solidFill>
                            <a:schemeClr val="dk1"/>
                          </a:solidFill>
                          <a:effectLst/>
                          <a:latin typeface="+mn-lt"/>
                        </a:rPr>
                        <a:t>18</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600" b="1" i="0" u="none" strike="noStrike" dirty="0" smtClean="0">
                          <a:solidFill>
                            <a:srgbClr val="000000"/>
                          </a:solidFill>
                          <a:effectLst/>
                          <a:latin typeface="Arial" panose="020B0604020202020204" pitchFamily="34" charset="0"/>
                        </a:rPr>
                        <a:t>19</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1" i="0" u="none" strike="noStrike" dirty="0" smtClean="0">
                          <a:solidFill>
                            <a:srgbClr val="000000"/>
                          </a:solidFill>
                          <a:effectLst/>
                          <a:latin typeface="Arial" panose="020B0604020202020204" pitchFamily="34" charset="0"/>
                        </a:rPr>
                        <a:t>3</a:t>
                      </a:r>
                      <a:endParaRPr lang="es-CO" sz="18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1" i="0" u="none" strike="noStrike" dirty="0" smtClean="0">
                          <a:solidFill>
                            <a:srgbClr val="000000"/>
                          </a:solidFill>
                          <a:effectLst/>
                          <a:latin typeface="Arial" panose="020B0604020202020204" pitchFamily="34" charset="0"/>
                        </a:rPr>
                        <a:t>37</a:t>
                      </a:r>
                      <a:endParaRPr lang="es-CO" sz="18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600" b="1" i="0" u="none" strike="noStrike" dirty="0">
                          <a:solidFill>
                            <a:schemeClr val="dk1"/>
                          </a:solidFill>
                          <a:effectLst/>
                          <a:latin typeface="+mn-lt"/>
                        </a:rPr>
                        <a:t>18</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5827088"/>
                  </a:ext>
                </a:extLst>
              </a:tr>
            </a:tbl>
          </a:graphicData>
        </a:graphic>
      </p:graphicFrame>
    </p:spTree>
    <p:extLst>
      <p:ext uri="{BB962C8B-B14F-4D97-AF65-F5344CB8AC3E}">
        <p14:creationId xmlns:p14="http://schemas.microsoft.com/office/powerpoint/2010/main" val="3204440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B5A2135D-3285-4FF9-B459-B6D5CCADC83C}"/>
              </a:ext>
            </a:extLst>
          </p:cNvPr>
          <p:cNvGraphicFramePr>
            <a:graphicFrameLocks noGrp="1"/>
          </p:cNvGraphicFramePr>
          <p:nvPr>
            <p:ph idx="1"/>
            <p:extLst>
              <p:ext uri="{D42A27DB-BD31-4B8C-83A1-F6EECF244321}">
                <p14:modId xmlns:p14="http://schemas.microsoft.com/office/powerpoint/2010/main" val="3105266746"/>
              </p:ext>
            </p:extLst>
          </p:nvPr>
        </p:nvGraphicFramePr>
        <p:xfrm>
          <a:off x="362140" y="1367406"/>
          <a:ext cx="10409324" cy="4515643"/>
        </p:xfrm>
        <a:graphic>
          <a:graphicData uri="http://schemas.openxmlformats.org/drawingml/2006/table">
            <a:tbl>
              <a:tblPr>
                <a:tableStyleId>{5C22544A-7EE6-4342-B048-85BDC9FD1C3A}</a:tableStyleId>
              </a:tblPr>
              <a:tblGrid>
                <a:gridCol w="828014">
                  <a:extLst>
                    <a:ext uri="{9D8B030D-6E8A-4147-A177-3AD203B41FA5}">
                      <a16:colId xmlns:a16="http://schemas.microsoft.com/office/drawing/2014/main" val="2787547738"/>
                    </a:ext>
                  </a:extLst>
                </a:gridCol>
                <a:gridCol w="2664670">
                  <a:extLst>
                    <a:ext uri="{9D8B030D-6E8A-4147-A177-3AD203B41FA5}">
                      <a16:colId xmlns:a16="http://schemas.microsoft.com/office/drawing/2014/main" val="3654531984"/>
                    </a:ext>
                  </a:extLst>
                </a:gridCol>
                <a:gridCol w="6916640">
                  <a:extLst>
                    <a:ext uri="{9D8B030D-6E8A-4147-A177-3AD203B41FA5}">
                      <a16:colId xmlns:a16="http://schemas.microsoft.com/office/drawing/2014/main" val="3545970877"/>
                    </a:ext>
                  </a:extLst>
                </a:gridCol>
              </a:tblGrid>
              <a:tr h="475977">
                <a:tc gridSpan="3">
                  <a:txBody>
                    <a:bodyPr/>
                    <a:lstStyle/>
                    <a:p>
                      <a:pPr algn="ctr" fontAlgn="b"/>
                      <a:r>
                        <a:rPr lang="es-CO" sz="1600" b="1" u="none" strike="noStrike" dirty="0">
                          <a:effectLst/>
                        </a:rPr>
                        <a:t>PROCESO:  DOCENCIA</a:t>
                      </a:r>
                    </a:p>
                    <a:p>
                      <a:pPr algn="ctr" fontAlgn="b"/>
                      <a:r>
                        <a:rPr lang="es-CO" sz="1600" b="1" i="0" u="none" strike="noStrike" baseline="0" dirty="0">
                          <a:solidFill>
                            <a:srgbClr val="FF0000"/>
                          </a:solidFill>
                          <a:effectLst/>
                          <a:latin typeface="Arial"/>
                        </a:rPr>
                        <a:t>FACULTAD DE CIENCIAS DE LA SALUD </a:t>
                      </a:r>
                      <a:endParaRPr lang="es-CO" sz="1600" b="1" i="0" u="none" strike="noStrike" dirty="0">
                        <a:solidFill>
                          <a:srgbClr val="FF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93718460"/>
                  </a:ext>
                </a:extLst>
              </a:tr>
              <a:tr h="5275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800" b="1" u="none" strike="noStrike" kern="1200" dirty="0">
                          <a:solidFill>
                            <a:schemeClr val="dk1"/>
                          </a:solidFill>
                          <a:effectLst/>
                          <a:latin typeface="+mn-lt"/>
                          <a:ea typeface="+mn-ea"/>
                          <a:cs typeface="+mn-cs"/>
                        </a:rPr>
                        <a:t>No.</a:t>
                      </a:r>
                    </a:p>
                    <a:p>
                      <a:endParaRPr lang="es-CO"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400" b="1" u="none" strike="noStrike" dirty="0">
                          <a:effectLst/>
                        </a:rPr>
                        <a:t>SEGUIMIENTO</a:t>
                      </a:r>
                      <a:r>
                        <a:rPr lang="es-CO" sz="1400" b="1" u="none" strike="noStrike" baseline="0" dirty="0">
                          <a:effectLst/>
                        </a:rPr>
                        <a:t> A </a:t>
                      </a:r>
                      <a:r>
                        <a:rPr lang="es-CO" sz="1400" b="1" u="none" strike="noStrike" dirty="0">
                          <a:effectLst/>
                        </a:rPr>
                        <a:t>ACCIONES DE MEJORAMIENTO 2018</a:t>
                      </a:r>
                      <a:endParaRPr lang="es-CO" sz="1400" b="1" i="0" u="none" strike="noStrike" dirty="0">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400" b="1" u="none" strike="noStrike" kern="1200" dirty="0">
                          <a:solidFill>
                            <a:schemeClr val="dk1"/>
                          </a:solidFill>
                          <a:effectLst/>
                          <a:latin typeface="+mn-lt"/>
                          <a:ea typeface="+mn-ea"/>
                          <a:cs typeface="+mn-cs"/>
                        </a:rPr>
                        <a:t>SEGUIMIENTO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8104247"/>
                  </a:ext>
                </a:extLst>
              </a:tr>
              <a:tr h="1250236">
                <a:tc>
                  <a:txBody>
                    <a:bodyPr/>
                    <a:lstStyle/>
                    <a:p>
                      <a:pPr algn="ctr"/>
                      <a:r>
                        <a:rPr lang="es-CO" b="1" dirty="0" smtClean="0"/>
                        <a:t>15</a:t>
                      </a:r>
                      <a:endParaRPr lang="es-CO" b="1"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400" b="0" i="0" u="none" strike="noStrike" dirty="0">
                          <a:solidFill>
                            <a:srgbClr val="000000"/>
                          </a:solidFill>
                          <a:effectLst/>
                          <a:latin typeface="Arial" panose="020B0604020202020204" pitchFamily="34" charset="0"/>
                        </a:rPr>
                        <a:t>Fortalecer el componente de movilidad nacional e internacional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just" rtl="0" fontAlgn="ctr"/>
                      <a:r>
                        <a:rPr lang="es-CO" sz="1200" b="1" i="0" u="none" strike="noStrike" dirty="0">
                          <a:solidFill>
                            <a:srgbClr val="000000"/>
                          </a:solidFill>
                          <a:effectLst/>
                          <a:latin typeface="Arial" panose="020B0604020202020204" pitchFamily="34" charset="0"/>
                        </a:rPr>
                        <a:t>Cerrado:  </a:t>
                      </a:r>
                      <a:r>
                        <a:rPr lang="es-CO" sz="1200" b="0" i="0" u="none" strike="noStrike" dirty="0">
                          <a:solidFill>
                            <a:srgbClr val="000000"/>
                          </a:solidFill>
                          <a:effectLst/>
                          <a:latin typeface="Arial" panose="020B0604020202020204" pitchFamily="34" charset="0"/>
                        </a:rPr>
                        <a:t>Se intensificaron las acciones de motivación para los estudiantes de la Facultad principalmente en los programas de Enfermería y Microbiología y logró despuntar la movilidad internacional en el programa de </a:t>
                      </a:r>
                      <a:r>
                        <a:rPr lang="es-CO" sz="1200" b="0" i="0" u="none" strike="noStrike" dirty="0" smtClean="0">
                          <a:solidFill>
                            <a:srgbClr val="000000"/>
                          </a:solidFill>
                          <a:effectLst/>
                          <a:latin typeface="Arial" panose="020B0604020202020204" pitchFamily="34" charset="0"/>
                        </a:rPr>
                        <a:t>microbiología </a:t>
                      </a:r>
                      <a:r>
                        <a:rPr lang="es-CO" sz="1200" b="0" i="0" u="none" strike="noStrike" dirty="0">
                          <a:solidFill>
                            <a:srgbClr val="000000"/>
                          </a:solidFill>
                          <a:effectLst/>
                          <a:latin typeface="Arial" panose="020B0604020202020204" pitchFamily="34" charset="0"/>
                        </a:rPr>
                        <a:t>con dos estudiantes que fueron a hacer su práctica profesional a México y Perú, en cuanto al programa de Enfermería dos estudiantes hicieron su práctica integrada fuera del país (Argentina y España) abriendo puertas para que estudiantes con familias en España principalmente se interesen en hacer sus prácticas en este país</a:t>
                      </a:r>
                      <a:br>
                        <a:rPr lang="es-CO" sz="1200" b="0" i="0" u="none" strike="noStrike" dirty="0">
                          <a:solidFill>
                            <a:srgbClr val="000000"/>
                          </a:solidFill>
                          <a:effectLst/>
                          <a:latin typeface="Arial" panose="020B0604020202020204" pitchFamily="34" charset="0"/>
                        </a:rPr>
                      </a:br>
                      <a:r>
                        <a:rPr lang="es-CO" sz="1200" b="0" i="0" u="none" strike="noStrike" dirty="0">
                          <a:solidFill>
                            <a:srgbClr val="000000"/>
                          </a:solidFill>
                          <a:effectLst/>
                          <a:latin typeface="Arial" panose="020B0604020202020204" pitchFamily="34" charset="0"/>
                        </a:rPr>
                        <a:t/>
                      </a:r>
                      <a:br>
                        <a:rPr lang="es-CO" sz="1200" b="0" i="0" u="none" strike="noStrike" dirty="0">
                          <a:solidFill>
                            <a:srgbClr val="000000"/>
                          </a:solidFill>
                          <a:effectLst/>
                          <a:latin typeface="Arial" panose="020B0604020202020204" pitchFamily="34" charset="0"/>
                        </a:rPr>
                      </a:br>
                      <a:r>
                        <a:rPr lang="es-CO" sz="1200" b="0" i="0" u="none" strike="noStrike" dirty="0">
                          <a:solidFill>
                            <a:srgbClr val="000000"/>
                          </a:solidFill>
                          <a:effectLst/>
                          <a:latin typeface="Arial" panose="020B0604020202020204" pitchFamily="34" charset="0"/>
                        </a:rPr>
                        <a:t>En el programa de microbiología 4 estudiantes estuvieron en Perú en el Congreso internacional de astrobiología, uno de ellos patrocinado por el instituto nacional de astrobiología.</a:t>
                      </a:r>
                    </a:p>
                    <a:p>
                      <a:pPr algn="just" rtl="0" fontAlgn="ctr"/>
                      <a:endParaRPr lang="es-CO" sz="12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518995046"/>
                  </a:ext>
                </a:extLst>
              </a:tr>
              <a:tr h="899393">
                <a:tc>
                  <a:txBody>
                    <a:bodyPr/>
                    <a:lstStyle/>
                    <a:p>
                      <a:pPr algn="ctr"/>
                      <a:r>
                        <a:rPr lang="es-CO" b="1" dirty="0" smtClean="0"/>
                        <a:t>16</a:t>
                      </a:r>
                      <a:endParaRPr lang="es-CO" b="1"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400" b="0" i="0" u="none" strike="noStrike" dirty="0">
                          <a:solidFill>
                            <a:srgbClr val="000000"/>
                          </a:solidFill>
                          <a:effectLst/>
                          <a:latin typeface="Arial" panose="020B0604020202020204" pitchFamily="34" charset="0"/>
                        </a:rPr>
                        <a:t>Fortalecer la investigación </a:t>
                      </a:r>
                      <a:r>
                        <a:rPr lang="es-CO" sz="1400" b="0" i="0" u="none" strike="noStrike" dirty="0" err="1">
                          <a:solidFill>
                            <a:srgbClr val="000000"/>
                          </a:solidFill>
                          <a:effectLst/>
                          <a:latin typeface="Arial" panose="020B0604020202020204" pitchFamily="34" charset="0"/>
                        </a:rPr>
                        <a:t>interseccional</a:t>
                      </a:r>
                      <a:r>
                        <a:rPr lang="es-CO" sz="1400" b="0" i="0" u="none" strike="noStrike" dirty="0">
                          <a:solidFill>
                            <a:srgbClr val="000000"/>
                          </a:solidFill>
                          <a:effectLst/>
                          <a:latin typeface="Arial" panose="020B0604020202020204" pitchFamily="34" charset="0"/>
                        </a:rPr>
                        <a:t> e interinstitucional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just" rtl="0" fontAlgn="ctr"/>
                      <a:r>
                        <a:rPr lang="es-CO" sz="1200" b="1" i="0" u="none" strike="noStrike" dirty="0">
                          <a:solidFill>
                            <a:srgbClr val="000000"/>
                          </a:solidFill>
                          <a:effectLst/>
                          <a:latin typeface="Arial" panose="020B0604020202020204" pitchFamily="34" charset="0"/>
                        </a:rPr>
                        <a:t>Cerrado: </a:t>
                      </a:r>
                      <a:r>
                        <a:rPr lang="es-CO" sz="1200" b="0" i="0" u="none" strike="noStrike" dirty="0">
                          <a:solidFill>
                            <a:srgbClr val="000000"/>
                          </a:solidFill>
                          <a:effectLst/>
                          <a:latin typeface="Arial" panose="020B0604020202020204" pitchFamily="34" charset="0"/>
                        </a:rPr>
                        <a:t>Tanto el programa de Enfermería como el de Microbiología, desde la Dirección Seccional de Investigaciones participaron en convocatorias </a:t>
                      </a:r>
                      <a:r>
                        <a:rPr lang="es-CO" sz="1200" b="0" i="0" u="none" strike="noStrike" dirty="0" err="1">
                          <a:solidFill>
                            <a:srgbClr val="000000"/>
                          </a:solidFill>
                          <a:effectLst/>
                          <a:latin typeface="Arial" panose="020B0604020202020204" pitchFamily="34" charset="0"/>
                        </a:rPr>
                        <a:t>interseccionales</a:t>
                      </a:r>
                      <a:r>
                        <a:rPr lang="es-CO" sz="1200" b="0" i="0" u="none" strike="noStrike" dirty="0">
                          <a:solidFill>
                            <a:srgbClr val="000000"/>
                          </a:solidFill>
                          <a:effectLst/>
                          <a:latin typeface="Arial" panose="020B0604020202020204" pitchFamily="34" charset="0"/>
                        </a:rPr>
                        <a:t> e interinstitucionales hecho que fomenta la cohesión y mejora las actividades en red con instituciones de educación superior (IES) nacionales.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837601335"/>
                  </a:ext>
                </a:extLst>
              </a:tr>
              <a:tr h="732080">
                <a:tc>
                  <a:txBody>
                    <a:bodyPr/>
                    <a:lstStyle/>
                    <a:p>
                      <a:pPr algn="ctr"/>
                      <a:r>
                        <a:rPr lang="es-CO" b="1" dirty="0" smtClean="0"/>
                        <a:t>17</a:t>
                      </a:r>
                      <a:endParaRPr lang="es-CO" b="1"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400" b="0" i="0" u="none" strike="noStrike" dirty="0">
                          <a:solidFill>
                            <a:srgbClr val="000000"/>
                          </a:solidFill>
                          <a:effectLst/>
                          <a:latin typeface="Arial" panose="020B0604020202020204" pitchFamily="34" charset="0"/>
                        </a:rPr>
                        <a:t>Realizar procesos de autoevaluación condiciones iniciales de microbiología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just" rtl="0" fontAlgn="ctr"/>
                      <a:r>
                        <a:rPr lang="es-CO" sz="1200" b="1" i="0" u="none" strike="noStrike" dirty="0">
                          <a:solidFill>
                            <a:srgbClr val="000000"/>
                          </a:solidFill>
                          <a:effectLst/>
                          <a:latin typeface="Arial" panose="020B0604020202020204" pitchFamily="34" charset="0"/>
                        </a:rPr>
                        <a:t>Cerrado</a:t>
                      </a:r>
                      <a:r>
                        <a:rPr lang="es-CO" sz="1200" b="0" i="0" u="none" strike="noStrike" dirty="0">
                          <a:solidFill>
                            <a:srgbClr val="000000"/>
                          </a:solidFill>
                          <a:effectLst/>
                          <a:latin typeface="Arial" panose="020B0604020202020204" pitchFamily="34" charset="0"/>
                        </a:rPr>
                        <a:t>: Dado que la Universidad está acreditada institucionalmente este requisito para iniciar la autoevaluación se obvia.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01971480"/>
                  </a:ext>
                </a:extLst>
              </a:tr>
            </a:tbl>
          </a:graphicData>
        </a:graphic>
      </p:graphicFrame>
      <p:sp>
        <p:nvSpPr>
          <p:cNvPr id="5" name="Título 4">
            <a:extLst>
              <a:ext uri="{FF2B5EF4-FFF2-40B4-BE49-F238E27FC236}">
                <a16:creationId xmlns:a16="http://schemas.microsoft.com/office/drawing/2014/main" id="{0B28C3B0-9E2B-49CF-9716-A519D09D6853}"/>
              </a:ext>
            </a:extLst>
          </p:cNvPr>
          <p:cNvSpPr>
            <a:spLocks noGrp="1"/>
          </p:cNvSpPr>
          <p:nvPr>
            <p:ph type="title"/>
          </p:nvPr>
        </p:nvSpPr>
        <p:spPr>
          <a:xfrm>
            <a:off x="838200" y="126265"/>
            <a:ext cx="9648039" cy="313932"/>
          </a:xfrm>
          <a:prstGeom prst="rect">
            <a:avLst/>
          </a:prstGeom>
        </p:spPr>
        <p:txBody>
          <a:bodyPr wrap="square">
            <a:spAutoFit/>
          </a:bodyPr>
          <a:lstStyle/>
          <a:p>
            <a:pPr algn="ctr"/>
            <a:r>
              <a:rPr lang="es-CO" sz="1600" b="1" dirty="0"/>
              <a:t>ESTADO DE LAS ACCIONES DE LAS REVISIONES POR LA DIRECCIÓN PREVIAS</a:t>
            </a:r>
          </a:p>
        </p:txBody>
      </p:sp>
      <p:graphicFrame>
        <p:nvGraphicFramePr>
          <p:cNvPr id="6" name="Tabla 5">
            <a:extLst>
              <a:ext uri="{FF2B5EF4-FFF2-40B4-BE49-F238E27FC236}">
                <a16:creationId xmlns:a16="http://schemas.microsoft.com/office/drawing/2014/main" id="{A637E823-A675-4DCE-A80A-725E64F411AF}"/>
              </a:ext>
            </a:extLst>
          </p:cNvPr>
          <p:cNvGraphicFramePr>
            <a:graphicFrameLocks noGrp="1"/>
          </p:cNvGraphicFramePr>
          <p:nvPr>
            <p:extLst>
              <p:ext uri="{D42A27DB-BD31-4B8C-83A1-F6EECF244321}">
                <p14:modId xmlns:p14="http://schemas.microsoft.com/office/powerpoint/2010/main" val="1083842274"/>
              </p:ext>
            </p:extLst>
          </p:nvPr>
        </p:nvGraphicFramePr>
        <p:xfrm>
          <a:off x="362140" y="509733"/>
          <a:ext cx="9886069" cy="721923"/>
        </p:xfrm>
        <a:graphic>
          <a:graphicData uri="http://schemas.openxmlformats.org/drawingml/2006/table">
            <a:tbl>
              <a:tblPr>
                <a:tableStyleId>{5C22544A-7EE6-4342-B048-85BDC9FD1C3A}</a:tableStyleId>
              </a:tblPr>
              <a:tblGrid>
                <a:gridCol w="2471517">
                  <a:extLst>
                    <a:ext uri="{9D8B030D-6E8A-4147-A177-3AD203B41FA5}">
                      <a16:colId xmlns:a16="http://schemas.microsoft.com/office/drawing/2014/main" val="3591446584"/>
                    </a:ext>
                  </a:extLst>
                </a:gridCol>
                <a:gridCol w="2471517">
                  <a:extLst>
                    <a:ext uri="{9D8B030D-6E8A-4147-A177-3AD203B41FA5}">
                      <a16:colId xmlns:a16="http://schemas.microsoft.com/office/drawing/2014/main" val="1546479444"/>
                    </a:ext>
                  </a:extLst>
                </a:gridCol>
                <a:gridCol w="1697810">
                  <a:extLst>
                    <a:ext uri="{9D8B030D-6E8A-4147-A177-3AD203B41FA5}">
                      <a16:colId xmlns:a16="http://schemas.microsoft.com/office/drawing/2014/main" val="1119991675"/>
                    </a:ext>
                  </a:extLst>
                </a:gridCol>
                <a:gridCol w="1416424">
                  <a:extLst>
                    <a:ext uri="{9D8B030D-6E8A-4147-A177-3AD203B41FA5}">
                      <a16:colId xmlns:a16="http://schemas.microsoft.com/office/drawing/2014/main" val="3759868019"/>
                    </a:ext>
                  </a:extLst>
                </a:gridCol>
                <a:gridCol w="1828801">
                  <a:extLst>
                    <a:ext uri="{9D8B030D-6E8A-4147-A177-3AD203B41FA5}">
                      <a16:colId xmlns:a16="http://schemas.microsoft.com/office/drawing/2014/main" val="4104213081"/>
                    </a:ext>
                  </a:extLst>
                </a:gridCol>
              </a:tblGrid>
              <a:tr h="181162">
                <a:tc>
                  <a:txBody>
                    <a:bodyPr/>
                    <a:lstStyle/>
                    <a:p>
                      <a:pPr algn="ctr" rtl="0" fontAlgn="ctr"/>
                      <a:r>
                        <a:rPr lang="es-CO" sz="1400" b="1" u="none" strike="noStrike" dirty="0">
                          <a:effectLst/>
                        </a:rPr>
                        <a:t>2017</a:t>
                      </a:r>
                      <a:endParaRPr lang="es-CO"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400" b="1" i="0" u="none" strike="noStrike" dirty="0">
                          <a:solidFill>
                            <a:srgbClr val="000000"/>
                          </a:solidFill>
                          <a:effectLst/>
                          <a:latin typeface="Calibri" panose="020F0502020204030204" pitchFamily="34" charset="0"/>
                        </a:rPr>
                        <a:t>2018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a:solidFill>
                            <a:schemeClr val="dk1"/>
                          </a:solidFill>
                          <a:effectLst/>
                          <a:latin typeface="+mn-lt"/>
                          <a:ea typeface="+mn-ea"/>
                          <a:cs typeface="+mn-cs"/>
                        </a:rPr>
                        <a:t>En proceso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a:solidFill>
                            <a:schemeClr val="dk1"/>
                          </a:solidFill>
                          <a:effectLst/>
                          <a:latin typeface="+mn-lt"/>
                          <a:ea typeface="+mn-ea"/>
                          <a:cs typeface="+mn-cs"/>
                        </a:rPr>
                        <a:t>Cerradas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a:solidFill>
                            <a:schemeClr val="dk1"/>
                          </a:solidFill>
                          <a:effectLst/>
                          <a:latin typeface="+mn-lt"/>
                          <a:ea typeface="+mn-ea"/>
                          <a:cs typeface="+mn-cs"/>
                        </a:rPr>
                        <a:t>Total</a:t>
                      </a:r>
                      <a:r>
                        <a:rPr lang="es-CO" sz="1400" b="1" u="none" strike="noStrike" kern="1200" baseline="0" dirty="0">
                          <a:solidFill>
                            <a:schemeClr val="dk1"/>
                          </a:solidFill>
                          <a:effectLst/>
                          <a:latin typeface="+mn-lt"/>
                          <a:ea typeface="+mn-ea"/>
                          <a:cs typeface="+mn-cs"/>
                        </a:rPr>
                        <a:t> Acciones</a:t>
                      </a:r>
                    </a:p>
                    <a:p>
                      <a:pPr marL="0" algn="ctr" defTabSz="457200" rtl="0" eaLnBrk="1" fontAlgn="ctr" latinLnBrk="0" hangingPunct="1"/>
                      <a:r>
                        <a:rPr lang="es-CO" sz="1400" b="1" u="none" strike="noStrike" kern="1200" baseline="0" dirty="0">
                          <a:solidFill>
                            <a:schemeClr val="dk1"/>
                          </a:solidFill>
                          <a:effectLst/>
                          <a:latin typeface="+mn-lt"/>
                          <a:ea typeface="+mn-ea"/>
                          <a:cs typeface="+mn-cs"/>
                        </a:rPr>
                        <a:t>2017+2018</a:t>
                      </a:r>
                      <a:endParaRPr lang="es-CO" sz="1400" b="1"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9025041"/>
                  </a:ext>
                </a:extLst>
              </a:tr>
              <a:tr h="285678">
                <a:tc>
                  <a:txBody>
                    <a:bodyPr/>
                    <a:lstStyle/>
                    <a:p>
                      <a:pPr algn="ctr" rtl="0" fontAlgn="ctr"/>
                      <a:r>
                        <a:rPr lang="es-CO" sz="1600" b="1" i="0" u="none" strike="noStrike" dirty="0">
                          <a:solidFill>
                            <a:schemeClr val="dk1"/>
                          </a:solidFill>
                          <a:effectLst/>
                          <a:latin typeface="+mn-lt"/>
                        </a:rPr>
                        <a:t>18</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600" b="1" i="0" u="none" strike="noStrike" dirty="0" smtClean="0">
                          <a:solidFill>
                            <a:srgbClr val="000000"/>
                          </a:solidFill>
                          <a:effectLst/>
                          <a:latin typeface="Arial" panose="020B0604020202020204" pitchFamily="34" charset="0"/>
                        </a:rPr>
                        <a:t>19</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1" i="0" u="none" strike="noStrike" dirty="0" smtClean="0">
                          <a:solidFill>
                            <a:srgbClr val="000000"/>
                          </a:solidFill>
                          <a:effectLst/>
                          <a:latin typeface="Arial" panose="020B0604020202020204" pitchFamily="34" charset="0"/>
                        </a:rPr>
                        <a:t>3</a:t>
                      </a:r>
                      <a:endParaRPr lang="es-CO" sz="18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1" i="0" u="none" strike="noStrike" dirty="0" smtClean="0">
                          <a:solidFill>
                            <a:srgbClr val="000000"/>
                          </a:solidFill>
                          <a:effectLst/>
                          <a:latin typeface="Arial" panose="020B0604020202020204" pitchFamily="34" charset="0"/>
                        </a:rPr>
                        <a:t>37</a:t>
                      </a:r>
                      <a:endParaRPr lang="es-CO" sz="18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600" b="1" i="0" u="none" strike="noStrike" dirty="0">
                          <a:solidFill>
                            <a:schemeClr val="dk1"/>
                          </a:solidFill>
                          <a:effectLst/>
                          <a:latin typeface="+mn-lt"/>
                        </a:rPr>
                        <a:t>18</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5827088"/>
                  </a:ext>
                </a:extLst>
              </a:tr>
            </a:tbl>
          </a:graphicData>
        </a:graphic>
      </p:graphicFrame>
    </p:spTree>
    <p:extLst>
      <p:ext uri="{BB962C8B-B14F-4D97-AF65-F5344CB8AC3E}">
        <p14:creationId xmlns:p14="http://schemas.microsoft.com/office/powerpoint/2010/main" val="3369809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B5A2135D-3285-4FF9-B459-B6D5CCADC83C}"/>
              </a:ext>
            </a:extLst>
          </p:cNvPr>
          <p:cNvGraphicFramePr>
            <a:graphicFrameLocks noGrp="1"/>
          </p:cNvGraphicFramePr>
          <p:nvPr>
            <p:ph idx="1"/>
            <p:extLst>
              <p:ext uri="{D42A27DB-BD31-4B8C-83A1-F6EECF244321}">
                <p14:modId xmlns:p14="http://schemas.microsoft.com/office/powerpoint/2010/main" val="555147027"/>
              </p:ext>
            </p:extLst>
          </p:nvPr>
        </p:nvGraphicFramePr>
        <p:xfrm>
          <a:off x="362140" y="1301192"/>
          <a:ext cx="11072054" cy="4893862"/>
        </p:xfrm>
        <a:graphic>
          <a:graphicData uri="http://schemas.openxmlformats.org/drawingml/2006/table">
            <a:tbl>
              <a:tblPr>
                <a:tableStyleId>{5C22544A-7EE6-4342-B048-85BDC9FD1C3A}</a:tableStyleId>
              </a:tblPr>
              <a:tblGrid>
                <a:gridCol w="880731">
                  <a:extLst>
                    <a:ext uri="{9D8B030D-6E8A-4147-A177-3AD203B41FA5}">
                      <a16:colId xmlns:a16="http://schemas.microsoft.com/office/drawing/2014/main" val="2787547738"/>
                    </a:ext>
                  </a:extLst>
                </a:gridCol>
                <a:gridCol w="3436705">
                  <a:extLst>
                    <a:ext uri="{9D8B030D-6E8A-4147-A177-3AD203B41FA5}">
                      <a16:colId xmlns:a16="http://schemas.microsoft.com/office/drawing/2014/main" val="3654531984"/>
                    </a:ext>
                  </a:extLst>
                </a:gridCol>
                <a:gridCol w="6754618">
                  <a:extLst>
                    <a:ext uri="{9D8B030D-6E8A-4147-A177-3AD203B41FA5}">
                      <a16:colId xmlns:a16="http://schemas.microsoft.com/office/drawing/2014/main" val="3545970877"/>
                    </a:ext>
                  </a:extLst>
                </a:gridCol>
              </a:tblGrid>
              <a:tr h="530104">
                <a:tc gridSpan="3">
                  <a:txBody>
                    <a:bodyPr/>
                    <a:lstStyle/>
                    <a:p>
                      <a:pPr algn="ctr" fontAlgn="b"/>
                      <a:r>
                        <a:rPr lang="es-CO" sz="1600" b="1" u="none" strike="noStrike" dirty="0">
                          <a:effectLst/>
                        </a:rPr>
                        <a:t>PROCESO:  DOCENCIA</a:t>
                      </a:r>
                    </a:p>
                    <a:p>
                      <a:pPr algn="ctr" fontAlgn="b"/>
                      <a:r>
                        <a:rPr lang="es-CO" sz="1600" b="1" i="0" u="none" strike="noStrike" baseline="0" dirty="0">
                          <a:solidFill>
                            <a:srgbClr val="FF0000"/>
                          </a:solidFill>
                          <a:effectLst/>
                          <a:latin typeface="Arial"/>
                        </a:rPr>
                        <a:t>FACULTAD DE CIENCIAS DE LA SALUD </a:t>
                      </a:r>
                      <a:endParaRPr lang="es-CO" sz="1600" b="1" i="0" u="none" strike="noStrike" dirty="0">
                        <a:solidFill>
                          <a:srgbClr val="FF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93718460"/>
                  </a:ext>
                </a:extLst>
              </a:tr>
              <a:tr h="2719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800" b="1" u="none" strike="noStrike" kern="1200" dirty="0">
                          <a:solidFill>
                            <a:schemeClr val="dk1"/>
                          </a:solidFill>
                          <a:effectLst/>
                          <a:latin typeface="+mn-lt"/>
                          <a:ea typeface="+mn-ea"/>
                          <a:cs typeface="+mn-cs"/>
                        </a:rPr>
                        <a:t>No.</a:t>
                      </a:r>
                    </a:p>
                    <a:p>
                      <a:endParaRPr lang="es-CO"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400" b="1" u="none" strike="noStrike" dirty="0">
                          <a:effectLst/>
                        </a:rPr>
                        <a:t>SEGUIMIENTO</a:t>
                      </a:r>
                      <a:r>
                        <a:rPr lang="es-CO" sz="1400" b="1" u="none" strike="noStrike" baseline="0" dirty="0">
                          <a:effectLst/>
                        </a:rPr>
                        <a:t> A </a:t>
                      </a:r>
                      <a:r>
                        <a:rPr lang="es-CO" sz="1400" b="1" u="none" strike="noStrike" dirty="0">
                          <a:effectLst/>
                        </a:rPr>
                        <a:t>ACCIONES DE MEJORAMIENTO 2018</a:t>
                      </a:r>
                      <a:endParaRPr lang="es-CO" sz="1400" b="1" i="0" u="none" strike="noStrike" dirty="0">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400" b="1" u="none" strike="noStrike" kern="1200" dirty="0">
                          <a:solidFill>
                            <a:schemeClr val="dk1"/>
                          </a:solidFill>
                          <a:effectLst/>
                          <a:latin typeface="+mn-lt"/>
                          <a:ea typeface="+mn-ea"/>
                          <a:cs typeface="+mn-cs"/>
                        </a:rPr>
                        <a:t>SEGUIMIENTO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8104247"/>
                  </a:ext>
                </a:extLst>
              </a:tr>
              <a:tr h="1854873">
                <a:tc>
                  <a:txBody>
                    <a:bodyPr/>
                    <a:lstStyle/>
                    <a:p>
                      <a:pPr algn="ctr"/>
                      <a:r>
                        <a:rPr lang="es-CO" b="1" dirty="0" smtClean="0"/>
                        <a:t>18</a:t>
                      </a:r>
                      <a:endParaRPr lang="es-CO" b="1"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600" b="0" i="0" u="none" strike="noStrike" dirty="0">
                          <a:solidFill>
                            <a:srgbClr val="000000"/>
                          </a:solidFill>
                          <a:effectLst/>
                          <a:latin typeface="Arial" panose="020B0604020202020204" pitchFamily="34" charset="0"/>
                        </a:rPr>
                        <a:t>Armonización de los programas de Enfermería y microbiología a nivel nacional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just" rtl="0" fontAlgn="ctr"/>
                      <a:r>
                        <a:rPr lang="es-CO" sz="1400" b="1" i="0" u="none" strike="noStrike" dirty="0">
                          <a:solidFill>
                            <a:srgbClr val="000000"/>
                          </a:solidFill>
                          <a:effectLst/>
                          <a:latin typeface="Arial" panose="020B0604020202020204" pitchFamily="34" charset="0"/>
                        </a:rPr>
                        <a:t>En Proceso</a:t>
                      </a:r>
                      <a:r>
                        <a:rPr lang="es-CO" sz="1400" b="0" i="0" u="none" strike="noStrike" dirty="0">
                          <a:solidFill>
                            <a:srgbClr val="000000"/>
                          </a:solidFill>
                          <a:effectLst/>
                          <a:latin typeface="Arial" panose="020B0604020202020204" pitchFamily="34" charset="0"/>
                        </a:rPr>
                        <a:t>: El programa de Enfermería está realizando reuniones periódicas con la Seccional Cali cuyo resultado final será un plan de estudios armonizado y de cara al siglo XXI, este proceso se desarrollará en el mediano plazo por su complejidad:  El programa de Microbiología </a:t>
                      </a:r>
                      <a:r>
                        <a:rPr lang="es-CO" sz="1400" b="0" i="0" u="none" strike="noStrike" dirty="0" smtClean="0">
                          <a:solidFill>
                            <a:srgbClr val="000000"/>
                          </a:solidFill>
                          <a:effectLst/>
                          <a:latin typeface="Arial" panose="020B0604020202020204" pitchFamily="34" charset="0"/>
                        </a:rPr>
                        <a:t>después </a:t>
                      </a:r>
                      <a:r>
                        <a:rPr lang="es-CO" sz="1400" b="0" i="0" u="none" strike="noStrike" dirty="0">
                          <a:solidFill>
                            <a:srgbClr val="000000"/>
                          </a:solidFill>
                          <a:effectLst/>
                          <a:latin typeface="Arial" panose="020B0604020202020204" pitchFamily="34" charset="0"/>
                        </a:rPr>
                        <a:t>de varias reuniones con la seccional Barranquilla, se llegó a un punto de no encuentro por la asignatura de inglés que Barranquilla tiene fuera del plan de estudios y Pereira no la saca del plan de estudios por la política nacional de </a:t>
                      </a:r>
                      <a:r>
                        <a:rPr lang="es-CO" sz="1400" b="0" i="0" u="none" strike="noStrike" dirty="0" smtClean="0">
                          <a:solidFill>
                            <a:srgbClr val="000000"/>
                          </a:solidFill>
                          <a:effectLst/>
                          <a:latin typeface="Arial" panose="020B0604020202020204" pitchFamily="34" charset="0"/>
                        </a:rPr>
                        <a:t>bilingüismo, </a:t>
                      </a:r>
                      <a:r>
                        <a:rPr lang="es-CO" sz="1400" b="0" i="0" u="none" strike="noStrike" dirty="0">
                          <a:solidFill>
                            <a:srgbClr val="000000"/>
                          </a:solidFill>
                          <a:effectLst/>
                          <a:latin typeface="Arial" panose="020B0604020202020204" pitchFamily="34" charset="0"/>
                        </a:rPr>
                        <a:t>se llegó a un acuerdo con dicha seccional en cuanto a que en el mes de febrero se definiría la </a:t>
                      </a:r>
                      <a:r>
                        <a:rPr lang="es-CO" sz="1400" b="0" i="0" u="none" strike="noStrike" dirty="0" smtClean="0">
                          <a:solidFill>
                            <a:srgbClr val="000000"/>
                          </a:solidFill>
                          <a:effectLst/>
                          <a:latin typeface="Arial" panose="020B0604020202020204" pitchFamily="34" charset="0"/>
                        </a:rPr>
                        <a:t>conducta </a:t>
                      </a:r>
                      <a:r>
                        <a:rPr lang="es-CO" sz="1400" b="0" i="0" u="none" strike="noStrike" dirty="0">
                          <a:solidFill>
                            <a:srgbClr val="000000"/>
                          </a:solidFill>
                          <a:effectLst/>
                          <a:latin typeface="Arial" panose="020B0604020202020204" pitchFamily="34" charset="0"/>
                        </a:rPr>
                        <a:t>a seguir.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610800378"/>
                  </a:ext>
                </a:extLst>
              </a:tr>
              <a:tr h="1623014">
                <a:tc>
                  <a:txBody>
                    <a:bodyPr/>
                    <a:lstStyle/>
                    <a:p>
                      <a:pPr algn="ctr"/>
                      <a:r>
                        <a:rPr lang="es-CO" b="1" dirty="0" smtClean="0"/>
                        <a:t>19</a:t>
                      </a:r>
                      <a:endParaRPr lang="es-CO" b="1"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600" b="0" i="0" u="none" strike="noStrike" dirty="0">
                          <a:solidFill>
                            <a:srgbClr val="000000"/>
                          </a:solidFill>
                          <a:effectLst/>
                          <a:latin typeface="Arial" panose="020B0604020202020204" pitchFamily="34" charset="0"/>
                        </a:rPr>
                        <a:t>Fortalecer el componente de movilidad nacional e internacional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just" rtl="0" fontAlgn="ctr"/>
                      <a:r>
                        <a:rPr lang="es-CO" sz="1600" b="1" i="0" u="none" strike="noStrike" dirty="0">
                          <a:solidFill>
                            <a:srgbClr val="000000"/>
                          </a:solidFill>
                          <a:effectLst/>
                          <a:latin typeface="Arial" panose="020B0604020202020204" pitchFamily="34" charset="0"/>
                        </a:rPr>
                        <a:t>Cerrado: </a:t>
                      </a:r>
                      <a:r>
                        <a:rPr lang="es-CO" sz="1400" b="0" i="0" u="none" strike="noStrike" dirty="0">
                          <a:solidFill>
                            <a:srgbClr val="000000"/>
                          </a:solidFill>
                          <a:effectLst/>
                          <a:latin typeface="Arial" panose="020B0604020202020204" pitchFamily="34" charset="0"/>
                        </a:rPr>
                        <a:t>Se incentivó entre los estudiantes la participación en semilleros de investigación conducentes al encuentro regional y nacional de semilleros de investigación.</a:t>
                      </a:r>
                      <a:br>
                        <a:rPr lang="es-CO" sz="1400" b="0" i="0" u="none" strike="noStrike" dirty="0">
                          <a:solidFill>
                            <a:srgbClr val="000000"/>
                          </a:solidFill>
                          <a:effectLst/>
                          <a:latin typeface="Arial" panose="020B0604020202020204" pitchFamily="34" charset="0"/>
                        </a:rPr>
                      </a:br>
                      <a:r>
                        <a:rPr lang="es-CO" sz="1400" b="0" i="0" u="none" strike="noStrike" dirty="0">
                          <a:solidFill>
                            <a:srgbClr val="000000"/>
                          </a:solidFill>
                          <a:effectLst/>
                          <a:latin typeface="Arial" panose="020B0604020202020204" pitchFamily="34" charset="0"/>
                        </a:rPr>
                        <a:t/>
                      </a:r>
                      <a:br>
                        <a:rPr lang="es-CO" sz="1400" b="0" i="0" u="none" strike="noStrike" dirty="0">
                          <a:solidFill>
                            <a:srgbClr val="000000"/>
                          </a:solidFill>
                          <a:effectLst/>
                          <a:latin typeface="Arial" panose="020B0604020202020204" pitchFamily="34" charset="0"/>
                        </a:rPr>
                      </a:br>
                      <a:r>
                        <a:rPr lang="es-CO" sz="1400" b="0" i="0" u="none" strike="noStrike" dirty="0">
                          <a:solidFill>
                            <a:srgbClr val="000000"/>
                          </a:solidFill>
                          <a:effectLst/>
                          <a:latin typeface="Arial" panose="020B0604020202020204" pitchFamily="34" charset="0"/>
                        </a:rPr>
                        <a:t>Se promovió la participación de estudiantes en convocatorias de becas internacionales y se realizó un programa de </a:t>
                      </a:r>
                      <a:r>
                        <a:rPr lang="es-CO" sz="1400" b="0" i="0" u="none" strike="noStrike" dirty="0" err="1" smtClean="0">
                          <a:solidFill>
                            <a:srgbClr val="000000"/>
                          </a:solidFill>
                          <a:effectLst/>
                          <a:latin typeface="Arial" panose="020B0604020202020204" pitchFamily="34" charset="0"/>
                        </a:rPr>
                        <a:t>saloneo</a:t>
                      </a:r>
                      <a:r>
                        <a:rPr lang="es-CO" sz="1400" b="0" i="0" u="none" strike="noStrike" dirty="0" smtClean="0">
                          <a:solidFill>
                            <a:srgbClr val="000000"/>
                          </a:solidFill>
                          <a:effectLst/>
                          <a:latin typeface="Arial" panose="020B0604020202020204" pitchFamily="34" charset="0"/>
                        </a:rPr>
                        <a:t> </a:t>
                      </a:r>
                      <a:r>
                        <a:rPr lang="es-CO" sz="1400" b="0" i="0" u="none" strike="noStrike" dirty="0">
                          <a:solidFill>
                            <a:srgbClr val="000000"/>
                          </a:solidFill>
                          <a:effectLst/>
                          <a:latin typeface="Arial" panose="020B0604020202020204" pitchFamily="34" charset="0"/>
                        </a:rPr>
                        <a:t>con la Coordinación de la ORI para motivar estudiantes. Para el año 2019 se asignará un docente que en sus actividades complementarias deberá asumir la responsabilidad de la internacionalización de la Facultad.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28764744"/>
                  </a:ext>
                </a:extLst>
              </a:tr>
            </a:tbl>
          </a:graphicData>
        </a:graphic>
      </p:graphicFrame>
      <p:sp>
        <p:nvSpPr>
          <p:cNvPr id="5" name="Título 4">
            <a:extLst>
              <a:ext uri="{FF2B5EF4-FFF2-40B4-BE49-F238E27FC236}">
                <a16:creationId xmlns:a16="http://schemas.microsoft.com/office/drawing/2014/main" id="{0B28C3B0-9E2B-49CF-9716-A519D09D6853}"/>
              </a:ext>
            </a:extLst>
          </p:cNvPr>
          <p:cNvSpPr>
            <a:spLocks noGrp="1"/>
          </p:cNvSpPr>
          <p:nvPr>
            <p:ph type="title"/>
          </p:nvPr>
        </p:nvSpPr>
        <p:spPr>
          <a:xfrm>
            <a:off x="838200" y="126265"/>
            <a:ext cx="9648039" cy="313932"/>
          </a:xfrm>
          <a:prstGeom prst="rect">
            <a:avLst/>
          </a:prstGeom>
        </p:spPr>
        <p:txBody>
          <a:bodyPr wrap="square">
            <a:spAutoFit/>
          </a:bodyPr>
          <a:lstStyle/>
          <a:p>
            <a:pPr algn="ctr"/>
            <a:r>
              <a:rPr lang="es-CO" sz="1600" b="1" dirty="0"/>
              <a:t>ESTADO DE LAS ACCIONES DE LAS REVISIONES POR LA DIRECCIÓN PREVIAS</a:t>
            </a:r>
          </a:p>
        </p:txBody>
      </p:sp>
      <p:graphicFrame>
        <p:nvGraphicFramePr>
          <p:cNvPr id="6" name="Tabla 5">
            <a:extLst>
              <a:ext uri="{FF2B5EF4-FFF2-40B4-BE49-F238E27FC236}">
                <a16:creationId xmlns:a16="http://schemas.microsoft.com/office/drawing/2014/main" id="{A637E823-A675-4DCE-A80A-725E64F411AF}"/>
              </a:ext>
            </a:extLst>
          </p:cNvPr>
          <p:cNvGraphicFramePr>
            <a:graphicFrameLocks noGrp="1"/>
          </p:cNvGraphicFramePr>
          <p:nvPr>
            <p:extLst>
              <p:ext uri="{D42A27DB-BD31-4B8C-83A1-F6EECF244321}">
                <p14:modId xmlns:p14="http://schemas.microsoft.com/office/powerpoint/2010/main" val="2569710458"/>
              </p:ext>
            </p:extLst>
          </p:nvPr>
        </p:nvGraphicFramePr>
        <p:xfrm>
          <a:off x="362140" y="509733"/>
          <a:ext cx="9848661" cy="721923"/>
        </p:xfrm>
        <a:graphic>
          <a:graphicData uri="http://schemas.openxmlformats.org/drawingml/2006/table">
            <a:tbl>
              <a:tblPr>
                <a:tableStyleId>{5C22544A-7EE6-4342-B048-85BDC9FD1C3A}</a:tableStyleId>
              </a:tblPr>
              <a:tblGrid>
                <a:gridCol w="2873926">
                  <a:extLst>
                    <a:ext uri="{9D8B030D-6E8A-4147-A177-3AD203B41FA5}">
                      <a16:colId xmlns:a16="http://schemas.microsoft.com/office/drawing/2014/main" val="3591446584"/>
                    </a:ext>
                  </a:extLst>
                </a:gridCol>
                <a:gridCol w="2873926">
                  <a:extLst>
                    <a:ext uri="{9D8B030D-6E8A-4147-A177-3AD203B41FA5}">
                      <a16:colId xmlns:a16="http://schemas.microsoft.com/office/drawing/2014/main" val="1546479444"/>
                    </a:ext>
                  </a:extLst>
                </a:gridCol>
                <a:gridCol w="1974245">
                  <a:extLst>
                    <a:ext uri="{9D8B030D-6E8A-4147-A177-3AD203B41FA5}">
                      <a16:colId xmlns:a16="http://schemas.microsoft.com/office/drawing/2014/main" val="1119991675"/>
                    </a:ext>
                  </a:extLst>
                </a:gridCol>
                <a:gridCol w="2126564">
                  <a:extLst>
                    <a:ext uri="{9D8B030D-6E8A-4147-A177-3AD203B41FA5}">
                      <a16:colId xmlns:a16="http://schemas.microsoft.com/office/drawing/2014/main" val="4104213081"/>
                    </a:ext>
                  </a:extLst>
                </a:gridCol>
              </a:tblGrid>
              <a:tr h="181162">
                <a:tc>
                  <a:txBody>
                    <a:bodyPr/>
                    <a:lstStyle/>
                    <a:p>
                      <a:pPr algn="ctr" rtl="0" fontAlgn="ctr"/>
                      <a:r>
                        <a:rPr lang="es-CO" sz="1400" b="1" u="none" strike="noStrike" dirty="0">
                          <a:effectLst/>
                        </a:rPr>
                        <a:t>2017</a:t>
                      </a:r>
                      <a:endParaRPr lang="es-CO"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400" b="1" i="0" u="none" strike="noStrike" dirty="0">
                          <a:solidFill>
                            <a:srgbClr val="000000"/>
                          </a:solidFill>
                          <a:effectLst/>
                          <a:latin typeface="Calibri" panose="020F0502020204030204" pitchFamily="34" charset="0"/>
                        </a:rPr>
                        <a:t>2018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a:solidFill>
                            <a:schemeClr val="dk1"/>
                          </a:solidFill>
                          <a:effectLst/>
                          <a:latin typeface="+mn-lt"/>
                          <a:ea typeface="+mn-ea"/>
                          <a:cs typeface="+mn-cs"/>
                        </a:rPr>
                        <a:t>En proceso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a:solidFill>
                            <a:schemeClr val="dk1"/>
                          </a:solidFill>
                          <a:effectLst/>
                          <a:latin typeface="+mn-lt"/>
                          <a:ea typeface="+mn-ea"/>
                          <a:cs typeface="+mn-cs"/>
                        </a:rPr>
                        <a:t>Total</a:t>
                      </a:r>
                      <a:r>
                        <a:rPr lang="es-CO" sz="1400" b="1" u="none" strike="noStrike" kern="1200" baseline="0" dirty="0">
                          <a:solidFill>
                            <a:schemeClr val="dk1"/>
                          </a:solidFill>
                          <a:effectLst/>
                          <a:latin typeface="+mn-lt"/>
                          <a:ea typeface="+mn-ea"/>
                          <a:cs typeface="+mn-cs"/>
                        </a:rPr>
                        <a:t> Acciones</a:t>
                      </a:r>
                    </a:p>
                    <a:p>
                      <a:pPr marL="0" algn="ctr" defTabSz="457200" rtl="0" eaLnBrk="1" fontAlgn="ctr" latinLnBrk="0" hangingPunct="1"/>
                      <a:r>
                        <a:rPr lang="es-CO" sz="1400" b="1" u="none" strike="noStrike" kern="1200" baseline="0" dirty="0">
                          <a:solidFill>
                            <a:schemeClr val="dk1"/>
                          </a:solidFill>
                          <a:effectLst/>
                          <a:latin typeface="+mn-lt"/>
                          <a:ea typeface="+mn-ea"/>
                          <a:cs typeface="+mn-cs"/>
                        </a:rPr>
                        <a:t>2017+2018</a:t>
                      </a:r>
                      <a:endParaRPr lang="es-CO" sz="1400" b="1"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9025041"/>
                  </a:ext>
                </a:extLst>
              </a:tr>
              <a:tr h="285678">
                <a:tc>
                  <a:txBody>
                    <a:bodyPr/>
                    <a:lstStyle/>
                    <a:p>
                      <a:pPr algn="ctr" rtl="0" fontAlgn="ctr"/>
                      <a:r>
                        <a:rPr lang="es-CO" sz="1600" b="1" i="0" u="none" strike="noStrike" dirty="0">
                          <a:solidFill>
                            <a:schemeClr val="dk1"/>
                          </a:solidFill>
                          <a:effectLst/>
                          <a:latin typeface="+mn-lt"/>
                        </a:rPr>
                        <a:t>18</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600" b="1" i="0" u="none" strike="noStrike" dirty="0" smtClean="0">
                          <a:solidFill>
                            <a:srgbClr val="000000"/>
                          </a:solidFill>
                          <a:effectLst/>
                          <a:latin typeface="Arial" panose="020B0604020202020204" pitchFamily="34" charset="0"/>
                        </a:rPr>
                        <a:t>19</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1" i="0" u="none" strike="noStrike" dirty="0" smtClean="0">
                          <a:solidFill>
                            <a:srgbClr val="000000"/>
                          </a:solidFill>
                          <a:effectLst/>
                          <a:latin typeface="Arial" panose="020B0604020202020204" pitchFamily="34" charset="0"/>
                        </a:rPr>
                        <a:t>3</a:t>
                      </a:r>
                      <a:endParaRPr lang="es-CO" sz="18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1" i="0" u="none" strike="noStrike" dirty="0" smtClean="0">
                          <a:solidFill>
                            <a:srgbClr val="000000"/>
                          </a:solidFill>
                          <a:effectLst/>
                          <a:latin typeface="Arial" panose="020B0604020202020204" pitchFamily="34" charset="0"/>
                        </a:rPr>
                        <a:t>37</a:t>
                      </a:r>
                      <a:endParaRPr lang="es-CO" sz="18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5827088"/>
                  </a:ext>
                </a:extLst>
              </a:tr>
            </a:tbl>
          </a:graphicData>
        </a:graphic>
      </p:graphicFrame>
    </p:spTree>
    <p:extLst>
      <p:ext uri="{BB962C8B-B14F-4D97-AF65-F5344CB8AC3E}">
        <p14:creationId xmlns:p14="http://schemas.microsoft.com/office/powerpoint/2010/main" val="1267879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971599" y="2708920"/>
            <a:ext cx="9808017" cy="954107"/>
          </a:xfrm>
          <a:prstGeom prst="rect">
            <a:avLst/>
          </a:prstGeom>
        </p:spPr>
        <p:txBody>
          <a:bodyPr wrap="square">
            <a:spAutoFit/>
          </a:bodyPr>
          <a:lstStyle/>
          <a:p>
            <a:pPr algn="ctr" defTabSz="457200" fontAlgn="ctr">
              <a:defRPr/>
            </a:pPr>
            <a:r>
              <a:rPr lang="es-CO" sz="2800" b="1" dirty="0">
                <a:solidFill>
                  <a:srgbClr val="FF3300"/>
                </a:solidFill>
                <a:latin typeface="Arial" charset="0"/>
              </a:rPr>
              <a:t>OPORTUNIDADES Y ACCIONES DE MEJORA PARA EL PERÍODO (</a:t>
            </a:r>
            <a:r>
              <a:rPr lang="es-ES" sz="2800" b="1" dirty="0">
                <a:solidFill>
                  <a:srgbClr val="FF3300"/>
                </a:solidFill>
                <a:latin typeface="Arial" charset="0"/>
              </a:rPr>
              <a:t>2019)</a:t>
            </a:r>
            <a:endParaRPr lang="es-CO" sz="2800" b="1" dirty="0">
              <a:solidFill>
                <a:srgbClr val="FF0000"/>
              </a:solidFill>
              <a:latin typeface="Arial" charset="0"/>
            </a:endParaRPr>
          </a:p>
        </p:txBody>
      </p:sp>
    </p:spTree>
    <p:extLst>
      <p:ext uri="{BB962C8B-B14F-4D97-AF65-F5344CB8AC3E}">
        <p14:creationId xmlns:p14="http://schemas.microsoft.com/office/powerpoint/2010/main" val="273736572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2527</TotalTime>
  <Words>6136</Words>
  <Application>Microsoft Office PowerPoint</Application>
  <PresentationFormat>Panorámica</PresentationFormat>
  <Paragraphs>718</Paragraphs>
  <Slides>32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32</vt:i4>
      </vt:variant>
    </vt:vector>
  </HeadingPairs>
  <TitlesOfParts>
    <vt:vector size="39" baseType="lpstr">
      <vt:lpstr>MS PGothic</vt:lpstr>
      <vt:lpstr>Arial</vt:lpstr>
      <vt:lpstr>Calibri</vt:lpstr>
      <vt:lpstr>Calibri Light</vt:lpstr>
      <vt:lpstr>Century Gothic</vt:lpstr>
      <vt:lpstr>Times New Roman</vt:lpstr>
      <vt:lpstr>Tema de Office</vt:lpstr>
      <vt:lpstr>Presentación de PowerPoint</vt:lpstr>
      <vt:lpstr>Presentación de PowerPoint</vt:lpstr>
      <vt:lpstr>Presentación de PowerPoint</vt:lpstr>
      <vt:lpstr>Presentación de PowerPoint</vt:lpstr>
      <vt:lpstr>ESTADO DE LAS ACCIONES DE LAS REVISIONES POR LA DIRECCIÓN PREVIAS</vt:lpstr>
      <vt:lpstr>ESTADO DE LAS ACCIONES DE LAS REVISIONES POR LA DIRECCIÓN PREVIAS</vt:lpstr>
      <vt:lpstr>ESTADO DE LAS ACCIONES DE LAS REVISIONES POR LA DIRECCIÓN PREVIAS</vt:lpstr>
      <vt:lpstr>ESTADO DE LAS ACCIONES DE LAS REVISIONES POR LA DIRECCIÓN PREVIAS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Alejandro Cadena</dc:creator>
  <cp:lastModifiedBy>Gloria A. Sanchez M.</cp:lastModifiedBy>
  <cp:revision>278</cp:revision>
  <dcterms:created xsi:type="dcterms:W3CDTF">2019-03-10T18:08:05Z</dcterms:created>
  <dcterms:modified xsi:type="dcterms:W3CDTF">2019-10-09T16:11:08Z</dcterms:modified>
</cp:coreProperties>
</file>