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4" r:id="rId4"/>
    <p:sldId id="265" r:id="rId5"/>
    <p:sldId id="266" r:id="rId6"/>
    <p:sldId id="267" r:id="rId7"/>
    <p:sldId id="270" r:id="rId8"/>
    <p:sldId id="271" r:id="rId9"/>
    <p:sldId id="283" r:id="rId10"/>
    <p:sldId id="275" r:id="rId11"/>
    <p:sldId id="284" r:id="rId12"/>
    <p:sldId id="287" r:id="rId13"/>
    <p:sldId id="276" r:id="rId14"/>
    <p:sldId id="277" r:id="rId15"/>
    <p:sldId id="278" r:id="rId16"/>
    <p:sldId id="279" r:id="rId17"/>
    <p:sldId id="280" r:id="rId18"/>
    <p:sldId id="286" r:id="rId19"/>
    <p:sldId id="281" r:id="rId20"/>
    <p:sldId id="285" r:id="rId2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Backup%20preventivo%20Ing%20Gloria\Google%20Drive\SGC\INFOR_ADICIONAL\SEGUIMIENTO_QUEJAS%20y%20CALIFICACIONES%20SS\2018\Satisfacci&#243;n%20del%20cliente%202018.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s-CO"/>
              <a:t>COMPARATIVO DE LA CALIFICACIÓN DEL SERVICIO 2006 - 2018</a:t>
            </a:r>
          </a:p>
        </c:rich>
      </c:tx>
      <c:layout/>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2"/>
          <c:order val="2"/>
          <c:spPr>
            <a:solidFill>
              <a:schemeClr val="accent1">
                <a:lumMod val="7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GA!$O$2:$AA$2</c:f>
              <c:strCache>
                <c:ptCount val="13"/>
                <c:pt idx="0">
                  <c:v>2006</c:v>
                </c:pt>
                <c:pt idx="1">
                  <c:v>2007</c:v>
                </c:pt>
                <c:pt idx="2">
                  <c:v>2008</c:v>
                </c:pt>
                <c:pt idx="3">
                  <c:v>2009</c:v>
                </c:pt>
                <c:pt idx="4">
                  <c:v>2010
</c:v>
                </c:pt>
                <c:pt idx="5">
                  <c:v>2011
</c:v>
                </c:pt>
                <c:pt idx="6">
                  <c:v>2012
</c:v>
                </c:pt>
                <c:pt idx="7">
                  <c:v>2013
</c:v>
                </c:pt>
                <c:pt idx="8">
                  <c:v>2014
</c:v>
                </c:pt>
                <c:pt idx="9">
                  <c:v>2015
</c:v>
                </c:pt>
                <c:pt idx="10">
                  <c:v>2016
</c:v>
                </c:pt>
                <c:pt idx="11">
                  <c:v>2017
</c:v>
                </c:pt>
                <c:pt idx="12">
                  <c:v>2018
</c:v>
                </c:pt>
              </c:strCache>
            </c:strRef>
          </c:cat>
          <c:val>
            <c:numRef>
              <c:f>GA!$O$5:$AA$5</c:f>
              <c:numCache>
                <c:formatCode>0%</c:formatCode>
                <c:ptCount val="13"/>
                <c:pt idx="0">
                  <c:v>0</c:v>
                </c:pt>
                <c:pt idx="1">
                  <c:v>0.67</c:v>
                </c:pt>
                <c:pt idx="2">
                  <c:v>0.99</c:v>
                </c:pt>
                <c:pt idx="3">
                  <c:v>0.98</c:v>
                </c:pt>
                <c:pt idx="4">
                  <c:v>1</c:v>
                </c:pt>
                <c:pt idx="5">
                  <c:v>0</c:v>
                </c:pt>
                <c:pt idx="6">
                  <c:v>0</c:v>
                </c:pt>
                <c:pt idx="7">
                  <c:v>1</c:v>
                </c:pt>
                <c:pt idx="8">
                  <c:v>0.99</c:v>
                </c:pt>
                <c:pt idx="9">
                  <c:v>0</c:v>
                </c:pt>
                <c:pt idx="10">
                  <c:v>0.94</c:v>
                </c:pt>
                <c:pt idx="11">
                  <c:v>1</c:v>
                </c:pt>
                <c:pt idx="12">
                  <c:v>1</c:v>
                </c:pt>
              </c:numCache>
            </c:numRef>
          </c:val>
          <c:extLst>
            <c:ext xmlns:c16="http://schemas.microsoft.com/office/drawing/2014/chart" uri="{C3380CC4-5D6E-409C-BE32-E72D297353CC}">
              <c16:uniqueId val="{00000000-1C83-4968-9435-2B47EC74A067}"/>
            </c:ext>
          </c:extLst>
        </c:ser>
        <c:dLbls>
          <c:dLblPos val="outEnd"/>
          <c:showLegendKey val="0"/>
          <c:showVal val="1"/>
          <c:showCatName val="0"/>
          <c:showSerName val="0"/>
          <c:showPercent val="0"/>
          <c:showBubbleSize val="0"/>
        </c:dLbls>
        <c:gapWidth val="219"/>
        <c:overlap val="-27"/>
        <c:axId val="340018016"/>
        <c:axId val="340019648"/>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GA!$O$2:$AA$2</c15:sqref>
                        </c15:formulaRef>
                      </c:ext>
                    </c:extLst>
                    <c:strCache>
                      <c:ptCount val="13"/>
                      <c:pt idx="0">
                        <c:v>2006</c:v>
                      </c:pt>
                      <c:pt idx="1">
                        <c:v>2007</c:v>
                      </c:pt>
                      <c:pt idx="2">
                        <c:v>2008</c:v>
                      </c:pt>
                      <c:pt idx="3">
                        <c:v>2009</c:v>
                      </c:pt>
                      <c:pt idx="4">
                        <c:v>2010
</c:v>
                      </c:pt>
                      <c:pt idx="5">
                        <c:v>2011
</c:v>
                      </c:pt>
                      <c:pt idx="6">
                        <c:v>2012
</c:v>
                      </c:pt>
                      <c:pt idx="7">
                        <c:v>2013
</c:v>
                      </c:pt>
                      <c:pt idx="8">
                        <c:v>2014
</c:v>
                      </c:pt>
                      <c:pt idx="9">
                        <c:v>2015
</c:v>
                      </c:pt>
                      <c:pt idx="10">
                        <c:v>2016
</c:v>
                      </c:pt>
                      <c:pt idx="11">
                        <c:v>2017
</c:v>
                      </c:pt>
                      <c:pt idx="12">
                        <c:v>2018
</c:v>
                      </c:pt>
                    </c:strCache>
                  </c:strRef>
                </c:cat>
                <c:val>
                  <c:numRef>
                    <c:extLst>
                      <c:ext uri="{02D57815-91ED-43cb-92C2-25804820EDAC}">
                        <c15:formulaRef>
                          <c15:sqref>GA!$O$3:$AA$3</c15:sqref>
                        </c15:formulaRef>
                      </c:ext>
                    </c:extLst>
                    <c:numCache>
                      <c:formatCode>General</c:formatCode>
                      <c:ptCount val="13"/>
                    </c:numCache>
                  </c:numRef>
                </c:val>
                <c:extLst>
                  <c:ext xmlns:c16="http://schemas.microsoft.com/office/drawing/2014/chart" uri="{C3380CC4-5D6E-409C-BE32-E72D297353CC}">
                    <c16:uniqueId val="{00000001-1C83-4968-9435-2B47EC74A067}"/>
                  </c:ext>
                </c:extLst>
              </c15:ser>
            </c15:filteredBarSeries>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GA!$O$2:$AA$2</c15:sqref>
                        </c15:formulaRef>
                      </c:ext>
                    </c:extLst>
                    <c:strCache>
                      <c:ptCount val="13"/>
                      <c:pt idx="0">
                        <c:v>2006</c:v>
                      </c:pt>
                      <c:pt idx="1">
                        <c:v>2007</c:v>
                      </c:pt>
                      <c:pt idx="2">
                        <c:v>2008</c:v>
                      </c:pt>
                      <c:pt idx="3">
                        <c:v>2009</c:v>
                      </c:pt>
                      <c:pt idx="4">
                        <c:v>2010
</c:v>
                      </c:pt>
                      <c:pt idx="5">
                        <c:v>2011
</c:v>
                      </c:pt>
                      <c:pt idx="6">
                        <c:v>2012
</c:v>
                      </c:pt>
                      <c:pt idx="7">
                        <c:v>2013
</c:v>
                      </c:pt>
                      <c:pt idx="8">
                        <c:v>2014
</c:v>
                      </c:pt>
                      <c:pt idx="9">
                        <c:v>2015
</c:v>
                      </c:pt>
                      <c:pt idx="10">
                        <c:v>2016
</c:v>
                      </c:pt>
                      <c:pt idx="11">
                        <c:v>2017
</c:v>
                      </c:pt>
                      <c:pt idx="12">
                        <c:v>2018
</c:v>
                      </c:pt>
                    </c:strCache>
                  </c:strRef>
                </c:cat>
                <c:val>
                  <c:numRef>
                    <c:extLst xmlns:c15="http://schemas.microsoft.com/office/drawing/2012/chart">
                      <c:ext xmlns:c15="http://schemas.microsoft.com/office/drawing/2012/chart" uri="{02D57815-91ED-43cb-92C2-25804820EDAC}">
                        <c15:formulaRef>
                          <c15:sqref>GA!$O$4:$AA$4</c15:sqref>
                        </c15:formulaRef>
                      </c:ext>
                    </c:extLst>
                    <c:numCache>
                      <c:formatCode>General</c:formatCode>
                      <c:ptCount val="13"/>
                    </c:numCache>
                  </c:numRef>
                </c:val>
                <c:extLst xmlns:c15="http://schemas.microsoft.com/office/drawing/2012/chart">
                  <c:ext xmlns:c16="http://schemas.microsoft.com/office/drawing/2014/chart" uri="{C3380CC4-5D6E-409C-BE32-E72D297353CC}">
                    <c16:uniqueId val="{00000002-1C83-4968-9435-2B47EC74A067}"/>
                  </c:ext>
                </c:extLst>
              </c15:ser>
            </c15:filteredBarSeries>
          </c:ext>
        </c:extLst>
      </c:barChart>
      <c:catAx>
        <c:axId val="34001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crossAx val="340019648"/>
        <c:crosses val="autoZero"/>
        <c:auto val="1"/>
        <c:lblAlgn val="ctr"/>
        <c:lblOffset val="100"/>
        <c:noMultiLvlLbl val="0"/>
      </c:catAx>
      <c:valAx>
        <c:axId val="3400196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crossAx val="340018016"/>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sz="1100"/>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453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10700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15436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535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20/09/2019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9212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20/09/2019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8594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20/09/2019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26102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20/09/2019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8910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20/09/2019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226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20/09/2019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8693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20/09/2019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5353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20/09/2019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a:p>
        </p:txBody>
      </p:sp>
    </p:spTree>
    <p:extLst>
      <p:ext uri="{BB962C8B-B14F-4D97-AF65-F5344CB8AC3E}">
        <p14:creationId xmlns:p14="http://schemas.microsoft.com/office/powerpoint/2010/main" val="35413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304053" y="4278822"/>
            <a:ext cx="1878784" cy="369332"/>
          </a:xfrm>
          <a:prstGeom prst="rect">
            <a:avLst/>
          </a:prstGeom>
        </p:spPr>
        <p:txBody>
          <a:bodyPr wrap="none">
            <a:spAutoFit/>
          </a:bodyPr>
          <a:lstStyle/>
          <a:p>
            <a:pPr algn="ctr"/>
            <a:r>
              <a:rPr lang="es-MX" dirty="0" smtClean="0"/>
              <a:t>Marzo 28 de 2019</a:t>
            </a:r>
            <a:endParaRPr lang="es-ES" dirty="0"/>
          </a:p>
        </p:txBody>
      </p:sp>
      <p:sp>
        <p:nvSpPr>
          <p:cNvPr id="5" name="Text Box 6"/>
          <p:cNvSpPr txBox="1">
            <a:spLocks noChangeArrowheads="1"/>
          </p:cNvSpPr>
          <p:nvPr/>
        </p:nvSpPr>
        <p:spPr bwMode="auto">
          <a:xfrm>
            <a:off x="1701144" y="1245056"/>
            <a:ext cx="7604918" cy="2800767"/>
          </a:xfrm>
          <a:prstGeom prst="rect">
            <a:avLst/>
          </a:prstGeom>
          <a:noFill/>
          <a:ln w="9525">
            <a:noFill/>
            <a:miter lim="800000"/>
            <a:headEnd/>
            <a:tailEnd/>
          </a:ln>
        </p:spPr>
        <p:txBody>
          <a:bodyPr wrap="square">
            <a:spAutoFit/>
          </a:bodyPr>
          <a:lstStyle/>
          <a:p>
            <a:pPr algn="ctr"/>
            <a:r>
              <a:rPr lang="es-MX" sz="2400" b="1" dirty="0" smtClean="0"/>
              <a:t>SISTEMA DE GESTIÒN DE CALIDAD – ISO9001:2015</a:t>
            </a:r>
            <a:br>
              <a:rPr lang="es-MX" sz="2400" b="1" dirty="0" smtClean="0"/>
            </a:br>
            <a:r>
              <a:rPr lang="es-MX" sz="2400" b="1" dirty="0" smtClean="0"/>
              <a:t/>
            </a:r>
            <a:br>
              <a:rPr lang="es-MX" sz="2400" b="1" dirty="0" smtClean="0"/>
            </a:br>
            <a:r>
              <a:rPr lang="es-MX" sz="2400" dirty="0" smtClean="0"/>
              <a:t>REVISIÓN </a:t>
            </a:r>
            <a:r>
              <a:rPr lang="es-MX" sz="2400" dirty="0"/>
              <a:t>GERENCIAL SECCIONAL</a:t>
            </a:r>
            <a:br>
              <a:rPr lang="es-MX" sz="2400" dirty="0"/>
            </a:br>
            <a:r>
              <a:rPr lang="es-MX" sz="2400" dirty="0">
                <a:solidFill>
                  <a:srgbClr val="FF3300"/>
                </a:solidFill>
              </a:rPr>
              <a:t/>
            </a:r>
            <a:br>
              <a:rPr lang="es-MX" sz="2400" dirty="0">
                <a:solidFill>
                  <a:srgbClr val="FF3300"/>
                </a:solidFill>
              </a:rPr>
            </a:br>
            <a:r>
              <a:rPr lang="es-MX" sz="2400" dirty="0" smtClean="0">
                <a:solidFill>
                  <a:srgbClr val="FF3300"/>
                </a:solidFill>
              </a:rPr>
              <a:t>MACROPROCESO:  SOPORTE</a:t>
            </a:r>
          </a:p>
          <a:p>
            <a:pPr algn="ctr"/>
            <a:r>
              <a:rPr lang="es-MX" sz="2800" dirty="0" smtClean="0">
                <a:solidFill>
                  <a:srgbClr val="FF3300"/>
                </a:solidFill>
              </a:rPr>
              <a:t>PROCESO</a:t>
            </a:r>
            <a:r>
              <a:rPr lang="es-MX" sz="2800" dirty="0">
                <a:solidFill>
                  <a:srgbClr val="FF3300"/>
                </a:solidFill>
              </a:rPr>
              <a:t>: </a:t>
            </a:r>
          </a:p>
          <a:p>
            <a:pPr algn="ctr"/>
            <a:r>
              <a:rPr lang="es-MX" sz="2800" dirty="0" smtClean="0">
                <a:solidFill>
                  <a:srgbClr val="FF3300"/>
                </a:solidFill>
              </a:rPr>
              <a:t>GESTIÓN </a:t>
            </a:r>
            <a:r>
              <a:rPr lang="es-MX" sz="2800" dirty="0">
                <a:solidFill>
                  <a:srgbClr val="FF3300"/>
                </a:solidFill>
              </a:rPr>
              <a:t>DE </a:t>
            </a:r>
            <a:r>
              <a:rPr lang="es-MX" sz="2800" dirty="0" smtClean="0">
                <a:solidFill>
                  <a:srgbClr val="FF3300"/>
                </a:solidFill>
              </a:rPr>
              <a:t> ADQUISICIONES Y SUMINISTROS</a:t>
            </a:r>
          </a:p>
        </p:txBody>
      </p:sp>
    </p:spTree>
    <p:extLst>
      <p:ext uri="{BB962C8B-B14F-4D97-AF65-F5344CB8AC3E}">
        <p14:creationId xmlns:p14="http://schemas.microsoft.com/office/powerpoint/2010/main" val="9502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23527" y="188640"/>
            <a:ext cx="9896237" cy="4401205"/>
          </a:xfrm>
          <a:prstGeom prst="rect">
            <a:avLst/>
          </a:prstGeom>
        </p:spPr>
        <p:txBody>
          <a:bodyPr wrap="square">
            <a:spAutoFit/>
          </a:bodyPr>
          <a:lstStyle/>
          <a:p>
            <a:pPr algn="ctr" defTabSz="457200" fontAlgn="ctr">
              <a:spcBef>
                <a:spcPts val="0"/>
              </a:spcBef>
              <a:spcAft>
                <a:spcPts val="0"/>
              </a:spcAft>
              <a:defRPr/>
            </a:pPr>
            <a:endParaRPr lang="es-CO" sz="2800" b="1" dirty="0">
              <a:solidFill>
                <a:srgbClr val="FF0000"/>
              </a:solidFill>
            </a:endParaRPr>
          </a:p>
          <a:p>
            <a:pPr algn="ctr" defTabSz="457200" fontAlgn="ctr">
              <a:spcBef>
                <a:spcPts val="0"/>
              </a:spcBef>
              <a:spcAft>
                <a:spcPts val="0"/>
              </a:spcAft>
              <a:defRPr/>
            </a:pPr>
            <a:r>
              <a:rPr lang="es-CO" sz="2800" b="1" dirty="0">
                <a:solidFill>
                  <a:srgbClr val="FF0000"/>
                </a:solidFill>
              </a:rPr>
              <a:t>OBJETIVO 3</a:t>
            </a:r>
          </a:p>
          <a:p>
            <a:pPr algn="ctr" defTabSz="457200" fontAlgn="ctr">
              <a:spcBef>
                <a:spcPts val="0"/>
              </a:spcBef>
              <a:spcAft>
                <a:spcPts val="0"/>
              </a:spcAft>
              <a:defRPr/>
            </a:pPr>
            <a:endParaRPr lang="es-CO" sz="2800" b="1" u="sng" dirty="0"/>
          </a:p>
          <a:p>
            <a:pPr lvl="0" algn="ctr"/>
            <a:r>
              <a:rPr lang="es-CO" sz="2800" b="1" u="sng" dirty="0"/>
              <a:t>Garantizar la eficacia y eficiencia de los procesos que aseguren la excelencia y calidad institucional</a:t>
            </a:r>
            <a:endParaRPr lang="es-ES" sz="2800" u="sng" dirty="0"/>
          </a:p>
          <a:p>
            <a:pPr lvl="0" algn="ctr"/>
            <a:endParaRPr lang="es-CO" sz="2800" b="1" u="sng" dirty="0"/>
          </a:p>
          <a:p>
            <a:pPr algn="ctr"/>
            <a:r>
              <a:rPr lang="es-CO" sz="2800" b="1" kern="0" dirty="0">
                <a:solidFill>
                  <a:srgbClr val="FF3300"/>
                </a:solidFill>
              </a:rPr>
              <a:t>Desempeño de los procesos y conformidad del servicio</a:t>
            </a:r>
            <a:r>
              <a:rPr lang="es-ES" sz="2800" b="1" dirty="0">
                <a:solidFill>
                  <a:srgbClr val="FF3300"/>
                </a:solidFill>
              </a:rPr>
              <a:t> </a:t>
            </a:r>
          </a:p>
          <a:p>
            <a:pPr algn="ctr"/>
            <a:endParaRPr lang="es-ES" sz="2800" b="1" dirty="0">
              <a:solidFill>
                <a:srgbClr val="FF3300"/>
              </a:solidFill>
            </a:endParaRPr>
          </a:p>
          <a:p>
            <a:pPr algn="ctr"/>
            <a:r>
              <a:rPr lang="es-CO" sz="2800" dirty="0">
                <a:solidFill>
                  <a:srgbClr val="FF0000"/>
                </a:solidFill>
              </a:rPr>
              <a:t>Lograr que el 80% de indicadores de gestión de los procesos cumpla con la meta establecida</a:t>
            </a:r>
          </a:p>
        </p:txBody>
      </p:sp>
    </p:spTree>
    <p:extLst>
      <p:ext uri="{BB962C8B-B14F-4D97-AF65-F5344CB8AC3E}">
        <p14:creationId xmlns:p14="http://schemas.microsoft.com/office/powerpoint/2010/main" val="558024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199" y="188640"/>
            <a:ext cx="9707017" cy="720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r>
              <a:rPr lang="es-ES" sz="2000" b="1" smtClean="0">
                <a:solidFill>
                  <a:srgbClr val="FF3300"/>
                </a:solidFill>
              </a:rPr>
              <a:t/>
            </a:r>
            <a:br>
              <a:rPr lang="es-ES" sz="2000" b="1" smtClean="0">
                <a:solidFill>
                  <a:srgbClr val="FF3300"/>
                </a:solidFill>
              </a:rPr>
            </a:br>
            <a:r>
              <a:rPr lang="es-ES" sz="2000" b="1" smtClean="0">
                <a:solidFill>
                  <a:srgbClr val="FF3300"/>
                </a:solidFill>
              </a:rPr>
              <a:t>Análisis del Objetivo “3” de Calidad </a:t>
            </a:r>
            <a:r>
              <a:rPr lang="es-ES" sz="1600" b="1" smtClean="0">
                <a:solidFill>
                  <a:srgbClr val="FF3300"/>
                </a:solidFill>
              </a:rPr>
              <a:t/>
            </a:r>
            <a:br>
              <a:rPr lang="es-ES" sz="1600" b="1" smtClean="0">
                <a:solidFill>
                  <a:srgbClr val="FF3300"/>
                </a:solidFill>
              </a:rPr>
            </a:br>
            <a:r>
              <a:rPr lang="es-CO" sz="2000" b="1" smtClean="0"/>
              <a:t>Indicadores de Gestión del procesos</a:t>
            </a:r>
            <a:endParaRPr lang="es-CO" sz="2000" dirty="0">
              <a:latin typeface="Calibri" panose="020F0502020204030204" pitchFamily="34" charset="0"/>
            </a:endParaRPr>
          </a:p>
        </p:txBody>
      </p:sp>
      <p:graphicFrame>
        <p:nvGraphicFramePr>
          <p:cNvPr id="5" name="6 Tabla"/>
          <p:cNvGraphicFramePr>
            <a:graphicFrameLocks noGrp="1"/>
          </p:cNvGraphicFramePr>
          <p:nvPr>
            <p:extLst>
              <p:ext uri="{D42A27DB-BD31-4B8C-83A1-F6EECF244321}">
                <p14:modId xmlns:p14="http://schemas.microsoft.com/office/powerpoint/2010/main" val="4057732795"/>
              </p:ext>
            </p:extLst>
          </p:nvPr>
        </p:nvGraphicFramePr>
        <p:xfrm>
          <a:off x="295836" y="1014151"/>
          <a:ext cx="9247175" cy="4305993"/>
        </p:xfrm>
        <a:graphic>
          <a:graphicData uri="http://schemas.openxmlformats.org/drawingml/2006/table">
            <a:tbl>
              <a:tblPr/>
              <a:tblGrid>
                <a:gridCol w="6151624">
                  <a:extLst>
                    <a:ext uri="{9D8B030D-6E8A-4147-A177-3AD203B41FA5}">
                      <a16:colId xmlns:a16="http://schemas.microsoft.com/office/drawing/2014/main" val="20000"/>
                    </a:ext>
                  </a:extLst>
                </a:gridCol>
                <a:gridCol w="1444852">
                  <a:extLst>
                    <a:ext uri="{9D8B030D-6E8A-4147-A177-3AD203B41FA5}">
                      <a16:colId xmlns:a16="http://schemas.microsoft.com/office/drawing/2014/main" val="20001"/>
                    </a:ext>
                  </a:extLst>
                </a:gridCol>
                <a:gridCol w="1650699">
                  <a:extLst>
                    <a:ext uri="{9D8B030D-6E8A-4147-A177-3AD203B41FA5}">
                      <a16:colId xmlns:a16="http://schemas.microsoft.com/office/drawing/2014/main" val="20002"/>
                    </a:ext>
                  </a:extLst>
                </a:gridCol>
              </a:tblGrid>
              <a:tr h="1096671">
                <a:tc>
                  <a:txBody>
                    <a:bodyPr/>
                    <a:lstStyle/>
                    <a:p>
                      <a:pPr algn="l" fontAlgn="ctr"/>
                      <a:r>
                        <a:rPr lang="es-MX" sz="1600" b="1" i="0" u="none" strike="noStrike" dirty="0">
                          <a:solidFill>
                            <a:schemeClr val="bg1">
                              <a:lumMod val="95000"/>
                            </a:schemeClr>
                          </a:solidFill>
                          <a:latin typeface="Arial"/>
                        </a:rPr>
                        <a:t>INDICADOR</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2018-1</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2018-2</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622330">
                <a:tc>
                  <a:txBody>
                    <a:bodyPr/>
                    <a:lstStyle/>
                    <a:p>
                      <a:pPr algn="just" rtl="0" fontAlgn="ctr"/>
                      <a:r>
                        <a:rPr lang="es-CO" sz="1400" b="1" i="0" u="none" strike="noStrike" dirty="0" smtClean="0">
                          <a:solidFill>
                            <a:srgbClr val="000000"/>
                          </a:solidFill>
                          <a:effectLst/>
                          <a:latin typeface="Arial"/>
                        </a:rPr>
                        <a:t>Oportunidad en la entrega de pedido de almacén</a:t>
                      </a:r>
                      <a:endParaRPr lang="es-CO"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s-CO" sz="1400" b="1" i="0" u="none" strike="noStrike" dirty="0" smtClean="0">
                          <a:solidFill>
                            <a:srgbClr val="000000"/>
                          </a:solidFill>
                          <a:effectLst/>
                          <a:latin typeface="Arial"/>
                        </a:rPr>
                        <a:t>3 días</a:t>
                      </a:r>
                      <a:endParaRPr lang="es-CO"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s-CO" sz="1400" b="1" i="0" u="none" strike="noStrike" dirty="0" smtClean="0">
                          <a:solidFill>
                            <a:schemeClr val="tx1"/>
                          </a:solidFill>
                          <a:effectLst/>
                          <a:latin typeface="Arial"/>
                        </a:rPr>
                        <a:t>2 días</a:t>
                      </a:r>
                      <a:endParaRPr lang="es-CO" sz="1400" b="1" i="0" u="none" strike="noStrike" dirty="0">
                        <a:solidFill>
                          <a:schemeClr val="tx1"/>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2586992">
                <a:tc gridSpan="3">
                  <a:txBody>
                    <a:bodyPr/>
                    <a:lstStyle/>
                    <a:p>
                      <a:pPr algn="just" fontAlgn="ctr"/>
                      <a:r>
                        <a:rPr lang="es-CO" sz="1200" b="0" i="0" u="none" strike="noStrike" kern="1200" baseline="0" dirty="0" smtClean="0">
                          <a:solidFill>
                            <a:schemeClr val="tx1"/>
                          </a:solidFill>
                          <a:latin typeface="Arial"/>
                          <a:ea typeface="+mn-ea"/>
                          <a:cs typeface="+mn-cs"/>
                        </a:rPr>
                        <a:t>Se cumple con el tiempo de oportunidad de entrega de elementos de almacén, Durante el año 2018 de un total de 424 pedidos realizados al almacén (2018-1:  177 y 2018-2:  247), 419 solicitudes cumplieron con la fecha de entrega de los productos (20 días), los 5 que no cumplieron se debió entre otras razones por: inconveniente con el pedido de la oficina de compras ya que solicitaron carpetas de yute y no se tenía existencia en almacén, por otra parte, las entregas tardías, las solicitudes se deben hacer la ultima semana de mes , y las están enviando la primera semana del mes siguiente, que hacen algunas Facultades, esto se debió   a la devolución   de marcadores para tablero  que  hizo al proveedor por no cumplir con las especificaciones de compra , con respecto a las resmas tamaño carta, la oficina de compra realizó el procedimiento de compra dentro del tiempo  establecido y el proveedor entregó dentro de los mismos , pero se había agotado la reserva que se tenía en la bodega, por un incremento desmesurado de áreas solicitantes y cantidades solicitadas históricamente, se resalta que la oficina de almacén, presentó inconvenientes con el aplicativo </a:t>
                      </a:r>
                      <a:r>
                        <a:rPr lang="es-CO" sz="1200" b="0" i="0" u="none" strike="noStrike" kern="1200" baseline="0" dirty="0" err="1" smtClean="0">
                          <a:solidFill>
                            <a:schemeClr val="tx1"/>
                          </a:solidFill>
                          <a:latin typeface="Arial"/>
                          <a:ea typeface="+mn-ea"/>
                          <a:cs typeface="+mn-cs"/>
                        </a:rPr>
                        <a:t>seven</a:t>
                      </a:r>
                      <a:r>
                        <a:rPr lang="es-CO" sz="1200" b="0" i="0" u="none" strike="noStrike" kern="1200" baseline="0" dirty="0" smtClean="0">
                          <a:solidFill>
                            <a:schemeClr val="tx1"/>
                          </a:solidFill>
                          <a:latin typeface="Arial"/>
                          <a:ea typeface="+mn-ea"/>
                          <a:cs typeface="+mn-cs"/>
                        </a:rPr>
                        <a:t> en el modulo de inventarios desde abril del 2018 y hasta el mes de diciembre del mismo año,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44619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199" y="188640"/>
            <a:ext cx="9707017" cy="720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r>
              <a:rPr lang="es-ES" sz="2000" b="1" dirty="0" smtClean="0">
                <a:solidFill>
                  <a:srgbClr val="FF3300"/>
                </a:solidFill>
              </a:rPr>
              <a:t/>
            </a:r>
            <a:br>
              <a:rPr lang="es-ES" sz="2000" b="1" dirty="0" smtClean="0">
                <a:solidFill>
                  <a:srgbClr val="FF3300"/>
                </a:solidFill>
              </a:rPr>
            </a:br>
            <a:r>
              <a:rPr lang="es-ES" sz="2000" b="1" dirty="0" smtClean="0">
                <a:solidFill>
                  <a:srgbClr val="FF3300"/>
                </a:solidFill>
              </a:rPr>
              <a:t>Análisis del Objetivo “3” de Calidad </a:t>
            </a:r>
            <a:r>
              <a:rPr lang="es-ES" sz="1600" b="1" dirty="0" smtClean="0">
                <a:solidFill>
                  <a:srgbClr val="FF3300"/>
                </a:solidFill>
              </a:rPr>
              <a:t/>
            </a:r>
            <a:br>
              <a:rPr lang="es-ES" sz="1600" b="1" dirty="0" smtClean="0">
                <a:solidFill>
                  <a:srgbClr val="FF3300"/>
                </a:solidFill>
              </a:rPr>
            </a:br>
            <a:r>
              <a:rPr lang="es-CO" sz="2000" b="1" dirty="0" smtClean="0"/>
              <a:t>Indicadores de Gestión del procesos</a:t>
            </a:r>
            <a:endParaRPr lang="es-CO" sz="2000" dirty="0">
              <a:latin typeface="Calibri" panose="020F05020202040302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2549752263"/>
              </p:ext>
            </p:extLst>
          </p:nvPr>
        </p:nvGraphicFramePr>
        <p:xfrm>
          <a:off x="770965" y="1451348"/>
          <a:ext cx="9601199" cy="3717831"/>
        </p:xfrm>
        <a:graphic>
          <a:graphicData uri="http://schemas.openxmlformats.org/drawingml/2006/table">
            <a:tbl>
              <a:tblPr>
                <a:tableStyleId>{5C22544A-7EE6-4342-B048-85BDC9FD1C3A}</a:tableStyleId>
              </a:tblPr>
              <a:tblGrid>
                <a:gridCol w="4221075">
                  <a:extLst>
                    <a:ext uri="{9D8B030D-6E8A-4147-A177-3AD203B41FA5}">
                      <a16:colId xmlns:a16="http://schemas.microsoft.com/office/drawing/2014/main" val="421395297"/>
                    </a:ext>
                  </a:extLst>
                </a:gridCol>
                <a:gridCol w="1345031">
                  <a:extLst>
                    <a:ext uri="{9D8B030D-6E8A-4147-A177-3AD203B41FA5}">
                      <a16:colId xmlns:a16="http://schemas.microsoft.com/office/drawing/2014/main" val="1776658042"/>
                    </a:ext>
                  </a:extLst>
                </a:gridCol>
                <a:gridCol w="1345031">
                  <a:extLst>
                    <a:ext uri="{9D8B030D-6E8A-4147-A177-3AD203B41FA5}">
                      <a16:colId xmlns:a16="http://schemas.microsoft.com/office/drawing/2014/main" val="3592471953"/>
                    </a:ext>
                  </a:extLst>
                </a:gridCol>
                <a:gridCol w="1345031">
                  <a:extLst>
                    <a:ext uri="{9D8B030D-6E8A-4147-A177-3AD203B41FA5}">
                      <a16:colId xmlns:a16="http://schemas.microsoft.com/office/drawing/2014/main" val="1138283339"/>
                    </a:ext>
                  </a:extLst>
                </a:gridCol>
                <a:gridCol w="1345031">
                  <a:extLst>
                    <a:ext uri="{9D8B030D-6E8A-4147-A177-3AD203B41FA5}">
                      <a16:colId xmlns:a16="http://schemas.microsoft.com/office/drawing/2014/main" val="1695314094"/>
                    </a:ext>
                  </a:extLst>
                </a:gridCol>
              </a:tblGrid>
              <a:tr h="370398">
                <a:tc gridSpan="5">
                  <a:txBody>
                    <a:bodyPr/>
                    <a:lstStyle/>
                    <a:p>
                      <a:pPr algn="ctr" fontAlgn="b"/>
                      <a:r>
                        <a:rPr lang="es-CO" sz="1600" u="none" strike="noStrike" dirty="0">
                          <a:effectLst/>
                        </a:rPr>
                        <a:t>EVALUACIÓN DE PROVEEDORES </a:t>
                      </a:r>
                      <a:r>
                        <a:rPr lang="es-CO" sz="1600" u="none" strike="noStrike" dirty="0" smtClean="0">
                          <a:effectLst/>
                        </a:rPr>
                        <a:t>2017</a:t>
                      </a:r>
                      <a:r>
                        <a:rPr lang="es-CO" sz="1600" u="none" strike="noStrike" baseline="0" dirty="0" smtClean="0">
                          <a:effectLst/>
                        </a:rPr>
                        <a:t> - 2018</a:t>
                      </a:r>
                      <a:endParaRPr lang="es-CO" sz="16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921608959"/>
                  </a:ext>
                </a:extLst>
              </a:tr>
              <a:tr h="795948">
                <a:tc>
                  <a:txBody>
                    <a:bodyPr/>
                    <a:lstStyle/>
                    <a:p>
                      <a:pPr algn="ctr" fontAlgn="ctr"/>
                      <a:r>
                        <a:rPr lang="es-CO" sz="1800" b="1" u="none" strike="noStrike" dirty="0">
                          <a:effectLst/>
                        </a:rPr>
                        <a:t>EVALUACIÓN A PROVEEDORES OBTENIDAS</a:t>
                      </a:r>
                      <a:endParaRPr lang="es-CO" sz="18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dirty="0">
                          <a:effectLst/>
                        </a:rPr>
                        <a:t>2017 - I</a:t>
                      </a:r>
                      <a:endParaRPr lang="es-CO" sz="20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dirty="0">
                          <a:effectLst/>
                        </a:rPr>
                        <a:t>2017 - II</a:t>
                      </a:r>
                      <a:endParaRPr lang="es-CO" sz="20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dirty="0">
                          <a:effectLst/>
                        </a:rPr>
                        <a:t>2018 - I</a:t>
                      </a:r>
                      <a:endParaRPr lang="es-CO" sz="20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dirty="0">
                          <a:effectLst/>
                        </a:rPr>
                        <a:t>2018 - II</a:t>
                      </a:r>
                      <a:endParaRPr lang="es-CO" sz="20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8819149"/>
                  </a:ext>
                </a:extLst>
              </a:tr>
              <a:tr h="602282">
                <a:tc>
                  <a:txBody>
                    <a:bodyPr/>
                    <a:lstStyle/>
                    <a:p>
                      <a:pPr algn="just" fontAlgn="ctr"/>
                      <a:r>
                        <a:rPr lang="es-CO" sz="1600" u="none" strike="noStrike" dirty="0">
                          <a:effectLst/>
                        </a:rPr>
                        <a:t>Proveedores Evaluados Satisfactoriamente                                                              (calificados con puntaje mayor o igual a 3.5)</a:t>
                      </a:r>
                      <a:endParaRPr lang="es-CO" sz="16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74</a:t>
                      </a:r>
                      <a:endParaRPr lang="es-CO" sz="20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128</a:t>
                      </a:r>
                      <a:endParaRPr lang="es-CO" sz="20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120</a:t>
                      </a:r>
                      <a:endParaRPr lang="es-CO" sz="20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50</a:t>
                      </a:r>
                      <a:endParaRPr lang="es-CO" sz="20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9268944"/>
                  </a:ext>
                </a:extLst>
              </a:tr>
              <a:tr h="744639">
                <a:tc>
                  <a:txBody>
                    <a:bodyPr/>
                    <a:lstStyle/>
                    <a:p>
                      <a:pPr algn="just" fontAlgn="ctr"/>
                      <a:r>
                        <a:rPr lang="es-CO" sz="1600" u="none" strike="noStrike" dirty="0">
                          <a:effectLst/>
                        </a:rPr>
                        <a:t>Proveedores evaluados insatisfactoriamente                                                                       (calificados con puntaje inferior a 3.5 y mayor o igual a 3.0 )</a:t>
                      </a:r>
                      <a:endParaRPr lang="es-CO" sz="16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1</a:t>
                      </a:r>
                      <a:endParaRPr lang="es-CO" sz="20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0</a:t>
                      </a:r>
                      <a:endParaRPr lang="es-CO" sz="20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0</a:t>
                      </a:r>
                      <a:endParaRPr lang="es-CO" sz="20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0</a:t>
                      </a:r>
                      <a:endParaRPr lang="es-CO" sz="20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4401973"/>
                  </a:ext>
                </a:extLst>
              </a:tr>
              <a:tr h="602282">
                <a:tc>
                  <a:txBody>
                    <a:bodyPr/>
                    <a:lstStyle/>
                    <a:p>
                      <a:pPr algn="just" fontAlgn="ctr"/>
                      <a:r>
                        <a:rPr lang="es-CO" sz="1600" u="none" strike="noStrike" dirty="0">
                          <a:effectLst/>
                        </a:rPr>
                        <a:t>Proveedores deshabilitados del Registro                                           (Evaluados por debajo de  3.0)</a:t>
                      </a:r>
                      <a:endParaRPr lang="es-CO" sz="16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0</a:t>
                      </a:r>
                      <a:endParaRPr lang="es-CO" sz="20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1</a:t>
                      </a:r>
                      <a:endParaRPr lang="es-CO" sz="20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0</a:t>
                      </a:r>
                      <a:endParaRPr lang="es-CO" sz="20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0</a:t>
                      </a:r>
                      <a:endParaRPr lang="es-CO" sz="2000" b="0" i="0" u="none" strike="noStrike">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437132"/>
                  </a:ext>
                </a:extLst>
              </a:tr>
              <a:tr h="602282">
                <a:tc>
                  <a:txBody>
                    <a:bodyPr/>
                    <a:lstStyle/>
                    <a:p>
                      <a:pPr algn="just" fontAlgn="ctr"/>
                      <a:r>
                        <a:rPr lang="es-CO" sz="1600" u="none" strike="noStrike" dirty="0">
                          <a:effectLst/>
                        </a:rPr>
                        <a:t>Total proveedores Evaluados </a:t>
                      </a:r>
                      <a:endParaRPr lang="es-CO" sz="16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400" u="none" strike="noStrike" dirty="0">
                          <a:effectLst/>
                        </a:rPr>
                        <a:t>75</a:t>
                      </a:r>
                      <a:endParaRPr lang="es-CO" sz="24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400" u="none" strike="noStrike">
                          <a:effectLst/>
                        </a:rPr>
                        <a:t>129</a:t>
                      </a:r>
                      <a:endParaRPr lang="es-CO" sz="2400" b="1"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400" u="none" strike="noStrike">
                          <a:effectLst/>
                        </a:rPr>
                        <a:t>120</a:t>
                      </a:r>
                      <a:endParaRPr lang="es-CO" sz="2400" b="1"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400" u="none" strike="noStrike" dirty="0">
                          <a:effectLst/>
                        </a:rPr>
                        <a:t>50</a:t>
                      </a:r>
                      <a:endParaRPr lang="es-CO" sz="24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2389689"/>
                  </a:ext>
                </a:extLst>
              </a:tr>
            </a:tbl>
          </a:graphicData>
        </a:graphic>
      </p:graphicFrame>
    </p:spTree>
    <p:extLst>
      <p:ext uri="{BB962C8B-B14F-4D97-AF65-F5344CB8AC3E}">
        <p14:creationId xmlns:p14="http://schemas.microsoft.com/office/powerpoint/2010/main" val="733999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199" y="413792"/>
            <a:ext cx="9789459" cy="11430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400" b="1" dirty="0" smtClean="0"/>
              <a:t>Producto y/o servicio no conforme identificado</a:t>
            </a:r>
            <a:endParaRPr lang="es-CO" sz="2400" b="1" dirty="0">
              <a:solidFill>
                <a:srgbClr val="FF0000"/>
              </a:solidFill>
            </a:endParaRPr>
          </a:p>
        </p:txBody>
      </p:sp>
      <p:graphicFrame>
        <p:nvGraphicFramePr>
          <p:cNvPr id="3" name="8 Tabla"/>
          <p:cNvGraphicFramePr>
            <a:graphicFrameLocks noGrp="1"/>
          </p:cNvGraphicFramePr>
          <p:nvPr>
            <p:extLst>
              <p:ext uri="{D42A27DB-BD31-4B8C-83A1-F6EECF244321}">
                <p14:modId xmlns:p14="http://schemas.microsoft.com/office/powerpoint/2010/main" val="1240899661"/>
              </p:ext>
            </p:extLst>
          </p:nvPr>
        </p:nvGraphicFramePr>
        <p:xfrm>
          <a:off x="923365" y="2492896"/>
          <a:ext cx="9399910" cy="2279372"/>
        </p:xfrm>
        <a:graphic>
          <a:graphicData uri="http://schemas.openxmlformats.org/drawingml/2006/table">
            <a:tbl>
              <a:tblPr/>
              <a:tblGrid>
                <a:gridCol w="1941592">
                  <a:extLst>
                    <a:ext uri="{9D8B030D-6E8A-4147-A177-3AD203B41FA5}">
                      <a16:colId xmlns:a16="http://schemas.microsoft.com/office/drawing/2014/main" val="20000"/>
                    </a:ext>
                  </a:extLst>
                </a:gridCol>
                <a:gridCol w="6142153">
                  <a:extLst>
                    <a:ext uri="{9D8B030D-6E8A-4147-A177-3AD203B41FA5}">
                      <a16:colId xmlns:a16="http://schemas.microsoft.com/office/drawing/2014/main" val="20001"/>
                    </a:ext>
                  </a:extLst>
                </a:gridCol>
                <a:gridCol w="1316165">
                  <a:extLst>
                    <a:ext uri="{9D8B030D-6E8A-4147-A177-3AD203B41FA5}">
                      <a16:colId xmlns:a16="http://schemas.microsoft.com/office/drawing/2014/main" val="20002"/>
                    </a:ext>
                  </a:extLst>
                </a:gridCol>
              </a:tblGrid>
              <a:tr h="412652">
                <a:tc>
                  <a:txBody>
                    <a:bodyPr/>
                    <a:lstStyle/>
                    <a:p>
                      <a:pPr algn="just" fontAlgn="ctr"/>
                      <a:r>
                        <a:rPr lang="es-ES" sz="1200" b="1" i="0" u="none" strike="noStrike" dirty="0">
                          <a:solidFill>
                            <a:schemeClr val="bg1"/>
                          </a:solidFill>
                          <a:latin typeface="Century Gothic"/>
                        </a:rPr>
                        <a:t>RESUMEN DE LA NO CONFORMIDAD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Acción/Acciones implantadas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Estado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77889">
                <a:tc gridSpan="3">
                  <a:txBody>
                    <a:bodyPr/>
                    <a:lstStyle/>
                    <a:p>
                      <a:pPr algn="l" fontAlgn="b"/>
                      <a:endParaRPr lang="es-ES" sz="16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1622880">
                <a:tc gridSpan="3">
                  <a:txBody>
                    <a:bodyPr/>
                    <a:lstStyle/>
                    <a:p>
                      <a:pPr algn="l" fontAlgn="ctr"/>
                      <a:r>
                        <a:rPr lang="es-ES" sz="1600" b="0" i="0" u="none" strike="noStrike" dirty="0" smtClean="0">
                          <a:solidFill>
                            <a:srgbClr val="000000"/>
                          </a:solidFill>
                          <a:latin typeface="Arial"/>
                        </a:rPr>
                        <a:t>No se han</a:t>
                      </a:r>
                      <a:r>
                        <a:rPr lang="es-ES" sz="1600" b="0" i="0" u="none" strike="noStrike" baseline="0" dirty="0" smtClean="0">
                          <a:solidFill>
                            <a:srgbClr val="000000"/>
                          </a:solidFill>
                          <a:latin typeface="Arial"/>
                        </a:rPr>
                        <a:t> presentado servicios no conformes por quejas recurrentes  o incumplimiento al  acuerdo de servicio:   </a:t>
                      </a:r>
                      <a:r>
                        <a:rPr lang="es-CO" sz="1600" b="0" i="0" u="none" strike="noStrike" baseline="0" dirty="0" smtClean="0">
                          <a:solidFill>
                            <a:srgbClr val="000000"/>
                          </a:solidFill>
                          <a:latin typeface="Arial"/>
                        </a:rPr>
                        <a:t>Días promedio para el Trámite de solicitudes  Compras</a:t>
                      </a:r>
                      <a:endParaRPr lang="es-ES" sz="1600" b="0" i="0" u="none" strike="noStrike" dirty="0">
                        <a:solidFill>
                          <a:srgbClr val="000000"/>
                        </a:solidFill>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43441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75121" y="2458779"/>
            <a:ext cx="7416824" cy="954107"/>
          </a:xfrm>
          <a:prstGeom prst="rect">
            <a:avLst/>
          </a:prstGeom>
        </p:spPr>
        <p:txBody>
          <a:bodyPr wrap="square">
            <a:spAutoFit/>
          </a:bodyPr>
          <a:lstStyle/>
          <a:p>
            <a:pPr algn="ctr" defTabSz="457200" fontAlgn="ctr">
              <a:spcBef>
                <a:spcPts val="0"/>
              </a:spcBef>
              <a:spcAft>
                <a:spcPts val="0"/>
              </a:spcAft>
              <a:defRPr/>
            </a:pPr>
            <a:r>
              <a:rPr lang="es-CO" sz="2800" b="1" kern="0" dirty="0" smtClean="0">
                <a:solidFill>
                  <a:srgbClr val="FF3300"/>
                </a:solidFill>
              </a:rPr>
              <a:t>RESULTADOS DE LAS AUDITORÍAS INTERNAS Y EXTERNAS</a:t>
            </a:r>
            <a:endParaRPr lang="es-MX" sz="2800" b="1" kern="0" dirty="0" smtClean="0">
              <a:solidFill>
                <a:srgbClr val="FF3300"/>
              </a:solidFill>
            </a:endParaRPr>
          </a:p>
        </p:txBody>
      </p:sp>
    </p:spTree>
    <p:extLst>
      <p:ext uri="{BB962C8B-B14F-4D97-AF65-F5344CB8AC3E}">
        <p14:creationId xmlns:p14="http://schemas.microsoft.com/office/powerpoint/2010/main" val="3336003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953916" y="626714"/>
            <a:ext cx="8229600" cy="3258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t>RESULTADOS DE LAS AUDITORÍAS INTERNAS Y EXTERNAS</a:t>
            </a:r>
            <a:r>
              <a:rPr lang="es-MX" sz="2400" b="1" kern="0" dirty="0" smtClean="0"/>
              <a:t/>
            </a:r>
            <a:br>
              <a:rPr lang="es-MX" sz="2400" b="1" kern="0" dirty="0" smtClean="0"/>
            </a:br>
            <a:r>
              <a:rPr lang="es-ES" sz="1800" b="1" dirty="0" smtClean="0"/>
              <a:t>Resultados de Auditorias internas</a:t>
            </a:r>
            <a:endParaRPr lang="es-ES" sz="1800" b="1" dirty="0"/>
          </a:p>
        </p:txBody>
      </p:sp>
      <p:graphicFrame>
        <p:nvGraphicFramePr>
          <p:cNvPr id="4" name="7 Tabla"/>
          <p:cNvGraphicFramePr>
            <a:graphicFrameLocks noGrp="1"/>
          </p:cNvGraphicFramePr>
          <p:nvPr>
            <p:extLst>
              <p:ext uri="{D42A27DB-BD31-4B8C-83A1-F6EECF244321}">
                <p14:modId xmlns:p14="http://schemas.microsoft.com/office/powerpoint/2010/main" val="1533509339"/>
              </p:ext>
            </p:extLst>
          </p:nvPr>
        </p:nvGraphicFramePr>
        <p:xfrm>
          <a:off x="618394" y="952573"/>
          <a:ext cx="9565124" cy="4512344"/>
        </p:xfrm>
        <a:graphic>
          <a:graphicData uri="http://schemas.openxmlformats.org/drawingml/2006/table">
            <a:tbl>
              <a:tblPr/>
              <a:tblGrid>
                <a:gridCol w="404896">
                  <a:extLst>
                    <a:ext uri="{9D8B030D-6E8A-4147-A177-3AD203B41FA5}">
                      <a16:colId xmlns:a16="http://schemas.microsoft.com/office/drawing/2014/main" val="20000"/>
                    </a:ext>
                  </a:extLst>
                </a:gridCol>
                <a:gridCol w="404896">
                  <a:extLst>
                    <a:ext uri="{9D8B030D-6E8A-4147-A177-3AD203B41FA5}">
                      <a16:colId xmlns:a16="http://schemas.microsoft.com/office/drawing/2014/main" val="20001"/>
                    </a:ext>
                  </a:extLst>
                </a:gridCol>
                <a:gridCol w="404896">
                  <a:extLst>
                    <a:ext uri="{9D8B030D-6E8A-4147-A177-3AD203B41FA5}">
                      <a16:colId xmlns:a16="http://schemas.microsoft.com/office/drawing/2014/main" val="20002"/>
                    </a:ext>
                  </a:extLst>
                </a:gridCol>
                <a:gridCol w="404896">
                  <a:extLst>
                    <a:ext uri="{9D8B030D-6E8A-4147-A177-3AD203B41FA5}">
                      <a16:colId xmlns:a16="http://schemas.microsoft.com/office/drawing/2014/main" val="20003"/>
                    </a:ext>
                  </a:extLst>
                </a:gridCol>
                <a:gridCol w="404896">
                  <a:extLst>
                    <a:ext uri="{9D8B030D-6E8A-4147-A177-3AD203B41FA5}">
                      <a16:colId xmlns:a16="http://schemas.microsoft.com/office/drawing/2014/main" val="20004"/>
                    </a:ext>
                  </a:extLst>
                </a:gridCol>
                <a:gridCol w="404896">
                  <a:extLst>
                    <a:ext uri="{9D8B030D-6E8A-4147-A177-3AD203B41FA5}">
                      <a16:colId xmlns:a16="http://schemas.microsoft.com/office/drawing/2014/main" val="20005"/>
                    </a:ext>
                  </a:extLst>
                </a:gridCol>
                <a:gridCol w="400807">
                  <a:extLst>
                    <a:ext uri="{9D8B030D-6E8A-4147-A177-3AD203B41FA5}">
                      <a16:colId xmlns:a16="http://schemas.microsoft.com/office/drawing/2014/main" val="20006"/>
                    </a:ext>
                  </a:extLst>
                </a:gridCol>
                <a:gridCol w="449885">
                  <a:extLst>
                    <a:ext uri="{9D8B030D-6E8A-4147-A177-3AD203B41FA5}">
                      <a16:colId xmlns:a16="http://schemas.microsoft.com/office/drawing/2014/main" val="20007"/>
                    </a:ext>
                  </a:extLst>
                </a:gridCol>
                <a:gridCol w="450909">
                  <a:extLst>
                    <a:ext uri="{9D8B030D-6E8A-4147-A177-3AD203B41FA5}">
                      <a16:colId xmlns:a16="http://schemas.microsoft.com/office/drawing/2014/main" val="20008"/>
                    </a:ext>
                  </a:extLst>
                </a:gridCol>
                <a:gridCol w="450909">
                  <a:extLst>
                    <a:ext uri="{9D8B030D-6E8A-4147-A177-3AD203B41FA5}">
                      <a16:colId xmlns:a16="http://schemas.microsoft.com/office/drawing/2014/main" val="20009"/>
                    </a:ext>
                  </a:extLst>
                </a:gridCol>
                <a:gridCol w="450909">
                  <a:extLst>
                    <a:ext uri="{9D8B030D-6E8A-4147-A177-3AD203B41FA5}">
                      <a16:colId xmlns:a16="http://schemas.microsoft.com/office/drawing/2014/main" val="20010"/>
                    </a:ext>
                  </a:extLst>
                </a:gridCol>
                <a:gridCol w="450909">
                  <a:extLst>
                    <a:ext uri="{9D8B030D-6E8A-4147-A177-3AD203B41FA5}">
                      <a16:colId xmlns:a16="http://schemas.microsoft.com/office/drawing/2014/main" val="20011"/>
                    </a:ext>
                  </a:extLst>
                </a:gridCol>
                <a:gridCol w="450909">
                  <a:extLst>
                    <a:ext uri="{9D8B030D-6E8A-4147-A177-3AD203B41FA5}">
                      <a16:colId xmlns:a16="http://schemas.microsoft.com/office/drawing/2014/main" val="20012"/>
                    </a:ext>
                  </a:extLst>
                </a:gridCol>
                <a:gridCol w="450909">
                  <a:extLst>
                    <a:ext uri="{9D8B030D-6E8A-4147-A177-3AD203B41FA5}">
                      <a16:colId xmlns:a16="http://schemas.microsoft.com/office/drawing/2014/main" val="20013"/>
                    </a:ext>
                  </a:extLst>
                </a:gridCol>
                <a:gridCol w="450909">
                  <a:extLst>
                    <a:ext uri="{9D8B030D-6E8A-4147-A177-3AD203B41FA5}">
                      <a16:colId xmlns:a16="http://schemas.microsoft.com/office/drawing/2014/main" val="20014"/>
                    </a:ext>
                  </a:extLst>
                </a:gridCol>
                <a:gridCol w="395775">
                  <a:extLst>
                    <a:ext uri="{9D8B030D-6E8A-4147-A177-3AD203B41FA5}">
                      <a16:colId xmlns:a16="http://schemas.microsoft.com/office/drawing/2014/main" val="20015"/>
                    </a:ext>
                  </a:extLst>
                </a:gridCol>
                <a:gridCol w="433750">
                  <a:extLst>
                    <a:ext uri="{9D8B030D-6E8A-4147-A177-3AD203B41FA5}">
                      <a16:colId xmlns:a16="http://schemas.microsoft.com/office/drawing/2014/main" val="20016"/>
                    </a:ext>
                  </a:extLst>
                </a:gridCol>
                <a:gridCol w="308052">
                  <a:extLst>
                    <a:ext uri="{9D8B030D-6E8A-4147-A177-3AD203B41FA5}">
                      <a16:colId xmlns:a16="http://schemas.microsoft.com/office/drawing/2014/main" val="20017"/>
                    </a:ext>
                  </a:extLst>
                </a:gridCol>
                <a:gridCol w="284446">
                  <a:extLst>
                    <a:ext uri="{9D8B030D-6E8A-4147-A177-3AD203B41FA5}">
                      <a16:colId xmlns:a16="http://schemas.microsoft.com/office/drawing/2014/main" val="1419577080"/>
                    </a:ext>
                  </a:extLst>
                </a:gridCol>
                <a:gridCol w="426669">
                  <a:extLst>
                    <a:ext uri="{9D8B030D-6E8A-4147-A177-3AD203B41FA5}">
                      <a16:colId xmlns:a16="http://schemas.microsoft.com/office/drawing/2014/main" val="20018"/>
                    </a:ext>
                  </a:extLst>
                </a:gridCol>
                <a:gridCol w="426667">
                  <a:extLst>
                    <a:ext uri="{9D8B030D-6E8A-4147-A177-3AD203B41FA5}">
                      <a16:colId xmlns:a16="http://schemas.microsoft.com/office/drawing/2014/main" val="3123950714"/>
                    </a:ext>
                  </a:extLst>
                </a:gridCol>
                <a:gridCol w="426667">
                  <a:extLst>
                    <a:ext uri="{9D8B030D-6E8A-4147-A177-3AD203B41FA5}">
                      <a16:colId xmlns:a16="http://schemas.microsoft.com/office/drawing/2014/main" val="1370206657"/>
                    </a:ext>
                  </a:extLst>
                </a:gridCol>
                <a:gridCol w="426667">
                  <a:extLst>
                    <a:ext uri="{9D8B030D-6E8A-4147-A177-3AD203B41FA5}">
                      <a16:colId xmlns:a16="http://schemas.microsoft.com/office/drawing/2014/main" val="1003816839"/>
                    </a:ext>
                  </a:extLst>
                </a:gridCol>
              </a:tblGrid>
              <a:tr h="352669">
                <a:tc>
                  <a:txBody>
                    <a:bodyPr/>
                    <a:lstStyle/>
                    <a:p>
                      <a:pPr algn="ctr" fontAlgn="ctr"/>
                      <a:r>
                        <a:rPr lang="es-ES" sz="6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6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6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6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6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600" b="1" i="0" u="none" strike="noStrike">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6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6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6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600" b="1" i="0" u="none" strike="noStrike" dirty="0">
                          <a:latin typeface="Arial"/>
                        </a:rPr>
                        <a:t>NC</a:t>
                      </a:r>
                      <a:endParaRPr lang="es-ES" sz="6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76022">
                <a:tc>
                  <a:txBody>
                    <a:bodyPr/>
                    <a:lstStyle/>
                    <a:p>
                      <a:pPr algn="ctr" fontAlgn="b"/>
                      <a:r>
                        <a:rPr lang="es-ES" sz="600" b="1" i="0" u="none" strike="noStrike" dirty="0">
                          <a:latin typeface="Arial"/>
                        </a:rPr>
                        <a:t>II-2006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600" b="1" i="0" u="none" strike="noStrike" dirty="0">
                          <a:latin typeface="Arial"/>
                        </a:rPr>
                        <a:t>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600" b="1" i="0" u="none" strike="noStrike" dirty="0">
                          <a:latin typeface="Arial"/>
                        </a:rPr>
                        <a:t>II-2007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600" b="1" i="0" u="none" strike="noStrike" dirty="0">
                          <a:latin typeface="Arial"/>
                        </a:rPr>
                        <a:t>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600" b="1" i="0" u="none" strike="noStrike" dirty="0">
                          <a:latin typeface="Arial"/>
                        </a:rPr>
                        <a:t>II-2008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600" b="1" i="0" u="none" strike="noStrike" dirty="0">
                          <a:latin typeface="Arial"/>
                        </a:rPr>
                        <a:t>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600" b="1" i="0" u="none" strike="noStrike" dirty="0">
                          <a:latin typeface="Arial"/>
                        </a:rPr>
                        <a:t>II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600" b="1" i="0" u="none" strike="noStrike" dirty="0">
                          <a:latin typeface="Arial"/>
                        </a:rPr>
                        <a:t>I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6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600" b="1" i="0" u="none" strike="noStrike" dirty="0">
                          <a:latin typeface="Arial"/>
                        </a:rPr>
                        <a:t>2012-1</a:t>
                      </a:r>
                      <a:endParaRPr lang="es-ES" sz="6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600" b="1" i="0" u="none" strike="noStrike" dirty="0">
                          <a:latin typeface="Arial"/>
                        </a:rPr>
                        <a:t>2012-2</a:t>
                      </a:r>
                      <a:endParaRPr lang="es-ES" sz="6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600" b="1" i="0" u="none" strike="noStrike" dirty="0">
                          <a:latin typeface="Arial"/>
                        </a:rPr>
                        <a:t>2013-1</a:t>
                      </a:r>
                      <a:endParaRPr lang="es-ES" sz="6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600" b="1" i="0" u="none" strike="noStrike" dirty="0">
                          <a:latin typeface="Arial"/>
                        </a:rPr>
                        <a:t>2013-2</a:t>
                      </a:r>
                      <a:endParaRPr lang="es-ES" sz="6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600" b="1" i="0" u="none" strike="noStrike" dirty="0">
                          <a:latin typeface="Arial"/>
                        </a:rPr>
                        <a:t>2014-1</a:t>
                      </a:r>
                      <a:endParaRPr lang="es-ES" sz="6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600" b="1" i="0" u="none" strike="noStrike" dirty="0">
                          <a:latin typeface="Arial"/>
                        </a:rPr>
                        <a:t>2014-2</a:t>
                      </a:r>
                      <a:endParaRPr lang="es-ES" sz="6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600" b="1" i="0" u="none" strike="noStrike" dirty="0">
                          <a:latin typeface="Arial"/>
                        </a:rPr>
                        <a:t>2015-1</a:t>
                      </a:r>
                      <a:endParaRPr lang="es-ES" sz="6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600" b="1" i="0" u="none" strike="noStrike" dirty="0">
                          <a:latin typeface="Arial"/>
                        </a:rPr>
                        <a:t>2015-2</a:t>
                      </a:r>
                      <a:endParaRPr lang="es-ES" sz="6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600" b="1" i="0" u="none" strike="noStrike" kern="1200" dirty="0">
                          <a:solidFill>
                            <a:schemeClr val="tx1"/>
                          </a:solidFill>
                          <a:latin typeface="Arial"/>
                          <a:ea typeface="+mn-ea"/>
                          <a:cs typeface="+mn-cs"/>
                        </a:rPr>
                        <a:t>2016-1</a:t>
                      </a:r>
                      <a:endParaRPr lang="es-ES" sz="600" b="1" i="0" u="none" strike="noStrike" kern="1200" dirty="0">
                        <a:solidFill>
                          <a:schemeClr val="tx1"/>
                        </a:solidFill>
                        <a:latin typeface="Arial"/>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600" b="1" i="0" u="none" strike="noStrike" kern="1200" dirty="0">
                          <a:solidFill>
                            <a:schemeClr val="tx1"/>
                          </a:solidFill>
                          <a:latin typeface="Arial"/>
                          <a:ea typeface="+mn-ea"/>
                          <a:cs typeface="+mn-cs"/>
                        </a:rPr>
                        <a:t>2016-2</a:t>
                      </a:r>
                      <a:endParaRPr lang="es-ES" sz="600" b="1" i="0" u="none" strike="noStrike" kern="1200" dirty="0">
                        <a:solidFill>
                          <a:schemeClr val="tx1"/>
                        </a:solidFill>
                        <a:latin typeface="Arial"/>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900" b="1" i="0" u="none" strike="noStrike" dirty="0">
                          <a:latin typeface="Arial"/>
                        </a:rPr>
                        <a:t>2017-1</a:t>
                      </a:r>
                      <a:endParaRPr lang="es-ES" sz="9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900" b="1" i="0" u="none" strike="noStrike" dirty="0">
                          <a:latin typeface="Arial"/>
                        </a:rPr>
                        <a:t>2017-1</a:t>
                      </a:r>
                      <a:endParaRPr lang="es-ES" sz="9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900" b="1" i="0" u="none" strike="noStrike" dirty="0" smtClean="0">
                          <a:latin typeface="Arial"/>
                        </a:rPr>
                        <a:t>2018-1</a:t>
                      </a:r>
                      <a:endParaRPr lang="es-ES" sz="9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900" b="1" i="0" u="none" strike="noStrike" dirty="0" smtClean="0">
                          <a:latin typeface="Arial"/>
                        </a:rPr>
                        <a:t>2018-2</a:t>
                      </a:r>
                      <a:endParaRPr lang="es-ES" sz="9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1"/>
                  </a:ext>
                </a:extLst>
              </a:tr>
              <a:tr h="258009">
                <a:tc>
                  <a:txBody>
                    <a:bodyPr/>
                    <a:lstStyle/>
                    <a:p>
                      <a:pPr algn="ctr" fontAlgn="ctr"/>
                      <a:r>
                        <a:rPr lang="es-CO" sz="1050" b="0" i="0" u="none" strike="noStrike" dirty="0">
                          <a:solidFill>
                            <a:srgbClr val="000000"/>
                          </a:solidFill>
                          <a:effectLst/>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457200" rtl="0" eaLnBrk="1" fontAlgn="ctr" latinLnBrk="0" hangingPunct="1"/>
                      <a:r>
                        <a:rPr lang="es-CO" sz="1050" b="0" i="0" u="none" strike="noStrike" kern="1200" dirty="0">
                          <a:solidFill>
                            <a:srgbClr val="000000"/>
                          </a:solidFill>
                          <a:effectLst/>
                          <a:latin typeface="Arial"/>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457200" rtl="0" eaLnBrk="1" fontAlgn="ctr" latinLnBrk="0" hangingPunct="1"/>
                      <a:r>
                        <a:rPr lang="es-CO" sz="1050" b="0" i="0" u="none" strike="noStrike" kern="1200" dirty="0">
                          <a:solidFill>
                            <a:srgbClr val="000000"/>
                          </a:solidFill>
                          <a:effectLst/>
                          <a:latin typeface="Arial"/>
                          <a:ea typeface="+mn-ea"/>
                          <a:cs typeface="+mn-cs"/>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400" b="0" i="0" u="none" strike="noStrike" dirty="0" smtClean="0">
                          <a:solidFill>
                            <a:srgbClr val="000000"/>
                          </a:solidFill>
                          <a:effectLst/>
                          <a:latin typeface="Arial"/>
                        </a:rPr>
                        <a:t>1</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CO" sz="1400" b="0" i="0" u="none" strike="noStrike" dirty="0" smtClean="0">
                          <a:solidFill>
                            <a:srgbClr val="000000"/>
                          </a:solidFill>
                          <a:effectLst/>
                          <a:latin typeface="Arial"/>
                        </a:rPr>
                        <a:t>0</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ES" sz="1200" b="0" i="0" u="none" strike="noStrike" dirty="0" smtClean="0">
                          <a:latin typeface="Arial"/>
                        </a:rPr>
                        <a:t>0</a:t>
                      </a:r>
                      <a:endParaRPr lang="es-ES" sz="12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400" b="0" i="0" u="none" strike="noStrike" dirty="0" smtClean="0">
                          <a:solidFill>
                            <a:srgbClr val="000000"/>
                          </a:solidFill>
                          <a:effectLst/>
                          <a:latin typeface="Arial"/>
                        </a:rPr>
                        <a:t>1</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725644">
                <a:tc gridSpan="23">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a:ln>
                            <a:noFill/>
                          </a:ln>
                          <a:solidFill>
                            <a:schemeClr val="tx1"/>
                          </a:solidFill>
                          <a:effectLst/>
                          <a:latin typeface="Arial" charset="0"/>
                          <a:ea typeface="+mn-ea"/>
                          <a:cs typeface="+mn-cs"/>
                        </a:rPr>
                        <a:t>AUDITORÍAS INTERNAS  </a:t>
                      </a:r>
                      <a:r>
                        <a:rPr kumimoji="0" lang="es-MX" sz="2000" b="1" i="0" u="none" strike="noStrike" kern="1200" cap="none" normalizeH="0" baseline="0" dirty="0" smtClean="0">
                          <a:ln>
                            <a:noFill/>
                          </a:ln>
                          <a:solidFill>
                            <a:schemeClr val="tx1"/>
                          </a:solidFill>
                          <a:effectLst/>
                          <a:latin typeface="Arial" charset="0"/>
                          <a:ea typeface="+mn-ea"/>
                          <a:cs typeface="+mn-cs"/>
                        </a:rPr>
                        <a:t>2018</a:t>
                      </a:r>
                    </a:p>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000" b="1" i="0" u="none" strike="noStrike" kern="1200" cap="none" normalizeH="0" baseline="0" dirty="0">
                        <a:ln>
                          <a:noFill/>
                        </a:ln>
                        <a:solidFill>
                          <a:schemeClr val="tx1"/>
                        </a:solidFill>
                        <a:effectLst/>
                        <a:latin typeface="Arial" charset="0"/>
                        <a:ea typeface="+mn-ea"/>
                        <a:cs typeface="+mn-cs"/>
                      </a:endParaRPr>
                    </a:p>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Durante los dos ciclos de auditoria se presentó 1 hallazgo y 7 observaciones, a</a:t>
                      </a:r>
                    </a:p>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las cuales se les hizo análisis de causas y acciones correctivas</a:t>
                      </a: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kumimoji="0" lang="es-CO" sz="18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es-CO"/>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kumimoji="0" lang="es-CO" sz="18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07215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7882" y="-224678"/>
            <a:ext cx="9613934" cy="11430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solidFill>
                  <a:srgbClr val="FF3300"/>
                </a:solidFill>
              </a:rPr>
              <a:t>RESULTADOS DE LAS AUDITORÍAS INTERNAS Y EXTERNAS</a:t>
            </a:r>
            <a:r>
              <a:rPr lang="es-MX" sz="2400" b="1" kern="0" dirty="0" smtClean="0">
                <a:solidFill>
                  <a:srgbClr val="FF3300"/>
                </a:solidFill>
              </a:rPr>
              <a:t/>
            </a:r>
            <a:br>
              <a:rPr lang="es-MX" sz="2400" b="1" kern="0" dirty="0" smtClean="0">
                <a:solidFill>
                  <a:srgbClr val="FF3300"/>
                </a:solidFill>
              </a:rPr>
            </a:br>
            <a:r>
              <a:rPr lang="es-ES" sz="2400" b="1" dirty="0" smtClean="0"/>
              <a:t>Resultados de Auditorias Externas</a:t>
            </a:r>
            <a:endParaRPr lang="es-ES" sz="2400" b="1" dirty="0"/>
          </a:p>
        </p:txBody>
      </p:sp>
      <p:graphicFrame>
        <p:nvGraphicFramePr>
          <p:cNvPr id="3" name="Group 428"/>
          <p:cNvGraphicFramePr>
            <a:graphicFrameLocks/>
          </p:cNvGraphicFramePr>
          <p:nvPr>
            <p:extLst>
              <p:ext uri="{D42A27DB-BD31-4B8C-83A1-F6EECF244321}">
                <p14:modId xmlns:p14="http://schemas.microsoft.com/office/powerpoint/2010/main" val="1126389258"/>
              </p:ext>
            </p:extLst>
          </p:nvPr>
        </p:nvGraphicFramePr>
        <p:xfrm>
          <a:off x="170329" y="918322"/>
          <a:ext cx="10094259" cy="4899772"/>
        </p:xfrm>
        <a:graphic>
          <a:graphicData uri="http://schemas.openxmlformats.org/drawingml/2006/table">
            <a:tbl>
              <a:tblPr/>
              <a:tblGrid>
                <a:gridCol w="1726576">
                  <a:extLst>
                    <a:ext uri="{9D8B030D-6E8A-4147-A177-3AD203B41FA5}">
                      <a16:colId xmlns:a16="http://schemas.microsoft.com/office/drawing/2014/main" val="20000"/>
                    </a:ext>
                  </a:extLst>
                </a:gridCol>
                <a:gridCol w="3364135">
                  <a:extLst>
                    <a:ext uri="{9D8B030D-6E8A-4147-A177-3AD203B41FA5}">
                      <a16:colId xmlns:a16="http://schemas.microsoft.com/office/drawing/2014/main" val="20001"/>
                    </a:ext>
                  </a:extLst>
                </a:gridCol>
                <a:gridCol w="5003548">
                  <a:extLst>
                    <a:ext uri="{9D8B030D-6E8A-4147-A177-3AD203B41FA5}">
                      <a16:colId xmlns:a16="http://schemas.microsoft.com/office/drawing/2014/main" val="20002"/>
                    </a:ext>
                  </a:extLst>
                </a:gridCol>
              </a:tblGrid>
              <a:tr h="458089">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Arial" charset="0"/>
                        </a:rPr>
                        <a:t>proceso</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Arial" charset="0"/>
                          <a:cs typeface="Arial" charset="0"/>
                        </a:rPr>
                        <a:t>Auditoria externa</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extLst>
                  <a:ext uri="{0D108BD9-81ED-4DB2-BD59-A6C34878D82A}">
                    <a16:rowId xmlns:a16="http://schemas.microsoft.com/office/drawing/2014/main" val="10000"/>
                  </a:ext>
                </a:extLst>
              </a:tr>
              <a:tr h="380740">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rgbClr val="FFFFFF"/>
                          </a:solidFill>
                          <a:effectLst/>
                          <a:latin typeface="Arial" charset="0"/>
                          <a:cs typeface="Arial" charset="0"/>
                        </a:rPr>
                        <a:t>NC</a:t>
                      </a: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a:ln>
                            <a:noFill/>
                          </a:ln>
                          <a:solidFill>
                            <a:srgbClr val="FFFFFF"/>
                          </a:solidFill>
                          <a:effectLst/>
                          <a:latin typeface="Arial" charset="0"/>
                          <a:cs typeface="Arial" charset="0"/>
                        </a:rPr>
                        <a:t>OBS</a:t>
                      </a: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extLst>
                  <a:ext uri="{0D108BD9-81ED-4DB2-BD59-A6C34878D82A}">
                    <a16:rowId xmlns:a16="http://schemas.microsoft.com/office/drawing/2014/main" val="10001"/>
                  </a:ext>
                </a:extLst>
              </a:tr>
              <a:tr h="69333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charset="0"/>
                        </a:rPr>
                        <a:t>GA</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Arial" charset="0"/>
                        </a:rPr>
                        <a:t>0</a:t>
                      </a: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67611">
                <a:tc gridSpan="3">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Arial" charset="0"/>
                        </a:rPr>
                        <a:t>Se recibió visita de auditoría externa  de seguimiento en  el mes de julio de 2018 para las</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Arial" charset="0"/>
                        </a:rPr>
                        <a:t>seccionales de:  Bogotá, Barranquilla  y Pereira, no se presentaron hallazgos en el proceso</a:t>
                      </a:r>
                      <a:endParaRPr kumimoji="0" lang="es-MX"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66592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534388650"/>
              </p:ext>
            </p:extLst>
          </p:nvPr>
        </p:nvGraphicFramePr>
        <p:xfrm>
          <a:off x="206188" y="1522368"/>
          <a:ext cx="10120356" cy="4627691"/>
        </p:xfrm>
        <a:graphic>
          <a:graphicData uri="http://schemas.openxmlformats.org/drawingml/2006/table">
            <a:tbl>
              <a:tblPr firstRow="1" firstCol="1" bandRow="1">
                <a:tableStyleId>{5C22544A-7EE6-4342-B048-85BDC9FD1C3A}</a:tableStyleId>
              </a:tblPr>
              <a:tblGrid>
                <a:gridCol w="3662901">
                  <a:extLst>
                    <a:ext uri="{9D8B030D-6E8A-4147-A177-3AD203B41FA5}">
                      <a16:colId xmlns:a16="http://schemas.microsoft.com/office/drawing/2014/main" val="3529620441"/>
                    </a:ext>
                  </a:extLst>
                </a:gridCol>
                <a:gridCol w="2883512">
                  <a:extLst>
                    <a:ext uri="{9D8B030D-6E8A-4147-A177-3AD203B41FA5}">
                      <a16:colId xmlns:a16="http://schemas.microsoft.com/office/drawing/2014/main" val="2723494346"/>
                    </a:ext>
                  </a:extLst>
                </a:gridCol>
                <a:gridCol w="3573943">
                  <a:extLst>
                    <a:ext uri="{9D8B030D-6E8A-4147-A177-3AD203B41FA5}">
                      <a16:colId xmlns:a16="http://schemas.microsoft.com/office/drawing/2014/main" val="504107030"/>
                    </a:ext>
                  </a:extLst>
                </a:gridCol>
              </a:tblGrid>
              <a:tr h="268485">
                <a:tc>
                  <a:txBody>
                    <a:bodyPr/>
                    <a:lstStyle/>
                    <a:p>
                      <a:pPr algn="ctr">
                        <a:lnSpc>
                          <a:spcPct val="107000"/>
                        </a:lnSpc>
                        <a:spcAft>
                          <a:spcPts val="0"/>
                        </a:spcAft>
                      </a:pPr>
                      <a:r>
                        <a:rPr lang="es-CO" sz="1000">
                          <a:solidFill>
                            <a:schemeClr val="tx1"/>
                          </a:solidFill>
                          <a:effectLst/>
                        </a:rPr>
                        <a:t>ACCIONES</a:t>
                      </a:r>
                      <a:endParaRPr lang="es-CO"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a:solidFill>
                            <a:schemeClr val="tx1"/>
                          </a:solidFill>
                          <a:effectLst/>
                        </a:rPr>
                        <a:t>ACCIONES</a:t>
                      </a:r>
                      <a:endParaRPr lang="es-CO"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893757">
                <a:tc rowSpan="2">
                  <a:txBody>
                    <a:bodyPr/>
                    <a:lstStyle/>
                    <a:p>
                      <a:pPr algn="just" fontAlgn="ctr"/>
                      <a:r>
                        <a:rPr lang="es-CO" sz="1600" b="1" i="0" u="none" strike="noStrike" dirty="0" smtClean="0">
                          <a:solidFill>
                            <a:schemeClr val="tx1"/>
                          </a:solidFill>
                          <a:effectLst/>
                          <a:latin typeface="Calibri" panose="020F0502020204030204" pitchFamily="34" charset="0"/>
                        </a:rPr>
                        <a:t>AUDITORIA</a:t>
                      </a:r>
                      <a:r>
                        <a:rPr lang="es-CO" sz="1600" b="1" i="0" u="none" strike="noStrike" baseline="0" dirty="0" smtClean="0">
                          <a:solidFill>
                            <a:schemeClr val="tx1"/>
                          </a:solidFill>
                          <a:effectLst/>
                          <a:latin typeface="Calibri" panose="020F0502020204030204" pitchFamily="34" charset="0"/>
                        </a:rPr>
                        <a:t> 2018-1</a:t>
                      </a:r>
                    </a:p>
                    <a:p>
                      <a:pPr algn="just" fontAlgn="ctr"/>
                      <a:endParaRPr lang="es-CO" sz="1600" b="1" i="0" u="none" strike="noStrike" dirty="0" smtClean="0">
                        <a:solidFill>
                          <a:schemeClr val="tx1"/>
                        </a:solidFill>
                        <a:effectLst/>
                        <a:latin typeface="Calibri" panose="020F0502020204030204" pitchFamily="34" charset="0"/>
                      </a:endParaRPr>
                    </a:p>
                    <a:p>
                      <a:pPr algn="just" fontAlgn="ctr"/>
                      <a:r>
                        <a:rPr lang="es-CO" sz="1400" b="1" i="0" u="none" strike="noStrike" dirty="0" smtClean="0">
                          <a:solidFill>
                            <a:schemeClr val="tx1"/>
                          </a:solidFill>
                          <a:effectLst/>
                          <a:latin typeface="Calibri" panose="020F0502020204030204" pitchFamily="34" charset="0"/>
                        </a:rPr>
                        <a:t>Observación </a:t>
                      </a:r>
                      <a:r>
                        <a:rPr lang="es-CO" sz="1400" b="1" i="0" u="none" strike="noStrike" dirty="0">
                          <a:solidFill>
                            <a:schemeClr val="tx1"/>
                          </a:solidFill>
                          <a:effectLst/>
                          <a:latin typeface="Calibri" panose="020F0502020204030204" pitchFamily="34" charset="0"/>
                        </a:rPr>
                        <a:t>1. </a:t>
                      </a:r>
                      <a:r>
                        <a:rPr lang="es-CO" sz="1200" b="0" i="0" u="none" strike="noStrike" kern="1200" dirty="0">
                          <a:solidFill>
                            <a:schemeClr val="tx1"/>
                          </a:solidFill>
                          <a:effectLst/>
                          <a:latin typeface="Calibri" panose="020F0502020204030204" pitchFamily="34" charset="0"/>
                          <a:ea typeface="+mn-ea"/>
                          <a:cs typeface="+mn-cs"/>
                        </a:rPr>
                        <a:t>Se sugiere revisar las carpetas de inventarios verificando que se tengan todas las actas </a:t>
                      </a:r>
                      <a:r>
                        <a:rPr lang="es-CO" sz="1200" b="0" i="0" u="none" strike="noStrike" kern="1200" dirty="0" smtClean="0">
                          <a:solidFill>
                            <a:schemeClr val="tx1"/>
                          </a:solidFill>
                          <a:effectLst/>
                          <a:latin typeface="Calibri" panose="020F0502020204030204" pitchFamily="34" charset="0"/>
                          <a:ea typeface="+mn-ea"/>
                          <a:cs typeface="+mn-cs"/>
                        </a:rPr>
                        <a:t>físicas </a:t>
                      </a:r>
                      <a:r>
                        <a:rPr lang="es-CO" sz="1200" b="0" i="0" u="none" strike="noStrike" kern="1200" dirty="0">
                          <a:solidFill>
                            <a:schemeClr val="tx1"/>
                          </a:solidFill>
                          <a:effectLst/>
                          <a:latin typeface="Calibri" panose="020F0502020204030204" pitchFamily="34" charset="0"/>
                          <a:ea typeface="+mn-ea"/>
                          <a:cs typeface="+mn-cs"/>
                        </a:rPr>
                        <a:t>firmadas; </a:t>
                      </a:r>
                      <a:r>
                        <a:rPr lang="es-CO" sz="1200" b="0" i="0" u="none" strike="noStrike" kern="1200" dirty="0" smtClean="0">
                          <a:solidFill>
                            <a:schemeClr val="tx1"/>
                          </a:solidFill>
                          <a:effectLst/>
                          <a:latin typeface="Calibri" panose="020F0502020204030204" pitchFamily="34" charset="0"/>
                          <a:ea typeface="+mn-ea"/>
                          <a:cs typeface="+mn-cs"/>
                        </a:rPr>
                        <a:t>así </a:t>
                      </a:r>
                      <a:r>
                        <a:rPr lang="es-CO" sz="1200" b="0" i="0" u="none" strike="noStrike" kern="1200" dirty="0">
                          <a:solidFill>
                            <a:schemeClr val="tx1"/>
                          </a:solidFill>
                          <a:effectLst/>
                          <a:latin typeface="Calibri" panose="020F0502020204030204" pitchFamily="34" charset="0"/>
                          <a:ea typeface="+mn-ea"/>
                          <a:cs typeface="+mn-cs"/>
                        </a:rPr>
                        <a:t>mismo garantizar que los bienes </a:t>
                      </a:r>
                      <a:r>
                        <a:rPr lang="es-CO" sz="1200" b="0" i="0" u="none" strike="noStrike" kern="1200" dirty="0" smtClean="0">
                          <a:solidFill>
                            <a:schemeClr val="tx1"/>
                          </a:solidFill>
                          <a:effectLst/>
                          <a:latin typeface="Calibri" panose="020F0502020204030204" pitchFamily="34" charset="0"/>
                          <a:ea typeface="+mn-ea"/>
                          <a:cs typeface="+mn-cs"/>
                        </a:rPr>
                        <a:t>estén </a:t>
                      </a:r>
                      <a:r>
                        <a:rPr lang="es-CO" sz="1200" b="0" i="0" u="none" strike="noStrike" kern="1200" dirty="0">
                          <a:solidFill>
                            <a:schemeClr val="tx1"/>
                          </a:solidFill>
                          <a:effectLst/>
                          <a:latin typeface="Calibri" panose="020F0502020204030204" pitchFamily="34" charset="0"/>
                          <a:ea typeface="+mn-ea"/>
                          <a:cs typeface="+mn-cs"/>
                        </a:rPr>
                        <a:t>a cargo de los funcionarios del planta de la Universidad.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a:solidFill>
                            <a:schemeClr val="tx1"/>
                          </a:solidFill>
                          <a:effectLst/>
                          <a:latin typeface="Arial" panose="020B0604020202020204" pitchFamily="34" charset="0"/>
                        </a:rPr>
                        <a:t>Se hará  verificación de firmas en los registros correspondientes a los inventarios de los procesos con el fin de garantizar el cumplimiento del procedimiento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1" i="0" u="none" strike="noStrike" dirty="0" smtClean="0">
                          <a:solidFill>
                            <a:schemeClr val="tx1"/>
                          </a:solidFill>
                          <a:effectLst/>
                          <a:latin typeface="Arial" panose="020B0604020202020204" pitchFamily="34" charset="0"/>
                        </a:rPr>
                        <a:t>Cerrada</a:t>
                      </a:r>
                      <a:r>
                        <a:rPr lang="es-CO" sz="1100" b="0" i="0" u="none" strike="noStrike" dirty="0" smtClean="0">
                          <a:solidFill>
                            <a:schemeClr val="tx1"/>
                          </a:solidFill>
                          <a:effectLst/>
                          <a:latin typeface="Arial" panose="020B0604020202020204" pitchFamily="34" charset="0"/>
                        </a:rPr>
                        <a:t>: Se hizo  </a:t>
                      </a:r>
                      <a:r>
                        <a:rPr lang="es-CO" sz="1100" b="0" i="0" u="none" strike="noStrike" dirty="0">
                          <a:solidFill>
                            <a:schemeClr val="tx1"/>
                          </a:solidFill>
                          <a:effectLst/>
                          <a:latin typeface="Arial" panose="020B0604020202020204" pitchFamily="34" charset="0"/>
                        </a:rPr>
                        <a:t>verificación de firmas en los registros correspondientes a los inventarios de los procesos con el fin de garantizar el cumplimiento del procedimiento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1673443"/>
                  </a:ext>
                </a:extLst>
              </a:tr>
              <a:tr h="910220">
                <a:tc vMerge="1">
                  <a:txBody>
                    <a:bodyPr/>
                    <a:lstStyle/>
                    <a:p>
                      <a:pPr algn="just" fontAlgn="ctr"/>
                      <a:endParaRPr lang="es-CO"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a:solidFill>
                            <a:srgbClr val="000000"/>
                          </a:solidFill>
                          <a:effectLst/>
                          <a:latin typeface="Arial" panose="020B0604020202020204" pitchFamily="34" charset="0"/>
                        </a:rPr>
                        <a:t>Se analiza y reconsidera la asignación de activos para las personas de prestación de servicios donde desde la sindicatura se toma la decisión de asignarle los activos de los contratistas a los Jefes de cada unidad académica y administrativa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1" i="0" u="none" strike="noStrike" dirty="0" smtClean="0">
                          <a:effectLst/>
                          <a:latin typeface="Arial" panose="020B0604020202020204" pitchFamily="34" charset="0"/>
                        </a:rPr>
                        <a:t>Cerrada: </a:t>
                      </a:r>
                      <a:r>
                        <a:rPr lang="es-CO" sz="1100" b="0" i="0" u="none" strike="noStrike" dirty="0" smtClean="0">
                          <a:effectLst/>
                          <a:latin typeface="Arial" panose="020B0604020202020204" pitchFamily="34" charset="0"/>
                        </a:rPr>
                        <a:t>Se revaluó la </a:t>
                      </a:r>
                      <a:r>
                        <a:rPr lang="es-CO" sz="1100" b="0" i="0" u="none" strike="noStrike" dirty="0">
                          <a:effectLst/>
                          <a:latin typeface="Arial" panose="020B0604020202020204" pitchFamily="34" charset="0"/>
                        </a:rPr>
                        <a:t>asignación de activos para las personas de prestación de </a:t>
                      </a:r>
                      <a:r>
                        <a:rPr lang="es-CO" sz="1100" b="0" i="0" u="none" strike="noStrike" dirty="0" smtClean="0">
                          <a:effectLst/>
                          <a:latin typeface="Arial" panose="020B0604020202020204" pitchFamily="34" charset="0"/>
                        </a:rPr>
                        <a:t>servicios y ya  se les</a:t>
                      </a:r>
                      <a:r>
                        <a:rPr lang="es-CO" sz="1100" b="0" i="0" u="none" strike="noStrike" baseline="0" dirty="0" smtClean="0">
                          <a:effectLst/>
                          <a:latin typeface="Arial" panose="020B0604020202020204" pitchFamily="34" charset="0"/>
                        </a:rPr>
                        <a:t> </a:t>
                      </a:r>
                      <a:r>
                        <a:rPr lang="es-CO" sz="1100" b="0" i="0" u="none" strike="noStrike" dirty="0" smtClean="0">
                          <a:effectLst/>
                          <a:latin typeface="Arial" panose="020B0604020202020204" pitchFamily="34" charset="0"/>
                        </a:rPr>
                        <a:t> asignó </a:t>
                      </a:r>
                      <a:r>
                        <a:rPr lang="es-CO" sz="1100" b="0" i="0" u="none" strike="noStrike" dirty="0">
                          <a:effectLst/>
                          <a:latin typeface="Arial" panose="020B0604020202020204" pitchFamily="34" charset="0"/>
                        </a:rPr>
                        <a:t>a los Jefes de cada unidad académica y administrativa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0641262"/>
                  </a:ext>
                </a:extLst>
              </a:tr>
              <a:tr h="1319165">
                <a:tc>
                  <a:txBody>
                    <a:bodyPr/>
                    <a:lstStyle/>
                    <a:p>
                      <a:pPr marL="0" marR="0" indent="0" algn="just" defTabSz="914400" rtl="0" eaLnBrk="1" fontAlgn="auto" latinLnBrk="0" hangingPunct="1">
                        <a:lnSpc>
                          <a:spcPct val="107000"/>
                        </a:lnSpc>
                        <a:spcBef>
                          <a:spcPts val="0"/>
                        </a:spcBef>
                        <a:spcAft>
                          <a:spcPts val="800"/>
                        </a:spcAft>
                        <a:buClrTx/>
                        <a:buSzTx/>
                        <a:buFontTx/>
                        <a:buNone/>
                        <a:tabLst/>
                        <a:defRPr/>
                      </a:pPr>
                      <a:r>
                        <a:rPr lang="es-CO" sz="1200" b="1" i="0" u="none" strike="noStrike" dirty="0" smtClean="0">
                          <a:solidFill>
                            <a:schemeClr val="tx1"/>
                          </a:solidFill>
                          <a:effectLst/>
                          <a:latin typeface="Calibri" panose="020F0502020204030204" pitchFamily="34" charset="0"/>
                        </a:rPr>
                        <a:t>Observación </a:t>
                      </a:r>
                      <a:r>
                        <a:rPr lang="es-CO" sz="1200" b="0" i="0" u="none" strike="noStrike" dirty="0" smtClean="0">
                          <a:solidFill>
                            <a:schemeClr val="tx1"/>
                          </a:solidFill>
                          <a:effectLst/>
                          <a:latin typeface="Calibri" panose="020F0502020204030204" pitchFamily="34" charset="0"/>
                        </a:rPr>
                        <a:t>2.Teniendo en cuenta que durante los primeros meses del año no se dio cumplimiento a los términos establecidos para el tramite de solicitudes debido a la integración del sistema </a:t>
                      </a:r>
                      <a:r>
                        <a:rPr lang="es-CO" sz="1200" b="0" i="0" u="none" strike="noStrike" dirty="0" err="1" smtClean="0">
                          <a:solidFill>
                            <a:schemeClr val="tx1"/>
                          </a:solidFill>
                          <a:effectLst/>
                          <a:latin typeface="Calibri" panose="020F0502020204030204" pitchFamily="34" charset="0"/>
                        </a:rPr>
                        <a:t>Seven</a:t>
                      </a:r>
                      <a:r>
                        <a:rPr lang="es-CO" sz="1200" b="0" i="0" u="none" strike="noStrike" dirty="0" smtClean="0">
                          <a:solidFill>
                            <a:schemeClr val="tx1"/>
                          </a:solidFill>
                          <a:effectLst/>
                          <a:latin typeface="Calibri" panose="020F0502020204030204" pitchFamily="34" charset="0"/>
                        </a:rPr>
                        <a:t>, se debe generar acciones que permitan continuar mejorando el resultado del indicador.</a:t>
                      </a:r>
                    </a:p>
                    <a:p>
                      <a:pPr algn="just">
                        <a:lnSpc>
                          <a:spcPct val="107000"/>
                        </a:lnSpc>
                        <a:spcAft>
                          <a:spcPts val="800"/>
                        </a:spcAft>
                      </a:pP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Hoy </a:t>
                      </a:r>
                      <a:r>
                        <a:rPr lang="es-CO" sz="1100" b="0" i="0" u="none" strike="noStrike" kern="1200" dirty="0" smtClean="0">
                          <a:solidFill>
                            <a:srgbClr val="000000"/>
                          </a:solidFill>
                          <a:effectLst/>
                          <a:latin typeface="Arial" panose="020B0604020202020204" pitchFamily="34" charset="0"/>
                          <a:ea typeface="+mn-ea"/>
                          <a:cs typeface="+mn-cs"/>
                        </a:rPr>
                        <a:t>se tiene el sistema en un 95%, y se realizaron las respectivas ordenes de compra correspondientes a todas las solicitudes que ingresaron durante los primeros meses del año</a:t>
                      </a: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1" i="0" u="none" strike="noStrike" dirty="0" smtClean="0">
                          <a:effectLst/>
                          <a:latin typeface="Arial" panose="020B0604020202020204" pitchFamily="34" charset="0"/>
                        </a:rPr>
                        <a:t>Cerrada</a:t>
                      </a:r>
                      <a:r>
                        <a:rPr lang="es-CO" sz="1100" b="0" i="0" u="none" strike="noStrike" dirty="0" smtClean="0">
                          <a:effectLst/>
                          <a:latin typeface="Arial" panose="020B0604020202020204" pitchFamily="34" charset="0"/>
                        </a:rPr>
                        <a:t>: Hoy </a:t>
                      </a:r>
                      <a:r>
                        <a:rPr lang="es-CO" sz="1100" b="0" i="0" u="none" strike="noStrike" dirty="0">
                          <a:effectLst/>
                          <a:latin typeface="Arial" panose="020B0604020202020204" pitchFamily="34" charset="0"/>
                        </a:rPr>
                        <a:t>se tiene el sistema en un 95%, y se realizaron las respectivas ordenes de compra correspondientes a todas las </a:t>
                      </a:r>
                      <a:r>
                        <a:rPr lang="es-CO" sz="1100" b="0" i="0" u="none" strike="noStrike" dirty="0" smtClean="0">
                          <a:effectLst/>
                          <a:latin typeface="Arial" panose="020B0604020202020204" pitchFamily="34" charset="0"/>
                        </a:rPr>
                        <a:t>solicitudes </a:t>
                      </a:r>
                      <a:r>
                        <a:rPr lang="es-CO" sz="1100" b="0" i="0" u="none" strike="noStrike" dirty="0">
                          <a:effectLst/>
                          <a:latin typeface="Arial" panose="020B0604020202020204" pitchFamily="34" charset="0"/>
                        </a:rPr>
                        <a:t>que ingresaron durante los primeros meses del año</a:t>
                      </a:r>
                      <a:r>
                        <a:rPr lang="es-CO" sz="1100" b="0" i="0" u="none" strike="noStrike" dirty="0" smtClean="0">
                          <a:effectLst/>
                          <a:latin typeface="Arial" panose="020B0604020202020204" pitchFamily="34" charset="0"/>
                        </a:rPr>
                        <a:t>. En espera de la revisión</a:t>
                      </a:r>
                      <a:r>
                        <a:rPr lang="es-CO" sz="1100" b="0" i="0" u="none" strike="noStrike" baseline="0" dirty="0" smtClean="0">
                          <a:effectLst/>
                          <a:latin typeface="Arial" panose="020B0604020202020204" pitchFamily="34" charset="0"/>
                        </a:rPr>
                        <a:t> de observaciones al proceso enviadas al coordinador nacional de calidad para salir en producción.</a:t>
                      </a:r>
                      <a:endParaRPr lang="es-CO" sz="11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018367"/>
                  </a:ext>
                </a:extLst>
              </a:tr>
              <a:tr h="877204">
                <a:tc>
                  <a:txBody>
                    <a:bodyPr/>
                    <a:lstStyle/>
                    <a:p>
                      <a:pPr marL="0" marR="0" indent="0" algn="just" defTabSz="914400" rtl="0" eaLnBrk="1" fontAlgn="auto" latinLnBrk="0" hangingPunct="1">
                        <a:lnSpc>
                          <a:spcPct val="107000"/>
                        </a:lnSpc>
                        <a:spcBef>
                          <a:spcPts val="0"/>
                        </a:spcBef>
                        <a:spcAft>
                          <a:spcPts val="800"/>
                        </a:spcAft>
                        <a:buClrTx/>
                        <a:buSzTx/>
                        <a:buFontTx/>
                        <a:buNone/>
                        <a:tabLst/>
                        <a:defRPr/>
                      </a:pPr>
                      <a:r>
                        <a:rPr lang="es-CO" sz="1200" b="1" i="0" u="none" strike="noStrike" dirty="0" smtClean="0">
                          <a:solidFill>
                            <a:schemeClr val="tx1"/>
                          </a:solidFill>
                          <a:effectLst/>
                          <a:latin typeface="Calibri" panose="020F0502020204030204" pitchFamily="34" charset="0"/>
                        </a:rPr>
                        <a:t>Observación 3</a:t>
                      </a:r>
                      <a:r>
                        <a:rPr lang="es-CO" sz="1200" b="0" i="0" u="none" strike="noStrike" dirty="0" smtClean="0">
                          <a:solidFill>
                            <a:schemeClr val="tx1"/>
                          </a:solidFill>
                          <a:effectLst/>
                          <a:latin typeface="Calibri" panose="020F0502020204030204" pitchFamily="34" charset="0"/>
                        </a:rPr>
                        <a:t>:  Coordinar con la líder de Gestión Documental, la asignación de un espacio para el archivo y capacitación para la organización de los documentos, de tal forma que se de cumplimiento a la tabla de retención documental y normatividad vigente.</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100" b="0" i="0" u="none" strike="noStrike" kern="1200" dirty="0" smtClean="0">
                          <a:solidFill>
                            <a:srgbClr val="000000"/>
                          </a:solidFill>
                          <a:effectLst/>
                          <a:latin typeface="Arial" panose="020B0604020202020204" pitchFamily="34" charset="0"/>
                          <a:ea typeface="+mn-ea"/>
                          <a:cs typeface="+mn-cs"/>
                        </a:rPr>
                        <a:t>Trabajar con la Coordinadora de Gestión documental para hacer transferencia de archivo</a:t>
                      </a:r>
                      <a:endParaRPr lang="es-CO" sz="1100" b="0" i="0" u="none" strike="noStrike" kern="1200" dirty="0">
                        <a:solidFill>
                          <a:srgbClr val="000000"/>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100" b="1" i="0" u="none" strike="noStrike" kern="1200" dirty="0" smtClean="0">
                          <a:solidFill>
                            <a:srgbClr val="000000"/>
                          </a:solidFill>
                          <a:effectLst/>
                          <a:latin typeface="Arial" panose="020B0604020202020204" pitchFamily="34" charset="0"/>
                          <a:ea typeface="+mn-ea"/>
                          <a:cs typeface="+mn-cs"/>
                        </a:rPr>
                        <a:t>Cerrada: </a:t>
                      </a:r>
                      <a:r>
                        <a:rPr lang="es-CO" sz="1100" b="0" i="0" u="none" strike="noStrike" kern="1200" dirty="0" smtClean="0">
                          <a:solidFill>
                            <a:srgbClr val="000000"/>
                          </a:solidFill>
                          <a:effectLst/>
                          <a:latin typeface="Arial" panose="020B0604020202020204" pitchFamily="34" charset="0"/>
                          <a:ea typeface="+mn-ea"/>
                          <a:cs typeface="+mn-cs"/>
                        </a:rPr>
                        <a:t>Se ha trabajado con la Coordinadora de Gestión documental, donde se hizo transferencia al archivo central de los documentos que se tenían de 2017 hacia atrás</a:t>
                      </a:r>
                      <a:endParaRPr lang="es-CO" sz="1100" b="0" i="0" u="none" strike="noStrike" kern="1200" dirty="0">
                        <a:solidFill>
                          <a:srgbClr val="000000"/>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8507068"/>
                  </a:ext>
                </a:extLst>
              </a:tr>
            </a:tbl>
          </a:graphicData>
        </a:graphic>
      </p:graphicFrame>
      <p:sp>
        <p:nvSpPr>
          <p:cNvPr id="3" name="Rectangle 2"/>
          <p:cNvSpPr txBox="1">
            <a:spLocks noChangeArrowheads="1"/>
          </p:cNvSpPr>
          <p:nvPr/>
        </p:nvSpPr>
        <p:spPr>
          <a:xfrm>
            <a:off x="1299883" y="0"/>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smtClean="0">
                <a:solidFill>
                  <a:srgbClr val="FF3300"/>
                </a:solidFill>
              </a:rPr>
              <a:t>ESTADO DE LAS NO CONFORMIDADES Y DE LAS ACCIONES CORRECTIVAS</a:t>
            </a:r>
            <a:endParaRPr lang="es-MX" sz="2000" b="1" kern="0" dirty="0">
              <a:solidFill>
                <a:srgbClr val="FF3300"/>
              </a:solidFill>
            </a:endParaRPr>
          </a:p>
        </p:txBody>
      </p:sp>
      <p:graphicFrame>
        <p:nvGraphicFramePr>
          <p:cNvPr id="4" name="5 Tabla"/>
          <p:cNvGraphicFramePr>
            <a:graphicFrameLocks noGrp="1"/>
          </p:cNvGraphicFramePr>
          <p:nvPr>
            <p:extLst>
              <p:ext uri="{D42A27DB-BD31-4B8C-83A1-F6EECF244321}">
                <p14:modId xmlns:p14="http://schemas.microsoft.com/office/powerpoint/2010/main" val="2283605470"/>
              </p:ext>
            </p:extLst>
          </p:nvPr>
        </p:nvGraphicFramePr>
        <p:xfrm>
          <a:off x="206189" y="576064"/>
          <a:ext cx="10120356" cy="880864"/>
        </p:xfrm>
        <a:graphic>
          <a:graphicData uri="http://schemas.openxmlformats.org/drawingml/2006/table">
            <a:tbl>
              <a:tblPr/>
              <a:tblGrid>
                <a:gridCol w="2409610">
                  <a:extLst>
                    <a:ext uri="{9D8B030D-6E8A-4147-A177-3AD203B41FA5}">
                      <a16:colId xmlns:a16="http://schemas.microsoft.com/office/drawing/2014/main" val="20000"/>
                    </a:ext>
                  </a:extLst>
                </a:gridCol>
                <a:gridCol w="2609428">
                  <a:extLst>
                    <a:ext uri="{9D8B030D-6E8A-4147-A177-3AD203B41FA5}">
                      <a16:colId xmlns:a16="http://schemas.microsoft.com/office/drawing/2014/main" val="20001"/>
                    </a:ext>
                  </a:extLst>
                </a:gridCol>
                <a:gridCol w="2221541">
                  <a:extLst>
                    <a:ext uri="{9D8B030D-6E8A-4147-A177-3AD203B41FA5}">
                      <a16:colId xmlns:a16="http://schemas.microsoft.com/office/drawing/2014/main" val="20002"/>
                    </a:ext>
                  </a:extLst>
                </a:gridCol>
                <a:gridCol w="1316469">
                  <a:extLst>
                    <a:ext uri="{9D8B030D-6E8A-4147-A177-3AD203B41FA5}">
                      <a16:colId xmlns:a16="http://schemas.microsoft.com/office/drawing/2014/main" val="20003"/>
                    </a:ext>
                  </a:extLst>
                </a:gridCol>
                <a:gridCol w="1563308">
                  <a:extLst>
                    <a:ext uri="{9D8B030D-6E8A-4147-A177-3AD203B41FA5}">
                      <a16:colId xmlns:a16="http://schemas.microsoft.com/office/drawing/2014/main" val="20004"/>
                    </a:ext>
                  </a:extLst>
                </a:gridCol>
              </a:tblGrid>
              <a:tr h="576064">
                <a:tc>
                  <a:txBody>
                    <a:bodyPr/>
                    <a:lstStyle/>
                    <a:p>
                      <a:pPr algn="just" fontAlgn="ctr"/>
                      <a:r>
                        <a:rPr lang="es-ES" sz="1050" b="0"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2000" b="0" i="0" u="none" strike="noStrike" dirty="0" smtClean="0">
                          <a:solidFill>
                            <a:srgbClr val="000000"/>
                          </a:solidFill>
                          <a:effectLst/>
                          <a:latin typeface="Arial"/>
                        </a:rPr>
                        <a:t>9</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8</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8</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89%</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47209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73267027"/>
              </p:ext>
            </p:extLst>
          </p:nvPr>
        </p:nvGraphicFramePr>
        <p:xfrm>
          <a:off x="752866" y="1585121"/>
          <a:ext cx="9529650" cy="4146134"/>
        </p:xfrm>
        <a:graphic>
          <a:graphicData uri="http://schemas.openxmlformats.org/drawingml/2006/table">
            <a:tbl>
              <a:tblPr firstRow="1" firstCol="1" bandRow="1">
                <a:tableStyleId>{5C22544A-7EE6-4342-B048-85BDC9FD1C3A}</a:tableStyleId>
              </a:tblPr>
              <a:tblGrid>
                <a:gridCol w="3449104">
                  <a:extLst>
                    <a:ext uri="{9D8B030D-6E8A-4147-A177-3AD203B41FA5}">
                      <a16:colId xmlns:a16="http://schemas.microsoft.com/office/drawing/2014/main" val="3529620441"/>
                    </a:ext>
                  </a:extLst>
                </a:gridCol>
                <a:gridCol w="3158054">
                  <a:extLst>
                    <a:ext uri="{9D8B030D-6E8A-4147-A177-3AD203B41FA5}">
                      <a16:colId xmlns:a16="http://schemas.microsoft.com/office/drawing/2014/main" val="2723494346"/>
                    </a:ext>
                  </a:extLst>
                </a:gridCol>
                <a:gridCol w="2922492">
                  <a:extLst>
                    <a:ext uri="{9D8B030D-6E8A-4147-A177-3AD203B41FA5}">
                      <a16:colId xmlns:a16="http://schemas.microsoft.com/office/drawing/2014/main" val="504107030"/>
                    </a:ext>
                  </a:extLst>
                </a:gridCol>
              </a:tblGrid>
              <a:tr h="299499">
                <a:tc>
                  <a:txBody>
                    <a:bodyPr/>
                    <a:lstStyle/>
                    <a:p>
                      <a:pPr algn="ctr">
                        <a:lnSpc>
                          <a:spcPct val="107000"/>
                        </a:lnSpc>
                        <a:spcAft>
                          <a:spcPts val="0"/>
                        </a:spcAft>
                      </a:pPr>
                      <a:r>
                        <a:rPr lang="es-CO" sz="1000" dirty="0" smtClean="0">
                          <a:solidFill>
                            <a:schemeClr val="tx1"/>
                          </a:solidFill>
                          <a:effectLst/>
                        </a:rPr>
                        <a:t>HALLAZGOS</a:t>
                      </a:r>
                      <a:r>
                        <a:rPr lang="es-CO" sz="1000" baseline="0" dirty="0" smtClean="0">
                          <a:solidFill>
                            <a:schemeClr val="tx1"/>
                          </a:solidFill>
                          <a:effectLst/>
                        </a:rPr>
                        <a:t> Y OBSERVACIONES 2018-2</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smtClean="0">
                          <a:solidFill>
                            <a:schemeClr val="tx1"/>
                          </a:solidFill>
                          <a:effectLst/>
                          <a:latin typeface="+mn-lt"/>
                          <a:ea typeface="+mn-ea"/>
                          <a:cs typeface="+mn-cs"/>
                        </a:rPr>
                        <a:t>ACCIONES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705070">
                <a:tc>
                  <a:txBody>
                    <a:bodyPr/>
                    <a:lstStyle/>
                    <a:p>
                      <a:pPr algn="just" fontAlgn="ctr"/>
                      <a:r>
                        <a:rPr lang="es-CO" sz="900" b="0" i="0" u="none" strike="noStrike" dirty="0">
                          <a:solidFill>
                            <a:schemeClr val="tx1"/>
                          </a:solidFill>
                          <a:effectLst/>
                          <a:latin typeface="Calibri" panose="020F0502020204030204" pitchFamily="34" charset="0"/>
                        </a:rPr>
                        <a:t>NC1:  Se evidencia incumplimiento del procedimiento  de "Recepción y Administración de Insumos y Activos" toda vez que no se está registrando la información en el sistema financiero y por ende no se pueden verificar las existencias o el stock en el inventario físico y virtual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Para el mes de diciembre, la empresa Digital logró terminar de solucionar éste problema y se pudo realizar la transacción y cierre en dicho módulo para el cierre de fin de año quedando así solucionado el problema.</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smtClean="0">
                          <a:effectLst/>
                          <a:latin typeface="Arial" panose="020B0604020202020204" pitchFamily="34" charset="0"/>
                        </a:rPr>
                        <a:t>Cerrado</a:t>
                      </a:r>
                      <a:endParaRPr lang="es-CO" sz="11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018367"/>
                  </a:ext>
                </a:extLst>
              </a:tr>
              <a:tr h="705070">
                <a:tc>
                  <a:txBody>
                    <a:bodyPr/>
                    <a:lstStyle/>
                    <a:p>
                      <a:pPr algn="just" fontAlgn="ctr"/>
                      <a:r>
                        <a:rPr lang="es-CO" sz="900" b="0" i="0" u="none" strike="noStrike" dirty="0">
                          <a:solidFill>
                            <a:schemeClr val="tx1"/>
                          </a:solidFill>
                          <a:effectLst/>
                          <a:latin typeface="Calibri" panose="020F0502020204030204" pitchFamily="34" charset="0"/>
                        </a:rPr>
                        <a:t>OBS1:  Se debe mejorar la oportunidad y especificaciones claras  en las solicitudes de bienes o servicios, ya que se siguen presentando debilidades relacionadas con la entrega inoportuna e incompleta de las solicitudes de bienes y/o servicios por parte del solicitante (10 primeros días del mes), lo cual genera inconvenientes y retrasos para el tramite.   (4.4 Sistema de gestión de la calidad y sus procesos)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800" b="0" i="0" u="none" strike="noStrike" dirty="0">
                          <a:effectLst/>
                          <a:latin typeface="Arial" panose="020B0604020202020204" pitchFamily="34" charset="0"/>
                        </a:rPr>
                        <a:t>Elaborar circular para el personal administrativo recordando la importancia de especificar y referenciar claramente las solicitudes para que no se presenten confusiones. También recordar la entrega de solicitudes los primeros 10 días de cada mes y realizar la calificación del servicio y la calificación de proveedores cada vez se termine el proceso de solicitud de compra o servicio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100" b="0" i="0" u="none" strike="noStrike" kern="1200" dirty="0" smtClean="0">
                          <a:solidFill>
                            <a:srgbClr val="000000"/>
                          </a:solidFill>
                          <a:effectLst/>
                          <a:latin typeface="Arial" panose="020B0604020202020204" pitchFamily="34" charset="0"/>
                          <a:ea typeface="+mn-ea"/>
                          <a:cs typeface="+mn-cs"/>
                        </a:rPr>
                        <a:t>Cerrado</a:t>
                      </a:r>
                      <a:r>
                        <a:rPr lang="es-CO" sz="1100" b="0" i="0" u="none" strike="noStrike" kern="1200" baseline="0" dirty="0" smtClean="0">
                          <a:solidFill>
                            <a:srgbClr val="000000"/>
                          </a:solidFill>
                          <a:effectLst/>
                          <a:latin typeface="Arial" panose="020B0604020202020204" pitchFamily="34" charset="0"/>
                          <a:ea typeface="+mn-ea"/>
                          <a:cs typeface="+mn-cs"/>
                        </a:rPr>
                        <a:t> y permanente:  Actividad que se hace permanentemente con los solicitantes en forma directa, por correo electrónico, entre otros</a:t>
                      </a:r>
                      <a:endParaRPr lang="es-CO" sz="1100" b="0" i="0" u="none" strike="noStrike" kern="1200" dirty="0">
                        <a:solidFill>
                          <a:srgbClr val="000000"/>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8507068"/>
                  </a:ext>
                </a:extLst>
              </a:tr>
              <a:tr h="705070">
                <a:tc>
                  <a:txBody>
                    <a:bodyPr/>
                    <a:lstStyle/>
                    <a:p>
                      <a:pPr algn="just" fontAlgn="ctr"/>
                      <a:r>
                        <a:rPr lang="es-CO" sz="900" b="0" i="0" u="none" strike="noStrike" dirty="0">
                          <a:solidFill>
                            <a:schemeClr val="tx1"/>
                          </a:solidFill>
                          <a:effectLst/>
                          <a:latin typeface="Calibri" panose="020F0502020204030204" pitchFamily="34" charset="0"/>
                        </a:rPr>
                        <a:t>OBS2: No se han generado acciones concretas relacionadas con el material bibliográfico que se encuentra en el almacén, se observó insuficiente espacio para la organización de los elementos e insumos (6.1. Acciones para abordar riesgos y oportunidades)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800" b="0" i="0" u="none" strike="noStrike" dirty="0">
                          <a:effectLst/>
                          <a:latin typeface="Arial" panose="020B0604020202020204" pitchFamily="34" charset="0"/>
                        </a:rPr>
                        <a:t>Las acciones se deben realizar desde la Rectoría de la Universidad, conjuntamente con el proceso, toda vez que el rector es la persona que tiene el manejo académico de la universidad, la bodega solo es un punto de custodia </a:t>
                      </a:r>
                      <a:r>
                        <a:rPr lang="es-CO" sz="800" b="0" i="0" u="none" strike="noStrike" dirty="0" smtClean="0">
                          <a:effectLst/>
                          <a:latin typeface="Arial" panose="020B0604020202020204" pitchFamily="34" charset="0"/>
                        </a:rPr>
                        <a:t>temporal. Hemos estado vendiendo libros en las tiendas unilibristas y en el almacén esto hace que se haya evacuado un volumen</a:t>
                      </a:r>
                      <a:r>
                        <a:rPr lang="es-CO" sz="800" b="0" i="0" u="none" strike="noStrike" baseline="0" dirty="0" smtClean="0">
                          <a:effectLst/>
                          <a:latin typeface="Arial" panose="020B0604020202020204" pitchFamily="34" charset="0"/>
                        </a:rPr>
                        <a:t> de libros evitando el deterioro.</a:t>
                      </a:r>
                      <a:r>
                        <a:rPr lang="es-CO" sz="800" b="0" i="0" u="none" strike="noStrike" dirty="0" smtClean="0">
                          <a:effectLst/>
                          <a:latin typeface="Arial" panose="020B0604020202020204" pitchFamily="34" charset="0"/>
                        </a:rPr>
                        <a:t> </a:t>
                      </a:r>
                      <a:endParaRPr lang="es-CO" sz="8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100" b="1" i="0" u="none" strike="noStrike" kern="1200" dirty="0" smtClean="0">
                          <a:solidFill>
                            <a:srgbClr val="FF0000"/>
                          </a:solidFill>
                          <a:effectLst/>
                          <a:latin typeface="Arial" panose="020B0604020202020204" pitchFamily="34" charset="0"/>
                          <a:ea typeface="+mn-ea"/>
                          <a:cs typeface="+mn-cs"/>
                        </a:rPr>
                        <a:t>En proceso</a:t>
                      </a:r>
                      <a:endParaRPr lang="es-CO" sz="1100" b="1" i="0" u="none" strike="noStrike" kern="1200" dirty="0">
                        <a:solidFill>
                          <a:srgbClr val="FF0000"/>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318747"/>
                  </a:ext>
                </a:extLst>
              </a:tr>
              <a:tr h="705070">
                <a:tc>
                  <a:txBody>
                    <a:bodyPr/>
                    <a:lstStyle/>
                    <a:p>
                      <a:pPr algn="just" fontAlgn="ctr"/>
                      <a:r>
                        <a:rPr lang="es-CO" sz="900" b="0" i="0" u="none" strike="noStrike" dirty="0">
                          <a:solidFill>
                            <a:schemeClr val="tx1"/>
                          </a:solidFill>
                          <a:effectLst/>
                          <a:latin typeface="Calibri" panose="020F0502020204030204" pitchFamily="34" charset="0"/>
                        </a:rPr>
                        <a:t>OBS3: Se requiere colocar al día la información en el </a:t>
                      </a:r>
                      <a:r>
                        <a:rPr lang="es-CO" sz="900" b="0" i="0" u="none" strike="noStrike" dirty="0" err="1">
                          <a:solidFill>
                            <a:schemeClr val="tx1"/>
                          </a:solidFill>
                          <a:effectLst/>
                          <a:latin typeface="Calibri" panose="020F0502020204030204" pitchFamily="34" charset="0"/>
                        </a:rPr>
                        <a:t>seven</a:t>
                      </a:r>
                      <a:r>
                        <a:rPr lang="es-CO" sz="900" b="0" i="0" u="none" strike="noStrike" dirty="0">
                          <a:solidFill>
                            <a:schemeClr val="tx1"/>
                          </a:solidFill>
                          <a:effectLst/>
                          <a:latin typeface="Calibri" panose="020F0502020204030204" pitchFamily="34" charset="0"/>
                        </a:rPr>
                        <a:t> relacionado con los ingresos y salidas de elementos e insumos (bodega 27) toda vez que es la herramienta de trazabilidad para verificar las existencias o el stock de inventario físico y virtual, así mismo es la información requerida para generar el indicador.  (8.5.2 Identificación y trazabilidad)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800" b="0" i="0" u="none" strike="noStrike" dirty="0">
                          <a:effectLst/>
                          <a:latin typeface="Arial" panose="020B0604020202020204" pitchFamily="34" charset="0"/>
                        </a:rPr>
                        <a:t>La empresa Digital terminó de solucionar los errores del módulo de inventarios en el mes de diciembre de 2018 y en este mismo mes se pudo finalizar el proceso de ingreso de las solicitudes que estaban represadas desde el mes de julio; lo que se puede verificar ya que para cierre de fin de año es obligatorio  que la Auditoría Interna de la Universidad, verifique el inventario de la bodega 27 al 100%, lo cual se llevó a cabo sin novedad.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smtClean="0">
                          <a:effectLst/>
                          <a:latin typeface="Arial" panose="020B0604020202020204" pitchFamily="34" charset="0"/>
                        </a:rPr>
                        <a:t>Cerrado</a:t>
                      </a:r>
                      <a:endParaRPr lang="es-CO" sz="1100" b="0" i="0" u="none" strike="noStrike" dirty="0">
                        <a:effectLst/>
                        <a:latin typeface="Arial" panose="020B0604020202020204" pitchFamily="34"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7659216"/>
                  </a:ext>
                </a:extLst>
              </a:tr>
              <a:tr h="705070">
                <a:tc>
                  <a:txBody>
                    <a:bodyPr/>
                    <a:lstStyle/>
                    <a:p>
                      <a:pPr algn="just" fontAlgn="ctr"/>
                      <a:r>
                        <a:rPr lang="es-CO" sz="900" b="0" i="0" u="none" strike="noStrike" dirty="0">
                          <a:solidFill>
                            <a:schemeClr val="tx1"/>
                          </a:solidFill>
                          <a:effectLst/>
                          <a:latin typeface="Calibri" panose="020F0502020204030204" pitchFamily="34" charset="0"/>
                        </a:rPr>
                        <a:t>OBS4: Se deben establecer acciones para cumplimiento a los requerimientos de Gestión Documental (identificación, organización y tiempos de retención, entre otros) 8.5.3  Propiedad perteneciente a los clientes o proveedores externos.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800" b="0" i="0" u="none" strike="noStrike" dirty="0">
                          <a:effectLst/>
                          <a:latin typeface="Arial" panose="020B0604020202020204" pitchFamily="34" charset="0"/>
                        </a:rPr>
                        <a:t>Se envió correo electrónico a la </a:t>
                      </a:r>
                      <a:r>
                        <a:rPr lang="es-CO" sz="800" b="0" i="0" u="none" strike="noStrike" dirty="0" err="1" smtClean="0">
                          <a:effectLst/>
                          <a:latin typeface="Arial" panose="020B0604020202020204" pitchFamily="34" charset="0"/>
                        </a:rPr>
                        <a:t>Coordinadinadora</a:t>
                      </a:r>
                      <a:r>
                        <a:rPr lang="es-CO" sz="800" b="0" i="0" u="none" strike="noStrike" dirty="0" smtClean="0">
                          <a:effectLst/>
                          <a:latin typeface="Arial" panose="020B0604020202020204" pitchFamily="34" charset="0"/>
                        </a:rPr>
                        <a:t> </a:t>
                      </a:r>
                      <a:r>
                        <a:rPr lang="es-CO" sz="800" b="0" i="0" u="none" strike="noStrike" dirty="0">
                          <a:effectLst/>
                          <a:latin typeface="Arial" panose="020B0604020202020204" pitchFamily="34" charset="0"/>
                        </a:rPr>
                        <a:t>de Gestión Documental solicitando asesoría y revisión de archivo de Gestión para el área de compras y almacén para entrega a archivo central o destrucción total, dependiendo el caso.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100" b="0" i="0" u="none" strike="noStrike" kern="1200" dirty="0" smtClean="0">
                          <a:solidFill>
                            <a:srgbClr val="000000"/>
                          </a:solidFill>
                          <a:effectLst/>
                          <a:latin typeface="Arial" panose="020B0604020202020204" pitchFamily="34" charset="0"/>
                          <a:ea typeface="+mn-ea"/>
                          <a:cs typeface="+mn-cs"/>
                        </a:rPr>
                        <a:t>Cerrado</a:t>
                      </a:r>
                      <a:endParaRPr lang="es-CO" sz="1100" b="0" i="0" u="none" strike="noStrike" kern="1200" dirty="0">
                        <a:solidFill>
                          <a:srgbClr val="000000"/>
                        </a:solidFill>
                        <a:effectLst/>
                        <a:latin typeface="Arial" panose="020B0604020202020204" pitchFamily="34" charset="0"/>
                        <a:ea typeface="+mn-ea"/>
                        <a:cs typeface="+mn-cs"/>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2106202"/>
                  </a:ext>
                </a:extLst>
              </a:tr>
            </a:tbl>
          </a:graphicData>
        </a:graphic>
      </p:graphicFrame>
      <p:sp>
        <p:nvSpPr>
          <p:cNvPr id="3" name="Rectangle 2"/>
          <p:cNvSpPr txBox="1">
            <a:spLocks noChangeArrowheads="1"/>
          </p:cNvSpPr>
          <p:nvPr/>
        </p:nvSpPr>
        <p:spPr>
          <a:xfrm>
            <a:off x="1380878" y="0"/>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smtClean="0">
                <a:solidFill>
                  <a:srgbClr val="FF3300"/>
                </a:solidFill>
              </a:rPr>
              <a:t>ESTADO DE LAS NO CONFORMIDADES Y DE LAS ACCIONES CORRECTIVAS</a:t>
            </a:r>
            <a:endParaRPr lang="es-MX" sz="2000" b="1" kern="0" dirty="0">
              <a:solidFill>
                <a:srgbClr val="FF3300"/>
              </a:solidFill>
            </a:endParaRPr>
          </a:p>
        </p:txBody>
      </p:sp>
      <p:graphicFrame>
        <p:nvGraphicFramePr>
          <p:cNvPr id="4" name="5 Tabla"/>
          <p:cNvGraphicFramePr>
            <a:graphicFrameLocks noGrp="1"/>
          </p:cNvGraphicFramePr>
          <p:nvPr>
            <p:extLst>
              <p:ext uri="{D42A27DB-BD31-4B8C-83A1-F6EECF244321}">
                <p14:modId xmlns:p14="http://schemas.microsoft.com/office/powerpoint/2010/main" val="93552040"/>
              </p:ext>
            </p:extLst>
          </p:nvPr>
        </p:nvGraphicFramePr>
        <p:xfrm>
          <a:off x="730853" y="576064"/>
          <a:ext cx="9573677" cy="880864"/>
        </p:xfrm>
        <a:graphic>
          <a:graphicData uri="http://schemas.openxmlformats.org/drawingml/2006/table">
            <a:tbl>
              <a:tblPr/>
              <a:tblGrid>
                <a:gridCol w="2279448">
                  <a:extLst>
                    <a:ext uri="{9D8B030D-6E8A-4147-A177-3AD203B41FA5}">
                      <a16:colId xmlns:a16="http://schemas.microsoft.com/office/drawing/2014/main" val="20000"/>
                    </a:ext>
                  </a:extLst>
                </a:gridCol>
                <a:gridCol w="2468473">
                  <a:extLst>
                    <a:ext uri="{9D8B030D-6E8A-4147-A177-3AD203B41FA5}">
                      <a16:colId xmlns:a16="http://schemas.microsoft.com/office/drawing/2014/main" val="20001"/>
                    </a:ext>
                  </a:extLst>
                </a:gridCol>
                <a:gridCol w="2101538">
                  <a:extLst>
                    <a:ext uri="{9D8B030D-6E8A-4147-A177-3AD203B41FA5}">
                      <a16:colId xmlns:a16="http://schemas.microsoft.com/office/drawing/2014/main" val="20002"/>
                    </a:ext>
                  </a:extLst>
                </a:gridCol>
                <a:gridCol w="1245356">
                  <a:extLst>
                    <a:ext uri="{9D8B030D-6E8A-4147-A177-3AD203B41FA5}">
                      <a16:colId xmlns:a16="http://schemas.microsoft.com/office/drawing/2014/main" val="20003"/>
                    </a:ext>
                  </a:extLst>
                </a:gridCol>
                <a:gridCol w="1478862">
                  <a:extLst>
                    <a:ext uri="{9D8B030D-6E8A-4147-A177-3AD203B41FA5}">
                      <a16:colId xmlns:a16="http://schemas.microsoft.com/office/drawing/2014/main" val="20004"/>
                    </a:ext>
                  </a:extLst>
                </a:gridCol>
              </a:tblGrid>
              <a:tr h="576064">
                <a:tc>
                  <a:txBody>
                    <a:bodyPr/>
                    <a:lstStyle/>
                    <a:p>
                      <a:pPr algn="just" fontAlgn="ctr"/>
                      <a:r>
                        <a:rPr lang="es-ES" sz="1050" b="0"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2000" b="0" i="0" u="none" strike="noStrike" dirty="0" smtClean="0">
                          <a:solidFill>
                            <a:srgbClr val="000000"/>
                          </a:solidFill>
                          <a:effectLst/>
                          <a:latin typeface="Arial"/>
                        </a:rPr>
                        <a:t>9</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8</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8</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89%</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00217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49511" y="-81220"/>
            <a:ext cx="984699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t>GESTIÓN DEL RIESGO</a:t>
            </a:r>
            <a:r>
              <a:rPr lang="es-CO" sz="2400" b="1" kern="0" dirty="0" smtClean="0">
                <a:solidFill>
                  <a:srgbClr val="FFFF00"/>
                </a:solidFill>
              </a:rPr>
              <a:t/>
            </a:r>
            <a:br>
              <a:rPr lang="es-CO" sz="2400" b="1" kern="0" dirty="0" smtClean="0">
                <a:solidFill>
                  <a:srgbClr val="FFFF00"/>
                </a:solidFill>
              </a:rPr>
            </a:br>
            <a:r>
              <a:rPr lang="es-CO" sz="2000" b="1" kern="0" dirty="0" smtClean="0"/>
              <a:t>Eficacia de las acciones tomadas para abordar los riesgos y las oportunidades.</a:t>
            </a:r>
            <a:endParaRPr lang="es-ES" sz="20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1525037394"/>
              </p:ext>
            </p:extLst>
          </p:nvPr>
        </p:nvGraphicFramePr>
        <p:xfrm>
          <a:off x="349511" y="2407755"/>
          <a:ext cx="10171804" cy="3604289"/>
        </p:xfrm>
        <a:graphic>
          <a:graphicData uri="http://schemas.openxmlformats.org/drawingml/2006/table">
            <a:tbl>
              <a:tblPr/>
              <a:tblGrid>
                <a:gridCol w="2115783">
                  <a:extLst>
                    <a:ext uri="{9D8B030D-6E8A-4147-A177-3AD203B41FA5}">
                      <a16:colId xmlns:a16="http://schemas.microsoft.com/office/drawing/2014/main" val="20000"/>
                    </a:ext>
                  </a:extLst>
                </a:gridCol>
                <a:gridCol w="3833520">
                  <a:extLst>
                    <a:ext uri="{9D8B030D-6E8A-4147-A177-3AD203B41FA5}">
                      <a16:colId xmlns:a16="http://schemas.microsoft.com/office/drawing/2014/main" val="20001"/>
                    </a:ext>
                  </a:extLst>
                </a:gridCol>
                <a:gridCol w="4192109">
                  <a:extLst>
                    <a:ext uri="{9D8B030D-6E8A-4147-A177-3AD203B41FA5}">
                      <a16:colId xmlns:a16="http://schemas.microsoft.com/office/drawing/2014/main" val="20002"/>
                    </a:ext>
                  </a:extLst>
                </a:gridCol>
                <a:gridCol w="30392">
                  <a:extLst>
                    <a:ext uri="{9D8B030D-6E8A-4147-A177-3AD203B41FA5}">
                      <a16:colId xmlns:a16="http://schemas.microsoft.com/office/drawing/2014/main" val="20003"/>
                    </a:ext>
                  </a:extLst>
                </a:gridCol>
              </a:tblGrid>
              <a:tr h="203931">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56879">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latin typeface="Century Gothic"/>
                        </a:rPr>
                        <a:t>OPORTUNIDADES DE MEJORA</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s-CO" b="1"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29422">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664163">
                <a:tc rowSpan="3">
                  <a:txBody>
                    <a:bodyPr/>
                    <a:lstStyle/>
                    <a:p>
                      <a:pPr algn="just" fontAlgn="ctr"/>
                      <a:r>
                        <a:rPr lang="es-CO" sz="1400" b="1" i="0" u="none" strike="noStrike" kern="1200" dirty="0" smtClean="0">
                          <a:solidFill>
                            <a:srgbClr val="000000"/>
                          </a:solidFill>
                          <a:latin typeface="Arial"/>
                          <a:ea typeface="+mn-ea"/>
                          <a:cs typeface="+mn-cs"/>
                        </a:rPr>
                        <a:t>RIESGO OPERATIVO:  Tramite inoportuno de los bienes o servicios solicitados</a:t>
                      </a:r>
                      <a:endParaRPr lang="es-ES" sz="14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600" dirty="0" smtClean="0">
                          <a:effectLst/>
                          <a:latin typeface="Calibri" panose="020F0502020204030204" pitchFamily="34" charset="0"/>
                          <a:ea typeface="Calibri" panose="020F0502020204030204" pitchFamily="34" charset="0"/>
                          <a:cs typeface="Times New Roman" panose="02020603050405020304" pitchFamily="18" charset="0"/>
                        </a:rPr>
                        <a:t>En el momento de recibir la solicitud si faltan requisitos o especificaciones devolverla para que los solicitantes complementen  la información.</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600" b="1" i="0" u="none" strike="noStrike" dirty="0" smtClean="0">
                          <a:solidFill>
                            <a:srgbClr val="000000"/>
                          </a:solidFill>
                          <a:effectLst/>
                          <a:latin typeface="Calibri" panose="020F0502020204030204" pitchFamily="34" charset="0"/>
                        </a:rPr>
                        <a:t>Cerrada</a:t>
                      </a:r>
                      <a:r>
                        <a:rPr lang="es-CO" sz="1600" b="1" i="0" u="none" strike="noStrike" baseline="0" dirty="0" smtClean="0">
                          <a:solidFill>
                            <a:srgbClr val="000000"/>
                          </a:solidFill>
                          <a:effectLst/>
                          <a:latin typeface="Calibri" panose="020F0502020204030204" pitchFamily="34" charset="0"/>
                        </a:rPr>
                        <a:t> y permanente: </a:t>
                      </a:r>
                      <a:r>
                        <a:rPr lang="es-CO" sz="1400" b="0" i="0" u="none" strike="noStrike" dirty="0" smtClean="0">
                          <a:solidFill>
                            <a:srgbClr val="000000"/>
                          </a:solidFill>
                          <a:effectLst/>
                          <a:latin typeface="Calibri" panose="020F0502020204030204" pitchFamily="34" charset="0"/>
                        </a:rPr>
                        <a:t>Cada </a:t>
                      </a:r>
                      <a:r>
                        <a:rPr lang="es-CO" sz="1400" b="0" i="0" u="none" strike="noStrike" dirty="0">
                          <a:solidFill>
                            <a:srgbClr val="000000"/>
                          </a:solidFill>
                          <a:effectLst/>
                          <a:latin typeface="Calibri" panose="020F0502020204030204" pitchFamily="34" charset="0"/>
                        </a:rPr>
                        <a:t>vez que las solicitudes de compra o servicio llegan incompletas a compras, en requisitos o especificaciones, se devuelven al respectivo solicitante.</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74830">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600" dirty="0" smtClean="0">
                          <a:effectLst/>
                          <a:latin typeface="Calibri" panose="020F0502020204030204" pitchFamily="34" charset="0"/>
                          <a:ea typeface="Calibri" panose="020F0502020204030204" pitchFamily="34" charset="0"/>
                          <a:cs typeface="Times New Roman" panose="02020603050405020304" pitchFamily="18" charset="0"/>
                        </a:rPr>
                        <a:t>Parametrización de requisiciones por </a:t>
                      </a:r>
                      <a:r>
                        <a:rPr lang="es-CO" sz="1600" dirty="0" err="1" smtClean="0">
                          <a:effectLst/>
                          <a:latin typeface="Calibri" panose="020F0502020204030204" pitchFamily="34" charset="0"/>
                          <a:ea typeface="Calibri" panose="020F0502020204030204" pitchFamily="34" charset="0"/>
                          <a:cs typeface="Times New Roman" panose="02020603050405020304" pitchFamily="18" charset="0"/>
                        </a:rPr>
                        <a:t>work</a:t>
                      </a:r>
                      <a:r>
                        <a:rPr lang="es-CO" sz="16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1600" dirty="0" err="1" smtClean="0">
                          <a:effectLst/>
                          <a:latin typeface="Calibri" panose="020F0502020204030204" pitchFamily="34" charset="0"/>
                          <a:ea typeface="Calibri" panose="020F0502020204030204" pitchFamily="34" charset="0"/>
                          <a:cs typeface="Times New Roman" panose="02020603050405020304" pitchFamily="18" charset="0"/>
                        </a:rPr>
                        <a:t>flow</a:t>
                      </a:r>
                      <a:r>
                        <a:rPr lang="es-CO" sz="1600" dirty="0" smtClean="0">
                          <a:effectLst/>
                          <a:latin typeface="Calibri" panose="020F0502020204030204" pitchFamily="34" charset="0"/>
                          <a:ea typeface="Calibri" panose="020F0502020204030204" pitchFamily="34" charset="0"/>
                          <a:cs typeface="Times New Roman" panose="02020603050405020304" pitchFamily="18" charset="0"/>
                        </a:rPr>
                        <a:t>  a nivel nacional y realización de pruebas.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just" fontAlgn="ctr"/>
                      <a:r>
                        <a:rPr lang="es-CO" sz="1400" b="1" i="0" u="none" strike="noStrike" dirty="0" smtClean="0">
                          <a:solidFill>
                            <a:srgbClr val="FF0000"/>
                          </a:solidFill>
                          <a:effectLst/>
                          <a:latin typeface="Calibri" panose="020F0502020204030204" pitchFamily="34" charset="0"/>
                        </a:rPr>
                        <a:t>En Proceso:  </a:t>
                      </a:r>
                      <a:r>
                        <a:rPr lang="es-CO" sz="1400" b="0" i="0" u="none" strike="noStrike" dirty="0" smtClean="0">
                          <a:solidFill>
                            <a:srgbClr val="000000"/>
                          </a:solidFill>
                          <a:effectLst/>
                          <a:latin typeface="Calibri" panose="020F0502020204030204" pitchFamily="34" charset="0"/>
                        </a:rPr>
                        <a:t>En </a:t>
                      </a:r>
                      <a:r>
                        <a:rPr lang="es-CO" sz="1400" b="0" i="0" u="none" strike="noStrike" dirty="0">
                          <a:solidFill>
                            <a:srgbClr val="000000"/>
                          </a:solidFill>
                          <a:effectLst/>
                          <a:latin typeface="Calibri" panose="020F0502020204030204" pitchFamily="34" charset="0"/>
                        </a:rPr>
                        <a:t>espera de directriz nacional en revisión de observaciones o ajustes realizados por la seccional</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7702">
                <a:tc vMerge="1">
                  <a:txBody>
                    <a:bodyPr/>
                    <a:lstStyle/>
                    <a:p>
                      <a:pPr algn="just" fontAlgn="ct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600" dirty="0" smtClean="0">
                          <a:effectLst/>
                          <a:latin typeface="Calibri" panose="020F0502020204030204" pitchFamily="34" charset="0"/>
                          <a:ea typeface="Calibri" panose="020F0502020204030204" pitchFamily="34" charset="0"/>
                          <a:cs typeface="Times New Roman" panose="02020603050405020304" pitchFamily="18" charset="0"/>
                        </a:rPr>
                        <a:t>Puesta en marcha del proyecto de requisiciones por </a:t>
                      </a:r>
                      <a:r>
                        <a:rPr lang="es-CO" sz="1600" dirty="0" err="1" smtClean="0">
                          <a:effectLst/>
                          <a:latin typeface="Calibri" panose="020F0502020204030204" pitchFamily="34" charset="0"/>
                          <a:ea typeface="Calibri" panose="020F0502020204030204" pitchFamily="34" charset="0"/>
                          <a:cs typeface="Times New Roman" panose="02020603050405020304" pitchFamily="18" charset="0"/>
                        </a:rPr>
                        <a:t>work</a:t>
                      </a:r>
                      <a:r>
                        <a:rPr lang="es-CO" sz="16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1600" dirty="0" err="1" smtClean="0">
                          <a:effectLst/>
                          <a:latin typeface="Calibri" panose="020F0502020204030204" pitchFamily="34" charset="0"/>
                          <a:ea typeface="Calibri" panose="020F0502020204030204" pitchFamily="34" charset="0"/>
                          <a:cs typeface="Times New Roman" panose="02020603050405020304" pitchFamily="18" charset="0"/>
                        </a:rPr>
                        <a:t>flow</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CO" dirty="0"/>
                    </a:p>
                  </a:txBody>
                  <a:tcP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601012"/>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3909118023"/>
              </p:ext>
            </p:extLst>
          </p:nvPr>
        </p:nvGraphicFramePr>
        <p:xfrm>
          <a:off x="395536" y="1090343"/>
          <a:ext cx="9994556" cy="1194695"/>
        </p:xfrm>
        <a:graphic>
          <a:graphicData uri="http://schemas.openxmlformats.org/drawingml/2006/table">
            <a:tbl>
              <a:tblPr/>
              <a:tblGrid>
                <a:gridCol w="1903756">
                  <a:extLst>
                    <a:ext uri="{9D8B030D-6E8A-4147-A177-3AD203B41FA5}">
                      <a16:colId xmlns:a16="http://schemas.microsoft.com/office/drawing/2014/main" val="20000"/>
                    </a:ext>
                  </a:extLst>
                </a:gridCol>
                <a:gridCol w="1618160">
                  <a:extLst>
                    <a:ext uri="{9D8B030D-6E8A-4147-A177-3AD203B41FA5}">
                      <a16:colId xmlns:a16="http://schemas.microsoft.com/office/drawing/2014/main" val="20001"/>
                    </a:ext>
                  </a:extLst>
                </a:gridCol>
                <a:gridCol w="1618160">
                  <a:extLst>
                    <a:ext uri="{9D8B030D-6E8A-4147-A177-3AD203B41FA5}">
                      <a16:colId xmlns:a16="http://schemas.microsoft.com/office/drawing/2014/main" val="20002"/>
                    </a:ext>
                  </a:extLst>
                </a:gridCol>
                <a:gridCol w="1618160">
                  <a:extLst>
                    <a:ext uri="{9D8B030D-6E8A-4147-A177-3AD203B41FA5}">
                      <a16:colId xmlns:a16="http://schemas.microsoft.com/office/drawing/2014/main" val="20003"/>
                    </a:ext>
                  </a:extLst>
                </a:gridCol>
                <a:gridCol w="1618160">
                  <a:extLst>
                    <a:ext uri="{9D8B030D-6E8A-4147-A177-3AD203B41FA5}">
                      <a16:colId xmlns:a16="http://schemas.microsoft.com/office/drawing/2014/main" val="20004"/>
                    </a:ext>
                  </a:extLst>
                </a:gridCol>
                <a:gridCol w="1618160">
                  <a:extLst>
                    <a:ext uri="{9D8B030D-6E8A-4147-A177-3AD203B41FA5}">
                      <a16:colId xmlns:a16="http://schemas.microsoft.com/office/drawing/2014/main" val="20005"/>
                    </a:ext>
                  </a:extLst>
                </a:gridCol>
              </a:tblGrid>
              <a:tr h="219335">
                <a:tc>
                  <a:txBody>
                    <a:bodyPr/>
                    <a:lstStyle/>
                    <a:p>
                      <a:pPr algn="just" fontAlgn="ctr"/>
                      <a:r>
                        <a:rPr lang="es-ES" sz="1000" b="1" i="0" u="none" strike="noStrike" dirty="0" smtClean="0">
                          <a:latin typeface="Arial"/>
                        </a:rPr>
                        <a:t>OPORTUNIDADES</a:t>
                      </a:r>
                      <a:r>
                        <a:rPr lang="es-ES" sz="1000" b="1" i="0" u="none" strike="noStrike" baseline="0" dirty="0" smtClean="0">
                          <a:latin typeface="Arial"/>
                        </a:rPr>
                        <a:t> DE MEJORA</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40704">
                <a:tc>
                  <a:txBody>
                    <a:bodyPr/>
                    <a:lstStyle/>
                    <a:p>
                      <a:pPr algn="ctr" fontAlgn="ctr"/>
                      <a:r>
                        <a:rPr lang="es-CO" sz="2000" b="0" i="0" u="none" strike="noStrike" dirty="0">
                          <a:solidFill>
                            <a:srgbClr val="000000"/>
                          </a:solidFill>
                          <a:effectLst/>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3</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smtClean="0">
                          <a:solidFill>
                            <a:srgbClr val="000000"/>
                          </a:solidFill>
                          <a:effectLst/>
                          <a:latin typeface="Arial"/>
                        </a:rPr>
                        <a:t>2</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50</a:t>
                      </a:r>
                      <a:r>
                        <a:rPr lang="es-CO" sz="2000" b="0" i="0" u="none" strike="noStrike" dirty="0">
                          <a:solidFill>
                            <a:srgbClr val="000000"/>
                          </a:solidFill>
                          <a:effectLst/>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93">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smtClean="0">
                          <a:ln>
                            <a:noFill/>
                          </a:ln>
                          <a:solidFill>
                            <a:schemeClr val="tx1"/>
                          </a:solidFill>
                          <a:effectLst/>
                          <a:latin typeface="Arial" charset="0"/>
                          <a:ea typeface="MS PGothic" pitchFamily="34" charset="-128"/>
                        </a:rPr>
                        <a:t>Se identificaron 2 riesgos operativos y se formularon 6 oportunidades de mejora de las cuales 3 se encuentran en proceso y 3 cerradas.</a:t>
                      </a:r>
                      <a:endParaRPr kumimoji="0" lang="es-ES" sz="2000" b="0" i="0" u="none" strike="noStrike" cap="none" normalizeH="0" baseline="0" dirty="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47220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t>ESTADO DE LAS ACCIONES DE LAS REVISIONES POR LA DIRECCIÓN PREVIAS</a:t>
            </a:r>
          </a:p>
        </p:txBody>
      </p:sp>
      <p:graphicFrame>
        <p:nvGraphicFramePr>
          <p:cNvPr id="7" name="1 Tabla"/>
          <p:cNvGraphicFramePr>
            <a:graphicFrameLocks noGrp="1"/>
          </p:cNvGraphicFramePr>
          <p:nvPr>
            <p:extLst>
              <p:ext uri="{D42A27DB-BD31-4B8C-83A1-F6EECF244321}">
                <p14:modId xmlns:p14="http://schemas.microsoft.com/office/powerpoint/2010/main" val="3736789089"/>
              </p:ext>
            </p:extLst>
          </p:nvPr>
        </p:nvGraphicFramePr>
        <p:xfrm>
          <a:off x="289747" y="468241"/>
          <a:ext cx="10010707" cy="1185257"/>
        </p:xfrm>
        <a:graphic>
          <a:graphicData uri="http://schemas.openxmlformats.org/drawingml/2006/table">
            <a:tbl>
              <a:tblPr>
                <a:tableStyleId>{5C22544A-7EE6-4342-B048-85BDC9FD1C3A}</a:tableStyleId>
              </a:tblPr>
              <a:tblGrid>
                <a:gridCol w="418272">
                  <a:extLst>
                    <a:ext uri="{9D8B030D-6E8A-4147-A177-3AD203B41FA5}">
                      <a16:colId xmlns:a16="http://schemas.microsoft.com/office/drawing/2014/main" val="20000"/>
                    </a:ext>
                  </a:extLst>
                </a:gridCol>
                <a:gridCol w="418272">
                  <a:extLst>
                    <a:ext uri="{9D8B030D-6E8A-4147-A177-3AD203B41FA5}">
                      <a16:colId xmlns:a16="http://schemas.microsoft.com/office/drawing/2014/main" val="20001"/>
                    </a:ext>
                  </a:extLst>
                </a:gridCol>
                <a:gridCol w="418272">
                  <a:extLst>
                    <a:ext uri="{9D8B030D-6E8A-4147-A177-3AD203B41FA5}">
                      <a16:colId xmlns:a16="http://schemas.microsoft.com/office/drawing/2014/main" val="20002"/>
                    </a:ext>
                  </a:extLst>
                </a:gridCol>
                <a:gridCol w="418272">
                  <a:extLst>
                    <a:ext uri="{9D8B030D-6E8A-4147-A177-3AD203B41FA5}">
                      <a16:colId xmlns:a16="http://schemas.microsoft.com/office/drawing/2014/main" val="20003"/>
                    </a:ext>
                  </a:extLst>
                </a:gridCol>
                <a:gridCol w="418272">
                  <a:extLst>
                    <a:ext uri="{9D8B030D-6E8A-4147-A177-3AD203B41FA5}">
                      <a16:colId xmlns:a16="http://schemas.microsoft.com/office/drawing/2014/main" val="20004"/>
                    </a:ext>
                  </a:extLst>
                </a:gridCol>
                <a:gridCol w="418272">
                  <a:extLst>
                    <a:ext uri="{9D8B030D-6E8A-4147-A177-3AD203B41FA5}">
                      <a16:colId xmlns:a16="http://schemas.microsoft.com/office/drawing/2014/main" val="20005"/>
                    </a:ext>
                  </a:extLst>
                </a:gridCol>
                <a:gridCol w="418272">
                  <a:extLst>
                    <a:ext uri="{9D8B030D-6E8A-4147-A177-3AD203B41FA5}">
                      <a16:colId xmlns:a16="http://schemas.microsoft.com/office/drawing/2014/main" val="20006"/>
                    </a:ext>
                  </a:extLst>
                </a:gridCol>
                <a:gridCol w="418272">
                  <a:extLst>
                    <a:ext uri="{9D8B030D-6E8A-4147-A177-3AD203B41FA5}">
                      <a16:colId xmlns:a16="http://schemas.microsoft.com/office/drawing/2014/main" val="20007"/>
                    </a:ext>
                  </a:extLst>
                </a:gridCol>
                <a:gridCol w="418272">
                  <a:extLst>
                    <a:ext uri="{9D8B030D-6E8A-4147-A177-3AD203B41FA5}">
                      <a16:colId xmlns:a16="http://schemas.microsoft.com/office/drawing/2014/main" val="20008"/>
                    </a:ext>
                  </a:extLst>
                </a:gridCol>
                <a:gridCol w="418272">
                  <a:extLst>
                    <a:ext uri="{9D8B030D-6E8A-4147-A177-3AD203B41FA5}">
                      <a16:colId xmlns:a16="http://schemas.microsoft.com/office/drawing/2014/main" val="20009"/>
                    </a:ext>
                  </a:extLst>
                </a:gridCol>
                <a:gridCol w="418272">
                  <a:extLst>
                    <a:ext uri="{9D8B030D-6E8A-4147-A177-3AD203B41FA5}">
                      <a16:colId xmlns:a16="http://schemas.microsoft.com/office/drawing/2014/main" val="20010"/>
                    </a:ext>
                  </a:extLst>
                </a:gridCol>
                <a:gridCol w="418272">
                  <a:extLst>
                    <a:ext uri="{9D8B030D-6E8A-4147-A177-3AD203B41FA5}">
                      <a16:colId xmlns:a16="http://schemas.microsoft.com/office/drawing/2014/main" val="20011"/>
                    </a:ext>
                  </a:extLst>
                </a:gridCol>
                <a:gridCol w="418272">
                  <a:extLst>
                    <a:ext uri="{9D8B030D-6E8A-4147-A177-3AD203B41FA5}">
                      <a16:colId xmlns:a16="http://schemas.microsoft.com/office/drawing/2014/main" val="20012"/>
                    </a:ext>
                  </a:extLst>
                </a:gridCol>
                <a:gridCol w="418272">
                  <a:extLst>
                    <a:ext uri="{9D8B030D-6E8A-4147-A177-3AD203B41FA5}">
                      <a16:colId xmlns:a16="http://schemas.microsoft.com/office/drawing/2014/main" val="20013"/>
                    </a:ext>
                  </a:extLst>
                </a:gridCol>
                <a:gridCol w="412501">
                  <a:extLst>
                    <a:ext uri="{9D8B030D-6E8A-4147-A177-3AD203B41FA5}">
                      <a16:colId xmlns:a16="http://schemas.microsoft.com/office/drawing/2014/main" val="20014"/>
                    </a:ext>
                  </a:extLst>
                </a:gridCol>
                <a:gridCol w="518614">
                  <a:extLst>
                    <a:ext uri="{9D8B030D-6E8A-4147-A177-3AD203B41FA5}">
                      <a16:colId xmlns:a16="http://schemas.microsoft.com/office/drawing/2014/main" val="20015"/>
                    </a:ext>
                  </a:extLst>
                </a:gridCol>
                <a:gridCol w="424182">
                  <a:extLst>
                    <a:ext uri="{9D8B030D-6E8A-4147-A177-3AD203B41FA5}">
                      <a16:colId xmlns:a16="http://schemas.microsoft.com/office/drawing/2014/main" val="20016"/>
                    </a:ext>
                  </a:extLst>
                </a:gridCol>
                <a:gridCol w="551437">
                  <a:extLst>
                    <a:ext uri="{9D8B030D-6E8A-4147-A177-3AD203B41FA5}">
                      <a16:colId xmlns:a16="http://schemas.microsoft.com/office/drawing/2014/main" val="4206363942"/>
                    </a:ext>
                  </a:extLst>
                </a:gridCol>
                <a:gridCol w="551437">
                  <a:extLst>
                    <a:ext uri="{9D8B030D-6E8A-4147-A177-3AD203B41FA5}">
                      <a16:colId xmlns:a16="http://schemas.microsoft.com/office/drawing/2014/main" val="3487756267"/>
                    </a:ext>
                  </a:extLst>
                </a:gridCol>
                <a:gridCol w="848364">
                  <a:extLst>
                    <a:ext uri="{9D8B030D-6E8A-4147-A177-3AD203B41FA5}">
                      <a16:colId xmlns:a16="http://schemas.microsoft.com/office/drawing/2014/main" val="20017"/>
                    </a:ext>
                  </a:extLst>
                </a:gridCol>
                <a:gridCol w="848364">
                  <a:extLst>
                    <a:ext uri="{9D8B030D-6E8A-4147-A177-3AD203B41FA5}">
                      <a16:colId xmlns:a16="http://schemas.microsoft.com/office/drawing/2014/main" val="20018"/>
                    </a:ext>
                  </a:extLst>
                </a:gridCol>
              </a:tblGrid>
              <a:tr h="266703">
                <a:tc gridSpan="21">
                  <a:txBody>
                    <a:bodyPr/>
                    <a:lstStyle/>
                    <a:p>
                      <a:pPr algn="ctr" rtl="0" fontAlgn="ctr"/>
                      <a:r>
                        <a:rPr lang="es-CO" sz="1200" b="1" u="none" strike="noStrike" dirty="0">
                          <a:effectLst/>
                        </a:rPr>
                        <a:t>CONSOLIDADO DE TAREAS DE REVISIONES GERENCIALES  2007-1 AL </a:t>
                      </a:r>
                      <a:r>
                        <a:rPr lang="es-CO" sz="1200" b="1" u="none" strike="noStrike" dirty="0" smtClean="0">
                          <a:effectLst/>
                        </a:rPr>
                        <a:t>2018</a:t>
                      </a:r>
                      <a:endParaRPr lang="es-CO" sz="12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360446">
                <a:tc>
                  <a:txBody>
                    <a:bodyPr/>
                    <a:lstStyle/>
                    <a:p>
                      <a:pPr algn="ctr" rtl="0" fontAlgn="ctr"/>
                      <a:r>
                        <a:rPr lang="es-CO" sz="800" u="none" strike="noStrike" dirty="0">
                          <a:effectLst/>
                        </a:rPr>
                        <a:t>2007-1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u="none" strike="noStrike" dirty="0">
                          <a:effectLst/>
                        </a:rPr>
                        <a:t>2007-II</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2008-I</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2008-2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2009-1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2009-2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2010-1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2010-2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2011-1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2011-2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2012-1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2012-2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2013 -1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2013-2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457200" rtl="0" eaLnBrk="1" fontAlgn="ctr" latinLnBrk="0" hangingPunct="1"/>
                      <a:r>
                        <a:rPr lang="es-CO" sz="800" b="1" u="none" strike="noStrike" kern="1200" dirty="0">
                          <a:solidFill>
                            <a:schemeClr val="dk1"/>
                          </a:solidFill>
                          <a:effectLst/>
                          <a:latin typeface="+mn-lt"/>
                          <a:ea typeface="+mn-ea"/>
                          <a:cs typeface="+mn-cs"/>
                        </a:rPr>
                        <a:t>2014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457200" rtl="0" eaLnBrk="1" fontAlgn="ctr" latinLnBrk="0" hangingPunct="1"/>
                      <a:r>
                        <a:rPr lang="es-CO" sz="800" b="1" u="none" strike="noStrike" kern="1200" dirty="0">
                          <a:solidFill>
                            <a:schemeClr val="dk1"/>
                          </a:solidFill>
                          <a:effectLst/>
                          <a:latin typeface="+mn-lt"/>
                          <a:ea typeface="+mn-ea"/>
                          <a:cs typeface="+mn-cs"/>
                        </a:rPr>
                        <a:t>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457200" rtl="0" eaLnBrk="1" fontAlgn="ctr" latinLnBrk="0" hangingPunct="1"/>
                      <a:r>
                        <a:rPr lang="es-CO" sz="800" b="0" i="0" u="none" strike="noStrike" kern="1200" dirty="0">
                          <a:solidFill>
                            <a:srgbClr val="000000"/>
                          </a:solidFill>
                          <a:effectLst/>
                          <a:latin typeface="Arial" panose="020B0604020202020204" pitchFamily="34" charset="0"/>
                          <a:ea typeface="+mn-ea"/>
                          <a:cs typeface="+mn-cs"/>
                        </a:rPr>
                        <a:t>2016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457200" rtl="0" eaLnBrk="1" fontAlgn="ctr" latinLnBrk="0" hangingPunct="1"/>
                      <a:r>
                        <a:rPr lang="es-CO" sz="1200" b="1" u="none" strike="noStrike" kern="1200" dirty="0">
                          <a:solidFill>
                            <a:schemeClr val="dk1"/>
                          </a:solidFill>
                          <a:effectLst/>
                          <a:latin typeface="+mn-lt"/>
                          <a:ea typeface="+mn-ea"/>
                          <a:cs typeface="+mn-cs"/>
                        </a:rPr>
                        <a:t>2017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r>
                        <a:rPr lang="es-CO" sz="1200" b="1" u="none" strike="noStrike" kern="1200" dirty="0" smtClean="0">
                          <a:solidFill>
                            <a:schemeClr val="dk1"/>
                          </a:solidFill>
                          <a:effectLst/>
                          <a:latin typeface="+mn-lt"/>
                          <a:ea typeface="+mn-ea"/>
                          <a:cs typeface="+mn-cs"/>
                        </a:rPr>
                        <a:t>2018</a:t>
                      </a:r>
                      <a:endParaRPr lang="es-CO" sz="1200" b="1"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rtl="0" fontAlgn="ctr"/>
                      <a:r>
                        <a:rPr lang="es-CO" sz="1100" b="1" u="none" strike="noStrike" dirty="0">
                          <a:effectLst/>
                        </a:rPr>
                        <a:t>En proceso</a:t>
                      </a:r>
                      <a:endParaRPr lang="es-CO" sz="11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FF6D"/>
                    </a:solidFill>
                  </a:tcPr>
                </a:tc>
                <a:tc>
                  <a:txBody>
                    <a:bodyPr/>
                    <a:lstStyle/>
                    <a:p>
                      <a:pPr algn="just" rtl="0" fontAlgn="ctr"/>
                      <a:r>
                        <a:rPr lang="es-CO" sz="1400" b="1" i="0" u="none" strike="noStrike" dirty="0" smtClean="0">
                          <a:solidFill>
                            <a:schemeClr val="dk1"/>
                          </a:solidFill>
                          <a:effectLst/>
                          <a:latin typeface="+mn-lt"/>
                        </a:rPr>
                        <a:t>Total</a:t>
                      </a:r>
                      <a:r>
                        <a:rPr lang="es-CO" sz="1400" b="1" i="0" u="none" strike="noStrike" baseline="0" dirty="0" smtClean="0">
                          <a:solidFill>
                            <a:schemeClr val="dk1"/>
                          </a:solidFill>
                          <a:effectLst/>
                          <a:latin typeface="+mn-lt"/>
                        </a:rPr>
                        <a:t> acciones </a:t>
                      </a:r>
                    </a:p>
                    <a:p>
                      <a:pPr algn="just" rtl="0" fontAlgn="ctr"/>
                      <a:r>
                        <a:rPr lang="es-CO" sz="1200" b="1" i="0" u="none" strike="noStrike" baseline="0" dirty="0" smtClean="0">
                          <a:solidFill>
                            <a:schemeClr val="dk1"/>
                          </a:solidFill>
                          <a:effectLst/>
                          <a:latin typeface="+mn-lt"/>
                        </a:rPr>
                        <a:t>2007 al 2018</a:t>
                      </a:r>
                      <a:endParaRPr lang="es-CO" sz="12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AA00"/>
                    </a:solidFill>
                  </a:tcPr>
                </a:tc>
                <a:extLst>
                  <a:ext uri="{0D108BD9-81ED-4DB2-BD59-A6C34878D82A}">
                    <a16:rowId xmlns:a16="http://schemas.microsoft.com/office/drawing/2014/main" val="10001"/>
                  </a:ext>
                </a:extLst>
              </a:tr>
              <a:tr h="308954">
                <a:tc>
                  <a:txBody>
                    <a:bodyPr/>
                    <a:lstStyle/>
                    <a:p>
                      <a:pPr algn="ctr" rtl="0" fontAlgn="b"/>
                      <a:r>
                        <a:rPr lang="es-CO" sz="1400" b="0" i="0" u="none" strike="noStrike" dirty="0">
                          <a:solidFill>
                            <a:srgbClr val="000000"/>
                          </a:solidFill>
                          <a:effectLst/>
                          <a:latin typeface="Arial" panose="020B0604020202020204"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400" b="0" i="0" u="none" strike="noStrike">
                          <a:solidFill>
                            <a:srgbClr val="000000"/>
                          </a:solidFill>
                          <a:effectLst/>
                          <a:latin typeface="Arial" panose="020B0604020202020204"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400" b="0" i="0" u="none" strike="noStrike" dirty="0">
                          <a:solidFill>
                            <a:srgbClr val="000000"/>
                          </a:solidFill>
                          <a:effectLst/>
                          <a:latin typeface="Arial" panose="020B0604020202020204"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400" b="0" i="0" u="none" strike="noStrike" dirty="0">
                          <a:solidFill>
                            <a:srgbClr val="000000"/>
                          </a:solidFill>
                          <a:effectLst/>
                          <a:latin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400" b="0" i="0" u="none" strike="noStrike" dirty="0">
                          <a:solidFill>
                            <a:srgbClr val="000000"/>
                          </a:solidFill>
                          <a:effectLst/>
                          <a:latin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400" b="0" i="0" u="none" strike="noStrike" dirty="0">
                          <a:solidFill>
                            <a:srgbClr val="000000"/>
                          </a:solidFill>
                          <a:effectLst/>
                          <a:latin typeface="Arial" panose="020B0604020202020204"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a:solidFill>
                            <a:srgbClr val="000000"/>
                          </a:solidFill>
                          <a:effectLst/>
                          <a:latin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a:solidFill>
                            <a:srgbClr val="000000"/>
                          </a:solidFill>
                          <a:effectLst/>
                          <a:latin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a:solidFill>
                            <a:srgbClr val="000000"/>
                          </a:solidFill>
                          <a:effectLst/>
                          <a:latin typeface="Arial" panose="020B0604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457200" rtl="0" eaLnBrk="1" fontAlgn="ctr" latinLnBrk="0" hangingPunct="1"/>
                      <a:r>
                        <a:rPr lang="es-CO" sz="1400" b="0" i="0" u="none" strike="noStrike" kern="1200" dirty="0">
                          <a:solidFill>
                            <a:srgbClr val="000000"/>
                          </a:solidFill>
                          <a:effectLst/>
                          <a:latin typeface="Arial" panose="020B0604020202020204" pitchFamily="34" charset="0"/>
                          <a:ea typeface="+mn-ea"/>
                          <a:cs typeface="+mn-cs"/>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457200" rtl="0" eaLnBrk="1" fontAlgn="ctr" latinLnBrk="0" hangingPunct="1"/>
                      <a:r>
                        <a:rPr lang="es-CO" sz="1400" b="0" i="0" u="none" strike="noStrike" kern="1200" dirty="0" smtClean="0">
                          <a:solidFill>
                            <a:srgbClr val="000000"/>
                          </a:solidFill>
                          <a:effectLst/>
                          <a:latin typeface="Arial" panose="020B0604020202020204" pitchFamily="34" charset="0"/>
                          <a:ea typeface="+mn-ea"/>
                          <a:cs typeface="+mn-cs"/>
                        </a:rPr>
                        <a:t>3</a:t>
                      </a:r>
                      <a:endParaRPr lang="es-CO" sz="1400" b="0" i="0" u="none" strike="noStrike" kern="1200" dirty="0">
                        <a:solidFill>
                          <a:srgbClr val="000000"/>
                        </a:solidFill>
                        <a:effectLst/>
                        <a:latin typeface="Arial" panose="020B0604020202020204" pitchFamily="34" charset="0"/>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r>
                        <a:rPr lang="es-CO" sz="1400" b="0" i="0" u="none" strike="noStrike" dirty="0" smtClean="0">
                          <a:solidFill>
                            <a:srgbClr val="000000"/>
                          </a:solidFill>
                          <a:effectLst/>
                          <a:latin typeface="Arial" panose="020B0604020202020204" pitchFamily="34" charset="0"/>
                        </a:rPr>
                        <a:t>3</a:t>
                      </a:r>
                      <a:endParaRPr lang="es-CO" sz="14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s-CO" sz="1800" b="1" i="0" u="none" strike="noStrike" dirty="0" smtClean="0">
                          <a:solidFill>
                            <a:srgbClr val="000000"/>
                          </a:solidFill>
                          <a:effectLst/>
                          <a:latin typeface="Arial"/>
                        </a:rPr>
                        <a:t>0</a:t>
                      </a:r>
                      <a:endParaRPr lang="es-CO" sz="1800" b="1" i="0" u="none" strike="noStrike" dirty="0">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FF6D"/>
                    </a:solidFill>
                  </a:tcPr>
                </a:tc>
                <a:tc>
                  <a:txBody>
                    <a:bodyPr/>
                    <a:lstStyle/>
                    <a:p>
                      <a:pPr algn="ctr" rtl="0" fontAlgn="b"/>
                      <a:r>
                        <a:rPr lang="es-CO" sz="1800" b="1" i="0" u="none" strike="noStrike" dirty="0" smtClean="0">
                          <a:solidFill>
                            <a:srgbClr val="000000"/>
                          </a:solidFill>
                          <a:effectLst/>
                          <a:latin typeface="Arial"/>
                        </a:rPr>
                        <a:t>37</a:t>
                      </a:r>
                      <a:endParaRPr lang="es-CO" sz="1800" b="1" i="0" u="none" strike="noStrike" dirty="0">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AA00"/>
                    </a:solidFill>
                  </a:tcPr>
                </a:tc>
                <a:extLst>
                  <a:ext uri="{0D108BD9-81ED-4DB2-BD59-A6C34878D82A}">
                    <a16:rowId xmlns:a16="http://schemas.microsoft.com/office/drawing/2014/main" val="10002"/>
                  </a:ext>
                </a:extLst>
              </a:tr>
            </a:tbl>
          </a:graphicData>
        </a:graphic>
      </p:graphicFrame>
      <p:graphicFrame>
        <p:nvGraphicFramePr>
          <p:cNvPr id="9" name="2 Tabla"/>
          <p:cNvGraphicFramePr>
            <a:graphicFrameLocks noGrp="1"/>
          </p:cNvGraphicFramePr>
          <p:nvPr>
            <p:extLst>
              <p:ext uri="{D42A27DB-BD31-4B8C-83A1-F6EECF244321}">
                <p14:modId xmlns:p14="http://schemas.microsoft.com/office/powerpoint/2010/main" val="3500992050"/>
              </p:ext>
            </p:extLst>
          </p:nvPr>
        </p:nvGraphicFramePr>
        <p:xfrm>
          <a:off x="379394" y="1849028"/>
          <a:ext cx="10010700" cy="4170618"/>
        </p:xfrm>
        <a:graphic>
          <a:graphicData uri="http://schemas.openxmlformats.org/drawingml/2006/table">
            <a:tbl>
              <a:tblPr>
                <a:tableStyleId>{5C22544A-7EE6-4342-B048-85BDC9FD1C3A}</a:tableStyleId>
              </a:tblPr>
              <a:tblGrid>
                <a:gridCol w="733645">
                  <a:extLst>
                    <a:ext uri="{9D8B030D-6E8A-4147-A177-3AD203B41FA5}">
                      <a16:colId xmlns:a16="http://schemas.microsoft.com/office/drawing/2014/main" val="20000"/>
                    </a:ext>
                  </a:extLst>
                </a:gridCol>
                <a:gridCol w="3925126">
                  <a:extLst>
                    <a:ext uri="{9D8B030D-6E8A-4147-A177-3AD203B41FA5}">
                      <a16:colId xmlns:a16="http://schemas.microsoft.com/office/drawing/2014/main" val="20001"/>
                    </a:ext>
                  </a:extLst>
                </a:gridCol>
                <a:gridCol w="4154068">
                  <a:extLst>
                    <a:ext uri="{9D8B030D-6E8A-4147-A177-3AD203B41FA5}">
                      <a16:colId xmlns:a16="http://schemas.microsoft.com/office/drawing/2014/main" val="3015539728"/>
                    </a:ext>
                  </a:extLst>
                </a:gridCol>
                <a:gridCol w="1197861">
                  <a:extLst>
                    <a:ext uri="{9D8B030D-6E8A-4147-A177-3AD203B41FA5}">
                      <a16:colId xmlns:a16="http://schemas.microsoft.com/office/drawing/2014/main" val="20003"/>
                    </a:ext>
                  </a:extLst>
                </a:gridCol>
              </a:tblGrid>
              <a:tr h="574470">
                <a:tc gridSpan="4">
                  <a:txBody>
                    <a:bodyPr/>
                    <a:lstStyle/>
                    <a:p>
                      <a:pPr algn="ctr" fontAlgn="b"/>
                      <a:r>
                        <a:rPr lang="es-CO" sz="2000" b="1" u="none" strike="noStrike" dirty="0" smtClean="0">
                          <a:effectLst/>
                        </a:rPr>
                        <a:t>SEGUIMIENTO A ACCIONES DE MEJORAMIENTO  2018</a:t>
                      </a:r>
                      <a:endParaRPr lang="es-CO" sz="2000" b="1"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372519">
                <a:tc>
                  <a:txBody>
                    <a:bodyPr/>
                    <a:lstStyle/>
                    <a:p>
                      <a:pPr algn="just" fontAlgn="ctr"/>
                      <a:r>
                        <a:rPr lang="es-CO" sz="1200" b="1" u="none" strike="noStrike" kern="1200" dirty="0">
                          <a:solidFill>
                            <a:schemeClr val="dk1"/>
                          </a:solidFill>
                          <a:effectLst/>
                          <a:latin typeface="+mn-lt"/>
                          <a:ea typeface="+mn-ea"/>
                          <a:cs typeface="+mn-cs"/>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effectLst/>
                        </a:rPr>
                        <a:t>ACCIONES DE MEJORAMIENTO </a:t>
                      </a:r>
                      <a:endParaRPr lang="es-CO" sz="12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kern="1200" dirty="0">
                          <a:solidFill>
                            <a:schemeClr val="dk1"/>
                          </a:solidFill>
                          <a:effectLst/>
                          <a:latin typeface="+mn-lt"/>
                          <a:ea typeface="+mn-ea"/>
                          <a:cs typeface="+mn-cs"/>
                        </a:rPr>
                        <a:t>SEGUIMIENTO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kern="1200" dirty="0">
                          <a:solidFill>
                            <a:schemeClr val="dk1"/>
                          </a:solidFill>
                          <a:effectLst/>
                          <a:latin typeface="+mn-lt"/>
                          <a:ea typeface="+mn-ea"/>
                          <a:cs typeface="+mn-cs"/>
                        </a:rPr>
                        <a:t>ESTADO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74543">
                <a:tc>
                  <a:txBody>
                    <a:bodyPr/>
                    <a:lstStyle/>
                    <a:p>
                      <a:pPr algn="ctr" rtl="0" fontAlgn="ctr"/>
                      <a:r>
                        <a:rPr lang="es-CO" sz="1600" u="none" strike="noStrike" dirty="0">
                          <a:effectLst/>
                        </a:rPr>
                        <a:t>1</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Revisión mes a mes de las Ordenes de compra y/o servicio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smtClean="0">
                          <a:effectLst/>
                          <a:latin typeface="Arial" panose="020B0604020202020204" pitchFamily="34" charset="0"/>
                        </a:rPr>
                        <a:t>Se </a:t>
                      </a:r>
                      <a:r>
                        <a:rPr lang="es-CO" sz="1100" b="0" i="0" u="none" strike="noStrike" dirty="0">
                          <a:effectLst/>
                          <a:latin typeface="Arial" panose="020B0604020202020204" pitchFamily="34" charset="0"/>
                        </a:rPr>
                        <a:t>hizo revisión mes a mes de las Órdenes de compra y/o servicio, lo cual  evitó reprocesos y traumatismos para el fin de año a las áreas de Pagaduría, Presupuesto y Contabilidad,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050" b="1" i="0" u="none" strike="noStrike" dirty="0">
                          <a:solidFill>
                            <a:srgbClr val="000000"/>
                          </a:solidFill>
                          <a:effectLst/>
                          <a:latin typeface="Arial"/>
                        </a:rPr>
                        <a:t>Cerrada</a:t>
                      </a:r>
                      <a:endParaRPr lang="es-CO"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074543">
                <a:tc>
                  <a:txBody>
                    <a:bodyPr/>
                    <a:lstStyle/>
                    <a:p>
                      <a:pPr algn="ctr" rtl="0" fontAlgn="ctr"/>
                      <a:r>
                        <a:rPr lang="es-CO" sz="1600" b="0" i="0" u="none" strike="noStrike" dirty="0" smtClean="0">
                          <a:solidFill>
                            <a:srgbClr val="000000"/>
                          </a:solidFill>
                          <a:effectLst/>
                          <a:latin typeface="Arial"/>
                        </a:rPr>
                        <a:t>2</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Realización permanente de la calificación del servicio.</a:t>
                      </a:r>
                      <a:br>
                        <a:rPr lang="es-CO" sz="1400" b="0" i="0" u="none" strike="noStrike" dirty="0">
                          <a:effectLst/>
                          <a:latin typeface="Arial" panose="020B0604020202020204" pitchFamily="34" charset="0"/>
                        </a:rPr>
                      </a:br>
                      <a:endParaRPr lang="es-CO" sz="14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smtClean="0">
                          <a:effectLst/>
                          <a:latin typeface="Arial" panose="020B0604020202020204" pitchFamily="34" charset="0"/>
                        </a:rPr>
                        <a:t>Se </a:t>
                      </a:r>
                      <a:r>
                        <a:rPr lang="es-CO" sz="1100" b="0" i="0" u="none" strike="noStrike" dirty="0">
                          <a:effectLst/>
                          <a:latin typeface="Arial" panose="020B0604020202020204" pitchFamily="34" charset="0"/>
                        </a:rPr>
                        <a:t>hace calificar permanentemente el servicio de compras, tanto en áreas académicas y  administrativas como a proveedores,  con el fin de identificar el nivel de satisfacción del usuario frente al proceso y en caso de insatisfacción implementar acciones correctivas para la mejora del proceso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050" b="1" i="0" u="none" strike="noStrike" kern="1200" cap="none" spc="0" normalizeH="0" baseline="0" noProof="0" smtClean="0">
                          <a:ln>
                            <a:noFill/>
                          </a:ln>
                          <a:solidFill>
                            <a:srgbClr val="000000"/>
                          </a:solidFill>
                          <a:effectLst/>
                          <a:uLnTx/>
                          <a:uFillTx/>
                          <a:latin typeface="Arial"/>
                          <a:ea typeface="+mn-ea"/>
                          <a:cs typeface="+mn-cs"/>
                        </a:rPr>
                        <a:t>Cerrada</a:t>
                      </a:r>
                      <a:endParaRPr kumimoji="0" lang="es-CO" sz="1000" b="0" i="0" u="none" strike="noStrike" kern="1200" cap="none" spc="0" normalizeH="0" baseline="0" noProof="0" dirty="0">
                        <a:ln>
                          <a:noFill/>
                        </a:ln>
                        <a:solidFill>
                          <a:srgbClr val="000000"/>
                        </a:solidFill>
                        <a:effectLst/>
                        <a:uLnTx/>
                        <a:uFillTx/>
                        <a:latin typeface="Arial"/>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9602008"/>
                  </a:ext>
                </a:extLst>
              </a:tr>
              <a:tr h="1074543">
                <a:tc>
                  <a:txBody>
                    <a:bodyPr/>
                    <a:lstStyle/>
                    <a:p>
                      <a:pPr algn="ctr" rtl="0" fontAlgn="ctr"/>
                      <a:r>
                        <a:rPr lang="es-CO" sz="1600" b="0" i="0" u="none" strike="noStrike" dirty="0" smtClean="0">
                          <a:solidFill>
                            <a:srgbClr val="000000"/>
                          </a:solidFill>
                          <a:effectLst/>
                          <a:latin typeface="Arial"/>
                        </a:rPr>
                        <a:t>3</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a:effectLst/>
                          <a:latin typeface="Arial" panose="020B0604020202020204" pitchFamily="34" charset="0"/>
                        </a:rPr>
                        <a:t>Realizar revaluación de proveedores mensualmente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smtClean="0">
                          <a:effectLst/>
                          <a:latin typeface="Arial" panose="020B0604020202020204" pitchFamily="34" charset="0"/>
                        </a:rPr>
                        <a:t>Durante </a:t>
                      </a:r>
                      <a:r>
                        <a:rPr lang="es-CO" sz="1100" b="0" i="0" u="none" strike="noStrike" dirty="0">
                          <a:effectLst/>
                          <a:latin typeface="Arial" panose="020B0604020202020204" pitchFamily="34" charset="0"/>
                        </a:rPr>
                        <a:t>el año 2018, se realizó  la evaluación y revaluación de proveedores de forma mensual con el fin de brindar mayor agilidad en la búsqueda proveedores y la  identificación de los  mejor calificados y los que se tienen que deshabilitar.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050" b="1" i="0" u="none" strike="noStrike" kern="1200" cap="none" spc="0" normalizeH="0" baseline="0" noProof="0" dirty="0" smtClean="0">
                          <a:ln>
                            <a:noFill/>
                          </a:ln>
                          <a:solidFill>
                            <a:srgbClr val="000000"/>
                          </a:solidFill>
                          <a:effectLst/>
                          <a:uLnTx/>
                          <a:uFillTx/>
                          <a:latin typeface="Arial"/>
                          <a:ea typeface="+mn-ea"/>
                          <a:cs typeface="+mn-cs"/>
                        </a:rPr>
                        <a:t>Cerrada</a:t>
                      </a:r>
                      <a:endParaRPr kumimoji="0" lang="es-CO" sz="1000" b="0" i="0" u="none" strike="noStrike" kern="1200" cap="none" spc="0" normalizeH="0" baseline="0" noProof="0" dirty="0">
                        <a:ln>
                          <a:noFill/>
                        </a:ln>
                        <a:solidFill>
                          <a:srgbClr val="000000"/>
                        </a:solidFill>
                        <a:effectLst/>
                        <a:uLnTx/>
                        <a:uFillTx/>
                        <a:latin typeface="Arial"/>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5907274"/>
                  </a:ext>
                </a:extLst>
              </a:tr>
            </a:tbl>
          </a:graphicData>
        </a:graphic>
      </p:graphicFrame>
    </p:spTree>
    <p:extLst>
      <p:ext uri="{BB962C8B-B14F-4D97-AF65-F5344CB8AC3E}">
        <p14:creationId xmlns:p14="http://schemas.microsoft.com/office/powerpoint/2010/main" val="2445670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49511" y="-81220"/>
            <a:ext cx="984699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t>GESTIÓN DEL RIESGO</a:t>
            </a:r>
            <a:r>
              <a:rPr lang="es-CO" sz="2400" b="1" kern="0" dirty="0" smtClean="0">
                <a:solidFill>
                  <a:srgbClr val="FFFF00"/>
                </a:solidFill>
              </a:rPr>
              <a:t/>
            </a:r>
            <a:br>
              <a:rPr lang="es-CO" sz="2400" b="1" kern="0" dirty="0" smtClean="0">
                <a:solidFill>
                  <a:srgbClr val="FFFF00"/>
                </a:solidFill>
              </a:rPr>
            </a:br>
            <a:r>
              <a:rPr lang="es-CO" sz="2000" b="1" kern="0" dirty="0" smtClean="0"/>
              <a:t>Eficacia de las acciones tomadas para abordar los riesgos y las oportunidades.</a:t>
            </a:r>
            <a:endParaRPr lang="es-ES" sz="20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3939775727"/>
              </p:ext>
            </p:extLst>
          </p:nvPr>
        </p:nvGraphicFramePr>
        <p:xfrm>
          <a:off x="395536" y="2452580"/>
          <a:ext cx="10171804" cy="3819652"/>
        </p:xfrm>
        <a:graphic>
          <a:graphicData uri="http://schemas.openxmlformats.org/drawingml/2006/table">
            <a:tbl>
              <a:tblPr/>
              <a:tblGrid>
                <a:gridCol w="2832960">
                  <a:extLst>
                    <a:ext uri="{9D8B030D-6E8A-4147-A177-3AD203B41FA5}">
                      <a16:colId xmlns:a16="http://schemas.microsoft.com/office/drawing/2014/main" val="20000"/>
                    </a:ext>
                  </a:extLst>
                </a:gridCol>
                <a:gridCol w="3116343">
                  <a:extLst>
                    <a:ext uri="{9D8B030D-6E8A-4147-A177-3AD203B41FA5}">
                      <a16:colId xmlns:a16="http://schemas.microsoft.com/office/drawing/2014/main" val="20001"/>
                    </a:ext>
                  </a:extLst>
                </a:gridCol>
                <a:gridCol w="4192109">
                  <a:extLst>
                    <a:ext uri="{9D8B030D-6E8A-4147-A177-3AD203B41FA5}">
                      <a16:colId xmlns:a16="http://schemas.microsoft.com/office/drawing/2014/main" val="20002"/>
                    </a:ext>
                  </a:extLst>
                </a:gridCol>
                <a:gridCol w="30392">
                  <a:extLst>
                    <a:ext uri="{9D8B030D-6E8A-4147-A177-3AD203B41FA5}">
                      <a16:colId xmlns:a16="http://schemas.microsoft.com/office/drawing/2014/main" val="20003"/>
                    </a:ext>
                  </a:extLst>
                </a:gridCol>
              </a:tblGrid>
              <a:tr h="185780">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25114">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latin typeface="Century Gothic"/>
                        </a:rPr>
                        <a:t>OPORTUNIDADES DE MEJORA</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s-CO" b="1"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09002">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690626">
                <a:tc rowSpan="3">
                  <a:txBody>
                    <a:bodyPr/>
                    <a:lstStyle/>
                    <a:p>
                      <a:pPr algn="just" fontAlgn="ctr"/>
                      <a:r>
                        <a:rPr lang="es-CO" sz="1600" b="1" i="0" u="none" strike="noStrike" kern="1200" dirty="0" smtClean="0">
                          <a:solidFill>
                            <a:srgbClr val="000000"/>
                          </a:solidFill>
                          <a:latin typeface="Arial"/>
                          <a:ea typeface="+mn-ea"/>
                          <a:cs typeface="+mn-cs"/>
                        </a:rPr>
                        <a:t>RIESGO OPERATIVO : Espacio insuficiente para el bodegaje y deficiente iluminación</a:t>
                      </a:r>
                      <a:endParaRPr lang="es-ES" sz="16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200" dirty="0" smtClean="0">
                          <a:effectLst/>
                          <a:latin typeface="Calibri" panose="020F0502020204030204" pitchFamily="34" charset="0"/>
                          <a:ea typeface="Calibri" panose="020F0502020204030204" pitchFamily="34" charset="0"/>
                          <a:cs typeface="Times New Roman" panose="02020603050405020304" pitchFamily="18" charset="0"/>
                        </a:rPr>
                        <a:t>Continuar ofreciendo a través de la tienda </a:t>
                      </a:r>
                      <a:r>
                        <a:rPr lang="es-CO" sz="1200" dirty="0" err="1" smtClean="0">
                          <a:effectLst/>
                          <a:latin typeface="Calibri" panose="020F0502020204030204" pitchFamily="34" charset="0"/>
                          <a:ea typeface="Calibri" panose="020F0502020204030204" pitchFamily="34" charset="0"/>
                          <a:cs typeface="Times New Roman" panose="02020603050405020304" pitchFamily="18" charset="0"/>
                        </a:rPr>
                        <a:t>unilibrista</a:t>
                      </a:r>
                      <a:r>
                        <a:rPr lang="es-CO" sz="1200" dirty="0" smtClean="0">
                          <a:effectLst/>
                          <a:latin typeface="Calibri" panose="020F0502020204030204" pitchFamily="34" charset="0"/>
                          <a:ea typeface="Calibri" panose="020F0502020204030204" pitchFamily="34" charset="0"/>
                          <a:cs typeface="Times New Roman" panose="02020603050405020304" pitchFamily="18" charset="0"/>
                        </a:rPr>
                        <a:t> de ambas sedes los libros como textos universitarios.</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400" b="0" i="0" u="none" strike="noStrike" dirty="0" smtClean="0">
                          <a:solidFill>
                            <a:srgbClr val="000000"/>
                          </a:solidFill>
                          <a:effectLst/>
                          <a:latin typeface="Calibri" panose="020F0502020204030204" pitchFamily="34" charset="0"/>
                        </a:rPr>
                        <a:t>Cerrado: Se </a:t>
                      </a:r>
                      <a:r>
                        <a:rPr lang="es-CO" sz="1400" b="0" i="0" u="none" strike="noStrike" dirty="0">
                          <a:solidFill>
                            <a:srgbClr val="000000"/>
                          </a:solidFill>
                          <a:effectLst/>
                          <a:latin typeface="Calibri" panose="020F0502020204030204" pitchFamily="34" charset="0"/>
                        </a:rPr>
                        <a:t>continúa ofreciendo libros como textos universitarios a través de la tienda </a:t>
                      </a:r>
                      <a:r>
                        <a:rPr lang="es-CO" sz="1400" b="0" i="0" u="none" strike="noStrike" dirty="0" err="1">
                          <a:solidFill>
                            <a:srgbClr val="000000"/>
                          </a:solidFill>
                          <a:effectLst/>
                          <a:latin typeface="Calibri" panose="020F0502020204030204" pitchFamily="34" charset="0"/>
                        </a:rPr>
                        <a:t>unilibrista</a:t>
                      </a:r>
                      <a:r>
                        <a:rPr lang="es-CO" sz="1400" b="0" i="0" u="none" strike="noStrike" dirty="0">
                          <a:solidFill>
                            <a:srgbClr val="000000"/>
                          </a:solidFill>
                          <a:effectLst/>
                          <a:latin typeface="Calibri" panose="020F0502020204030204" pitchFamily="34" charset="0"/>
                        </a:rPr>
                        <a:t> en ambas sedes</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90626">
                <a:tc vMerge="1">
                  <a:txBody>
                    <a:bodyPr/>
                    <a:lstStyle/>
                    <a:p>
                      <a:pPr algn="just" fontAlgn="ct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200" dirty="0" smtClean="0">
                          <a:effectLst/>
                          <a:latin typeface="Calibri" panose="020F0502020204030204" pitchFamily="34" charset="0"/>
                          <a:ea typeface="Calibri" panose="020F0502020204030204" pitchFamily="34" charset="0"/>
                          <a:cs typeface="Times New Roman" panose="02020603050405020304" pitchFamily="18" charset="0"/>
                        </a:rPr>
                        <a:t>El material bibliográfico que no está en uso y reposa en la bodega por muchos años, tomar decisiones con Rectoría Seccional, Biblioteca, sindicatura  y promoción.</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400" b="0" i="0" u="none" strike="noStrike" dirty="0" smtClean="0">
                          <a:solidFill>
                            <a:srgbClr val="FF0000"/>
                          </a:solidFill>
                          <a:effectLst/>
                          <a:latin typeface="Calibri" panose="020F0502020204030204" pitchFamily="34" charset="0"/>
                        </a:rPr>
                        <a:t>Abierta:  </a:t>
                      </a:r>
                      <a:r>
                        <a:rPr lang="es-CO" sz="1400" b="0" i="0" u="none" strike="noStrike" dirty="0" smtClean="0">
                          <a:solidFill>
                            <a:srgbClr val="000000"/>
                          </a:solidFill>
                          <a:effectLst/>
                          <a:latin typeface="Calibri" panose="020F0502020204030204" pitchFamily="34" charset="0"/>
                        </a:rPr>
                        <a:t>No </a:t>
                      </a:r>
                      <a:r>
                        <a:rPr lang="es-CO" sz="1400" b="0" i="0" u="none" strike="noStrike" dirty="0">
                          <a:solidFill>
                            <a:srgbClr val="000000"/>
                          </a:solidFill>
                          <a:effectLst/>
                          <a:latin typeface="Calibri" panose="020F0502020204030204" pitchFamily="34" charset="0"/>
                        </a:rPr>
                        <a:t>se tiene avance del sitio donde se reubicará el material bibliográfico que no está en uso y se encuentra actualmente en la </a:t>
                      </a:r>
                      <a:r>
                        <a:rPr lang="es-CO" sz="1400" b="0" i="0" u="none" strike="noStrike" dirty="0" smtClean="0">
                          <a:solidFill>
                            <a:srgbClr val="000000"/>
                          </a:solidFill>
                          <a:effectLst/>
                          <a:latin typeface="Calibri" panose="020F0502020204030204" pitchFamily="34" charset="0"/>
                        </a:rPr>
                        <a:t>bodega. Se programara reunión con sindicatura y rectoría y almacén para solicitar de baja el material bibliográfico desactualizado de acuerdo al nuevo ajuste del acuerdo de bajas.</a:t>
                      </a:r>
                    </a:p>
                    <a:p>
                      <a:pPr algn="just" fontAlgn="ctr"/>
                      <a:endParaRPr lang="es-CO"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4608802"/>
                  </a:ext>
                </a:extLst>
              </a:tr>
              <a:tr h="690626">
                <a:tc vMerge="1">
                  <a:txBody>
                    <a:bodyPr/>
                    <a:lstStyle/>
                    <a:p>
                      <a:pPr algn="just" fontAlgn="ct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200" dirty="0" smtClean="0">
                          <a:effectLst/>
                          <a:latin typeface="Calibri" panose="020F0502020204030204" pitchFamily="34" charset="0"/>
                          <a:ea typeface="Calibri" panose="020F0502020204030204" pitchFamily="34" charset="0"/>
                          <a:cs typeface="Times New Roman" panose="02020603050405020304" pitchFamily="18" charset="0"/>
                        </a:rPr>
                        <a:t>Reubicación y cambió por lámparas Led</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400" b="0" i="0" u="none" strike="noStrike" dirty="0" smtClean="0">
                          <a:solidFill>
                            <a:srgbClr val="000000"/>
                          </a:solidFill>
                          <a:effectLst/>
                          <a:latin typeface="Calibri" panose="020F0502020204030204" pitchFamily="34" charset="0"/>
                        </a:rPr>
                        <a:t>Cerrado: Se </a:t>
                      </a:r>
                      <a:r>
                        <a:rPr lang="es-CO" sz="1400" b="0" i="0" u="none" strike="noStrike" dirty="0">
                          <a:solidFill>
                            <a:srgbClr val="000000"/>
                          </a:solidFill>
                          <a:effectLst/>
                          <a:latin typeface="Calibri" panose="020F0502020204030204" pitchFamily="34" charset="0"/>
                        </a:rPr>
                        <a:t>hizo reubicación y cambio de lámparas en el primer semestre de 2018</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821787"/>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2639117004"/>
              </p:ext>
            </p:extLst>
          </p:nvPr>
        </p:nvGraphicFramePr>
        <p:xfrm>
          <a:off x="395536" y="1090343"/>
          <a:ext cx="9994556" cy="1194695"/>
        </p:xfrm>
        <a:graphic>
          <a:graphicData uri="http://schemas.openxmlformats.org/drawingml/2006/table">
            <a:tbl>
              <a:tblPr/>
              <a:tblGrid>
                <a:gridCol w="1903756">
                  <a:extLst>
                    <a:ext uri="{9D8B030D-6E8A-4147-A177-3AD203B41FA5}">
                      <a16:colId xmlns:a16="http://schemas.microsoft.com/office/drawing/2014/main" val="20000"/>
                    </a:ext>
                  </a:extLst>
                </a:gridCol>
                <a:gridCol w="1618160">
                  <a:extLst>
                    <a:ext uri="{9D8B030D-6E8A-4147-A177-3AD203B41FA5}">
                      <a16:colId xmlns:a16="http://schemas.microsoft.com/office/drawing/2014/main" val="20001"/>
                    </a:ext>
                  </a:extLst>
                </a:gridCol>
                <a:gridCol w="1618160">
                  <a:extLst>
                    <a:ext uri="{9D8B030D-6E8A-4147-A177-3AD203B41FA5}">
                      <a16:colId xmlns:a16="http://schemas.microsoft.com/office/drawing/2014/main" val="20002"/>
                    </a:ext>
                  </a:extLst>
                </a:gridCol>
                <a:gridCol w="1618160">
                  <a:extLst>
                    <a:ext uri="{9D8B030D-6E8A-4147-A177-3AD203B41FA5}">
                      <a16:colId xmlns:a16="http://schemas.microsoft.com/office/drawing/2014/main" val="20003"/>
                    </a:ext>
                  </a:extLst>
                </a:gridCol>
                <a:gridCol w="1618160">
                  <a:extLst>
                    <a:ext uri="{9D8B030D-6E8A-4147-A177-3AD203B41FA5}">
                      <a16:colId xmlns:a16="http://schemas.microsoft.com/office/drawing/2014/main" val="20004"/>
                    </a:ext>
                  </a:extLst>
                </a:gridCol>
                <a:gridCol w="1618160">
                  <a:extLst>
                    <a:ext uri="{9D8B030D-6E8A-4147-A177-3AD203B41FA5}">
                      <a16:colId xmlns:a16="http://schemas.microsoft.com/office/drawing/2014/main" val="20005"/>
                    </a:ext>
                  </a:extLst>
                </a:gridCol>
              </a:tblGrid>
              <a:tr h="219335">
                <a:tc>
                  <a:txBody>
                    <a:bodyPr/>
                    <a:lstStyle/>
                    <a:p>
                      <a:pPr algn="just" fontAlgn="ctr"/>
                      <a:r>
                        <a:rPr lang="es-ES" sz="1000" b="1" i="0" u="none" strike="noStrike" dirty="0" smtClean="0">
                          <a:latin typeface="Arial"/>
                        </a:rPr>
                        <a:t>OPORTUNIDADES</a:t>
                      </a:r>
                      <a:r>
                        <a:rPr lang="es-ES" sz="1000" b="1" i="0" u="none" strike="noStrike" baseline="0" dirty="0" smtClean="0">
                          <a:latin typeface="Arial"/>
                        </a:rPr>
                        <a:t> DE MEJORA</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40704">
                <a:tc>
                  <a:txBody>
                    <a:bodyPr/>
                    <a:lstStyle/>
                    <a:p>
                      <a:pPr algn="ctr" fontAlgn="ctr"/>
                      <a:r>
                        <a:rPr lang="es-CO" sz="2000" b="0" i="0" u="none" strike="noStrike" dirty="0">
                          <a:solidFill>
                            <a:srgbClr val="000000"/>
                          </a:solidFill>
                          <a:effectLst/>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3</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smtClean="0">
                          <a:solidFill>
                            <a:srgbClr val="000000"/>
                          </a:solidFill>
                          <a:effectLst/>
                          <a:latin typeface="Arial"/>
                        </a:rPr>
                        <a:t>2</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50</a:t>
                      </a:r>
                      <a:r>
                        <a:rPr lang="es-CO" sz="2000" b="0" i="0" u="none" strike="noStrike" dirty="0">
                          <a:solidFill>
                            <a:srgbClr val="000000"/>
                          </a:solidFill>
                          <a:effectLst/>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93">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smtClean="0">
                          <a:ln>
                            <a:noFill/>
                          </a:ln>
                          <a:solidFill>
                            <a:schemeClr val="tx1"/>
                          </a:solidFill>
                          <a:effectLst/>
                          <a:latin typeface="Arial" charset="0"/>
                          <a:ea typeface="MS PGothic" pitchFamily="34" charset="-128"/>
                        </a:rPr>
                        <a:t>Se identificaron 2 riesgos operativos y se formularon 6 oportunidades de mejora de las cuales 3 se encuentran en proceso y 3 cerradas.</a:t>
                      </a:r>
                      <a:endParaRPr kumimoji="0" lang="es-ES" sz="2000" b="0" i="0" u="none" strike="noStrike" cap="none" normalizeH="0" baseline="0" dirty="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39124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71599" y="2708920"/>
            <a:ext cx="9808017" cy="954107"/>
          </a:xfrm>
          <a:prstGeom prst="rect">
            <a:avLst/>
          </a:prstGeom>
        </p:spPr>
        <p:txBody>
          <a:bodyPr wrap="square">
            <a:spAutoFit/>
          </a:bodyPr>
          <a:lstStyle/>
          <a:p>
            <a:pPr algn="ctr" defTabSz="457200" fontAlgn="ctr">
              <a:defRPr/>
            </a:pPr>
            <a:r>
              <a:rPr lang="es-CO" sz="2800" b="1" dirty="0">
                <a:solidFill>
                  <a:srgbClr val="FF3300"/>
                </a:solidFill>
                <a:latin typeface="Arial" charset="0"/>
              </a:rPr>
              <a:t>OPORTUNIDADES Y ACCIONES DE MEJORA PARA EL </a:t>
            </a:r>
            <a:r>
              <a:rPr lang="es-CO" sz="2800" b="1" dirty="0" smtClean="0">
                <a:solidFill>
                  <a:srgbClr val="FF3300"/>
                </a:solidFill>
                <a:latin typeface="Arial" charset="0"/>
              </a:rPr>
              <a:t>PERÍODO </a:t>
            </a:r>
            <a:r>
              <a:rPr lang="es-CO" sz="2800" b="1" dirty="0">
                <a:solidFill>
                  <a:srgbClr val="FF3300"/>
                </a:solidFill>
                <a:latin typeface="Arial" charset="0"/>
              </a:rPr>
              <a:t>(</a:t>
            </a:r>
            <a:r>
              <a:rPr lang="es-ES" sz="2800" b="1" dirty="0" smtClean="0">
                <a:solidFill>
                  <a:srgbClr val="FF3300"/>
                </a:solidFill>
                <a:latin typeface="Arial" charset="0"/>
              </a:rPr>
              <a:t>2019)</a:t>
            </a:r>
            <a:endParaRPr lang="es-CO" sz="2800" b="1" dirty="0">
              <a:solidFill>
                <a:srgbClr val="FF0000"/>
              </a:solidFill>
              <a:latin typeface="Arial" charset="0"/>
            </a:endParaRPr>
          </a:p>
        </p:txBody>
      </p:sp>
    </p:spTree>
    <p:extLst>
      <p:ext uri="{BB962C8B-B14F-4D97-AF65-F5344CB8AC3E}">
        <p14:creationId xmlns:p14="http://schemas.microsoft.com/office/powerpoint/2010/main" val="2737365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smtClean="0">
                <a:ln>
                  <a:noFill/>
                </a:ln>
                <a:effectLst/>
                <a:uLnTx/>
                <a:uFillTx/>
                <a:latin typeface="Calibri"/>
                <a:ea typeface="+mj-ea"/>
                <a:cs typeface="+mj-cs"/>
              </a:rPr>
              <a:t>2019)</a:t>
            </a:r>
            <a:endParaRPr kumimoji="0" lang="es-CO" sz="2000" b="1" i="0" u="none" strike="noStrike" kern="1200" cap="none" spc="0" normalizeH="0" baseline="0" noProof="0" dirty="0">
              <a:ln>
                <a:noFill/>
              </a:ln>
              <a:effectLst/>
              <a:uLnTx/>
              <a:uFillTx/>
              <a:latin typeface="Calibri"/>
              <a:ea typeface="+mj-ea"/>
              <a:cs typeface="+mj-cs"/>
            </a:endParaRPr>
          </a:p>
        </p:txBody>
      </p:sp>
      <p:graphicFrame>
        <p:nvGraphicFramePr>
          <p:cNvPr id="3" name="Tabla 2"/>
          <p:cNvGraphicFramePr>
            <a:graphicFrameLocks noGrp="1"/>
          </p:cNvGraphicFramePr>
          <p:nvPr>
            <p:extLst>
              <p:ext uri="{D42A27DB-BD31-4B8C-83A1-F6EECF244321}">
                <p14:modId xmlns:p14="http://schemas.microsoft.com/office/powerpoint/2010/main" val="1492001576"/>
              </p:ext>
            </p:extLst>
          </p:nvPr>
        </p:nvGraphicFramePr>
        <p:xfrm>
          <a:off x="974538" y="1019734"/>
          <a:ext cx="9101791" cy="4261037"/>
        </p:xfrm>
        <a:graphic>
          <a:graphicData uri="http://schemas.openxmlformats.org/drawingml/2006/table">
            <a:tbl>
              <a:tblPr>
                <a:tableStyleId>{5C22544A-7EE6-4342-B048-85BDC9FD1C3A}</a:tableStyleId>
              </a:tblPr>
              <a:tblGrid>
                <a:gridCol w="511846">
                  <a:extLst>
                    <a:ext uri="{9D8B030D-6E8A-4147-A177-3AD203B41FA5}">
                      <a16:colId xmlns:a16="http://schemas.microsoft.com/office/drawing/2014/main" val="1974375922"/>
                    </a:ext>
                  </a:extLst>
                </a:gridCol>
                <a:gridCol w="3467349">
                  <a:extLst>
                    <a:ext uri="{9D8B030D-6E8A-4147-A177-3AD203B41FA5}">
                      <a16:colId xmlns:a16="http://schemas.microsoft.com/office/drawing/2014/main" val="777752565"/>
                    </a:ext>
                  </a:extLst>
                </a:gridCol>
                <a:gridCol w="2262033">
                  <a:extLst>
                    <a:ext uri="{9D8B030D-6E8A-4147-A177-3AD203B41FA5}">
                      <a16:colId xmlns:a16="http://schemas.microsoft.com/office/drawing/2014/main" val="173982824"/>
                    </a:ext>
                  </a:extLst>
                </a:gridCol>
                <a:gridCol w="1869892">
                  <a:extLst>
                    <a:ext uri="{9D8B030D-6E8A-4147-A177-3AD203B41FA5}">
                      <a16:colId xmlns:a16="http://schemas.microsoft.com/office/drawing/2014/main" val="751199755"/>
                    </a:ext>
                  </a:extLst>
                </a:gridCol>
                <a:gridCol w="990671">
                  <a:extLst>
                    <a:ext uri="{9D8B030D-6E8A-4147-A177-3AD203B41FA5}">
                      <a16:colId xmlns:a16="http://schemas.microsoft.com/office/drawing/2014/main" val="3580817880"/>
                    </a:ext>
                  </a:extLst>
                </a:gridCol>
              </a:tblGrid>
              <a:tr h="357468">
                <a:tc gridSpan="5">
                  <a:txBody>
                    <a:bodyPr/>
                    <a:lstStyle/>
                    <a:p>
                      <a:pPr algn="ctr" fontAlgn="b"/>
                      <a:r>
                        <a:rPr lang="es-CO" sz="1600" b="1" u="none" strike="noStrike" dirty="0">
                          <a:solidFill>
                            <a:srgbClr val="FF0000"/>
                          </a:solidFill>
                          <a:effectLst/>
                        </a:rPr>
                        <a:t>GESTION </a:t>
                      </a:r>
                      <a:r>
                        <a:rPr lang="es-CO" sz="1600" b="1" u="none" strike="noStrike" dirty="0" smtClean="0">
                          <a:solidFill>
                            <a:srgbClr val="FF0000"/>
                          </a:solidFill>
                          <a:effectLst/>
                        </a:rPr>
                        <a:t> ADQUISICIONES Y SUMINISTROS</a:t>
                      </a:r>
                      <a:endParaRPr lang="es-CO" sz="1600" b="1" i="0" u="none" strike="noStrike" dirty="0">
                        <a:solidFill>
                          <a:srgbClr val="FF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55140446"/>
                  </a:ext>
                </a:extLst>
              </a:tr>
              <a:tr h="584947">
                <a:tc>
                  <a:txBody>
                    <a:bodyPr/>
                    <a:lstStyle/>
                    <a:p>
                      <a:pPr algn="just" fontAlgn="ctr"/>
                      <a:r>
                        <a:rPr lang="es-CO" sz="1050" u="none" strike="noStrike">
                          <a:effectLst/>
                        </a:rPr>
                        <a:t>No.</a:t>
                      </a:r>
                      <a:endParaRPr lang="es-CO" sz="1050" b="1"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ACCIÓN(ES) DE MEJORAMIENTO </a:t>
                      </a:r>
                      <a:endParaRPr lang="es-CO" sz="1600" b="1" i="0" u="none" strike="noStrike">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IMPACTO</a:t>
                      </a:r>
                      <a:endParaRPr lang="es-CO" sz="1600" b="1" i="0" u="none" strike="noStrike">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RESPONSABLE(S)</a:t>
                      </a:r>
                      <a:endParaRPr lang="es-CO" sz="1600" b="1" i="0" u="none" strike="noStrike">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600" u="none" strike="noStrike">
                          <a:effectLst/>
                        </a:rPr>
                        <a:t>FECHA</a:t>
                      </a:r>
                      <a:endParaRPr lang="es-CO" sz="1600" b="1" i="0" u="none" strike="noStrike">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72179558"/>
                  </a:ext>
                </a:extLst>
              </a:tr>
              <a:tr h="958663">
                <a:tc>
                  <a:txBody>
                    <a:bodyPr/>
                    <a:lstStyle/>
                    <a:p>
                      <a:pPr algn="ctr" fontAlgn="ctr"/>
                      <a:r>
                        <a:rPr lang="es-CO" sz="1600" u="none" strike="noStrike">
                          <a:effectLst/>
                        </a:rPr>
                        <a:t>1</a:t>
                      </a:r>
                      <a:endParaRPr lang="es-CO" sz="1600" b="1"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dirty="0">
                          <a:solidFill>
                            <a:srgbClr val="000000"/>
                          </a:solidFill>
                          <a:effectLst/>
                          <a:latin typeface="Arial" panose="020B0604020202020204" pitchFamily="34" charset="0"/>
                        </a:rPr>
                        <a:t>Ampliar la base de datos con proveedores para disponer de mayor opciones de </a:t>
                      </a:r>
                      <a:r>
                        <a:rPr lang="es-CO" sz="1400" b="0" i="0" u="none" strike="noStrike" dirty="0" smtClean="0">
                          <a:solidFill>
                            <a:srgbClr val="000000"/>
                          </a:solidFill>
                          <a:effectLst/>
                          <a:latin typeface="Arial" panose="020B0604020202020204" pitchFamily="34" charset="0"/>
                        </a:rPr>
                        <a:t>cotización.</a:t>
                      </a:r>
                      <a:endParaRPr lang="es-CO"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dirty="0">
                          <a:solidFill>
                            <a:srgbClr val="000000"/>
                          </a:solidFill>
                          <a:effectLst/>
                          <a:latin typeface="Arial" panose="020B0604020202020204" pitchFamily="34" charset="0"/>
                        </a:rPr>
                        <a:t>Mejorar los tiempos de respuesta a solicitudes de compra o servicio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200" b="0" i="0" u="none" strike="noStrike" dirty="0">
                          <a:solidFill>
                            <a:srgbClr val="000000"/>
                          </a:solidFill>
                          <a:effectLst/>
                          <a:latin typeface="Arial" panose="020B0604020202020204" pitchFamily="34" charset="0"/>
                        </a:rPr>
                        <a:t>Asiste de compras para la Presidencia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200" b="0" i="0" u="none" strike="noStrike">
                          <a:solidFill>
                            <a:srgbClr val="000000"/>
                          </a:solidFill>
                          <a:effectLst/>
                          <a:latin typeface="Arial" panose="020B0604020202020204" pitchFamily="34" charset="0"/>
                        </a:rPr>
                        <a:t>Enero de 2019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9066414"/>
                  </a:ext>
                </a:extLst>
              </a:tr>
              <a:tr h="1039906">
                <a:tc>
                  <a:txBody>
                    <a:bodyPr/>
                    <a:lstStyle/>
                    <a:p>
                      <a:pPr algn="ctr" fontAlgn="ctr"/>
                      <a:r>
                        <a:rPr lang="es-CO" sz="1600" u="none" strike="noStrike">
                          <a:effectLst/>
                        </a:rPr>
                        <a:t>2</a:t>
                      </a:r>
                      <a:endParaRPr lang="es-CO" sz="1600" b="1"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dirty="0">
                          <a:solidFill>
                            <a:srgbClr val="000000"/>
                          </a:solidFill>
                          <a:effectLst/>
                          <a:latin typeface="Arial" panose="020B0604020202020204" pitchFamily="34" charset="0"/>
                        </a:rPr>
                        <a:t>Socializar y culturizar a las áreas académicas y administrativas sobre el diligenciamiento del formato versión 9 de requisición de compra o servicio y requisitos a tener en cuenta.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dirty="0">
                          <a:solidFill>
                            <a:srgbClr val="000000"/>
                          </a:solidFill>
                          <a:effectLst/>
                          <a:latin typeface="Arial" panose="020B0604020202020204" pitchFamily="34" charset="0"/>
                        </a:rPr>
                        <a:t>Evitar reprocesos y mayor agilidad en la gestión de la compra.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200" b="0" i="0" u="none" strike="noStrike" dirty="0">
                          <a:solidFill>
                            <a:srgbClr val="000000"/>
                          </a:solidFill>
                          <a:effectLst/>
                          <a:latin typeface="Arial" panose="020B0604020202020204" pitchFamily="34" charset="0"/>
                        </a:rPr>
                        <a:t>Asiste de compras para la Presidencia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200" b="0" i="0" u="none" strike="noStrike">
                          <a:solidFill>
                            <a:srgbClr val="000000"/>
                          </a:solidFill>
                          <a:effectLst/>
                          <a:latin typeface="Arial" panose="020B0604020202020204" pitchFamily="34" charset="0"/>
                        </a:rPr>
                        <a:t>Permanente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0091952"/>
                  </a:ext>
                </a:extLst>
              </a:tr>
              <a:tr h="1283634">
                <a:tc>
                  <a:txBody>
                    <a:bodyPr/>
                    <a:lstStyle/>
                    <a:p>
                      <a:pPr algn="ctr" fontAlgn="ctr"/>
                      <a:r>
                        <a:rPr lang="es-CO" sz="1600" u="none" strike="noStrike">
                          <a:effectLst/>
                        </a:rPr>
                        <a:t>3</a:t>
                      </a:r>
                      <a:endParaRPr lang="es-CO" sz="1600" b="1"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dirty="0">
                          <a:solidFill>
                            <a:srgbClr val="000000"/>
                          </a:solidFill>
                          <a:effectLst/>
                          <a:latin typeface="Arial" panose="020B0604020202020204" pitchFamily="34" charset="0"/>
                        </a:rPr>
                        <a:t>Culturizar a las áreas solicitantes sobre la importancia del seguimiento con el proveedor a las ordenes de compra o servicio.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400" b="0" i="0" u="none" strike="noStrike">
                          <a:solidFill>
                            <a:srgbClr val="000000"/>
                          </a:solidFill>
                          <a:effectLst/>
                          <a:latin typeface="Arial" panose="020B0604020202020204" pitchFamily="34" charset="0"/>
                        </a:rPr>
                        <a:t>Evitar incumplimiento en la la entrega de pedidos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200" b="0" i="0" u="none" strike="noStrike" dirty="0">
                          <a:solidFill>
                            <a:srgbClr val="000000"/>
                          </a:solidFill>
                          <a:effectLst/>
                          <a:latin typeface="Arial" panose="020B0604020202020204" pitchFamily="34" charset="0"/>
                        </a:rPr>
                        <a:t>Asiste de compras para la Presidencia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200" b="0" i="0" u="none" strike="noStrike" dirty="0">
                          <a:solidFill>
                            <a:srgbClr val="000000"/>
                          </a:solidFill>
                          <a:effectLst/>
                          <a:latin typeface="Arial" panose="020B0604020202020204" pitchFamily="34" charset="0"/>
                        </a:rPr>
                        <a:t>Permanente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7100926"/>
                  </a:ext>
                </a:extLst>
              </a:tr>
            </a:tbl>
          </a:graphicData>
        </a:graphic>
      </p:graphicFrame>
    </p:spTree>
    <p:extLst>
      <p:ext uri="{BB962C8B-B14F-4D97-AF65-F5344CB8AC3E}">
        <p14:creationId xmlns:p14="http://schemas.microsoft.com/office/powerpoint/2010/main" val="3740302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3388" y="674552"/>
            <a:ext cx="9905978" cy="4401205"/>
          </a:xfrm>
          <a:prstGeom prst="rect">
            <a:avLst/>
          </a:prstGeom>
        </p:spPr>
        <p:txBody>
          <a:bodyPr wrap="square">
            <a:spAutoFit/>
          </a:bodyPr>
          <a:lstStyle/>
          <a:p>
            <a:pPr algn="ctr" fontAlgn="base">
              <a:spcBef>
                <a:spcPct val="0"/>
              </a:spcBef>
              <a:spcAft>
                <a:spcPct val="0"/>
              </a:spcAft>
            </a:pPr>
            <a:r>
              <a:rPr lang="es-CO" sz="2000" b="1" dirty="0">
                <a:solidFill>
                  <a:prstClr val="black"/>
                </a:solidFill>
                <a:latin typeface="Arial" charset="0"/>
              </a:rPr>
              <a:t>OBJETIVO </a:t>
            </a:r>
            <a:r>
              <a:rPr lang="es-CO" sz="2000" b="1" dirty="0" smtClean="0">
                <a:solidFill>
                  <a:prstClr val="black"/>
                </a:solidFill>
                <a:latin typeface="Arial" charset="0"/>
              </a:rPr>
              <a:t>1</a:t>
            </a:r>
          </a:p>
          <a:p>
            <a:pPr algn="ctr" fontAlgn="base">
              <a:spcBef>
                <a:spcPct val="0"/>
              </a:spcBef>
              <a:spcAft>
                <a:spcPct val="0"/>
              </a:spcAft>
            </a:pPr>
            <a:endParaRPr lang="es-CO" sz="2000" dirty="0" smtClean="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u="sng" dirty="0">
                <a:solidFill>
                  <a:srgbClr val="FF0000"/>
                </a:solidFill>
                <a:latin typeface="Arial" charset="0"/>
              </a:rPr>
              <a:t>Mejorar la percepción de satisfacción de la comunidad Unilibrista frente a la calidad de los servicios prestados por la universidad</a:t>
            </a:r>
            <a:r>
              <a:rPr lang="es-CO" sz="2000" b="1" dirty="0" smtClean="0">
                <a:solidFill>
                  <a:srgbClr val="FF0000"/>
                </a:solidFill>
                <a:latin typeface="Arial" charset="0"/>
              </a:rPr>
              <a:t>.</a:t>
            </a:r>
          </a:p>
          <a:p>
            <a:pPr algn="ctr" fontAlgn="base">
              <a:spcBef>
                <a:spcPct val="0"/>
              </a:spcBef>
              <a:spcAft>
                <a:spcPct val="0"/>
              </a:spcAft>
            </a:pPr>
            <a:endParaRPr lang="es-CO" sz="2000" dirty="0" smtClean="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a:solidFill>
                  <a:prstClr val="black"/>
                </a:solidFill>
                <a:latin typeface="Arial" charset="0"/>
              </a:rPr>
              <a:t>Satisfacción del cliente y retroalimentación de las partes interesadas</a:t>
            </a:r>
            <a:r>
              <a:rPr lang="es-CO" sz="2000" b="1" dirty="0" smtClean="0">
                <a:solidFill>
                  <a:prstClr val="black"/>
                </a:solidFill>
                <a:latin typeface="Arial" charset="0"/>
              </a:rPr>
              <a:t>:</a:t>
            </a: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smtClean="0">
                <a:solidFill>
                  <a:srgbClr val="FF0000"/>
                </a:solidFill>
                <a:latin typeface="Arial" charset="0"/>
              </a:rPr>
              <a:t>Encuestas</a:t>
            </a: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a:solidFill>
                  <a:srgbClr val="FF0000"/>
                </a:solidFill>
                <a:latin typeface="Arial" charset="0"/>
              </a:rPr>
              <a:t>Calificaciones de </a:t>
            </a:r>
            <a:r>
              <a:rPr lang="es-CO" sz="2000" b="1" dirty="0" smtClean="0">
                <a:solidFill>
                  <a:srgbClr val="FF0000"/>
                </a:solidFill>
                <a:latin typeface="Arial" charset="0"/>
              </a:rPr>
              <a:t>Servicio</a:t>
            </a:r>
            <a:endParaRPr lang="es-CO" sz="2000" b="1" dirty="0">
              <a:solidFill>
                <a:srgbClr val="FF0000"/>
              </a:solidFill>
              <a:latin typeface="Arial" charset="0"/>
            </a:endParaRP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smtClean="0">
                <a:solidFill>
                  <a:srgbClr val="FF0000"/>
                </a:solidFill>
                <a:latin typeface="Arial" charset="0"/>
              </a:rPr>
              <a:t>Quejas</a:t>
            </a:r>
            <a:endParaRPr lang="es-CO" sz="2000" dirty="0">
              <a:solidFill>
                <a:srgbClr val="FF0000"/>
              </a:solidFill>
              <a:latin typeface="Arial" charset="0"/>
            </a:endParaRPr>
          </a:p>
        </p:txBody>
      </p:sp>
    </p:spTree>
    <p:extLst>
      <p:ext uri="{BB962C8B-B14F-4D97-AF65-F5344CB8AC3E}">
        <p14:creationId xmlns:p14="http://schemas.microsoft.com/office/powerpoint/2010/main" val="825919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648" y="206792"/>
            <a:ext cx="9799940"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000" b="1" dirty="0" smtClean="0">
                <a:solidFill>
                  <a:srgbClr val="FF3300"/>
                </a:solidFill>
              </a:rPr>
              <a:t> </a:t>
            </a:r>
            <a:r>
              <a:rPr lang="es-MX" sz="1800" b="1" kern="0" dirty="0" smtClean="0"/>
              <a:t>ENCUESTAS</a:t>
            </a:r>
            <a:r>
              <a:rPr lang="es-MX" sz="1600" b="1" kern="0" dirty="0" smtClean="0">
                <a:solidFill>
                  <a:srgbClr val="FF3300"/>
                </a:solidFill>
              </a:rPr>
              <a:t/>
            </a:r>
            <a:br>
              <a:rPr lang="es-MX" sz="1600" b="1" kern="0" dirty="0" smtClean="0">
                <a:solidFill>
                  <a:srgbClr val="FF3300"/>
                </a:solidFill>
              </a:rPr>
            </a:br>
            <a:r>
              <a:rPr lang="es-CO" sz="1400" dirty="0" smtClean="0"/>
              <a:t>Garantizar que el nivel de satisfacción de la comunidad </a:t>
            </a:r>
            <a:r>
              <a:rPr lang="es-CO" sz="1400" dirty="0" err="1" smtClean="0"/>
              <a:t>Unilibrista</a:t>
            </a:r>
            <a:r>
              <a:rPr lang="es-CO" sz="1400" dirty="0" smtClean="0"/>
              <a:t> frente a la calidad de los servicios prestados por la universidad se encuentre como mínimo en un 80%.</a:t>
            </a:r>
            <a:endParaRPr lang="es-ES" sz="1400" b="1" kern="0" dirty="0">
              <a:solidFill>
                <a:srgbClr val="FF3300"/>
              </a:solidFill>
            </a:endParaRPr>
          </a:p>
        </p:txBody>
      </p:sp>
      <p:graphicFrame>
        <p:nvGraphicFramePr>
          <p:cNvPr id="7" name="Tabla 6"/>
          <p:cNvGraphicFramePr>
            <a:graphicFrameLocks noGrp="1"/>
          </p:cNvGraphicFramePr>
          <p:nvPr>
            <p:extLst>
              <p:ext uri="{D42A27DB-BD31-4B8C-83A1-F6EECF244321}">
                <p14:modId xmlns:p14="http://schemas.microsoft.com/office/powerpoint/2010/main" val="697550897"/>
              </p:ext>
            </p:extLst>
          </p:nvPr>
        </p:nvGraphicFramePr>
        <p:xfrm>
          <a:off x="476936" y="840874"/>
          <a:ext cx="9656506" cy="1127368"/>
        </p:xfrm>
        <a:graphic>
          <a:graphicData uri="http://schemas.openxmlformats.org/drawingml/2006/table">
            <a:tbl>
              <a:tblPr/>
              <a:tblGrid>
                <a:gridCol w="1695953">
                  <a:extLst>
                    <a:ext uri="{9D8B030D-6E8A-4147-A177-3AD203B41FA5}">
                      <a16:colId xmlns:a16="http://schemas.microsoft.com/office/drawing/2014/main" val="1965252780"/>
                    </a:ext>
                  </a:extLst>
                </a:gridCol>
                <a:gridCol w="678381">
                  <a:extLst>
                    <a:ext uri="{9D8B030D-6E8A-4147-A177-3AD203B41FA5}">
                      <a16:colId xmlns:a16="http://schemas.microsoft.com/office/drawing/2014/main" val="657265321"/>
                    </a:ext>
                  </a:extLst>
                </a:gridCol>
                <a:gridCol w="904509">
                  <a:extLst>
                    <a:ext uri="{9D8B030D-6E8A-4147-A177-3AD203B41FA5}">
                      <a16:colId xmlns:a16="http://schemas.microsoft.com/office/drawing/2014/main" val="1998262164"/>
                    </a:ext>
                  </a:extLst>
                </a:gridCol>
                <a:gridCol w="719507">
                  <a:extLst>
                    <a:ext uri="{9D8B030D-6E8A-4147-A177-3AD203B41FA5}">
                      <a16:colId xmlns:a16="http://schemas.microsoft.com/office/drawing/2014/main" val="969483805"/>
                    </a:ext>
                  </a:extLst>
                </a:gridCol>
                <a:gridCol w="999586">
                  <a:extLst>
                    <a:ext uri="{9D8B030D-6E8A-4147-A177-3AD203B41FA5}">
                      <a16:colId xmlns:a16="http://schemas.microsoft.com/office/drawing/2014/main" val="2962441758"/>
                    </a:ext>
                  </a:extLst>
                </a:gridCol>
                <a:gridCol w="783508">
                  <a:extLst>
                    <a:ext uri="{9D8B030D-6E8A-4147-A177-3AD203B41FA5}">
                      <a16:colId xmlns:a16="http://schemas.microsoft.com/office/drawing/2014/main" val="1936878695"/>
                    </a:ext>
                  </a:extLst>
                </a:gridCol>
                <a:gridCol w="611852">
                  <a:extLst>
                    <a:ext uri="{9D8B030D-6E8A-4147-A177-3AD203B41FA5}">
                      <a16:colId xmlns:a16="http://schemas.microsoft.com/office/drawing/2014/main" val="4144139980"/>
                    </a:ext>
                  </a:extLst>
                </a:gridCol>
                <a:gridCol w="917778">
                  <a:extLst>
                    <a:ext uri="{9D8B030D-6E8A-4147-A177-3AD203B41FA5}">
                      <a16:colId xmlns:a16="http://schemas.microsoft.com/office/drawing/2014/main" val="3736876646"/>
                    </a:ext>
                  </a:extLst>
                </a:gridCol>
                <a:gridCol w="713826">
                  <a:extLst>
                    <a:ext uri="{9D8B030D-6E8A-4147-A177-3AD203B41FA5}">
                      <a16:colId xmlns:a16="http://schemas.microsoft.com/office/drawing/2014/main" val="1839419948"/>
                    </a:ext>
                  </a:extLst>
                </a:gridCol>
                <a:gridCol w="815803">
                  <a:extLst>
                    <a:ext uri="{9D8B030D-6E8A-4147-A177-3AD203B41FA5}">
                      <a16:colId xmlns:a16="http://schemas.microsoft.com/office/drawing/2014/main" val="3310217774"/>
                    </a:ext>
                  </a:extLst>
                </a:gridCol>
                <a:gridCol w="815803">
                  <a:extLst>
                    <a:ext uri="{9D8B030D-6E8A-4147-A177-3AD203B41FA5}">
                      <a16:colId xmlns:a16="http://schemas.microsoft.com/office/drawing/2014/main" val="2331149598"/>
                    </a:ext>
                  </a:extLst>
                </a:gridCol>
              </a:tblGrid>
              <a:tr h="316184">
                <a:tc gridSpan="11">
                  <a:txBody>
                    <a:bodyPr/>
                    <a:lstStyle/>
                    <a:p>
                      <a:pPr algn="ctr" rtl="0" fontAlgn="ctr"/>
                      <a:r>
                        <a:rPr lang="es-CO" sz="1800" b="1" i="0" u="none" strike="noStrike" dirty="0" smtClean="0">
                          <a:solidFill>
                            <a:srgbClr val="FF0000"/>
                          </a:solidFill>
                          <a:effectLst/>
                          <a:latin typeface="+mn-lt"/>
                        </a:rPr>
                        <a:t>ENCUESTAS</a:t>
                      </a:r>
                      <a:r>
                        <a:rPr lang="es-CO" sz="1800" b="1" i="0" u="none" strike="noStrike" baseline="0" dirty="0" smtClean="0">
                          <a:solidFill>
                            <a:srgbClr val="FF0000"/>
                          </a:solidFill>
                          <a:effectLst/>
                          <a:latin typeface="+mn-lt"/>
                        </a:rPr>
                        <a:t> APLICADAS EN GA</a:t>
                      </a:r>
                      <a:endParaRPr lang="es-CO" sz="1800" b="1" i="0" u="none" strike="noStrike" dirty="0">
                        <a:solidFill>
                          <a:srgbClr val="FF0000"/>
                        </a:solidFill>
                        <a:effectLst/>
                        <a:latin typeface="+mn-lt"/>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358798840"/>
                  </a:ext>
                </a:extLst>
              </a:tr>
              <a:tr h="150128">
                <a:tc>
                  <a:txBody>
                    <a:bodyPr/>
                    <a:lstStyle/>
                    <a:p>
                      <a:pPr algn="ctr" rtl="0" fontAlgn="ctr"/>
                      <a:r>
                        <a:rPr lang="es-CO" sz="1400" b="0" i="0" u="none" strike="noStrike" dirty="0">
                          <a:solidFill>
                            <a:srgbClr val="FF0000"/>
                          </a:solidFill>
                          <a:effectLst/>
                          <a:latin typeface="Calibri"/>
                        </a:rPr>
                        <a:t>AÑO</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rowSpan="2">
                  <a:txBody>
                    <a:bodyPr/>
                    <a:lstStyle/>
                    <a:p>
                      <a:pPr algn="ctr" fontAlgn="ctr"/>
                      <a:r>
                        <a:rPr lang="es-CO" sz="1050" b="1" i="0" u="none" strike="noStrike" dirty="0">
                          <a:solidFill>
                            <a:srgbClr val="000000"/>
                          </a:solidFill>
                          <a:effectLst/>
                          <a:latin typeface="Arial" panose="020B0604020202020204" pitchFamily="34" charset="0"/>
                        </a:rPr>
                        <a:t>2006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rowSpan="2">
                  <a:txBody>
                    <a:bodyPr/>
                    <a:lstStyle/>
                    <a:p>
                      <a:pPr algn="ctr" fontAlgn="ctr"/>
                      <a:r>
                        <a:rPr lang="es-CO" sz="1050" b="1" i="0" u="none" strike="noStrike">
                          <a:solidFill>
                            <a:srgbClr val="000000"/>
                          </a:solidFill>
                          <a:effectLst/>
                          <a:latin typeface="Arial" panose="020B0604020202020204" pitchFamily="34" charset="0"/>
                        </a:rPr>
                        <a:t>2007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rowSpan="2">
                  <a:txBody>
                    <a:bodyPr/>
                    <a:lstStyle/>
                    <a:p>
                      <a:pPr algn="ctr" fontAlgn="ctr"/>
                      <a:r>
                        <a:rPr lang="es-CO" sz="1050" b="1" i="0" u="none" strike="noStrike" dirty="0">
                          <a:solidFill>
                            <a:srgbClr val="000000"/>
                          </a:solidFill>
                          <a:effectLst/>
                          <a:latin typeface="Arial" panose="020B0604020202020204" pitchFamily="34" charset="0"/>
                        </a:rPr>
                        <a:t>2008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rowSpan="2">
                  <a:txBody>
                    <a:bodyPr/>
                    <a:lstStyle/>
                    <a:p>
                      <a:pPr algn="ctr" fontAlgn="ctr"/>
                      <a:r>
                        <a:rPr lang="es-CO" sz="1050" b="1" i="0" u="none" strike="noStrike" dirty="0">
                          <a:solidFill>
                            <a:srgbClr val="000000"/>
                          </a:solidFill>
                          <a:effectLst/>
                          <a:latin typeface="Arial" panose="020B0604020202020204" pitchFamily="34" charset="0"/>
                        </a:rPr>
                        <a:t>2009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rowSpan="2">
                  <a:txBody>
                    <a:bodyPr/>
                    <a:lstStyle/>
                    <a:p>
                      <a:pPr algn="ctr" fontAlgn="ctr"/>
                      <a:r>
                        <a:rPr lang="es-CO" sz="1050" b="1" i="0" u="none" strike="noStrike" dirty="0">
                          <a:solidFill>
                            <a:srgbClr val="000000"/>
                          </a:solidFill>
                          <a:effectLst/>
                          <a:latin typeface="Arial" panose="020B0604020202020204" pitchFamily="34" charset="0"/>
                        </a:rPr>
                        <a:t>2010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rowSpan="2">
                  <a:txBody>
                    <a:bodyPr/>
                    <a:lstStyle/>
                    <a:p>
                      <a:pPr algn="ctr" fontAlgn="ctr"/>
                      <a:r>
                        <a:rPr lang="es-CO" sz="1050" b="1" i="0" u="none" strike="noStrike" dirty="0">
                          <a:solidFill>
                            <a:srgbClr val="000000"/>
                          </a:solidFill>
                          <a:effectLst/>
                          <a:latin typeface="Arial" panose="020B0604020202020204" pitchFamily="34" charset="0"/>
                        </a:rPr>
                        <a:t>2011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rowSpan="2">
                  <a:txBody>
                    <a:bodyPr/>
                    <a:lstStyle/>
                    <a:p>
                      <a:pPr algn="ctr" fontAlgn="ctr"/>
                      <a:r>
                        <a:rPr lang="es-CO" sz="1050" b="1" i="0" u="none" strike="noStrike" dirty="0">
                          <a:solidFill>
                            <a:srgbClr val="000000"/>
                          </a:solidFill>
                          <a:effectLst/>
                          <a:latin typeface="Arial" panose="020B0604020202020204" pitchFamily="34" charset="0"/>
                        </a:rPr>
                        <a:t>2012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rowSpan="2">
                  <a:txBody>
                    <a:bodyPr/>
                    <a:lstStyle/>
                    <a:p>
                      <a:pPr algn="ctr" fontAlgn="ctr"/>
                      <a:r>
                        <a:rPr lang="es-CO" sz="1050" b="1" i="0" u="none" strike="noStrike" dirty="0">
                          <a:solidFill>
                            <a:srgbClr val="000000"/>
                          </a:solidFill>
                          <a:effectLst/>
                          <a:latin typeface="Arial" panose="020B0604020202020204" pitchFamily="34" charset="0"/>
                        </a:rPr>
                        <a:t>2016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rowSpan="2">
                  <a:txBody>
                    <a:bodyPr/>
                    <a:lstStyle/>
                    <a:p>
                      <a:pPr algn="ctr" fontAlgn="ctr"/>
                      <a:r>
                        <a:rPr lang="es-CO" sz="1050" b="1" i="0" u="none" strike="noStrike" dirty="0">
                          <a:solidFill>
                            <a:srgbClr val="000000"/>
                          </a:solidFill>
                          <a:effectLst/>
                          <a:latin typeface="Arial" panose="020B0604020202020204" pitchFamily="34" charset="0"/>
                        </a:rPr>
                        <a:t>2017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rowSpan="2">
                  <a:txBody>
                    <a:bodyPr/>
                    <a:lstStyle/>
                    <a:p>
                      <a:pPr algn="ctr" fontAlgn="ctr"/>
                      <a:r>
                        <a:rPr lang="es-CO" sz="1050" b="1" i="0" u="none" strike="noStrike" dirty="0" smtClean="0">
                          <a:solidFill>
                            <a:srgbClr val="000000"/>
                          </a:solidFill>
                          <a:effectLst/>
                          <a:latin typeface="Arial" panose="020B0604020202020204" pitchFamily="34" charset="0"/>
                        </a:rPr>
                        <a:t>2018</a:t>
                      </a:r>
                      <a:endParaRPr lang="es-CO" sz="105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79747021"/>
                  </a:ext>
                </a:extLst>
              </a:tr>
              <a:tr h="0">
                <a:tc>
                  <a:txBody>
                    <a:bodyPr/>
                    <a:lstStyle/>
                    <a:p>
                      <a:pPr algn="ctr" rtl="0" fontAlgn="ctr"/>
                      <a:r>
                        <a:rPr lang="es-CO" sz="1600" b="0" i="0" u="none" strike="noStrike" dirty="0">
                          <a:solidFill>
                            <a:srgbClr val="000000"/>
                          </a:solidFill>
                          <a:effectLst/>
                          <a:latin typeface="Calibri"/>
                        </a:rPr>
                        <a:t>%</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v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v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v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v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v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v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v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v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vMerge="1">
                  <a:txBody>
                    <a:bodyPr/>
                    <a:lstStyle/>
                    <a:p>
                      <a:endParaRPr lang="es-CO"/>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vMerge="1">
                  <a:txBody>
                    <a:bodyPr/>
                    <a:lstStyle/>
                    <a:p>
                      <a:endParaRPr lang="es-CO"/>
                    </a:p>
                  </a:txBody>
                  <a:tcPr/>
                </a:tc>
                <a:extLst>
                  <a:ext uri="{0D108BD9-81ED-4DB2-BD59-A6C34878D82A}">
                    <a16:rowId xmlns:a16="http://schemas.microsoft.com/office/drawing/2014/main" val="3297280219"/>
                  </a:ext>
                </a:extLst>
              </a:tr>
              <a:tr h="115156">
                <a:tc>
                  <a:txBody>
                    <a:bodyPr/>
                    <a:lstStyle/>
                    <a:p>
                      <a:pPr algn="ctr" rtl="0" fontAlgn="ctr"/>
                      <a:r>
                        <a:rPr lang="es-CO" sz="1600" b="0" i="0" u="none" strike="noStrike" dirty="0">
                          <a:solidFill>
                            <a:srgbClr val="000000"/>
                          </a:solidFill>
                          <a:effectLst/>
                          <a:latin typeface="Calibri"/>
                        </a:rPr>
                        <a:t>Muestra </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fontAlgn="ctr"/>
                      <a:r>
                        <a:rPr lang="es-CO" sz="1100" b="1" i="0" u="none" strike="noStrike">
                          <a:solidFill>
                            <a:srgbClr val="000000"/>
                          </a:solidFill>
                          <a:effectLst/>
                          <a:latin typeface="Arial" panose="020B0604020202020204" pitchFamily="34" charset="0"/>
                        </a:rPr>
                        <a:t>67,00%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fontAlgn="ctr"/>
                      <a:r>
                        <a:rPr lang="es-CO" sz="1100" b="1" i="0" u="none" strike="noStrike">
                          <a:solidFill>
                            <a:srgbClr val="000000"/>
                          </a:solidFill>
                          <a:effectLst/>
                          <a:latin typeface="Arial" panose="020B0604020202020204" pitchFamily="34" charset="0"/>
                        </a:rPr>
                        <a:t>72,90%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fontAlgn="ctr"/>
                      <a:r>
                        <a:rPr lang="es-CO" sz="1100" b="1" i="0" u="none" strike="noStrike">
                          <a:solidFill>
                            <a:srgbClr val="000000"/>
                          </a:solidFill>
                          <a:effectLst/>
                          <a:latin typeface="Arial" panose="020B0604020202020204" pitchFamily="34" charset="0"/>
                        </a:rPr>
                        <a:t>59,00%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fontAlgn="ctr"/>
                      <a:r>
                        <a:rPr lang="es-CO" sz="1100" b="1" i="0" u="none" strike="noStrike">
                          <a:solidFill>
                            <a:srgbClr val="000000"/>
                          </a:solidFill>
                          <a:effectLst/>
                          <a:latin typeface="Arial" panose="020B0604020202020204" pitchFamily="34" charset="0"/>
                        </a:rPr>
                        <a:t>91,87%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fontAlgn="ctr"/>
                      <a:r>
                        <a:rPr lang="es-CO" sz="1100" b="1" i="0" u="none" strike="noStrike">
                          <a:solidFill>
                            <a:srgbClr val="000000"/>
                          </a:solidFill>
                          <a:effectLst/>
                          <a:latin typeface="Arial" panose="020B0604020202020204" pitchFamily="34" charset="0"/>
                        </a:rPr>
                        <a:t>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fontAlgn="ctr"/>
                      <a:r>
                        <a:rPr lang="es-CO" sz="1100" b="1" i="0" u="none" strike="noStrike">
                          <a:solidFill>
                            <a:srgbClr val="000000"/>
                          </a:solidFill>
                          <a:effectLst/>
                          <a:latin typeface="Arial" panose="020B0604020202020204" pitchFamily="34" charset="0"/>
                        </a:rPr>
                        <a:t>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fontAlgn="ctr"/>
                      <a:r>
                        <a:rPr lang="es-CO" sz="1100" b="1" i="0" u="none" strike="noStrike" dirty="0">
                          <a:solidFill>
                            <a:srgbClr val="000000"/>
                          </a:solidFill>
                          <a:effectLst/>
                          <a:latin typeface="Arial" panose="020B0604020202020204" pitchFamily="34" charset="0"/>
                        </a:rPr>
                        <a:t>67,00%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fontAlgn="ctr"/>
                      <a:r>
                        <a:rPr lang="es-CO" sz="1100" b="1" i="0" u="none" strike="noStrike" dirty="0">
                          <a:solidFill>
                            <a:srgbClr val="000000"/>
                          </a:solidFill>
                          <a:effectLst/>
                          <a:latin typeface="Arial" panose="020B0604020202020204" pitchFamily="34" charset="0"/>
                        </a:rPr>
                        <a:t>73,00%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fontAlgn="ctr"/>
                      <a:r>
                        <a:rPr lang="es-CO" sz="1100" b="1" i="0" u="none" strike="noStrike" dirty="0">
                          <a:solidFill>
                            <a:srgbClr val="000000"/>
                          </a:solidFill>
                          <a:effectLst/>
                          <a:latin typeface="Arial" panose="020B0604020202020204" pitchFamily="34" charset="0"/>
                        </a:rPr>
                        <a:t>ND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i="0" u="none" strike="noStrike" dirty="0" smtClean="0">
                          <a:solidFill>
                            <a:srgbClr val="000000"/>
                          </a:solidFill>
                          <a:effectLst/>
                          <a:latin typeface="Arial" panose="020B0604020202020204" pitchFamily="34" charset="0"/>
                        </a:rPr>
                        <a:t>ND</a:t>
                      </a:r>
                    </a:p>
                    <a:p>
                      <a:pPr algn="ctr" fontAlgn="ctr"/>
                      <a:endParaRPr lang="es-CO" sz="11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607312911"/>
                  </a:ext>
                </a:extLst>
              </a:tr>
            </a:tbl>
          </a:graphicData>
        </a:graphic>
      </p:graphicFrame>
      <p:graphicFrame>
        <p:nvGraphicFramePr>
          <p:cNvPr id="5" name="2 Tabla"/>
          <p:cNvGraphicFramePr>
            <a:graphicFrameLocks noGrp="1"/>
          </p:cNvGraphicFramePr>
          <p:nvPr>
            <p:extLst>
              <p:ext uri="{D42A27DB-BD31-4B8C-83A1-F6EECF244321}">
                <p14:modId xmlns:p14="http://schemas.microsoft.com/office/powerpoint/2010/main" val="1170094097"/>
              </p:ext>
            </p:extLst>
          </p:nvPr>
        </p:nvGraphicFramePr>
        <p:xfrm>
          <a:off x="452360" y="2063713"/>
          <a:ext cx="9681082" cy="2211409"/>
        </p:xfrm>
        <a:graphic>
          <a:graphicData uri="http://schemas.openxmlformats.org/drawingml/2006/table">
            <a:tbl>
              <a:tblPr>
                <a:tableStyleId>{5C22544A-7EE6-4342-B048-85BDC9FD1C3A}</a:tableStyleId>
              </a:tblPr>
              <a:tblGrid>
                <a:gridCol w="635695">
                  <a:extLst>
                    <a:ext uri="{9D8B030D-6E8A-4147-A177-3AD203B41FA5}">
                      <a16:colId xmlns:a16="http://schemas.microsoft.com/office/drawing/2014/main" val="20000"/>
                    </a:ext>
                  </a:extLst>
                </a:gridCol>
                <a:gridCol w="717177">
                  <a:extLst>
                    <a:ext uri="{9D8B030D-6E8A-4147-A177-3AD203B41FA5}">
                      <a16:colId xmlns:a16="http://schemas.microsoft.com/office/drawing/2014/main" val="20001"/>
                    </a:ext>
                  </a:extLst>
                </a:gridCol>
                <a:gridCol w="555811">
                  <a:extLst>
                    <a:ext uri="{9D8B030D-6E8A-4147-A177-3AD203B41FA5}">
                      <a16:colId xmlns:a16="http://schemas.microsoft.com/office/drawing/2014/main" val="20002"/>
                    </a:ext>
                  </a:extLst>
                </a:gridCol>
                <a:gridCol w="654424">
                  <a:extLst>
                    <a:ext uri="{9D8B030D-6E8A-4147-A177-3AD203B41FA5}">
                      <a16:colId xmlns:a16="http://schemas.microsoft.com/office/drawing/2014/main" val="20003"/>
                    </a:ext>
                  </a:extLst>
                </a:gridCol>
                <a:gridCol w="699247">
                  <a:extLst>
                    <a:ext uri="{9D8B030D-6E8A-4147-A177-3AD203B41FA5}">
                      <a16:colId xmlns:a16="http://schemas.microsoft.com/office/drawing/2014/main" val="20004"/>
                    </a:ext>
                  </a:extLst>
                </a:gridCol>
                <a:gridCol w="690282">
                  <a:extLst>
                    <a:ext uri="{9D8B030D-6E8A-4147-A177-3AD203B41FA5}">
                      <a16:colId xmlns:a16="http://schemas.microsoft.com/office/drawing/2014/main" val="20005"/>
                    </a:ext>
                  </a:extLst>
                </a:gridCol>
                <a:gridCol w="546847">
                  <a:extLst>
                    <a:ext uri="{9D8B030D-6E8A-4147-A177-3AD203B41FA5}">
                      <a16:colId xmlns:a16="http://schemas.microsoft.com/office/drawing/2014/main" val="20006"/>
                    </a:ext>
                  </a:extLst>
                </a:gridCol>
                <a:gridCol w="636495">
                  <a:extLst>
                    <a:ext uri="{9D8B030D-6E8A-4147-A177-3AD203B41FA5}">
                      <a16:colId xmlns:a16="http://schemas.microsoft.com/office/drawing/2014/main" val="20007"/>
                    </a:ext>
                  </a:extLst>
                </a:gridCol>
                <a:gridCol w="618564">
                  <a:extLst>
                    <a:ext uri="{9D8B030D-6E8A-4147-A177-3AD203B41FA5}">
                      <a16:colId xmlns:a16="http://schemas.microsoft.com/office/drawing/2014/main" val="20008"/>
                    </a:ext>
                  </a:extLst>
                </a:gridCol>
                <a:gridCol w="681318">
                  <a:extLst>
                    <a:ext uri="{9D8B030D-6E8A-4147-A177-3AD203B41FA5}">
                      <a16:colId xmlns:a16="http://schemas.microsoft.com/office/drawing/2014/main" val="20009"/>
                    </a:ext>
                  </a:extLst>
                </a:gridCol>
                <a:gridCol w="708212">
                  <a:extLst>
                    <a:ext uri="{9D8B030D-6E8A-4147-A177-3AD203B41FA5}">
                      <a16:colId xmlns:a16="http://schemas.microsoft.com/office/drawing/2014/main" val="20010"/>
                    </a:ext>
                  </a:extLst>
                </a:gridCol>
                <a:gridCol w="690282">
                  <a:extLst>
                    <a:ext uri="{9D8B030D-6E8A-4147-A177-3AD203B41FA5}">
                      <a16:colId xmlns:a16="http://schemas.microsoft.com/office/drawing/2014/main" val="20011"/>
                    </a:ext>
                  </a:extLst>
                </a:gridCol>
                <a:gridCol w="726141">
                  <a:extLst>
                    <a:ext uri="{9D8B030D-6E8A-4147-A177-3AD203B41FA5}">
                      <a16:colId xmlns:a16="http://schemas.microsoft.com/office/drawing/2014/main" val="922452510"/>
                    </a:ext>
                  </a:extLst>
                </a:gridCol>
                <a:gridCol w="1120587">
                  <a:extLst>
                    <a:ext uri="{9D8B030D-6E8A-4147-A177-3AD203B41FA5}">
                      <a16:colId xmlns:a16="http://schemas.microsoft.com/office/drawing/2014/main" val="4037434866"/>
                    </a:ext>
                  </a:extLst>
                </a:gridCol>
              </a:tblGrid>
              <a:tr h="216024">
                <a:tc gridSpan="14">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MX" sz="1800" b="1" kern="0" dirty="0">
                          <a:solidFill>
                            <a:srgbClr val="FF3300"/>
                          </a:solidFill>
                        </a:rPr>
                        <a:t>CALIFICACIÓN DEL SERVICIO: </a:t>
                      </a:r>
                    </a:p>
                    <a:p>
                      <a:pPr marL="0" marR="0" indent="0" algn="ctr" defTabSz="457200" rtl="0" eaLnBrk="1" fontAlgn="ctr" latinLnBrk="0" hangingPunct="1">
                        <a:lnSpc>
                          <a:spcPct val="100000"/>
                        </a:lnSpc>
                        <a:spcBef>
                          <a:spcPts val="0"/>
                        </a:spcBef>
                        <a:spcAft>
                          <a:spcPts val="0"/>
                        </a:spcAft>
                        <a:buClrTx/>
                        <a:buSzTx/>
                        <a:buFontTx/>
                        <a:buNone/>
                        <a:tabLst/>
                        <a:defRPr/>
                      </a:pPr>
                      <a:r>
                        <a:rPr lang="es-CO" sz="1600" dirty="0"/>
                        <a:t>Mejorar en mínimo el 20%, la gestión de atención de quejas de manera eficaz y oportuna respecto a la medición del semestre anterior</a:t>
                      </a:r>
                      <a:r>
                        <a:rPr lang="es-CO" sz="1600" dirty="0" smtClean="0"/>
                        <a:t>.</a:t>
                      </a:r>
                      <a:endParaRPr lang="es-CO"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pPr algn="ctr" fontAlgn="ctr"/>
                      <a:endParaRPr lang="es-CO" sz="1400" b="1" i="0" u="none" strike="noStrike" dirty="0">
                        <a:effectLst/>
                        <a:latin typeface="Arial"/>
                      </a:endParaRPr>
                    </a:p>
                  </a:txBody>
                  <a:tcPr marL="0" marR="0" marT="0" marB="0" anchor="ctr"/>
                </a:tc>
                <a:tc hMerge="1">
                  <a:txBody>
                    <a:bodyPr/>
                    <a:lstStyle/>
                    <a:p>
                      <a:pPr algn="ctr" fontAlgn="ctr"/>
                      <a:endParaRPr lang="es-CO" sz="1800" b="1" i="0" u="none" strike="noStrike" dirty="0">
                        <a:solidFill>
                          <a:srgbClr val="FF0000"/>
                        </a:solidFill>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307450">
                <a:tc>
                  <a:txBody>
                    <a:bodyPr/>
                    <a:lstStyle/>
                    <a:p>
                      <a:pPr algn="ctr" fontAlgn="ctr"/>
                      <a:r>
                        <a:rPr lang="es-CO" sz="1400" u="none" strike="noStrike">
                          <a:effectLst/>
                        </a:rPr>
                        <a:t>AÑO</a:t>
                      </a:r>
                      <a:endParaRPr lang="es-CO" sz="14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u="none" strike="noStrike" dirty="0">
                          <a:effectLst/>
                        </a:rPr>
                        <a:t>2006</a:t>
                      </a:r>
                      <a:endParaRPr lang="es-CO" sz="11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u="none" strike="noStrike" dirty="0">
                          <a:effectLst/>
                        </a:rPr>
                        <a:t>2007</a:t>
                      </a:r>
                      <a:endParaRPr lang="es-CO" sz="11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u="none" strike="noStrike" dirty="0">
                          <a:effectLst/>
                        </a:rPr>
                        <a:t>2008</a:t>
                      </a:r>
                      <a:endParaRPr lang="es-CO" sz="11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u="none" strike="noStrike" dirty="0">
                          <a:effectLst/>
                        </a:rPr>
                        <a:t>2009</a:t>
                      </a:r>
                      <a:endParaRPr lang="es-CO" sz="11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u="none" strike="noStrike" dirty="0">
                          <a:effectLst/>
                        </a:rPr>
                        <a:t>2010</a:t>
                      </a:r>
                      <a:endParaRPr lang="es-CO" sz="11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u="none" strike="noStrike" dirty="0">
                          <a:effectLst/>
                        </a:rPr>
                        <a:t>2011</a:t>
                      </a:r>
                      <a:endParaRPr lang="es-CO" sz="11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u="none" strike="noStrike" dirty="0">
                          <a:effectLst/>
                        </a:rPr>
                        <a:t>2012</a:t>
                      </a:r>
                      <a:endParaRPr lang="es-CO" sz="11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u="none" strike="noStrike" dirty="0">
                          <a:effectLst/>
                        </a:rPr>
                        <a:t>2013</a:t>
                      </a:r>
                      <a:endParaRPr lang="es-CO" sz="11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b="1" i="0" u="none" strike="noStrike" dirty="0">
                          <a:effectLst/>
                          <a:latin typeface="Arial"/>
                        </a:rPr>
                        <a:t>2014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b="1" i="0" u="none" strike="noStrike" dirty="0">
                          <a:effectLst/>
                          <a:latin typeface="Arial"/>
                        </a:rPr>
                        <a:t>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s-CO" sz="1200" b="0" i="0" u="none" strike="noStrike" kern="1200" dirty="0">
                          <a:solidFill>
                            <a:schemeClr val="dk1"/>
                          </a:solidFill>
                          <a:effectLst/>
                          <a:latin typeface="Arial"/>
                          <a:ea typeface="+mn-ea"/>
                          <a:cs typeface="+mn-cs"/>
                        </a:rPr>
                        <a:t>2016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s-CO" sz="1200" b="0" i="0" u="none" strike="noStrike" kern="1200" dirty="0">
                          <a:solidFill>
                            <a:schemeClr val="dk1"/>
                          </a:solidFill>
                          <a:effectLst/>
                          <a:latin typeface="Arial"/>
                          <a:ea typeface="+mn-ea"/>
                          <a:cs typeface="+mn-cs"/>
                        </a:rPr>
                        <a:t>2017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s-CO" sz="1200" b="0" i="0" u="none" strike="noStrike" kern="1200" dirty="0" smtClean="0">
                          <a:solidFill>
                            <a:schemeClr val="dk1"/>
                          </a:solidFill>
                          <a:effectLst/>
                          <a:latin typeface="Arial"/>
                          <a:ea typeface="+mn-ea"/>
                          <a:cs typeface="+mn-cs"/>
                        </a:rPr>
                        <a:t>2018</a:t>
                      </a:r>
                      <a:endParaRPr lang="es-CO" sz="1200" b="0"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9215">
                <a:tc>
                  <a:txBody>
                    <a:bodyPr/>
                    <a:lstStyle/>
                    <a:p>
                      <a:pPr algn="ctr" fontAlgn="ctr"/>
                      <a:r>
                        <a:rPr lang="es-CO" sz="1400" u="none" strike="noStrike" dirty="0">
                          <a:effectLst/>
                        </a:rPr>
                        <a:t>%</a:t>
                      </a:r>
                      <a:endParaRPr lang="es-CO" sz="14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99%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98%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100%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100%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99%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Arial" panose="020B0604020202020204" pitchFamily="34" charset="0"/>
                        </a:rPr>
                        <a:t>94%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100" b="0" i="0" u="none" strike="noStrike" dirty="0">
                          <a:solidFill>
                            <a:srgbClr val="000000"/>
                          </a:solidFill>
                          <a:effectLst/>
                          <a:latin typeface="Arial" panose="020B0604020202020204" pitchFamily="34" charset="0"/>
                        </a:rPr>
                        <a:t>100%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100" b="0" i="0" u="none" strike="noStrike">
                          <a:solidFill>
                            <a:srgbClr val="000000"/>
                          </a:solidFill>
                          <a:effectLst/>
                          <a:latin typeface="Arial" panose="020B0604020202020204" pitchFamily="34" charset="0"/>
                        </a:rPr>
                        <a:t>100%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51372">
                <a:tc>
                  <a:txBody>
                    <a:bodyPr/>
                    <a:lstStyle/>
                    <a:p>
                      <a:pPr algn="ctr" fontAlgn="ctr"/>
                      <a:r>
                        <a:rPr lang="es-CO" sz="1400" u="none" strike="noStrike" dirty="0">
                          <a:effectLst/>
                        </a:rPr>
                        <a:t>Muestra </a:t>
                      </a:r>
                      <a:endParaRPr lang="es-CO" sz="14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23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a:solidFill>
                            <a:srgbClr val="000000"/>
                          </a:solidFill>
                          <a:effectLst/>
                          <a:latin typeface="Arial" panose="020B0604020202020204" pitchFamily="34" charset="0"/>
                        </a:rPr>
                        <a:t>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200" b="1" i="0" u="none" strike="noStrike" dirty="0">
                          <a:solidFill>
                            <a:srgbClr val="000000"/>
                          </a:solidFill>
                          <a:effectLst/>
                          <a:latin typeface="Arial" panose="020B0604020202020204" pitchFamily="34" charset="0"/>
                        </a:rPr>
                        <a:t>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200" b="1" i="0" u="none" strike="noStrike" dirty="0">
                          <a:solidFill>
                            <a:srgbClr val="000000"/>
                          </a:solidFill>
                          <a:effectLst/>
                          <a:latin typeface="Arial" panose="020B0604020202020204" pitchFamily="34" charset="0"/>
                        </a:rPr>
                        <a:t>96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51372">
                <a:tc>
                  <a:txBody>
                    <a:bodyPr/>
                    <a:lstStyle/>
                    <a:p>
                      <a:pPr algn="ctr" fontAlgn="ctr"/>
                      <a:endParaRPr lang="es-CO" sz="14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CO" sz="14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CO" sz="14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CO" sz="14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CO" sz="14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CO" sz="14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CO" sz="14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CO" sz="14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CO" sz="14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s-CO" sz="14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endParaRPr lang="es-CO" sz="1400"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s-CO" sz="1400"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ctr" latinLnBrk="0" hangingPunct="1"/>
                      <a:endParaRPr lang="es-CO" sz="1200" b="0"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CO"/>
                    </a:p>
                  </a:txBody>
                  <a:tcPr/>
                </a:tc>
                <a:extLst>
                  <a:ext uri="{0D108BD9-81ED-4DB2-BD59-A6C34878D82A}">
                    <a16:rowId xmlns:a16="http://schemas.microsoft.com/office/drawing/2014/main" val="1500061665"/>
                  </a:ext>
                </a:extLst>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3876704108"/>
              </p:ext>
            </p:extLst>
          </p:nvPr>
        </p:nvGraphicFramePr>
        <p:xfrm>
          <a:off x="334309" y="4275122"/>
          <a:ext cx="9799133" cy="16146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7458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1818" y="1519772"/>
            <a:ext cx="9941859" cy="720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400" b="1" dirty="0" smtClean="0"/>
              <a:t>QUEJAS:</a:t>
            </a:r>
            <a:r>
              <a:rPr lang="es-ES" sz="2000" b="1" dirty="0" smtClean="0">
                <a:solidFill>
                  <a:srgbClr val="FF3300"/>
                </a:solidFill>
              </a:rPr>
              <a:t/>
            </a:r>
            <a:br>
              <a:rPr lang="es-ES" sz="2000" b="1" dirty="0" smtClean="0">
                <a:solidFill>
                  <a:srgbClr val="FF3300"/>
                </a:solidFill>
              </a:rPr>
            </a:br>
            <a:r>
              <a:rPr lang="es-CO" sz="2000" dirty="0" smtClean="0"/>
              <a:t>Mejorar en mínimo el 20%, la gestión de atención de quejas de manera eficaz y oportuna respecto a la medición del semestre anterior.</a:t>
            </a:r>
            <a:br>
              <a:rPr lang="es-CO" sz="2000" dirty="0" smtClean="0"/>
            </a:br>
            <a:r>
              <a:rPr lang="es-CO" sz="3600" dirty="0" smtClean="0">
                <a:solidFill>
                  <a:srgbClr val="FF0000"/>
                </a:solidFill>
              </a:rPr>
              <a:t> </a:t>
            </a:r>
            <a:r>
              <a:rPr lang="es-CO" sz="1600" dirty="0" smtClean="0">
                <a:solidFill>
                  <a:srgbClr val="FF0000"/>
                </a:solidFill>
              </a:rPr>
              <a:t>(</a:t>
            </a:r>
            <a:r>
              <a:rPr lang="es-CO" sz="1600" b="1" dirty="0" smtClean="0">
                <a:solidFill>
                  <a:srgbClr val="FF0000"/>
                </a:solidFill>
              </a:rPr>
              <a:t>Recurrentes, cerradas y respuesta oportuna)</a:t>
            </a:r>
            <a:br>
              <a:rPr lang="es-CO" sz="1600" b="1" dirty="0" smtClean="0">
                <a:solidFill>
                  <a:srgbClr val="FF0000"/>
                </a:solidFill>
              </a:rPr>
            </a:br>
            <a:r>
              <a:rPr lang="es-CO" sz="2400" dirty="0" smtClean="0">
                <a:solidFill>
                  <a:srgbClr val="FF0000"/>
                </a:solidFill>
              </a:rPr>
              <a:t/>
            </a:r>
            <a:br>
              <a:rPr lang="es-CO" sz="2400" dirty="0" smtClean="0">
                <a:solidFill>
                  <a:srgbClr val="FF0000"/>
                </a:solidFill>
              </a:rPr>
            </a:br>
            <a:endParaRPr lang="es-ES" sz="2000" b="1" dirty="0">
              <a:solidFill>
                <a:srgbClr val="FF0000"/>
              </a:solidFill>
            </a:endParaRPr>
          </a:p>
        </p:txBody>
      </p:sp>
      <p:graphicFrame>
        <p:nvGraphicFramePr>
          <p:cNvPr id="5" name="8 Tabla"/>
          <p:cNvGraphicFramePr>
            <a:graphicFrameLocks noGrp="1"/>
          </p:cNvGraphicFramePr>
          <p:nvPr>
            <p:extLst>
              <p:ext uri="{D42A27DB-BD31-4B8C-83A1-F6EECF244321}">
                <p14:modId xmlns:p14="http://schemas.microsoft.com/office/powerpoint/2010/main" val="3564351350"/>
              </p:ext>
            </p:extLst>
          </p:nvPr>
        </p:nvGraphicFramePr>
        <p:xfrm>
          <a:off x="654349" y="1806642"/>
          <a:ext cx="10121225" cy="3383923"/>
        </p:xfrm>
        <a:graphic>
          <a:graphicData uri="http://schemas.openxmlformats.org/drawingml/2006/table">
            <a:tbl>
              <a:tblPr/>
              <a:tblGrid>
                <a:gridCol w="1053617">
                  <a:extLst>
                    <a:ext uri="{9D8B030D-6E8A-4147-A177-3AD203B41FA5}">
                      <a16:colId xmlns:a16="http://schemas.microsoft.com/office/drawing/2014/main" val="20000"/>
                    </a:ext>
                  </a:extLst>
                </a:gridCol>
                <a:gridCol w="1155547">
                  <a:extLst>
                    <a:ext uri="{9D8B030D-6E8A-4147-A177-3AD203B41FA5}">
                      <a16:colId xmlns:a16="http://schemas.microsoft.com/office/drawing/2014/main" val="20001"/>
                    </a:ext>
                  </a:extLst>
                </a:gridCol>
                <a:gridCol w="1438557">
                  <a:extLst>
                    <a:ext uri="{9D8B030D-6E8A-4147-A177-3AD203B41FA5}">
                      <a16:colId xmlns:a16="http://schemas.microsoft.com/office/drawing/2014/main" val="20002"/>
                    </a:ext>
                  </a:extLst>
                </a:gridCol>
                <a:gridCol w="1161911">
                  <a:extLst>
                    <a:ext uri="{9D8B030D-6E8A-4147-A177-3AD203B41FA5}">
                      <a16:colId xmlns:a16="http://schemas.microsoft.com/office/drawing/2014/main" val="20003"/>
                    </a:ext>
                  </a:extLst>
                </a:gridCol>
                <a:gridCol w="1134247">
                  <a:extLst>
                    <a:ext uri="{9D8B030D-6E8A-4147-A177-3AD203B41FA5}">
                      <a16:colId xmlns:a16="http://schemas.microsoft.com/office/drawing/2014/main" val="20004"/>
                    </a:ext>
                  </a:extLst>
                </a:gridCol>
                <a:gridCol w="1314066">
                  <a:extLst>
                    <a:ext uri="{9D8B030D-6E8A-4147-A177-3AD203B41FA5}">
                      <a16:colId xmlns:a16="http://schemas.microsoft.com/office/drawing/2014/main" val="20005"/>
                    </a:ext>
                  </a:extLst>
                </a:gridCol>
                <a:gridCol w="1286401">
                  <a:extLst>
                    <a:ext uri="{9D8B030D-6E8A-4147-A177-3AD203B41FA5}">
                      <a16:colId xmlns:a16="http://schemas.microsoft.com/office/drawing/2014/main" val="20006"/>
                    </a:ext>
                  </a:extLst>
                </a:gridCol>
                <a:gridCol w="1576879">
                  <a:extLst>
                    <a:ext uri="{9D8B030D-6E8A-4147-A177-3AD203B41FA5}">
                      <a16:colId xmlns:a16="http://schemas.microsoft.com/office/drawing/2014/main" val="20007"/>
                    </a:ext>
                  </a:extLst>
                </a:gridCol>
              </a:tblGrid>
              <a:tr h="1048806">
                <a:tc gridSpan="2">
                  <a:txBody>
                    <a:bodyPr/>
                    <a:lstStyle/>
                    <a:p>
                      <a:pPr algn="just" fontAlgn="ctr"/>
                      <a:r>
                        <a:rPr lang="es-ES" sz="1050" b="1" kern="1200" dirty="0">
                          <a:solidFill>
                            <a:schemeClr val="bg1"/>
                          </a:solidFill>
                          <a:effectLst/>
                          <a:latin typeface="+mn-lt"/>
                          <a:ea typeface="+mn-ea"/>
                          <a:cs typeface="+mn-cs"/>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CERRADAS</a:t>
                      </a:r>
                    </a:p>
                    <a:p>
                      <a:pPr algn="just" fontAlgn="ctr"/>
                      <a:r>
                        <a:rPr lang="es-ES" sz="1050" b="1" kern="1200" dirty="0">
                          <a:solidFill>
                            <a:schemeClr val="bg1"/>
                          </a:solidFill>
                          <a:effectLst/>
                          <a:latin typeface="+mn-lt"/>
                          <a:ea typeface="+mn-ea"/>
                          <a:cs typeface="+mn-cs"/>
                        </a:rPr>
                        <a:t>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a:t>
                      </a:r>
                    </a:p>
                    <a:p>
                      <a:pPr algn="just" fontAlgn="ctr"/>
                      <a:r>
                        <a:rPr lang="es-ES" sz="1050" b="1" kern="1200" dirty="0">
                          <a:solidFill>
                            <a:schemeClr val="bg1"/>
                          </a:solidFill>
                          <a:effectLst/>
                          <a:latin typeface="+mn-lt"/>
                          <a:ea typeface="+mn-ea"/>
                          <a:cs typeface="+mn-cs"/>
                        </a:rPr>
                        <a:t>RECURRENTES  </a:t>
                      </a:r>
                    </a:p>
                    <a:p>
                      <a:pPr algn="just" fontAlgn="ctr"/>
                      <a:r>
                        <a:rPr lang="es-ES" sz="1050" b="1" kern="1200" dirty="0">
                          <a:solidFill>
                            <a:schemeClr val="bg1"/>
                          </a:solidFill>
                          <a:effectLst/>
                          <a:latin typeface="+mn-lt"/>
                          <a:ea typeface="+mn-ea"/>
                          <a:cs typeface="+mn-cs"/>
                        </a:rPr>
                        <a:t>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RESPUESTA DE LAS </a:t>
                      </a:r>
                    </a:p>
                    <a:p>
                      <a:pPr algn="just" fontAlgn="ctr"/>
                      <a:r>
                        <a:rPr lang="es-ES" sz="1050" b="1" kern="1200" dirty="0">
                          <a:solidFill>
                            <a:schemeClr val="bg1"/>
                          </a:solidFill>
                          <a:effectLst/>
                          <a:latin typeface="+mn-lt"/>
                          <a:ea typeface="+mn-ea"/>
                          <a:cs typeface="+mn-cs"/>
                        </a:rPr>
                        <a:t>QUEJAS DENTRO DEL TIEMPO ESTABLECIDO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extLst>
                  <a:ext uri="{0D108BD9-81ED-4DB2-BD59-A6C34878D82A}">
                    <a16:rowId xmlns:a16="http://schemas.microsoft.com/office/drawing/2014/main" val="10000"/>
                  </a:ext>
                </a:extLst>
              </a:tr>
              <a:tr h="532727">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extLst>
                  <a:ext uri="{0D108BD9-81ED-4DB2-BD59-A6C34878D82A}">
                    <a16:rowId xmlns:a16="http://schemas.microsoft.com/office/drawing/2014/main" val="10001"/>
                  </a:ext>
                </a:extLst>
              </a:tr>
              <a:tr h="5993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smtClean="0">
                          <a:ln>
                            <a:noFill/>
                          </a:ln>
                          <a:solidFill>
                            <a:prstClr val="black"/>
                          </a:solidFill>
                          <a:effectLst/>
                          <a:uLnTx/>
                          <a:uFillTx/>
                          <a:latin typeface="Calibri" panose="020F0502020204030204"/>
                          <a:ea typeface="+mn-ea"/>
                          <a:cs typeface="+mn-cs"/>
                        </a:rPr>
                        <a:t>0</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smtClean="0">
                          <a:ln>
                            <a:noFill/>
                          </a:ln>
                          <a:solidFill>
                            <a:prstClr val="black"/>
                          </a:solidFill>
                          <a:effectLst/>
                          <a:uLnTx/>
                          <a:uFillTx/>
                          <a:latin typeface="Calibri" panose="020F0502020204030204"/>
                          <a:ea typeface="+mn-ea"/>
                          <a:cs typeface="+mn-cs"/>
                        </a:rPr>
                        <a:t>0</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smtClean="0">
                          <a:ln>
                            <a:noFill/>
                          </a:ln>
                          <a:solidFill>
                            <a:prstClr val="black"/>
                          </a:solidFill>
                          <a:effectLst/>
                          <a:uLnTx/>
                          <a:uFillTx/>
                          <a:latin typeface="Calibri" panose="020F0502020204030204"/>
                          <a:ea typeface="+mn-ea"/>
                          <a:cs typeface="+mn-cs"/>
                        </a:rPr>
                        <a:t>0</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smtClean="0">
                          <a:ln>
                            <a:noFill/>
                          </a:ln>
                          <a:solidFill>
                            <a:prstClr val="black"/>
                          </a:solidFill>
                          <a:effectLst/>
                          <a:uLnTx/>
                          <a:uFillTx/>
                          <a:latin typeface="Calibri" panose="020F0502020204030204"/>
                          <a:ea typeface="+mn-ea"/>
                          <a:cs typeface="+mn-cs"/>
                        </a:rPr>
                        <a:t>0</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smtClean="0">
                          <a:ln>
                            <a:noFill/>
                          </a:ln>
                          <a:solidFill>
                            <a:prstClr val="black"/>
                          </a:solidFill>
                          <a:effectLst/>
                          <a:uLnTx/>
                          <a:uFillTx/>
                          <a:latin typeface="Calibri" panose="020F0502020204030204"/>
                          <a:ea typeface="+mn-ea"/>
                          <a:cs typeface="+mn-cs"/>
                        </a:rPr>
                        <a:t>0</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smtClean="0">
                          <a:ln>
                            <a:noFill/>
                          </a:ln>
                          <a:solidFill>
                            <a:prstClr val="black"/>
                          </a:solidFill>
                          <a:effectLst/>
                          <a:uLnTx/>
                          <a:uFillTx/>
                          <a:latin typeface="Calibri" panose="020F0502020204030204"/>
                          <a:ea typeface="+mn-ea"/>
                          <a:cs typeface="+mn-cs"/>
                        </a:rPr>
                        <a:t>0</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smtClean="0">
                          <a:ln>
                            <a:noFill/>
                          </a:ln>
                          <a:solidFill>
                            <a:prstClr val="black"/>
                          </a:solidFill>
                          <a:effectLst/>
                          <a:uLnTx/>
                          <a:uFillTx/>
                          <a:latin typeface="Calibri" panose="020F0502020204030204"/>
                          <a:ea typeface="+mn-ea"/>
                          <a:cs typeface="+mn-cs"/>
                        </a:rPr>
                        <a:t>0</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smtClean="0">
                          <a:ln>
                            <a:noFill/>
                          </a:ln>
                          <a:solidFill>
                            <a:prstClr val="black"/>
                          </a:solidFill>
                          <a:effectLst/>
                          <a:uLnTx/>
                          <a:uFillTx/>
                          <a:latin typeface="Calibri" panose="020F0502020204030204"/>
                          <a:ea typeface="+mn-ea"/>
                          <a:cs typeface="+mn-cs"/>
                        </a:rPr>
                        <a:t>0</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03072">
                <a:tc gridSpan="8">
                  <a:txBody>
                    <a:bodyPr/>
                    <a:lstStyle/>
                    <a:p>
                      <a:pPr algn="just" fontAlgn="ctr"/>
                      <a:r>
                        <a:rPr lang="es-MX" sz="1600" kern="1200" dirty="0">
                          <a:solidFill>
                            <a:schemeClr val="tx1"/>
                          </a:solidFill>
                          <a:effectLst/>
                          <a:latin typeface="+mn-lt"/>
                          <a:ea typeface="+mn-ea"/>
                          <a:cs typeface="+mn-cs"/>
                        </a:rPr>
                        <a:t>Durante el </a:t>
                      </a:r>
                      <a:r>
                        <a:rPr lang="es-MX" sz="1600" kern="1200" dirty="0" smtClean="0">
                          <a:solidFill>
                            <a:schemeClr val="tx1"/>
                          </a:solidFill>
                          <a:effectLst/>
                          <a:latin typeface="+mn-lt"/>
                          <a:ea typeface="+mn-ea"/>
                          <a:cs typeface="+mn-cs"/>
                        </a:rPr>
                        <a:t>2018  no</a:t>
                      </a:r>
                      <a:r>
                        <a:rPr lang="es-MX" sz="1600" kern="1200" baseline="0" dirty="0" smtClean="0">
                          <a:solidFill>
                            <a:schemeClr val="tx1"/>
                          </a:solidFill>
                          <a:effectLst/>
                          <a:latin typeface="+mn-lt"/>
                          <a:ea typeface="+mn-ea"/>
                          <a:cs typeface="+mn-cs"/>
                        </a:rPr>
                        <a:t> </a:t>
                      </a:r>
                      <a:r>
                        <a:rPr lang="es-MX" sz="1600" kern="1200" dirty="0" smtClean="0">
                          <a:solidFill>
                            <a:schemeClr val="tx1"/>
                          </a:solidFill>
                          <a:effectLst/>
                          <a:latin typeface="+mn-lt"/>
                          <a:ea typeface="+mn-ea"/>
                          <a:cs typeface="+mn-cs"/>
                        </a:rPr>
                        <a:t>se </a:t>
                      </a:r>
                      <a:r>
                        <a:rPr lang="es-MX" sz="1600" kern="1200" dirty="0">
                          <a:solidFill>
                            <a:schemeClr val="tx1"/>
                          </a:solidFill>
                          <a:effectLst/>
                          <a:latin typeface="+mn-lt"/>
                          <a:ea typeface="+mn-ea"/>
                          <a:cs typeface="+mn-cs"/>
                        </a:rPr>
                        <a:t>presentaron </a:t>
                      </a:r>
                      <a:r>
                        <a:rPr lang="es-MX" sz="1600" kern="1200" dirty="0" smtClean="0">
                          <a:solidFill>
                            <a:schemeClr val="tx1"/>
                          </a:solidFill>
                          <a:effectLst/>
                          <a:latin typeface="+mn-lt"/>
                          <a:ea typeface="+mn-ea"/>
                          <a:cs typeface="+mn-cs"/>
                        </a:rPr>
                        <a:t> PQR</a:t>
                      </a:r>
                      <a:r>
                        <a:rPr lang="es-MX" sz="1600" kern="1200" baseline="0" dirty="0" smtClean="0">
                          <a:solidFill>
                            <a:schemeClr val="tx1"/>
                          </a:solidFill>
                          <a:effectLst/>
                          <a:latin typeface="+mn-lt"/>
                          <a:ea typeface="+mn-ea"/>
                          <a:cs typeface="+mn-cs"/>
                        </a:rPr>
                        <a:t>S.</a:t>
                      </a:r>
                      <a:endParaRPr lang="es-MX" sz="1600" kern="1200" dirty="0">
                        <a:solidFill>
                          <a:schemeClr val="tx1"/>
                        </a:solidFill>
                        <a:effectLst/>
                        <a:latin typeface="+mn-lt"/>
                        <a:ea typeface="+mn-ea"/>
                        <a:cs typeface="+mn-cs"/>
                      </a:endParaRPr>
                    </a:p>
                    <a:p>
                      <a:pPr marL="0" indent="0" algn="just" fontAlgn="ctr">
                        <a:buNone/>
                      </a:pPr>
                      <a:endParaRPr lang="es-MX" sz="14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92786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3035" y="361098"/>
            <a:ext cx="9539687" cy="3970318"/>
          </a:xfrm>
          <a:prstGeom prst="rect">
            <a:avLst/>
          </a:prstGeom>
        </p:spPr>
        <p:txBody>
          <a:bodyPr wrap="square">
            <a:spAutoFit/>
          </a:bodyPr>
          <a:lstStyle/>
          <a:p>
            <a:pPr algn="ctr" defTabSz="457200" fontAlgn="ctr">
              <a:spcBef>
                <a:spcPts val="0"/>
              </a:spcBef>
              <a:spcAft>
                <a:spcPts val="0"/>
              </a:spcAft>
              <a:defRPr/>
            </a:pPr>
            <a:r>
              <a:rPr lang="es-CO" sz="2800" b="1" dirty="0" smtClean="0">
                <a:solidFill>
                  <a:srgbClr val="FF0000"/>
                </a:solidFill>
              </a:rPr>
              <a:t>OBJETIVO 2</a:t>
            </a:r>
          </a:p>
          <a:p>
            <a:pPr algn="just" defTabSz="457200" fontAlgn="ctr">
              <a:defRPr/>
            </a:pPr>
            <a:endParaRPr lang="es-CO" sz="2800" b="1" dirty="0" smtClean="0">
              <a:solidFill>
                <a:srgbClr val="FF0000"/>
              </a:solidFill>
            </a:endParaRPr>
          </a:p>
          <a:p>
            <a:pPr lvl="0" algn="just"/>
            <a:r>
              <a:rPr lang="es-CO" sz="2800" b="1" u="sng" dirty="0"/>
              <a:t>Cumplir con las necesidades y expectativas de nuestros usuarios a través de los Acuerdos de Servicio, los requisitos técnicos y la reglamentación establecida por la Universidad</a:t>
            </a:r>
            <a:r>
              <a:rPr lang="es-CO" sz="2800" b="1" u="sng" dirty="0" smtClean="0"/>
              <a:t>.</a:t>
            </a:r>
          </a:p>
          <a:p>
            <a:pPr lvl="0" algn="just"/>
            <a:endParaRPr lang="es-CO" sz="2800" b="1" u="sng" dirty="0" smtClean="0"/>
          </a:p>
          <a:p>
            <a:pPr algn="ctr"/>
            <a:r>
              <a:rPr lang="es-CO" sz="2800" b="1" kern="0" dirty="0">
                <a:solidFill>
                  <a:srgbClr val="FF3300"/>
                </a:solidFill>
              </a:rPr>
              <a:t>Desempeño de los procesos y conformidad del servicio</a:t>
            </a:r>
            <a:r>
              <a:rPr lang="es-ES" sz="2800" b="1" dirty="0">
                <a:solidFill>
                  <a:srgbClr val="FF3300"/>
                </a:solidFill>
              </a:rPr>
              <a:t> </a:t>
            </a:r>
          </a:p>
          <a:p>
            <a:pPr lvl="0" algn="just"/>
            <a:endParaRPr lang="es-CO" sz="2800" b="1" u="sng" dirty="0"/>
          </a:p>
          <a:p>
            <a:pPr marL="0" indent="0" algn="ctr" fontAlgn="ctr">
              <a:buFont typeface="Arial" panose="020B0604020202020204" pitchFamily="34" charset="0"/>
              <a:buNone/>
            </a:pPr>
            <a:r>
              <a:rPr lang="es-CO" sz="2800" dirty="0">
                <a:solidFill>
                  <a:srgbClr val="FF0000"/>
                </a:solidFill>
              </a:rPr>
              <a:t>Cumplir con los acuerdos de servicio como mínimo en un 80</a:t>
            </a:r>
            <a:r>
              <a:rPr lang="es-CO" sz="2800" dirty="0" smtClean="0">
                <a:solidFill>
                  <a:srgbClr val="FF0000"/>
                </a:solidFill>
              </a:rPr>
              <a:t>%.</a:t>
            </a:r>
            <a:endParaRPr lang="es-CO" sz="2800" dirty="0">
              <a:solidFill>
                <a:srgbClr val="FF0000"/>
              </a:solidFill>
            </a:endParaRPr>
          </a:p>
        </p:txBody>
      </p:sp>
    </p:spTree>
    <p:extLst>
      <p:ext uri="{BB962C8B-B14F-4D97-AF65-F5344CB8AC3E}">
        <p14:creationId xmlns:p14="http://schemas.microsoft.com/office/powerpoint/2010/main" val="2394262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95536" y="548680"/>
            <a:ext cx="9864159"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MX" sz="2400" b="1" kern="0" smtClean="0">
                <a:solidFill>
                  <a:srgbClr val="FF3300"/>
                </a:solidFill>
              </a:rPr>
              <a:t>Análisis objetivo“2</a:t>
            </a:r>
            <a:r>
              <a:rPr lang="es-MX" sz="1800" b="1" kern="0" smtClean="0">
                <a:solidFill>
                  <a:srgbClr val="FF3300"/>
                </a:solidFill>
              </a:rPr>
              <a:t>” </a:t>
            </a:r>
            <a:r>
              <a:rPr lang="es-ES" sz="2400" b="1" kern="0" smtClean="0">
                <a:solidFill>
                  <a:srgbClr val="FF3300"/>
                </a:solidFill>
              </a:rPr>
              <a:t>de Calidad </a:t>
            </a:r>
            <a:r>
              <a:rPr lang="es-MX" sz="2400" b="1" kern="0" smtClean="0">
                <a:solidFill>
                  <a:srgbClr val="FF3300"/>
                </a:solidFill>
              </a:rPr>
              <a:t/>
            </a:r>
            <a:br>
              <a:rPr lang="es-MX" sz="2400" b="1" kern="0" smtClean="0">
                <a:solidFill>
                  <a:srgbClr val="FF3300"/>
                </a:solidFill>
              </a:rPr>
            </a:br>
            <a:r>
              <a:rPr lang="es-MX" sz="1800" b="1" smtClean="0"/>
              <a:t>Indicadores de </a:t>
            </a:r>
            <a:r>
              <a:rPr lang="es-ES" sz="1800" b="1" smtClean="0"/>
              <a:t>Acuerdos de Servicio </a:t>
            </a:r>
            <a:r>
              <a:rPr lang="es-CO" sz="2400" smtClean="0"/>
              <a:t/>
            </a:r>
            <a:br>
              <a:rPr lang="es-CO" sz="2400" smtClean="0"/>
            </a:br>
            <a:endParaRPr lang="es-ES" sz="2800" b="1" kern="0" dirty="0">
              <a:solidFill>
                <a:srgbClr val="FF3300"/>
              </a:solidFill>
            </a:endParaRPr>
          </a:p>
        </p:txBody>
      </p:sp>
      <p:graphicFrame>
        <p:nvGraphicFramePr>
          <p:cNvPr id="5" name="6 Tabla"/>
          <p:cNvGraphicFramePr>
            <a:graphicFrameLocks noGrp="1"/>
          </p:cNvGraphicFramePr>
          <p:nvPr>
            <p:extLst>
              <p:ext uri="{D42A27DB-BD31-4B8C-83A1-F6EECF244321}">
                <p14:modId xmlns:p14="http://schemas.microsoft.com/office/powerpoint/2010/main" val="944901120"/>
              </p:ext>
            </p:extLst>
          </p:nvPr>
        </p:nvGraphicFramePr>
        <p:xfrm>
          <a:off x="1075764" y="1075186"/>
          <a:ext cx="9314329" cy="4716014"/>
        </p:xfrm>
        <a:graphic>
          <a:graphicData uri="http://schemas.openxmlformats.org/drawingml/2006/table">
            <a:tbl>
              <a:tblPr/>
              <a:tblGrid>
                <a:gridCol w="4598471">
                  <a:extLst>
                    <a:ext uri="{9D8B030D-6E8A-4147-A177-3AD203B41FA5}">
                      <a16:colId xmlns:a16="http://schemas.microsoft.com/office/drawing/2014/main" val="20000"/>
                    </a:ext>
                  </a:extLst>
                </a:gridCol>
                <a:gridCol w="1192129">
                  <a:extLst>
                    <a:ext uri="{9D8B030D-6E8A-4147-A177-3AD203B41FA5}">
                      <a16:colId xmlns:a16="http://schemas.microsoft.com/office/drawing/2014/main" val="20001"/>
                    </a:ext>
                  </a:extLst>
                </a:gridCol>
                <a:gridCol w="1361970">
                  <a:extLst>
                    <a:ext uri="{9D8B030D-6E8A-4147-A177-3AD203B41FA5}">
                      <a16:colId xmlns:a16="http://schemas.microsoft.com/office/drawing/2014/main" val="20002"/>
                    </a:ext>
                  </a:extLst>
                </a:gridCol>
                <a:gridCol w="2161759">
                  <a:extLst>
                    <a:ext uri="{9D8B030D-6E8A-4147-A177-3AD203B41FA5}">
                      <a16:colId xmlns:a16="http://schemas.microsoft.com/office/drawing/2014/main" val="20003"/>
                    </a:ext>
                  </a:extLst>
                </a:gridCol>
              </a:tblGrid>
              <a:tr h="1150319">
                <a:tc>
                  <a:txBody>
                    <a:bodyPr/>
                    <a:lstStyle/>
                    <a:p>
                      <a:pPr algn="l" fontAlgn="ctr"/>
                      <a:r>
                        <a:rPr lang="es-MX" sz="1600" b="1" i="0" u="none" strike="noStrike" dirty="0">
                          <a:solidFill>
                            <a:schemeClr val="bg1">
                              <a:lumMod val="95000"/>
                            </a:schemeClr>
                          </a:solidFill>
                          <a:latin typeface="Arial"/>
                        </a:rPr>
                        <a:t>INDICADOR</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2018-1</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2018-2</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a:solidFill>
                            <a:schemeClr val="bg1">
                              <a:lumMod val="95000"/>
                            </a:schemeClr>
                          </a:solidFill>
                          <a:latin typeface="Arial"/>
                        </a:rPr>
                        <a:t>PROMEDIO</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558894">
                <a:tc>
                  <a:txBody>
                    <a:bodyPr/>
                    <a:lstStyle/>
                    <a:p>
                      <a:pPr algn="just" rtl="0" fontAlgn="ctr"/>
                      <a:r>
                        <a:rPr lang="es-CO" sz="1400" b="1" i="0" u="none" strike="noStrike" dirty="0" smtClean="0">
                          <a:solidFill>
                            <a:schemeClr val="tx1"/>
                          </a:solidFill>
                          <a:effectLst/>
                          <a:latin typeface="Arial"/>
                        </a:rPr>
                        <a:t>Días promedio para el tramité de solicitudes de compra por rango (Acuerdo)</a:t>
                      </a:r>
                      <a:endParaRPr lang="es-CO" sz="1400" b="1" i="0" u="none" strike="noStrike" dirty="0">
                        <a:solidFill>
                          <a:schemeClr val="tx1"/>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s-CO" sz="1400" b="1" i="0" u="none" strike="noStrike" dirty="0" smtClean="0">
                          <a:solidFill>
                            <a:schemeClr val="tx1"/>
                          </a:solidFill>
                          <a:effectLst/>
                          <a:latin typeface="Arial"/>
                        </a:rPr>
                        <a:t>97,7%</a:t>
                      </a:r>
                      <a:endParaRPr lang="es-CO" sz="1400" b="1" i="0" u="none" strike="noStrike" dirty="0">
                        <a:solidFill>
                          <a:schemeClr val="tx1"/>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s-CO" sz="1400" b="1" i="0" u="none" strike="noStrike" dirty="0" smtClean="0">
                          <a:solidFill>
                            <a:schemeClr val="tx1"/>
                          </a:solidFill>
                          <a:effectLst/>
                          <a:latin typeface="Arial"/>
                        </a:rPr>
                        <a:t>90,6%</a:t>
                      </a:r>
                      <a:endParaRPr lang="es-CO" sz="1400" b="1" i="0" u="none" strike="noStrike" dirty="0">
                        <a:solidFill>
                          <a:schemeClr val="tx1"/>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s-CO" sz="1400" b="1" i="0" u="none" strike="noStrike" dirty="0" smtClean="0">
                          <a:solidFill>
                            <a:schemeClr val="tx1"/>
                          </a:solidFill>
                          <a:effectLst/>
                          <a:latin typeface="Arial"/>
                        </a:rPr>
                        <a:t>94,15%</a:t>
                      </a:r>
                      <a:endParaRPr lang="es-CO" sz="1400" b="1" i="0" u="none" strike="noStrike" dirty="0">
                        <a:solidFill>
                          <a:schemeClr val="tx1"/>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3006801">
                <a:tc gridSpan="4">
                  <a:txBody>
                    <a:bodyPr/>
                    <a:lstStyle/>
                    <a:p>
                      <a:pPr algn="just" fontAlgn="ctr"/>
                      <a:r>
                        <a:rPr lang="es-CO" sz="1400" b="0" i="0" u="none" strike="noStrike" kern="1200" baseline="0" dirty="0" smtClean="0">
                          <a:solidFill>
                            <a:schemeClr val="tx1"/>
                          </a:solidFill>
                          <a:latin typeface="Arial"/>
                          <a:ea typeface="+mn-ea"/>
                          <a:cs typeface="+mn-cs"/>
                        </a:rPr>
                        <a:t>No se cumple la meta estándar del indicador del 100%,  se cumple el rango bueno  en un 94%  ,  en el año de un total de 1.110 solicitudes recibidas en el área de compras, se atendieron 1.055 dentro de los tiempos establecidos en el acuerdo de servicio,  la causa de las 55 solicitudes que no se atendieron durante los tiempos establecidos fue entre otras causas, solicitudes pendientes en el proceso de empalme, otras fueron devueltas por falta de presupuesto en el área solicitante; proveedores que no cumplieron por ser período navideño, como acciones de mejora para alcanzar la meta se trabaja en estos momentos en pruebas para el  2019  de las requisiciones por SEVEN en el programa WORK FLOW; lo cual agilizará el tramite interno. también mejorar los tiempos de las áreas solicitantes en los primeros diez días de cada mes, se está ampliando la base de datos de proveedores, información, descripción detallada del área solicitante.</a:t>
                      </a:r>
                      <a:endParaRPr lang="es-ES" sz="1400" b="0" i="0" u="none" strike="noStrike" kern="1200" baseline="0" dirty="0" smtClean="0">
                        <a:solidFill>
                          <a:schemeClr val="tx1"/>
                        </a:solidFill>
                        <a:latin typeface="Arial"/>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40782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TotalTime>
  <Words>2818</Words>
  <Application>Microsoft Office PowerPoint</Application>
  <PresentationFormat>Panorámica</PresentationFormat>
  <Paragraphs>455</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MS PGothic</vt: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194</cp:revision>
  <dcterms:created xsi:type="dcterms:W3CDTF">2019-03-10T18:08:05Z</dcterms:created>
  <dcterms:modified xsi:type="dcterms:W3CDTF">2019-09-20T21:59:54Z</dcterms:modified>
</cp:coreProperties>
</file>