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4" r:id="rId4"/>
    <p:sldId id="265" r:id="rId5"/>
    <p:sldId id="266" r:id="rId6"/>
    <p:sldId id="267" r:id="rId7"/>
    <p:sldId id="270" r:id="rId8"/>
    <p:sldId id="271" r:id="rId9"/>
    <p:sldId id="283" r:id="rId10"/>
    <p:sldId id="275" r:id="rId11"/>
    <p:sldId id="284" r:id="rId12"/>
    <p:sldId id="287" r:id="rId13"/>
    <p:sldId id="276" r:id="rId14"/>
    <p:sldId id="277" r:id="rId15"/>
    <p:sldId id="278" r:id="rId16"/>
    <p:sldId id="279" r:id="rId17"/>
    <p:sldId id="280" r:id="rId18"/>
    <p:sldId id="286" r:id="rId19"/>
    <p:sldId id="281" r:id="rId20"/>
    <p:sldId id="285" r:id="rId21"/>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7" d="100"/>
          <a:sy n="107" d="100"/>
        </p:scale>
        <p:origin x="138"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D:\Backup%20preventivo%20Ing%20Gloria\Google%20Drive\SGC\INFOR_ADICIONAL\SEGUIMIENTO_QUEJAS%20y%20CALIFICACIONES%20SS\2018\Satisfacci&#243;n%20del%20cliente%202018.xls"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es-CO"/>
              <a:t>COMPARATIVO DE LA CALIFICACIÓN DEL SERVICIO 2006 - 2018</a:t>
            </a:r>
          </a:p>
        </c:rich>
      </c:tx>
      <c:layout/>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es-CO"/>
        </a:p>
      </c:txPr>
    </c:title>
    <c:autoTitleDeleted val="0"/>
    <c:plotArea>
      <c:layout/>
      <c:barChart>
        <c:barDir val="col"/>
        <c:grouping val="clustered"/>
        <c:varyColors val="0"/>
        <c:ser>
          <c:idx val="2"/>
          <c:order val="2"/>
          <c:spPr>
            <a:solidFill>
              <a:schemeClr val="accent1">
                <a:lumMod val="75000"/>
              </a:schemeClr>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GA!$O$2:$AA$2</c:f>
              <c:strCache>
                <c:ptCount val="13"/>
                <c:pt idx="0">
                  <c:v>2006</c:v>
                </c:pt>
                <c:pt idx="1">
                  <c:v>2007</c:v>
                </c:pt>
                <c:pt idx="2">
                  <c:v>2008</c:v>
                </c:pt>
                <c:pt idx="3">
                  <c:v>2009</c:v>
                </c:pt>
                <c:pt idx="4">
                  <c:v>2010
</c:v>
                </c:pt>
                <c:pt idx="5">
                  <c:v>2011
</c:v>
                </c:pt>
                <c:pt idx="6">
                  <c:v>2012
</c:v>
                </c:pt>
                <c:pt idx="7">
                  <c:v>2013
</c:v>
                </c:pt>
                <c:pt idx="8">
                  <c:v>2014
</c:v>
                </c:pt>
                <c:pt idx="9">
                  <c:v>2015
</c:v>
                </c:pt>
                <c:pt idx="10">
                  <c:v>2016
</c:v>
                </c:pt>
                <c:pt idx="11">
                  <c:v>2017
</c:v>
                </c:pt>
                <c:pt idx="12">
                  <c:v>2018
</c:v>
                </c:pt>
              </c:strCache>
            </c:strRef>
          </c:cat>
          <c:val>
            <c:numRef>
              <c:f>GA!$O$5:$AA$5</c:f>
              <c:numCache>
                <c:formatCode>0%</c:formatCode>
                <c:ptCount val="13"/>
                <c:pt idx="0">
                  <c:v>0</c:v>
                </c:pt>
                <c:pt idx="1">
                  <c:v>0.67</c:v>
                </c:pt>
                <c:pt idx="2">
                  <c:v>0.99</c:v>
                </c:pt>
                <c:pt idx="3">
                  <c:v>0.98</c:v>
                </c:pt>
                <c:pt idx="4">
                  <c:v>1</c:v>
                </c:pt>
                <c:pt idx="5">
                  <c:v>0</c:v>
                </c:pt>
                <c:pt idx="6">
                  <c:v>0</c:v>
                </c:pt>
                <c:pt idx="7">
                  <c:v>1</c:v>
                </c:pt>
                <c:pt idx="8">
                  <c:v>0.99</c:v>
                </c:pt>
                <c:pt idx="9">
                  <c:v>0</c:v>
                </c:pt>
                <c:pt idx="10">
                  <c:v>0.94</c:v>
                </c:pt>
                <c:pt idx="11">
                  <c:v>1</c:v>
                </c:pt>
                <c:pt idx="12">
                  <c:v>1</c:v>
                </c:pt>
              </c:numCache>
            </c:numRef>
          </c:val>
          <c:extLst>
            <c:ext xmlns:c16="http://schemas.microsoft.com/office/drawing/2014/chart" uri="{C3380CC4-5D6E-409C-BE32-E72D297353CC}">
              <c16:uniqueId val="{00000000-1C83-4968-9435-2B47EC74A067}"/>
            </c:ext>
          </c:extLst>
        </c:ser>
        <c:dLbls>
          <c:dLblPos val="outEnd"/>
          <c:showLegendKey val="0"/>
          <c:showVal val="1"/>
          <c:showCatName val="0"/>
          <c:showSerName val="0"/>
          <c:showPercent val="0"/>
          <c:showBubbleSize val="0"/>
        </c:dLbls>
        <c:gapWidth val="219"/>
        <c:overlap val="-27"/>
        <c:axId val="340018016"/>
        <c:axId val="340019648"/>
        <c:extLst>
          <c:ext xmlns:c15="http://schemas.microsoft.com/office/drawing/2012/chart" uri="{02D57815-91ED-43cb-92C2-25804820EDAC}">
            <c15:filteredBarSeries>
              <c15: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GA!$O$2:$AA$2</c15:sqref>
                        </c15:formulaRef>
                      </c:ext>
                    </c:extLst>
                    <c:strCache>
                      <c:ptCount val="13"/>
                      <c:pt idx="0">
                        <c:v>2006</c:v>
                      </c:pt>
                      <c:pt idx="1">
                        <c:v>2007</c:v>
                      </c:pt>
                      <c:pt idx="2">
                        <c:v>2008</c:v>
                      </c:pt>
                      <c:pt idx="3">
                        <c:v>2009</c:v>
                      </c:pt>
                      <c:pt idx="4">
                        <c:v>2010
</c:v>
                      </c:pt>
                      <c:pt idx="5">
                        <c:v>2011
</c:v>
                      </c:pt>
                      <c:pt idx="6">
                        <c:v>2012
</c:v>
                      </c:pt>
                      <c:pt idx="7">
                        <c:v>2013
</c:v>
                      </c:pt>
                      <c:pt idx="8">
                        <c:v>2014
</c:v>
                      </c:pt>
                      <c:pt idx="9">
                        <c:v>2015
</c:v>
                      </c:pt>
                      <c:pt idx="10">
                        <c:v>2016
</c:v>
                      </c:pt>
                      <c:pt idx="11">
                        <c:v>2017
</c:v>
                      </c:pt>
                      <c:pt idx="12">
                        <c:v>2018
</c:v>
                      </c:pt>
                    </c:strCache>
                  </c:strRef>
                </c:cat>
                <c:val>
                  <c:numRef>
                    <c:extLst>
                      <c:ext uri="{02D57815-91ED-43cb-92C2-25804820EDAC}">
                        <c15:formulaRef>
                          <c15:sqref>GA!$O$3:$AA$3</c15:sqref>
                        </c15:formulaRef>
                      </c:ext>
                    </c:extLst>
                    <c:numCache>
                      <c:formatCode>General</c:formatCode>
                      <c:ptCount val="13"/>
                    </c:numCache>
                  </c:numRef>
                </c:val>
                <c:extLst>
                  <c:ext xmlns:c16="http://schemas.microsoft.com/office/drawing/2014/chart" uri="{C3380CC4-5D6E-409C-BE32-E72D297353CC}">
                    <c16:uniqueId val="{00000001-1C83-4968-9435-2B47EC74A067}"/>
                  </c:ext>
                </c:extLst>
              </c15:ser>
            </c15:filteredBarSeries>
            <c15:filteredBarSeries>
              <c15:ser>
                <c:idx val="1"/>
                <c:order val="1"/>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GA!$O$2:$AA$2</c15:sqref>
                        </c15:formulaRef>
                      </c:ext>
                    </c:extLst>
                    <c:strCache>
                      <c:ptCount val="13"/>
                      <c:pt idx="0">
                        <c:v>2006</c:v>
                      </c:pt>
                      <c:pt idx="1">
                        <c:v>2007</c:v>
                      </c:pt>
                      <c:pt idx="2">
                        <c:v>2008</c:v>
                      </c:pt>
                      <c:pt idx="3">
                        <c:v>2009</c:v>
                      </c:pt>
                      <c:pt idx="4">
                        <c:v>2010
</c:v>
                      </c:pt>
                      <c:pt idx="5">
                        <c:v>2011
</c:v>
                      </c:pt>
                      <c:pt idx="6">
                        <c:v>2012
</c:v>
                      </c:pt>
                      <c:pt idx="7">
                        <c:v>2013
</c:v>
                      </c:pt>
                      <c:pt idx="8">
                        <c:v>2014
</c:v>
                      </c:pt>
                      <c:pt idx="9">
                        <c:v>2015
</c:v>
                      </c:pt>
                      <c:pt idx="10">
                        <c:v>2016
</c:v>
                      </c:pt>
                      <c:pt idx="11">
                        <c:v>2017
</c:v>
                      </c:pt>
                      <c:pt idx="12">
                        <c:v>2018
</c:v>
                      </c:pt>
                    </c:strCache>
                  </c:strRef>
                </c:cat>
                <c:val>
                  <c:numRef>
                    <c:extLst xmlns:c15="http://schemas.microsoft.com/office/drawing/2012/chart">
                      <c:ext xmlns:c15="http://schemas.microsoft.com/office/drawing/2012/chart" uri="{02D57815-91ED-43cb-92C2-25804820EDAC}">
                        <c15:formulaRef>
                          <c15:sqref>GA!$O$4:$AA$4</c15:sqref>
                        </c15:formulaRef>
                      </c:ext>
                    </c:extLst>
                    <c:numCache>
                      <c:formatCode>General</c:formatCode>
                      <c:ptCount val="13"/>
                    </c:numCache>
                  </c:numRef>
                </c:val>
                <c:extLst xmlns:c15="http://schemas.microsoft.com/office/drawing/2012/chart">
                  <c:ext xmlns:c16="http://schemas.microsoft.com/office/drawing/2014/chart" uri="{C3380CC4-5D6E-409C-BE32-E72D297353CC}">
                    <c16:uniqueId val="{00000002-1C83-4968-9435-2B47EC74A067}"/>
                  </c:ext>
                </c:extLst>
              </c15:ser>
            </c15:filteredBarSeries>
          </c:ext>
        </c:extLst>
      </c:barChart>
      <c:catAx>
        <c:axId val="340018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s-CO"/>
          </a:p>
        </c:txPr>
        <c:crossAx val="340019648"/>
        <c:crosses val="autoZero"/>
        <c:auto val="1"/>
        <c:lblAlgn val="ctr"/>
        <c:lblOffset val="100"/>
        <c:noMultiLvlLbl val="0"/>
      </c:catAx>
      <c:valAx>
        <c:axId val="34001964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s-CO"/>
          </a:p>
        </c:txPr>
        <c:crossAx val="340018016"/>
        <c:crosses val="autoZero"/>
        <c:crossBetween val="between"/>
      </c:valAx>
      <c:spPr>
        <a:noFill/>
        <a:ln>
          <a:noFill/>
        </a:ln>
        <a:effectLst/>
      </c:spPr>
    </c:plotArea>
    <c:plotVisOnly val="1"/>
    <c:dispBlanksAs val="gap"/>
    <c:showDLblsOverMax val="0"/>
  </c:chart>
  <c:spPr>
    <a:solidFill>
      <a:schemeClr val="bg1"/>
    </a:solidFill>
    <a:ln>
      <a:noFill/>
    </a:ln>
    <a:effectLst/>
  </c:spPr>
  <c:txPr>
    <a:bodyPr/>
    <a:lstStyle/>
    <a:p>
      <a:pPr>
        <a:defRPr sz="1100"/>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20/09/2019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345330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20/09/2019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2107002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20/09/2019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154367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20/09/2019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53515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9A4B5566-D38A-4809-AF18-A9CEEFCF61C2}" type="datetimeFigureOut">
              <a:rPr lang="es-CO" smtClean="0"/>
              <a:t>20/09/2019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292122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9A4B5566-D38A-4809-AF18-A9CEEFCF61C2}" type="datetimeFigureOut">
              <a:rPr lang="es-CO" smtClean="0"/>
              <a:t>20/09/2019</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85943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9A4B5566-D38A-4809-AF18-A9CEEFCF61C2}" type="datetimeFigureOut">
              <a:rPr lang="es-CO" smtClean="0"/>
              <a:t>20/09/2019</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261025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9A4B5566-D38A-4809-AF18-A9CEEFCF61C2}" type="datetimeFigureOut">
              <a:rPr lang="es-CO" smtClean="0"/>
              <a:t>20/09/2019</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891026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A4B5566-D38A-4809-AF18-A9CEEFCF61C2}" type="datetimeFigureOut">
              <a:rPr lang="es-CO" smtClean="0"/>
              <a:t>20/09/2019</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3322615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9A4B5566-D38A-4809-AF18-A9CEEFCF61C2}" type="datetimeFigureOut">
              <a:rPr lang="es-CO" smtClean="0"/>
              <a:t>20/09/2019</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986931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9A4B5566-D38A-4809-AF18-A9CEEFCF61C2}" type="datetimeFigureOut">
              <a:rPr lang="es-CO" smtClean="0"/>
              <a:t>20/09/2019</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a:p>
        </p:txBody>
      </p:sp>
    </p:spTree>
    <p:extLst>
      <p:ext uri="{BB962C8B-B14F-4D97-AF65-F5344CB8AC3E}">
        <p14:creationId xmlns:p14="http://schemas.microsoft.com/office/powerpoint/2010/main" val="1953537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4B5566-D38A-4809-AF18-A9CEEFCF61C2}" type="datetimeFigureOut">
              <a:rPr lang="es-CO" smtClean="0"/>
              <a:t>20/09/2019</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5B50DC-D420-42B3-BDB9-D39FD1EFE230}" type="slidenum">
              <a:rPr lang="es-CO" smtClean="0"/>
              <a:t>‹Nº›</a:t>
            </a:fld>
            <a:endParaRPr lang="es-CO"/>
          </a:p>
        </p:txBody>
      </p:sp>
    </p:spTree>
    <p:extLst>
      <p:ext uri="{BB962C8B-B14F-4D97-AF65-F5344CB8AC3E}">
        <p14:creationId xmlns:p14="http://schemas.microsoft.com/office/powerpoint/2010/main" val="3541307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Resumen%20AC.xl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Resumen%20AC.xls"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4304053" y="4278822"/>
            <a:ext cx="1878784" cy="369332"/>
          </a:xfrm>
          <a:prstGeom prst="rect">
            <a:avLst/>
          </a:prstGeom>
        </p:spPr>
        <p:txBody>
          <a:bodyPr wrap="none">
            <a:spAutoFit/>
          </a:bodyPr>
          <a:lstStyle/>
          <a:p>
            <a:pPr algn="ctr"/>
            <a:r>
              <a:rPr lang="es-MX" dirty="0" smtClean="0"/>
              <a:t>Marzo 28 de 2019</a:t>
            </a:r>
            <a:endParaRPr lang="es-ES" dirty="0"/>
          </a:p>
        </p:txBody>
      </p:sp>
      <p:sp>
        <p:nvSpPr>
          <p:cNvPr id="5" name="Text Box 6"/>
          <p:cNvSpPr txBox="1">
            <a:spLocks noChangeArrowheads="1"/>
          </p:cNvSpPr>
          <p:nvPr/>
        </p:nvSpPr>
        <p:spPr bwMode="auto">
          <a:xfrm>
            <a:off x="1701144" y="1245056"/>
            <a:ext cx="7604918" cy="2800767"/>
          </a:xfrm>
          <a:prstGeom prst="rect">
            <a:avLst/>
          </a:prstGeom>
          <a:noFill/>
          <a:ln w="9525">
            <a:noFill/>
            <a:miter lim="800000"/>
            <a:headEnd/>
            <a:tailEnd/>
          </a:ln>
        </p:spPr>
        <p:txBody>
          <a:bodyPr wrap="square">
            <a:spAutoFit/>
          </a:bodyPr>
          <a:lstStyle/>
          <a:p>
            <a:pPr algn="ctr"/>
            <a:r>
              <a:rPr lang="es-MX" sz="2400" b="1" dirty="0" smtClean="0"/>
              <a:t>SISTEMA DE GESTIÒN DE CALIDAD – ISO9001:2015</a:t>
            </a:r>
            <a:br>
              <a:rPr lang="es-MX" sz="2400" b="1" dirty="0" smtClean="0"/>
            </a:br>
            <a:r>
              <a:rPr lang="es-MX" sz="2400" b="1" dirty="0" smtClean="0"/>
              <a:t/>
            </a:r>
            <a:br>
              <a:rPr lang="es-MX" sz="2400" b="1" dirty="0" smtClean="0"/>
            </a:br>
            <a:r>
              <a:rPr lang="es-MX" sz="2400" dirty="0" smtClean="0"/>
              <a:t>REVISIÓN </a:t>
            </a:r>
            <a:r>
              <a:rPr lang="es-MX" sz="2400" dirty="0"/>
              <a:t>GERENCIAL SECCIONAL</a:t>
            </a:r>
            <a:br>
              <a:rPr lang="es-MX" sz="2400" dirty="0"/>
            </a:br>
            <a:r>
              <a:rPr lang="es-MX" sz="2400" dirty="0">
                <a:solidFill>
                  <a:srgbClr val="FF3300"/>
                </a:solidFill>
              </a:rPr>
              <a:t/>
            </a:r>
            <a:br>
              <a:rPr lang="es-MX" sz="2400" dirty="0">
                <a:solidFill>
                  <a:srgbClr val="FF3300"/>
                </a:solidFill>
              </a:rPr>
            </a:br>
            <a:r>
              <a:rPr lang="es-MX" sz="2400" dirty="0" smtClean="0">
                <a:solidFill>
                  <a:srgbClr val="FF3300"/>
                </a:solidFill>
              </a:rPr>
              <a:t>MACROPROCESO:  SOPORTE</a:t>
            </a:r>
          </a:p>
          <a:p>
            <a:pPr algn="ctr"/>
            <a:r>
              <a:rPr lang="es-MX" sz="2800" dirty="0" smtClean="0">
                <a:solidFill>
                  <a:srgbClr val="FF3300"/>
                </a:solidFill>
              </a:rPr>
              <a:t>PROCESO</a:t>
            </a:r>
            <a:r>
              <a:rPr lang="es-MX" sz="2800" dirty="0">
                <a:solidFill>
                  <a:srgbClr val="FF3300"/>
                </a:solidFill>
              </a:rPr>
              <a:t>: </a:t>
            </a:r>
          </a:p>
          <a:p>
            <a:pPr algn="ctr"/>
            <a:r>
              <a:rPr lang="es-MX" sz="2800" dirty="0" smtClean="0">
                <a:solidFill>
                  <a:srgbClr val="FF3300"/>
                </a:solidFill>
              </a:rPr>
              <a:t>GESTIÓN </a:t>
            </a:r>
            <a:r>
              <a:rPr lang="es-MX" sz="2800" dirty="0">
                <a:solidFill>
                  <a:srgbClr val="FF3300"/>
                </a:solidFill>
              </a:rPr>
              <a:t>DE </a:t>
            </a:r>
            <a:r>
              <a:rPr lang="es-MX" sz="2800" dirty="0" smtClean="0">
                <a:solidFill>
                  <a:srgbClr val="FF3300"/>
                </a:solidFill>
              </a:rPr>
              <a:t> ADQUISICIONES Y SUMINISTROS</a:t>
            </a:r>
          </a:p>
        </p:txBody>
      </p:sp>
    </p:spTree>
    <p:extLst>
      <p:ext uri="{BB962C8B-B14F-4D97-AF65-F5344CB8AC3E}">
        <p14:creationId xmlns:p14="http://schemas.microsoft.com/office/powerpoint/2010/main" val="950249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323527" y="188640"/>
            <a:ext cx="9896237" cy="4401205"/>
          </a:xfrm>
          <a:prstGeom prst="rect">
            <a:avLst/>
          </a:prstGeom>
        </p:spPr>
        <p:txBody>
          <a:bodyPr wrap="square">
            <a:spAutoFit/>
          </a:bodyPr>
          <a:lstStyle/>
          <a:p>
            <a:pPr algn="ctr" defTabSz="457200" fontAlgn="ctr">
              <a:spcBef>
                <a:spcPts val="0"/>
              </a:spcBef>
              <a:spcAft>
                <a:spcPts val="0"/>
              </a:spcAft>
              <a:defRPr/>
            </a:pPr>
            <a:endParaRPr lang="es-CO" sz="2800" b="1" dirty="0">
              <a:solidFill>
                <a:srgbClr val="FF0000"/>
              </a:solidFill>
            </a:endParaRPr>
          </a:p>
          <a:p>
            <a:pPr algn="ctr" defTabSz="457200" fontAlgn="ctr">
              <a:spcBef>
                <a:spcPts val="0"/>
              </a:spcBef>
              <a:spcAft>
                <a:spcPts val="0"/>
              </a:spcAft>
              <a:defRPr/>
            </a:pPr>
            <a:r>
              <a:rPr lang="es-CO" sz="2800" b="1" dirty="0">
                <a:solidFill>
                  <a:srgbClr val="FF0000"/>
                </a:solidFill>
              </a:rPr>
              <a:t>OBJETIVO 3</a:t>
            </a:r>
          </a:p>
          <a:p>
            <a:pPr algn="ctr" defTabSz="457200" fontAlgn="ctr">
              <a:spcBef>
                <a:spcPts val="0"/>
              </a:spcBef>
              <a:spcAft>
                <a:spcPts val="0"/>
              </a:spcAft>
              <a:defRPr/>
            </a:pPr>
            <a:endParaRPr lang="es-CO" sz="2800" b="1" u="sng" dirty="0"/>
          </a:p>
          <a:p>
            <a:pPr lvl="0" algn="ctr"/>
            <a:r>
              <a:rPr lang="es-CO" sz="2800" b="1" u="sng" dirty="0"/>
              <a:t>Garantizar la eficacia y eficiencia de los procesos que aseguren la excelencia y calidad institucional</a:t>
            </a:r>
            <a:endParaRPr lang="es-ES" sz="2800" u="sng" dirty="0"/>
          </a:p>
          <a:p>
            <a:pPr lvl="0" algn="ctr"/>
            <a:endParaRPr lang="es-CO" sz="2800" b="1" u="sng" dirty="0"/>
          </a:p>
          <a:p>
            <a:pPr algn="ctr"/>
            <a:r>
              <a:rPr lang="es-CO" sz="2800" b="1" kern="0" dirty="0">
                <a:solidFill>
                  <a:srgbClr val="FF3300"/>
                </a:solidFill>
              </a:rPr>
              <a:t>Desempeño de los procesos y conformidad del servicio</a:t>
            </a:r>
            <a:r>
              <a:rPr lang="es-ES" sz="2800" b="1" dirty="0">
                <a:solidFill>
                  <a:srgbClr val="FF3300"/>
                </a:solidFill>
              </a:rPr>
              <a:t> </a:t>
            </a:r>
          </a:p>
          <a:p>
            <a:pPr algn="ctr"/>
            <a:endParaRPr lang="es-ES" sz="2800" b="1" dirty="0">
              <a:solidFill>
                <a:srgbClr val="FF3300"/>
              </a:solidFill>
            </a:endParaRPr>
          </a:p>
          <a:p>
            <a:pPr algn="ctr"/>
            <a:r>
              <a:rPr lang="es-CO" sz="2800" dirty="0">
                <a:solidFill>
                  <a:srgbClr val="FF0000"/>
                </a:solidFill>
              </a:rPr>
              <a:t>Lograr que el 80% de indicadores de gestión de los procesos cumpla con la meta establecida</a:t>
            </a:r>
          </a:p>
        </p:txBody>
      </p:sp>
    </p:spTree>
    <p:extLst>
      <p:ext uri="{BB962C8B-B14F-4D97-AF65-F5344CB8AC3E}">
        <p14:creationId xmlns:p14="http://schemas.microsoft.com/office/powerpoint/2010/main" val="5580241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457199" y="188640"/>
            <a:ext cx="9707017" cy="72072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fontAlgn="ctr"/>
            <a:r>
              <a:rPr lang="es-ES" sz="2000" b="1" smtClean="0">
                <a:solidFill>
                  <a:srgbClr val="FF3300"/>
                </a:solidFill>
              </a:rPr>
              <a:t/>
            </a:r>
            <a:br>
              <a:rPr lang="es-ES" sz="2000" b="1" smtClean="0">
                <a:solidFill>
                  <a:srgbClr val="FF3300"/>
                </a:solidFill>
              </a:rPr>
            </a:br>
            <a:r>
              <a:rPr lang="es-ES" sz="2000" b="1" smtClean="0">
                <a:solidFill>
                  <a:srgbClr val="FF3300"/>
                </a:solidFill>
              </a:rPr>
              <a:t>Análisis del Objetivo “3” de Calidad </a:t>
            </a:r>
            <a:r>
              <a:rPr lang="es-ES" sz="1600" b="1" smtClean="0">
                <a:solidFill>
                  <a:srgbClr val="FF3300"/>
                </a:solidFill>
              </a:rPr>
              <a:t/>
            </a:r>
            <a:br>
              <a:rPr lang="es-ES" sz="1600" b="1" smtClean="0">
                <a:solidFill>
                  <a:srgbClr val="FF3300"/>
                </a:solidFill>
              </a:rPr>
            </a:br>
            <a:r>
              <a:rPr lang="es-CO" sz="2000" b="1" smtClean="0"/>
              <a:t>Indicadores de Gestión del procesos</a:t>
            </a:r>
            <a:endParaRPr lang="es-CO" sz="2000" dirty="0">
              <a:latin typeface="Calibri" panose="020F0502020204030204" pitchFamily="34" charset="0"/>
            </a:endParaRPr>
          </a:p>
        </p:txBody>
      </p:sp>
      <p:graphicFrame>
        <p:nvGraphicFramePr>
          <p:cNvPr id="5" name="6 Tabla"/>
          <p:cNvGraphicFramePr>
            <a:graphicFrameLocks noGrp="1"/>
          </p:cNvGraphicFramePr>
          <p:nvPr>
            <p:extLst>
              <p:ext uri="{D42A27DB-BD31-4B8C-83A1-F6EECF244321}">
                <p14:modId xmlns:p14="http://schemas.microsoft.com/office/powerpoint/2010/main" val="4057732795"/>
              </p:ext>
            </p:extLst>
          </p:nvPr>
        </p:nvGraphicFramePr>
        <p:xfrm>
          <a:off x="295836" y="1014151"/>
          <a:ext cx="9247175" cy="4305993"/>
        </p:xfrm>
        <a:graphic>
          <a:graphicData uri="http://schemas.openxmlformats.org/drawingml/2006/table">
            <a:tbl>
              <a:tblPr/>
              <a:tblGrid>
                <a:gridCol w="6151624">
                  <a:extLst>
                    <a:ext uri="{9D8B030D-6E8A-4147-A177-3AD203B41FA5}">
                      <a16:colId xmlns:a16="http://schemas.microsoft.com/office/drawing/2014/main" val="20000"/>
                    </a:ext>
                  </a:extLst>
                </a:gridCol>
                <a:gridCol w="1444852">
                  <a:extLst>
                    <a:ext uri="{9D8B030D-6E8A-4147-A177-3AD203B41FA5}">
                      <a16:colId xmlns:a16="http://schemas.microsoft.com/office/drawing/2014/main" val="20001"/>
                    </a:ext>
                  </a:extLst>
                </a:gridCol>
                <a:gridCol w="1650699">
                  <a:extLst>
                    <a:ext uri="{9D8B030D-6E8A-4147-A177-3AD203B41FA5}">
                      <a16:colId xmlns:a16="http://schemas.microsoft.com/office/drawing/2014/main" val="20002"/>
                    </a:ext>
                  </a:extLst>
                </a:gridCol>
              </a:tblGrid>
              <a:tr h="1096671">
                <a:tc>
                  <a:txBody>
                    <a:bodyPr/>
                    <a:lstStyle/>
                    <a:p>
                      <a:pPr algn="l" fontAlgn="ctr"/>
                      <a:r>
                        <a:rPr lang="es-MX" sz="1600" b="1" i="0" u="none" strike="noStrike" dirty="0">
                          <a:solidFill>
                            <a:schemeClr val="bg1">
                              <a:lumMod val="95000"/>
                            </a:schemeClr>
                          </a:solidFill>
                          <a:latin typeface="Arial"/>
                        </a:rPr>
                        <a:t>INDICADOR</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MX" sz="1600" b="1" i="0" u="none" strike="noStrike" dirty="0" smtClean="0">
                          <a:solidFill>
                            <a:schemeClr val="bg1">
                              <a:lumMod val="95000"/>
                            </a:schemeClr>
                          </a:solidFill>
                          <a:latin typeface="Arial"/>
                        </a:rPr>
                        <a:t>2018-1</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MX" sz="1600" b="1" i="0" u="none" strike="noStrike" dirty="0" smtClean="0">
                          <a:solidFill>
                            <a:schemeClr val="bg1">
                              <a:lumMod val="95000"/>
                            </a:schemeClr>
                          </a:solidFill>
                          <a:latin typeface="Arial"/>
                        </a:rPr>
                        <a:t>2018-2</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0000"/>
                  </a:ext>
                </a:extLst>
              </a:tr>
              <a:tr h="622330">
                <a:tc>
                  <a:txBody>
                    <a:bodyPr/>
                    <a:lstStyle/>
                    <a:p>
                      <a:pPr algn="just" rtl="0" fontAlgn="ctr"/>
                      <a:r>
                        <a:rPr lang="es-CO" sz="1400" b="1" i="0" u="none" strike="noStrike" dirty="0" smtClean="0">
                          <a:solidFill>
                            <a:srgbClr val="000000"/>
                          </a:solidFill>
                          <a:effectLst/>
                          <a:latin typeface="Arial"/>
                        </a:rPr>
                        <a:t>Oportunidad en la entrega de pedido de almacén</a:t>
                      </a:r>
                      <a:endParaRPr lang="es-CO" sz="1400" b="1"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rtl="0" fontAlgn="ctr"/>
                      <a:r>
                        <a:rPr lang="es-CO" sz="1400" b="1" i="0" u="none" strike="noStrike" dirty="0" smtClean="0">
                          <a:solidFill>
                            <a:srgbClr val="000000"/>
                          </a:solidFill>
                          <a:effectLst/>
                          <a:latin typeface="Arial"/>
                        </a:rPr>
                        <a:t>3 días</a:t>
                      </a:r>
                      <a:endParaRPr lang="es-CO" sz="1400" b="1"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rtl="0" fontAlgn="ctr"/>
                      <a:r>
                        <a:rPr lang="es-CO" sz="1400" b="1" i="0" u="none" strike="noStrike" dirty="0" smtClean="0">
                          <a:solidFill>
                            <a:schemeClr val="tx1"/>
                          </a:solidFill>
                          <a:effectLst/>
                          <a:latin typeface="Arial"/>
                        </a:rPr>
                        <a:t>2 días</a:t>
                      </a:r>
                      <a:endParaRPr lang="es-CO" sz="1400" b="1" i="0" u="none" strike="noStrike" dirty="0">
                        <a:solidFill>
                          <a:schemeClr val="tx1"/>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1"/>
                  </a:ext>
                </a:extLst>
              </a:tr>
              <a:tr h="2586992">
                <a:tc gridSpan="3">
                  <a:txBody>
                    <a:bodyPr/>
                    <a:lstStyle/>
                    <a:p>
                      <a:pPr algn="just" fontAlgn="ctr"/>
                      <a:r>
                        <a:rPr lang="es-CO" sz="1200" b="0" i="0" u="none" strike="noStrike" kern="1200" baseline="0" dirty="0" smtClean="0">
                          <a:solidFill>
                            <a:schemeClr val="tx1"/>
                          </a:solidFill>
                          <a:latin typeface="Arial"/>
                          <a:ea typeface="+mn-ea"/>
                          <a:cs typeface="+mn-cs"/>
                        </a:rPr>
                        <a:t>Se cumple con el tiempo de oportunidad de entrega de elementos de almacén, Durante el año 2018 de un total de 424 pedidos realizados al almacén (2018-1:  177 y 2018-2:  247), 419 solicitudes cumplieron con la fecha de entrega de los productos (20 días), los 5 que no cumplieron se debió entre otras razones por: inconveniente con el pedido de la oficina de compras ya que solicitaron carpetas de yute y no se tenía existencia en almacén, por otra parte, las entregas tardías, las solicitudes se deben hacer la ultima semana de mes , y las están enviando la primera semana del mes siguiente, que hacen algunas Facultades, esto se debió   a la devolución   de marcadores para tablero  que  hizo al proveedor por no cumplir con las especificaciones de compra , con respecto a las resmas tamaño carta, la oficina de compra realizó el procedimiento de compra dentro del tiempo  establecido y el proveedor entregó dentro de los mismos , pero se había agotado la reserva que se tenía en la bodega, por un incremento desmesurado de áreas solicitantes y cantidades solicitadas históricamente, se resalta que la oficina de almacén, presentó inconvenientes con el aplicativo </a:t>
                      </a:r>
                      <a:r>
                        <a:rPr lang="es-CO" sz="1200" b="0" i="0" u="none" strike="noStrike" kern="1200" baseline="0" dirty="0" err="1" smtClean="0">
                          <a:solidFill>
                            <a:schemeClr val="tx1"/>
                          </a:solidFill>
                          <a:latin typeface="Arial"/>
                          <a:ea typeface="+mn-ea"/>
                          <a:cs typeface="+mn-cs"/>
                        </a:rPr>
                        <a:t>seven</a:t>
                      </a:r>
                      <a:r>
                        <a:rPr lang="es-CO" sz="1200" b="0" i="0" u="none" strike="noStrike" kern="1200" baseline="0" dirty="0" smtClean="0">
                          <a:solidFill>
                            <a:schemeClr val="tx1"/>
                          </a:solidFill>
                          <a:latin typeface="Arial"/>
                          <a:ea typeface="+mn-ea"/>
                          <a:cs typeface="+mn-cs"/>
                        </a:rPr>
                        <a:t> en el modulo de inventarios desde abril del 2018 y hasta el mes de diciembre del mismo año,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7446197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457199" y="188640"/>
            <a:ext cx="9707017" cy="72072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fontAlgn="ctr"/>
            <a:r>
              <a:rPr lang="es-ES" sz="2000" b="1" dirty="0" smtClean="0">
                <a:solidFill>
                  <a:srgbClr val="FF3300"/>
                </a:solidFill>
              </a:rPr>
              <a:t/>
            </a:r>
            <a:br>
              <a:rPr lang="es-ES" sz="2000" b="1" dirty="0" smtClean="0">
                <a:solidFill>
                  <a:srgbClr val="FF3300"/>
                </a:solidFill>
              </a:rPr>
            </a:br>
            <a:r>
              <a:rPr lang="es-ES" sz="2000" b="1" dirty="0" smtClean="0">
                <a:solidFill>
                  <a:srgbClr val="FF3300"/>
                </a:solidFill>
              </a:rPr>
              <a:t>Análisis del Objetivo “3” de Calidad </a:t>
            </a:r>
            <a:r>
              <a:rPr lang="es-ES" sz="1600" b="1" dirty="0" smtClean="0">
                <a:solidFill>
                  <a:srgbClr val="FF3300"/>
                </a:solidFill>
              </a:rPr>
              <a:t/>
            </a:r>
            <a:br>
              <a:rPr lang="es-ES" sz="1600" b="1" dirty="0" smtClean="0">
                <a:solidFill>
                  <a:srgbClr val="FF3300"/>
                </a:solidFill>
              </a:rPr>
            </a:br>
            <a:r>
              <a:rPr lang="es-CO" sz="2000" b="1" dirty="0" smtClean="0"/>
              <a:t>Indicadores de Gestión del procesos</a:t>
            </a:r>
            <a:endParaRPr lang="es-CO" sz="2000" dirty="0">
              <a:latin typeface="Calibri" panose="020F0502020204030204" pitchFamily="34" charset="0"/>
            </a:endParaRPr>
          </a:p>
        </p:txBody>
      </p:sp>
      <p:graphicFrame>
        <p:nvGraphicFramePr>
          <p:cNvPr id="2" name="Tabla 1"/>
          <p:cNvGraphicFramePr>
            <a:graphicFrameLocks noGrp="1"/>
          </p:cNvGraphicFramePr>
          <p:nvPr>
            <p:extLst>
              <p:ext uri="{D42A27DB-BD31-4B8C-83A1-F6EECF244321}">
                <p14:modId xmlns:p14="http://schemas.microsoft.com/office/powerpoint/2010/main" val="2549752263"/>
              </p:ext>
            </p:extLst>
          </p:nvPr>
        </p:nvGraphicFramePr>
        <p:xfrm>
          <a:off x="770965" y="1451348"/>
          <a:ext cx="9601199" cy="3717831"/>
        </p:xfrm>
        <a:graphic>
          <a:graphicData uri="http://schemas.openxmlformats.org/drawingml/2006/table">
            <a:tbl>
              <a:tblPr>
                <a:tableStyleId>{5C22544A-7EE6-4342-B048-85BDC9FD1C3A}</a:tableStyleId>
              </a:tblPr>
              <a:tblGrid>
                <a:gridCol w="4221075">
                  <a:extLst>
                    <a:ext uri="{9D8B030D-6E8A-4147-A177-3AD203B41FA5}">
                      <a16:colId xmlns:a16="http://schemas.microsoft.com/office/drawing/2014/main" val="421395297"/>
                    </a:ext>
                  </a:extLst>
                </a:gridCol>
                <a:gridCol w="1345031">
                  <a:extLst>
                    <a:ext uri="{9D8B030D-6E8A-4147-A177-3AD203B41FA5}">
                      <a16:colId xmlns:a16="http://schemas.microsoft.com/office/drawing/2014/main" val="1776658042"/>
                    </a:ext>
                  </a:extLst>
                </a:gridCol>
                <a:gridCol w="1345031">
                  <a:extLst>
                    <a:ext uri="{9D8B030D-6E8A-4147-A177-3AD203B41FA5}">
                      <a16:colId xmlns:a16="http://schemas.microsoft.com/office/drawing/2014/main" val="3592471953"/>
                    </a:ext>
                  </a:extLst>
                </a:gridCol>
                <a:gridCol w="1345031">
                  <a:extLst>
                    <a:ext uri="{9D8B030D-6E8A-4147-A177-3AD203B41FA5}">
                      <a16:colId xmlns:a16="http://schemas.microsoft.com/office/drawing/2014/main" val="1138283339"/>
                    </a:ext>
                  </a:extLst>
                </a:gridCol>
                <a:gridCol w="1345031">
                  <a:extLst>
                    <a:ext uri="{9D8B030D-6E8A-4147-A177-3AD203B41FA5}">
                      <a16:colId xmlns:a16="http://schemas.microsoft.com/office/drawing/2014/main" val="1695314094"/>
                    </a:ext>
                  </a:extLst>
                </a:gridCol>
              </a:tblGrid>
              <a:tr h="370398">
                <a:tc gridSpan="5">
                  <a:txBody>
                    <a:bodyPr/>
                    <a:lstStyle/>
                    <a:p>
                      <a:pPr algn="ctr" fontAlgn="b"/>
                      <a:r>
                        <a:rPr lang="es-CO" sz="1600" u="none" strike="noStrike" dirty="0">
                          <a:effectLst/>
                        </a:rPr>
                        <a:t>EVALUACIÓN DE PROVEEDORES </a:t>
                      </a:r>
                      <a:r>
                        <a:rPr lang="es-CO" sz="1600" u="none" strike="noStrike" dirty="0" smtClean="0">
                          <a:effectLst/>
                        </a:rPr>
                        <a:t>2017</a:t>
                      </a:r>
                      <a:r>
                        <a:rPr lang="es-CO" sz="1600" u="none" strike="noStrike" baseline="0" dirty="0" smtClean="0">
                          <a:effectLst/>
                        </a:rPr>
                        <a:t> - 2018</a:t>
                      </a:r>
                      <a:endParaRPr lang="es-CO" sz="1600" b="1"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921608959"/>
                  </a:ext>
                </a:extLst>
              </a:tr>
              <a:tr h="795948">
                <a:tc>
                  <a:txBody>
                    <a:bodyPr/>
                    <a:lstStyle/>
                    <a:p>
                      <a:pPr algn="ctr" fontAlgn="ctr"/>
                      <a:r>
                        <a:rPr lang="es-CO" sz="1800" b="1" u="none" strike="noStrike" dirty="0">
                          <a:effectLst/>
                        </a:rPr>
                        <a:t>EVALUACIÓN A PROVEEDORES OBTENIDAS</a:t>
                      </a:r>
                      <a:endParaRPr lang="es-CO" sz="1800" b="1"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b="1" u="none" strike="noStrike" dirty="0">
                          <a:effectLst/>
                        </a:rPr>
                        <a:t>2017 - I</a:t>
                      </a:r>
                      <a:endParaRPr lang="es-CO" sz="2000" b="1"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b="1" u="none" strike="noStrike" dirty="0">
                          <a:effectLst/>
                        </a:rPr>
                        <a:t>2017 - II</a:t>
                      </a:r>
                      <a:endParaRPr lang="es-CO" sz="2000" b="1"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b="1" u="none" strike="noStrike" dirty="0">
                          <a:effectLst/>
                        </a:rPr>
                        <a:t>2018 - I</a:t>
                      </a:r>
                      <a:endParaRPr lang="es-CO" sz="2000" b="1"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b="1" u="none" strike="noStrike" dirty="0">
                          <a:effectLst/>
                        </a:rPr>
                        <a:t>2018 - II</a:t>
                      </a:r>
                      <a:endParaRPr lang="es-CO" sz="2000" b="1"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28819149"/>
                  </a:ext>
                </a:extLst>
              </a:tr>
              <a:tr h="602282">
                <a:tc>
                  <a:txBody>
                    <a:bodyPr/>
                    <a:lstStyle/>
                    <a:p>
                      <a:pPr algn="just" fontAlgn="ctr"/>
                      <a:r>
                        <a:rPr lang="es-CO" sz="1600" u="none" strike="noStrike" dirty="0">
                          <a:effectLst/>
                        </a:rPr>
                        <a:t>Proveedores Evaluados Satisfactoriamente                                                              (calificados con puntaje mayor o igual a 3.5)</a:t>
                      </a:r>
                      <a:endParaRPr lang="es-CO" sz="16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u="none" strike="noStrike">
                          <a:effectLst/>
                        </a:rPr>
                        <a:t>74</a:t>
                      </a:r>
                      <a:endParaRPr lang="es-CO" sz="2000" b="0" i="0" u="none" strike="noStrike">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u="none" strike="noStrike">
                          <a:effectLst/>
                        </a:rPr>
                        <a:t>128</a:t>
                      </a:r>
                      <a:endParaRPr lang="es-CO" sz="2000" b="0" i="0" u="none" strike="noStrike">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u="none" strike="noStrike">
                          <a:effectLst/>
                        </a:rPr>
                        <a:t>120</a:t>
                      </a:r>
                      <a:endParaRPr lang="es-CO" sz="2000" b="0" i="0" u="none" strike="noStrike">
                        <a:solidFill>
                          <a:srgbClr val="00000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u="none" strike="noStrike">
                          <a:effectLst/>
                        </a:rPr>
                        <a:t>50</a:t>
                      </a:r>
                      <a:endParaRPr lang="es-CO" sz="2000" b="0" i="0" u="none" strike="noStrike">
                        <a:solidFill>
                          <a:srgbClr val="00000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9268944"/>
                  </a:ext>
                </a:extLst>
              </a:tr>
              <a:tr h="744639">
                <a:tc>
                  <a:txBody>
                    <a:bodyPr/>
                    <a:lstStyle/>
                    <a:p>
                      <a:pPr algn="just" fontAlgn="ctr"/>
                      <a:r>
                        <a:rPr lang="es-CO" sz="1600" u="none" strike="noStrike" dirty="0">
                          <a:effectLst/>
                        </a:rPr>
                        <a:t>Proveedores evaluados insatisfactoriamente                                                                       (calificados con puntaje inferior a 3.5 y mayor o igual a 3.0 )</a:t>
                      </a:r>
                      <a:endParaRPr lang="es-CO" sz="16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u="none" strike="noStrike">
                          <a:effectLst/>
                        </a:rPr>
                        <a:t>1</a:t>
                      </a:r>
                      <a:endParaRPr lang="es-CO" sz="2000" b="0" i="0" u="none" strike="noStrike">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u="none" strike="noStrike">
                          <a:effectLst/>
                        </a:rPr>
                        <a:t>0</a:t>
                      </a:r>
                      <a:endParaRPr lang="es-CO" sz="2000" b="0" i="0" u="none" strike="noStrike">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u="none" strike="noStrike">
                          <a:effectLst/>
                        </a:rPr>
                        <a:t>0</a:t>
                      </a:r>
                      <a:endParaRPr lang="es-CO" sz="2000" b="0" i="0" u="none" strike="noStrike">
                        <a:solidFill>
                          <a:srgbClr val="00000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u="none" strike="noStrike">
                          <a:effectLst/>
                        </a:rPr>
                        <a:t>0</a:t>
                      </a:r>
                      <a:endParaRPr lang="es-CO" sz="2000" b="0" i="0" u="none" strike="noStrike">
                        <a:solidFill>
                          <a:srgbClr val="00000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4401973"/>
                  </a:ext>
                </a:extLst>
              </a:tr>
              <a:tr h="602282">
                <a:tc>
                  <a:txBody>
                    <a:bodyPr/>
                    <a:lstStyle/>
                    <a:p>
                      <a:pPr algn="just" fontAlgn="ctr"/>
                      <a:r>
                        <a:rPr lang="es-CO" sz="1600" u="none" strike="noStrike" dirty="0">
                          <a:effectLst/>
                        </a:rPr>
                        <a:t>Proveedores deshabilitados del Registro                                           (Evaluados por debajo de  3.0)</a:t>
                      </a:r>
                      <a:endParaRPr lang="es-CO" sz="16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u="none" strike="noStrike">
                          <a:effectLst/>
                        </a:rPr>
                        <a:t>0</a:t>
                      </a:r>
                      <a:endParaRPr lang="es-CO" sz="2000" b="0" i="0" u="none" strike="noStrike">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u="none" strike="noStrike">
                          <a:effectLst/>
                        </a:rPr>
                        <a:t>1</a:t>
                      </a:r>
                      <a:endParaRPr lang="es-CO" sz="2000" b="0" i="0" u="none" strike="noStrike">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u="none" strike="noStrike">
                          <a:effectLst/>
                        </a:rPr>
                        <a:t>0</a:t>
                      </a:r>
                      <a:endParaRPr lang="es-CO" sz="2000" b="0" i="0" u="none" strike="noStrike">
                        <a:solidFill>
                          <a:srgbClr val="00000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000" u="none" strike="noStrike">
                          <a:effectLst/>
                        </a:rPr>
                        <a:t>0</a:t>
                      </a:r>
                      <a:endParaRPr lang="es-CO" sz="2000" b="0" i="0" u="none" strike="noStrike">
                        <a:solidFill>
                          <a:srgbClr val="000000"/>
                        </a:solidFill>
                        <a:effectLst/>
                        <a:latin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9437132"/>
                  </a:ext>
                </a:extLst>
              </a:tr>
              <a:tr h="602282">
                <a:tc>
                  <a:txBody>
                    <a:bodyPr/>
                    <a:lstStyle/>
                    <a:p>
                      <a:pPr algn="just" fontAlgn="ctr"/>
                      <a:r>
                        <a:rPr lang="es-CO" sz="1600" u="none" strike="noStrike" dirty="0">
                          <a:effectLst/>
                        </a:rPr>
                        <a:t>Total proveedores Evaluados </a:t>
                      </a:r>
                      <a:endParaRPr lang="es-CO" sz="1600" b="1"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400" u="none" strike="noStrike" dirty="0">
                          <a:effectLst/>
                        </a:rPr>
                        <a:t>75</a:t>
                      </a:r>
                      <a:endParaRPr lang="es-CO" sz="2400" b="1"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400" u="none" strike="noStrike">
                          <a:effectLst/>
                        </a:rPr>
                        <a:t>129</a:t>
                      </a:r>
                      <a:endParaRPr lang="es-CO" sz="2400" b="1" i="0" u="none" strike="noStrike">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400" u="none" strike="noStrike">
                          <a:effectLst/>
                        </a:rPr>
                        <a:t>120</a:t>
                      </a:r>
                      <a:endParaRPr lang="es-CO" sz="2400" b="1" i="0" u="none" strike="noStrike">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2400" u="none" strike="noStrike" dirty="0">
                          <a:effectLst/>
                        </a:rPr>
                        <a:t>50</a:t>
                      </a:r>
                      <a:endParaRPr lang="es-CO" sz="2400" b="1"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22389689"/>
                  </a:ext>
                </a:extLst>
              </a:tr>
            </a:tbl>
          </a:graphicData>
        </a:graphic>
      </p:graphicFrame>
    </p:spTree>
    <p:extLst>
      <p:ext uri="{BB962C8B-B14F-4D97-AF65-F5344CB8AC3E}">
        <p14:creationId xmlns:p14="http://schemas.microsoft.com/office/powerpoint/2010/main" val="7339996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199" y="413792"/>
            <a:ext cx="9789459" cy="114300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fontAlgn="ctr">
              <a:spcBef>
                <a:spcPts val="0"/>
              </a:spcBef>
              <a:defRPr/>
            </a:pPr>
            <a:r>
              <a:rPr lang="es-CO" sz="2400" b="1" dirty="0" smtClean="0"/>
              <a:t>Producto y/o servicio no conforme identificado</a:t>
            </a:r>
            <a:endParaRPr lang="es-CO" sz="2400" b="1" dirty="0">
              <a:solidFill>
                <a:srgbClr val="FF0000"/>
              </a:solidFill>
            </a:endParaRPr>
          </a:p>
        </p:txBody>
      </p:sp>
      <p:graphicFrame>
        <p:nvGraphicFramePr>
          <p:cNvPr id="3" name="8 Tabla"/>
          <p:cNvGraphicFramePr>
            <a:graphicFrameLocks noGrp="1"/>
          </p:cNvGraphicFramePr>
          <p:nvPr>
            <p:extLst>
              <p:ext uri="{D42A27DB-BD31-4B8C-83A1-F6EECF244321}">
                <p14:modId xmlns:p14="http://schemas.microsoft.com/office/powerpoint/2010/main" val="1240899661"/>
              </p:ext>
            </p:extLst>
          </p:nvPr>
        </p:nvGraphicFramePr>
        <p:xfrm>
          <a:off x="923365" y="2492896"/>
          <a:ext cx="9399910" cy="2279372"/>
        </p:xfrm>
        <a:graphic>
          <a:graphicData uri="http://schemas.openxmlformats.org/drawingml/2006/table">
            <a:tbl>
              <a:tblPr/>
              <a:tblGrid>
                <a:gridCol w="1941592">
                  <a:extLst>
                    <a:ext uri="{9D8B030D-6E8A-4147-A177-3AD203B41FA5}">
                      <a16:colId xmlns:a16="http://schemas.microsoft.com/office/drawing/2014/main" val="20000"/>
                    </a:ext>
                  </a:extLst>
                </a:gridCol>
                <a:gridCol w="6142153">
                  <a:extLst>
                    <a:ext uri="{9D8B030D-6E8A-4147-A177-3AD203B41FA5}">
                      <a16:colId xmlns:a16="http://schemas.microsoft.com/office/drawing/2014/main" val="20001"/>
                    </a:ext>
                  </a:extLst>
                </a:gridCol>
                <a:gridCol w="1316165">
                  <a:extLst>
                    <a:ext uri="{9D8B030D-6E8A-4147-A177-3AD203B41FA5}">
                      <a16:colId xmlns:a16="http://schemas.microsoft.com/office/drawing/2014/main" val="20002"/>
                    </a:ext>
                  </a:extLst>
                </a:gridCol>
              </a:tblGrid>
              <a:tr h="412652">
                <a:tc>
                  <a:txBody>
                    <a:bodyPr/>
                    <a:lstStyle/>
                    <a:p>
                      <a:pPr algn="just" fontAlgn="ctr"/>
                      <a:r>
                        <a:rPr lang="es-ES" sz="1200" b="1" i="0" u="none" strike="noStrike" dirty="0">
                          <a:solidFill>
                            <a:schemeClr val="bg1"/>
                          </a:solidFill>
                          <a:latin typeface="Century Gothic"/>
                        </a:rPr>
                        <a:t>RESUMEN DE LA NO CONFORMIDAD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just" fontAlgn="ctr"/>
                      <a:r>
                        <a:rPr lang="es-ES" sz="1800" b="1" i="0" u="none" strike="noStrike" dirty="0">
                          <a:solidFill>
                            <a:schemeClr val="bg1"/>
                          </a:solidFill>
                          <a:latin typeface="Century Gothic"/>
                        </a:rPr>
                        <a:t>Acción/Acciones implantadas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just" fontAlgn="ctr"/>
                      <a:r>
                        <a:rPr lang="es-ES" sz="1800" b="1" i="0" u="none" strike="noStrike" dirty="0">
                          <a:solidFill>
                            <a:schemeClr val="bg1"/>
                          </a:solidFill>
                          <a:latin typeface="Century Gothic"/>
                        </a:rPr>
                        <a:t>Estado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0000"/>
                  </a:ext>
                </a:extLst>
              </a:tr>
              <a:tr h="177889">
                <a:tc gridSpan="3">
                  <a:txBody>
                    <a:bodyPr/>
                    <a:lstStyle/>
                    <a:p>
                      <a:pPr algn="l" fontAlgn="b"/>
                      <a:endParaRPr lang="es-ES" sz="16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1"/>
                  </a:ext>
                </a:extLst>
              </a:tr>
              <a:tr h="1622880">
                <a:tc gridSpan="3">
                  <a:txBody>
                    <a:bodyPr/>
                    <a:lstStyle/>
                    <a:p>
                      <a:pPr algn="l" fontAlgn="ctr"/>
                      <a:r>
                        <a:rPr lang="es-ES" sz="1600" b="0" i="0" u="none" strike="noStrike" dirty="0" smtClean="0">
                          <a:solidFill>
                            <a:srgbClr val="000000"/>
                          </a:solidFill>
                          <a:latin typeface="Arial"/>
                        </a:rPr>
                        <a:t>No se han</a:t>
                      </a:r>
                      <a:r>
                        <a:rPr lang="es-ES" sz="1600" b="0" i="0" u="none" strike="noStrike" baseline="0" dirty="0" smtClean="0">
                          <a:solidFill>
                            <a:srgbClr val="000000"/>
                          </a:solidFill>
                          <a:latin typeface="Arial"/>
                        </a:rPr>
                        <a:t> presentado servicios no conformes por quejas recurrentes  o incumplimiento al  acuerdo de servicio:   </a:t>
                      </a:r>
                      <a:r>
                        <a:rPr lang="es-CO" sz="1600" b="0" i="0" u="none" strike="noStrike" baseline="0" dirty="0" smtClean="0">
                          <a:solidFill>
                            <a:srgbClr val="000000"/>
                          </a:solidFill>
                          <a:latin typeface="Arial"/>
                        </a:rPr>
                        <a:t>Días promedio para el Trámite de solicitudes  Compras</a:t>
                      </a:r>
                      <a:endParaRPr lang="es-ES" sz="1600" b="0" i="0" u="none" strike="noStrike" dirty="0">
                        <a:solidFill>
                          <a:srgbClr val="000000"/>
                        </a:solidFill>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just" fontAlgn="ctr"/>
                      <a:endParaRPr lang="es-ES" sz="1400" b="0"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just" fontAlgn="ctr"/>
                      <a:endParaRPr lang="es-ES" sz="14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0434416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75121" y="2458779"/>
            <a:ext cx="7416824" cy="954107"/>
          </a:xfrm>
          <a:prstGeom prst="rect">
            <a:avLst/>
          </a:prstGeom>
        </p:spPr>
        <p:txBody>
          <a:bodyPr wrap="square">
            <a:spAutoFit/>
          </a:bodyPr>
          <a:lstStyle/>
          <a:p>
            <a:pPr algn="ctr" defTabSz="457200" fontAlgn="ctr">
              <a:spcBef>
                <a:spcPts val="0"/>
              </a:spcBef>
              <a:spcAft>
                <a:spcPts val="0"/>
              </a:spcAft>
              <a:defRPr/>
            </a:pPr>
            <a:r>
              <a:rPr lang="es-CO" sz="2800" b="1" kern="0" dirty="0" smtClean="0">
                <a:solidFill>
                  <a:srgbClr val="FF3300"/>
                </a:solidFill>
              </a:rPr>
              <a:t>RESULTADOS DE LAS AUDITORÍAS INTERNAS Y EXTERNAS</a:t>
            </a:r>
            <a:endParaRPr lang="es-MX" sz="2800" b="1" kern="0" dirty="0" smtClean="0">
              <a:solidFill>
                <a:srgbClr val="FF3300"/>
              </a:solidFill>
            </a:endParaRPr>
          </a:p>
        </p:txBody>
      </p:sp>
    </p:spTree>
    <p:extLst>
      <p:ext uri="{BB962C8B-B14F-4D97-AF65-F5344CB8AC3E}">
        <p14:creationId xmlns:p14="http://schemas.microsoft.com/office/powerpoint/2010/main" val="33360036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953916" y="626714"/>
            <a:ext cx="8229600" cy="32585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2400" b="1" kern="0" dirty="0" smtClean="0"/>
              <a:t>RESULTADOS DE LAS AUDITORÍAS INTERNAS Y EXTERNAS</a:t>
            </a:r>
            <a:r>
              <a:rPr lang="es-MX" sz="2400" b="1" kern="0" dirty="0" smtClean="0"/>
              <a:t/>
            </a:r>
            <a:br>
              <a:rPr lang="es-MX" sz="2400" b="1" kern="0" dirty="0" smtClean="0"/>
            </a:br>
            <a:r>
              <a:rPr lang="es-ES" sz="1800" b="1" dirty="0" smtClean="0"/>
              <a:t>Resultados de Auditorias internas</a:t>
            </a:r>
            <a:endParaRPr lang="es-ES" sz="1800" b="1" dirty="0"/>
          </a:p>
        </p:txBody>
      </p:sp>
      <p:graphicFrame>
        <p:nvGraphicFramePr>
          <p:cNvPr id="4" name="7 Tabla"/>
          <p:cNvGraphicFramePr>
            <a:graphicFrameLocks noGrp="1"/>
          </p:cNvGraphicFramePr>
          <p:nvPr>
            <p:extLst>
              <p:ext uri="{D42A27DB-BD31-4B8C-83A1-F6EECF244321}">
                <p14:modId xmlns:p14="http://schemas.microsoft.com/office/powerpoint/2010/main" val="1533509339"/>
              </p:ext>
            </p:extLst>
          </p:nvPr>
        </p:nvGraphicFramePr>
        <p:xfrm>
          <a:off x="618394" y="952573"/>
          <a:ext cx="9565124" cy="4512344"/>
        </p:xfrm>
        <a:graphic>
          <a:graphicData uri="http://schemas.openxmlformats.org/drawingml/2006/table">
            <a:tbl>
              <a:tblPr/>
              <a:tblGrid>
                <a:gridCol w="404896">
                  <a:extLst>
                    <a:ext uri="{9D8B030D-6E8A-4147-A177-3AD203B41FA5}">
                      <a16:colId xmlns:a16="http://schemas.microsoft.com/office/drawing/2014/main" val="20000"/>
                    </a:ext>
                  </a:extLst>
                </a:gridCol>
                <a:gridCol w="404896">
                  <a:extLst>
                    <a:ext uri="{9D8B030D-6E8A-4147-A177-3AD203B41FA5}">
                      <a16:colId xmlns:a16="http://schemas.microsoft.com/office/drawing/2014/main" val="20001"/>
                    </a:ext>
                  </a:extLst>
                </a:gridCol>
                <a:gridCol w="404896">
                  <a:extLst>
                    <a:ext uri="{9D8B030D-6E8A-4147-A177-3AD203B41FA5}">
                      <a16:colId xmlns:a16="http://schemas.microsoft.com/office/drawing/2014/main" val="20002"/>
                    </a:ext>
                  </a:extLst>
                </a:gridCol>
                <a:gridCol w="404896">
                  <a:extLst>
                    <a:ext uri="{9D8B030D-6E8A-4147-A177-3AD203B41FA5}">
                      <a16:colId xmlns:a16="http://schemas.microsoft.com/office/drawing/2014/main" val="20003"/>
                    </a:ext>
                  </a:extLst>
                </a:gridCol>
                <a:gridCol w="404896">
                  <a:extLst>
                    <a:ext uri="{9D8B030D-6E8A-4147-A177-3AD203B41FA5}">
                      <a16:colId xmlns:a16="http://schemas.microsoft.com/office/drawing/2014/main" val="20004"/>
                    </a:ext>
                  </a:extLst>
                </a:gridCol>
                <a:gridCol w="404896">
                  <a:extLst>
                    <a:ext uri="{9D8B030D-6E8A-4147-A177-3AD203B41FA5}">
                      <a16:colId xmlns:a16="http://schemas.microsoft.com/office/drawing/2014/main" val="20005"/>
                    </a:ext>
                  </a:extLst>
                </a:gridCol>
                <a:gridCol w="400807">
                  <a:extLst>
                    <a:ext uri="{9D8B030D-6E8A-4147-A177-3AD203B41FA5}">
                      <a16:colId xmlns:a16="http://schemas.microsoft.com/office/drawing/2014/main" val="20006"/>
                    </a:ext>
                  </a:extLst>
                </a:gridCol>
                <a:gridCol w="449885">
                  <a:extLst>
                    <a:ext uri="{9D8B030D-6E8A-4147-A177-3AD203B41FA5}">
                      <a16:colId xmlns:a16="http://schemas.microsoft.com/office/drawing/2014/main" val="20007"/>
                    </a:ext>
                  </a:extLst>
                </a:gridCol>
                <a:gridCol w="450909">
                  <a:extLst>
                    <a:ext uri="{9D8B030D-6E8A-4147-A177-3AD203B41FA5}">
                      <a16:colId xmlns:a16="http://schemas.microsoft.com/office/drawing/2014/main" val="20008"/>
                    </a:ext>
                  </a:extLst>
                </a:gridCol>
                <a:gridCol w="450909">
                  <a:extLst>
                    <a:ext uri="{9D8B030D-6E8A-4147-A177-3AD203B41FA5}">
                      <a16:colId xmlns:a16="http://schemas.microsoft.com/office/drawing/2014/main" val="20009"/>
                    </a:ext>
                  </a:extLst>
                </a:gridCol>
                <a:gridCol w="450909">
                  <a:extLst>
                    <a:ext uri="{9D8B030D-6E8A-4147-A177-3AD203B41FA5}">
                      <a16:colId xmlns:a16="http://schemas.microsoft.com/office/drawing/2014/main" val="20010"/>
                    </a:ext>
                  </a:extLst>
                </a:gridCol>
                <a:gridCol w="450909">
                  <a:extLst>
                    <a:ext uri="{9D8B030D-6E8A-4147-A177-3AD203B41FA5}">
                      <a16:colId xmlns:a16="http://schemas.microsoft.com/office/drawing/2014/main" val="20011"/>
                    </a:ext>
                  </a:extLst>
                </a:gridCol>
                <a:gridCol w="450909">
                  <a:extLst>
                    <a:ext uri="{9D8B030D-6E8A-4147-A177-3AD203B41FA5}">
                      <a16:colId xmlns:a16="http://schemas.microsoft.com/office/drawing/2014/main" val="20012"/>
                    </a:ext>
                  </a:extLst>
                </a:gridCol>
                <a:gridCol w="450909">
                  <a:extLst>
                    <a:ext uri="{9D8B030D-6E8A-4147-A177-3AD203B41FA5}">
                      <a16:colId xmlns:a16="http://schemas.microsoft.com/office/drawing/2014/main" val="20013"/>
                    </a:ext>
                  </a:extLst>
                </a:gridCol>
                <a:gridCol w="450909">
                  <a:extLst>
                    <a:ext uri="{9D8B030D-6E8A-4147-A177-3AD203B41FA5}">
                      <a16:colId xmlns:a16="http://schemas.microsoft.com/office/drawing/2014/main" val="20014"/>
                    </a:ext>
                  </a:extLst>
                </a:gridCol>
                <a:gridCol w="395775">
                  <a:extLst>
                    <a:ext uri="{9D8B030D-6E8A-4147-A177-3AD203B41FA5}">
                      <a16:colId xmlns:a16="http://schemas.microsoft.com/office/drawing/2014/main" val="20015"/>
                    </a:ext>
                  </a:extLst>
                </a:gridCol>
                <a:gridCol w="433750">
                  <a:extLst>
                    <a:ext uri="{9D8B030D-6E8A-4147-A177-3AD203B41FA5}">
                      <a16:colId xmlns:a16="http://schemas.microsoft.com/office/drawing/2014/main" val="20016"/>
                    </a:ext>
                  </a:extLst>
                </a:gridCol>
                <a:gridCol w="308052">
                  <a:extLst>
                    <a:ext uri="{9D8B030D-6E8A-4147-A177-3AD203B41FA5}">
                      <a16:colId xmlns:a16="http://schemas.microsoft.com/office/drawing/2014/main" val="20017"/>
                    </a:ext>
                  </a:extLst>
                </a:gridCol>
                <a:gridCol w="284446">
                  <a:extLst>
                    <a:ext uri="{9D8B030D-6E8A-4147-A177-3AD203B41FA5}">
                      <a16:colId xmlns:a16="http://schemas.microsoft.com/office/drawing/2014/main" val="1419577080"/>
                    </a:ext>
                  </a:extLst>
                </a:gridCol>
                <a:gridCol w="426669">
                  <a:extLst>
                    <a:ext uri="{9D8B030D-6E8A-4147-A177-3AD203B41FA5}">
                      <a16:colId xmlns:a16="http://schemas.microsoft.com/office/drawing/2014/main" val="20018"/>
                    </a:ext>
                  </a:extLst>
                </a:gridCol>
                <a:gridCol w="426667">
                  <a:extLst>
                    <a:ext uri="{9D8B030D-6E8A-4147-A177-3AD203B41FA5}">
                      <a16:colId xmlns:a16="http://schemas.microsoft.com/office/drawing/2014/main" val="3123950714"/>
                    </a:ext>
                  </a:extLst>
                </a:gridCol>
                <a:gridCol w="426667">
                  <a:extLst>
                    <a:ext uri="{9D8B030D-6E8A-4147-A177-3AD203B41FA5}">
                      <a16:colId xmlns:a16="http://schemas.microsoft.com/office/drawing/2014/main" val="1370206657"/>
                    </a:ext>
                  </a:extLst>
                </a:gridCol>
                <a:gridCol w="426667">
                  <a:extLst>
                    <a:ext uri="{9D8B030D-6E8A-4147-A177-3AD203B41FA5}">
                      <a16:colId xmlns:a16="http://schemas.microsoft.com/office/drawing/2014/main" val="1003816839"/>
                    </a:ext>
                  </a:extLst>
                </a:gridCol>
              </a:tblGrid>
              <a:tr h="352669">
                <a:tc>
                  <a:txBody>
                    <a:bodyPr/>
                    <a:lstStyle/>
                    <a:p>
                      <a:pPr algn="ctr" fontAlgn="ctr"/>
                      <a:r>
                        <a:rPr lang="es-ES" sz="600" b="1" i="0" u="none" strike="noStrike" dirty="0">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600" b="1" i="0" u="none" strike="noStrike" dirty="0">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600" b="1" i="0" u="none" strike="noStrike" dirty="0">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600" b="1" i="0" u="none" strike="noStrike" dirty="0">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600" b="1" i="0" u="none" strike="noStrike" dirty="0">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600" b="1" i="0" u="none" strike="noStrike">
                          <a:latin typeface="Arial"/>
                        </a:rPr>
                        <a:t>NC</a:t>
                      </a:r>
                      <a:endParaRPr lang="es-ES" sz="6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600" b="1" i="0" u="none" strike="noStrike" dirty="0">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600" b="1" i="0" u="none" strike="noStrike" dirty="0">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600" b="1" i="0" u="none" strike="noStrike" dirty="0">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600" b="1" i="0" u="none" strike="noStrike" dirty="0">
                          <a:latin typeface="Arial"/>
                        </a:rPr>
                        <a:t>NC</a:t>
                      </a:r>
                      <a:endParaRPr lang="es-ES" sz="6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600" b="1" i="0" u="none" strike="noStrike" dirty="0">
                          <a:latin typeface="Arial"/>
                        </a:rPr>
                        <a:t>NC</a:t>
                      </a:r>
                      <a:endParaRPr lang="es-ES" sz="6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600" b="1" i="0" u="none" strike="noStrike" dirty="0">
                          <a:latin typeface="Arial"/>
                        </a:rPr>
                        <a:t>NC</a:t>
                      </a:r>
                      <a:endParaRPr lang="es-ES" sz="6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600" b="1" i="0" u="none" strike="noStrike" dirty="0">
                          <a:latin typeface="Arial"/>
                        </a:rPr>
                        <a:t>NC</a:t>
                      </a:r>
                      <a:endParaRPr lang="es-ES" sz="6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600" b="1" i="0" u="none" strike="noStrike" dirty="0">
                          <a:latin typeface="Arial"/>
                        </a:rPr>
                        <a:t>NC</a:t>
                      </a:r>
                      <a:endParaRPr lang="es-ES" sz="6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600" b="1" i="0" u="none" strike="noStrike" dirty="0">
                          <a:latin typeface="Arial"/>
                        </a:rPr>
                        <a:t>NC</a:t>
                      </a:r>
                      <a:endParaRPr lang="es-ES" sz="6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600" b="1" i="0" u="none" strike="noStrike" dirty="0">
                          <a:latin typeface="Arial"/>
                        </a:rPr>
                        <a:t>NC</a:t>
                      </a:r>
                      <a:endParaRPr lang="es-ES" sz="6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600" b="1" i="0" u="none" strike="noStrike" dirty="0">
                          <a:latin typeface="Arial"/>
                        </a:rPr>
                        <a:t>NC</a:t>
                      </a:r>
                      <a:endParaRPr lang="es-ES" sz="6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600" b="1" i="0" u="none" strike="noStrike" dirty="0">
                          <a:latin typeface="Arial"/>
                        </a:rPr>
                        <a:t>NC</a:t>
                      </a:r>
                      <a:endParaRPr lang="es-ES" sz="6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600" b="1" i="0" u="none" strike="noStrike" dirty="0">
                          <a:latin typeface="Arial"/>
                        </a:rPr>
                        <a:t>NC</a:t>
                      </a:r>
                      <a:endParaRPr lang="es-ES" sz="6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600" b="1" i="0" u="none" strike="noStrike" dirty="0">
                          <a:latin typeface="Arial"/>
                        </a:rPr>
                        <a:t>NC</a:t>
                      </a:r>
                      <a:endParaRPr lang="es-ES" sz="6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600" b="1" i="0" u="none" strike="noStrike" dirty="0">
                          <a:latin typeface="Arial"/>
                        </a:rPr>
                        <a:t>NC</a:t>
                      </a:r>
                      <a:endParaRPr lang="es-ES" sz="6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600" b="1" i="0" u="none" strike="noStrike" dirty="0">
                          <a:latin typeface="Arial"/>
                        </a:rPr>
                        <a:t>NC</a:t>
                      </a:r>
                      <a:endParaRPr lang="es-ES" sz="6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600" b="1" i="0" u="none" strike="noStrike" dirty="0">
                          <a:latin typeface="Arial"/>
                        </a:rPr>
                        <a:t>NC</a:t>
                      </a:r>
                      <a:endParaRPr lang="es-ES" sz="6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176022">
                <a:tc>
                  <a:txBody>
                    <a:bodyPr/>
                    <a:lstStyle/>
                    <a:p>
                      <a:pPr algn="ctr" fontAlgn="b"/>
                      <a:r>
                        <a:rPr lang="es-ES" sz="600" b="1" i="0" u="none" strike="noStrike" dirty="0">
                          <a:latin typeface="Arial"/>
                        </a:rPr>
                        <a:t>II-2006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600" b="1" i="0" u="none" strike="noStrike" dirty="0">
                          <a:latin typeface="Arial"/>
                        </a:rPr>
                        <a:t>I-2007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600" b="1" i="0" u="none" strike="noStrike" dirty="0">
                          <a:latin typeface="Arial"/>
                        </a:rPr>
                        <a:t>II-2007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600" b="1" i="0" u="none" strike="noStrike" dirty="0">
                          <a:latin typeface="Arial"/>
                        </a:rPr>
                        <a:t>I-2008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600" b="1" i="0" u="none" strike="noStrike" dirty="0">
                          <a:latin typeface="Arial"/>
                        </a:rPr>
                        <a:t>II-2008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600" b="1" i="0" u="none" strike="noStrike" dirty="0">
                          <a:latin typeface="Arial"/>
                        </a:rPr>
                        <a:t>I -2009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600" b="1" i="0" u="none" strike="noStrike" dirty="0">
                          <a:latin typeface="Arial"/>
                        </a:rPr>
                        <a:t>II -2009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600" b="1" i="0" u="none" strike="noStrike" dirty="0">
                          <a:latin typeface="Arial"/>
                        </a:rPr>
                        <a:t>I -2010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600" b="1" i="0" u="none" strike="noStrike" dirty="0">
                          <a:latin typeface="Arial"/>
                        </a:rPr>
                        <a:t>2011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600" b="1" i="0" u="none" strike="noStrike" dirty="0">
                          <a:latin typeface="Arial"/>
                        </a:rPr>
                        <a:t>2012-1</a:t>
                      </a:r>
                      <a:endParaRPr lang="es-ES" sz="6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600" b="1" i="0" u="none" strike="noStrike" dirty="0">
                          <a:latin typeface="Arial"/>
                        </a:rPr>
                        <a:t>2012-2</a:t>
                      </a:r>
                      <a:endParaRPr lang="es-ES" sz="6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600" b="1" i="0" u="none" strike="noStrike" dirty="0">
                          <a:latin typeface="Arial"/>
                        </a:rPr>
                        <a:t>2013-1</a:t>
                      </a:r>
                      <a:endParaRPr lang="es-ES" sz="6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600" b="1" i="0" u="none" strike="noStrike" dirty="0">
                          <a:latin typeface="Arial"/>
                        </a:rPr>
                        <a:t>2013-2</a:t>
                      </a:r>
                      <a:endParaRPr lang="es-ES" sz="6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600" b="1" i="0" u="none" strike="noStrike" dirty="0">
                          <a:latin typeface="Arial"/>
                        </a:rPr>
                        <a:t>2014-1</a:t>
                      </a:r>
                      <a:endParaRPr lang="es-ES" sz="6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600" b="1" i="0" u="none" strike="noStrike" dirty="0">
                          <a:latin typeface="Arial"/>
                        </a:rPr>
                        <a:t>2014-2</a:t>
                      </a:r>
                      <a:endParaRPr lang="es-ES" sz="6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600" b="1" i="0" u="none" strike="noStrike" dirty="0">
                          <a:latin typeface="Arial"/>
                        </a:rPr>
                        <a:t>2015-1</a:t>
                      </a:r>
                      <a:endParaRPr lang="es-ES" sz="6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600" b="1" i="0" u="none" strike="noStrike" dirty="0">
                          <a:latin typeface="Arial"/>
                        </a:rPr>
                        <a:t>2015-2</a:t>
                      </a:r>
                      <a:endParaRPr lang="es-ES" sz="6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600" b="1" i="0" u="none" strike="noStrike" kern="1200" dirty="0">
                          <a:solidFill>
                            <a:schemeClr val="tx1"/>
                          </a:solidFill>
                          <a:latin typeface="Arial"/>
                          <a:ea typeface="+mn-ea"/>
                          <a:cs typeface="+mn-cs"/>
                        </a:rPr>
                        <a:t>2016-1</a:t>
                      </a:r>
                      <a:endParaRPr lang="es-ES" sz="600" b="1" i="0" u="none" strike="noStrike" kern="1200" dirty="0">
                        <a:solidFill>
                          <a:schemeClr val="tx1"/>
                        </a:solidFill>
                        <a:latin typeface="Arial"/>
                        <a:ea typeface="+mn-ea"/>
                        <a:cs typeface="+mn-cs"/>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600" b="1" i="0" u="none" strike="noStrike" kern="1200" dirty="0">
                          <a:solidFill>
                            <a:schemeClr val="tx1"/>
                          </a:solidFill>
                          <a:latin typeface="Arial"/>
                          <a:ea typeface="+mn-ea"/>
                          <a:cs typeface="+mn-cs"/>
                        </a:rPr>
                        <a:t>2016-2</a:t>
                      </a:r>
                      <a:endParaRPr lang="es-ES" sz="600" b="1" i="0" u="none" strike="noStrike" kern="1200" dirty="0">
                        <a:solidFill>
                          <a:schemeClr val="tx1"/>
                        </a:solidFill>
                        <a:latin typeface="Arial"/>
                        <a:ea typeface="+mn-ea"/>
                        <a:cs typeface="+mn-cs"/>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900" b="1" i="0" u="none" strike="noStrike" dirty="0">
                          <a:latin typeface="Arial"/>
                        </a:rPr>
                        <a:t>2017-1</a:t>
                      </a:r>
                      <a:endParaRPr lang="es-ES" sz="9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900" b="1" i="0" u="none" strike="noStrike" dirty="0">
                          <a:latin typeface="Arial"/>
                        </a:rPr>
                        <a:t>2017-1</a:t>
                      </a:r>
                      <a:endParaRPr lang="es-ES" sz="9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900" b="1" i="0" u="none" strike="noStrike" dirty="0" smtClean="0">
                          <a:latin typeface="Arial"/>
                        </a:rPr>
                        <a:t>2018-1</a:t>
                      </a:r>
                      <a:endParaRPr lang="es-ES" sz="9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900" b="1" i="0" u="none" strike="noStrike" dirty="0" smtClean="0">
                          <a:latin typeface="Arial"/>
                        </a:rPr>
                        <a:t>2018-2</a:t>
                      </a:r>
                      <a:endParaRPr lang="es-ES" sz="9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1"/>
                  </a:ext>
                </a:extLst>
              </a:tr>
              <a:tr h="258009">
                <a:tc>
                  <a:txBody>
                    <a:bodyPr/>
                    <a:lstStyle/>
                    <a:p>
                      <a:pPr algn="ctr" fontAlgn="ctr"/>
                      <a:r>
                        <a:rPr lang="es-CO" sz="1050" b="0" i="0" u="none" strike="noStrike" dirty="0">
                          <a:solidFill>
                            <a:srgbClr val="000000"/>
                          </a:solidFill>
                          <a:effectLst/>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CO" sz="1050" b="0" i="0" u="none" strike="noStrike">
                          <a:solidFill>
                            <a:srgbClr val="000000"/>
                          </a:solidFill>
                          <a:effectLst/>
                          <a:latin typeface="Arial"/>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CO" sz="105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CO" sz="1050" b="0" i="0" u="none" strike="noStrike" dirty="0">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CO" sz="105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CO" sz="1050" b="0" i="0" u="none" strike="noStrike" dirty="0">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CO" sz="105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CO" sz="1050" b="0" i="0" u="none" strike="noStrike" dirty="0">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CO" sz="105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CO" sz="105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CO" sz="105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CO" sz="105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CO" sz="105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CO" sz="105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CO" sz="105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CO" sz="1050" b="0" i="0" u="none" strike="noStrike" dirty="0">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CO" sz="105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marL="0" algn="ctr" defTabSz="457200" rtl="0" eaLnBrk="1" fontAlgn="ctr" latinLnBrk="0" hangingPunct="1"/>
                      <a:r>
                        <a:rPr lang="es-CO" sz="1050" b="0" i="0" u="none" strike="noStrike" kern="1200" dirty="0">
                          <a:solidFill>
                            <a:srgbClr val="000000"/>
                          </a:solidFill>
                          <a:effectLst/>
                          <a:latin typeface="Arial"/>
                          <a:ea typeface="+mn-ea"/>
                          <a:cs typeface="+mn-cs"/>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marL="0" algn="ctr" defTabSz="457200" rtl="0" eaLnBrk="1" fontAlgn="ctr" latinLnBrk="0" hangingPunct="1"/>
                      <a:r>
                        <a:rPr lang="es-CO" sz="1050" b="0" i="0" u="none" strike="noStrike" kern="1200" dirty="0">
                          <a:solidFill>
                            <a:srgbClr val="000000"/>
                          </a:solidFill>
                          <a:effectLst/>
                          <a:latin typeface="Arial"/>
                          <a:ea typeface="+mn-ea"/>
                          <a:cs typeface="+mn-cs"/>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CO" sz="1400" b="0" i="0" u="none" strike="noStrike" dirty="0" smtClean="0">
                          <a:solidFill>
                            <a:srgbClr val="000000"/>
                          </a:solidFill>
                          <a:effectLst/>
                          <a:latin typeface="Arial"/>
                        </a:rPr>
                        <a:t>1</a:t>
                      </a:r>
                      <a:endParaRPr lang="es-CO" sz="1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CO" sz="1400" b="0" i="0" u="none" strike="noStrike" dirty="0" smtClean="0">
                          <a:solidFill>
                            <a:srgbClr val="000000"/>
                          </a:solidFill>
                          <a:effectLst/>
                          <a:latin typeface="Arial"/>
                        </a:rPr>
                        <a:t>0</a:t>
                      </a:r>
                      <a:endParaRPr lang="es-CO" sz="1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ES" sz="1200" b="0" i="0" u="none" strike="noStrike" dirty="0" smtClean="0">
                          <a:latin typeface="Arial"/>
                        </a:rPr>
                        <a:t>0</a:t>
                      </a:r>
                      <a:endParaRPr lang="es-ES" sz="12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400" b="0" i="0" u="none" strike="noStrike" dirty="0" smtClean="0">
                          <a:solidFill>
                            <a:srgbClr val="000000"/>
                          </a:solidFill>
                          <a:effectLst/>
                          <a:latin typeface="Arial"/>
                        </a:rPr>
                        <a:t>1</a:t>
                      </a:r>
                      <a:endParaRPr lang="es-CO" sz="1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2"/>
                  </a:ext>
                </a:extLst>
              </a:tr>
              <a:tr h="3725644">
                <a:tc gridSpan="23">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r>
                        <a:rPr kumimoji="0" lang="es-MX" sz="2000" b="1" i="0" u="none" strike="noStrike" kern="1200" cap="none" normalizeH="0" baseline="0" dirty="0">
                          <a:ln>
                            <a:noFill/>
                          </a:ln>
                          <a:solidFill>
                            <a:schemeClr val="tx1"/>
                          </a:solidFill>
                          <a:effectLst/>
                          <a:latin typeface="Arial" charset="0"/>
                          <a:ea typeface="+mn-ea"/>
                          <a:cs typeface="+mn-cs"/>
                        </a:rPr>
                        <a:t>AUDITORÍAS INTERNAS  </a:t>
                      </a:r>
                      <a:r>
                        <a:rPr kumimoji="0" lang="es-MX" sz="2000" b="1" i="0" u="none" strike="noStrike" kern="1200" cap="none" normalizeH="0" baseline="0" dirty="0" smtClean="0">
                          <a:ln>
                            <a:noFill/>
                          </a:ln>
                          <a:solidFill>
                            <a:schemeClr val="tx1"/>
                          </a:solidFill>
                          <a:effectLst/>
                          <a:latin typeface="Arial" charset="0"/>
                          <a:ea typeface="+mn-ea"/>
                          <a:cs typeface="+mn-cs"/>
                        </a:rPr>
                        <a:t>2018</a:t>
                      </a:r>
                    </a:p>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MX" sz="2000" b="1" i="0" u="none" strike="noStrike" kern="1200" cap="none" normalizeH="0" baseline="0" dirty="0">
                        <a:ln>
                          <a:noFill/>
                        </a:ln>
                        <a:solidFill>
                          <a:schemeClr val="tx1"/>
                        </a:solidFill>
                        <a:effectLst/>
                        <a:latin typeface="Arial" charset="0"/>
                        <a:ea typeface="+mn-ea"/>
                        <a:cs typeface="+mn-cs"/>
                      </a:endParaRPr>
                    </a:p>
                    <a:p>
                      <a:pPr marL="628650" marR="0" lvl="0" indent="-628650" algn="l" defTabSz="914400" rtl="0" eaLnBrk="1" fontAlgn="base" latinLnBrk="0" hangingPunct="1">
                        <a:lnSpc>
                          <a:spcPct val="100000"/>
                        </a:lnSpc>
                        <a:spcBef>
                          <a:spcPct val="20000"/>
                        </a:spcBef>
                        <a:spcAft>
                          <a:spcPct val="0"/>
                        </a:spcAft>
                        <a:buClrTx/>
                        <a:buSzTx/>
                        <a:buFontTx/>
                        <a:buNone/>
                        <a:tabLst/>
                      </a:pPr>
                      <a:r>
                        <a:rPr kumimoji="0" lang="es-MX" sz="2000" b="1" i="0" u="none" strike="noStrike" kern="1200" cap="none" normalizeH="0" baseline="0" dirty="0" smtClean="0">
                          <a:ln>
                            <a:noFill/>
                          </a:ln>
                          <a:solidFill>
                            <a:schemeClr val="tx1"/>
                          </a:solidFill>
                          <a:effectLst/>
                          <a:latin typeface="Arial" charset="0"/>
                          <a:ea typeface="+mn-ea"/>
                          <a:cs typeface="+mn-cs"/>
                        </a:rPr>
                        <a:t>Durante los dos ciclos de auditoria se presentó 1 hallazgo y 7 observaciones, a</a:t>
                      </a:r>
                    </a:p>
                    <a:p>
                      <a:pPr marL="628650" marR="0" lvl="0" indent="-628650" algn="l" defTabSz="914400" rtl="0" eaLnBrk="1" fontAlgn="base" latinLnBrk="0" hangingPunct="1">
                        <a:lnSpc>
                          <a:spcPct val="100000"/>
                        </a:lnSpc>
                        <a:spcBef>
                          <a:spcPct val="20000"/>
                        </a:spcBef>
                        <a:spcAft>
                          <a:spcPct val="0"/>
                        </a:spcAft>
                        <a:buClrTx/>
                        <a:buSzTx/>
                        <a:buFontTx/>
                        <a:buNone/>
                        <a:tabLst/>
                      </a:pPr>
                      <a:r>
                        <a:rPr kumimoji="0" lang="es-MX" sz="2000" b="1" i="0" u="none" strike="noStrike" kern="1200" cap="none" normalizeH="0" baseline="0" dirty="0" smtClean="0">
                          <a:ln>
                            <a:noFill/>
                          </a:ln>
                          <a:solidFill>
                            <a:schemeClr val="tx1"/>
                          </a:solidFill>
                          <a:effectLst/>
                          <a:latin typeface="Arial" charset="0"/>
                          <a:ea typeface="+mn-ea"/>
                          <a:cs typeface="+mn-cs"/>
                        </a:rPr>
                        <a:t>las cuales se les hizo análisis de causas y acciones correctivas</a:t>
                      </a:r>
                      <a:endParaRPr kumimoji="0" lang="es-MX" sz="1200" b="1" i="0" u="none" strike="noStrike" kern="1200" cap="none" normalizeH="0" baseline="0" dirty="0">
                        <a:ln>
                          <a:noFill/>
                        </a:ln>
                        <a:solidFill>
                          <a:schemeClr val="tx1"/>
                        </a:solidFill>
                        <a:effectLst/>
                        <a:latin typeface="Arial"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endParaRPr lang="es-ES"/>
                    </a:p>
                  </a:txBody>
                  <a:tcPr/>
                </a:tc>
                <a:tc hMerge="1">
                  <a:txBody>
                    <a:bodyPr/>
                    <a:lstStyle/>
                    <a:p>
                      <a:pPr marL="628650" marR="0" lvl="0" indent="-628650" algn="just"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ES" sz="3200" b="0" i="0" u="none" strike="noStrike" cap="none" normalizeH="0" baseline="0" dirty="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ES" sz="3200" b="0" i="0" u="none" strike="noStrike" cap="none" normalizeH="0" baseline="0" dirty="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MX" sz="2800" b="0" i="0" u="none" strike="noStrike" kern="1200" cap="none" normalizeH="0" baseline="0" dirty="0">
                        <a:ln>
                          <a:noFill/>
                        </a:ln>
                        <a:solidFill>
                          <a:schemeClr val="tx1"/>
                        </a:solidFill>
                        <a:effectLst/>
                        <a:latin typeface="Arial"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MX" sz="2800" b="0" i="0" u="none" strike="noStrike" kern="1200" cap="none" normalizeH="0" baseline="0" dirty="0">
                        <a:ln>
                          <a:noFill/>
                        </a:ln>
                        <a:solidFill>
                          <a:schemeClr val="tx1"/>
                        </a:solidFill>
                        <a:effectLst/>
                        <a:latin typeface="Arial"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marL="628650" marR="0" lvl="0" indent="-628650" algn="just" defTabSz="914400" rtl="0" eaLnBrk="1" fontAlgn="base" latinLnBrk="0" hangingPunct="1">
                        <a:lnSpc>
                          <a:spcPct val="100000"/>
                        </a:lnSpc>
                        <a:spcBef>
                          <a:spcPct val="20000"/>
                        </a:spcBef>
                        <a:spcAft>
                          <a:spcPct val="0"/>
                        </a:spcAft>
                        <a:buClrTx/>
                        <a:buSzTx/>
                        <a:buFontTx/>
                        <a:buNone/>
                        <a:tabLst/>
                        <a:defRPr/>
                      </a:pPr>
                      <a:endParaRPr kumimoji="0" lang="es-CO" sz="1800" b="1" i="0" u="none" strike="noStrike" kern="1200" cap="none" normalizeH="0" baseline="0" dirty="0">
                        <a:ln>
                          <a:noFill/>
                        </a:ln>
                        <a:solidFill>
                          <a:schemeClr val="tx1"/>
                        </a:solidFill>
                        <a:effectLst/>
                        <a:latin typeface="Arial"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endParaRPr lang="es-CO"/>
                    </a:p>
                  </a:txBody>
                  <a:tcPr/>
                </a:tc>
                <a:tc hMerge="1">
                  <a:txBody>
                    <a:bodyPr/>
                    <a:lstStyle/>
                    <a:p>
                      <a:pPr marL="628650" marR="0" lvl="0" indent="-628650" algn="just" defTabSz="914400" rtl="0" eaLnBrk="1" fontAlgn="base" latinLnBrk="0" hangingPunct="1">
                        <a:lnSpc>
                          <a:spcPct val="100000"/>
                        </a:lnSpc>
                        <a:spcBef>
                          <a:spcPct val="20000"/>
                        </a:spcBef>
                        <a:spcAft>
                          <a:spcPct val="0"/>
                        </a:spcAft>
                        <a:buClrTx/>
                        <a:buSzTx/>
                        <a:buFontTx/>
                        <a:buNone/>
                        <a:tabLst/>
                        <a:defRPr/>
                      </a:pPr>
                      <a:endParaRPr kumimoji="0" lang="es-CO" sz="1800" b="1" i="0" u="none" strike="noStrike" kern="1200" cap="none" normalizeH="0" baseline="0" dirty="0">
                        <a:ln>
                          <a:noFill/>
                        </a:ln>
                        <a:solidFill>
                          <a:schemeClr val="tx1"/>
                        </a:solidFill>
                        <a:effectLst/>
                        <a:latin typeface="Arial"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MX" sz="1200" b="1" i="0" u="none" strike="noStrike" kern="1200" cap="none" normalizeH="0" baseline="0" dirty="0">
                        <a:ln>
                          <a:noFill/>
                        </a:ln>
                        <a:solidFill>
                          <a:schemeClr val="tx1"/>
                        </a:solidFill>
                        <a:effectLst/>
                        <a:latin typeface="Arial"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MX" sz="1200" b="1" i="0" u="none" strike="noStrike" kern="1200" cap="none" normalizeH="0" baseline="0" dirty="0">
                        <a:ln>
                          <a:noFill/>
                        </a:ln>
                        <a:solidFill>
                          <a:schemeClr val="tx1"/>
                        </a:solidFill>
                        <a:effectLst/>
                        <a:latin typeface="Arial"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4072153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37882" y="-224678"/>
            <a:ext cx="9613934" cy="114300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2400" b="1" kern="0" dirty="0" smtClean="0">
                <a:solidFill>
                  <a:srgbClr val="FF3300"/>
                </a:solidFill>
              </a:rPr>
              <a:t>RESULTADOS DE LAS AUDITORÍAS INTERNAS Y EXTERNAS</a:t>
            </a:r>
            <a:r>
              <a:rPr lang="es-MX" sz="2400" b="1" kern="0" dirty="0" smtClean="0">
                <a:solidFill>
                  <a:srgbClr val="FF3300"/>
                </a:solidFill>
              </a:rPr>
              <a:t/>
            </a:r>
            <a:br>
              <a:rPr lang="es-MX" sz="2400" b="1" kern="0" dirty="0" smtClean="0">
                <a:solidFill>
                  <a:srgbClr val="FF3300"/>
                </a:solidFill>
              </a:rPr>
            </a:br>
            <a:r>
              <a:rPr lang="es-ES" sz="2400" b="1" dirty="0" smtClean="0"/>
              <a:t>Resultados de Auditorias Externas</a:t>
            </a:r>
            <a:endParaRPr lang="es-ES" sz="2400" b="1" dirty="0"/>
          </a:p>
        </p:txBody>
      </p:sp>
      <p:graphicFrame>
        <p:nvGraphicFramePr>
          <p:cNvPr id="3" name="Group 428"/>
          <p:cNvGraphicFramePr>
            <a:graphicFrameLocks/>
          </p:cNvGraphicFramePr>
          <p:nvPr>
            <p:extLst>
              <p:ext uri="{D42A27DB-BD31-4B8C-83A1-F6EECF244321}">
                <p14:modId xmlns:p14="http://schemas.microsoft.com/office/powerpoint/2010/main" val="1126389258"/>
              </p:ext>
            </p:extLst>
          </p:nvPr>
        </p:nvGraphicFramePr>
        <p:xfrm>
          <a:off x="170329" y="918322"/>
          <a:ext cx="10094259" cy="4899772"/>
        </p:xfrm>
        <a:graphic>
          <a:graphicData uri="http://schemas.openxmlformats.org/drawingml/2006/table">
            <a:tbl>
              <a:tblPr/>
              <a:tblGrid>
                <a:gridCol w="1726576">
                  <a:extLst>
                    <a:ext uri="{9D8B030D-6E8A-4147-A177-3AD203B41FA5}">
                      <a16:colId xmlns:a16="http://schemas.microsoft.com/office/drawing/2014/main" val="20000"/>
                    </a:ext>
                  </a:extLst>
                </a:gridCol>
                <a:gridCol w="3364135">
                  <a:extLst>
                    <a:ext uri="{9D8B030D-6E8A-4147-A177-3AD203B41FA5}">
                      <a16:colId xmlns:a16="http://schemas.microsoft.com/office/drawing/2014/main" val="20001"/>
                    </a:ext>
                  </a:extLst>
                </a:gridCol>
                <a:gridCol w="5003548">
                  <a:extLst>
                    <a:ext uri="{9D8B030D-6E8A-4147-A177-3AD203B41FA5}">
                      <a16:colId xmlns:a16="http://schemas.microsoft.com/office/drawing/2014/main" val="20002"/>
                    </a:ext>
                  </a:extLst>
                </a:gridCol>
              </a:tblGrid>
              <a:tr h="458089">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2400" b="0" i="0" u="none" strike="noStrike" cap="none" normalizeH="0" baseline="0" dirty="0">
                          <a:ln>
                            <a:noFill/>
                          </a:ln>
                          <a:solidFill>
                            <a:schemeClr val="tx1"/>
                          </a:solidFill>
                          <a:effectLst/>
                          <a:latin typeface="Arial" charset="0"/>
                        </a:rPr>
                        <a:t>proceso</a:t>
                      </a:r>
                      <a:endParaRPr kumimoji="0" lang="es-ES" sz="24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grid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1400" b="1" i="0" u="none" strike="noStrike" cap="none" normalizeH="0" baseline="0" dirty="0">
                          <a:ln>
                            <a:noFill/>
                          </a:ln>
                          <a:solidFill>
                            <a:schemeClr val="tx1"/>
                          </a:solidFill>
                          <a:effectLst/>
                          <a:latin typeface="Arial" charset="0"/>
                          <a:cs typeface="Arial" charset="0"/>
                        </a:rPr>
                        <a:t>Auditoria externa</a:t>
                      </a:r>
                      <a:endParaRPr kumimoji="0" lang="es-ES" sz="24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CCFF"/>
                    </a:solidFill>
                  </a:tcPr>
                </a:tc>
                <a:tc hMerge="1">
                  <a:txBody>
                    <a:bodyPr/>
                    <a:lstStyle/>
                    <a:p>
                      <a:endParaRPr lang="es-ES"/>
                    </a:p>
                  </a:txBody>
                  <a:tcPr/>
                </a:tc>
                <a:extLst>
                  <a:ext uri="{0D108BD9-81ED-4DB2-BD59-A6C34878D82A}">
                    <a16:rowId xmlns:a16="http://schemas.microsoft.com/office/drawing/2014/main" val="10000"/>
                  </a:ext>
                </a:extLst>
              </a:tr>
              <a:tr h="380740">
                <a:tc vMerge="1">
                  <a:txBody>
                    <a:bodyPr/>
                    <a:lstStyle/>
                    <a:p>
                      <a:endParaRPr lang="es-ES"/>
                    </a:p>
                  </a:txBody>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200" b="1" i="0" u="none" strike="noStrike" cap="none" normalizeH="0" baseline="0" dirty="0">
                          <a:ln>
                            <a:noFill/>
                          </a:ln>
                          <a:solidFill>
                            <a:srgbClr val="FFFFFF"/>
                          </a:solidFill>
                          <a:effectLst/>
                          <a:latin typeface="Arial" charset="0"/>
                          <a:cs typeface="Arial" charset="0"/>
                        </a:rPr>
                        <a:t>NC</a:t>
                      </a:r>
                      <a:endParaRPr kumimoji="0" lang="es-ES" sz="28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600" b="1" i="0" u="none" strike="noStrike" cap="none" normalizeH="0" baseline="0" dirty="0">
                          <a:ln>
                            <a:noFill/>
                          </a:ln>
                          <a:solidFill>
                            <a:srgbClr val="FFFFFF"/>
                          </a:solidFill>
                          <a:effectLst/>
                          <a:latin typeface="Arial" charset="0"/>
                          <a:cs typeface="Arial" charset="0"/>
                        </a:rPr>
                        <a:t>OBS</a:t>
                      </a:r>
                      <a:endParaRPr kumimoji="0" lang="es-ES" sz="36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extLst>
                  <a:ext uri="{0D108BD9-81ED-4DB2-BD59-A6C34878D82A}">
                    <a16:rowId xmlns:a16="http://schemas.microsoft.com/office/drawing/2014/main" val="10001"/>
                  </a:ext>
                </a:extLst>
              </a:tr>
              <a:tr h="693332">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2400" b="0" i="0" u="none" strike="noStrike" cap="none" normalizeH="0" baseline="0" dirty="0" smtClean="0">
                          <a:ln>
                            <a:noFill/>
                          </a:ln>
                          <a:solidFill>
                            <a:schemeClr val="tx1"/>
                          </a:solidFill>
                          <a:effectLst/>
                          <a:latin typeface="Arial" charset="0"/>
                        </a:rPr>
                        <a:t>GA</a:t>
                      </a:r>
                      <a:endParaRPr kumimoji="0" lang="es-ES" sz="2400" b="0"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2800" b="1" i="0" u="none" strike="noStrike" cap="none" normalizeH="0" baseline="0" dirty="0" smtClean="0">
                          <a:ln>
                            <a:noFill/>
                          </a:ln>
                          <a:solidFill>
                            <a:schemeClr val="tx1"/>
                          </a:solidFill>
                          <a:effectLst/>
                          <a:latin typeface="Arial" charset="0"/>
                        </a:rPr>
                        <a:t>0</a:t>
                      </a:r>
                      <a:endParaRPr kumimoji="0" lang="es-ES" sz="28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3600" b="1" i="0" u="none" strike="noStrike" cap="none" normalizeH="0" baseline="0" dirty="0">
                          <a:ln>
                            <a:noFill/>
                          </a:ln>
                          <a:solidFill>
                            <a:schemeClr val="tx1"/>
                          </a:solidFill>
                          <a:effectLst/>
                          <a:latin typeface="Arial" charset="0"/>
                        </a:rPr>
                        <a:t>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67611">
                <a:tc gridSpan="3">
                  <a:txBody>
                    <a:bodyPr/>
                    <a:lstStyle/>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MX" sz="1800" b="0" i="0" u="none" strike="noStrike" cap="none" normalizeH="0" baseline="0" dirty="0" smtClean="0">
                          <a:ln>
                            <a:noFill/>
                          </a:ln>
                          <a:solidFill>
                            <a:schemeClr val="tx1"/>
                          </a:solidFill>
                          <a:effectLst/>
                          <a:latin typeface="Arial" charset="0"/>
                        </a:rPr>
                        <a:t>Se recibió visita de auditoría externa  de seguimiento en  el mes de julio de 2018 para las</a:t>
                      </a:r>
                    </a:p>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MX" sz="1800" b="0" i="0" u="none" strike="noStrike" cap="none" normalizeH="0" baseline="0" dirty="0" smtClean="0">
                          <a:ln>
                            <a:noFill/>
                          </a:ln>
                          <a:solidFill>
                            <a:schemeClr val="tx1"/>
                          </a:solidFill>
                          <a:effectLst/>
                          <a:latin typeface="Arial" charset="0"/>
                        </a:rPr>
                        <a:t>seccionales de:  Bogotá, Barranquilla  y Pereira, no se presentaron hallazgos en el proceso</a:t>
                      </a:r>
                      <a:endParaRPr kumimoji="0" lang="es-MX" sz="2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28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36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665924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534388650"/>
              </p:ext>
            </p:extLst>
          </p:nvPr>
        </p:nvGraphicFramePr>
        <p:xfrm>
          <a:off x="206188" y="1522368"/>
          <a:ext cx="10120356" cy="4627691"/>
        </p:xfrm>
        <a:graphic>
          <a:graphicData uri="http://schemas.openxmlformats.org/drawingml/2006/table">
            <a:tbl>
              <a:tblPr firstRow="1" firstCol="1" bandRow="1">
                <a:tableStyleId>{5C22544A-7EE6-4342-B048-85BDC9FD1C3A}</a:tableStyleId>
              </a:tblPr>
              <a:tblGrid>
                <a:gridCol w="3662901">
                  <a:extLst>
                    <a:ext uri="{9D8B030D-6E8A-4147-A177-3AD203B41FA5}">
                      <a16:colId xmlns:a16="http://schemas.microsoft.com/office/drawing/2014/main" val="3529620441"/>
                    </a:ext>
                  </a:extLst>
                </a:gridCol>
                <a:gridCol w="2883512">
                  <a:extLst>
                    <a:ext uri="{9D8B030D-6E8A-4147-A177-3AD203B41FA5}">
                      <a16:colId xmlns:a16="http://schemas.microsoft.com/office/drawing/2014/main" val="2723494346"/>
                    </a:ext>
                  </a:extLst>
                </a:gridCol>
                <a:gridCol w="3573943">
                  <a:extLst>
                    <a:ext uri="{9D8B030D-6E8A-4147-A177-3AD203B41FA5}">
                      <a16:colId xmlns:a16="http://schemas.microsoft.com/office/drawing/2014/main" val="504107030"/>
                    </a:ext>
                  </a:extLst>
                </a:gridCol>
              </a:tblGrid>
              <a:tr h="268485">
                <a:tc>
                  <a:txBody>
                    <a:bodyPr/>
                    <a:lstStyle/>
                    <a:p>
                      <a:pPr algn="ctr">
                        <a:lnSpc>
                          <a:spcPct val="107000"/>
                        </a:lnSpc>
                        <a:spcAft>
                          <a:spcPts val="0"/>
                        </a:spcAft>
                      </a:pPr>
                      <a:r>
                        <a:rPr lang="es-CO" sz="1000">
                          <a:solidFill>
                            <a:schemeClr val="tx1"/>
                          </a:solidFill>
                          <a:effectLst/>
                        </a:rPr>
                        <a:t>ACCIONES</a:t>
                      </a:r>
                      <a:endParaRPr lang="es-CO"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000">
                          <a:solidFill>
                            <a:schemeClr val="tx1"/>
                          </a:solidFill>
                          <a:effectLst/>
                        </a:rPr>
                        <a:t>ACCIONES</a:t>
                      </a:r>
                      <a:endParaRPr lang="es-CO"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000" dirty="0">
                          <a:solidFill>
                            <a:schemeClr val="tx1"/>
                          </a:solidFill>
                          <a:effectLst/>
                        </a:rPr>
                        <a:t>SEGUIMIENTO</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995912"/>
                  </a:ext>
                </a:extLst>
              </a:tr>
              <a:tr h="893757">
                <a:tc rowSpan="2">
                  <a:txBody>
                    <a:bodyPr/>
                    <a:lstStyle/>
                    <a:p>
                      <a:pPr algn="just" fontAlgn="ctr"/>
                      <a:r>
                        <a:rPr lang="es-CO" sz="1600" b="1" i="0" u="none" strike="noStrike" dirty="0" smtClean="0">
                          <a:solidFill>
                            <a:schemeClr val="tx1"/>
                          </a:solidFill>
                          <a:effectLst/>
                          <a:latin typeface="Calibri" panose="020F0502020204030204" pitchFamily="34" charset="0"/>
                        </a:rPr>
                        <a:t>AUDITORIA</a:t>
                      </a:r>
                      <a:r>
                        <a:rPr lang="es-CO" sz="1600" b="1" i="0" u="none" strike="noStrike" baseline="0" dirty="0" smtClean="0">
                          <a:solidFill>
                            <a:schemeClr val="tx1"/>
                          </a:solidFill>
                          <a:effectLst/>
                          <a:latin typeface="Calibri" panose="020F0502020204030204" pitchFamily="34" charset="0"/>
                        </a:rPr>
                        <a:t> 2018-1</a:t>
                      </a:r>
                    </a:p>
                    <a:p>
                      <a:pPr algn="just" fontAlgn="ctr"/>
                      <a:endParaRPr lang="es-CO" sz="1600" b="1" i="0" u="none" strike="noStrike" dirty="0" smtClean="0">
                        <a:solidFill>
                          <a:schemeClr val="tx1"/>
                        </a:solidFill>
                        <a:effectLst/>
                        <a:latin typeface="Calibri" panose="020F0502020204030204" pitchFamily="34" charset="0"/>
                      </a:endParaRPr>
                    </a:p>
                    <a:p>
                      <a:pPr algn="just" fontAlgn="ctr"/>
                      <a:r>
                        <a:rPr lang="es-CO" sz="1400" b="1" i="0" u="none" strike="noStrike" dirty="0" smtClean="0">
                          <a:solidFill>
                            <a:schemeClr val="tx1"/>
                          </a:solidFill>
                          <a:effectLst/>
                          <a:latin typeface="Calibri" panose="020F0502020204030204" pitchFamily="34" charset="0"/>
                        </a:rPr>
                        <a:t>Observación </a:t>
                      </a:r>
                      <a:r>
                        <a:rPr lang="es-CO" sz="1400" b="1" i="0" u="none" strike="noStrike" dirty="0">
                          <a:solidFill>
                            <a:schemeClr val="tx1"/>
                          </a:solidFill>
                          <a:effectLst/>
                          <a:latin typeface="Calibri" panose="020F0502020204030204" pitchFamily="34" charset="0"/>
                        </a:rPr>
                        <a:t>1. </a:t>
                      </a:r>
                      <a:r>
                        <a:rPr lang="es-CO" sz="1200" b="0" i="0" u="none" strike="noStrike" kern="1200" dirty="0">
                          <a:solidFill>
                            <a:schemeClr val="tx1"/>
                          </a:solidFill>
                          <a:effectLst/>
                          <a:latin typeface="Calibri" panose="020F0502020204030204" pitchFamily="34" charset="0"/>
                          <a:ea typeface="+mn-ea"/>
                          <a:cs typeface="+mn-cs"/>
                        </a:rPr>
                        <a:t>Se sugiere revisar las carpetas de inventarios verificando que se tengan todas las actas </a:t>
                      </a:r>
                      <a:r>
                        <a:rPr lang="es-CO" sz="1200" b="0" i="0" u="none" strike="noStrike" kern="1200" dirty="0" smtClean="0">
                          <a:solidFill>
                            <a:schemeClr val="tx1"/>
                          </a:solidFill>
                          <a:effectLst/>
                          <a:latin typeface="Calibri" panose="020F0502020204030204" pitchFamily="34" charset="0"/>
                          <a:ea typeface="+mn-ea"/>
                          <a:cs typeface="+mn-cs"/>
                        </a:rPr>
                        <a:t>físicas </a:t>
                      </a:r>
                      <a:r>
                        <a:rPr lang="es-CO" sz="1200" b="0" i="0" u="none" strike="noStrike" kern="1200" dirty="0">
                          <a:solidFill>
                            <a:schemeClr val="tx1"/>
                          </a:solidFill>
                          <a:effectLst/>
                          <a:latin typeface="Calibri" panose="020F0502020204030204" pitchFamily="34" charset="0"/>
                          <a:ea typeface="+mn-ea"/>
                          <a:cs typeface="+mn-cs"/>
                        </a:rPr>
                        <a:t>firmadas; </a:t>
                      </a:r>
                      <a:r>
                        <a:rPr lang="es-CO" sz="1200" b="0" i="0" u="none" strike="noStrike" kern="1200" dirty="0" smtClean="0">
                          <a:solidFill>
                            <a:schemeClr val="tx1"/>
                          </a:solidFill>
                          <a:effectLst/>
                          <a:latin typeface="Calibri" panose="020F0502020204030204" pitchFamily="34" charset="0"/>
                          <a:ea typeface="+mn-ea"/>
                          <a:cs typeface="+mn-cs"/>
                        </a:rPr>
                        <a:t>así </a:t>
                      </a:r>
                      <a:r>
                        <a:rPr lang="es-CO" sz="1200" b="0" i="0" u="none" strike="noStrike" kern="1200" dirty="0">
                          <a:solidFill>
                            <a:schemeClr val="tx1"/>
                          </a:solidFill>
                          <a:effectLst/>
                          <a:latin typeface="Calibri" panose="020F0502020204030204" pitchFamily="34" charset="0"/>
                          <a:ea typeface="+mn-ea"/>
                          <a:cs typeface="+mn-cs"/>
                        </a:rPr>
                        <a:t>mismo garantizar que los bienes </a:t>
                      </a:r>
                      <a:r>
                        <a:rPr lang="es-CO" sz="1200" b="0" i="0" u="none" strike="noStrike" kern="1200" dirty="0" smtClean="0">
                          <a:solidFill>
                            <a:schemeClr val="tx1"/>
                          </a:solidFill>
                          <a:effectLst/>
                          <a:latin typeface="Calibri" panose="020F0502020204030204" pitchFamily="34" charset="0"/>
                          <a:ea typeface="+mn-ea"/>
                          <a:cs typeface="+mn-cs"/>
                        </a:rPr>
                        <a:t>estén </a:t>
                      </a:r>
                      <a:r>
                        <a:rPr lang="es-CO" sz="1200" b="0" i="0" u="none" strike="noStrike" kern="1200" dirty="0">
                          <a:solidFill>
                            <a:schemeClr val="tx1"/>
                          </a:solidFill>
                          <a:effectLst/>
                          <a:latin typeface="Calibri" panose="020F0502020204030204" pitchFamily="34" charset="0"/>
                          <a:ea typeface="+mn-ea"/>
                          <a:cs typeface="+mn-cs"/>
                        </a:rPr>
                        <a:t>a cargo de los funcionarios del planta de la Universidad.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100" b="0" i="0" u="none" strike="noStrike" dirty="0">
                          <a:solidFill>
                            <a:schemeClr val="tx1"/>
                          </a:solidFill>
                          <a:effectLst/>
                          <a:latin typeface="Arial" panose="020B0604020202020204" pitchFamily="34" charset="0"/>
                        </a:rPr>
                        <a:t>Se hará  verificación de firmas en los registros correspondientes a los inventarios de los procesos con el fin de garantizar el cumplimiento del procedimiento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100" b="1" i="0" u="none" strike="noStrike" dirty="0" smtClean="0">
                          <a:solidFill>
                            <a:schemeClr val="tx1"/>
                          </a:solidFill>
                          <a:effectLst/>
                          <a:latin typeface="Arial" panose="020B0604020202020204" pitchFamily="34" charset="0"/>
                        </a:rPr>
                        <a:t>Cerrada</a:t>
                      </a:r>
                      <a:r>
                        <a:rPr lang="es-CO" sz="1100" b="0" i="0" u="none" strike="noStrike" dirty="0" smtClean="0">
                          <a:solidFill>
                            <a:schemeClr val="tx1"/>
                          </a:solidFill>
                          <a:effectLst/>
                          <a:latin typeface="Arial" panose="020B0604020202020204" pitchFamily="34" charset="0"/>
                        </a:rPr>
                        <a:t>: Se hizo  </a:t>
                      </a:r>
                      <a:r>
                        <a:rPr lang="es-CO" sz="1100" b="0" i="0" u="none" strike="noStrike" dirty="0">
                          <a:solidFill>
                            <a:schemeClr val="tx1"/>
                          </a:solidFill>
                          <a:effectLst/>
                          <a:latin typeface="Arial" panose="020B0604020202020204" pitchFamily="34" charset="0"/>
                        </a:rPr>
                        <a:t>verificación de firmas en los registros correspondientes a los inventarios de los procesos con el fin de garantizar el cumplimiento del procedimiento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41673443"/>
                  </a:ext>
                </a:extLst>
              </a:tr>
              <a:tr h="910220">
                <a:tc vMerge="1">
                  <a:txBody>
                    <a:bodyPr/>
                    <a:lstStyle/>
                    <a:p>
                      <a:pPr algn="just" fontAlgn="ctr"/>
                      <a:endParaRPr lang="es-CO" sz="1100" b="0" i="0" u="none" strike="noStrike" dirty="0">
                        <a:solidFill>
                          <a:schemeClr val="tx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100" b="0" i="0" u="none" strike="noStrike" dirty="0">
                          <a:solidFill>
                            <a:srgbClr val="000000"/>
                          </a:solidFill>
                          <a:effectLst/>
                          <a:latin typeface="Arial" panose="020B0604020202020204" pitchFamily="34" charset="0"/>
                        </a:rPr>
                        <a:t>Se analiza y reconsidera la asignación de activos para las personas de prestación de servicios donde desde la sindicatura se toma la decisión de asignarle los activos de los contratistas a los Jefes de cada unidad académica y administrativa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100" b="1" i="0" u="none" strike="noStrike" dirty="0" smtClean="0">
                          <a:effectLst/>
                          <a:latin typeface="Arial" panose="020B0604020202020204" pitchFamily="34" charset="0"/>
                        </a:rPr>
                        <a:t>Cerrada: </a:t>
                      </a:r>
                      <a:r>
                        <a:rPr lang="es-CO" sz="1100" b="0" i="0" u="none" strike="noStrike" dirty="0" smtClean="0">
                          <a:effectLst/>
                          <a:latin typeface="Arial" panose="020B0604020202020204" pitchFamily="34" charset="0"/>
                        </a:rPr>
                        <a:t>Se revaluó la </a:t>
                      </a:r>
                      <a:r>
                        <a:rPr lang="es-CO" sz="1100" b="0" i="0" u="none" strike="noStrike" dirty="0">
                          <a:effectLst/>
                          <a:latin typeface="Arial" panose="020B0604020202020204" pitchFamily="34" charset="0"/>
                        </a:rPr>
                        <a:t>asignación de activos para las personas de prestación de </a:t>
                      </a:r>
                      <a:r>
                        <a:rPr lang="es-CO" sz="1100" b="0" i="0" u="none" strike="noStrike" dirty="0" smtClean="0">
                          <a:effectLst/>
                          <a:latin typeface="Arial" panose="020B0604020202020204" pitchFamily="34" charset="0"/>
                        </a:rPr>
                        <a:t>servicios y ya  se les</a:t>
                      </a:r>
                      <a:r>
                        <a:rPr lang="es-CO" sz="1100" b="0" i="0" u="none" strike="noStrike" baseline="0" dirty="0" smtClean="0">
                          <a:effectLst/>
                          <a:latin typeface="Arial" panose="020B0604020202020204" pitchFamily="34" charset="0"/>
                        </a:rPr>
                        <a:t> </a:t>
                      </a:r>
                      <a:r>
                        <a:rPr lang="es-CO" sz="1100" b="0" i="0" u="none" strike="noStrike" dirty="0" smtClean="0">
                          <a:effectLst/>
                          <a:latin typeface="Arial" panose="020B0604020202020204" pitchFamily="34" charset="0"/>
                        </a:rPr>
                        <a:t> asignó </a:t>
                      </a:r>
                      <a:r>
                        <a:rPr lang="es-CO" sz="1100" b="0" i="0" u="none" strike="noStrike" dirty="0">
                          <a:effectLst/>
                          <a:latin typeface="Arial" panose="020B0604020202020204" pitchFamily="34" charset="0"/>
                        </a:rPr>
                        <a:t>a los Jefes de cada unidad académica y administrativa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0641262"/>
                  </a:ext>
                </a:extLst>
              </a:tr>
              <a:tr h="1319165">
                <a:tc>
                  <a:txBody>
                    <a:bodyPr/>
                    <a:lstStyle/>
                    <a:p>
                      <a:pPr marL="0" marR="0" indent="0" algn="just" defTabSz="914400" rtl="0" eaLnBrk="1" fontAlgn="auto" latinLnBrk="0" hangingPunct="1">
                        <a:lnSpc>
                          <a:spcPct val="107000"/>
                        </a:lnSpc>
                        <a:spcBef>
                          <a:spcPts val="0"/>
                        </a:spcBef>
                        <a:spcAft>
                          <a:spcPts val="800"/>
                        </a:spcAft>
                        <a:buClrTx/>
                        <a:buSzTx/>
                        <a:buFontTx/>
                        <a:buNone/>
                        <a:tabLst/>
                        <a:defRPr/>
                      </a:pPr>
                      <a:r>
                        <a:rPr lang="es-CO" sz="1200" b="1" i="0" u="none" strike="noStrike" dirty="0" smtClean="0">
                          <a:solidFill>
                            <a:schemeClr val="tx1"/>
                          </a:solidFill>
                          <a:effectLst/>
                          <a:latin typeface="Calibri" panose="020F0502020204030204" pitchFamily="34" charset="0"/>
                        </a:rPr>
                        <a:t>Observación </a:t>
                      </a:r>
                      <a:r>
                        <a:rPr lang="es-CO" sz="1200" b="0" i="0" u="none" strike="noStrike" dirty="0" smtClean="0">
                          <a:solidFill>
                            <a:schemeClr val="tx1"/>
                          </a:solidFill>
                          <a:effectLst/>
                          <a:latin typeface="Calibri" panose="020F0502020204030204" pitchFamily="34" charset="0"/>
                        </a:rPr>
                        <a:t>2.Teniendo en cuenta que durante los primeros meses del año no se dio cumplimiento a los términos establecidos para el tramite de solicitudes debido a la integración del sistema </a:t>
                      </a:r>
                      <a:r>
                        <a:rPr lang="es-CO" sz="1200" b="0" i="0" u="none" strike="noStrike" dirty="0" err="1" smtClean="0">
                          <a:solidFill>
                            <a:schemeClr val="tx1"/>
                          </a:solidFill>
                          <a:effectLst/>
                          <a:latin typeface="Calibri" panose="020F0502020204030204" pitchFamily="34" charset="0"/>
                        </a:rPr>
                        <a:t>Seven</a:t>
                      </a:r>
                      <a:r>
                        <a:rPr lang="es-CO" sz="1200" b="0" i="0" u="none" strike="noStrike" dirty="0" smtClean="0">
                          <a:solidFill>
                            <a:schemeClr val="tx1"/>
                          </a:solidFill>
                          <a:effectLst/>
                          <a:latin typeface="Calibri" panose="020F0502020204030204" pitchFamily="34" charset="0"/>
                        </a:rPr>
                        <a:t>, se debe generar acciones que permitan continuar mejorando el resultado del indicador.</a:t>
                      </a:r>
                    </a:p>
                    <a:p>
                      <a:pPr algn="just">
                        <a:lnSpc>
                          <a:spcPct val="107000"/>
                        </a:lnSpc>
                        <a:spcAft>
                          <a:spcPts val="800"/>
                        </a:spcAft>
                      </a:pPr>
                      <a:endParaRPr lang="es-CO"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Hoy </a:t>
                      </a:r>
                      <a:r>
                        <a:rPr lang="es-CO" sz="1100" b="0" i="0" u="none" strike="noStrike" kern="1200" dirty="0" smtClean="0">
                          <a:solidFill>
                            <a:srgbClr val="000000"/>
                          </a:solidFill>
                          <a:effectLst/>
                          <a:latin typeface="Arial" panose="020B0604020202020204" pitchFamily="34" charset="0"/>
                          <a:ea typeface="+mn-ea"/>
                          <a:cs typeface="+mn-cs"/>
                        </a:rPr>
                        <a:t>se tiene el sistema en un 95%, y se realizaron las respectivas ordenes de compra correspondientes a todas las solicitudes que ingresaron durante los primeros meses del año</a:t>
                      </a:r>
                      <a:r>
                        <a:rPr lang="es-CO"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100" b="1" i="0" u="none" strike="noStrike" dirty="0" smtClean="0">
                          <a:effectLst/>
                          <a:latin typeface="Arial" panose="020B0604020202020204" pitchFamily="34" charset="0"/>
                        </a:rPr>
                        <a:t>Cerrada</a:t>
                      </a:r>
                      <a:r>
                        <a:rPr lang="es-CO" sz="1100" b="0" i="0" u="none" strike="noStrike" dirty="0" smtClean="0">
                          <a:effectLst/>
                          <a:latin typeface="Arial" panose="020B0604020202020204" pitchFamily="34" charset="0"/>
                        </a:rPr>
                        <a:t>: Hoy </a:t>
                      </a:r>
                      <a:r>
                        <a:rPr lang="es-CO" sz="1100" b="0" i="0" u="none" strike="noStrike" dirty="0">
                          <a:effectLst/>
                          <a:latin typeface="Arial" panose="020B0604020202020204" pitchFamily="34" charset="0"/>
                        </a:rPr>
                        <a:t>se tiene el sistema en un 95%, y se realizaron las respectivas ordenes de compra correspondientes a todas las </a:t>
                      </a:r>
                      <a:r>
                        <a:rPr lang="es-CO" sz="1100" b="0" i="0" u="none" strike="noStrike" dirty="0" smtClean="0">
                          <a:effectLst/>
                          <a:latin typeface="Arial" panose="020B0604020202020204" pitchFamily="34" charset="0"/>
                        </a:rPr>
                        <a:t>solicitudes </a:t>
                      </a:r>
                      <a:r>
                        <a:rPr lang="es-CO" sz="1100" b="0" i="0" u="none" strike="noStrike" dirty="0">
                          <a:effectLst/>
                          <a:latin typeface="Arial" panose="020B0604020202020204" pitchFamily="34" charset="0"/>
                        </a:rPr>
                        <a:t>que ingresaron durante los primeros meses del año</a:t>
                      </a:r>
                      <a:r>
                        <a:rPr lang="es-CO" sz="1100" b="0" i="0" u="none" strike="noStrike" dirty="0" smtClean="0">
                          <a:effectLst/>
                          <a:latin typeface="Arial" panose="020B0604020202020204" pitchFamily="34" charset="0"/>
                        </a:rPr>
                        <a:t>. En espera de la revisión</a:t>
                      </a:r>
                      <a:r>
                        <a:rPr lang="es-CO" sz="1100" b="0" i="0" u="none" strike="noStrike" baseline="0" dirty="0" smtClean="0">
                          <a:effectLst/>
                          <a:latin typeface="Arial" panose="020B0604020202020204" pitchFamily="34" charset="0"/>
                        </a:rPr>
                        <a:t> de observaciones al proceso enviadas al coordinador nacional de calidad para salir en producción.</a:t>
                      </a:r>
                      <a:endParaRPr lang="es-CO" sz="1100" b="0" i="0" u="none" strike="noStrike" dirty="0">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61018367"/>
                  </a:ext>
                </a:extLst>
              </a:tr>
              <a:tr h="877204">
                <a:tc>
                  <a:txBody>
                    <a:bodyPr/>
                    <a:lstStyle/>
                    <a:p>
                      <a:pPr marL="0" marR="0" indent="0" algn="just" defTabSz="914400" rtl="0" eaLnBrk="1" fontAlgn="auto" latinLnBrk="0" hangingPunct="1">
                        <a:lnSpc>
                          <a:spcPct val="107000"/>
                        </a:lnSpc>
                        <a:spcBef>
                          <a:spcPts val="0"/>
                        </a:spcBef>
                        <a:spcAft>
                          <a:spcPts val="800"/>
                        </a:spcAft>
                        <a:buClrTx/>
                        <a:buSzTx/>
                        <a:buFontTx/>
                        <a:buNone/>
                        <a:tabLst/>
                        <a:defRPr/>
                      </a:pPr>
                      <a:r>
                        <a:rPr lang="es-CO" sz="1200" b="1" i="0" u="none" strike="noStrike" dirty="0" smtClean="0">
                          <a:solidFill>
                            <a:schemeClr val="tx1"/>
                          </a:solidFill>
                          <a:effectLst/>
                          <a:latin typeface="Calibri" panose="020F0502020204030204" pitchFamily="34" charset="0"/>
                        </a:rPr>
                        <a:t>Observación 3</a:t>
                      </a:r>
                      <a:r>
                        <a:rPr lang="es-CO" sz="1200" b="0" i="0" u="none" strike="noStrike" dirty="0" smtClean="0">
                          <a:solidFill>
                            <a:schemeClr val="tx1"/>
                          </a:solidFill>
                          <a:effectLst/>
                          <a:latin typeface="Calibri" panose="020F0502020204030204" pitchFamily="34" charset="0"/>
                        </a:rPr>
                        <a:t>:  Coordinar con la líder de Gestión Documental, la asignación de un espacio para el archivo y capacitación para la organización de los documentos, de tal forma que se de cumplimiento a la tabla de retención documental y normatividad vigente.</a:t>
                      </a:r>
                      <a:endParaRPr lang="es-CO"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1100" b="0" i="0" u="none" strike="noStrike" kern="1200" dirty="0" smtClean="0">
                          <a:solidFill>
                            <a:srgbClr val="000000"/>
                          </a:solidFill>
                          <a:effectLst/>
                          <a:latin typeface="Arial" panose="020B0604020202020204" pitchFamily="34" charset="0"/>
                          <a:ea typeface="+mn-ea"/>
                          <a:cs typeface="+mn-cs"/>
                        </a:rPr>
                        <a:t>Trabajar con la Coordinadora de Gestión documental para hacer transferencia de archivo</a:t>
                      </a:r>
                      <a:endParaRPr lang="es-CO" sz="1100" b="0" i="0" u="none" strike="noStrike" kern="1200" dirty="0">
                        <a:solidFill>
                          <a:srgbClr val="000000"/>
                        </a:solidFill>
                        <a:effectLst/>
                        <a:latin typeface="Arial" panose="020B0604020202020204" pitchFamily="34" charset="0"/>
                        <a:ea typeface="+mn-ea"/>
                        <a:cs typeface="+mn-cs"/>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1100" b="1" i="0" u="none" strike="noStrike" kern="1200" dirty="0" smtClean="0">
                          <a:solidFill>
                            <a:srgbClr val="000000"/>
                          </a:solidFill>
                          <a:effectLst/>
                          <a:latin typeface="Arial" panose="020B0604020202020204" pitchFamily="34" charset="0"/>
                          <a:ea typeface="+mn-ea"/>
                          <a:cs typeface="+mn-cs"/>
                        </a:rPr>
                        <a:t>Cerrada: </a:t>
                      </a:r>
                      <a:r>
                        <a:rPr lang="es-CO" sz="1100" b="0" i="0" u="none" strike="noStrike" kern="1200" dirty="0" smtClean="0">
                          <a:solidFill>
                            <a:srgbClr val="000000"/>
                          </a:solidFill>
                          <a:effectLst/>
                          <a:latin typeface="Arial" panose="020B0604020202020204" pitchFamily="34" charset="0"/>
                          <a:ea typeface="+mn-ea"/>
                          <a:cs typeface="+mn-cs"/>
                        </a:rPr>
                        <a:t>Se ha trabajado con la Coordinadora de Gestión documental, donde se hizo transferencia al archivo central de los documentos que se tenían de 2017 hacia atrás</a:t>
                      </a:r>
                      <a:endParaRPr lang="es-CO" sz="1100" b="0" i="0" u="none" strike="noStrike" kern="1200" dirty="0">
                        <a:solidFill>
                          <a:srgbClr val="000000"/>
                        </a:solidFill>
                        <a:effectLst/>
                        <a:latin typeface="Arial" panose="020B0604020202020204" pitchFamily="34" charset="0"/>
                        <a:ea typeface="+mn-ea"/>
                        <a:cs typeface="+mn-cs"/>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98507068"/>
                  </a:ext>
                </a:extLst>
              </a:tr>
            </a:tbl>
          </a:graphicData>
        </a:graphic>
      </p:graphicFrame>
      <p:sp>
        <p:nvSpPr>
          <p:cNvPr id="3" name="Rectangle 2"/>
          <p:cNvSpPr txBox="1">
            <a:spLocks noChangeArrowheads="1"/>
          </p:cNvSpPr>
          <p:nvPr/>
        </p:nvSpPr>
        <p:spPr>
          <a:xfrm>
            <a:off x="1299883" y="0"/>
            <a:ext cx="8229600" cy="57606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fontAlgn="ctr">
              <a:spcBef>
                <a:spcPts val="0"/>
              </a:spcBef>
              <a:defRPr/>
            </a:pPr>
            <a:r>
              <a:rPr lang="es-CO" sz="2000" b="1" kern="0" dirty="0" smtClean="0">
                <a:solidFill>
                  <a:srgbClr val="FF3300"/>
                </a:solidFill>
              </a:rPr>
              <a:t>ESTADO DE LAS NO CONFORMIDADES Y DE LAS ACCIONES CORRECTIVAS</a:t>
            </a:r>
            <a:endParaRPr lang="es-MX" sz="2000" b="1" kern="0" dirty="0">
              <a:solidFill>
                <a:srgbClr val="FF3300"/>
              </a:solidFill>
            </a:endParaRPr>
          </a:p>
        </p:txBody>
      </p:sp>
      <p:graphicFrame>
        <p:nvGraphicFramePr>
          <p:cNvPr id="4" name="5 Tabla"/>
          <p:cNvGraphicFramePr>
            <a:graphicFrameLocks noGrp="1"/>
          </p:cNvGraphicFramePr>
          <p:nvPr>
            <p:extLst>
              <p:ext uri="{D42A27DB-BD31-4B8C-83A1-F6EECF244321}">
                <p14:modId xmlns:p14="http://schemas.microsoft.com/office/powerpoint/2010/main" val="2283605470"/>
              </p:ext>
            </p:extLst>
          </p:nvPr>
        </p:nvGraphicFramePr>
        <p:xfrm>
          <a:off x="206189" y="576064"/>
          <a:ext cx="10120356" cy="880864"/>
        </p:xfrm>
        <a:graphic>
          <a:graphicData uri="http://schemas.openxmlformats.org/drawingml/2006/table">
            <a:tbl>
              <a:tblPr/>
              <a:tblGrid>
                <a:gridCol w="2409610">
                  <a:extLst>
                    <a:ext uri="{9D8B030D-6E8A-4147-A177-3AD203B41FA5}">
                      <a16:colId xmlns:a16="http://schemas.microsoft.com/office/drawing/2014/main" val="20000"/>
                    </a:ext>
                  </a:extLst>
                </a:gridCol>
                <a:gridCol w="2609428">
                  <a:extLst>
                    <a:ext uri="{9D8B030D-6E8A-4147-A177-3AD203B41FA5}">
                      <a16:colId xmlns:a16="http://schemas.microsoft.com/office/drawing/2014/main" val="20001"/>
                    </a:ext>
                  </a:extLst>
                </a:gridCol>
                <a:gridCol w="2221541">
                  <a:extLst>
                    <a:ext uri="{9D8B030D-6E8A-4147-A177-3AD203B41FA5}">
                      <a16:colId xmlns:a16="http://schemas.microsoft.com/office/drawing/2014/main" val="20002"/>
                    </a:ext>
                  </a:extLst>
                </a:gridCol>
                <a:gridCol w="1316469">
                  <a:extLst>
                    <a:ext uri="{9D8B030D-6E8A-4147-A177-3AD203B41FA5}">
                      <a16:colId xmlns:a16="http://schemas.microsoft.com/office/drawing/2014/main" val="20003"/>
                    </a:ext>
                  </a:extLst>
                </a:gridCol>
                <a:gridCol w="1563308">
                  <a:extLst>
                    <a:ext uri="{9D8B030D-6E8A-4147-A177-3AD203B41FA5}">
                      <a16:colId xmlns:a16="http://schemas.microsoft.com/office/drawing/2014/main" val="20004"/>
                    </a:ext>
                  </a:extLst>
                </a:gridCol>
              </a:tblGrid>
              <a:tr h="576064">
                <a:tc>
                  <a:txBody>
                    <a:bodyPr/>
                    <a:lstStyle/>
                    <a:p>
                      <a:pPr algn="just" fontAlgn="ctr"/>
                      <a:r>
                        <a:rPr lang="es-ES" sz="1050" b="0" i="0" u="none" strike="noStrike" dirty="0">
                          <a:latin typeface="Arial"/>
                        </a:rPr>
                        <a:t>  ACCIONES    CORRECTIVAS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EFICACIA</a:t>
                      </a:r>
                      <a:r>
                        <a:rPr lang="es-ES" sz="1050" b="0" i="0" u="none" strike="noStrike" baseline="0" dirty="0">
                          <a:latin typeface="Arial"/>
                        </a:rPr>
                        <a:t> ACCIONES CERRADAS</a:t>
                      </a:r>
                      <a:endParaRPr lang="es-ES" sz="105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050" b="0" i="0" u="none" strike="noStrike" dirty="0">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96004">
                <a:tc>
                  <a:txBody>
                    <a:bodyPr/>
                    <a:lstStyle/>
                    <a:p>
                      <a:pPr algn="ctr" fontAlgn="ctr"/>
                      <a:r>
                        <a:rPr lang="es-CO" sz="2000" b="0" i="0" u="none" strike="noStrike" dirty="0" smtClean="0">
                          <a:solidFill>
                            <a:srgbClr val="000000"/>
                          </a:solidFill>
                          <a:effectLst/>
                          <a:latin typeface="Arial"/>
                        </a:rPr>
                        <a:t>9</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smtClean="0">
                          <a:solidFill>
                            <a:srgbClr val="000000"/>
                          </a:solidFill>
                          <a:effectLst/>
                          <a:latin typeface="Arial"/>
                        </a:rPr>
                        <a:t>1</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solidFill>
                            <a:srgbClr val="000000"/>
                          </a:solidFill>
                          <a:effectLst/>
                          <a:latin typeface="Arial"/>
                        </a:rPr>
                        <a:t>8</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solidFill>
                            <a:srgbClr val="000000"/>
                          </a:solidFill>
                          <a:effectLst/>
                          <a:latin typeface="Arial"/>
                        </a:rPr>
                        <a:t>8</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s-CO" sz="2000" b="0" i="0" u="none" strike="noStrike" dirty="0" smtClean="0">
                          <a:solidFill>
                            <a:srgbClr val="000000"/>
                          </a:solidFill>
                          <a:effectLst/>
                          <a:latin typeface="Arial"/>
                        </a:rPr>
                        <a:t>89%</a:t>
                      </a:r>
                      <a:endParaRPr lang="es-CO" sz="2000" b="0" i="0" u="none" strike="noStrike" dirty="0">
                        <a:solidFill>
                          <a:srgbClr val="000000"/>
                        </a:solidFill>
                        <a:effectLst/>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1472094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673267027"/>
              </p:ext>
            </p:extLst>
          </p:nvPr>
        </p:nvGraphicFramePr>
        <p:xfrm>
          <a:off x="752866" y="1585121"/>
          <a:ext cx="9529650" cy="4146134"/>
        </p:xfrm>
        <a:graphic>
          <a:graphicData uri="http://schemas.openxmlformats.org/drawingml/2006/table">
            <a:tbl>
              <a:tblPr firstRow="1" firstCol="1" bandRow="1">
                <a:tableStyleId>{5C22544A-7EE6-4342-B048-85BDC9FD1C3A}</a:tableStyleId>
              </a:tblPr>
              <a:tblGrid>
                <a:gridCol w="3449104">
                  <a:extLst>
                    <a:ext uri="{9D8B030D-6E8A-4147-A177-3AD203B41FA5}">
                      <a16:colId xmlns:a16="http://schemas.microsoft.com/office/drawing/2014/main" val="3529620441"/>
                    </a:ext>
                  </a:extLst>
                </a:gridCol>
                <a:gridCol w="3158054">
                  <a:extLst>
                    <a:ext uri="{9D8B030D-6E8A-4147-A177-3AD203B41FA5}">
                      <a16:colId xmlns:a16="http://schemas.microsoft.com/office/drawing/2014/main" val="2723494346"/>
                    </a:ext>
                  </a:extLst>
                </a:gridCol>
                <a:gridCol w="2922492">
                  <a:extLst>
                    <a:ext uri="{9D8B030D-6E8A-4147-A177-3AD203B41FA5}">
                      <a16:colId xmlns:a16="http://schemas.microsoft.com/office/drawing/2014/main" val="504107030"/>
                    </a:ext>
                  </a:extLst>
                </a:gridCol>
              </a:tblGrid>
              <a:tr h="299499">
                <a:tc>
                  <a:txBody>
                    <a:bodyPr/>
                    <a:lstStyle/>
                    <a:p>
                      <a:pPr algn="ctr">
                        <a:lnSpc>
                          <a:spcPct val="107000"/>
                        </a:lnSpc>
                        <a:spcAft>
                          <a:spcPts val="0"/>
                        </a:spcAft>
                      </a:pPr>
                      <a:r>
                        <a:rPr lang="es-CO" sz="1000" dirty="0" smtClean="0">
                          <a:solidFill>
                            <a:schemeClr val="tx1"/>
                          </a:solidFill>
                          <a:effectLst/>
                        </a:rPr>
                        <a:t>HALLAZGOS</a:t>
                      </a:r>
                      <a:r>
                        <a:rPr lang="es-CO" sz="1000" baseline="0" dirty="0" smtClean="0">
                          <a:solidFill>
                            <a:schemeClr val="tx1"/>
                          </a:solidFill>
                          <a:effectLst/>
                        </a:rPr>
                        <a:t> Y OBSERVACIONES 2018-2</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000" dirty="0" smtClean="0">
                          <a:solidFill>
                            <a:schemeClr val="tx1"/>
                          </a:solidFill>
                          <a:effectLst/>
                          <a:latin typeface="+mn-lt"/>
                          <a:ea typeface="+mn-ea"/>
                          <a:cs typeface="+mn-cs"/>
                        </a:rPr>
                        <a:t>ACCIONES </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000" dirty="0">
                          <a:solidFill>
                            <a:schemeClr val="tx1"/>
                          </a:solidFill>
                          <a:effectLst/>
                        </a:rPr>
                        <a:t>SEGUIMIENTO</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995912"/>
                  </a:ext>
                </a:extLst>
              </a:tr>
              <a:tr h="705070">
                <a:tc>
                  <a:txBody>
                    <a:bodyPr/>
                    <a:lstStyle/>
                    <a:p>
                      <a:pPr algn="just" fontAlgn="ctr"/>
                      <a:r>
                        <a:rPr lang="es-CO" sz="900" b="0" i="0" u="none" strike="noStrike" dirty="0">
                          <a:solidFill>
                            <a:schemeClr val="tx1"/>
                          </a:solidFill>
                          <a:effectLst/>
                          <a:latin typeface="Calibri" panose="020F0502020204030204" pitchFamily="34" charset="0"/>
                        </a:rPr>
                        <a:t>NC1:  Se evidencia incumplimiento del procedimiento  de "Recepción y Administración de Insumos y Activos" toda vez que no se está registrando la información en el sistema financiero y por ende no se pueden verificar las existencias o el stock en el inventario físico y virtual</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1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Para el mes de diciembre, la empresa Digital logró terminar de solucionar éste problema y se pudo realizar la transacción y cierre en dicho módulo para el cierre de fin de año quedando así solucionado el problema.</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100" b="0" i="0" u="none" strike="noStrike" dirty="0" smtClean="0">
                          <a:effectLst/>
                          <a:latin typeface="Arial" panose="020B0604020202020204" pitchFamily="34" charset="0"/>
                        </a:rPr>
                        <a:t>Cerrado</a:t>
                      </a:r>
                      <a:endParaRPr lang="es-CO" sz="1100" b="0" i="0" u="none" strike="noStrike" dirty="0">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61018367"/>
                  </a:ext>
                </a:extLst>
              </a:tr>
              <a:tr h="705070">
                <a:tc>
                  <a:txBody>
                    <a:bodyPr/>
                    <a:lstStyle/>
                    <a:p>
                      <a:pPr algn="just" fontAlgn="ctr"/>
                      <a:r>
                        <a:rPr lang="es-CO" sz="900" b="0" i="0" u="none" strike="noStrike" dirty="0">
                          <a:solidFill>
                            <a:schemeClr val="tx1"/>
                          </a:solidFill>
                          <a:effectLst/>
                          <a:latin typeface="Calibri" panose="020F0502020204030204" pitchFamily="34" charset="0"/>
                        </a:rPr>
                        <a:t>OBS1:  Se debe mejorar la oportunidad y especificaciones claras  en las solicitudes de bienes o servicios, ya que se siguen presentando debilidades relacionadas con la entrega inoportuna e incompleta de las solicitudes de bienes y/o servicios por parte del solicitante (10 primeros días del mes), lo cual genera inconvenientes y retrasos para el tramite.   (4.4 Sistema de gestión de la calidad y sus procesos)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800" b="0" i="0" u="none" strike="noStrike" dirty="0">
                          <a:effectLst/>
                          <a:latin typeface="Arial" panose="020B0604020202020204" pitchFamily="34" charset="0"/>
                        </a:rPr>
                        <a:t>Elaborar circular para el personal administrativo recordando la importancia de especificar y referenciar claramente las solicitudes para que no se presenten confusiones. También recordar la entrega de solicitudes los primeros 10 días de cada mes y realizar la calificación del servicio y la calificación de proveedores cada vez se termine el proceso de solicitud de compra o servicio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1100" b="0" i="0" u="none" strike="noStrike" kern="1200" dirty="0" smtClean="0">
                          <a:solidFill>
                            <a:srgbClr val="000000"/>
                          </a:solidFill>
                          <a:effectLst/>
                          <a:latin typeface="Arial" panose="020B0604020202020204" pitchFamily="34" charset="0"/>
                          <a:ea typeface="+mn-ea"/>
                          <a:cs typeface="+mn-cs"/>
                        </a:rPr>
                        <a:t>Cerrado</a:t>
                      </a:r>
                      <a:r>
                        <a:rPr lang="es-CO" sz="1100" b="0" i="0" u="none" strike="noStrike" kern="1200" baseline="0" dirty="0" smtClean="0">
                          <a:solidFill>
                            <a:srgbClr val="000000"/>
                          </a:solidFill>
                          <a:effectLst/>
                          <a:latin typeface="Arial" panose="020B0604020202020204" pitchFamily="34" charset="0"/>
                          <a:ea typeface="+mn-ea"/>
                          <a:cs typeface="+mn-cs"/>
                        </a:rPr>
                        <a:t> y permanente:  Actividad que se hace permanentemente con los solicitantes en forma directa, por correo electrónico, entre otros</a:t>
                      </a:r>
                      <a:endParaRPr lang="es-CO" sz="1100" b="0" i="0" u="none" strike="noStrike" kern="1200" dirty="0">
                        <a:solidFill>
                          <a:srgbClr val="000000"/>
                        </a:solidFill>
                        <a:effectLst/>
                        <a:latin typeface="Arial" panose="020B0604020202020204" pitchFamily="34" charset="0"/>
                        <a:ea typeface="+mn-ea"/>
                        <a:cs typeface="+mn-cs"/>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98507068"/>
                  </a:ext>
                </a:extLst>
              </a:tr>
              <a:tr h="705070">
                <a:tc>
                  <a:txBody>
                    <a:bodyPr/>
                    <a:lstStyle/>
                    <a:p>
                      <a:pPr algn="just" fontAlgn="ctr"/>
                      <a:r>
                        <a:rPr lang="es-CO" sz="900" b="0" i="0" u="none" strike="noStrike" dirty="0">
                          <a:solidFill>
                            <a:schemeClr val="tx1"/>
                          </a:solidFill>
                          <a:effectLst/>
                          <a:latin typeface="Calibri" panose="020F0502020204030204" pitchFamily="34" charset="0"/>
                        </a:rPr>
                        <a:t>OBS2: No se han generado acciones concretas relacionadas con el material bibliográfico que se encuentra en el almacén, se observó insuficiente espacio para la organización de los elementos e insumos (6.1. Acciones para abordar riesgos y oportunidades)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800" b="0" i="0" u="none" strike="noStrike" dirty="0">
                          <a:effectLst/>
                          <a:latin typeface="Arial" panose="020B0604020202020204" pitchFamily="34" charset="0"/>
                        </a:rPr>
                        <a:t>Las acciones se deben realizar desde la Rectoría de la Universidad, conjuntamente con el proceso, toda vez que el rector es la persona que tiene el manejo académico de la universidad, la bodega solo es un punto de custodia </a:t>
                      </a:r>
                      <a:r>
                        <a:rPr lang="es-CO" sz="800" b="0" i="0" u="none" strike="noStrike" dirty="0" smtClean="0">
                          <a:effectLst/>
                          <a:latin typeface="Arial" panose="020B0604020202020204" pitchFamily="34" charset="0"/>
                        </a:rPr>
                        <a:t>temporal. Hemos estado vendiendo libros en las tiendas unilibristas y en el almacén esto hace que se haya evacuado un volumen</a:t>
                      </a:r>
                      <a:r>
                        <a:rPr lang="es-CO" sz="800" b="0" i="0" u="none" strike="noStrike" baseline="0" dirty="0" smtClean="0">
                          <a:effectLst/>
                          <a:latin typeface="Arial" panose="020B0604020202020204" pitchFamily="34" charset="0"/>
                        </a:rPr>
                        <a:t> de libros evitando el deterioro.</a:t>
                      </a:r>
                      <a:r>
                        <a:rPr lang="es-CO" sz="800" b="0" i="0" u="none" strike="noStrike" dirty="0" smtClean="0">
                          <a:effectLst/>
                          <a:latin typeface="Arial" panose="020B0604020202020204" pitchFamily="34" charset="0"/>
                        </a:rPr>
                        <a:t> </a:t>
                      </a:r>
                      <a:endParaRPr lang="es-CO" sz="800" b="0" i="0" u="none" strike="noStrike" dirty="0">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1100" b="1" i="0" u="none" strike="noStrike" kern="1200" dirty="0" smtClean="0">
                          <a:solidFill>
                            <a:srgbClr val="FF0000"/>
                          </a:solidFill>
                          <a:effectLst/>
                          <a:latin typeface="Arial" panose="020B0604020202020204" pitchFamily="34" charset="0"/>
                          <a:ea typeface="+mn-ea"/>
                          <a:cs typeface="+mn-cs"/>
                        </a:rPr>
                        <a:t>En proceso</a:t>
                      </a:r>
                      <a:endParaRPr lang="es-CO" sz="1100" b="1" i="0" u="none" strike="noStrike" kern="1200" dirty="0">
                        <a:solidFill>
                          <a:srgbClr val="FF0000"/>
                        </a:solidFill>
                        <a:effectLst/>
                        <a:latin typeface="Arial" panose="020B0604020202020204" pitchFamily="34" charset="0"/>
                        <a:ea typeface="+mn-ea"/>
                        <a:cs typeface="+mn-cs"/>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9318747"/>
                  </a:ext>
                </a:extLst>
              </a:tr>
              <a:tr h="705070">
                <a:tc>
                  <a:txBody>
                    <a:bodyPr/>
                    <a:lstStyle/>
                    <a:p>
                      <a:pPr algn="just" fontAlgn="ctr"/>
                      <a:r>
                        <a:rPr lang="es-CO" sz="900" b="0" i="0" u="none" strike="noStrike" dirty="0">
                          <a:solidFill>
                            <a:schemeClr val="tx1"/>
                          </a:solidFill>
                          <a:effectLst/>
                          <a:latin typeface="Calibri" panose="020F0502020204030204" pitchFamily="34" charset="0"/>
                        </a:rPr>
                        <a:t>OBS3: Se requiere colocar al día la información en el </a:t>
                      </a:r>
                      <a:r>
                        <a:rPr lang="es-CO" sz="900" b="0" i="0" u="none" strike="noStrike" dirty="0" err="1">
                          <a:solidFill>
                            <a:schemeClr val="tx1"/>
                          </a:solidFill>
                          <a:effectLst/>
                          <a:latin typeface="Calibri" panose="020F0502020204030204" pitchFamily="34" charset="0"/>
                        </a:rPr>
                        <a:t>seven</a:t>
                      </a:r>
                      <a:r>
                        <a:rPr lang="es-CO" sz="900" b="0" i="0" u="none" strike="noStrike" dirty="0">
                          <a:solidFill>
                            <a:schemeClr val="tx1"/>
                          </a:solidFill>
                          <a:effectLst/>
                          <a:latin typeface="Calibri" panose="020F0502020204030204" pitchFamily="34" charset="0"/>
                        </a:rPr>
                        <a:t> relacionado con los ingresos y salidas de elementos e insumos (bodega 27) toda vez que es la herramienta de trazabilidad para verificar las existencias o el stock de inventario físico y virtual, así mismo es la información requerida para generar el indicador.  (8.5.2 Identificación y trazabilidad)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800" b="0" i="0" u="none" strike="noStrike" dirty="0">
                          <a:effectLst/>
                          <a:latin typeface="Arial" panose="020B0604020202020204" pitchFamily="34" charset="0"/>
                        </a:rPr>
                        <a:t>La empresa Digital terminó de solucionar los errores del módulo de inventarios en el mes de diciembre de 2018 y en este mismo mes se pudo finalizar el proceso de ingreso de las solicitudes que estaban represadas desde el mes de julio; lo que se puede verificar ya que para cierre de fin de año es obligatorio  que la Auditoría Interna de la Universidad, verifique el inventario de la bodega 27 al 100%, lo cual se llevó a cabo sin novedad.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100" b="0" i="0" u="none" strike="noStrike" dirty="0" smtClean="0">
                          <a:effectLst/>
                          <a:latin typeface="Arial" panose="020B0604020202020204" pitchFamily="34" charset="0"/>
                        </a:rPr>
                        <a:t>Cerrado</a:t>
                      </a:r>
                      <a:endParaRPr lang="es-CO" sz="1100" b="0" i="0" u="none" strike="noStrike" dirty="0">
                        <a:effectLst/>
                        <a:latin typeface="Arial" panose="020B0604020202020204" pitchFamily="34"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77659216"/>
                  </a:ext>
                </a:extLst>
              </a:tr>
              <a:tr h="705070">
                <a:tc>
                  <a:txBody>
                    <a:bodyPr/>
                    <a:lstStyle/>
                    <a:p>
                      <a:pPr algn="just" fontAlgn="ctr"/>
                      <a:r>
                        <a:rPr lang="es-CO" sz="900" b="0" i="0" u="none" strike="noStrike" dirty="0">
                          <a:solidFill>
                            <a:schemeClr val="tx1"/>
                          </a:solidFill>
                          <a:effectLst/>
                          <a:latin typeface="Calibri" panose="020F0502020204030204" pitchFamily="34" charset="0"/>
                        </a:rPr>
                        <a:t>OBS4: Se deben establecer acciones para cumplimiento a los requerimientos de Gestión Documental (identificación, organización y tiempos de retención, entre otros) 8.5.3  Propiedad perteneciente a los clientes o proveedores externos.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800" b="0" i="0" u="none" strike="noStrike" dirty="0">
                          <a:effectLst/>
                          <a:latin typeface="Arial" panose="020B0604020202020204" pitchFamily="34" charset="0"/>
                        </a:rPr>
                        <a:t>Se envió correo electrónico a la </a:t>
                      </a:r>
                      <a:r>
                        <a:rPr lang="es-CO" sz="800" b="0" i="0" u="none" strike="noStrike" dirty="0" err="1" smtClean="0">
                          <a:effectLst/>
                          <a:latin typeface="Arial" panose="020B0604020202020204" pitchFamily="34" charset="0"/>
                        </a:rPr>
                        <a:t>Coordinadinadora</a:t>
                      </a:r>
                      <a:r>
                        <a:rPr lang="es-CO" sz="800" b="0" i="0" u="none" strike="noStrike" dirty="0" smtClean="0">
                          <a:effectLst/>
                          <a:latin typeface="Arial" panose="020B0604020202020204" pitchFamily="34" charset="0"/>
                        </a:rPr>
                        <a:t> </a:t>
                      </a:r>
                      <a:r>
                        <a:rPr lang="es-CO" sz="800" b="0" i="0" u="none" strike="noStrike" dirty="0">
                          <a:effectLst/>
                          <a:latin typeface="Arial" panose="020B0604020202020204" pitchFamily="34" charset="0"/>
                        </a:rPr>
                        <a:t>de Gestión Documental solicitando asesoría y revisión de archivo de Gestión para el área de compras y almacén para entrega a archivo central o destrucción total, dependiendo el caso.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s-CO" sz="1100" b="0" i="0" u="none" strike="noStrike" kern="1200" dirty="0" smtClean="0">
                          <a:solidFill>
                            <a:srgbClr val="000000"/>
                          </a:solidFill>
                          <a:effectLst/>
                          <a:latin typeface="Arial" panose="020B0604020202020204" pitchFamily="34" charset="0"/>
                          <a:ea typeface="+mn-ea"/>
                          <a:cs typeface="+mn-cs"/>
                        </a:rPr>
                        <a:t>Cerrado</a:t>
                      </a:r>
                      <a:endParaRPr lang="es-CO" sz="1100" b="0" i="0" u="none" strike="noStrike" kern="1200" dirty="0">
                        <a:solidFill>
                          <a:srgbClr val="000000"/>
                        </a:solidFill>
                        <a:effectLst/>
                        <a:latin typeface="Arial" panose="020B0604020202020204" pitchFamily="34" charset="0"/>
                        <a:ea typeface="+mn-ea"/>
                        <a:cs typeface="+mn-cs"/>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2106202"/>
                  </a:ext>
                </a:extLst>
              </a:tr>
            </a:tbl>
          </a:graphicData>
        </a:graphic>
      </p:graphicFrame>
      <p:sp>
        <p:nvSpPr>
          <p:cNvPr id="3" name="Rectangle 2"/>
          <p:cNvSpPr txBox="1">
            <a:spLocks noChangeArrowheads="1"/>
          </p:cNvSpPr>
          <p:nvPr/>
        </p:nvSpPr>
        <p:spPr>
          <a:xfrm>
            <a:off x="1380878" y="0"/>
            <a:ext cx="8229600" cy="57606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fontAlgn="ctr">
              <a:spcBef>
                <a:spcPts val="0"/>
              </a:spcBef>
              <a:defRPr/>
            </a:pPr>
            <a:r>
              <a:rPr lang="es-CO" sz="2000" b="1" kern="0" dirty="0" smtClean="0">
                <a:solidFill>
                  <a:srgbClr val="FF3300"/>
                </a:solidFill>
              </a:rPr>
              <a:t>ESTADO DE LAS NO CONFORMIDADES Y DE LAS ACCIONES CORRECTIVAS</a:t>
            </a:r>
            <a:endParaRPr lang="es-MX" sz="2000" b="1" kern="0" dirty="0">
              <a:solidFill>
                <a:srgbClr val="FF3300"/>
              </a:solidFill>
            </a:endParaRPr>
          </a:p>
        </p:txBody>
      </p:sp>
      <p:graphicFrame>
        <p:nvGraphicFramePr>
          <p:cNvPr id="4" name="5 Tabla"/>
          <p:cNvGraphicFramePr>
            <a:graphicFrameLocks noGrp="1"/>
          </p:cNvGraphicFramePr>
          <p:nvPr>
            <p:extLst>
              <p:ext uri="{D42A27DB-BD31-4B8C-83A1-F6EECF244321}">
                <p14:modId xmlns:p14="http://schemas.microsoft.com/office/powerpoint/2010/main" val="93552040"/>
              </p:ext>
            </p:extLst>
          </p:nvPr>
        </p:nvGraphicFramePr>
        <p:xfrm>
          <a:off x="730853" y="576064"/>
          <a:ext cx="9573677" cy="880864"/>
        </p:xfrm>
        <a:graphic>
          <a:graphicData uri="http://schemas.openxmlformats.org/drawingml/2006/table">
            <a:tbl>
              <a:tblPr/>
              <a:tblGrid>
                <a:gridCol w="2279448">
                  <a:extLst>
                    <a:ext uri="{9D8B030D-6E8A-4147-A177-3AD203B41FA5}">
                      <a16:colId xmlns:a16="http://schemas.microsoft.com/office/drawing/2014/main" val="20000"/>
                    </a:ext>
                  </a:extLst>
                </a:gridCol>
                <a:gridCol w="2468473">
                  <a:extLst>
                    <a:ext uri="{9D8B030D-6E8A-4147-A177-3AD203B41FA5}">
                      <a16:colId xmlns:a16="http://schemas.microsoft.com/office/drawing/2014/main" val="20001"/>
                    </a:ext>
                  </a:extLst>
                </a:gridCol>
                <a:gridCol w="2101538">
                  <a:extLst>
                    <a:ext uri="{9D8B030D-6E8A-4147-A177-3AD203B41FA5}">
                      <a16:colId xmlns:a16="http://schemas.microsoft.com/office/drawing/2014/main" val="20002"/>
                    </a:ext>
                  </a:extLst>
                </a:gridCol>
                <a:gridCol w="1245356">
                  <a:extLst>
                    <a:ext uri="{9D8B030D-6E8A-4147-A177-3AD203B41FA5}">
                      <a16:colId xmlns:a16="http://schemas.microsoft.com/office/drawing/2014/main" val="20003"/>
                    </a:ext>
                  </a:extLst>
                </a:gridCol>
                <a:gridCol w="1478862">
                  <a:extLst>
                    <a:ext uri="{9D8B030D-6E8A-4147-A177-3AD203B41FA5}">
                      <a16:colId xmlns:a16="http://schemas.microsoft.com/office/drawing/2014/main" val="20004"/>
                    </a:ext>
                  </a:extLst>
                </a:gridCol>
              </a:tblGrid>
              <a:tr h="576064">
                <a:tc>
                  <a:txBody>
                    <a:bodyPr/>
                    <a:lstStyle/>
                    <a:p>
                      <a:pPr algn="just" fontAlgn="ctr"/>
                      <a:r>
                        <a:rPr lang="es-ES" sz="1050" b="0" i="0" u="none" strike="noStrike" dirty="0">
                          <a:latin typeface="Arial"/>
                        </a:rPr>
                        <a:t>  ACCIONES    CORRECTIVAS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EFICACIA</a:t>
                      </a:r>
                      <a:r>
                        <a:rPr lang="es-ES" sz="1050" b="0" i="0" u="none" strike="noStrike" baseline="0" dirty="0">
                          <a:latin typeface="Arial"/>
                        </a:rPr>
                        <a:t> ACCIONES CERRADAS</a:t>
                      </a:r>
                      <a:endParaRPr lang="es-ES" sz="105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050" b="0" i="0" u="none" strike="noStrike" dirty="0">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96004">
                <a:tc>
                  <a:txBody>
                    <a:bodyPr/>
                    <a:lstStyle/>
                    <a:p>
                      <a:pPr algn="ctr" fontAlgn="ctr"/>
                      <a:r>
                        <a:rPr lang="es-CO" sz="2000" b="0" i="0" u="none" strike="noStrike" dirty="0" smtClean="0">
                          <a:solidFill>
                            <a:srgbClr val="000000"/>
                          </a:solidFill>
                          <a:effectLst/>
                          <a:latin typeface="Arial"/>
                        </a:rPr>
                        <a:t>9</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smtClean="0">
                          <a:solidFill>
                            <a:srgbClr val="000000"/>
                          </a:solidFill>
                          <a:effectLst/>
                          <a:latin typeface="Arial"/>
                        </a:rPr>
                        <a:t>1</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solidFill>
                            <a:srgbClr val="000000"/>
                          </a:solidFill>
                          <a:effectLst/>
                          <a:latin typeface="Arial"/>
                        </a:rPr>
                        <a:t>8</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solidFill>
                            <a:srgbClr val="000000"/>
                          </a:solidFill>
                          <a:effectLst/>
                          <a:latin typeface="Arial"/>
                        </a:rPr>
                        <a:t>8</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s-CO" sz="2000" b="0" i="0" u="none" strike="noStrike" dirty="0" smtClean="0">
                          <a:solidFill>
                            <a:srgbClr val="000000"/>
                          </a:solidFill>
                          <a:effectLst/>
                          <a:latin typeface="Arial"/>
                        </a:rPr>
                        <a:t>89%</a:t>
                      </a:r>
                      <a:endParaRPr lang="es-CO" sz="2000" b="0" i="0" u="none" strike="noStrike" dirty="0">
                        <a:solidFill>
                          <a:srgbClr val="000000"/>
                        </a:solidFill>
                        <a:effectLst/>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00217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49511" y="-81220"/>
            <a:ext cx="9846990" cy="11430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2400" b="1" kern="0" dirty="0" smtClean="0"/>
              <a:t>GESTIÓN DEL RIESGO</a:t>
            </a:r>
            <a:r>
              <a:rPr lang="es-CO" sz="2400" b="1" kern="0" dirty="0" smtClean="0">
                <a:solidFill>
                  <a:srgbClr val="FFFF00"/>
                </a:solidFill>
              </a:rPr>
              <a:t/>
            </a:r>
            <a:br>
              <a:rPr lang="es-CO" sz="2400" b="1" kern="0" dirty="0" smtClean="0">
                <a:solidFill>
                  <a:srgbClr val="FFFF00"/>
                </a:solidFill>
              </a:rPr>
            </a:br>
            <a:r>
              <a:rPr lang="es-CO" sz="2000" b="1" kern="0" dirty="0" smtClean="0"/>
              <a:t>Eficacia de las acciones tomadas para abordar los riesgos y las oportunidades.</a:t>
            </a:r>
            <a:endParaRPr lang="es-ES" sz="2000" b="1" dirty="0">
              <a:hlinkClick r:id="rId2" action="ppaction://hlinkfile"/>
            </a:endParaRPr>
          </a:p>
        </p:txBody>
      </p:sp>
      <p:graphicFrame>
        <p:nvGraphicFramePr>
          <p:cNvPr id="3" name="6 Tabla"/>
          <p:cNvGraphicFramePr>
            <a:graphicFrameLocks noGrp="1"/>
          </p:cNvGraphicFramePr>
          <p:nvPr>
            <p:extLst>
              <p:ext uri="{D42A27DB-BD31-4B8C-83A1-F6EECF244321}">
                <p14:modId xmlns:p14="http://schemas.microsoft.com/office/powerpoint/2010/main" val="1525037394"/>
              </p:ext>
            </p:extLst>
          </p:nvPr>
        </p:nvGraphicFramePr>
        <p:xfrm>
          <a:off x="349511" y="2407755"/>
          <a:ext cx="10171804" cy="3604289"/>
        </p:xfrm>
        <a:graphic>
          <a:graphicData uri="http://schemas.openxmlformats.org/drawingml/2006/table">
            <a:tbl>
              <a:tblPr/>
              <a:tblGrid>
                <a:gridCol w="2115783">
                  <a:extLst>
                    <a:ext uri="{9D8B030D-6E8A-4147-A177-3AD203B41FA5}">
                      <a16:colId xmlns:a16="http://schemas.microsoft.com/office/drawing/2014/main" val="20000"/>
                    </a:ext>
                  </a:extLst>
                </a:gridCol>
                <a:gridCol w="3833520">
                  <a:extLst>
                    <a:ext uri="{9D8B030D-6E8A-4147-A177-3AD203B41FA5}">
                      <a16:colId xmlns:a16="http://schemas.microsoft.com/office/drawing/2014/main" val="20001"/>
                    </a:ext>
                  </a:extLst>
                </a:gridCol>
                <a:gridCol w="4192109">
                  <a:extLst>
                    <a:ext uri="{9D8B030D-6E8A-4147-A177-3AD203B41FA5}">
                      <a16:colId xmlns:a16="http://schemas.microsoft.com/office/drawing/2014/main" val="20002"/>
                    </a:ext>
                  </a:extLst>
                </a:gridCol>
                <a:gridCol w="30392">
                  <a:extLst>
                    <a:ext uri="{9D8B030D-6E8A-4147-A177-3AD203B41FA5}">
                      <a16:colId xmlns:a16="http://schemas.microsoft.com/office/drawing/2014/main" val="20003"/>
                    </a:ext>
                  </a:extLst>
                </a:gridCol>
              </a:tblGrid>
              <a:tr h="203931">
                <a:tc gridSpan="4">
                  <a:txBody>
                    <a:bodyPr/>
                    <a:lstStyle/>
                    <a:p>
                      <a:pPr algn="ctr" fontAlgn="ct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pPr algn="ctr" fontAlgn="ctr"/>
                      <a:endParaRPr lang="es-ES" sz="10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pPr algn="ctr" fontAlgn="ct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s-CO"/>
                    </a:p>
                  </a:txBody>
                  <a:tcPr/>
                </a:tc>
                <a:extLst>
                  <a:ext uri="{0D108BD9-81ED-4DB2-BD59-A6C34878D82A}">
                    <a16:rowId xmlns:a16="http://schemas.microsoft.com/office/drawing/2014/main" val="10000"/>
                  </a:ext>
                </a:extLst>
              </a:tr>
              <a:tr h="356879">
                <a:tc>
                  <a:txBody>
                    <a:bodyPr/>
                    <a:lstStyle/>
                    <a:p>
                      <a:pPr algn="ctr" fontAlgn="ctr"/>
                      <a:r>
                        <a:rPr lang="es-ES" sz="1400" b="1" i="0" u="none" strike="noStrike" dirty="0">
                          <a:latin typeface="Century Gothic"/>
                        </a:rPr>
                        <a:t>RESUMEN RIESGO y</a:t>
                      </a:r>
                      <a:r>
                        <a:rPr lang="es-ES" sz="1400" b="1" i="0" u="none" strike="noStrike" baseline="0" dirty="0">
                          <a:latin typeface="Century Gothic"/>
                        </a:rPr>
                        <a:t> CAUSA A ELIMINAR</a:t>
                      </a:r>
                      <a:endParaRPr lang="es-ES" sz="1400" b="1" i="0" u="none" strike="noStrike" dirty="0">
                        <a:latin typeface="Century Gothic"/>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s-ES" sz="1400" b="1" i="0" u="none" strike="noStrike" dirty="0" smtClean="0">
                          <a:latin typeface="Century Gothic"/>
                        </a:rPr>
                        <a:t>OPORTUNIDADES DE MEJORA</a:t>
                      </a:r>
                      <a:endParaRPr lang="es-ES" sz="1400" b="1" i="0" u="none" strike="noStrike" dirty="0">
                        <a:latin typeface="Century Gothic"/>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s-CO" b="1" dirty="0"/>
                        <a:t>SEGUIMIENTO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s-CO"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29422">
                <a:tc>
                  <a:txBody>
                    <a:bodyPr/>
                    <a:lstStyle/>
                    <a:p>
                      <a:pPr algn="l" fontAlgn="b"/>
                      <a:r>
                        <a:rPr lang="es-ES" sz="1100" b="1" i="0" u="none" strike="noStrike" dirty="0">
                          <a:latin typeface="Century Gothic"/>
                        </a:rPr>
                        <a:t>s </a:t>
                      </a:r>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s-ES" sz="1100" b="1" i="0" u="none" strike="noStrike" dirty="0">
                          <a:latin typeface="Century Gothic"/>
                        </a:rPr>
                        <a:t> </a:t>
                      </a:r>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endParaRPr lang="es-CO"/>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endParaRPr lang="es-CO"/>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extLst>
                  <a:ext uri="{0D108BD9-81ED-4DB2-BD59-A6C34878D82A}">
                    <a16:rowId xmlns:a16="http://schemas.microsoft.com/office/drawing/2014/main" val="10002"/>
                  </a:ext>
                </a:extLst>
              </a:tr>
              <a:tr h="664163">
                <a:tc rowSpan="3">
                  <a:txBody>
                    <a:bodyPr/>
                    <a:lstStyle/>
                    <a:p>
                      <a:pPr algn="just" fontAlgn="ctr"/>
                      <a:r>
                        <a:rPr lang="es-CO" sz="1400" b="1" i="0" u="none" strike="noStrike" kern="1200" dirty="0" smtClean="0">
                          <a:solidFill>
                            <a:srgbClr val="000000"/>
                          </a:solidFill>
                          <a:latin typeface="Arial"/>
                          <a:ea typeface="+mn-ea"/>
                          <a:cs typeface="+mn-cs"/>
                        </a:rPr>
                        <a:t>RIESGO OPERATIVO:  Tramite inoportuno de los bienes o servicios solicitados</a:t>
                      </a:r>
                      <a:endParaRPr lang="es-ES" sz="1400" b="0" i="0" u="none" strike="noStrike" kern="1200" dirty="0">
                        <a:solidFill>
                          <a:srgbClr val="000000"/>
                        </a:solidFill>
                        <a:latin typeface="Arial"/>
                        <a:ea typeface="+mn-ea"/>
                        <a:cs typeface="+mn-cs"/>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s-CO" sz="1600" dirty="0" smtClean="0">
                          <a:effectLst/>
                          <a:latin typeface="Calibri" panose="020F0502020204030204" pitchFamily="34" charset="0"/>
                          <a:ea typeface="Calibri" panose="020F0502020204030204" pitchFamily="34" charset="0"/>
                          <a:cs typeface="Times New Roman" panose="02020603050405020304" pitchFamily="18" charset="0"/>
                        </a:rPr>
                        <a:t>En el momento de recibir la solicitud si faltan requisitos o especificaciones devolverla para que los solicitantes complementen  la información.</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just" fontAlgn="ctr"/>
                      <a:r>
                        <a:rPr lang="es-CO" sz="1600" b="1" i="0" u="none" strike="noStrike" dirty="0" smtClean="0">
                          <a:solidFill>
                            <a:srgbClr val="000000"/>
                          </a:solidFill>
                          <a:effectLst/>
                          <a:latin typeface="Calibri" panose="020F0502020204030204" pitchFamily="34" charset="0"/>
                        </a:rPr>
                        <a:t>Cerrada</a:t>
                      </a:r>
                      <a:r>
                        <a:rPr lang="es-CO" sz="1600" b="1" i="0" u="none" strike="noStrike" baseline="0" dirty="0" smtClean="0">
                          <a:solidFill>
                            <a:srgbClr val="000000"/>
                          </a:solidFill>
                          <a:effectLst/>
                          <a:latin typeface="Calibri" panose="020F0502020204030204" pitchFamily="34" charset="0"/>
                        </a:rPr>
                        <a:t> y permanente: </a:t>
                      </a:r>
                      <a:r>
                        <a:rPr lang="es-CO" sz="1400" b="0" i="0" u="none" strike="noStrike" dirty="0" smtClean="0">
                          <a:solidFill>
                            <a:srgbClr val="000000"/>
                          </a:solidFill>
                          <a:effectLst/>
                          <a:latin typeface="Calibri" panose="020F0502020204030204" pitchFamily="34" charset="0"/>
                        </a:rPr>
                        <a:t>Cada </a:t>
                      </a:r>
                      <a:r>
                        <a:rPr lang="es-CO" sz="1400" b="0" i="0" u="none" strike="noStrike" dirty="0">
                          <a:solidFill>
                            <a:srgbClr val="000000"/>
                          </a:solidFill>
                          <a:effectLst/>
                          <a:latin typeface="Calibri" panose="020F0502020204030204" pitchFamily="34" charset="0"/>
                        </a:rPr>
                        <a:t>vez que las solicitudes de compra o servicio llegan incompletas a compras, en requisitos o especificaciones, se devuelven al respectivo solicitante.</a:t>
                      </a: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endParaRPr lang="es-CO"/>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074830">
                <a:tc vMerge="1">
                  <a:txBody>
                    <a:bodyPr/>
                    <a:lstStyle/>
                    <a:p>
                      <a:pPr algn="just" fontAlgn="ctr"/>
                      <a:endParaRPr lang="es-ES" sz="1400" b="0" i="0" u="none" strike="noStrike" dirty="0">
                        <a:solidFill>
                          <a:srgbClr val="000000"/>
                        </a:solidFill>
                        <a:latin typeface="Arial"/>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s-CO" sz="1600" dirty="0" smtClean="0">
                          <a:effectLst/>
                          <a:latin typeface="Calibri" panose="020F0502020204030204" pitchFamily="34" charset="0"/>
                          <a:ea typeface="Calibri" panose="020F0502020204030204" pitchFamily="34" charset="0"/>
                          <a:cs typeface="Times New Roman" panose="02020603050405020304" pitchFamily="18" charset="0"/>
                        </a:rPr>
                        <a:t>Parametrización de requisiciones por </a:t>
                      </a:r>
                      <a:r>
                        <a:rPr lang="es-CO" sz="1600" dirty="0" err="1" smtClean="0">
                          <a:effectLst/>
                          <a:latin typeface="Calibri" panose="020F0502020204030204" pitchFamily="34" charset="0"/>
                          <a:ea typeface="Calibri" panose="020F0502020204030204" pitchFamily="34" charset="0"/>
                          <a:cs typeface="Times New Roman" panose="02020603050405020304" pitchFamily="18" charset="0"/>
                        </a:rPr>
                        <a:t>work</a:t>
                      </a:r>
                      <a:r>
                        <a:rPr lang="es-CO" sz="1600" dirty="0" smtClean="0">
                          <a:effectLst/>
                          <a:latin typeface="Calibri" panose="020F0502020204030204" pitchFamily="34" charset="0"/>
                          <a:ea typeface="Calibri" panose="020F0502020204030204" pitchFamily="34" charset="0"/>
                          <a:cs typeface="Times New Roman" panose="02020603050405020304" pitchFamily="18" charset="0"/>
                        </a:rPr>
                        <a:t> </a:t>
                      </a:r>
                      <a:r>
                        <a:rPr lang="es-CO" sz="1600" dirty="0" err="1" smtClean="0">
                          <a:effectLst/>
                          <a:latin typeface="Calibri" panose="020F0502020204030204" pitchFamily="34" charset="0"/>
                          <a:ea typeface="Calibri" panose="020F0502020204030204" pitchFamily="34" charset="0"/>
                          <a:cs typeface="Times New Roman" panose="02020603050405020304" pitchFamily="18" charset="0"/>
                        </a:rPr>
                        <a:t>flow</a:t>
                      </a:r>
                      <a:r>
                        <a:rPr lang="es-CO" sz="1600" dirty="0" smtClean="0">
                          <a:effectLst/>
                          <a:latin typeface="Calibri" panose="020F0502020204030204" pitchFamily="34" charset="0"/>
                          <a:ea typeface="Calibri" panose="020F0502020204030204" pitchFamily="34" charset="0"/>
                          <a:cs typeface="Times New Roman" panose="02020603050405020304" pitchFamily="18" charset="0"/>
                        </a:rPr>
                        <a:t>  a nivel nacional y realización de pruebas.</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just" fontAlgn="ctr"/>
                      <a:r>
                        <a:rPr lang="es-CO" sz="1400" b="1" i="0" u="none" strike="noStrike" dirty="0" smtClean="0">
                          <a:solidFill>
                            <a:srgbClr val="FF0000"/>
                          </a:solidFill>
                          <a:effectLst/>
                          <a:latin typeface="Calibri" panose="020F0502020204030204" pitchFamily="34" charset="0"/>
                        </a:rPr>
                        <a:t>En Proceso:  </a:t>
                      </a:r>
                      <a:r>
                        <a:rPr lang="es-CO" sz="1400" b="0" i="0" u="none" strike="noStrike" dirty="0" smtClean="0">
                          <a:solidFill>
                            <a:srgbClr val="000000"/>
                          </a:solidFill>
                          <a:effectLst/>
                          <a:latin typeface="Calibri" panose="020F0502020204030204" pitchFamily="34" charset="0"/>
                        </a:rPr>
                        <a:t>En </a:t>
                      </a:r>
                      <a:r>
                        <a:rPr lang="es-CO" sz="1400" b="0" i="0" u="none" strike="noStrike" dirty="0">
                          <a:solidFill>
                            <a:srgbClr val="000000"/>
                          </a:solidFill>
                          <a:effectLst/>
                          <a:latin typeface="Calibri" panose="020F0502020204030204" pitchFamily="34" charset="0"/>
                        </a:rPr>
                        <a:t>espera de directriz nacional en revisión de observaciones o ajustes realizados por la seccional</a:t>
                      </a: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endParaRPr lang="es-CO"/>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77702">
                <a:tc vMerge="1">
                  <a:txBody>
                    <a:bodyPr/>
                    <a:lstStyle/>
                    <a:p>
                      <a:pPr algn="just" fontAlgn="ctr"/>
                      <a:endParaRPr lang="es-ES" sz="1100" b="0" i="0" u="none" strike="noStrike" kern="1200" dirty="0">
                        <a:solidFill>
                          <a:srgbClr val="000000"/>
                        </a:solidFill>
                        <a:latin typeface="Arial"/>
                        <a:ea typeface="+mn-ea"/>
                        <a:cs typeface="+mn-cs"/>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s-CO" sz="1600" dirty="0" smtClean="0">
                          <a:effectLst/>
                          <a:latin typeface="Calibri" panose="020F0502020204030204" pitchFamily="34" charset="0"/>
                          <a:ea typeface="Calibri" panose="020F0502020204030204" pitchFamily="34" charset="0"/>
                          <a:cs typeface="Times New Roman" panose="02020603050405020304" pitchFamily="18" charset="0"/>
                        </a:rPr>
                        <a:t>Puesta en marcha del proyecto de requisiciones por </a:t>
                      </a:r>
                      <a:r>
                        <a:rPr lang="es-CO" sz="1600" dirty="0" err="1" smtClean="0">
                          <a:effectLst/>
                          <a:latin typeface="Calibri" panose="020F0502020204030204" pitchFamily="34" charset="0"/>
                          <a:ea typeface="Calibri" panose="020F0502020204030204" pitchFamily="34" charset="0"/>
                          <a:cs typeface="Times New Roman" panose="02020603050405020304" pitchFamily="18" charset="0"/>
                        </a:rPr>
                        <a:t>work</a:t>
                      </a:r>
                      <a:r>
                        <a:rPr lang="es-CO" sz="1600" dirty="0" smtClean="0">
                          <a:effectLst/>
                          <a:latin typeface="Calibri" panose="020F0502020204030204" pitchFamily="34" charset="0"/>
                          <a:ea typeface="Calibri" panose="020F0502020204030204" pitchFamily="34" charset="0"/>
                          <a:cs typeface="Times New Roman" panose="02020603050405020304" pitchFamily="18" charset="0"/>
                        </a:rPr>
                        <a:t> </a:t>
                      </a:r>
                      <a:r>
                        <a:rPr lang="es-CO" sz="1600" dirty="0" err="1" smtClean="0">
                          <a:effectLst/>
                          <a:latin typeface="Calibri" panose="020F0502020204030204" pitchFamily="34" charset="0"/>
                          <a:ea typeface="Calibri" panose="020F0502020204030204" pitchFamily="34" charset="0"/>
                          <a:cs typeface="Times New Roman" panose="02020603050405020304" pitchFamily="18" charset="0"/>
                        </a:rPr>
                        <a:t>flow</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es-CO" dirty="0"/>
                    </a:p>
                  </a:txBody>
                  <a:tcP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endParaRPr lang="es-CO" dirty="0"/>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601012"/>
                  </a:ext>
                </a:extLst>
              </a:tr>
            </a:tbl>
          </a:graphicData>
        </a:graphic>
      </p:graphicFrame>
      <p:graphicFrame>
        <p:nvGraphicFramePr>
          <p:cNvPr id="4" name="9 Tabla"/>
          <p:cNvGraphicFramePr>
            <a:graphicFrameLocks noGrp="1"/>
          </p:cNvGraphicFramePr>
          <p:nvPr>
            <p:extLst>
              <p:ext uri="{D42A27DB-BD31-4B8C-83A1-F6EECF244321}">
                <p14:modId xmlns:p14="http://schemas.microsoft.com/office/powerpoint/2010/main" val="3909118023"/>
              </p:ext>
            </p:extLst>
          </p:nvPr>
        </p:nvGraphicFramePr>
        <p:xfrm>
          <a:off x="395536" y="1090343"/>
          <a:ext cx="9994556" cy="1194695"/>
        </p:xfrm>
        <a:graphic>
          <a:graphicData uri="http://schemas.openxmlformats.org/drawingml/2006/table">
            <a:tbl>
              <a:tblPr/>
              <a:tblGrid>
                <a:gridCol w="1903756">
                  <a:extLst>
                    <a:ext uri="{9D8B030D-6E8A-4147-A177-3AD203B41FA5}">
                      <a16:colId xmlns:a16="http://schemas.microsoft.com/office/drawing/2014/main" val="20000"/>
                    </a:ext>
                  </a:extLst>
                </a:gridCol>
                <a:gridCol w="1618160">
                  <a:extLst>
                    <a:ext uri="{9D8B030D-6E8A-4147-A177-3AD203B41FA5}">
                      <a16:colId xmlns:a16="http://schemas.microsoft.com/office/drawing/2014/main" val="20001"/>
                    </a:ext>
                  </a:extLst>
                </a:gridCol>
                <a:gridCol w="1618160">
                  <a:extLst>
                    <a:ext uri="{9D8B030D-6E8A-4147-A177-3AD203B41FA5}">
                      <a16:colId xmlns:a16="http://schemas.microsoft.com/office/drawing/2014/main" val="20002"/>
                    </a:ext>
                  </a:extLst>
                </a:gridCol>
                <a:gridCol w="1618160">
                  <a:extLst>
                    <a:ext uri="{9D8B030D-6E8A-4147-A177-3AD203B41FA5}">
                      <a16:colId xmlns:a16="http://schemas.microsoft.com/office/drawing/2014/main" val="20003"/>
                    </a:ext>
                  </a:extLst>
                </a:gridCol>
                <a:gridCol w="1618160">
                  <a:extLst>
                    <a:ext uri="{9D8B030D-6E8A-4147-A177-3AD203B41FA5}">
                      <a16:colId xmlns:a16="http://schemas.microsoft.com/office/drawing/2014/main" val="20004"/>
                    </a:ext>
                  </a:extLst>
                </a:gridCol>
                <a:gridCol w="1618160">
                  <a:extLst>
                    <a:ext uri="{9D8B030D-6E8A-4147-A177-3AD203B41FA5}">
                      <a16:colId xmlns:a16="http://schemas.microsoft.com/office/drawing/2014/main" val="20005"/>
                    </a:ext>
                  </a:extLst>
                </a:gridCol>
              </a:tblGrid>
              <a:tr h="219335">
                <a:tc>
                  <a:txBody>
                    <a:bodyPr/>
                    <a:lstStyle/>
                    <a:p>
                      <a:pPr algn="just" fontAlgn="ctr"/>
                      <a:r>
                        <a:rPr lang="es-ES" sz="1000" b="1" i="0" u="none" strike="noStrike" dirty="0" smtClean="0">
                          <a:latin typeface="Arial"/>
                        </a:rPr>
                        <a:t>OPORTUNIDADES</a:t>
                      </a:r>
                      <a:r>
                        <a:rPr lang="es-ES" sz="1000" b="1" i="0" u="none" strike="noStrike" baseline="0" dirty="0" smtClean="0">
                          <a:latin typeface="Arial"/>
                        </a:rPr>
                        <a:t> DE MEJORA</a:t>
                      </a:r>
                      <a:endParaRPr lang="es-ES" sz="1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TOTAL RIESGOS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EFICAZ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200" b="1" i="0" u="none" strike="noStrike">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140704">
                <a:tc>
                  <a:txBody>
                    <a:bodyPr/>
                    <a:lstStyle/>
                    <a:p>
                      <a:pPr algn="ctr" fontAlgn="ctr"/>
                      <a:r>
                        <a:rPr lang="es-CO" sz="2000" b="0" i="0" u="none" strike="noStrike" dirty="0">
                          <a:solidFill>
                            <a:srgbClr val="000000"/>
                          </a:solidFill>
                          <a:effectLst/>
                          <a:latin typeface="Arial"/>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a:solidFill>
                            <a:srgbClr val="000000"/>
                          </a:solidFill>
                          <a:effectLst/>
                          <a:latin typeface="Arial"/>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solidFill>
                            <a:srgbClr val="000000"/>
                          </a:solidFill>
                          <a:effectLst/>
                          <a:latin typeface="Arial"/>
                        </a:rPr>
                        <a:t>3</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400" b="0" i="0" u="none" strike="noStrike" dirty="0" smtClean="0">
                          <a:solidFill>
                            <a:srgbClr val="000000"/>
                          </a:solidFill>
                          <a:effectLst/>
                          <a:latin typeface="Arial"/>
                        </a:rPr>
                        <a:t>2</a:t>
                      </a:r>
                      <a:endParaRPr lang="es-CO" sz="2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400" b="0" i="0" u="none" strike="noStrike" dirty="0">
                          <a:solidFill>
                            <a:srgbClr val="000000"/>
                          </a:solidFill>
                          <a:effectLst/>
                          <a:latin typeface="Arial"/>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smtClean="0">
                          <a:solidFill>
                            <a:srgbClr val="000000"/>
                          </a:solidFill>
                          <a:effectLst/>
                          <a:latin typeface="Arial"/>
                        </a:rPr>
                        <a:t>50</a:t>
                      </a:r>
                      <a:r>
                        <a:rPr lang="es-CO" sz="2000" b="0" i="0" u="none" strike="noStrike" dirty="0">
                          <a:solidFill>
                            <a:srgbClr val="000000"/>
                          </a:solidFill>
                          <a:effectLst/>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8893">
                <a:tc gridSpan="6">
                  <a:txBody>
                    <a:bodyPr/>
                    <a:lstStyle/>
                    <a:p>
                      <a:pPr marL="0" marR="0" lvl="0" indent="0" algn="just" defTabSz="457200" rtl="0" eaLnBrk="1" fontAlgn="ctr" latinLnBrk="0" hangingPunct="1">
                        <a:lnSpc>
                          <a:spcPct val="100000"/>
                        </a:lnSpc>
                        <a:spcBef>
                          <a:spcPts val="0"/>
                        </a:spcBef>
                        <a:spcAft>
                          <a:spcPts val="0"/>
                        </a:spcAft>
                        <a:buClrTx/>
                        <a:buSzTx/>
                        <a:buFontTx/>
                        <a:buNone/>
                        <a:tabLst/>
                        <a:defRPr/>
                      </a:pPr>
                      <a:r>
                        <a:rPr kumimoji="0" lang="es-ES" sz="2000" b="0" i="0" u="none" strike="noStrike" cap="none" normalizeH="0" baseline="0" dirty="0" smtClean="0">
                          <a:ln>
                            <a:noFill/>
                          </a:ln>
                          <a:solidFill>
                            <a:schemeClr val="tx1"/>
                          </a:solidFill>
                          <a:effectLst/>
                          <a:latin typeface="Arial" charset="0"/>
                          <a:ea typeface="MS PGothic" pitchFamily="34" charset="-128"/>
                        </a:rPr>
                        <a:t>Se identificaron 2 riesgos operativos y se formularon 6 oportunidades de mejora de las cuales 3 se encuentran en proceso y 3 cerradas.</a:t>
                      </a:r>
                      <a:endParaRPr kumimoji="0" lang="es-ES" sz="2000" b="0" i="0" u="none" strike="noStrike" cap="none" normalizeH="0" baseline="0" dirty="0">
                        <a:ln>
                          <a:noFill/>
                        </a:ln>
                        <a:solidFill>
                          <a:schemeClr val="tx1"/>
                        </a:solidFill>
                        <a:effectLst/>
                        <a:latin typeface="Arial" charset="0"/>
                        <a:ea typeface="MS PGothic"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1472205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79511" y="141260"/>
            <a:ext cx="10019191" cy="338554"/>
          </a:xfrm>
          <a:prstGeom prst="rect">
            <a:avLst/>
          </a:prstGeom>
        </p:spPr>
        <p:txBody>
          <a:bodyPr wrap="square">
            <a:spAutoFit/>
          </a:bodyPr>
          <a:lstStyle/>
          <a:p>
            <a:pPr algn="ctr"/>
            <a:r>
              <a:rPr lang="es-CO" sz="1600" b="1" dirty="0"/>
              <a:t>ESTADO DE LAS ACCIONES DE LAS REVISIONES POR LA DIRECCIÓN PREVIAS</a:t>
            </a:r>
          </a:p>
        </p:txBody>
      </p:sp>
      <p:graphicFrame>
        <p:nvGraphicFramePr>
          <p:cNvPr id="7" name="1 Tabla"/>
          <p:cNvGraphicFramePr>
            <a:graphicFrameLocks noGrp="1"/>
          </p:cNvGraphicFramePr>
          <p:nvPr>
            <p:extLst>
              <p:ext uri="{D42A27DB-BD31-4B8C-83A1-F6EECF244321}">
                <p14:modId xmlns:p14="http://schemas.microsoft.com/office/powerpoint/2010/main" val="3736789089"/>
              </p:ext>
            </p:extLst>
          </p:nvPr>
        </p:nvGraphicFramePr>
        <p:xfrm>
          <a:off x="289747" y="468241"/>
          <a:ext cx="10010707" cy="1185257"/>
        </p:xfrm>
        <a:graphic>
          <a:graphicData uri="http://schemas.openxmlformats.org/drawingml/2006/table">
            <a:tbl>
              <a:tblPr>
                <a:tableStyleId>{5C22544A-7EE6-4342-B048-85BDC9FD1C3A}</a:tableStyleId>
              </a:tblPr>
              <a:tblGrid>
                <a:gridCol w="418272">
                  <a:extLst>
                    <a:ext uri="{9D8B030D-6E8A-4147-A177-3AD203B41FA5}">
                      <a16:colId xmlns:a16="http://schemas.microsoft.com/office/drawing/2014/main" val="20000"/>
                    </a:ext>
                  </a:extLst>
                </a:gridCol>
                <a:gridCol w="418272">
                  <a:extLst>
                    <a:ext uri="{9D8B030D-6E8A-4147-A177-3AD203B41FA5}">
                      <a16:colId xmlns:a16="http://schemas.microsoft.com/office/drawing/2014/main" val="20001"/>
                    </a:ext>
                  </a:extLst>
                </a:gridCol>
                <a:gridCol w="418272">
                  <a:extLst>
                    <a:ext uri="{9D8B030D-6E8A-4147-A177-3AD203B41FA5}">
                      <a16:colId xmlns:a16="http://schemas.microsoft.com/office/drawing/2014/main" val="20002"/>
                    </a:ext>
                  </a:extLst>
                </a:gridCol>
                <a:gridCol w="418272">
                  <a:extLst>
                    <a:ext uri="{9D8B030D-6E8A-4147-A177-3AD203B41FA5}">
                      <a16:colId xmlns:a16="http://schemas.microsoft.com/office/drawing/2014/main" val="20003"/>
                    </a:ext>
                  </a:extLst>
                </a:gridCol>
                <a:gridCol w="418272">
                  <a:extLst>
                    <a:ext uri="{9D8B030D-6E8A-4147-A177-3AD203B41FA5}">
                      <a16:colId xmlns:a16="http://schemas.microsoft.com/office/drawing/2014/main" val="20004"/>
                    </a:ext>
                  </a:extLst>
                </a:gridCol>
                <a:gridCol w="418272">
                  <a:extLst>
                    <a:ext uri="{9D8B030D-6E8A-4147-A177-3AD203B41FA5}">
                      <a16:colId xmlns:a16="http://schemas.microsoft.com/office/drawing/2014/main" val="20005"/>
                    </a:ext>
                  </a:extLst>
                </a:gridCol>
                <a:gridCol w="418272">
                  <a:extLst>
                    <a:ext uri="{9D8B030D-6E8A-4147-A177-3AD203B41FA5}">
                      <a16:colId xmlns:a16="http://schemas.microsoft.com/office/drawing/2014/main" val="20006"/>
                    </a:ext>
                  </a:extLst>
                </a:gridCol>
                <a:gridCol w="418272">
                  <a:extLst>
                    <a:ext uri="{9D8B030D-6E8A-4147-A177-3AD203B41FA5}">
                      <a16:colId xmlns:a16="http://schemas.microsoft.com/office/drawing/2014/main" val="20007"/>
                    </a:ext>
                  </a:extLst>
                </a:gridCol>
                <a:gridCol w="418272">
                  <a:extLst>
                    <a:ext uri="{9D8B030D-6E8A-4147-A177-3AD203B41FA5}">
                      <a16:colId xmlns:a16="http://schemas.microsoft.com/office/drawing/2014/main" val="20008"/>
                    </a:ext>
                  </a:extLst>
                </a:gridCol>
                <a:gridCol w="418272">
                  <a:extLst>
                    <a:ext uri="{9D8B030D-6E8A-4147-A177-3AD203B41FA5}">
                      <a16:colId xmlns:a16="http://schemas.microsoft.com/office/drawing/2014/main" val="20009"/>
                    </a:ext>
                  </a:extLst>
                </a:gridCol>
                <a:gridCol w="418272">
                  <a:extLst>
                    <a:ext uri="{9D8B030D-6E8A-4147-A177-3AD203B41FA5}">
                      <a16:colId xmlns:a16="http://schemas.microsoft.com/office/drawing/2014/main" val="20010"/>
                    </a:ext>
                  </a:extLst>
                </a:gridCol>
                <a:gridCol w="418272">
                  <a:extLst>
                    <a:ext uri="{9D8B030D-6E8A-4147-A177-3AD203B41FA5}">
                      <a16:colId xmlns:a16="http://schemas.microsoft.com/office/drawing/2014/main" val="20011"/>
                    </a:ext>
                  </a:extLst>
                </a:gridCol>
                <a:gridCol w="418272">
                  <a:extLst>
                    <a:ext uri="{9D8B030D-6E8A-4147-A177-3AD203B41FA5}">
                      <a16:colId xmlns:a16="http://schemas.microsoft.com/office/drawing/2014/main" val="20012"/>
                    </a:ext>
                  </a:extLst>
                </a:gridCol>
                <a:gridCol w="418272">
                  <a:extLst>
                    <a:ext uri="{9D8B030D-6E8A-4147-A177-3AD203B41FA5}">
                      <a16:colId xmlns:a16="http://schemas.microsoft.com/office/drawing/2014/main" val="20013"/>
                    </a:ext>
                  </a:extLst>
                </a:gridCol>
                <a:gridCol w="412501">
                  <a:extLst>
                    <a:ext uri="{9D8B030D-6E8A-4147-A177-3AD203B41FA5}">
                      <a16:colId xmlns:a16="http://schemas.microsoft.com/office/drawing/2014/main" val="20014"/>
                    </a:ext>
                  </a:extLst>
                </a:gridCol>
                <a:gridCol w="518614">
                  <a:extLst>
                    <a:ext uri="{9D8B030D-6E8A-4147-A177-3AD203B41FA5}">
                      <a16:colId xmlns:a16="http://schemas.microsoft.com/office/drawing/2014/main" val="20015"/>
                    </a:ext>
                  </a:extLst>
                </a:gridCol>
                <a:gridCol w="424182">
                  <a:extLst>
                    <a:ext uri="{9D8B030D-6E8A-4147-A177-3AD203B41FA5}">
                      <a16:colId xmlns:a16="http://schemas.microsoft.com/office/drawing/2014/main" val="20016"/>
                    </a:ext>
                  </a:extLst>
                </a:gridCol>
                <a:gridCol w="551437">
                  <a:extLst>
                    <a:ext uri="{9D8B030D-6E8A-4147-A177-3AD203B41FA5}">
                      <a16:colId xmlns:a16="http://schemas.microsoft.com/office/drawing/2014/main" val="4206363942"/>
                    </a:ext>
                  </a:extLst>
                </a:gridCol>
                <a:gridCol w="551437">
                  <a:extLst>
                    <a:ext uri="{9D8B030D-6E8A-4147-A177-3AD203B41FA5}">
                      <a16:colId xmlns:a16="http://schemas.microsoft.com/office/drawing/2014/main" val="3487756267"/>
                    </a:ext>
                  </a:extLst>
                </a:gridCol>
                <a:gridCol w="848364">
                  <a:extLst>
                    <a:ext uri="{9D8B030D-6E8A-4147-A177-3AD203B41FA5}">
                      <a16:colId xmlns:a16="http://schemas.microsoft.com/office/drawing/2014/main" val="20017"/>
                    </a:ext>
                  </a:extLst>
                </a:gridCol>
                <a:gridCol w="848364">
                  <a:extLst>
                    <a:ext uri="{9D8B030D-6E8A-4147-A177-3AD203B41FA5}">
                      <a16:colId xmlns:a16="http://schemas.microsoft.com/office/drawing/2014/main" val="20018"/>
                    </a:ext>
                  </a:extLst>
                </a:gridCol>
              </a:tblGrid>
              <a:tr h="266703">
                <a:tc gridSpan="21">
                  <a:txBody>
                    <a:bodyPr/>
                    <a:lstStyle/>
                    <a:p>
                      <a:pPr algn="ctr" rtl="0" fontAlgn="ctr"/>
                      <a:r>
                        <a:rPr lang="es-CO" sz="1200" b="1" u="none" strike="noStrike" dirty="0">
                          <a:effectLst/>
                        </a:rPr>
                        <a:t>CONSOLIDADO DE TAREAS DE REVISIONES GERENCIALES  2007-1 AL </a:t>
                      </a:r>
                      <a:r>
                        <a:rPr lang="es-CO" sz="1200" b="1" u="none" strike="noStrike" dirty="0" smtClean="0">
                          <a:effectLst/>
                        </a:rPr>
                        <a:t>2018</a:t>
                      </a:r>
                      <a:endParaRPr lang="es-CO" sz="12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000"/>
                  </a:ext>
                </a:extLst>
              </a:tr>
              <a:tr h="360446">
                <a:tc>
                  <a:txBody>
                    <a:bodyPr/>
                    <a:lstStyle/>
                    <a:p>
                      <a:pPr algn="ctr" rtl="0" fontAlgn="ctr"/>
                      <a:r>
                        <a:rPr lang="es-CO" sz="800" u="none" strike="noStrike" dirty="0">
                          <a:effectLst/>
                        </a:rPr>
                        <a:t>2007-1</a:t>
                      </a:r>
                      <a:endParaRPr lang="es-CO" sz="8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800" u="none" strike="noStrike" dirty="0">
                          <a:effectLst/>
                        </a:rPr>
                        <a:t>2007-II</a:t>
                      </a:r>
                      <a:endParaRPr lang="es-CO" sz="8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800" b="1" u="none" strike="noStrike" dirty="0">
                          <a:effectLst/>
                        </a:rPr>
                        <a:t>2008-I</a:t>
                      </a:r>
                      <a:endParaRPr lang="es-CO" sz="8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800" b="1" u="none" strike="noStrike" dirty="0">
                          <a:effectLst/>
                        </a:rPr>
                        <a:t>2008-2</a:t>
                      </a:r>
                      <a:endParaRPr lang="es-CO" sz="8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800" b="1" u="none" strike="noStrike" dirty="0">
                          <a:effectLst/>
                        </a:rPr>
                        <a:t>2009-1</a:t>
                      </a:r>
                      <a:endParaRPr lang="es-CO" sz="8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800" b="1" u="none" strike="noStrike" dirty="0">
                          <a:effectLst/>
                        </a:rPr>
                        <a:t>2009-2</a:t>
                      </a:r>
                      <a:endParaRPr lang="es-CO" sz="8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800" b="1" u="none" strike="noStrike" dirty="0">
                          <a:effectLst/>
                        </a:rPr>
                        <a:t>2010-1</a:t>
                      </a:r>
                      <a:endParaRPr lang="es-CO" sz="8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800" b="1" u="none" strike="noStrike" dirty="0">
                          <a:effectLst/>
                        </a:rPr>
                        <a:t>2010-2</a:t>
                      </a:r>
                      <a:endParaRPr lang="es-CO" sz="8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800" b="1" u="none" strike="noStrike" dirty="0">
                          <a:effectLst/>
                        </a:rPr>
                        <a:t>2011-1</a:t>
                      </a:r>
                      <a:endParaRPr lang="es-CO" sz="8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800" b="1" u="none" strike="noStrike" dirty="0">
                          <a:effectLst/>
                        </a:rPr>
                        <a:t>2011-2</a:t>
                      </a:r>
                      <a:endParaRPr lang="es-CO" sz="8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800" b="1" u="none" strike="noStrike" dirty="0">
                          <a:effectLst/>
                        </a:rPr>
                        <a:t>2012-1</a:t>
                      </a:r>
                      <a:endParaRPr lang="es-CO" sz="8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800" b="1" u="none" strike="noStrike" dirty="0">
                          <a:effectLst/>
                        </a:rPr>
                        <a:t>2012-2</a:t>
                      </a:r>
                      <a:endParaRPr lang="es-CO" sz="8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800" b="1" u="none" strike="noStrike" dirty="0">
                          <a:effectLst/>
                        </a:rPr>
                        <a:t>2013 -1</a:t>
                      </a:r>
                      <a:endParaRPr lang="es-CO" sz="8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800" b="1" u="none" strike="noStrike" dirty="0">
                          <a:effectLst/>
                        </a:rPr>
                        <a:t>2013-2</a:t>
                      </a:r>
                      <a:endParaRPr lang="es-CO" sz="8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ctr" defTabSz="457200" rtl="0" eaLnBrk="1" fontAlgn="ctr" latinLnBrk="0" hangingPunct="1"/>
                      <a:r>
                        <a:rPr lang="es-CO" sz="800" b="1" u="none" strike="noStrike" kern="1200" dirty="0">
                          <a:solidFill>
                            <a:schemeClr val="dk1"/>
                          </a:solidFill>
                          <a:effectLst/>
                          <a:latin typeface="+mn-lt"/>
                          <a:ea typeface="+mn-ea"/>
                          <a:cs typeface="+mn-cs"/>
                        </a:rPr>
                        <a:t>2014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ctr" defTabSz="457200" rtl="0" eaLnBrk="1" fontAlgn="ctr" latinLnBrk="0" hangingPunct="1"/>
                      <a:r>
                        <a:rPr lang="es-CO" sz="800" b="1" u="none" strike="noStrike" kern="1200" dirty="0">
                          <a:solidFill>
                            <a:schemeClr val="dk1"/>
                          </a:solidFill>
                          <a:effectLst/>
                          <a:latin typeface="+mn-lt"/>
                          <a:ea typeface="+mn-ea"/>
                          <a:cs typeface="+mn-cs"/>
                        </a:rPr>
                        <a:t>2015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ctr" defTabSz="457200" rtl="0" eaLnBrk="1" fontAlgn="ctr" latinLnBrk="0" hangingPunct="1"/>
                      <a:r>
                        <a:rPr lang="es-CO" sz="800" b="0" i="0" u="none" strike="noStrike" kern="1200" dirty="0">
                          <a:solidFill>
                            <a:srgbClr val="000000"/>
                          </a:solidFill>
                          <a:effectLst/>
                          <a:latin typeface="Arial" panose="020B0604020202020204" pitchFamily="34" charset="0"/>
                          <a:ea typeface="+mn-ea"/>
                          <a:cs typeface="+mn-cs"/>
                        </a:rPr>
                        <a:t>2016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ctr" defTabSz="457200" rtl="0" eaLnBrk="1" fontAlgn="ctr" latinLnBrk="0" hangingPunct="1"/>
                      <a:r>
                        <a:rPr lang="es-CO" sz="1200" b="1" u="none" strike="noStrike" kern="1200" dirty="0">
                          <a:solidFill>
                            <a:schemeClr val="dk1"/>
                          </a:solidFill>
                          <a:effectLst/>
                          <a:latin typeface="+mn-lt"/>
                          <a:ea typeface="+mn-ea"/>
                          <a:cs typeface="+mn-cs"/>
                        </a:rPr>
                        <a:t>2017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algn="ctr" defTabSz="457200" rtl="0" eaLnBrk="1" fontAlgn="ctr" latinLnBrk="0" hangingPunct="1"/>
                      <a:r>
                        <a:rPr lang="es-CO" sz="1200" b="1" u="none" strike="noStrike" kern="1200" dirty="0" smtClean="0">
                          <a:solidFill>
                            <a:schemeClr val="dk1"/>
                          </a:solidFill>
                          <a:effectLst/>
                          <a:latin typeface="+mn-lt"/>
                          <a:ea typeface="+mn-ea"/>
                          <a:cs typeface="+mn-cs"/>
                        </a:rPr>
                        <a:t>2018</a:t>
                      </a:r>
                      <a:endParaRPr lang="es-CO" sz="1200" b="1" u="none" strike="noStrike" kern="1200" dirty="0">
                        <a:solidFill>
                          <a:schemeClr val="dk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just" rtl="0" fontAlgn="ctr"/>
                      <a:r>
                        <a:rPr lang="es-CO" sz="1100" b="1" u="none" strike="noStrike" dirty="0">
                          <a:effectLst/>
                        </a:rPr>
                        <a:t>En proceso</a:t>
                      </a:r>
                      <a:endParaRPr lang="es-CO" sz="11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DFF6D"/>
                    </a:solidFill>
                  </a:tcPr>
                </a:tc>
                <a:tc>
                  <a:txBody>
                    <a:bodyPr/>
                    <a:lstStyle/>
                    <a:p>
                      <a:pPr algn="just" rtl="0" fontAlgn="ctr"/>
                      <a:r>
                        <a:rPr lang="es-CO" sz="1400" b="1" i="0" u="none" strike="noStrike" dirty="0" smtClean="0">
                          <a:solidFill>
                            <a:schemeClr val="dk1"/>
                          </a:solidFill>
                          <a:effectLst/>
                          <a:latin typeface="+mn-lt"/>
                        </a:rPr>
                        <a:t>Total</a:t>
                      </a:r>
                      <a:r>
                        <a:rPr lang="es-CO" sz="1400" b="1" i="0" u="none" strike="noStrike" baseline="0" dirty="0" smtClean="0">
                          <a:solidFill>
                            <a:schemeClr val="dk1"/>
                          </a:solidFill>
                          <a:effectLst/>
                          <a:latin typeface="+mn-lt"/>
                        </a:rPr>
                        <a:t> acciones </a:t>
                      </a:r>
                    </a:p>
                    <a:p>
                      <a:pPr algn="just" rtl="0" fontAlgn="ctr"/>
                      <a:r>
                        <a:rPr lang="es-CO" sz="1200" b="1" i="0" u="none" strike="noStrike" baseline="0" dirty="0" smtClean="0">
                          <a:solidFill>
                            <a:schemeClr val="dk1"/>
                          </a:solidFill>
                          <a:effectLst/>
                          <a:latin typeface="+mn-lt"/>
                        </a:rPr>
                        <a:t>2007 al 2018</a:t>
                      </a:r>
                      <a:endParaRPr lang="es-CO" sz="12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AA00"/>
                    </a:solidFill>
                  </a:tcPr>
                </a:tc>
                <a:extLst>
                  <a:ext uri="{0D108BD9-81ED-4DB2-BD59-A6C34878D82A}">
                    <a16:rowId xmlns:a16="http://schemas.microsoft.com/office/drawing/2014/main" val="10001"/>
                  </a:ext>
                </a:extLst>
              </a:tr>
              <a:tr h="308954">
                <a:tc>
                  <a:txBody>
                    <a:bodyPr/>
                    <a:lstStyle/>
                    <a:p>
                      <a:pPr algn="ctr" rtl="0" fontAlgn="b"/>
                      <a:r>
                        <a:rPr lang="es-CO" sz="1400" b="0" i="0" u="none" strike="noStrike" dirty="0">
                          <a:solidFill>
                            <a:srgbClr val="000000"/>
                          </a:solidFill>
                          <a:effectLst/>
                          <a:latin typeface="Arial" panose="020B0604020202020204" pitchFamily="34" charset="0"/>
                        </a:rPr>
                        <a:t>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b"/>
                      <a:r>
                        <a:rPr lang="es-CO" sz="1400" b="0" i="0" u="none" strike="noStrike">
                          <a:solidFill>
                            <a:srgbClr val="000000"/>
                          </a:solidFill>
                          <a:effectLst/>
                          <a:latin typeface="Arial" panose="020B0604020202020204" pitchFamily="34" charset="0"/>
                        </a:rPr>
                        <a:t>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b"/>
                      <a:r>
                        <a:rPr lang="es-CO" sz="1400" b="0" i="0" u="none" strike="noStrike" dirty="0">
                          <a:solidFill>
                            <a:srgbClr val="000000"/>
                          </a:solidFill>
                          <a:effectLst/>
                          <a:latin typeface="Arial" panose="020B0604020202020204" pitchFamily="34" charset="0"/>
                        </a:rPr>
                        <a:t>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b"/>
                      <a:r>
                        <a:rPr lang="es-CO" sz="1400" b="0" i="0" u="none" strike="noStrike" dirty="0">
                          <a:solidFill>
                            <a:srgbClr val="000000"/>
                          </a:solidFill>
                          <a:effectLst/>
                          <a:latin typeface="Arial" panose="020B0604020202020204" pitchFamily="34" charset="0"/>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b"/>
                      <a:r>
                        <a:rPr lang="es-CO" sz="1400" b="0" i="0" u="none" strike="noStrike" dirty="0">
                          <a:solidFill>
                            <a:srgbClr val="000000"/>
                          </a:solidFill>
                          <a:effectLst/>
                          <a:latin typeface="Arial" panose="020B0604020202020204" pitchFamily="34" charset="0"/>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b"/>
                      <a:r>
                        <a:rPr lang="es-CO" sz="1400" b="0" i="0" u="none" strike="noStrike" dirty="0">
                          <a:solidFill>
                            <a:srgbClr val="000000"/>
                          </a:solidFill>
                          <a:effectLst/>
                          <a:latin typeface="Arial" panose="020B0604020202020204" pitchFamily="34" charset="0"/>
                        </a:rPr>
                        <a:t>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1400" b="0" i="0" u="none" strike="noStrike" dirty="0">
                          <a:solidFill>
                            <a:srgbClr val="000000"/>
                          </a:solidFill>
                          <a:effectLst/>
                          <a:latin typeface="Arial" panose="020B060402020202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1400" b="0" i="0" u="none" strike="noStrike" dirty="0">
                          <a:solidFill>
                            <a:srgbClr val="000000"/>
                          </a:solidFill>
                          <a:effectLst/>
                          <a:latin typeface="Arial" panose="020B060402020202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1400" b="0" i="0" u="none" strike="noStrike" dirty="0">
                          <a:solidFill>
                            <a:srgbClr val="000000"/>
                          </a:solidFill>
                          <a:effectLst/>
                          <a:latin typeface="Arial" panose="020B060402020202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1400" b="0" i="0" u="none" strike="noStrike" dirty="0">
                          <a:solidFill>
                            <a:srgbClr val="000000"/>
                          </a:solidFill>
                          <a:effectLst/>
                          <a:latin typeface="Arial" panose="020B0604020202020204" pitchFamily="34"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1400" b="0" i="0" u="none" strike="noStrike" dirty="0">
                          <a:solidFill>
                            <a:srgbClr val="000000"/>
                          </a:solidFill>
                          <a:effectLst/>
                          <a:latin typeface="Arial" panose="020B060402020202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1400" b="0" i="0" u="none" strike="noStrike" dirty="0">
                          <a:solidFill>
                            <a:srgbClr val="000000"/>
                          </a:solidFill>
                          <a:effectLst/>
                          <a:latin typeface="Arial" panose="020B060402020202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1400" b="0" i="0" u="none" strike="noStrike" dirty="0">
                          <a:solidFill>
                            <a:srgbClr val="000000"/>
                          </a:solidFill>
                          <a:effectLst/>
                          <a:latin typeface="Arial" panose="020B060402020202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1400" b="0" i="0" u="none" strike="noStrike" dirty="0">
                          <a:solidFill>
                            <a:srgbClr val="000000"/>
                          </a:solidFill>
                          <a:effectLst/>
                          <a:latin typeface="Arial" panose="020B060402020202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1400" b="0" i="0" u="none" strike="noStrike" dirty="0">
                          <a:solidFill>
                            <a:srgbClr val="000000"/>
                          </a:solidFill>
                          <a:effectLst/>
                          <a:latin typeface="Arial" panose="020B060402020202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ctr"/>
                      <a:r>
                        <a:rPr lang="es-CO" sz="1400" b="0" i="0" u="none" strike="noStrike" dirty="0">
                          <a:solidFill>
                            <a:srgbClr val="000000"/>
                          </a:solidFill>
                          <a:effectLst/>
                          <a:latin typeface="Arial" panose="020B060402020202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ctr" defTabSz="457200" rtl="0" eaLnBrk="1" fontAlgn="ctr" latinLnBrk="0" hangingPunct="1"/>
                      <a:r>
                        <a:rPr lang="es-CO" sz="1400" b="0" i="0" u="none" strike="noStrike" kern="1200" dirty="0">
                          <a:solidFill>
                            <a:srgbClr val="000000"/>
                          </a:solidFill>
                          <a:effectLst/>
                          <a:latin typeface="Arial" panose="020B0604020202020204" pitchFamily="34" charset="0"/>
                          <a:ea typeface="+mn-ea"/>
                          <a:cs typeface="+mn-cs"/>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ctr" defTabSz="457200" rtl="0" eaLnBrk="1" fontAlgn="ctr" latinLnBrk="0" hangingPunct="1"/>
                      <a:r>
                        <a:rPr lang="es-CO" sz="1400" b="0" i="0" u="none" strike="noStrike" kern="1200" dirty="0" smtClean="0">
                          <a:solidFill>
                            <a:srgbClr val="000000"/>
                          </a:solidFill>
                          <a:effectLst/>
                          <a:latin typeface="Arial" panose="020B0604020202020204" pitchFamily="34" charset="0"/>
                          <a:ea typeface="+mn-ea"/>
                          <a:cs typeface="+mn-cs"/>
                        </a:rPr>
                        <a:t>3</a:t>
                      </a:r>
                      <a:endParaRPr lang="es-CO" sz="1400" b="0" i="0" u="none" strike="noStrike" kern="1200" dirty="0">
                        <a:solidFill>
                          <a:srgbClr val="000000"/>
                        </a:solidFill>
                        <a:effectLst/>
                        <a:latin typeface="Arial" panose="020B0604020202020204" pitchFamily="34" charset="0"/>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rtl="0" fontAlgn="ctr"/>
                      <a:r>
                        <a:rPr lang="es-CO" sz="1400" b="0" i="0" u="none" strike="noStrike" dirty="0" smtClean="0">
                          <a:solidFill>
                            <a:srgbClr val="000000"/>
                          </a:solidFill>
                          <a:effectLst/>
                          <a:latin typeface="Arial" panose="020B0604020202020204" pitchFamily="34" charset="0"/>
                        </a:rPr>
                        <a:t>3</a:t>
                      </a:r>
                      <a:endParaRPr lang="es-CO" sz="14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b"/>
                      <a:r>
                        <a:rPr lang="es-CO" sz="1800" b="1" i="0" u="none" strike="noStrike" dirty="0" smtClean="0">
                          <a:solidFill>
                            <a:srgbClr val="000000"/>
                          </a:solidFill>
                          <a:effectLst/>
                          <a:latin typeface="Arial"/>
                        </a:rPr>
                        <a:t>0</a:t>
                      </a:r>
                      <a:endParaRPr lang="es-CO" sz="1800" b="1" i="0" u="none" strike="noStrike" dirty="0">
                        <a:solidFill>
                          <a:srgbClr val="000000"/>
                        </a:solidFill>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DFF6D"/>
                    </a:solidFill>
                  </a:tcPr>
                </a:tc>
                <a:tc>
                  <a:txBody>
                    <a:bodyPr/>
                    <a:lstStyle/>
                    <a:p>
                      <a:pPr algn="ctr" rtl="0" fontAlgn="b"/>
                      <a:r>
                        <a:rPr lang="es-CO" sz="1800" b="1" i="0" u="none" strike="noStrike" dirty="0" smtClean="0">
                          <a:solidFill>
                            <a:srgbClr val="000000"/>
                          </a:solidFill>
                          <a:effectLst/>
                          <a:latin typeface="Arial"/>
                        </a:rPr>
                        <a:t>37</a:t>
                      </a:r>
                      <a:endParaRPr lang="es-CO" sz="1800" b="1" i="0" u="none" strike="noStrike" dirty="0">
                        <a:solidFill>
                          <a:srgbClr val="000000"/>
                        </a:solidFill>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AA00"/>
                    </a:solidFill>
                  </a:tcPr>
                </a:tc>
                <a:extLst>
                  <a:ext uri="{0D108BD9-81ED-4DB2-BD59-A6C34878D82A}">
                    <a16:rowId xmlns:a16="http://schemas.microsoft.com/office/drawing/2014/main" val="10002"/>
                  </a:ext>
                </a:extLst>
              </a:tr>
            </a:tbl>
          </a:graphicData>
        </a:graphic>
      </p:graphicFrame>
      <p:graphicFrame>
        <p:nvGraphicFramePr>
          <p:cNvPr id="9" name="2 Tabla"/>
          <p:cNvGraphicFramePr>
            <a:graphicFrameLocks noGrp="1"/>
          </p:cNvGraphicFramePr>
          <p:nvPr>
            <p:extLst>
              <p:ext uri="{D42A27DB-BD31-4B8C-83A1-F6EECF244321}">
                <p14:modId xmlns:p14="http://schemas.microsoft.com/office/powerpoint/2010/main" val="3500992050"/>
              </p:ext>
            </p:extLst>
          </p:nvPr>
        </p:nvGraphicFramePr>
        <p:xfrm>
          <a:off x="379394" y="1849028"/>
          <a:ext cx="10010700" cy="4170618"/>
        </p:xfrm>
        <a:graphic>
          <a:graphicData uri="http://schemas.openxmlformats.org/drawingml/2006/table">
            <a:tbl>
              <a:tblPr>
                <a:tableStyleId>{5C22544A-7EE6-4342-B048-85BDC9FD1C3A}</a:tableStyleId>
              </a:tblPr>
              <a:tblGrid>
                <a:gridCol w="733645">
                  <a:extLst>
                    <a:ext uri="{9D8B030D-6E8A-4147-A177-3AD203B41FA5}">
                      <a16:colId xmlns:a16="http://schemas.microsoft.com/office/drawing/2014/main" val="20000"/>
                    </a:ext>
                  </a:extLst>
                </a:gridCol>
                <a:gridCol w="3925126">
                  <a:extLst>
                    <a:ext uri="{9D8B030D-6E8A-4147-A177-3AD203B41FA5}">
                      <a16:colId xmlns:a16="http://schemas.microsoft.com/office/drawing/2014/main" val="20001"/>
                    </a:ext>
                  </a:extLst>
                </a:gridCol>
                <a:gridCol w="4154068">
                  <a:extLst>
                    <a:ext uri="{9D8B030D-6E8A-4147-A177-3AD203B41FA5}">
                      <a16:colId xmlns:a16="http://schemas.microsoft.com/office/drawing/2014/main" val="3015539728"/>
                    </a:ext>
                  </a:extLst>
                </a:gridCol>
                <a:gridCol w="1197861">
                  <a:extLst>
                    <a:ext uri="{9D8B030D-6E8A-4147-A177-3AD203B41FA5}">
                      <a16:colId xmlns:a16="http://schemas.microsoft.com/office/drawing/2014/main" val="20003"/>
                    </a:ext>
                  </a:extLst>
                </a:gridCol>
              </a:tblGrid>
              <a:tr h="574470">
                <a:tc gridSpan="4">
                  <a:txBody>
                    <a:bodyPr/>
                    <a:lstStyle/>
                    <a:p>
                      <a:pPr algn="ctr" fontAlgn="b"/>
                      <a:r>
                        <a:rPr lang="es-CO" sz="2000" b="1" u="none" strike="noStrike" dirty="0" smtClean="0">
                          <a:effectLst/>
                        </a:rPr>
                        <a:t>SEGUIMIENTO A ACCIONES DE MEJORAMIENTO  2018</a:t>
                      </a:r>
                      <a:endParaRPr lang="es-CO" sz="2000" b="1" i="0" u="none" strike="noStrike" dirty="0">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000"/>
                  </a:ext>
                </a:extLst>
              </a:tr>
              <a:tr h="372519">
                <a:tc>
                  <a:txBody>
                    <a:bodyPr/>
                    <a:lstStyle/>
                    <a:p>
                      <a:pPr algn="just" fontAlgn="ctr"/>
                      <a:r>
                        <a:rPr lang="es-CO" sz="1200" b="1" u="none" strike="noStrike" kern="1200" dirty="0">
                          <a:solidFill>
                            <a:schemeClr val="dk1"/>
                          </a:solidFill>
                          <a:effectLst/>
                          <a:latin typeface="+mn-lt"/>
                          <a:ea typeface="+mn-ea"/>
                          <a:cs typeface="+mn-cs"/>
                        </a:rPr>
                        <a:t>No.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dirty="0">
                          <a:effectLst/>
                        </a:rPr>
                        <a:t>ACCIONES DE MEJORAMIENTO </a:t>
                      </a:r>
                      <a:endParaRPr lang="es-CO" sz="1200" b="1" i="0" u="none" strike="noStrike" dirty="0">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kern="1200" dirty="0">
                          <a:solidFill>
                            <a:schemeClr val="dk1"/>
                          </a:solidFill>
                          <a:effectLst/>
                          <a:latin typeface="+mn-lt"/>
                          <a:ea typeface="+mn-ea"/>
                          <a:cs typeface="+mn-cs"/>
                        </a:rPr>
                        <a:t>SEGUIMIENTO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kern="1200" dirty="0">
                          <a:solidFill>
                            <a:schemeClr val="dk1"/>
                          </a:solidFill>
                          <a:effectLst/>
                          <a:latin typeface="+mn-lt"/>
                          <a:ea typeface="+mn-ea"/>
                          <a:cs typeface="+mn-cs"/>
                        </a:rPr>
                        <a:t>ESTADO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074543">
                <a:tc>
                  <a:txBody>
                    <a:bodyPr/>
                    <a:lstStyle/>
                    <a:p>
                      <a:pPr algn="ctr" rtl="0" fontAlgn="ctr"/>
                      <a:r>
                        <a:rPr lang="es-CO" sz="1600" u="none" strike="noStrike" dirty="0">
                          <a:effectLst/>
                        </a:rPr>
                        <a:t>1</a:t>
                      </a:r>
                      <a:endParaRPr lang="es-CO"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400" b="0" i="0" u="none" strike="noStrike" dirty="0">
                          <a:effectLst/>
                          <a:latin typeface="Arial" panose="020B0604020202020204" pitchFamily="34" charset="0"/>
                        </a:rPr>
                        <a:t>Revisión mes a mes de las Ordenes de compra y/o servicio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100" b="0" i="0" u="none" strike="noStrike" dirty="0" smtClean="0">
                          <a:effectLst/>
                          <a:latin typeface="Arial" panose="020B0604020202020204" pitchFamily="34" charset="0"/>
                        </a:rPr>
                        <a:t>Se </a:t>
                      </a:r>
                      <a:r>
                        <a:rPr lang="es-CO" sz="1100" b="0" i="0" u="none" strike="noStrike" dirty="0">
                          <a:effectLst/>
                          <a:latin typeface="Arial" panose="020B0604020202020204" pitchFamily="34" charset="0"/>
                        </a:rPr>
                        <a:t>hizo revisión mes a mes de las Órdenes de compra y/o servicio, lo cual  evitó reprocesos y traumatismos para el fin de año a las áreas de Pagaduría, Presupuesto y Contabilidad, .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CO" sz="1050" b="1" i="0" u="none" strike="noStrike" dirty="0">
                          <a:solidFill>
                            <a:srgbClr val="000000"/>
                          </a:solidFill>
                          <a:effectLst/>
                          <a:latin typeface="Arial"/>
                        </a:rPr>
                        <a:t>Cerrada</a:t>
                      </a:r>
                      <a:endParaRPr lang="es-CO"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074543">
                <a:tc>
                  <a:txBody>
                    <a:bodyPr/>
                    <a:lstStyle/>
                    <a:p>
                      <a:pPr algn="ctr" rtl="0" fontAlgn="ctr"/>
                      <a:r>
                        <a:rPr lang="es-CO" sz="1600" b="0" i="0" u="none" strike="noStrike" dirty="0" smtClean="0">
                          <a:solidFill>
                            <a:srgbClr val="000000"/>
                          </a:solidFill>
                          <a:effectLst/>
                          <a:latin typeface="Arial"/>
                        </a:rPr>
                        <a:t>2</a:t>
                      </a:r>
                      <a:endParaRPr lang="es-CO"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400" b="0" i="0" u="none" strike="noStrike" dirty="0">
                          <a:effectLst/>
                          <a:latin typeface="Arial" panose="020B0604020202020204" pitchFamily="34" charset="0"/>
                        </a:rPr>
                        <a:t>Realización permanente de la calificación del servicio.</a:t>
                      </a:r>
                      <a:br>
                        <a:rPr lang="es-CO" sz="1400" b="0" i="0" u="none" strike="noStrike" dirty="0">
                          <a:effectLst/>
                          <a:latin typeface="Arial" panose="020B0604020202020204" pitchFamily="34" charset="0"/>
                        </a:rPr>
                      </a:br>
                      <a:endParaRPr lang="es-CO" sz="1400" b="0" i="0" u="none" strike="noStrike" dirty="0">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100" b="0" i="0" u="none" strike="noStrike" dirty="0" smtClean="0">
                          <a:effectLst/>
                          <a:latin typeface="Arial" panose="020B0604020202020204" pitchFamily="34" charset="0"/>
                        </a:rPr>
                        <a:t>Se </a:t>
                      </a:r>
                      <a:r>
                        <a:rPr lang="es-CO" sz="1100" b="0" i="0" u="none" strike="noStrike" dirty="0">
                          <a:effectLst/>
                          <a:latin typeface="Arial" panose="020B0604020202020204" pitchFamily="34" charset="0"/>
                        </a:rPr>
                        <a:t>hace calificar permanentemente el servicio de compras, tanto en áreas académicas y  administrativas como a proveedores,  con el fin de identificar el nivel de satisfacción del usuario frente al proceso y en caso de insatisfacción implementar acciones correctivas para la mejora del proceso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CO" sz="1050" b="1" i="0" u="none" strike="noStrike" kern="1200" cap="none" spc="0" normalizeH="0" baseline="0" noProof="0" smtClean="0">
                          <a:ln>
                            <a:noFill/>
                          </a:ln>
                          <a:solidFill>
                            <a:srgbClr val="000000"/>
                          </a:solidFill>
                          <a:effectLst/>
                          <a:uLnTx/>
                          <a:uFillTx/>
                          <a:latin typeface="Arial"/>
                          <a:ea typeface="+mn-ea"/>
                          <a:cs typeface="+mn-cs"/>
                        </a:rPr>
                        <a:t>Cerrada</a:t>
                      </a:r>
                      <a:endParaRPr kumimoji="0" lang="es-CO" sz="1000" b="0" i="0" u="none" strike="noStrike" kern="1200" cap="none" spc="0" normalizeH="0" baseline="0" noProof="0" dirty="0">
                        <a:ln>
                          <a:noFill/>
                        </a:ln>
                        <a:solidFill>
                          <a:srgbClr val="000000"/>
                        </a:solidFill>
                        <a:effectLst/>
                        <a:uLnTx/>
                        <a:uFillTx/>
                        <a:latin typeface="Arial"/>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9602008"/>
                  </a:ext>
                </a:extLst>
              </a:tr>
              <a:tr h="1074543">
                <a:tc>
                  <a:txBody>
                    <a:bodyPr/>
                    <a:lstStyle/>
                    <a:p>
                      <a:pPr algn="ctr" rtl="0" fontAlgn="ctr"/>
                      <a:r>
                        <a:rPr lang="es-CO" sz="1600" b="0" i="0" u="none" strike="noStrike" dirty="0" smtClean="0">
                          <a:solidFill>
                            <a:srgbClr val="000000"/>
                          </a:solidFill>
                          <a:effectLst/>
                          <a:latin typeface="Arial"/>
                        </a:rPr>
                        <a:t>3</a:t>
                      </a:r>
                      <a:endParaRPr lang="es-CO"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400" b="0" i="0" u="none" strike="noStrike" dirty="0">
                          <a:effectLst/>
                          <a:latin typeface="Arial" panose="020B0604020202020204" pitchFamily="34" charset="0"/>
                        </a:rPr>
                        <a:t>Realizar revaluación de proveedores mensualmente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100" b="0" i="0" u="none" strike="noStrike" dirty="0" smtClean="0">
                          <a:effectLst/>
                          <a:latin typeface="Arial" panose="020B0604020202020204" pitchFamily="34" charset="0"/>
                        </a:rPr>
                        <a:t>Durante </a:t>
                      </a:r>
                      <a:r>
                        <a:rPr lang="es-CO" sz="1100" b="0" i="0" u="none" strike="noStrike" dirty="0">
                          <a:effectLst/>
                          <a:latin typeface="Arial" panose="020B0604020202020204" pitchFamily="34" charset="0"/>
                        </a:rPr>
                        <a:t>el año 2018, se realizó  la evaluación y revaluación de proveedores de forma mensual con el fin de brindar mayor agilidad en la búsqueda proveedores y la  identificación de los  mejor calificados y los que se tienen que deshabilitar.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CO" sz="1050" b="1" i="0" u="none" strike="noStrike" kern="1200" cap="none" spc="0" normalizeH="0" baseline="0" noProof="0" dirty="0" smtClean="0">
                          <a:ln>
                            <a:noFill/>
                          </a:ln>
                          <a:solidFill>
                            <a:srgbClr val="000000"/>
                          </a:solidFill>
                          <a:effectLst/>
                          <a:uLnTx/>
                          <a:uFillTx/>
                          <a:latin typeface="Arial"/>
                          <a:ea typeface="+mn-ea"/>
                          <a:cs typeface="+mn-cs"/>
                        </a:rPr>
                        <a:t>Cerrada</a:t>
                      </a:r>
                      <a:endParaRPr kumimoji="0" lang="es-CO" sz="1000" b="0" i="0" u="none" strike="noStrike" kern="1200" cap="none" spc="0" normalizeH="0" baseline="0" noProof="0" dirty="0">
                        <a:ln>
                          <a:noFill/>
                        </a:ln>
                        <a:solidFill>
                          <a:srgbClr val="000000"/>
                        </a:solidFill>
                        <a:effectLst/>
                        <a:uLnTx/>
                        <a:uFillTx/>
                        <a:latin typeface="Arial"/>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85907274"/>
                  </a:ext>
                </a:extLst>
              </a:tr>
            </a:tbl>
          </a:graphicData>
        </a:graphic>
      </p:graphicFrame>
    </p:spTree>
    <p:extLst>
      <p:ext uri="{BB962C8B-B14F-4D97-AF65-F5344CB8AC3E}">
        <p14:creationId xmlns:p14="http://schemas.microsoft.com/office/powerpoint/2010/main" val="24456702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49511" y="-81220"/>
            <a:ext cx="9846990" cy="11430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2400" b="1" kern="0" dirty="0" smtClean="0"/>
              <a:t>GESTIÓN DEL RIESGO</a:t>
            </a:r>
            <a:r>
              <a:rPr lang="es-CO" sz="2400" b="1" kern="0" dirty="0" smtClean="0">
                <a:solidFill>
                  <a:srgbClr val="FFFF00"/>
                </a:solidFill>
              </a:rPr>
              <a:t/>
            </a:r>
            <a:br>
              <a:rPr lang="es-CO" sz="2400" b="1" kern="0" dirty="0" smtClean="0">
                <a:solidFill>
                  <a:srgbClr val="FFFF00"/>
                </a:solidFill>
              </a:rPr>
            </a:br>
            <a:r>
              <a:rPr lang="es-CO" sz="2000" b="1" kern="0" dirty="0" smtClean="0"/>
              <a:t>Eficacia de las acciones tomadas para abordar los riesgos y las oportunidades.</a:t>
            </a:r>
            <a:endParaRPr lang="es-ES" sz="2000" b="1" dirty="0">
              <a:hlinkClick r:id="rId2" action="ppaction://hlinkfile"/>
            </a:endParaRPr>
          </a:p>
        </p:txBody>
      </p:sp>
      <p:graphicFrame>
        <p:nvGraphicFramePr>
          <p:cNvPr id="3" name="6 Tabla"/>
          <p:cNvGraphicFramePr>
            <a:graphicFrameLocks noGrp="1"/>
          </p:cNvGraphicFramePr>
          <p:nvPr>
            <p:extLst>
              <p:ext uri="{D42A27DB-BD31-4B8C-83A1-F6EECF244321}">
                <p14:modId xmlns:p14="http://schemas.microsoft.com/office/powerpoint/2010/main" val="3939775727"/>
              </p:ext>
            </p:extLst>
          </p:nvPr>
        </p:nvGraphicFramePr>
        <p:xfrm>
          <a:off x="395536" y="2452580"/>
          <a:ext cx="10171804" cy="3819652"/>
        </p:xfrm>
        <a:graphic>
          <a:graphicData uri="http://schemas.openxmlformats.org/drawingml/2006/table">
            <a:tbl>
              <a:tblPr/>
              <a:tblGrid>
                <a:gridCol w="2832960">
                  <a:extLst>
                    <a:ext uri="{9D8B030D-6E8A-4147-A177-3AD203B41FA5}">
                      <a16:colId xmlns:a16="http://schemas.microsoft.com/office/drawing/2014/main" val="20000"/>
                    </a:ext>
                  </a:extLst>
                </a:gridCol>
                <a:gridCol w="3116343">
                  <a:extLst>
                    <a:ext uri="{9D8B030D-6E8A-4147-A177-3AD203B41FA5}">
                      <a16:colId xmlns:a16="http://schemas.microsoft.com/office/drawing/2014/main" val="20001"/>
                    </a:ext>
                  </a:extLst>
                </a:gridCol>
                <a:gridCol w="4192109">
                  <a:extLst>
                    <a:ext uri="{9D8B030D-6E8A-4147-A177-3AD203B41FA5}">
                      <a16:colId xmlns:a16="http://schemas.microsoft.com/office/drawing/2014/main" val="20002"/>
                    </a:ext>
                  </a:extLst>
                </a:gridCol>
                <a:gridCol w="30392">
                  <a:extLst>
                    <a:ext uri="{9D8B030D-6E8A-4147-A177-3AD203B41FA5}">
                      <a16:colId xmlns:a16="http://schemas.microsoft.com/office/drawing/2014/main" val="20003"/>
                    </a:ext>
                  </a:extLst>
                </a:gridCol>
              </a:tblGrid>
              <a:tr h="185780">
                <a:tc gridSpan="4">
                  <a:txBody>
                    <a:bodyPr/>
                    <a:lstStyle/>
                    <a:p>
                      <a:pPr algn="ctr" fontAlgn="ct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pPr algn="ctr" fontAlgn="ctr"/>
                      <a:endParaRPr lang="es-ES" sz="10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pPr algn="ctr" fontAlgn="ct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s-CO"/>
                    </a:p>
                  </a:txBody>
                  <a:tcPr/>
                </a:tc>
                <a:extLst>
                  <a:ext uri="{0D108BD9-81ED-4DB2-BD59-A6C34878D82A}">
                    <a16:rowId xmlns:a16="http://schemas.microsoft.com/office/drawing/2014/main" val="10000"/>
                  </a:ext>
                </a:extLst>
              </a:tr>
              <a:tr h="325114">
                <a:tc>
                  <a:txBody>
                    <a:bodyPr/>
                    <a:lstStyle/>
                    <a:p>
                      <a:pPr algn="ctr" fontAlgn="ctr"/>
                      <a:r>
                        <a:rPr lang="es-ES" sz="1400" b="1" i="0" u="none" strike="noStrike" dirty="0">
                          <a:latin typeface="Century Gothic"/>
                        </a:rPr>
                        <a:t>RESUMEN RIESGO y</a:t>
                      </a:r>
                      <a:r>
                        <a:rPr lang="es-ES" sz="1400" b="1" i="0" u="none" strike="noStrike" baseline="0" dirty="0">
                          <a:latin typeface="Century Gothic"/>
                        </a:rPr>
                        <a:t> CAUSA A ELIMINAR</a:t>
                      </a:r>
                      <a:endParaRPr lang="es-ES" sz="1400" b="1" i="0" u="none" strike="noStrike" dirty="0">
                        <a:latin typeface="Century Gothic"/>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s-ES" sz="1400" b="1" i="0" u="none" strike="noStrike" dirty="0" smtClean="0">
                          <a:latin typeface="Century Gothic"/>
                        </a:rPr>
                        <a:t>OPORTUNIDADES DE MEJORA</a:t>
                      </a:r>
                      <a:endParaRPr lang="es-ES" sz="1400" b="1" i="0" u="none" strike="noStrike" dirty="0">
                        <a:latin typeface="Century Gothic"/>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s-CO" b="1" dirty="0"/>
                        <a:t>SEGUIMIENTO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s-CO"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09002">
                <a:tc>
                  <a:txBody>
                    <a:bodyPr/>
                    <a:lstStyle/>
                    <a:p>
                      <a:pPr algn="l" fontAlgn="b"/>
                      <a:r>
                        <a:rPr lang="es-ES" sz="1100" b="1" i="0" u="none" strike="noStrike" dirty="0">
                          <a:latin typeface="Century Gothic"/>
                        </a:rPr>
                        <a:t>s </a:t>
                      </a:r>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s-ES" sz="1100" b="1" i="0" u="none" strike="noStrike" dirty="0">
                          <a:latin typeface="Century Gothic"/>
                        </a:rPr>
                        <a:t> </a:t>
                      </a:r>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endParaRPr lang="es-CO"/>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tc>
                  <a:txBody>
                    <a:bodyPr/>
                    <a:lstStyle/>
                    <a:p>
                      <a:endParaRPr lang="es-CO"/>
                    </a:p>
                  </a:txBody>
                  <a:tcPr marL="0" marR="0" marT="0" marB="0" anchor="b">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00"/>
                    </a:solidFill>
                  </a:tcPr>
                </a:tc>
                <a:extLst>
                  <a:ext uri="{0D108BD9-81ED-4DB2-BD59-A6C34878D82A}">
                    <a16:rowId xmlns:a16="http://schemas.microsoft.com/office/drawing/2014/main" val="10002"/>
                  </a:ext>
                </a:extLst>
              </a:tr>
              <a:tr h="690626">
                <a:tc rowSpan="3">
                  <a:txBody>
                    <a:bodyPr/>
                    <a:lstStyle/>
                    <a:p>
                      <a:pPr algn="just" fontAlgn="ctr"/>
                      <a:r>
                        <a:rPr lang="es-CO" sz="1600" b="1" i="0" u="none" strike="noStrike" kern="1200" dirty="0" smtClean="0">
                          <a:solidFill>
                            <a:srgbClr val="000000"/>
                          </a:solidFill>
                          <a:latin typeface="Arial"/>
                          <a:ea typeface="+mn-ea"/>
                          <a:cs typeface="+mn-cs"/>
                        </a:rPr>
                        <a:t>RIESGO OPERATIVO : Espacio insuficiente para el bodegaje y deficiente iluminación</a:t>
                      </a:r>
                      <a:endParaRPr lang="es-ES" sz="1600" b="0" i="0" u="none" strike="noStrike" kern="1200" dirty="0">
                        <a:solidFill>
                          <a:srgbClr val="000000"/>
                        </a:solidFill>
                        <a:latin typeface="Arial"/>
                        <a:ea typeface="+mn-ea"/>
                        <a:cs typeface="+mn-cs"/>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s-CO" sz="1200" dirty="0" smtClean="0">
                          <a:effectLst/>
                          <a:latin typeface="Calibri" panose="020F0502020204030204" pitchFamily="34" charset="0"/>
                          <a:ea typeface="Calibri" panose="020F0502020204030204" pitchFamily="34" charset="0"/>
                          <a:cs typeface="Times New Roman" panose="02020603050405020304" pitchFamily="18" charset="0"/>
                        </a:rPr>
                        <a:t>Continuar ofreciendo a través de la tienda </a:t>
                      </a:r>
                      <a:r>
                        <a:rPr lang="es-CO" sz="1200" dirty="0" err="1" smtClean="0">
                          <a:effectLst/>
                          <a:latin typeface="Calibri" panose="020F0502020204030204" pitchFamily="34" charset="0"/>
                          <a:ea typeface="Calibri" panose="020F0502020204030204" pitchFamily="34" charset="0"/>
                          <a:cs typeface="Times New Roman" panose="02020603050405020304" pitchFamily="18" charset="0"/>
                        </a:rPr>
                        <a:t>unilibrista</a:t>
                      </a:r>
                      <a:r>
                        <a:rPr lang="es-CO" sz="1200" dirty="0" smtClean="0">
                          <a:effectLst/>
                          <a:latin typeface="Calibri" panose="020F0502020204030204" pitchFamily="34" charset="0"/>
                          <a:ea typeface="Calibri" panose="020F0502020204030204" pitchFamily="34" charset="0"/>
                          <a:cs typeface="Times New Roman" panose="02020603050405020304" pitchFamily="18" charset="0"/>
                        </a:rPr>
                        <a:t> de ambas sedes los libros como textos universitarios.</a:t>
                      </a:r>
                      <a:endParaRPr lang="es-C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just" fontAlgn="ctr"/>
                      <a:r>
                        <a:rPr lang="es-CO" sz="1400" b="0" i="0" u="none" strike="noStrike" dirty="0" smtClean="0">
                          <a:solidFill>
                            <a:srgbClr val="000000"/>
                          </a:solidFill>
                          <a:effectLst/>
                          <a:latin typeface="Calibri" panose="020F0502020204030204" pitchFamily="34" charset="0"/>
                        </a:rPr>
                        <a:t>Cerrado: Se </a:t>
                      </a:r>
                      <a:r>
                        <a:rPr lang="es-CO" sz="1400" b="0" i="0" u="none" strike="noStrike" dirty="0">
                          <a:solidFill>
                            <a:srgbClr val="000000"/>
                          </a:solidFill>
                          <a:effectLst/>
                          <a:latin typeface="Calibri" panose="020F0502020204030204" pitchFamily="34" charset="0"/>
                        </a:rPr>
                        <a:t>continúa ofreciendo libros como textos universitarios a través de la tienda </a:t>
                      </a:r>
                      <a:r>
                        <a:rPr lang="es-CO" sz="1400" b="0" i="0" u="none" strike="noStrike" dirty="0" err="1">
                          <a:solidFill>
                            <a:srgbClr val="000000"/>
                          </a:solidFill>
                          <a:effectLst/>
                          <a:latin typeface="Calibri" panose="020F0502020204030204" pitchFamily="34" charset="0"/>
                        </a:rPr>
                        <a:t>unilibrista</a:t>
                      </a:r>
                      <a:r>
                        <a:rPr lang="es-CO" sz="1400" b="0" i="0" u="none" strike="noStrike" dirty="0">
                          <a:solidFill>
                            <a:srgbClr val="000000"/>
                          </a:solidFill>
                          <a:effectLst/>
                          <a:latin typeface="Calibri" panose="020F0502020204030204" pitchFamily="34" charset="0"/>
                        </a:rPr>
                        <a:t> en ambas sedes</a:t>
                      </a: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endParaRPr lang="es-CO" dirty="0"/>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90626">
                <a:tc vMerge="1">
                  <a:txBody>
                    <a:bodyPr/>
                    <a:lstStyle/>
                    <a:p>
                      <a:pPr algn="just" fontAlgn="ctr"/>
                      <a:endParaRPr lang="es-ES" sz="1100" b="0" i="0" u="none" strike="noStrike" kern="1200" dirty="0">
                        <a:solidFill>
                          <a:srgbClr val="000000"/>
                        </a:solidFill>
                        <a:latin typeface="Arial"/>
                        <a:ea typeface="+mn-ea"/>
                        <a:cs typeface="+mn-cs"/>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s-CO" sz="1200" dirty="0" smtClean="0">
                          <a:effectLst/>
                          <a:latin typeface="Calibri" panose="020F0502020204030204" pitchFamily="34" charset="0"/>
                          <a:ea typeface="Calibri" panose="020F0502020204030204" pitchFamily="34" charset="0"/>
                          <a:cs typeface="Times New Roman" panose="02020603050405020304" pitchFamily="18" charset="0"/>
                        </a:rPr>
                        <a:t>El material bibliográfico que no está en uso y reposa en la bodega por muchos años, tomar decisiones con Rectoría Seccional, Biblioteca, sindicatura  y promoción.</a:t>
                      </a:r>
                      <a:endParaRPr lang="es-C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just" fontAlgn="ctr"/>
                      <a:r>
                        <a:rPr lang="es-CO" sz="1400" b="0" i="0" u="none" strike="noStrike" dirty="0" smtClean="0">
                          <a:solidFill>
                            <a:srgbClr val="FF0000"/>
                          </a:solidFill>
                          <a:effectLst/>
                          <a:latin typeface="Calibri" panose="020F0502020204030204" pitchFamily="34" charset="0"/>
                        </a:rPr>
                        <a:t>Abierta:  </a:t>
                      </a:r>
                      <a:r>
                        <a:rPr lang="es-CO" sz="1400" b="0" i="0" u="none" strike="noStrike" dirty="0" smtClean="0">
                          <a:solidFill>
                            <a:srgbClr val="000000"/>
                          </a:solidFill>
                          <a:effectLst/>
                          <a:latin typeface="Calibri" panose="020F0502020204030204" pitchFamily="34" charset="0"/>
                        </a:rPr>
                        <a:t>No </a:t>
                      </a:r>
                      <a:r>
                        <a:rPr lang="es-CO" sz="1400" b="0" i="0" u="none" strike="noStrike" dirty="0">
                          <a:solidFill>
                            <a:srgbClr val="000000"/>
                          </a:solidFill>
                          <a:effectLst/>
                          <a:latin typeface="Calibri" panose="020F0502020204030204" pitchFamily="34" charset="0"/>
                        </a:rPr>
                        <a:t>se tiene avance del sitio donde se reubicará el material bibliográfico que no está en uso y se encuentra actualmente en la </a:t>
                      </a:r>
                      <a:r>
                        <a:rPr lang="es-CO" sz="1400" b="0" i="0" u="none" strike="noStrike" dirty="0" smtClean="0">
                          <a:solidFill>
                            <a:srgbClr val="000000"/>
                          </a:solidFill>
                          <a:effectLst/>
                          <a:latin typeface="Calibri" panose="020F0502020204030204" pitchFamily="34" charset="0"/>
                        </a:rPr>
                        <a:t>bodega. Se programara reunión con sindicatura y rectoría y almacén para solicitar de baja el material bibliográfico desactualizado de acuerdo al nuevo ajuste del acuerdo de bajas.</a:t>
                      </a:r>
                    </a:p>
                    <a:p>
                      <a:pPr algn="just" fontAlgn="ctr"/>
                      <a:endParaRPr lang="es-CO"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endParaRPr lang="es-CO" dirty="0"/>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4608802"/>
                  </a:ext>
                </a:extLst>
              </a:tr>
              <a:tr h="690626">
                <a:tc vMerge="1">
                  <a:txBody>
                    <a:bodyPr/>
                    <a:lstStyle/>
                    <a:p>
                      <a:pPr algn="just" fontAlgn="ctr"/>
                      <a:endParaRPr lang="es-ES" sz="1100" b="0" i="0" u="none" strike="noStrike" kern="1200" dirty="0">
                        <a:solidFill>
                          <a:srgbClr val="000000"/>
                        </a:solidFill>
                        <a:latin typeface="Arial"/>
                        <a:ea typeface="+mn-ea"/>
                        <a:cs typeface="+mn-cs"/>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s-CO" sz="1200" dirty="0" smtClean="0">
                          <a:effectLst/>
                          <a:latin typeface="Calibri" panose="020F0502020204030204" pitchFamily="34" charset="0"/>
                          <a:ea typeface="Calibri" panose="020F0502020204030204" pitchFamily="34" charset="0"/>
                          <a:cs typeface="Times New Roman" panose="02020603050405020304" pitchFamily="18" charset="0"/>
                        </a:rPr>
                        <a:t>Reubicación y cambió por lámparas Led</a:t>
                      </a:r>
                      <a:endParaRPr lang="es-CO"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just" fontAlgn="ctr"/>
                      <a:r>
                        <a:rPr lang="es-CO" sz="1400" b="0" i="0" u="none" strike="noStrike" dirty="0" smtClean="0">
                          <a:solidFill>
                            <a:srgbClr val="000000"/>
                          </a:solidFill>
                          <a:effectLst/>
                          <a:latin typeface="Calibri" panose="020F0502020204030204" pitchFamily="34" charset="0"/>
                        </a:rPr>
                        <a:t>Cerrado: Se </a:t>
                      </a:r>
                      <a:r>
                        <a:rPr lang="es-CO" sz="1400" b="0" i="0" u="none" strike="noStrike" dirty="0">
                          <a:solidFill>
                            <a:srgbClr val="000000"/>
                          </a:solidFill>
                          <a:effectLst/>
                          <a:latin typeface="Calibri" panose="020F0502020204030204" pitchFamily="34" charset="0"/>
                        </a:rPr>
                        <a:t>hizo reubicación y cambio de lámparas en el primer semestre de 2018</a:t>
                      </a: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endParaRPr lang="es-CO" dirty="0"/>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0821787"/>
                  </a:ext>
                </a:extLst>
              </a:tr>
            </a:tbl>
          </a:graphicData>
        </a:graphic>
      </p:graphicFrame>
      <p:graphicFrame>
        <p:nvGraphicFramePr>
          <p:cNvPr id="4" name="9 Tabla"/>
          <p:cNvGraphicFramePr>
            <a:graphicFrameLocks noGrp="1"/>
          </p:cNvGraphicFramePr>
          <p:nvPr>
            <p:extLst>
              <p:ext uri="{D42A27DB-BD31-4B8C-83A1-F6EECF244321}">
                <p14:modId xmlns:p14="http://schemas.microsoft.com/office/powerpoint/2010/main" val="2639117004"/>
              </p:ext>
            </p:extLst>
          </p:nvPr>
        </p:nvGraphicFramePr>
        <p:xfrm>
          <a:off x="395536" y="1090343"/>
          <a:ext cx="9994556" cy="1194695"/>
        </p:xfrm>
        <a:graphic>
          <a:graphicData uri="http://schemas.openxmlformats.org/drawingml/2006/table">
            <a:tbl>
              <a:tblPr/>
              <a:tblGrid>
                <a:gridCol w="1903756">
                  <a:extLst>
                    <a:ext uri="{9D8B030D-6E8A-4147-A177-3AD203B41FA5}">
                      <a16:colId xmlns:a16="http://schemas.microsoft.com/office/drawing/2014/main" val="20000"/>
                    </a:ext>
                  </a:extLst>
                </a:gridCol>
                <a:gridCol w="1618160">
                  <a:extLst>
                    <a:ext uri="{9D8B030D-6E8A-4147-A177-3AD203B41FA5}">
                      <a16:colId xmlns:a16="http://schemas.microsoft.com/office/drawing/2014/main" val="20001"/>
                    </a:ext>
                  </a:extLst>
                </a:gridCol>
                <a:gridCol w="1618160">
                  <a:extLst>
                    <a:ext uri="{9D8B030D-6E8A-4147-A177-3AD203B41FA5}">
                      <a16:colId xmlns:a16="http://schemas.microsoft.com/office/drawing/2014/main" val="20002"/>
                    </a:ext>
                  </a:extLst>
                </a:gridCol>
                <a:gridCol w="1618160">
                  <a:extLst>
                    <a:ext uri="{9D8B030D-6E8A-4147-A177-3AD203B41FA5}">
                      <a16:colId xmlns:a16="http://schemas.microsoft.com/office/drawing/2014/main" val="20003"/>
                    </a:ext>
                  </a:extLst>
                </a:gridCol>
                <a:gridCol w="1618160">
                  <a:extLst>
                    <a:ext uri="{9D8B030D-6E8A-4147-A177-3AD203B41FA5}">
                      <a16:colId xmlns:a16="http://schemas.microsoft.com/office/drawing/2014/main" val="20004"/>
                    </a:ext>
                  </a:extLst>
                </a:gridCol>
                <a:gridCol w="1618160">
                  <a:extLst>
                    <a:ext uri="{9D8B030D-6E8A-4147-A177-3AD203B41FA5}">
                      <a16:colId xmlns:a16="http://schemas.microsoft.com/office/drawing/2014/main" val="20005"/>
                    </a:ext>
                  </a:extLst>
                </a:gridCol>
              </a:tblGrid>
              <a:tr h="219335">
                <a:tc>
                  <a:txBody>
                    <a:bodyPr/>
                    <a:lstStyle/>
                    <a:p>
                      <a:pPr algn="just" fontAlgn="ctr"/>
                      <a:r>
                        <a:rPr lang="es-ES" sz="1000" b="1" i="0" u="none" strike="noStrike" dirty="0" smtClean="0">
                          <a:latin typeface="Arial"/>
                        </a:rPr>
                        <a:t>OPORTUNIDADES</a:t>
                      </a:r>
                      <a:r>
                        <a:rPr lang="es-ES" sz="1000" b="1" i="0" u="none" strike="noStrike" baseline="0" dirty="0" smtClean="0">
                          <a:latin typeface="Arial"/>
                        </a:rPr>
                        <a:t> DE MEJORA</a:t>
                      </a:r>
                      <a:endParaRPr lang="es-ES" sz="1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dirty="0">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TOTAL RIESGOS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EFICAZ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200" b="1" i="0" u="none" strike="noStrike">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140704">
                <a:tc>
                  <a:txBody>
                    <a:bodyPr/>
                    <a:lstStyle/>
                    <a:p>
                      <a:pPr algn="ctr" fontAlgn="ctr"/>
                      <a:r>
                        <a:rPr lang="es-CO" sz="2000" b="0" i="0" u="none" strike="noStrike" dirty="0">
                          <a:solidFill>
                            <a:srgbClr val="000000"/>
                          </a:solidFill>
                          <a:effectLst/>
                          <a:latin typeface="Arial"/>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a:solidFill>
                            <a:srgbClr val="000000"/>
                          </a:solidFill>
                          <a:effectLst/>
                          <a:latin typeface="Arial"/>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smtClean="0">
                          <a:solidFill>
                            <a:srgbClr val="000000"/>
                          </a:solidFill>
                          <a:effectLst/>
                          <a:latin typeface="Arial"/>
                        </a:rPr>
                        <a:t>3</a:t>
                      </a:r>
                      <a:endParaRPr lang="es-CO" sz="20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400" b="0" i="0" u="none" strike="noStrike" dirty="0" smtClean="0">
                          <a:solidFill>
                            <a:srgbClr val="000000"/>
                          </a:solidFill>
                          <a:effectLst/>
                          <a:latin typeface="Arial"/>
                        </a:rPr>
                        <a:t>2</a:t>
                      </a:r>
                      <a:endParaRPr lang="es-CO" sz="2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400" b="0" i="0" u="none" strike="noStrike" dirty="0">
                          <a:solidFill>
                            <a:srgbClr val="000000"/>
                          </a:solidFill>
                          <a:effectLst/>
                          <a:latin typeface="Arial"/>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smtClean="0">
                          <a:solidFill>
                            <a:srgbClr val="000000"/>
                          </a:solidFill>
                          <a:effectLst/>
                          <a:latin typeface="Arial"/>
                        </a:rPr>
                        <a:t>50</a:t>
                      </a:r>
                      <a:r>
                        <a:rPr lang="es-CO" sz="2000" b="0" i="0" u="none" strike="noStrike" dirty="0">
                          <a:solidFill>
                            <a:srgbClr val="000000"/>
                          </a:solidFill>
                          <a:effectLst/>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8893">
                <a:tc gridSpan="6">
                  <a:txBody>
                    <a:bodyPr/>
                    <a:lstStyle/>
                    <a:p>
                      <a:pPr marL="0" marR="0" lvl="0" indent="0" algn="just" defTabSz="457200" rtl="0" eaLnBrk="1" fontAlgn="ctr" latinLnBrk="0" hangingPunct="1">
                        <a:lnSpc>
                          <a:spcPct val="100000"/>
                        </a:lnSpc>
                        <a:spcBef>
                          <a:spcPts val="0"/>
                        </a:spcBef>
                        <a:spcAft>
                          <a:spcPts val="0"/>
                        </a:spcAft>
                        <a:buClrTx/>
                        <a:buSzTx/>
                        <a:buFontTx/>
                        <a:buNone/>
                        <a:tabLst/>
                        <a:defRPr/>
                      </a:pPr>
                      <a:r>
                        <a:rPr kumimoji="0" lang="es-ES" sz="2000" b="0" i="0" u="none" strike="noStrike" cap="none" normalizeH="0" baseline="0" dirty="0" smtClean="0">
                          <a:ln>
                            <a:noFill/>
                          </a:ln>
                          <a:solidFill>
                            <a:schemeClr val="tx1"/>
                          </a:solidFill>
                          <a:effectLst/>
                          <a:latin typeface="Arial" charset="0"/>
                          <a:ea typeface="MS PGothic" pitchFamily="34" charset="-128"/>
                        </a:rPr>
                        <a:t>Se identificaron 2 riesgos operativos y se formularon 6 oportunidades de mejora de las cuales 3 se encuentran en proceso y 3 cerradas.</a:t>
                      </a:r>
                      <a:endParaRPr kumimoji="0" lang="es-ES" sz="2000" b="0" i="0" u="none" strike="noStrike" cap="none" normalizeH="0" baseline="0" dirty="0">
                        <a:ln>
                          <a:noFill/>
                        </a:ln>
                        <a:solidFill>
                          <a:schemeClr val="tx1"/>
                        </a:solidFill>
                        <a:effectLst/>
                        <a:latin typeface="Arial" charset="0"/>
                        <a:ea typeface="MS PGothic"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4391244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971599" y="2708920"/>
            <a:ext cx="9808017" cy="954107"/>
          </a:xfrm>
          <a:prstGeom prst="rect">
            <a:avLst/>
          </a:prstGeom>
        </p:spPr>
        <p:txBody>
          <a:bodyPr wrap="square">
            <a:spAutoFit/>
          </a:bodyPr>
          <a:lstStyle/>
          <a:p>
            <a:pPr algn="ctr" defTabSz="457200" fontAlgn="ctr">
              <a:defRPr/>
            </a:pPr>
            <a:r>
              <a:rPr lang="es-CO" sz="2800" b="1" dirty="0">
                <a:solidFill>
                  <a:srgbClr val="FF3300"/>
                </a:solidFill>
                <a:latin typeface="Arial" charset="0"/>
              </a:rPr>
              <a:t>OPORTUNIDADES Y ACCIONES DE MEJORA PARA EL </a:t>
            </a:r>
            <a:r>
              <a:rPr lang="es-CO" sz="2800" b="1" dirty="0" smtClean="0">
                <a:solidFill>
                  <a:srgbClr val="FF3300"/>
                </a:solidFill>
                <a:latin typeface="Arial" charset="0"/>
              </a:rPr>
              <a:t>PERÍODO </a:t>
            </a:r>
            <a:r>
              <a:rPr lang="es-CO" sz="2800" b="1" dirty="0">
                <a:solidFill>
                  <a:srgbClr val="FF3300"/>
                </a:solidFill>
                <a:latin typeface="Arial" charset="0"/>
              </a:rPr>
              <a:t>(</a:t>
            </a:r>
            <a:r>
              <a:rPr lang="es-ES" sz="2800" b="1" dirty="0" smtClean="0">
                <a:solidFill>
                  <a:srgbClr val="FF3300"/>
                </a:solidFill>
                <a:latin typeface="Arial" charset="0"/>
              </a:rPr>
              <a:t>2019)</a:t>
            </a:r>
            <a:endParaRPr lang="es-CO" sz="2800" b="1" dirty="0">
              <a:solidFill>
                <a:srgbClr val="FF0000"/>
              </a:solidFill>
              <a:latin typeface="Arial" charset="0"/>
            </a:endParaRPr>
          </a:p>
        </p:txBody>
      </p:sp>
    </p:spTree>
    <p:extLst>
      <p:ext uri="{BB962C8B-B14F-4D97-AF65-F5344CB8AC3E}">
        <p14:creationId xmlns:p14="http://schemas.microsoft.com/office/powerpoint/2010/main" val="27373657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32564" y="44624"/>
            <a:ext cx="9716279" cy="504056"/>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CO" sz="2000" b="1" i="0" u="none" strike="noStrike" kern="1200" cap="none" spc="0" normalizeH="0" baseline="0" noProof="0" dirty="0" smtClean="0">
                <a:ln>
                  <a:noFill/>
                </a:ln>
                <a:effectLst/>
                <a:uLnTx/>
                <a:uFillTx/>
                <a:latin typeface="Calibri"/>
                <a:ea typeface="+mj-ea"/>
                <a:cs typeface="+mj-cs"/>
              </a:rPr>
              <a:t>OPORTUNIDADES Y ACCIONES DE MEJORA PARA EL PRÓXIMO PERÍODO (</a:t>
            </a:r>
            <a:r>
              <a:rPr kumimoji="0" lang="es-ES" sz="2000" b="1" i="0" u="none" strike="noStrike" kern="1200" cap="none" spc="0" normalizeH="0" baseline="0" noProof="0" dirty="0" smtClean="0">
                <a:ln>
                  <a:noFill/>
                </a:ln>
                <a:effectLst/>
                <a:uLnTx/>
                <a:uFillTx/>
                <a:latin typeface="Calibri"/>
                <a:ea typeface="+mj-ea"/>
                <a:cs typeface="+mj-cs"/>
              </a:rPr>
              <a:t>2019)</a:t>
            </a:r>
            <a:endParaRPr kumimoji="0" lang="es-CO" sz="2000" b="1" i="0" u="none" strike="noStrike" kern="1200" cap="none" spc="0" normalizeH="0" baseline="0" noProof="0" dirty="0">
              <a:ln>
                <a:noFill/>
              </a:ln>
              <a:effectLst/>
              <a:uLnTx/>
              <a:uFillTx/>
              <a:latin typeface="Calibri"/>
              <a:ea typeface="+mj-ea"/>
              <a:cs typeface="+mj-cs"/>
            </a:endParaRPr>
          </a:p>
        </p:txBody>
      </p:sp>
      <p:graphicFrame>
        <p:nvGraphicFramePr>
          <p:cNvPr id="3" name="Tabla 2"/>
          <p:cNvGraphicFramePr>
            <a:graphicFrameLocks noGrp="1"/>
          </p:cNvGraphicFramePr>
          <p:nvPr>
            <p:extLst>
              <p:ext uri="{D42A27DB-BD31-4B8C-83A1-F6EECF244321}">
                <p14:modId xmlns:p14="http://schemas.microsoft.com/office/powerpoint/2010/main" val="1492001576"/>
              </p:ext>
            </p:extLst>
          </p:nvPr>
        </p:nvGraphicFramePr>
        <p:xfrm>
          <a:off x="974538" y="1019734"/>
          <a:ext cx="9101791" cy="4261037"/>
        </p:xfrm>
        <a:graphic>
          <a:graphicData uri="http://schemas.openxmlformats.org/drawingml/2006/table">
            <a:tbl>
              <a:tblPr>
                <a:tableStyleId>{5C22544A-7EE6-4342-B048-85BDC9FD1C3A}</a:tableStyleId>
              </a:tblPr>
              <a:tblGrid>
                <a:gridCol w="511846">
                  <a:extLst>
                    <a:ext uri="{9D8B030D-6E8A-4147-A177-3AD203B41FA5}">
                      <a16:colId xmlns:a16="http://schemas.microsoft.com/office/drawing/2014/main" val="1974375922"/>
                    </a:ext>
                  </a:extLst>
                </a:gridCol>
                <a:gridCol w="3467349">
                  <a:extLst>
                    <a:ext uri="{9D8B030D-6E8A-4147-A177-3AD203B41FA5}">
                      <a16:colId xmlns:a16="http://schemas.microsoft.com/office/drawing/2014/main" val="777752565"/>
                    </a:ext>
                  </a:extLst>
                </a:gridCol>
                <a:gridCol w="2262033">
                  <a:extLst>
                    <a:ext uri="{9D8B030D-6E8A-4147-A177-3AD203B41FA5}">
                      <a16:colId xmlns:a16="http://schemas.microsoft.com/office/drawing/2014/main" val="173982824"/>
                    </a:ext>
                  </a:extLst>
                </a:gridCol>
                <a:gridCol w="1869892">
                  <a:extLst>
                    <a:ext uri="{9D8B030D-6E8A-4147-A177-3AD203B41FA5}">
                      <a16:colId xmlns:a16="http://schemas.microsoft.com/office/drawing/2014/main" val="751199755"/>
                    </a:ext>
                  </a:extLst>
                </a:gridCol>
                <a:gridCol w="990671">
                  <a:extLst>
                    <a:ext uri="{9D8B030D-6E8A-4147-A177-3AD203B41FA5}">
                      <a16:colId xmlns:a16="http://schemas.microsoft.com/office/drawing/2014/main" val="3580817880"/>
                    </a:ext>
                  </a:extLst>
                </a:gridCol>
              </a:tblGrid>
              <a:tr h="357468">
                <a:tc gridSpan="5">
                  <a:txBody>
                    <a:bodyPr/>
                    <a:lstStyle/>
                    <a:p>
                      <a:pPr algn="ctr" fontAlgn="b"/>
                      <a:r>
                        <a:rPr lang="es-CO" sz="1600" b="1" u="none" strike="noStrike" dirty="0">
                          <a:solidFill>
                            <a:srgbClr val="FF0000"/>
                          </a:solidFill>
                          <a:effectLst/>
                        </a:rPr>
                        <a:t>GESTION </a:t>
                      </a:r>
                      <a:r>
                        <a:rPr lang="es-CO" sz="1600" b="1" u="none" strike="noStrike" dirty="0" smtClean="0">
                          <a:solidFill>
                            <a:srgbClr val="FF0000"/>
                          </a:solidFill>
                          <a:effectLst/>
                        </a:rPr>
                        <a:t> ADQUISICIONES Y SUMINISTROS</a:t>
                      </a:r>
                      <a:endParaRPr lang="es-CO" sz="1600" b="1" i="0" u="none" strike="noStrike" dirty="0">
                        <a:solidFill>
                          <a:srgbClr val="FF0000"/>
                        </a:solidFill>
                        <a:effectLst/>
                        <a:latin typeface="Arial" panose="020B060402020202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855140446"/>
                  </a:ext>
                </a:extLst>
              </a:tr>
              <a:tr h="584947">
                <a:tc>
                  <a:txBody>
                    <a:bodyPr/>
                    <a:lstStyle/>
                    <a:p>
                      <a:pPr algn="just" fontAlgn="ctr"/>
                      <a:r>
                        <a:rPr lang="es-CO" sz="1050" u="none" strike="noStrike">
                          <a:effectLst/>
                        </a:rPr>
                        <a:t>No.</a:t>
                      </a:r>
                      <a:endParaRPr lang="es-CO" sz="1050" b="1" i="0" u="none" strike="noStrike">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600" u="none" strike="noStrike">
                          <a:effectLst/>
                        </a:rPr>
                        <a:t>ACCIÓN(ES) DE MEJORAMIENTO </a:t>
                      </a:r>
                      <a:endParaRPr lang="es-CO" sz="1600" b="1" i="0" u="none" strike="noStrike">
                        <a:solidFill>
                          <a:srgbClr val="FF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600" u="none" strike="noStrike">
                          <a:effectLst/>
                        </a:rPr>
                        <a:t>IMPACTO</a:t>
                      </a:r>
                      <a:endParaRPr lang="es-CO" sz="1600" b="1" i="0" u="none" strike="noStrike">
                        <a:solidFill>
                          <a:srgbClr val="FF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600" u="none" strike="noStrike">
                          <a:effectLst/>
                        </a:rPr>
                        <a:t>RESPONSABLE(S)</a:t>
                      </a:r>
                      <a:endParaRPr lang="es-CO" sz="1600" b="1" i="0" u="none" strike="noStrike">
                        <a:solidFill>
                          <a:srgbClr val="FF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1600" u="none" strike="noStrike">
                          <a:effectLst/>
                        </a:rPr>
                        <a:t>FECHA</a:t>
                      </a:r>
                      <a:endParaRPr lang="es-CO" sz="1600" b="1" i="0" u="none" strike="noStrike">
                        <a:solidFill>
                          <a:srgbClr val="FF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72179558"/>
                  </a:ext>
                </a:extLst>
              </a:tr>
              <a:tr h="958663">
                <a:tc>
                  <a:txBody>
                    <a:bodyPr/>
                    <a:lstStyle/>
                    <a:p>
                      <a:pPr algn="ctr" fontAlgn="ctr"/>
                      <a:r>
                        <a:rPr lang="es-CO" sz="1600" u="none" strike="noStrike">
                          <a:effectLst/>
                        </a:rPr>
                        <a:t>1</a:t>
                      </a:r>
                      <a:endParaRPr lang="es-CO" sz="1600" b="1" i="0" u="none" strike="noStrike">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rtl="0" fontAlgn="ctr"/>
                      <a:r>
                        <a:rPr lang="es-CO" sz="1400" b="0" i="0" u="none" strike="noStrike" dirty="0">
                          <a:solidFill>
                            <a:srgbClr val="000000"/>
                          </a:solidFill>
                          <a:effectLst/>
                          <a:latin typeface="Arial" panose="020B0604020202020204" pitchFamily="34" charset="0"/>
                        </a:rPr>
                        <a:t>Ampliar la base de datos con proveedores para disponer de mayor opciones de </a:t>
                      </a:r>
                      <a:r>
                        <a:rPr lang="es-CO" sz="1400" b="0" i="0" u="none" strike="noStrike" dirty="0" smtClean="0">
                          <a:solidFill>
                            <a:srgbClr val="000000"/>
                          </a:solidFill>
                          <a:effectLst/>
                          <a:latin typeface="Arial" panose="020B0604020202020204" pitchFamily="34" charset="0"/>
                        </a:rPr>
                        <a:t>cotización.</a:t>
                      </a:r>
                      <a:endParaRPr lang="es-CO" sz="1400" b="0"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rtl="0" fontAlgn="ctr"/>
                      <a:r>
                        <a:rPr lang="es-CO" sz="1400" b="0" i="0" u="none" strike="noStrike" dirty="0">
                          <a:solidFill>
                            <a:srgbClr val="000000"/>
                          </a:solidFill>
                          <a:effectLst/>
                          <a:latin typeface="Arial" panose="020B0604020202020204" pitchFamily="34" charset="0"/>
                        </a:rPr>
                        <a:t>Mejorar los tiempos de respuesta a solicitudes de compra o servicio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rtl="0" fontAlgn="ctr"/>
                      <a:r>
                        <a:rPr lang="es-CO" sz="1200" b="0" i="0" u="none" strike="noStrike" dirty="0">
                          <a:solidFill>
                            <a:srgbClr val="000000"/>
                          </a:solidFill>
                          <a:effectLst/>
                          <a:latin typeface="Arial" panose="020B0604020202020204" pitchFamily="34" charset="0"/>
                        </a:rPr>
                        <a:t>Asiste de compras para la Presidencia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rtl="0" fontAlgn="ctr"/>
                      <a:r>
                        <a:rPr lang="es-CO" sz="1200" b="0" i="0" u="none" strike="noStrike">
                          <a:solidFill>
                            <a:srgbClr val="000000"/>
                          </a:solidFill>
                          <a:effectLst/>
                          <a:latin typeface="Arial" panose="020B0604020202020204" pitchFamily="34" charset="0"/>
                        </a:rPr>
                        <a:t>Enero de 2019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99066414"/>
                  </a:ext>
                </a:extLst>
              </a:tr>
              <a:tr h="1039906">
                <a:tc>
                  <a:txBody>
                    <a:bodyPr/>
                    <a:lstStyle/>
                    <a:p>
                      <a:pPr algn="ctr" fontAlgn="ctr"/>
                      <a:r>
                        <a:rPr lang="es-CO" sz="1600" u="none" strike="noStrike">
                          <a:effectLst/>
                        </a:rPr>
                        <a:t>2</a:t>
                      </a:r>
                      <a:endParaRPr lang="es-CO" sz="1600" b="1" i="0" u="none" strike="noStrike">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rtl="0" fontAlgn="ctr"/>
                      <a:r>
                        <a:rPr lang="es-CO" sz="1400" b="0" i="0" u="none" strike="noStrike" dirty="0">
                          <a:solidFill>
                            <a:srgbClr val="000000"/>
                          </a:solidFill>
                          <a:effectLst/>
                          <a:latin typeface="Arial" panose="020B0604020202020204" pitchFamily="34" charset="0"/>
                        </a:rPr>
                        <a:t>Socializar y culturizar a las áreas académicas y administrativas sobre el diligenciamiento del formato versión 9 de requisición de compra o servicio y requisitos a tener en cuenta.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rtl="0" fontAlgn="ctr"/>
                      <a:r>
                        <a:rPr lang="es-CO" sz="1400" b="0" i="0" u="none" strike="noStrike" dirty="0">
                          <a:solidFill>
                            <a:srgbClr val="000000"/>
                          </a:solidFill>
                          <a:effectLst/>
                          <a:latin typeface="Arial" panose="020B0604020202020204" pitchFamily="34" charset="0"/>
                        </a:rPr>
                        <a:t>Evitar reprocesos y mayor agilidad en la gestión de la compra.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rtl="0" fontAlgn="ctr"/>
                      <a:r>
                        <a:rPr lang="es-CO" sz="1200" b="0" i="0" u="none" strike="noStrike" dirty="0">
                          <a:solidFill>
                            <a:srgbClr val="000000"/>
                          </a:solidFill>
                          <a:effectLst/>
                          <a:latin typeface="Arial" panose="020B0604020202020204" pitchFamily="34" charset="0"/>
                        </a:rPr>
                        <a:t>Asiste de compras para la Presidencia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rtl="0" fontAlgn="ctr"/>
                      <a:r>
                        <a:rPr lang="es-CO" sz="1200" b="0" i="0" u="none" strike="noStrike">
                          <a:solidFill>
                            <a:srgbClr val="000000"/>
                          </a:solidFill>
                          <a:effectLst/>
                          <a:latin typeface="Arial" panose="020B0604020202020204" pitchFamily="34" charset="0"/>
                        </a:rPr>
                        <a:t>Permanente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20091952"/>
                  </a:ext>
                </a:extLst>
              </a:tr>
              <a:tr h="1283634">
                <a:tc>
                  <a:txBody>
                    <a:bodyPr/>
                    <a:lstStyle/>
                    <a:p>
                      <a:pPr algn="ctr" fontAlgn="ctr"/>
                      <a:r>
                        <a:rPr lang="es-CO" sz="1600" u="none" strike="noStrike">
                          <a:effectLst/>
                        </a:rPr>
                        <a:t>3</a:t>
                      </a:r>
                      <a:endParaRPr lang="es-CO" sz="1600" b="1" i="0" u="none" strike="noStrike">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rtl="0" fontAlgn="ctr"/>
                      <a:r>
                        <a:rPr lang="es-CO" sz="1400" b="0" i="0" u="none" strike="noStrike" dirty="0">
                          <a:solidFill>
                            <a:srgbClr val="000000"/>
                          </a:solidFill>
                          <a:effectLst/>
                          <a:latin typeface="Arial" panose="020B0604020202020204" pitchFamily="34" charset="0"/>
                        </a:rPr>
                        <a:t>Culturizar a las áreas solicitantes sobre la importancia del seguimiento con el proveedor a las ordenes de compra o servicio.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rtl="0" fontAlgn="ctr"/>
                      <a:r>
                        <a:rPr lang="es-CO" sz="1400" b="0" i="0" u="none" strike="noStrike">
                          <a:solidFill>
                            <a:srgbClr val="000000"/>
                          </a:solidFill>
                          <a:effectLst/>
                          <a:latin typeface="Arial" panose="020B0604020202020204" pitchFamily="34" charset="0"/>
                        </a:rPr>
                        <a:t>Evitar incumplimiento en la la entrega de pedidos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rtl="0" fontAlgn="ctr"/>
                      <a:r>
                        <a:rPr lang="es-CO" sz="1200" b="0" i="0" u="none" strike="noStrike" dirty="0">
                          <a:solidFill>
                            <a:srgbClr val="000000"/>
                          </a:solidFill>
                          <a:effectLst/>
                          <a:latin typeface="Arial" panose="020B0604020202020204" pitchFamily="34" charset="0"/>
                        </a:rPr>
                        <a:t>Asiste de compras para la Presidencia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rtl="0" fontAlgn="ctr"/>
                      <a:r>
                        <a:rPr lang="es-CO" sz="1200" b="0" i="0" u="none" strike="noStrike" dirty="0">
                          <a:solidFill>
                            <a:srgbClr val="000000"/>
                          </a:solidFill>
                          <a:effectLst/>
                          <a:latin typeface="Arial" panose="020B0604020202020204" pitchFamily="34" charset="0"/>
                        </a:rPr>
                        <a:t>Permanente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37100926"/>
                  </a:ext>
                </a:extLst>
              </a:tr>
            </a:tbl>
          </a:graphicData>
        </a:graphic>
      </p:graphicFrame>
    </p:spTree>
    <p:extLst>
      <p:ext uri="{BB962C8B-B14F-4D97-AF65-F5344CB8AC3E}">
        <p14:creationId xmlns:p14="http://schemas.microsoft.com/office/powerpoint/2010/main" val="37403028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63388" y="674552"/>
            <a:ext cx="9905978" cy="4401205"/>
          </a:xfrm>
          <a:prstGeom prst="rect">
            <a:avLst/>
          </a:prstGeom>
        </p:spPr>
        <p:txBody>
          <a:bodyPr wrap="square">
            <a:spAutoFit/>
          </a:bodyPr>
          <a:lstStyle/>
          <a:p>
            <a:pPr algn="ctr" fontAlgn="base">
              <a:spcBef>
                <a:spcPct val="0"/>
              </a:spcBef>
              <a:spcAft>
                <a:spcPct val="0"/>
              </a:spcAft>
            </a:pPr>
            <a:r>
              <a:rPr lang="es-CO" sz="2000" b="1" dirty="0">
                <a:solidFill>
                  <a:prstClr val="black"/>
                </a:solidFill>
                <a:latin typeface="Arial" charset="0"/>
              </a:rPr>
              <a:t>OBJETIVO </a:t>
            </a:r>
            <a:r>
              <a:rPr lang="es-CO" sz="2000" b="1" dirty="0" smtClean="0">
                <a:solidFill>
                  <a:prstClr val="black"/>
                </a:solidFill>
                <a:latin typeface="Arial" charset="0"/>
              </a:rPr>
              <a:t>1</a:t>
            </a:r>
          </a:p>
          <a:p>
            <a:pPr algn="ctr" fontAlgn="base">
              <a:spcBef>
                <a:spcPct val="0"/>
              </a:spcBef>
              <a:spcAft>
                <a:spcPct val="0"/>
              </a:spcAft>
            </a:pPr>
            <a:endParaRPr lang="es-CO" sz="2000" dirty="0" smtClean="0">
              <a:solidFill>
                <a:prstClr val="black"/>
              </a:solidFill>
              <a:latin typeface="Arial" charset="0"/>
            </a:endParaRPr>
          </a:p>
          <a:p>
            <a:pPr algn="ctr" fontAlgn="base">
              <a:spcBef>
                <a:spcPct val="0"/>
              </a:spcBef>
              <a:spcAft>
                <a:spcPct val="0"/>
              </a:spcAft>
            </a:pPr>
            <a:endParaRPr lang="es-CO" sz="2000" dirty="0">
              <a:solidFill>
                <a:prstClr val="black"/>
              </a:solidFill>
              <a:latin typeface="Arial" charset="0"/>
            </a:endParaRPr>
          </a:p>
          <a:p>
            <a:pPr algn="ctr" fontAlgn="base">
              <a:spcBef>
                <a:spcPct val="0"/>
              </a:spcBef>
              <a:spcAft>
                <a:spcPct val="0"/>
              </a:spcAft>
            </a:pPr>
            <a:r>
              <a:rPr lang="es-CO" sz="2000" b="1" u="sng" dirty="0">
                <a:solidFill>
                  <a:srgbClr val="FF0000"/>
                </a:solidFill>
                <a:latin typeface="Arial" charset="0"/>
              </a:rPr>
              <a:t>Mejorar la percepción de satisfacción de la comunidad Unilibrista frente a la calidad de los servicios prestados por la universidad</a:t>
            </a:r>
            <a:r>
              <a:rPr lang="es-CO" sz="2000" b="1" dirty="0" smtClean="0">
                <a:solidFill>
                  <a:srgbClr val="FF0000"/>
                </a:solidFill>
                <a:latin typeface="Arial" charset="0"/>
              </a:rPr>
              <a:t>.</a:t>
            </a:r>
          </a:p>
          <a:p>
            <a:pPr algn="ctr" fontAlgn="base">
              <a:spcBef>
                <a:spcPct val="0"/>
              </a:spcBef>
              <a:spcAft>
                <a:spcPct val="0"/>
              </a:spcAft>
            </a:pPr>
            <a:endParaRPr lang="es-CO" sz="2000" dirty="0" smtClean="0">
              <a:solidFill>
                <a:prstClr val="black"/>
              </a:solidFill>
              <a:latin typeface="Arial" charset="0"/>
            </a:endParaRPr>
          </a:p>
          <a:p>
            <a:pPr algn="ctr" fontAlgn="base">
              <a:spcBef>
                <a:spcPct val="0"/>
              </a:spcBef>
              <a:spcAft>
                <a:spcPct val="0"/>
              </a:spcAft>
            </a:pPr>
            <a:endParaRPr lang="es-CO" sz="2000" dirty="0">
              <a:solidFill>
                <a:prstClr val="black"/>
              </a:solidFill>
              <a:latin typeface="Arial" charset="0"/>
            </a:endParaRPr>
          </a:p>
          <a:p>
            <a:pPr algn="ctr" fontAlgn="base">
              <a:spcBef>
                <a:spcPct val="0"/>
              </a:spcBef>
              <a:spcAft>
                <a:spcPct val="0"/>
              </a:spcAft>
            </a:pPr>
            <a:r>
              <a:rPr lang="es-CO" sz="2000" b="1" dirty="0">
                <a:solidFill>
                  <a:prstClr val="black"/>
                </a:solidFill>
                <a:latin typeface="Arial" charset="0"/>
              </a:rPr>
              <a:t>Satisfacción del cliente y retroalimentación de las partes interesadas</a:t>
            </a:r>
            <a:r>
              <a:rPr lang="es-CO" sz="2000" b="1" dirty="0" smtClean="0">
                <a:solidFill>
                  <a:prstClr val="black"/>
                </a:solidFill>
                <a:latin typeface="Arial" charset="0"/>
              </a:rPr>
              <a:t>:</a:t>
            </a:r>
          </a:p>
          <a:p>
            <a:pPr algn="ctr" fontAlgn="base">
              <a:spcBef>
                <a:spcPct val="0"/>
              </a:spcBef>
              <a:spcAft>
                <a:spcPct val="0"/>
              </a:spcAft>
            </a:pPr>
            <a:endParaRPr lang="es-CO" sz="2000" dirty="0">
              <a:solidFill>
                <a:prstClr val="black"/>
              </a:solidFill>
              <a:latin typeface="Arial" charset="0"/>
            </a:endParaRPr>
          </a:p>
          <a:p>
            <a:pPr algn="ctr" fontAlgn="base">
              <a:spcBef>
                <a:spcPct val="0"/>
              </a:spcBef>
              <a:spcAft>
                <a:spcPct val="0"/>
              </a:spcAft>
            </a:pPr>
            <a:r>
              <a:rPr lang="es-CO" sz="2000" b="1" dirty="0" smtClean="0">
                <a:solidFill>
                  <a:srgbClr val="FF0000"/>
                </a:solidFill>
                <a:latin typeface="Arial" charset="0"/>
              </a:rPr>
              <a:t>Encuestas</a:t>
            </a:r>
          </a:p>
          <a:p>
            <a:pPr algn="ctr" fontAlgn="base">
              <a:spcBef>
                <a:spcPct val="0"/>
              </a:spcBef>
              <a:spcAft>
                <a:spcPct val="0"/>
              </a:spcAft>
            </a:pPr>
            <a:endParaRPr lang="es-CO" sz="2000" dirty="0">
              <a:solidFill>
                <a:srgbClr val="FF0000"/>
              </a:solidFill>
              <a:latin typeface="Arial" charset="0"/>
            </a:endParaRPr>
          </a:p>
          <a:p>
            <a:pPr algn="ctr" fontAlgn="base">
              <a:spcBef>
                <a:spcPct val="0"/>
              </a:spcBef>
              <a:spcAft>
                <a:spcPct val="0"/>
              </a:spcAft>
            </a:pPr>
            <a:r>
              <a:rPr lang="es-CO" sz="2000" b="1" dirty="0">
                <a:solidFill>
                  <a:srgbClr val="FF0000"/>
                </a:solidFill>
                <a:latin typeface="Arial" charset="0"/>
              </a:rPr>
              <a:t>Calificaciones de </a:t>
            </a:r>
            <a:r>
              <a:rPr lang="es-CO" sz="2000" b="1" dirty="0" smtClean="0">
                <a:solidFill>
                  <a:srgbClr val="FF0000"/>
                </a:solidFill>
                <a:latin typeface="Arial" charset="0"/>
              </a:rPr>
              <a:t>Servicio</a:t>
            </a:r>
            <a:endParaRPr lang="es-CO" sz="2000" b="1" dirty="0">
              <a:solidFill>
                <a:srgbClr val="FF0000"/>
              </a:solidFill>
              <a:latin typeface="Arial" charset="0"/>
            </a:endParaRPr>
          </a:p>
          <a:p>
            <a:pPr algn="ctr" fontAlgn="base">
              <a:spcBef>
                <a:spcPct val="0"/>
              </a:spcBef>
              <a:spcAft>
                <a:spcPct val="0"/>
              </a:spcAft>
            </a:pPr>
            <a:endParaRPr lang="es-CO" sz="2000" dirty="0">
              <a:solidFill>
                <a:srgbClr val="FF0000"/>
              </a:solidFill>
              <a:latin typeface="Arial" charset="0"/>
            </a:endParaRPr>
          </a:p>
          <a:p>
            <a:pPr algn="ctr" fontAlgn="base">
              <a:spcBef>
                <a:spcPct val="0"/>
              </a:spcBef>
              <a:spcAft>
                <a:spcPct val="0"/>
              </a:spcAft>
            </a:pPr>
            <a:r>
              <a:rPr lang="es-CO" sz="2000" b="1" dirty="0" smtClean="0">
                <a:solidFill>
                  <a:srgbClr val="FF0000"/>
                </a:solidFill>
                <a:latin typeface="Arial" charset="0"/>
              </a:rPr>
              <a:t>Quejas</a:t>
            </a:r>
            <a:endParaRPr lang="es-CO" sz="2000" dirty="0">
              <a:solidFill>
                <a:srgbClr val="FF0000"/>
              </a:solidFill>
              <a:latin typeface="Arial" charset="0"/>
            </a:endParaRPr>
          </a:p>
        </p:txBody>
      </p:sp>
    </p:spTree>
    <p:extLst>
      <p:ext uri="{BB962C8B-B14F-4D97-AF65-F5344CB8AC3E}">
        <p14:creationId xmlns:p14="http://schemas.microsoft.com/office/powerpoint/2010/main" val="8259191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64648" y="206792"/>
            <a:ext cx="9799940" cy="63408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eaLnBrk="0" hangingPunct="0">
              <a:defRPr/>
            </a:pPr>
            <a:r>
              <a:rPr lang="es-ES" sz="2000" b="1" dirty="0" smtClean="0">
                <a:solidFill>
                  <a:srgbClr val="FF3300"/>
                </a:solidFill>
              </a:rPr>
              <a:t> </a:t>
            </a:r>
            <a:r>
              <a:rPr lang="es-MX" sz="1800" b="1" kern="0" dirty="0" smtClean="0"/>
              <a:t>ENCUESTAS</a:t>
            </a:r>
            <a:r>
              <a:rPr lang="es-MX" sz="1600" b="1" kern="0" dirty="0" smtClean="0">
                <a:solidFill>
                  <a:srgbClr val="FF3300"/>
                </a:solidFill>
              </a:rPr>
              <a:t/>
            </a:r>
            <a:br>
              <a:rPr lang="es-MX" sz="1600" b="1" kern="0" dirty="0" smtClean="0">
                <a:solidFill>
                  <a:srgbClr val="FF3300"/>
                </a:solidFill>
              </a:rPr>
            </a:br>
            <a:r>
              <a:rPr lang="es-CO" sz="1400" dirty="0" smtClean="0"/>
              <a:t>Garantizar que el nivel de satisfacción de la comunidad </a:t>
            </a:r>
            <a:r>
              <a:rPr lang="es-CO" sz="1400" dirty="0" err="1" smtClean="0"/>
              <a:t>Unilibrista</a:t>
            </a:r>
            <a:r>
              <a:rPr lang="es-CO" sz="1400" dirty="0" smtClean="0"/>
              <a:t> frente a la calidad de los servicios prestados por la universidad se encuentre como mínimo en un 80%.</a:t>
            </a:r>
            <a:endParaRPr lang="es-ES" sz="1400" b="1" kern="0" dirty="0">
              <a:solidFill>
                <a:srgbClr val="FF3300"/>
              </a:solidFill>
            </a:endParaRPr>
          </a:p>
        </p:txBody>
      </p:sp>
      <p:graphicFrame>
        <p:nvGraphicFramePr>
          <p:cNvPr id="7" name="Tabla 6"/>
          <p:cNvGraphicFramePr>
            <a:graphicFrameLocks noGrp="1"/>
          </p:cNvGraphicFramePr>
          <p:nvPr>
            <p:extLst>
              <p:ext uri="{D42A27DB-BD31-4B8C-83A1-F6EECF244321}">
                <p14:modId xmlns:p14="http://schemas.microsoft.com/office/powerpoint/2010/main" val="697550897"/>
              </p:ext>
            </p:extLst>
          </p:nvPr>
        </p:nvGraphicFramePr>
        <p:xfrm>
          <a:off x="476936" y="840874"/>
          <a:ext cx="9656506" cy="1127368"/>
        </p:xfrm>
        <a:graphic>
          <a:graphicData uri="http://schemas.openxmlformats.org/drawingml/2006/table">
            <a:tbl>
              <a:tblPr/>
              <a:tblGrid>
                <a:gridCol w="1695953">
                  <a:extLst>
                    <a:ext uri="{9D8B030D-6E8A-4147-A177-3AD203B41FA5}">
                      <a16:colId xmlns:a16="http://schemas.microsoft.com/office/drawing/2014/main" val="1965252780"/>
                    </a:ext>
                  </a:extLst>
                </a:gridCol>
                <a:gridCol w="678381">
                  <a:extLst>
                    <a:ext uri="{9D8B030D-6E8A-4147-A177-3AD203B41FA5}">
                      <a16:colId xmlns:a16="http://schemas.microsoft.com/office/drawing/2014/main" val="657265321"/>
                    </a:ext>
                  </a:extLst>
                </a:gridCol>
                <a:gridCol w="904509">
                  <a:extLst>
                    <a:ext uri="{9D8B030D-6E8A-4147-A177-3AD203B41FA5}">
                      <a16:colId xmlns:a16="http://schemas.microsoft.com/office/drawing/2014/main" val="1998262164"/>
                    </a:ext>
                  </a:extLst>
                </a:gridCol>
                <a:gridCol w="719507">
                  <a:extLst>
                    <a:ext uri="{9D8B030D-6E8A-4147-A177-3AD203B41FA5}">
                      <a16:colId xmlns:a16="http://schemas.microsoft.com/office/drawing/2014/main" val="969483805"/>
                    </a:ext>
                  </a:extLst>
                </a:gridCol>
                <a:gridCol w="999586">
                  <a:extLst>
                    <a:ext uri="{9D8B030D-6E8A-4147-A177-3AD203B41FA5}">
                      <a16:colId xmlns:a16="http://schemas.microsoft.com/office/drawing/2014/main" val="2962441758"/>
                    </a:ext>
                  </a:extLst>
                </a:gridCol>
                <a:gridCol w="783508">
                  <a:extLst>
                    <a:ext uri="{9D8B030D-6E8A-4147-A177-3AD203B41FA5}">
                      <a16:colId xmlns:a16="http://schemas.microsoft.com/office/drawing/2014/main" val="1936878695"/>
                    </a:ext>
                  </a:extLst>
                </a:gridCol>
                <a:gridCol w="611852">
                  <a:extLst>
                    <a:ext uri="{9D8B030D-6E8A-4147-A177-3AD203B41FA5}">
                      <a16:colId xmlns:a16="http://schemas.microsoft.com/office/drawing/2014/main" val="4144139980"/>
                    </a:ext>
                  </a:extLst>
                </a:gridCol>
                <a:gridCol w="917778">
                  <a:extLst>
                    <a:ext uri="{9D8B030D-6E8A-4147-A177-3AD203B41FA5}">
                      <a16:colId xmlns:a16="http://schemas.microsoft.com/office/drawing/2014/main" val="3736876646"/>
                    </a:ext>
                  </a:extLst>
                </a:gridCol>
                <a:gridCol w="713826">
                  <a:extLst>
                    <a:ext uri="{9D8B030D-6E8A-4147-A177-3AD203B41FA5}">
                      <a16:colId xmlns:a16="http://schemas.microsoft.com/office/drawing/2014/main" val="1839419948"/>
                    </a:ext>
                  </a:extLst>
                </a:gridCol>
                <a:gridCol w="815803">
                  <a:extLst>
                    <a:ext uri="{9D8B030D-6E8A-4147-A177-3AD203B41FA5}">
                      <a16:colId xmlns:a16="http://schemas.microsoft.com/office/drawing/2014/main" val="3310217774"/>
                    </a:ext>
                  </a:extLst>
                </a:gridCol>
                <a:gridCol w="815803">
                  <a:extLst>
                    <a:ext uri="{9D8B030D-6E8A-4147-A177-3AD203B41FA5}">
                      <a16:colId xmlns:a16="http://schemas.microsoft.com/office/drawing/2014/main" val="2331149598"/>
                    </a:ext>
                  </a:extLst>
                </a:gridCol>
              </a:tblGrid>
              <a:tr h="316184">
                <a:tc gridSpan="11">
                  <a:txBody>
                    <a:bodyPr/>
                    <a:lstStyle/>
                    <a:p>
                      <a:pPr algn="ctr" rtl="0" fontAlgn="ctr"/>
                      <a:r>
                        <a:rPr lang="es-CO" sz="1800" b="1" i="0" u="none" strike="noStrike" dirty="0" smtClean="0">
                          <a:solidFill>
                            <a:srgbClr val="FF0000"/>
                          </a:solidFill>
                          <a:effectLst/>
                          <a:latin typeface="+mn-lt"/>
                        </a:rPr>
                        <a:t>ENCUESTAS</a:t>
                      </a:r>
                      <a:r>
                        <a:rPr lang="es-CO" sz="1800" b="1" i="0" u="none" strike="noStrike" baseline="0" dirty="0" smtClean="0">
                          <a:solidFill>
                            <a:srgbClr val="FF0000"/>
                          </a:solidFill>
                          <a:effectLst/>
                          <a:latin typeface="+mn-lt"/>
                        </a:rPr>
                        <a:t> APLICADAS EN GA</a:t>
                      </a:r>
                      <a:endParaRPr lang="es-CO" sz="1800" b="1" i="0" u="none" strike="noStrike" dirty="0">
                        <a:solidFill>
                          <a:srgbClr val="FF0000"/>
                        </a:solidFill>
                        <a:effectLst/>
                        <a:latin typeface="+mn-lt"/>
                      </a:endParaRP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358798840"/>
                  </a:ext>
                </a:extLst>
              </a:tr>
              <a:tr h="150128">
                <a:tc>
                  <a:txBody>
                    <a:bodyPr/>
                    <a:lstStyle/>
                    <a:p>
                      <a:pPr algn="ctr" rtl="0" fontAlgn="ctr"/>
                      <a:r>
                        <a:rPr lang="es-CO" sz="1400" b="0" i="0" u="none" strike="noStrike" dirty="0">
                          <a:solidFill>
                            <a:srgbClr val="FF0000"/>
                          </a:solidFill>
                          <a:effectLst/>
                          <a:latin typeface="Calibri"/>
                        </a:rPr>
                        <a:t>AÑO</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rowSpan="2">
                  <a:txBody>
                    <a:bodyPr/>
                    <a:lstStyle/>
                    <a:p>
                      <a:pPr algn="ctr" fontAlgn="ctr"/>
                      <a:r>
                        <a:rPr lang="es-CO" sz="1050" b="1" i="0" u="none" strike="noStrike" dirty="0">
                          <a:solidFill>
                            <a:srgbClr val="000000"/>
                          </a:solidFill>
                          <a:effectLst/>
                          <a:latin typeface="Arial" panose="020B0604020202020204" pitchFamily="34" charset="0"/>
                        </a:rPr>
                        <a:t>2006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rowSpan="2">
                  <a:txBody>
                    <a:bodyPr/>
                    <a:lstStyle/>
                    <a:p>
                      <a:pPr algn="ctr" fontAlgn="ctr"/>
                      <a:r>
                        <a:rPr lang="es-CO" sz="1050" b="1" i="0" u="none" strike="noStrike">
                          <a:solidFill>
                            <a:srgbClr val="000000"/>
                          </a:solidFill>
                          <a:effectLst/>
                          <a:latin typeface="Arial" panose="020B0604020202020204" pitchFamily="34" charset="0"/>
                        </a:rPr>
                        <a:t>2007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rowSpan="2">
                  <a:txBody>
                    <a:bodyPr/>
                    <a:lstStyle/>
                    <a:p>
                      <a:pPr algn="ctr" fontAlgn="ctr"/>
                      <a:r>
                        <a:rPr lang="es-CO" sz="1050" b="1" i="0" u="none" strike="noStrike" dirty="0">
                          <a:solidFill>
                            <a:srgbClr val="000000"/>
                          </a:solidFill>
                          <a:effectLst/>
                          <a:latin typeface="Arial" panose="020B0604020202020204" pitchFamily="34" charset="0"/>
                        </a:rPr>
                        <a:t>2008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rowSpan="2">
                  <a:txBody>
                    <a:bodyPr/>
                    <a:lstStyle/>
                    <a:p>
                      <a:pPr algn="ctr" fontAlgn="ctr"/>
                      <a:r>
                        <a:rPr lang="es-CO" sz="1050" b="1" i="0" u="none" strike="noStrike" dirty="0">
                          <a:solidFill>
                            <a:srgbClr val="000000"/>
                          </a:solidFill>
                          <a:effectLst/>
                          <a:latin typeface="Arial" panose="020B0604020202020204" pitchFamily="34" charset="0"/>
                        </a:rPr>
                        <a:t>2009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rowSpan="2">
                  <a:txBody>
                    <a:bodyPr/>
                    <a:lstStyle/>
                    <a:p>
                      <a:pPr algn="ctr" fontAlgn="ctr"/>
                      <a:r>
                        <a:rPr lang="es-CO" sz="1050" b="1" i="0" u="none" strike="noStrike" dirty="0">
                          <a:solidFill>
                            <a:srgbClr val="000000"/>
                          </a:solidFill>
                          <a:effectLst/>
                          <a:latin typeface="Arial" panose="020B0604020202020204" pitchFamily="34" charset="0"/>
                        </a:rPr>
                        <a:t>2010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rowSpan="2">
                  <a:txBody>
                    <a:bodyPr/>
                    <a:lstStyle/>
                    <a:p>
                      <a:pPr algn="ctr" fontAlgn="ctr"/>
                      <a:r>
                        <a:rPr lang="es-CO" sz="1050" b="1" i="0" u="none" strike="noStrike" dirty="0">
                          <a:solidFill>
                            <a:srgbClr val="000000"/>
                          </a:solidFill>
                          <a:effectLst/>
                          <a:latin typeface="Arial" panose="020B0604020202020204" pitchFamily="34" charset="0"/>
                        </a:rPr>
                        <a:t>2011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rowSpan="2">
                  <a:txBody>
                    <a:bodyPr/>
                    <a:lstStyle/>
                    <a:p>
                      <a:pPr algn="ctr" fontAlgn="ctr"/>
                      <a:r>
                        <a:rPr lang="es-CO" sz="1050" b="1" i="0" u="none" strike="noStrike" dirty="0">
                          <a:solidFill>
                            <a:srgbClr val="000000"/>
                          </a:solidFill>
                          <a:effectLst/>
                          <a:latin typeface="Arial" panose="020B0604020202020204" pitchFamily="34" charset="0"/>
                        </a:rPr>
                        <a:t>2012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rowSpan="2">
                  <a:txBody>
                    <a:bodyPr/>
                    <a:lstStyle/>
                    <a:p>
                      <a:pPr algn="ctr" fontAlgn="ctr"/>
                      <a:r>
                        <a:rPr lang="es-CO" sz="1050" b="1" i="0" u="none" strike="noStrike" dirty="0">
                          <a:solidFill>
                            <a:srgbClr val="000000"/>
                          </a:solidFill>
                          <a:effectLst/>
                          <a:latin typeface="Arial" panose="020B0604020202020204" pitchFamily="34" charset="0"/>
                        </a:rPr>
                        <a:t>2016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rowSpan="2">
                  <a:txBody>
                    <a:bodyPr/>
                    <a:lstStyle/>
                    <a:p>
                      <a:pPr algn="ctr" fontAlgn="ctr"/>
                      <a:r>
                        <a:rPr lang="es-CO" sz="1050" b="1" i="0" u="none" strike="noStrike" dirty="0">
                          <a:solidFill>
                            <a:srgbClr val="000000"/>
                          </a:solidFill>
                          <a:effectLst/>
                          <a:latin typeface="Arial" panose="020B0604020202020204" pitchFamily="34" charset="0"/>
                        </a:rPr>
                        <a:t>2017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rowSpan="2">
                  <a:txBody>
                    <a:bodyPr/>
                    <a:lstStyle/>
                    <a:p>
                      <a:pPr algn="ctr" fontAlgn="ctr"/>
                      <a:r>
                        <a:rPr lang="es-CO" sz="1050" b="1" i="0" u="none" strike="noStrike" dirty="0" smtClean="0">
                          <a:solidFill>
                            <a:srgbClr val="000000"/>
                          </a:solidFill>
                          <a:effectLst/>
                          <a:latin typeface="Arial" panose="020B0604020202020204" pitchFamily="34" charset="0"/>
                        </a:rPr>
                        <a:t>2018</a:t>
                      </a:r>
                      <a:endParaRPr lang="es-CO" sz="1050" b="1"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extLst>
                  <a:ext uri="{0D108BD9-81ED-4DB2-BD59-A6C34878D82A}">
                    <a16:rowId xmlns:a16="http://schemas.microsoft.com/office/drawing/2014/main" val="1079747021"/>
                  </a:ext>
                </a:extLst>
              </a:tr>
              <a:tr h="0">
                <a:tc>
                  <a:txBody>
                    <a:bodyPr/>
                    <a:lstStyle/>
                    <a:p>
                      <a:pPr algn="ctr" rtl="0" fontAlgn="ctr"/>
                      <a:r>
                        <a:rPr lang="es-CO" sz="1600" b="0" i="0" u="none" strike="noStrike" dirty="0">
                          <a:solidFill>
                            <a:srgbClr val="000000"/>
                          </a:solidFill>
                          <a:effectLst/>
                          <a:latin typeface="Calibri"/>
                        </a:rPr>
                        <a:t>%</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vMerge="1">
                  <a:txBody>
                    <a:bodyPr/>
                    <a:lstStyle/>
                    <a:p>
                      <a:endParaRPr lang="es-C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vMerge="1">
                  <a:txBody>
                    <a:bodyPr/>
                    <a:lstStyle/>
                    <a:p>
                      <a:endParaRPr lang="es-C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vMerge="1">
                  <a:txBody>
                    <a:bodyPr/>
                    <a:lstStyle/>
                    <a:p>
                      <a:endParaRPr lang="es-C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vMerge="1">
                  <a:txBody>
                    <a:bodyPr/>
                    <a:lstStyle/>
                    <a:p>
                      <a:endParaRPr lang="es-C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vMerge="1">
                  <a:txBody>
                    <a:bodyPr/>
                    <a:lstStyle/>
                    <a:p>
                      <a:endParaRPr lang="es-C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vMerge="1">
                  <a:txBody>
                    <a:bodyPr/>
                    <a:lstStyle/>
                    <a:p>
                      <a:endParaRPr lang="es-C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vMerge="1">
                  <a:txBody>
                    <a:bodyPr/>
                    <a:lstStyle/>
                    <a:p>
                      <a:endParaRPr lang="es-C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vMerge="1">
                  <a:txBody>
                    <a:bodyPr/>
                    <a:lstStyle/>
                    <a:p>
                      <a:endParaRPr lang="es-C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vMerge="1">
                  <a:txBody>
                    <a:bodyPr/>
                    <a:lstStyle/>
                    <a:p>
                      <a:endParaRPr lang="es-CO"/>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vMerge="1">
                  <a:txBody>
                    <a:bodyPr/>
                    <a:lstStyle/>
                    <a:p>
                      <a:endParaRPr lang="es-CO"/>
                    </a:p>
                  </a:txBody>
                  <a:tcPr/>
                </a:tc>
                <a:extLst>
                  <a:ext uri="{0D108BD9-81ED-4DB2-BD59-A6C34878D82A}">
                    <a16:rowId xmlns:a16="http://schemas.microsoft.com/office/drawing/2014/main" val="3297280219"/>
                  </a:ext>
                </a:extLst>
              </a:tr>
              <a:tr h="115156">
                <a:tc>
                  <a:txBody>
                    <a:bodyPr/>
                    <a:lstStyle/>
                    <a:p>
                      <a:pPr algn="ctr" rtl="0" fontAlgn="ctr"/>
                      <a:r>
                        <a:rPr lang="es-CO" sz="1600" b="0" i="0" u="none" strike="noStrike" dirty="0">
                          <a:solidFill>
                            <a:srgbClr val="000000"/>
                          </a:solidFill>
                          <a:effectLst/>
                          <a:latin typeface="Calibri"/>
                        </a:rPr>
                        <a:t>Muestra </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algn="ctr" fontAlgn="ctr"/>
                      <a:r>
                        <a:rPr lang="es-CO" sz="1100" b="1" i="0" u="none" strike="noStrike">
                          <a:solidFill>
                            <a:srgbClr val="000000"/>
                          </a:solidFill>
                          <a:effectLst/>
                          <a:latin typeface="Arial" panose="020B0604020202020204" pitchFamily="34" charset="0"/>
                        </a:rPr>
                        <a:t>67,00%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algn="ctr" fontAlgn="ctr"/>
                      <a:r>
                        <a:rPr lang="es-CO" sz="1100" b="1" i="0" u="none" strike="noStrike">
                          <a:solidFill>
                            <a:srgbClr val="000000"/>
                          </a:solidFill>
                          <a:effectLst/>
                          <a:latin typeface="Arial" panose="020B0604020202020204" pitchFamily="34" charset="0"/>
                        </a:rPr>
                        <a:t>72,90%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algn="ctr" fontAlgn="ctr"/>
                      <a:r>
                        <a:rPr lang="es-CO" sz="1100" b="1" i="0" u="none" strike="noStrike">
                          <a:solidFill>
                            <a:srgbClr val="000000"/>
                          </a:solidFill>
                          <a:effectLst/>
                          <a:latin typeface="Arial" panose="020B0604020202020204" pitchFamily="34" charset="0"/>
                        </a:rPr>
                        <a:t>59,00%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algn="ctr" fontAlgn="ctr"/>
                      <a:r>
                        <a:rPr lang="es-CO" sz="1100" b="1" i="0" u="none" strike="noStrike">
                          <a:solidFill>
                            <a:srgbClr val="000000"/>
                          </a:solidFill>
                          <a:effectLst/>
                          <a:latin typeface="Arial" panose="020B0604020202020204" pitchFamily="34" charset="0"/>
                        </a:rPr>
                        <a:t>91,87%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algn="ctr" fontAlgn="ctr"/>
                      <a:r>
                        <a:rPr lang="es-CO" sz="1100" b="1" i="0" u="none" strike="noStrike">
                          <a:solidFill>
                            <a:srgbClr val="000000"/>
                          </a:solidFill>
                          <a:effectLst/>
                          <a:latin typeface="Arial" panose="020B0604020202020204" pitchFamily="34" charset="0"/>
                        </a:rPr>
                        <a:t>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algn="ctr" fontAlgn="ctr"/>
                      <a:r>
                        <a:rPr lang="es-CO" sz="1100" b="1" i="0" u="none" strike="noStrike">
                          <a:solidFill>
                            <a:srgbClr val="000000"/>
                          </a:solidFill>
                          <a:effectLst/>
                          <a:latin typeface="Arial" panose="020B0604020202020204" pitchFamily="34" charset="0"/>
                        </a:rPr>
                        <a:t>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algn="ctr" fontAlgn="ctr"/>
                      <a:r>
                        <a:rPr lang="es-CO" sz="1100" b="1" i="0" u="none" strike="noStrike" dirty="0">
                          <a:solidFill>
                            <a:srgbClr val="000000"/>
                          </a:solidFill>
                          <a:effectLst/>
                          <a:latin typeface="Arial" panose="020B0604020202020204" pitchFamily="34" charset="0"/>
                        </a:rPr>
                        <a:t>67,00%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algn="ctr" fontAlgn="ctr"/>
                      <a:r>
                        <a:rPr lang="es-CO" sz="1100" b="1" i="0" u="none" strike="noStrike" dirty="0">
                          <a:solidFill>
                            <a:srgbClr val="000000"/>
                          </a:solidFill>
                          <a:effectLst/>
                          <a:latin typeface="Arial" panose="020B0604020202020204" pitchFamily="34" charset="0"/>
                        </a:rPr>
                        <a:t>73,00%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algn="ctr" fontAlgn="ctr"/>
                      <a:r>
                        <a:rPr lang="es-CO" sz="1100" b="1" i="0" u="none" strike="noStrike" dirty="0">
                          <a:solidFill>
                            <a:srgbClr val="000000"/>
                          </a:solidFill>
                          <a:effectLst/>
                          <a:latin typeface="Arial" panose="020B0604020202020204" pitchFamily="34" charset="0"/>
                        </a:rPr>
                        <a:t>ND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CO" sz="1100" b="1" i="0" u="none" strike="noStrike" dirty="0" smtClean="0">
                          <a:solidFill>
                            <a:srgbClr val="000000"/>
                          </a:solidFill>
                          <a:effectLst/>
                          <a:latin typeface="Arial" panose="020B0604020202020204" pitchFamily="34" charset="0"/>
                        </a:rPr>
                        <a:t>ND</a:t>
                      </a:r>
                    </a:p>
                    <a:p>
                      <a:pPr algn="ctr" fontAlgn="ctr"/>
                      <a:endParaRPr lang="es-CO" sz="1100" b="1"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extLst>
                  <a:ext uri="{0D108BD9-81ED-4DB2-BD59-A6C34878D82A}">
                    <a16:rowId xmlns:a16="http://schemas.microsoft.com/office/drawing/2014/main" val="607312911"/>
                  </a:ext>
                </a:extLst>
              </a:tr>
            </a:tbl>
          </a:graphicData>
        </a:graphic>
      </p:graphicFrame>
      <p:graphicFrame>
        <p:nvGraphicFramePr>
          <p:cNvPr id="5" name="2 Tabla"/>
          <p:cNvGraphicFramePr>
            <a:graphicFrameLocks noGrp="1"/>
          </p:cNvGraphicFramePr>
          <p:nvPr>
            <p:extLst>
              <p:ext uri="{D42A27DB-BD31-4B8C-83A1-F6EECF244321}">
                <p14:modId xmlns:p14="http://schemas.microsoft.com/office/powerpoint/2010/main" val="1170094097"/>
              </p:ext>
            </p:extLst>
          </p:nvPr>
        </p:nvGraphicFramePr>
        <p:xfrm>
          <a:off x="452360" y="2063713"/>
          <a:ext cx="9681082" cy="2211409"/>
        </p:xfrm>
        <a:graphic>
          <a:graphicData uri="http://schemas.openxmlformats.org/drawingml/2006/table">
            <a:tbl>
              <a:tblPr>
                <a:tableStyleId>{5C22544A-7EE6-4342-B048-85BDC9FD1C3A}</a:tableStyleId>
              </a:tblPr>
              <a:tblGrid>
                <a:gridCol w="635695">
                  <a:extLst>
                    <a:ext uri="{9D8B030D-6E8A-4147-A177-3AD203B41FA5}">
                      <a16:colId xmlns:a16="http://schemas.microsoft.com/office/drawing/2014/main" val="20000"/>
                    </a:ext>
                  </a:extLst>
                </a:gridCol>
                <a:gridCol w="717177">
                  <a:extLst>
                    <a:ext uri="{9D8B030D-6E8A-4147-A177-3AD203B41FA5}">
                      <a16:colId xmlns:a16="http://schemas.microsoft.com/office/drawing/2014/main" val="20001"/>
                    </a:ext>
                  </a:extLst>
                </a:gridCol>
                <a:gridCol w="555811">
                  <a:extLst>
                    <a:ext uri="{9D8B030D-6E8A-4147-A177-3AD203B41FA5}">
                      <a16:colId xmlns:a16="http://schemas.microsoft.com/office/drawing/2014/main" val="20002"/>
                    </a:ext>
                  </a:extLst>
                </a:gridCol>
                <a:gridCol w="654424">
                  <a:extLst>
                    <a:ext uri="{9D8B030D-6E8A-4147-A177-3AD203B41FA5}">
                      <a16:colId xmlns:a16="http://schemas.microsoft.com/office/drawing/2014/main" val="20003"/>
                    </a:ext>
                  </a:extLst>
                </a:gridCol>
                <a:gridCol w="699247">
                  <a:extLst>
                    <a:ext uri="{9D8B030D-6E8A-4147-A177-3AD203B41FA5}">
                      <a16:colId xmlns:a16="http://schemas.microsoft.com/office/drawing/2014/main" val="20004"/>
                    </a:ext>
                  </a:extLst>
                </a:gridCol>
                <a:gridCol w="690282">
                  <a:extLst>
                    <a:ext uri="{9D8B030D-6E8A-4147-A177-3AD203B41FA5}">
                      <a16:colId xmlns:a16="http://schemas.microsoft.com/office/drawing/2014/main" val="20005"/>
                    </a:ext>
                  </a:extLst>
                </a:gridCol>
                <a:gridCol w="546847">
                  <a:extLst>
                    <a:ext uri="{9D8B030D-6E8A-4147-A177-3AD203B41FA5}">
                      <a16:colId xmlns:a16="http://schemas.microsoft.com/office/drawing/2014/main" val="20006"/>
                    </a:ext>
                  </a:extLst>
                </a:gridCol>
                <a:gridCol w="636495">
                  <a:extLst>
                    <a:ext uri="{9D8B030D-6E8A-4147-A177-3AD203B41FA5}">
                      <a16:colId xmlns:a16="http://schemas.microsoft.com/office/drawing/2014/main" val="20007"/>
                    </a:ext>
                  </a:extLst>
                </a:gridCol>
                <a:gridCol w="618564">
                  <a:extLst>
                    <a:ext uri="{9D8B030D-6E8A-4147-A177-3AD203B41FA5}">
                      <a16:colId xmlns:a16="http://schemas.microsoft.com/office/drawing/2014/main" val="20008"/>
                    </a:ext>
                  </a:extLst>
                </a:gridCol>
                <a:gridCol w="681318">
                  <a:extLst>
                    <a:ext uri="{9D8B030D-6E8A-4147-A177-3AD203B41FA5}">
                      <a16:colId xmlns:a16="http://schemas.microsoft.com/office/drawing/2014/main" val="20009"/>
                    </a:ext>
                  </a:extLst>
                </a:gridCol>
                <a:gridCol w="708212">
                  <a:extLst>
                    <a:ext uri="{9D8B030D-6E8A-4147-A177-3AD203B41FA5}">
                      <a16:colId xmlns:a16="http://schemas.microsoft.com/office/drawing/2014/main" val="20010"/>
                    </a:ext>
                  </a:extLst>
                </a:gridCol>
                <a:gridCol w="690282">
                  <a:extLst>
                    <a:ext uri="{9D8B030D-6E8A-4147-A177-3AD203B41FA5}">
                      <a16:colId xmlns:a16="http://schemas.microsoft.com/office/drawing/2014/main" val="20011"/>
                    </a:ext>
                  </a:extLst>
                </a:gridCol>
                <a:gridCol w="726141">
                  <a:extLst>
                    <a:ext uri="{9D8B030D-6E8A-4147-A177-3AD203B41FA5}">
                      <a16:colId xmlns:a16="http://schemas.microsoft.com/office/drawing/2014/main" val="922452510"/>
                    </a:ext>
                  </a:extLst>
                </a:gridCol>
                <a:gridCol w="1120587">
                  <a:extLst>
                    <a:ext uri="{9D8B030D-6E8A-4147-A177-3AD203B41FA5}">
                      <a16:colId xmlns:a16="http://schemas.microsoft.com/office/drawing/2014/main" val="4037434866"/>
                    </a:ext>
                  </a:extLst>
                </a:gridCol>
              </a:tblGrid>
              <a:tr h="216024">
                <a:tc gridSpan="14">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s-MX" sz="1800" b="1" kern="0" dirty="0">
                          <a:solidFill>
                            <a:srgbClr val="FF3300"/>
                          </a:solidFill>
                        </a:rPr>
                        <a:t>CALIFICACIÓN DEL SERVICIO: </a:t>
                      </a:r>
                    </a:p>
                    <a:p>
                      <a:pPr marL="0" marR="0" indent="0" algn="ctr" defTabSz="457200" rtl="0" eaLnBrk="1" fontAlgn="ctr" latinLnBrk="0" hangingPunct="1">
                        <a:lnSpc>
                          <a:spcPct val="100000"/>
                        </a:lnSpc>
                        <a:spcBef>
                          <a:spcPts val="0"/>
                        </a:spcBef>
                        <a:spcAft>
                          <a:spcPts val="0"/>
                        </a:spcAft>
                        <a:buClrTx/>
                        <a:buSzTx/>
                        <a:buFontTx/>
                        <a:buNone/>
                        <a:tabLst/>
                        <a:defRPr/>
                      </a:pPr>
                      <a:r>
                        <a:rPr lang="es-CO" sz="1600" dirty="0"/>
                        <a:t>Mejorar en mínimo el 20%, la gestión de atención de quejas de manera eficaz y oportuna respecto a la medición del semestre anterior</a:t>
                      </a:r>
                      <a:r>
                        <a:rPr lang="es-CO" sz="1600" dirty="0" smtClean="0"/>
                        <a:t>.</a:t>
                      </a:r>
                      <a:endParaRPr lang="es-CO" sz="16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pPr algn="ctr" fontAlgn="ctr"/>
                      <a:endParaRPr lang="es-CO" sz="1400" b="1" i="0" u="none" strike="noStrike" dirty="0">
                        <a:effectLst/>
                        <a:latin typeface="Arial"/>
                      </a:endParaRPr>
                    </a:p>
                  </a:txBody>
                  <a:tcPr marL="0" marR="0" marT="0" marB="0" anchor="ctr"/>
                </a:tc>
                <a:tc hMerge="1">
                  <a:txBody>
                    <a:bodyPr/>
                    <a:lstStyle/>
                    <a:p>
                      <a:pPr algn="ctr" fontAlgn="ctr"/>
                      <a:endParaRPr lang="es-CO" sz="1800" b="1" i="0" u="none" strike="noStrike" dirty="0">
                        <a:solidFill>
                          <a:srgbClr val="FF0000"/>
                        </a:solidFill>
                        <a:effectLst/>
                        <a:latin typeface="Arial"/>
                      </a:endParaRPr>
                    </a:p>
                  </a:txBody>
                  <a:tcPr marL="0" marR="0" marT="0" marB="0" anchor="ct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000"/>
                  </a:ext>
                </a:extLst>
              </a:tr>
              <a:tr h="307450">
                <a:tc>
                  <a:txBody>
                    <a:bodyPr/>
                    <a:lstStyle/>
                    <a:p>
                      <a:pPr algn="ctr" fontAlgn="ctr"/>
                      <a:r>
                        <a:rPr lang="es-CO" sz="1400" u="none" strike="noStrike">
                          <a:effectLst/>
                        </a:rPr>
                        <a:t>AÑO</a:t>
                      </a:r>
                      <a:endParaRPr lang="es-CO" sz="1400" b="0" i="0" u="none" strike="noStrike">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100" u="none" strike="noStrike" dirty="0">
                          <a:effectLst/>
                        </a:rPr>
                        <a:t>2006</a:t>
                      </a:r>
                      <a:endParaRPr lang="es-CO" sz="11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100" u="none" strike="noStrike" dirty="0">
                          <a:effectLst/>
                        </a:rPr>
                        <a:t>2007</a:t>
                      </a:r>
                      <a:endParaRPr lang="es-CO" sz="11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100" u="none" strike="noStrike" dirty="0">
                          <a:effectLst/>
                        </a:rPr>
                        <a:t>2008</a:t>
                      </a:r>
                      <a:endParaRPr lang="es-CO" sz="11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100" u="none" strike="noStrike" dirty="0">
                          <a:effectLst/>
                        </a:rPr>
                        <a:t>2009</a:t>
                      </a:r>
                      <a:endParaRPr lang="es-CO" sz="11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100" u="none" strike="noStrike" dirty="0">
                          <a:effectLst/>
                        </a:rPr>
                        <a:t>2010</a:t>
                      </a:r>
                      <a:endParaRPr lang="es-CO" sz="11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100" u="none" strike="noStrike" dirty="0">
                          <a:effectLst/>
                        </a:rPr>
                        <a:t>2011</a:t>
                      </a:r>
                      <a:endParaRPr lang="es-CO" sz="11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100" u="none" strike="noStrike" dirty="0">
                          <a:effectLst/>
                        </a:rPr>
                        <a:t>2012</a:t>
                      </a:r>
                      <a:endParaRPr lang="es-CO" sz="11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100" u="none" strike="noStrike" dirty="0">
                          <a:effectLst/>
                        </a:rPr>
                        <a:t>2013</a:t>
                      </a:r>
                      <a:endParaRPr lang="es-CO" sz="11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100" b="1" i="0" u="none" strike="noStrike" dirty="0">
                          <a:effectLst/>
                          <a:latin typeface="Arial"/>
                        </a:rPr>
                        <a:t>2014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100" b="1" i="0" u="none" strike="noStrike" dirty="0">
                          <a:effectLst/>
                          <a:latin typeface="Arial"/>
                        </a:rPr>
                        <a:t>2015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457200" rtl="0" eaLnBrk="1" fontAlgn="ctr" latinLnBrk="0" hangingPunct="1"/>
                      <a:r>
                        <a:rPr lang="es-CO" sz="1200" b="0" i="0" u="none" strike="noStrike" kern="1200" dirty="0">
                          <a:solidFill>
                            <a:schemeClr val="dk1"/>
                          </a:solidFill>
                          <a:effectLst/>
                          <a:latin typeface="Arial"/>
                          <a:ea typeface="+mn-ea"/>
                          <a:cs typeface="+mn-cs"/>
                        </a:rPr>
                        <a:t>2016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457200" rtl="0" eaLnBrk="1" fontAlgn="ctr" latinLnBrk="0" hangingPunct="1"/>
                      <a:r>
                        <a:rPr lang="es-CO" sz="1200" b="0" i="0" u="none" strike="noStrike" kern="1200" dirty="0">
                          <a:solidFill>
                            <a:schemeClr val="dk1"/>
                          </a:solidFill>
                          <a:effectLst/>
                          <a:latin typeface="Arial"/>
                          <a:ea typeface="+mn-ea"/>
                          <a:cs typeface="+mn-cs"/>
                        </a:rPr>
                        <a:t>2017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457200" rtl="0" eaLnBrk="1" fontAlgn="ctr" latinLnBrk="0" hangingPunct="1"/>
                      <a:r>
                        <a:rPr lang="es-CO" sz="1200" b="0" i="0" u="none" strike="noStrike" kern="1200" dirty="0" smtClean="0">
                          <a:solidFill>
                            <a:schemeClr val="dk1"/>
                          </a:solidFill>
                          <a:effectLst/>
                          <a:latin typeface="Arial"/>
                          <a:ea typeface="+mn-ea"/>
                          <a:cs typeface="+mn-cs"/>
                        </a:rPr>
                        <a:t>2018</a:t>
                      </a:r>
                      <a:endParaRPr lang="es-CO" sz="1200" b="0" i="0" u="none" strike="noStrike" kern="1200" dirty="0">
                        <a:solidFill>
                          <a:schemeClr val="dk1"/>
                        </a:solidFill>
                        <a:effectLst/>
                        <a:latin typeface="Arial"/>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39215">
                <a:tc>
                  <a:txBody>
                    <a:bodyPr/>
                    <a:lstStyle/>
                    <a:p>
                      <a:pPr algn="ctr" fontAlgn="ctr"/>
                      <a:r>
                        <a:rPr lang="es-CO" sz="1400" u="none" strike="noStrike" dirty="0">
                          <a:effectLst/>
                        </a:rPr>
                        <a:t>%</a:t>
                      </a:r>
                      <a:endParaRPr lang="es-CO" sz="14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100" b="0" i="0" u="none" strike="noStrike">
                          <a:solidFill>
                            <a:srgbClr val="000000"/>
                          </a:solidFill>
                          <a:effectLst/>
                          <a:latin typeface="Arial" panose="020B0604020202020204" pitchFamily="34" charset="0"/>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100" b="0" i="0" u="none" strike="noStrike">
                          <a:solidFill>
                            <a:srgbClr val="000000"/>
                          </a:solidFill>
                          <a:effectLst/>
                          <a:latin typeface="Arial" panose="020B0604020202020204" pitchFamily="34" charset="0"/>
                        </a:rPr>
                        <a:t>67%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100" b="0" i="0" u="none" strike="noStrike">
                          <a:solidFill>
                            <a:srgbClr val="000000"/>
                          </a:solidFill>
                          <a:effectLst/>
                          <a:latin typeface="Arial" panose="020B0604020202020204" pitchFamily="34" charset="0"/>
                        </a:rPr>
                        <a:t>99%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100" b="0" i="0" u="none" strike="noStrike">
                          <a:solidFill>
                            <a:srgbClr val="000000"/>
                          </a:solidFill>
                          <a:effectLst/>
                          <a:latin typeface="Arial" panose="020B0604020202020204" pitchFamily="34" charset="0"/>
                        </a:rPr>
                        <a:t>98%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100" b="0" i="0" u="none" strike="noStrike">
                          <a:solidFill>
                            <a:srgbClr val="000000"/>
                          </a:solidFill>
                          <a:effectLst/>
                          <a:latin typeface="Arial" panose="020B0604020202020204" pitchFamily="34" charset="0"/>
                        </a:rPr>
                        <a:t>100%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100" b="0" i="0" u="none" strike="noStrike">
                          <a:solidFill>
                            <a:srgbClr val="000000"/>
                          </a:solidFill>
                          <a:effectLst/>
                          <a:latin typeface="Arial" panose="020B0604020202020204" pitchFamily="34" charset="0"/>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100" b="0" i="0" u="none" strike="noStrike">
                          <a:solidFill>
                            <a:srgbClr val="000000"/>
                          </a:solidFill>
                          <a:effectLst/>
                          <a:latin typeface="Arial" panose="020B0604020202020204" pitchFamily="34" charset="0"/>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100" b="0" i="0" u="none" strike="noStrike">
                          <a:solidFill>
                            <a:srgbClr val="000000"/>
                          </a:solidFill>
                          <a:effectLst/>
                          <a:latin typeface="Arial" panose="020B0604020202020204" pitchFamily="34" charset="0"/>
                        </a:rPr>
                        <a:t>100%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100" b="0" i="0" u="none" strike="noStrike">
                          <a:solidFill>
                            <a:srgbClr val="000000"/>
                          </a:solidFill>
                          <a:effectLst/>
                          <a:latin typeface="Arial" panose="020B0604020202020204" pitchFamily="34" charset="0"/>
                        </a:rPr>
                        <a:t>99%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100" b="0" i="0" u="none" strike="noStrike">
                          <a:solidFill>
                            <a:srgbClr val="000000"/>
                          </a:solidFill>
                          <a:effectLst/>
                          <a:latin typeface="Arial" panose="020B0604020202020204" pitchFamily="34" charset="0"/>
                        </a:rPr>
                        <a: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100" b="0" i="0" u="none" strike="noStrike">
                          <a:solidFill>
                            <a:srgbClr val="000000"/>
                          </a:solidFill>
                          <a:effectLst/>
                          <a:latin typeface="Arial" panose="020B0604020202020204" pitchFamily="34" charset="0"/>
                        </a:rPr>
                        <a:t>94%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100" b="0" i="0" u="none" strike="noStrike" dirty="0">
                          <a:solidFill>
                            <a:srgbClr val="000000"/>
                          </a:solidFill>
                          <a:effectLst/>
                          <a:latin typeface="Arial" panose="020B0604020202020204" pitchFamily="34" charset="0"/>
                        </a:rPr>
                        <a:t>100%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b"/>
                      <a:r>
                        <a:rPr lang="es-CO" sz="1100" b="0" i="0" u="none" strike="noStrike">
                          <a:solidFill>
                            <a:srgbClr val="000000"/>
                          </a:solidFill>
                          <a:effectLst/>
                          <a:latin typeface="Arial" panose="020B0604020202020204" pitchFamily="34" charset="0"/>
                        </a:rPr>
                        <a:t>100%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2"/>
                  </a:ext>
                </a:extLst>
              </a:tr>
              <a:tr h="351372">
                <a:tc>
                  <a:txBody>
                    <a:bodyPr/>
                    <a:lstStyle/>
                    <a:p>
                      <a:pPr algn="ctr" fontAlgn="ctr"/>
                      <a:r>
                        <a:rPr lang="es-CO" sz="1400" u="none" strike="noStrike" dirty="0">
                          <a:effectLst/>
                        </a:rPr>
                        <a:t>Muestra </a:t>
                      </a:r>
                      <a:endParaRPr lang="es-CO" sz="14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200" b="1" i="0" u="none" strike="noStrike">
                          <a:solidFill>
                            <a:srgbClr val="000000"/>
                          </a:solidFill>
                          <a:effectLst/>
                          <a:latin typeface="Arial" panose="020B0604020202020204" pitchFamily="34" charset="0"/>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200" b="1" i="0" u="none" strike="noStrike">
                          <a:solidFill>
                            <a:srgbClr val="000000"/>
                          </a:solidFill>
                          <a:effectLst/>
                          <a:latin typeface="Arial" panose="020B0604020202020204" pitchFamily="34" charset="0"/>
                        </a:rPr>
                        <a:t>15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200" b="1" i="0" u="none" strike="noStrike">
                          <a:solidFill>
                            <a:srgbClr val="000000"/>
                          </a:solidFill>
                          <a:effectLst/>
                          <a:latin typeface="Arial" panose="020B0604020202020204" pitchFamily="34" charset="0"/>
                        </a:rPr>
                        <a:t>23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200" b="1" i="0" u="none" strike="noStrike">
                          <a:solidFill>
                            <a:srgbClr val="000000"/>
                          </a:solidFill>
                          <a:effectLst/>
                          <a:latin typeface="Arial" panose="020B0604020202020204" pitchFamily="34" charset="0"/>
                        </a:rPr>
                        <a:t>10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200" b="1" i="0" u="none" strike="noStrike">
                          <a:solidFill>
                            <a:srgbClr val="000000"/>
                          </a:solidFill>
                          <a:effectLst/>
                          <a:latin typeface="Arial" panose="020B0604020202020204" pitchFamily="34" charset="0"/>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200" b="1" i="0" u="none" strike="noStrike">
                          <a:solidFill>
                            <a:srgbClr val="000000"/>
                          </a:solidFill>
                          <a:effectLst/>
                          <a:latin typeface="Arial" panose="020B0604020202020204" pitchFamily="34" charset="0"/>
                        </a:rPr>
                        <a:t>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200" b="1" i="0" u="none" strike="noStrike">
                          <a:solidFill>
                            <a:srgbClr val="000000"/>
                          </a:solidFill>
                          <a:effectLst/>
                          <a:latin typeface="Arial" panose="020B0604020202020204" pitchFamily="34" charset="0"/>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200" b="1" i="0" u="none" strike="noStrike">
                          <a:solidFill>
                            <a:srgbClr val="000000"/>
                          </a:solidFill>
                          <a:effectLst/>
                          <a:latin typeface="Arial" panose="020B0604020202020204" pitchFamily="34" charset="0"/>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200" b="1" i="0" u="none" strike="noStrike">
                          <a:solidFill>
                            <a:srgbClr val="000000"/>
                          </a:solidFill>
                          <a:effectLst/>
                          <a:latin typeface="Arial" panose="020B0604020202020204" pitchFamily="34" charset="0"/>
                        </a:rPr>
                        <a:t>15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200" b="1" i="0" u="none" strike="noStrike">
                          <a:solidFill>
                            <a:srgbClr val="000000"/>
                          </a:solidFill>
                          <a:effectLst/>
                          <a:latin typeface="Arial" panose="020B0604020202020204" pitchFamily="34" charset="0"/>
                        </a:rPr>
                        <a:t>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200" b="1" i="0" u="none" strike="noStrike">
                          <a:solidFill>
                            <a:srgbClr val="000000"/>
                          </a:solidFill>
                          <a:effectLst/>
                          <a:latin typeface="Arial" panose="020B0604020202020204" pitchFamily="34" charset="0"/>
                        </a:rPr>
                        <a:t>11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s-CO" sz="1200" b="1" i="0" u="none" strike="noStrike" dirty="0">
                          <a:solidFill>
                            <a:srgbClr val="000000"/>
                          </a:solidFill>
                          <a:effectLst/>
                          <a:latin typeface="Arial" panose="020B0604020202020204" pitchFamily="34" charset="0"/>
                        </a:rPr>
                        <a:t>57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rtl="0" fontAlgn="b"/>
                      <a:r>
                        <a:rPr lang="es-CO" sz="1200" b="1" i="0" u="none" strike="noStrike" dirty="0">
                          <a:solidFill>
                            <a:srgbClr val="000000"/>
                          </a:solidFill>
                          <a:effectLst/>
                          <a:latin typeface="Arial" panose="020B0604020202020204" pitchFamily="34" charset="0"/>
                        </a:rPr>
                        <a:t>96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3"/>
                  </a:ext>
                </a:extLst>
              </a:tr>
              <a:tr h="351372">
                <a:tc>
                  <a:txBody>
                    <a:bodyPr/>
                    <a:lstStyle/>
                    <a:p>
                      <a:pPr algn="ctr" fontAlgn="ctr"/>
                      <a:endParaRPr lang="es-CO" sz="1400" b="1"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s-CO" sz="14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s-CO" sz="14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s-CO" sz="14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s-CO" sz="14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s-CO" sz="14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s-CO" sz="14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s-CO" sz="14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s-CO" sz="14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s-CO" sz="1400" b="0" i="0" u="none" strike="noStrike" dirty="0">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ctr"/>
                      <a:endParaRPr lang="es-CO" sz="1400" u="none" strike="noStrike" kern="1200" dirty="0">
                        <a:solidFill>
                          <a:schemeClr val="dk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es-CO" sz="1400" u="none" strike="noStrike" kern="1200" dirty="0">
                        <a:solidFill>
                          <a:schemeClr val="dk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defTabSz="457200" rtl="0" eaLnBrk="1" fontAlgn="ctr" latinLnBrk="0" hangingPunct="1"/>
                      <a:endParaRPr lang="es-CO" sz="1200" b="0" i="0" u="none" strike="noStrike" kern="1200" dirty="0">
                        <a:solidFill>
                          <a:schemeClr val="dk1"/>
                        </a:solidFill>
                        <a:effectLst/>
                        <a:latin typeface="Arial"/>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CO"/>
                    </a:p>
                  </a:txBody>
                  <a:tcPr/>
                </a:tc>
                <a:extLst>
                  <a:ext uri="{0D108BD9-81ED-4DB2-BD59-A6C34878D82A}">
                    <a16:rowId xmlns:a16="http://schemas.microsoft.com/office/drawing/2014/main" val="1500061665"/>
                  </a:ext>
                </a:extLst>
              </a:tr>
            </a:tbl>
          </a:graphicData>
        </a:graphic>
      </p:graphicFrame>
      <p:graphicFrame>
        <p:nvGraphicFramePr>
          <p:cNvPr id="8" name="Gráfico 7"/>
          <p:cNvGraphicFramePr>
            <a:graphicFrameLocks/>
          </p:cNvGraphicFramePr>
          <p:nvPr>
            <p:extLst>
              <p:ext uri="{D42A27DB-BD31-4B8C-83A1-F6EECF244321}">
                <p14:modId xmlns:p14="http://schemas.microsoft.com/office/powerpoint/2010/main" val="3876704108"/>
              </p:ext>
            </p:extLst>
          </p:nvPr>
        </p:nvGraphicFramePr>
        <p:xfrm>
          <a:off x="334309" y="4275122"/>
          <a:ext cx="9799133" cy="161469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974585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61818" y="1519772"/>
            <a:ext cx="9941859" cy="72072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ES" sz="2400" b="1" dirty="0" smtClean="0"/>
              <a:t>QUEJAS:</a:t>
            </a:r>
            <a:r>
              <a:rPr lang="es-ES" sz="2000" b="1" dirty="0" smtClean="0">
                <a:solidFill>
                  <a:srgbClr val="FF3300"/>
                </a:solidFill>
              </a:rPr>
              <a:t/>
            </a:r>
            <a:br>
              <a:rPr lang="es-ES" sz="2000" b="1" dirty="0" smtClean="0">
                <a:solidFill>
                  <a:srgbClr val="FF3300"/>
                </a:solidFill>
              </a:rPr>
            </a:br>
            <a:r>
              <a:rPr lang="es-CO" sz="2000" dirty="0" smtClean="0"/>
              <a:t>Mejorar en mínimo el 20%, la gestión de atención de quejas de manera eficaz y oportuna respecto a la medición del semestre anterior.</a:t>
            </a:r>
            <a:br>
              <a:rPr lang="es-CO" sz="2000" dirty="0" smtClean="0"/>
            </a:br>
            <a:r>
              <a:rPr lang="es-CO" sz="3600" dirty="0" smtClean="0">
                <a:solidFill>
                  <a:srgbClr val="FF0000"/>
                </a:solidFill>
              </a:rPr>
              <a:t> </a:t>
            </a:r>
            <a:r>
              <a:rPr lang="es-CO" sz="1600" dirty="0" smtClean="0">
                <a:solidFill>
                  <a:srgbClr val="FF0000"/>
                </a:solidFill>
              </a:rPr>
              <a:t>(</a:t>
            </a:r>
            <a:r>
              <a:rPr lang="es-CO" sz="1600" b="1" dirty="0" smtClean="0">
                <a:solidFill>
                  <a:srgbClr val="FF0000"/>
                </a:solidFill>
              </a:rPr>
              <a:t>Recurrentes, cerradas y respuesta oportuna)</a:t>
            </a:r>
            <a:br>
              <a:rPr lang="es-CO" sz="1600" b="1" dirty="0" smtClean="0">
                <a:solidFill>
                  <a:srgbClr val="FF0000"/>
                </a:solidFill>
              </a:rPr>
            </a:br>
            <a:r>
              <a:rPr lang="es-CO" sz="2400" dirty="0" smtClean="0">
                <a:solidFill>
                  <a:srgbClr val="FF0000"/>
                </a:solidFill>
              </a:rPr>
              <a:t/>
            </a:r>
            <a:br>
              <a:rPr lang="es-CO" sz="2400" dirty="0" smtClean="0">
                <a:solidFill>
                  <a:srgbClr val="FF0000"/>
                </a:solidFill>
              </a:rPr>
            </a:br>
            <a:endParaRPr lang="es-ES" sz="2000" b="1" dirty="0">
              <a:solidFill>
                <a:srgbClr val="FF0000"/>
              </a:solidFill>
            </a:endParaRPr>
          </a:p>
        </p:txBody>
      </p:sp>
      <p:graphicFrame>
        <p:nvGraphicFramePr>
          <p:cNvPr id="5" name="8 Tabla"/>
          <p:cNvGraphicFramePr>
            <a:graphicFrameLocks noGrp="1"/>
          </p:cNvGraphicFramePr>
          <p:nvPr>
            <p:extLst>
              <p:ext uri="{D42A27DB-BD31-4B8C-83A1-F6EECF244321}">
                <p14:modId xmlns:p14="http://schemas.microsoft.com/office/powerpoint/2010/main" val="3564351350"/>
              </p:ext>
            </p:extLst>
          </p:nvPr>
        </p:nvGraphicFramePr>
        <p:xfrm>
          <a:off x="654349" y="1806642"/>
          <a:ext cx="10121225" cy="3383923"/>
        </p:xfrm>
        <a:graphic>
          <a:graphicData uri="http://schemas.openxmlformats.org/drawingml/2006/table">
            <a:tbl>
              <a:tblPr/>
              <a:tblGrid>
                <a:gridCol w="1053617">
                  <a:extLst>
                    <a:ext uri="{9D8B030D-6E8A-4147-A177-3AD203B41FA5}">
                      <a16:colId xmlns:a16="http://schemas.microsoft.com/office/drawing/2014/main" val="20000"/>
                    </a:ext>
                  </a:extLst>
                </a:gridCol>
                <a:gridCol w="1155547">
                  <a:extLst>
                    <a:ext uri="{9D8B030D-6E8A-4147-A177-3AD203B41FA5}">
                      <a16:colId xmlns:a16="http://schemas.microsoft.com/office/drawing/2014/main" val="20001"/>
                    </a:ext>
                  </a:extLst>
                </a:gridCol>
                <a:gridCol w="1438557">
                  <a:extLst>
                    <a:ext uri="{9D8B030D-6E8A-4147-A177-3AD203B41FA5}">
                      <a16:colId xmlns:a16="http://schemas.microsoft.com/office/drawing/2014/main" val="20002"/>
                    </a:ext>
                  </a:extLst>
                </a:gridCol>
                <a:gridCol w="1161911">
                  <a:extLst>
                    <a:ext uri="{9D8B030D-6E8A-4147-A177-3AD203B41FA5}">
                      <a16:colId xmlns:a16="http://schemas.microsoft.com/office/drawing/2014/main" val="20003"/>
                    </a:ext>
                  </a:extLst>
                </a:gridCol>
                <a:gridCol w="1134247">
                  <a:extLst>
                    <a:ext uri="{9D8B030D-6E8A-4147-A177-3AD203B41FA5}">
                      <a16:colId xmlns:a16="http://schemas.microsoft.com/office/drawing/2014/main" val="20004"/>
                    </a:ext>
                  </a:extLst>
                </a:gridCol>
                <a:gridCol w="1314066">
                  <a:extLst>
                    <a:ext uri="{9D8B030D-6E8A-4147-A177-3AD203B41FA5}">
                      <a16:colId xmlns:a16="http://schemas.microsoft.com/office/drawing/2014/main" val="20005"/>
                    </a:ext>
                  </a:extLst>
                </a:gridCol>
                <a:gridCol w="1286401">
                  <a:extLst>
                    <a:ext uri="{9D8B030D-6E8A-4147-A177-3AD203B41FA5}">
                      <a16:colId xmlns:a16="http://schemas.microsoft.com/office/drawing/2014/main" val="20006"/>
                    </a:ext>
                  </a:extLst>
                </a:gridCol>
                <a:gridCol w="1576879">
                  <a:extLst>
                    <a:ext uri="{9D8B030D-6E8A-4147-A177-3AD203B41FA5}">
                      <a16:colId xmlns:a16="http://schemas.microsoft.com/office/drawing/2014/main" val="20007"/>
                    </a:ext>
                  </a:extLst>
                </a:gridCol>
              </a:tblGrid>
              <a:tr h="1048806">
                <a:tc gridSpan="2">
                  <a:txBody>
                    <a:bodyPr/>
                    <a:lstStyle/>
                    <a:p>
                      <a:pPr algn="just" fontAlgn="ctr"/>
                      <a:r>
                        <a:rPr lang="es-ES" sz="1050" b="1" kern="1200" dirty="0">
                          <a:solidFill>
                            <a:schemeClr val="bg1"/>
                          </a:solidFill>
                          <a:effectLst/>
                          <a:latin typeface="+mn-lt"/>
                          <a:ea typeface="+mn-ea"/>
                          <a:cs typeface="+mn-cs"/>
                        </a:rPr>
                        <a:t>QUEJAS POR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50" b="1" kern="1200" dirty="0">
                          <a:solidFill>
                            <a:schemeClr val="bg1"/>
                          </a:solidFill>
                          <a:effectLst/>
                          <a:latin typeface="+mn-lt"/>
                          <a:ea typeface="+mn-ea"/>
                          <a:cs typeface="+mn-cs"/>
                        </a:rPr>
                        <a:t>QUEJAS CERRADAS</a:t>
                      </a:r>
                    </a:p>
                    <a:p>
                      <a:pPr algn="just" fontAlgn="ctr"/>
                      <a:r>
                        <a:rPr lang="es-ES" sz="1050" b="1" kern="1200" dirty="0">
                          <a:solidFill>
                            <a:schemeClr val="bg1"/>
                          </a:solidFill>
                          <a:effectLst/>
                          <a:latin typeface="+mn-lt"/>
                          <a:ea typeface="+mn-ea"/>
                          <a:cs typeface="+mn-cs"/>
                        </a:rPr>
                        <a:t> POR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50" b="1" kern="1200" dirty="0">
                          <a:solidFill>
                            <a:schemeClr val="bg1"/>
                          </a:solidFill>
                          <a:effectLst/>
                          <a:latin typeface="+mn-lt"/>
                          <a:ea typeface="+mn-ea"/>
                          <a:cs typeface="+mn-cs"/>
                        </a:rPr>
                        <a:t>QUEJAS </a:t>
                      </a:r>
                    </a:p>
                    <a:p>
                      <a:pPr algn="just" fontAlgn="ctr"/>
                      <a:r>
                        <a:rPr lang="es-ES" sz="1050" b="1" kern="1200" dirty="0">
                          <a:solidFill>
                            <a:schemeClr val="bg1"/>
                          </a:solidFill>
                          <a:effectLst/>
                          <a:latin typeface="+mn-lt"/>
                          <a:ea typeface="+mn-ea"/>
                          <a:cs typeface="+mn-cs"/>
                        </a:rPr>
                        <a:t>RECURRENTES  </a:t>
                      </a:r>
                    </a:p>
                    <a:p>
                      <a:pPr algn="just" fontAlgn="ctr"/>
                      <a:r>
                        <a:rPr lang="es-ES" sz="1050" b="1" kern="1200" dirty="0">
                          <a:solidFill>
                            <a:schemeClr val="bg1"/>
                          </a:solidFill>
                          <a:effectLst/>
                          <a:latin typeface="+mn-lt"/>
                          <a:ea typeface="+mn-ea"/>
                          <a:cs typeface="+mn-cs"/>
                        </a:rPr>
                        <a:t>POR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50" b="1" kern="1200" dirty="0">
                          <a:solidFill>
                            <a:schemeClr val="bg1"/>
                          </a:solidFill>
                          <a:effectLst/>
                          <a:latin typeface="+mn-lt"/>
                          <a:ea typeface="+mn-ea"/>
                          <a:cs typeface="+mn-cs"/>
                        </a:rPr>
                        <a:t>RESPUESTA DE LAS </a:t>
                      </a:r>
                    </a:p>
                    <a:p>
                      <a:pPr algn="just" fontAlgn="ctr"/>
                      <a:r>
                        <a:rPr lang="es-ES" sz="1050" b="1" kern="1200" dirty="0">
                          <a:solidFill>
                            <a:schemeClr val="bg1"/>
                          </a:solidFill>
                          <a:effectLst/>
                          <a:latin typeface="+mn-lt"/>
                          <a:ea typeface="+mn-ea"/>
                          <a:cs typeface="+mn-cs"/>
                        </a:rPr>
                        <a:t>QUEJAS DENTRO DEL TIEMPO ESTABLECIDO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extLst>
                  <a:ext uri="{0D108BD9-81ED-4DB2-BD59-A6C34878D82A}">
                    <a16:rowId xmlns:a16="http://schemas.microsoft.com/office/drawing/2014/main" val="10000"/>
                  </a:ext>
                </a:extLst>
              </a:tr>
              <a:tr h="532727">
                <a:tc>
                  <a:txBody>
                    <a:bodyPr/>
                    <a:lstStyle/>
                    <a:p>
                      <a:pPr algn="ctr" fontAlgn="ctr"/>
                      <a:r>
                        <a:rPr lang="es-CO" sz="1600" b="1" kern="1200" dirty="0" smtClean="0">
                          <a:solidFill>
                            <a:schemeClr val="bg1"/>
                          </a:solidFill>
                          <a:effectLst/>
                          <a:latin typeface="+mn-lt"/>
                          <a:ea typeface="+mn-ea"/>
                          <a:cs typeface="+mn-cs"/>
                        </a:rPr>
                        <a:t>2018-1</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n-lt"/>
                          <a:ea typeface="+mn-ea"/>
                          <a:cs typeface="+mn-cs"/>
                        </a:rPr>
                        <a:t>2018-2</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n-lt"/>
                          <a:ea typeface="+mn-ea"/>
                          <a:cs typeface="+mn-cs"/>
                        </a:rPr>
                        <a:t>2018-1</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n-lt"/>
                          <a:ea typeface="+mn-ea"/>
                          <a:cs typeface="+mn-cs"/>
                        </a:rPr>
                        <a:t>2018-2</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n-lt"/>
                          <a:ea typeface="+mn-ea"/>
                          <a:cs typeface="+mn-cs"/>
                        </a:rPr>
                        <a:t>2018-1</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n-lt"/>
                          <a:ea typeface="+mn-ea"/>
                          <a:cs typeface="+mn-cs"/>
                        </a:rPr>
                        <a:t>2018-2</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n-lt"/>
                          <a:ea typeface="+mn-ea"/>
                          <a:cs typeface="+mn-cs"/>
                        </a:rPr>
                        <a:t>2018-1</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n-lt"/>
                          <a:ea typeface="+mn-ea"/>
                          <a:cs typeface="+mn-cs"/>
                        </a:rPr>
                        <a:t>2018-2</a:t>
                      </a:r>
                      <a:endParaRPr lang="es-CO" sz="1600" b="1" kern="1200" dirty="0">
                        <a:solidFill>
                          <a:schemeClr val="bg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extLst>
                  <a:ext uri="{0D108BD9-81ED-4DB2-BD59-A6C34878D82A}">
                    <a16:rowId xmlns:a16="http://schemas.microsoft.com/office/drawing/2014/main" val="10001"/>
                  </a:ext>
                </a:extLst>
              </a:tr>
              <a:tr h="59931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CO" sz="1800" b="0" i="0" u="none" strike="noStrike" kern="1200" cap="none" spc="0" normalizeH="0" baseline="0" noProof="0" smtClean="0">
                          <a:ln>
                            <a:noFill/>
                          </a:ln>
                          <a:solidFill>
                            <a:prstClr val="black"/>
                          </a:solidFill>
                          <a:effectLst/>
                          <a:uLnTx/>
                          <a:uFillTx/>
                          <a:latin typeface="Calibri" panose="020F0502020204030204"/>
                          <a:ea typeface="+mn-ea"/>
                          <a:cs typeface="+mn-cs"/>
                        </a:rPr>
                        <a:t>0</a:t>
                      </a:r>
                      <a:endParaRPr kumimoji="0" lang="es-CO" sz="18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CO" sz="1800" b="0" i="0" u="none" strike="noStrike" kern="1200" cap="none" spc="0" normalizeH="0" baseline="0" noProof="0" smtClean="0">
                          <a:ln>
                            <a:noFill/>
                          </a:ln>
                          <a:solidFill>
                            <a:prstClr val="black"/>
                          </a:solidFill>
                          <a:effectLst/>
                          <a:uLnTx/>
                          <a:uFillTx/>
                          <a:latin typeface="Calibri" panose="020F0502020204030204"/>
                          <a:ea typeface="+mn-ea"/>
                          <a:cs typeface="+mn-cs"/>
                        </a:rPr>
                        <a:t>0</a:t>
                      </a:r>
                      <a:endParaRPr kumimoji="0" lang="es-CO" sz="18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CO" sz="1800" b="0" i="0" u="none" strike="noStrike" kern="1200" cap="none" spc="0" normalizeH="0" baseline="0" noProof="0" smtClean="0">
                          <a:ln>
                            <a:noFill/>
                          </a:ln>
                          <a:solidFill>
                            <a:prstClr val="black"/>
                          </a:solidFill>
                          <a:effectLst/>
                          <a:uLnTx/>
                          <a:uFillTx/>
                          <a:latin typeface="Calibri" panose="020F0502020204030204"/>
                          <a:ea typeface="+mn-ea"/>
                          <a:cs typeface="+mn-cs"/>
                        </a:rPr>
                        <a:t>0</a:t>
                      </a:r>
                      <a:endParaRPr kumimoji="0" lang="es-CO" sz="18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CO" sz="1800" b="0" i="0" u="none" strike="noStrike" kern="1200" cap="none" spc="0" normalizeH="0" baseline="0" noProof="0" smtClean="0">
                          <a:ln>
                            <a:noFill/>
                          </a:ln>
                          <a:solidFill>
                            <a:prstClr val="black"/>
                          </a:solidFill>
                          <a:effectLst/>
                          <a:uLnTx/>
                          <a:uFillTx/>
                          <a:latin typeface="Calibri" panose="020F0502020204030204"/>
                          <a:ea typeface="+mn-ea"/>
                          <a:cs typeface="+mn-cs"/>
                        </a:rPr>
                        <a:t>0</a:t>
                      </a:r>
                      <a:endParaRPr kumimoji="0" lang="es-CO" sz="18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CO" sz="1800" b="0" i="0" u="none" strike="noStrike" kern="1200" cap="none" spc="0" normalizeH="0" baseline="0" noProof="0" smtClean="0">
                          <a:ln>
                            <a:noFill/>
                          </a:ln>
                          <a:solidFill>
                            <a:prstClr val="black"/>
                          </a:solidFill>
                          <a:effectLst/>
                          <a:uLnTx/>
                          <a:uFillTx/>
                          <a:latin typeface="Calibri" panose="020F0502020204030204"/>
                          <a:ea typeface="+mn-ea"/>
                          <a:cs typeface="+mn-cs"/>
                        </a:rPr>
                        <a:t>0</a:t>
                      </a:r>
                      <a:endParaRPr kumimoji="0" lang="es-CO" sz="18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CO" sz="1800" b="0" i="0" u="none" strike="noStrike" kern="1200" cap="none" spc="0" normalizeH="0" baseline="0" noProof="0" smtClean="0">
                          <a:ln>
                            <a:noFill/>
                          </a:ln>
                          <a:solidFill>
                            <a:prstClr val="black"/>
                          </a:solidFill>
                          <a:effectLst/>
                          <a:uLnTx/>
                          <a:uFillTx/>
                          <a:latin typeface="Calibri" panose="020F0502020204030204"/>
                          <a:ea typeface="+mn-ea"/>
                          <a:cs typeface="+mn-cs"/>
                        </a:rPr>
                        <a:t>0</a:t>
                      </a:r>
                      <a:endParaRPr kumimoji="0" lang="es-CO" sz="18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CO" sz="1800" b="0" i="0" u="none" strike="noStrike" kern="1200" cap="none" spc="0" normalizeH="0" baseline="0" noProof="0" smtClean="0">
                          <a:ln>
                            <a:noFill/>
                          </a:ln>
                          <a:solidFill>
                            <a:prstClr val="black"/>
                          </a:solidFill>
                          <a:effectLst/>
                          <a:uLnTx/>
                          <a:uFillTx/>
                          <a:latin typeface="Calibri" panose="020F0502020204030204"/>
                          <a:ea typeface="+mn-ea"/>
                          <a:cs typeface="+mn-cs"/>
                        </a:rPr>
                        <a:t>0</a:t>
                      </a:r>
                      <a:endParaRPr kumimoji="0" lang="es-CO" sz="18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s-CO" sz="1800" b="0" i="0" u="none" strike="noStrike" kern="1200" cap="none" spc="0" normalizeH="0" baseline="0" noProof="0" dirty="0" smtClean="0">
                          <a:ln>
                            <a:noFill/>
                          </a:ln>
                          <a:solidFill>
                            <a:prstClr val="black"/>
                          </a:solidFill>
                          <a:effectLst/>
                          <a:uLnTx/>
                          <a:uFillTx/>
                          <a:latin typeface="Calibri" panose="020F0502020204030204"/>
                          <a:ea typeface="+mn-ea"/>
                          <a:cs typeface="+mn-cs"/>
                        </a:rPr>
                        <a:t>0</a:t>
                      </a:r>
                      <a:endParaRPr kumimoji="0" lang="es-CO" sz="18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203072">
                <a:tc gridSpan="8">
                  <a:txBody>
                    <a:bodyPr/>
                    <a:lstStyle/>
                    <a:p>
                      <a:pPr algn="just" fontAlgn="ctr"/>
                      <a:r>
                        <a:rPr lang="es-MX" sz="1600" kern="1200" dirty="0">
                          <a:solidFill>
                            <a:schemeClr val="tx1"/>
                          </a:solidFill>
                          <a:effectLst/>
                          <a:latin typeface="+mn-lt"/>
                          <a:ea typeface="+mn-ea"/>
                          <a:cs typeface="+mn-cs"/>
                        </a:rPr>
                        <a:t>Durante el </a:t>
                      </a:r>
                      <a:r>
                        <a:rPr lang="es-MX" sz="1600" kern="1200" dirty="0" smtClean="0">
                          <a:solidFill>
                            <a:schemeClr val="tx1"/>
                          </a:solidFill>
                          <a:effectLst/>
                          <a:latin typeface="+mn-lt"/>
                          <a:ea typeface="+mn-ea"/>
                          <a:cs typeface="+mn-cs"/>
                        </a:rPr>
                        <a:t>2018  no</a:t>
                      </a:r>
                      <a:r>
                        <a:rPr lang="es-MX" sz="1600" kern="1200" baseline="0" dirty="0" smtClean="0">
                          <a:solidFill>
                            <a:schemeClr val="tx1"/>
                          </a:solidFill>
                          <a:effectLst/>
                          <a:latin typeface="+mn-lt"/>
                          <a:ea typeface="+mn-ea"/>
                          <a:cs typeface="+mn-cs"/>
                        </a:rPr>
                        <a:t> </a:t>
                      </a:r>
                      <a:r>
                        <a:rPr lang="es-MX" sz="1600" kern="1200" dirty="0" smtClean="0">
                          <a:solidFill>
                            <a:schemeClr val="tx1"/>
                          </a:solidFill>
                          <a:effectLst/>
                          <a:latin typeface="+mn-lt"/>
                          <a:ea typeface="+mn-ea"/>
                          <a:cs typeface="+mn-cs"/>
                        </a:rPr>
                        <a:t>se </a:t>
                      </a:r>
                      <a:r>
                        <a:rPr lang="es-MX" sz="1600" kern="1200" dirty="0">
                          <a:solidFill>
                            <a:schemeClr val="tx1"/>
                          </a:solidFill>
                          <a:effectLst/>
                          <a:latin typeface="+mn-lt"/>
                          <a:ea typeface="+mn-ea"/>
                          <a:cs typeface="+mn-cs"/>
                        </a:rPr>
                        <a:t>presentaron </a:t>
                      </a:r>
                      <a:r>
                        <a:rPr lang="es-MX" sz="1600" kern="1200" dirty="0" smtClean="0">
                          <a:solidFill>
                            <a:schemeClr val="tx1"/>
                          </a:solidFill>
                          <a:effectLst/>
                          <a:latin typeface="+mn-lt"/>
                          <a:ea typeface="+mn-ea"/>
                          <a:cs typeface="+mn-cs"/>
                        </a:rPr>
                        <a:t> PQR</a:t>
                      </a:r>
                      <a:r>
                        <a:rPr lang="es-MX" sz="1600" kern="1200" baseline="0" dirty="0" smtClean="0">
                          <a:solidFill>
                            <a:schemeClr val="tx1"/>
                          </a:solidFill>
                          <a:effectLst/>
                          <a:latin typeface="+mn-lt"/>
                          <a:ea typeface="+mn-ea"/>
                          <a:cs typeface="+mn-cs"/>
                        </a:rPr>
                        <a:t>S.</a:t>
                      </a:r>
                      <a:endParaRPr lang="es-MX" sz="1600" kern="1200" dirty="0">
                        <a:solidFill>
                          <a:schemeClr val="tx1"/>
                        </a:solidFill>
                        <a:effectLst/>
                        <a:latin typeface="+mn-lt"/>
                        <a:ea typeface="+mn-ea"/>
                        <a:cs typeface="+mn-cs"/>
                      </a:endParaRPr>
                    </a:p>
                    <a:p>
                      <a:pPr marL="0" indent="0" algn="just" fontAlgn="ctr">
                        <a:buNone/>
                      </a:pPr>
                      <a:endParaRPr lang="es-MX" sz="140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3927869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53035" y="361098"/>
            <a:ext cx="9539687" cy="3970318"/>
          </a:xfrm>
          <a:prstGeom prst="rect">
            <a:avLst/>
          </a:prstGeom>
        </p:spPr>
        <p:txBody>
          <a:bodyPr wrap="square">
            <a:spAutoFit/>
          </a:bodyPr>
          <a:lstStyle/>
          <a:p>
            <a:pPr algn="ctr" defTabSz="457200" fontAlgn="ctr">
              <a:spcBef>
                <a:spcPts val="0"/>
              </a:spcBef>
              <a:spcAft>
                <a:spcPts val="0"/>
              </a:spcAft>
              <a:defRPr/>
            </a:pPr>
            <a:r>
              <a:rPr lang="es-CO" sz="2800" b="1" dirty="0" smtClean="0">
                <a:solidFill>
                  <a:srgbClr val="FF0000"/>
                </a:solidFill>
              </a:rPr>
              <a:t>OBJETIVO 2</a:t>
            </a:r>
          </a:p>
          <a:p>
            <a:pPr algn="just" defTabSz="457200" fontAlgn="ctr">
              <a:defRPr/>
            </a:pPr>
            <a:endParaRPr lang="es-CO" sz="2800" b="1" dirty="0" smtClean="0">
              <a:solidFill>
                <a:srgbClr val="FF0000"/>
              </a:solidFill>
            </a:endParaRPr>
          </a:p>
          <a:p>
            <a:pPr lvl="0" algn="just"/>
            <a:r>
              <a:rPr lang="es-CO" sz="2800" b="1" u="sng" dirty="0"/>
              <a:t>Cumplir con las necesidades y expectativas de nuestros usuarios a través de los Acuerdos de Servicio, los requisitos técnicos y la reglamentación establecida por la Universidad</a:t>
            </a:r>
            <a:r>
              <a:rPr lang="es-CO" sz="2800" b="1" u="sng" dirty="0" smtClean="0"/>
              <a:t>.</a:t>
            </a:r>
          </a:p>
          <a:p>
            <a:pPr lvl="0" algn="just"/>
            <a:endParaRPr lang="es-CO" sz="2800" b="1" u="sng" dirty="0" smtClean="0"/>
          </a:p>
          <a:p>
            <a:pPr algn="ctr"/>
            <a:r>
              <a:rPr lang="es-CO" sz="2800" b="1" kern="0" dirty="0">
                <a:solidFill>
                  <a:srgbClr val="FF3300"/>
                </a:solidFill>
              </a:rPr>
              <a:t>Desempeño de los procesos y conformidad del servicio</a:t>
            </a:r>
            <a:r>
              <a:rPr lang="es-ES" sz="2800" b="1" dirty="0">
                <a:solidFill>
                  <a:srgbClr val="FF3300"/>
                </a:solidFill>
              </a:rPr>
              <a:t> </a:t>
            </a:r>
          </a:p>
          <a:p>
            <a:pPr lvl="0" algn="just"/>
            <a:endParaRPr lang="es-CO" sz="2800" b="1" u="sng" dirty="0"/>
          </a:p>
          <a:p>
            <a:pPr marL="0" indent="0" algn="ctr" fontAlgn="ctr">
              <a:buFont typeface="Arial" panose="020B0604020202020204" pitchFamily="34" charset="0"/>
              <a:buNone/>
            </a:pPr>
            <a:r>
              <a:rPr lang="es-CO" sz="2800" dirty="0">
                <a:solidFill>
                  <a:srgbClr val="FF0000"/>
                </a:solidFill>
              </a:rPr>
              <a:t>Cumplir con los acuerdos de servicio como mínimo en un 80</a:t>
            </a:r>
            <a:r>
              <a:rPr lang="es-CO" sz="2800" dirty="0" smtClean="0">
                <a:solidFill>
                  <a:srgbClr val="FF0000"/>
                </a:solidFill>
              </a:rPr>
              <a:t>%.</a:t>
            </a:r>
            <a:endParaRPr lang="es-CO" sz="2800" dirty="0">
              <a:solidFill>
                <a:srgbClr val="FF0000"/>
              </a:solidFill>
            </a:endParaRPr>
          </a:p>
        </p:txBody>
      </p:sp>
    </p:spTree>
    <p:extLst>
      <p:ext uri="{BB962C8B-B14F-4D97-AF65-F5344CB8AC3E}">
        <p14:creationId xmlns:p14="http://schemas.microsoft.com/office/powerpoint/2010/main" val="23942623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395536" y="548680"/>
            <a:ext cx="9864159" cy="63408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eaLnBrk="0" hangingPunct="0">
              <a:defRPr/>
            </a:pPr>
            <a:r>
              <a:rPr lang="es-MX" sz="2400" b="1" kern="0" smtClean="0">
                <a:solidFill>
                  <a:srgbClr val="FF3300"/>
                </a:solidFill>
              </a:rPr>
              <a:t>Análisis objetivo“2</a:t>
            </a:r>
            <a:r>
              <a:rPr lang="es-MX" sz="1800" b="1" kern="0" smtClean="0">
                <a:solidFill>
                  <a:srgbClr val="FF3300"/>
                </a:solidFill>
              </a:rPr>
              <a:t>” </a:t>
            </a:r>
            <a:r>
              <a:rPr lang="es-ES" sz="2400" b="1" kern="0" smtClean="0">
                <a:solidFill>
                  <a:srgbClr val="FF3300"/>
                </a:solidFill>
              </a:rPr>
              <a:t>de Calidad </a:t>
            </a:r>
            <a:r>
              <a:rPr lang="es-MX" sz="2400" b="1" kern="0" smtClean="0">
                <a:solidFill>
                  <a:srgbClr val="FF3300"/>
                </a:solidFill>
              </a:rPr>
              <a:t/>
            </a:r>
            <a:br>
              <a:rPr lang="es-MX" sz="2400" b="1" kern="0" smtClean="0">
                <a:solidFill>
                  <a:srgbClr val="FF3300"/>
                </a:solidFill>
              </a:rPr>
            </a:br>
            <a:r>
              <a:rPr lang="es-MX" sz="1800" b="1" smtClean="0"/>
              <a:t>Indicadores de </a:t>
            </a:r>
            <a:r>
              <a:rPr lang="es-ES" sz="1800" b="1" smtClean="0"/>
              <a:t>Acuerdos de Servicio </a:t>
            </a:r>
            <a:r>
              <a:rPr lang="es-CO" sz="2400" smtClean="0"/>
              <a:t/>
            </a:r>
            <a:br>
              <a:rPr lang="es-CO" sz="2400" smtClean="0"/>
            </a:br>
            <a:endParaRPr lang="es-ES" sz="2800" b="1" kern="0" dirty="0">
              <a:solidFill>
                <a:srgbClr val="FF3300"/>
              </a:solidFill>
            </a:endParaRPr>
          </a:p>
        </p:txBody>
      </p:sp>
      <p:graphicFrame>
        <p:nvGraphicFramePr>
          <p:cNvPr id="5" name="6 Tabla"/>
          <p:cNvGraphicFramePr>
            <a:graphicFrameLocks noGrp="1"/>
          </p:cNvGraphicFramePr>
          <p:nvPr>
            <p:extLst>
              <p:ext uri="{D42A27DB-BD31-4B8C-83A1-F6EECF244321}">
                <p14:modId xmlns:p14="http://schemas.microsoft.com/office/powerpoint/2010/main" val="944901120"/>
              </p:ext>
            </p:extLst>
          </p:nvPr>
        </p:nvGraphicFramePr>
        <p:xfrm>
          <a:off x="1075764" y="1075186"/>
          <a:ext cx="9314329" cy="4716014"/>
        </p:xfrm>
        <a:graphic>
          <a:graphicData uri="http://schemas.openxmlformats.org/drawingml/2006/table">
            <a:tbl>
              <a:tblPr/>
              <a:tblGrid>
                <a:gridCol w="4598471">
                  <a:extLst>
                    <a:ext uri="{9D8B030D-6E8A-4147-A177-3AD203B41FA5}">
                      <a16:colId xmlns:a16="http://schemas.microsoft.com/office/drawing/2014/main" val="20000"/>
                    </a:ext>
                  </a:extLst>
                </a:gridCol>
                <a:gridCol w="1192129">
                  <a:extLst>
                    <a:ext uri="{9D8B030D-6E8A-4147-A177-3AD203B41FA5}">
                      <a16:colId xmlns:a16="http://schemas.microsoft.com/office/drawing/2014/main" val="20001"/>
                    </a:ext>
                  </a:extLst>
                </a:gridCol>
                <a:gridCol w="1361970">
                  <a:extLst>
                    <a:ext uri="{9D8B030D-6E8A-4147-A177-3AD203B41FA5}">
                      <a16:colId xmlns:a16="http://schemas.microsoft.com/office/drawing/2014/main" val="20002"/>
                    </a:ext>
                  </a:extLst>
                </a:gridCol>
                <a:gridCol w="2161759">
                  <a:extLst>
                    <a:ext uri="{9D8B030D-6E8A-4147-A177-3AD203B41FA5}">
                      <a16:colId xmlns:a16="http://schemas.microsoft.com/office/drawing/2014/main" val="20003"/>
                    </a:ext>
                  </a:extLst>
                </a:gridCol>
              </a:tblGrid>
              <a:tr h="1150319">
                <a:tc>
                  <a:txBody>
                    <a:bodyPr/>
                    <a:lstStyle/>
                    <a:p>
                      <a:pPr algn="l" fontAlgn="ctr"/>
                      <a:r>
                        <a:rPr lang="es-MX" sz="1600" b="1" i="0" u="none" strike="noStrike" dirty="0">
                          <a:solidFill>
                            <a:schemeClr val="bg1">
                              <a:lumMod val="95000"/>
                            </a:schemeClr>
                          </a:solidFill>
                          <a:latin typeface="Arial"/>
                        </a:rPr>
                        <a:t>INDICADOR</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MX" sz="1600" b="1" i="0" u="none" strike="noStrike" dirty="0" smtClean="0">
                          <a:solidFill>
                            <a:schemeClr val="bg1">
                              <a:lumMod val="95000"/>
                            </a:schemeClr>
                          </a:solidFill>
                          <a:latin typeface="Arial"/>
                        </a:rPr>
                        <a:t>2018-1</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MX" sz="1600" b="1" i="0" u="none" strike="noStrike" dirty="0" smtClean="0">
                          <a:solidFill>
                            <a:schemeClr val="bg1">
                              <a:lumMod val="95000"/>
                            </a:schemeClr>
                          </a:solidFill>
                          <a:latin typeface="Arial"/>
                        </a:rPr>
                        <a:t>2018-2</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MX" sz="1600" b="1" i="0" u="none" strike="noStrike" dirty="0">
                          <a:solidFill>
                            <a:schemeClr val="bg1">
                              <a:lumMod val="95000"/>
                            </a:schemeClr>
                          </a:solidFill>
                          <a:latin typeface="Arial"/>
                        </a:rPr>
                        <a:t>PROMEDIO</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0000"/>
                  </a:ext>
                </a:extLst>
              </a:tr>
              <a:tr h="558894">
                <a:tc>
                  <a:txBody>
                    <a:bodyPr/>
                    <a:lstStyle/>
                    <a:p>
                      <a:pPr algn="just" rtl="0" fontAlgn="ctr"/>
                      <a:r>
                        <a:rPr lang="es-CO" sz="1400" b="1" i="0" u="none" strike="noStrike" dirty="0" smtClean="0">
                          <a:solidFill>
                            <a:schemeClr val="tx1"/>
                          </a:solidFill>
                          <a:effectLst/>
                          <a:latin typeface="Arial"/>
                        </a:rPr>
                        <a:t>Días promedio para el tramité de solicitudes de compra por rango (Acuerdo)</a:t>
                      </a:r>
                      <a:endParaRPr lang="es-CO" sz="1400" b="1" i="0" u="none" strike="noStrike" dirty="0">
                        <a:solidFill>
                          <a:schemeClr val="tx1"/>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rtl="0" fontAlgn="ctr"/>
                      <a:r>
                        <a:rPr lang="es-CO" sz="1400" b="1" i="0" u="none" strike="noStrike" dirty="0" smtClean="0">
                          <a:solidFill>
                            <a:schemeClr val="tx1"/>
                          </a:solidFill>
                          <a:effectLst/>
                          <a:latin typeface="Arial"/>
                        </a:rPr>
                        <a:t>97,7%</a:t>
                      </a:r>
                      <a:endParaRPr lang="es-CO" sz="1400" b="1" i="0" u="none" strike="noStrike" dirty="0">
                        <a:solidFill>
                          <a:schemeClr val="tx1"/>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rtl="0" fontAlgn="ctr"/>
                      <a:r>
                        <a:rPr lang="es-CO" sz="1400" b="1" i="0" u="none" strike="noStrike" dirty="0" smtClean="0">
                          <a:solidFill>
                            <a:schemeClr val="tx1"/>
                          </a:solidFill>
                          <a:effectLst/>
                          <a:latin typeface="Arial"/>
                        </a:rPr>
                        <a:t>90,6%</a:t>
                      </a:r>
                      <a:endParaRPr lang="es-CO" sz="1400" b="1" i="0" u="none" strike="noStrike" dirty="0">
                        <a:solidFill>
                          <a:schemeClr val="tx1"/>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rtl="0" fontAlgn="ctr"/>
                      <a:r>
                        <a:rPr lang="es-CO" sz="1400" b="1" i="0" u="none" strike="noStrike" dirty="0" smtClean="0">
                          <a:solidFill>
                            <a:schemeClr val="tx1"/>
                          </a:solidFill>
                          <a:effectLst/>
                          <a:latin typeface="Arial"/>
                        </a:rPr>
                        <a:t>94,15%</a:t>
                      </a:r>
                      <a:endParaRPr lang="es-CO" sz="1400" b="1" i="0" u="none" strike="noStrike" dirty="0">
                        <a:solidFill>
                          <a:schemeClr val="tx1"/>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1"/>
                  </a:ext>
                </a:extLst>
              </a:tr>
              <a:tr h="3006801">
                <a:tc gridSpan="4">
                  <a:txBody>
                    <a:bodyPr/>
                    <a:lstStyle/>
                    <a:p>
                      <a:pPr algn="just" fontAlgn="ctr"/>
                      <a:r>
                        <a:rPr lang="es-CO" sz="1400" b="0" i="0" u="none" strike="noStrike" kern="1200" baseline="0" dirty="0" smtClean="0">
                          <a:solidFill>
                            <a:schemeClr val="tx1"/>
                          </a:solidFill>
                          <a:latin typeface="Arial"/>
                          <a:ea typeface="+mn-ea"/>
                          <a:cs typeface="+mn-cs"/>
                        </a:rPr>
                        <a:t>No se cumple la meta estándar del indicador del 100%,  se cumple el rango bueno  en un 94%  ,  en el año de un total de 1.110 solicitudes recibidas en el área de compras, se atendieron 1.055 dentro de los tiempos establecidos en el acuerdo de servicio,  la causa de las 55 solicitudes que no se atendieron durante los tiempos establecidos fue entre otras causas, solicitudes pendientes en el proceso de empalme, otras fueron devueltas por falta de presupuesto en el área solicitante; proveedores que no cumplieron por ser período navideño, como acciones de mejora para alcanzar la meta se trabaja en estos momentos en pruebas para el  2019  de las requisiciones por SEVEN en el programa WORK FLOW; lo cual agilizará el tramite interno. también mejorar los tiempos de las áreas solicitantes en los primeros diez días de cada mes, se está ampliando la base de datos de proveedores, información, descripción detallada del área solicitante.</a:t>
                      </a:r>
                      <a:endParaRPr lang="es-ES" sz="1400" b="0" i="0" u="none" strike="noStrike" kern="1200" baseline="0" dirty="0" smtClean="0">
                        <a:solidFill>
                          <a:schemeClr val="tx1"/>
                        </a:solidFill>
                        <a:latin typeface="Arial"/>
                        <a:ea typeface="+mn-ea"/>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24078229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582</TotalTime>
  <Words>2818</Words>
  <Application>Microsoft Office PowerPoint</Application>
  <PresentationFormat>Panorámica</PresentationFormat>
  <Paragraphs>455</Paragraphs>
  <Slides>20</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20</vt:i4>
      </vt:variant>
    </vt:vector>
  </HeadingPairs>
  <TitlesOfParts>
    <vt:vector size="27" baseType="lpstr">
      <vt:lpstr>MS PGothic</vt:lpstr>
      <vt:lpstr>Arial</vt:lpstr>
      <vt:lpstr>Calibri</vt:lpstr>
      <vt:lpstr>Calibri Light</vt:lpstr>
      <vt:lpstr>Century Gothic</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Alejandro Cadena</dc:creator>
  <cp:lastModifiedBy>Gloria A. Sanchez M.</cp:lastModifiedBy>
  <cp:revision>194</cp:revision>
  <dcterms:created xsi:type="dcterms:W3CDTF">2019-03-10T18:08:05Z</dcterms:created>
  <dcterms:modified xsi:type="dcterms:W3CDTF">2019-09-20T21:59:54Z</dcterms:modified>
</cp:coreProperties>
</file>