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1" r:id="rId6"/>
    <p:sldId id="262" r:id="rId7"/>
    <p:sldId id="283" r:id="rId8"/>
    <p:sldId id="263" r:id="rId9"/>
    <p:sldId id="264" r:id="rId10"/>
    <p:sldId id="265" r:id="rId11"/>
    <p:sldId id="272" r:id="rId12"/>
    <p:sldId id="273" r:id="rId13"/>
    <p:sldId id="274" r:id="rId14"/>
    <p:sldId id="276" r:id="rId15"/>
    <p:sldId id="275" r:id="rId16"/>
    <p:sldId id="277" r:id="rId17"/>
    <p:sldId id="279" r:id="rId18"/>
    <p:sldId id="266" r:id="rId19"/>
    <p:sldId id="281" r:id="rId20"/>
    <p:sldId id="282" r:id="rId2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Backup%20preventivo%20Ing%20Gloria\Google%20Drive\SGC\INFOR_ADICIONAL\SEGUIMIENTO_QUEJAS%20y%20CALIFICACIONES%20SS\2018\Satisfacci&#243;n%20del%20cliente%202018.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s-CO"/>
              <a:t>COMPARATIVO DE LA CALIFICACIÓN DEL SERVICIO 2006 - 2018</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1"/>
          <c:order val="1"/>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GB!$N$2:$Z$2</c:f>
              <c:numCache>
                <c:formatCode>General</c:formatCode>
                <c:ptCount val="13"/>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numCache>
            </c:numRef>
          </c:cat>
          <c:val>
            <c:numRef>
              <c:f>GB!$N$4:$Z$4</c:f>
              <c:numCache>
                <c:formatCode>0%</c:formatCode>
                <c:ptCount val="13"/>
                <c:pt idx="0">
                  <c:v>0.88</c:v>
                </c:pt>
                <c:pt idx="1">
                  <c:v>0.86</c:v>
                </c:pt>
                <c:pt idx="2">
                  <c:v>0.94</c:v>
                </c:pt>
                <c:pt idx="3">
                  <c:v>0.96</c:v>
                </c:pt>
                <c:pt idx="4">
                  <c:v>0.97</c:v>
                </c:pt>
                <c:pt idx="5">
                  <c:v>0.97</c:v>
                </c:pt>
                <c:pt idx="6">
                  <c:v>0.97</c:v>
                </c:pt>
                <c:pt idx="7">
                  <c:v>0.98</c:v>
                </c:pt>
                <c:pt idx="8">
                  <c:v>0.82</c:v>
                </c:pt>
                <c:pt idx="9">
                  <c:v>0.94</c:v>
                </c:pt>
                <c:pt idx="10">
                  <c:v>0.9</c:v>
                </c:pt>
                <c:pt idx="11">
                  <c:v>1</c:v>
                </c:pt>
                <c:pt idx="12">
                  <c:v>0.98</c:v>
                </c:pt>
              </c:numCache>
            </c:numRef>
          </c:val>
          <c:extLst>
            <c:ext xmlns:c16="http://schemas.microsoft.com/office/drawing/2014/chart" uri="{C3380CC4-5D6E-409C-BE32-E72D297353CC}">
              <c16:uniqueId val="{00000000-3B33-4EDF-8A27-F5E75E84ABC1}"/>
            </c:ext>
          </c:extLst>
        </c:ser>
        <c:dLbls>
          <c:dLblPos val="outEnd"/>
          <c:showLegendKey val="0"/>
          <c:showVal val="1"/>
          <c:showCatName val="0"/>
          <c:showSerName val="0"/>
          <c:showPercent val="0"/>
          <c:showBubbleSize val="0"/>
        </c:dLbls>
        <c:gapWidth val="219"/>
        <c:overlap val="-27"/>
        <c:axId val="712606288"/>
        <c:axId val="712616688"/>
        <c:extLst>
          <c:ext xmlns:c15="http://schemas.microsoft.com/office/drawing/2012/chart" uri="{02D57815-91ED-43cb-92C2-25804820EDAC}">
            <c15:filteredBarSeries>
              <c15: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GB!$N$2:$Z$2</c15:sqref>
                        </c15:formulaRef>
                      </c:ext>
                    </c:extLst>
                    <c:numCache>
                      <c:formatCode>General</c:formatCode>
                      <c:ptCount val="13"/>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numCache>
                  </c:numRef>
                </c:cat>
                <c:val>
                  <c:numRef>
                    <c:extLst>
                      <c:ext uri="{02D57815-91ED-43cb-92C2-25804820EDAC}">
                        <c15:formulaRef>
                          <c15:sqref>GB!$N$3:$Z$3</c15:sqref>
                        </c15:formulaRef>
                      </c:ext>
                    </c:extLst>
                    <c:numCache>
                      <c:formatCode>General</c:formatCode>
                      <c:ptCount val="13"/>
                    </c:numCache>
                  </c:numRef>
                </c:val>
                <c:extLst>
                  <c:ext xmlns:c16="http://schemas.microsoft.com/office/drawing/2014/chart" uri="{C3380CC4-5D6E-409C-BE32-E72D297353CC}">
                    <c16:uniqueId val="{00000001-3B33-4EDF-8A27-F5E75E84ABC1}"/>
                  </c:ext>
                </c:extLst>
              </c15:ser>
            </c15:filteredBarSeries>
          </c:ext>
        </c:extLst>
      </c:barChart>
      <c:catAx>
        <c:axId val="712606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s-CO"/>
          </a:p>
        </c:txPr>
        <c:crossAx val="712616688"/>
        <c:crosses val="autoZero"/>
        <c:auto val="1"/>
        <c:lblAlgn val="ctr"/>
        <c:lblOffset val="100"/>
        <c:noMultiLvlLbl val="0"/>
      </c:catAx>
      <c:valAx>
        <c:axId val="7126166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s-CO"/>
          </a:p>
        </c:txPr>
        <c:crossAx val="712606288"/>
        <c:crosses val="autoZero"/>
        <c:crossBetween val="between"/>
      </c:valAx>
      <c:spPr>
        <a:noFill/>
        <a:ln>
          <a:noFill/>
        </a:ln>
        <a:effectLst/>
      </c:spPr>
    </c:plotArea>
    <c:plotVisOnly val="1"/>
    <c:dispBlanksAs val="gap"/>
    <c:showDLblsOverMax val="0"/>
  </c:chart>
  <c:spPr>
    <a:noFill/>
    <a:ln>
      <a:noFill/>
    </a:ln>
    <a:effectLst/>
  </c:spPr>
  <c:txPr>
    <a:bodyPr/>
    <a:lstStyle/>
    <a:p>
      <a:pPr>
        <a:defRPr sz="1200" b="1"/>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5/11/2019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5/11/2019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5/11/2019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5/11/2019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5/11/2019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5/11/2019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5/11/2019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5/11/2019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5/11/2019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5/11/2019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5/11/2019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5/11/2019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820473" y="4945487"/>
            <a:ext cx="7263685" cy="646331"/>
          </a:xfrm>
          <a:prstGeom prst="rect">
            <a:avLst/>
          </a:prstGeom>
          <a:noFill/>
        </p:spPr>
        <p:txBody>
          <a:bodyPr wrap="square" rtlCol="0">
            <a:spAutoFit/>
          </a:bodyPr>
          <a:lstStyle/>
          <a:p>
            <a:pPr algn="ctr"/>
            <a:r>
              <a:rPr lang="es-CO" sz="3600" b="1" dirty="0" smtClean="0">
                <a:solidFill>
                  <a:srgbClr val="FF0000"/>
                </a:solidFill>
              </a:rPr>
              <a:t>GESTIÓN BIBLIOTECA</a:t>
            </a:r>
            <a:endParaRPr lang="es-CO" sz="3600" b="1" dirty="0">
              <a:solidFill>
                <a:srgbClr val="FF0000"/>
              </a:solidFill>
            </a:endParaRPr>
          </a:p>
        </p:txBody>
      </p:sp>
    </p:spTree>
    <p:extLst>
      <p:ext uri="{BB962C8B-B14F-4D97-AF65-F5344CB8AC3E}">
        <p14:creationId xmlns:p14="http://schemas.microsoft.com/office/powerpoint/2010/main" val="3586542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77765" y="942679"/>
            <a:ext cx="9932276" cy="3908762"/>
          </a:xfrm>
          <a:prstGeom prst="rect">
            <a:avLst/>
          </a:prstGeom>
        </p:spPr>
        <p:txBody>
          <a:bodyPr wrap="square">
            <a:spAutoFit/>
          </a:bodyPr>
          <a:lstStyle/>
          <a:p>
            <a:pPr algn="ctr" defTabSz="457200" fontAlgn="ctr">
              <a:spcBef>
                <a:spcPts val="0"/>
              </a:spcBef>
              <a:spcAft>
                <a:spcPts val="0"/>
              </a:spcAft>
              <a:defRPr/>
            </a:pPr>
            <a:r>
              <a:rPr lang="es-CO" sz="2400" b="1" dirty="0">
                <a:solidFill>
                  <a:srgbClr val="FF0000"/>
                </a:solidFill>
              </a:rPr>
              <a:t>OBJETIVO 2</a:t>
            </a:r>
          </a:p>
          <a:p>
            <a:pPr algn="ctr" defTabSz="457200" fontAlgn="ctr">
              <a:spcBef>
                <a:spcPts val="0"/>
              </a:spcBef>
              <a:spcAft>
                <a:spcPts val="0"/>
              </a:spcAft>
              <a:defRPr/>
            </a:pPr>
            <a:endParaRPr lang="es-CO" sz="2400" b="1" dirty="0">
              <a:solidFill>
                <a:srgbClr val="FF0000"/>
              </a:solidFill>
            </a:endParaRPr>
          </a:p>
          <a:p>
            <a:pPr lvl="0" algn="just"/>
            <a:r>
              <a:rPr lang="es-CO" sz="2400" b="1" u="sng" dirty="0"/>
              <a:t>Cumplir con las necesidades y expectativas de nuestros usuarios a través de los Acuerdos de Servicio, los requisitos técnicos y la reglamentación establecida por la Universidad.</a:t>
            </a:r>
            <a:endParaRPr lang="es-419" sz="2400" b="1" u="sng" dirty="0"/>
          </a:p>
          <a:p>
            <a:pPr lvl="0" algn="just"/>
            <a:endParaRPr lang="es-CO" sz="2400" b="1" u="sng" dirty="0"/>
          </a:p>
          <a:p>
            <a:pPr lvl="0" algn="just"/>
            <a:endParaRPr lang="es-CO" sz="2400" b="1" u="sng" dirty="0"/>
          </a:p>
          <a:p>
            <a:pPr algn="ctr"/>
            <a:r>
              <a:rPr lang="es-CO" sz="2400" b="1" kern="0" dirty="0">
                <a:solidFill>
                  <a:srgbClr val="FF3300"/>
                </a:solidFill>
              </a:rPr>
              <a:t>Desempeño de los procesos y conformidad del servicio</a:t>
            </a:r>
            <a:r>
              <a:rPr lang="es-ES" sz="2400" b="1" dirty="0">
                <a:solidFill>
                  <a:srgbClr val="FF3300"/>
                </a:solidFill>
              </a:rPr>
              <a:t> </a:t>
            </a:r>
          </a:p>
          <a:p>
            <a:pPr lvl="0" algn="just"/>
            <a:endParaRPr lang="es-CO" sz="2400" b="1" u="sng" dirty="0"/>
          </a:p>
          <a:p>
            <a:pPr algn="ctr" fontAlgn="ctr"/>
            <a:r>
              <a:rPr lang="es-CO" sz="2400" b="1" dirty="0">
                <a:solidFill>
                  <a:srgbClr val="FF0000"/>
                </a:solidFill>
              </a:rPr>
              <a:t>Cumplir con los acuerdos de servicio como mínimo en un 80</a:t>
            </a:r>
            <a:r>
              <a:rPr lang="es-CO" sz="3200" b="1" dirty="0">
                <a:solidFill>
                  <a:srgbClr val="FF0000"/>
                </a:solidFill>
              </a:rPr>
              <a:t>%.</a:t>
            </a:r>
          </a:p>
        </p:txBody>
      </p:sp>
    </p:spTree>
    <p:extLst>
      <p:ext uri="{BB962C8B-B14F-4D97-AF65-F5344CB8AC3E}">
        <p14:creationId xmlns:p14="http://schemas.microsoft.com/office/powerpoint/2010/main" val="3740302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609600" y="349953"/>
            <a:ext cx="9890235" cy="944962"/>
          </a:xfrm>
          <a:prstGeom prst="rect">
            <a:avLst/>
          </a:prstGeom>
        </p:spPr>
      </p:pic>
      <p:pic>
        <p:nvPicPr>
          <p:cNvPr id="4" name="Imagen 3"/>
          <p:cNvPicPr>
            <a:picLocks noChangeAspect="1"/>
          </p:cNvPicPr>
          <p:nvPr/>
        </p:nvPicPr>
        <p:blipFill>
          <a:blip r:embed="rId3"/>
          <a:stretch>
            <a:fillRect/>
          </a:stretch>
        </p:blipFill>
        <p:spPr>
          <a:xfrm>
            <a:off x="732014" y="1145916"/>
            <a:ext cx="9038897" cy="4401693"/>
          </a:xfrm>
          <a:prstGeom prst="rect">
            <a:avLst/>
          </a:prstGeom>
        </p:spPr>
      </p:pic>
    </p:spTree>
    <p:extLst>
      <p:ext uri="{BB962C8B-B14F-4D97-AF65-F5344CB8AC3E}">
        <p14:creationId xmlns:p14="http://schemas.microsoft.com/office/powerpoint/2010/main" val="2011640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559671" y="517327"/>
            <a:ext cx="8736325" cy="4688230"/>
          </a:xfrm>
          <a:prstGeom prst="rect">
            <a:avLst/>
          </a:prstGeom>
        </p:spPr>
      </p:pic>
    </p:spTree>
    <p:extLst>
      <p:ext uri="{BB962C8B-B14F-4D97-AF65-F5344CB8AC3E}">
        <p14:creationId xmlns:p14="http://schemas.microsoft.com/office/powerpoint/2010/main" val="3537737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924910" y="420414"/>
            <a:ext cx="9364717" cy="951853"/>
          </a:xfrm>
          <a:prstGeom prst="rect">
            <a:avLst/>
          </a:prstGeom>
        </p:spPr>
      </p:pic>
      <p:pic>
        <p:nvPicPr>
          <p:cNvPr id="4" name="Imagen 3"/>
          <p:cNvPicPr>
            <a:picLocks noChangeAspect="1"/>
          </p:cNvPicPr>
          <p:nvPr/>
        </p:nvPicPr>
        <p:blipFill>
          <a:blip r:embed="rId3"/>
          <a:stretch>
            <a:fillRect/>
          </a:stretch>
        </p:blipFill>
        <p:spPr>
          <a:xfrm>
            <a:off x="252247" y="1246761"/>
            <a:ext cx="10037380" cy="4483391"/>
          </a:xfrm>
          <a:prstGeom prst="rect">
            <a:avLst/>
          </a:prstGeom>
        </p:spPr>
      </p:pic>
    </p:spTree>
    <p:extLst>
      <p:ext uri="{BB962C8B-B14F-4D97-AF65-F5344CB8AC3E}">
        <p14:creationId xmlns:p14="http://schemas.microsoft.com/office/powerpoint/2010/main" val="30474599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80746" y="585216"/>
            <a:ext cx="8671034" cy="523220"/>
          </a:xfrm>
          <a:prstGeom prst="rect">
            <a:avLst/>
          </a:prstGeom>
        </p:spPr>
        <p:txBody>
          <a:bodyPr wrap="square">
            <a:spAutoFit/>
          </a:bodyPr>
          <a:lstStyle/>
          <a:p>
            <a:r>
              <a:rPr lang="es-CO" sz="2800" dirty="0">
                <a:solidFill>
                  <a:srgbClr val="FFFF00"/>
                </a:solidFill>
              </a:rPr>
              <a:t>P</a:t>
            </a:r>
            <a:r>
              <a:rPr lang="es-CO" sz="2800" dirty="0"/>
              <a:t>roducto y/o servicio no conforme identificado</a:t>
            </a:r>
          </a:p>
        </p:txBody>
      </p:sp>
      <p:graphicFrame>
        <p:nvGraphicFramePr>
          <p:cNvPr id="4" name="8 Tabla"/>
          <p:cNvGraphicFramePr>
            <a:graphicFrameLocks noGrp="1"/>
          </p:cNvGraphicFramePr>
          <p:nvPr>
            <p:extLst>
              <p:ext uri="{D42A27DB-BD31-4B8C-83A1-F6EECF244321}">
                <p14:modId xmlns:p14="http://schemas.microsoft.com/office/powerpoint/2010/main" val="354814848"/>
              </p:ext>
            </p:extLst>
          </p:nvPr>
        </p:nvGraphicFramePr>
        <p:xfrm>
          <a:off x="950260" y="2017767"/>
          <a:ext cx="9399910" cy="2279372"/>
        </p:xfrm>
        <a:graphic>
          <a:graphicData uri="http://schemas.openxmlformats.org/drawingml/2006/table">
            <a:tbl>
              <a:tblPr/>
              <a:tblGrid>
                <a:gridCol w="1941592">
                  <a:extLst>
                    <a:ext uri="{9D8B030D-6E8A-4147-A177-3AD203B41FA5}">
                      <a16:colId xmlns:a16="http://schemas.microsoft.com/office/drawing/2014/main" val="20000"/>
                    </a:ext>
                  </a:extLst>
                </a:gridCol>
                <a:gridCol w="6142153">
                  <a:extLst>
                    <a:ext uri="{9D8B030D-6E8A-4147-A177-3AD203B41FA5}">
                      <a16:colId xmlns:a16="http://schemas.microsoft.com/office/drawing/2014/main" val="20001"/>
                    </a:ext>
                  </a:extLst>
                </a:gridCol>
                <a:gridCol w="1316165">
                  <a:extLst>
                    <a:ext uri="{9D8B030D-6E8A-4147-A177-3AD203B41FA5}">
                      <a16:colId xmlns:a16="http://schemas.microsoft.com/office/drawing/2014/main" val="20002"/>
                    </a:ext>
                  </a:extLst>
                </a:gridCol>
              </a:tblGrid>
              <a:tr h="412652">
                <a:tc>
                  <a:txBody>
                    <a:bodyPr/>
                    <a:lstStyle/>
                    <a:p>
                      <a:pPr algn="just" fontAlgn="ctr"/>
                      <a:r>
                        <a:rPr lang="es-ES" sz="1200" b="1" i="0" u="none" strike="noStrike" dirty="0">
                          <a:solidFill>
                            <a:schemeClr val="bg1"/>
                          </a:solidFill>
                          <a:latin typeface="Century Gothic"/>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Acción/Acciones implantadas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Estado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77889">
                <a:tc gridSpan="3">
                  <a:txBody>
                    <a:bodyPr/>
                    <a:lstStyle/>
                    <a:p>
                      <a:pPr algn="l" fontAlgn="b"/>
                      <a:endParaRPr lang="es-ES" sz="16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1622880">
                <a:tc gridSpan="3">
                  <a:txBody>
                    <a:bodyPr/>
                    <a:lstStyle/>
                    <a:p>
                      <a:pPr algn="l" fontAlgn="ctr"/>
                      <a:r>
                        <a:rPr lang="es-ES" sz="1600" b="0" i="0" u="none" strike="noStrike" dirty="0" smtClean="0">
                          <a:solidFill>
                            <a:srgbClr val="000000"/>
                          </a:solidFill>
                          <a:latin typeface="Arial"/>
                        </a:rPr>
                        <a:t>Se</a:t>
                      </a:r>
                      <a:r>
                        <a:rPr lang="es-ES" sz="1600" b="0" i="0" u="none" strike="noStrike" baseline="0" dirty="0" smtClean="0">
                          <a:solidFill>
                            <a:srgbClr val="000000"/>
                          </a:solidFill>
                          <a:latin typeface="Arial"/>
                        </a:rPr>
                        <a:t> presentó un servicio no conforme por quejas recurrentes en los </a:t>
                      </a:r>
                      <a:r>
                        <a:rPr lang="es-ES" sz="1600" b="0" i="0" u="none" strike="noStrike" baseline="0" dirty="0" err="1" smtClean="0">
                          <a:solidFill>
                            <a:srgbClr val="000000"/>
                          </a:solidFill>
                          <a:latin typeface="Arial"/>
                        </a:rPr>
                        <a:t>locker</a:t>
                      </a:r>
                      <a:r>
                        <a:rPr lang="es-ES" sz="1600" b="0" i="0" u="none" strike="noStrike" baseline="0" dirty="0" smtClean="0">
                          <a:solidFill>
                            <a:srgbClr val="000000"/>
                          </a:solidFill>
                          <a:latin typeface="Arial"/>
                        </a:rPr>
                        <a:t> de biblioteca</a:t>
                      </a:r>
                    </a:p>
                    <a:p>
                      <a:pPr algn="l" fontAlgn="ctr"/>
                      <a:endParaRPr lang="es-ES" sz="1600" b="0" i="0" u="none" strike="noStrike" baseline="0" dirty="0" smtClean="0">
                        <a:solidFill>
                          <a:srgbClr val="000000"/>
                        </a:solidFill>
                        <a:latin typeface="Arial"/>
                      </a:endParaRPr>
                    </a:p>
                    <a:p>
                      <a:pPr algn="l" fontAlgn="ctr"/>
                      <a:endParaRPr lang="es-ES" sz="1600" b="0" i="0" u="none" strike="noStrike" dirty="0">
                        <a:solidFill>
                          <a:srgbClr val="000000"/>
                        </a:solidFill>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33678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33248" y="2319424"/>
            <a:ext cx="9926115" cy="584775"/>
          </a:xfrm>
          <a:prstGeom prst="rect">
            <a:avLst/>
          </a:prstGeom>
        </p:spPr>
        <p:txBody>
          <a:bodyPr wrap="none">
            <a:spAutoFit/>
          </a:bodyPr>
          <a:lstStyle/>
          <a:p>
            <a:pPr algn="ctr" defTabSz="457200" fontAlgn="ctr">
              <a:spcBef>
                <a:spcPts val="0"/>
              </a:spcBef>
              <a:spcAft>
                <a:spcPts val="0"/>
              </a:spcAft>
              <a:defRPr/>
            </a:pPr>
            <a:r>
              <a:rPr lang="es-CO" sz="3200" b="1" kern="0" dirty="0">
                <a:solidFill>
                  <a:srgbClr val="FF3300"/>
                </a:solidFill>
              </a:rPr>
              <a:t>RESULTADOS DE LAS AUDITORÍAS INTERNAS Y EXTERNAS</a:t>
            </a:r>
            <a:endParaRPr lang="es-MX" sz="3200" b="1" kern="0" dirty="0">
              <a:solidFill>
                <a:srgbClr val="FF3300"/>
              </a:solidFill>
            </a:endParaRPr>
          </a:p>
        </p:txBody>
      </p:sp>
    </p:spTree>
    <p:extLst>
      <p:ext uri="{BB962C8B-B14F-4D97-AF65-F5344CB8AC3E}">
        <p14:creationId xmlns:p14="http://schemas.microsoft.com/office/powerpoint/2010/main" val="1040414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9600" y="446718"/>
            <a:ext cx="9133490" cy="1015663"/>
          </a:xfrm>
          <a:prstGeom prst="rect">
            <a:avLst/>
          </a:prstGeom>
        </p:spPr>
        <p:txBody>
          <a:bodyPr wrap="square">
            <a:spAutoFit/>
          </a:bodyPr>
          <a:lstStyle/>
          <a:p>
            <a:r>
              <a:rPr lang="es-CO" b="1" dirty="0">
                <a:solidFill>
                  <a:srgbClr val="FFFF00"/>
                </a:solidFill>
              </a:rPr>
              <a:t>RESULTADOS DE LAS AUDITORÍAS INTERNAS Y EXTERNAS</a:t>
            </a:r>
            <a:r>
              <a:rPr lang="es-CO" dirty="0">
                <a:solidFill>
                  <a:srgbClr val="FFFF00"/>
                </a:solidFill>
              </a:rPr>
              <a:t/>
            </a:r>
            <a:br>
              <a:rPr lang="es-CO" dirty="0">
                <a:solidFill>
                  <a:srgbClr val="FFFF00"/>
                </a:solidFill>
              </a:rPr>
            </a:br>
            <a:endParaRPr lang="es-CO" dirty="0" smtClean="0">
              <a:solidFill>
                <a:srgbClr val="FFFF00"/>
              </a:solidFill>
            </a:endParaRPr>
          </a:p>
          <a:p>
            <a:r>
              <a:rPr lang="es-CO" sz="2400" b="1" dirty="0" smtClean="0">
                <a:solidFill>
                  <a:srgbClr val="FF0000"/>
                </a:solidFill>
              </a:rPr>
              <a:t>Resultados </a:t>
            </a:r>
            <a:r>
              <a:rPr lang="es-CO" sz="2400" b="1" dirty="0">
                <a:solidFill>
                  <a:srgbClr val="FF0000"/>
                </a:solidFill>
              </a:rPr>
              <a:t>de Auditorias internas</a:t>
            </a:r>
          </a:p>
        </p:txBody>
      </p:sp>
      <p:pic>
        <p:nvPicPr>
          <p:cNvPr id="3" name="Imagen 2"/>
          <p:cNvPicPr>
            <a:picLocks noChangeAspect="1"/>
          </p:cNvPicPr>
          <p:nvPr/>
        </p:nvPicPr>
        <p:blipFill>
          <a:blip r:embed="rId2"/>
          <a:stretch>
            <a:fillRect/>
          </a:stretch>
        </p:blipFill>
        <p:spPr>
          <a:xfrm>
            <a:off x="956442" y="1732922"/>
            <a:ext cx="9879724" cy="3564291"/>
          </a:xfrm>
          <a:prstGeom prst="rect">
            <a:avLst/>
          </a:prstGeom>
        </p:spPr>
      </p:pic>
    </p:spTree>
    <p:extLst>
      <p:ext uri="{BB962C8B-B14F-4D97-AF65-F5344CB8AC3E}">
        <p14:creationId xmlns:p14="http://schemas.microsoft.com/office/powerpoint/2010/main" val="1656084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93385" y="0"/>
            <a:ext cx="8954814" cy="1015663"/>
          </a:xfrm>
          <a:prstGeom prst="rect">
            <a:avLst/>
          </a:prstGeom>
        </p:spPr>
        <p:txBody>
          <a:bodyPr wrap="square">
            <a:spAutoFit/>
          </a:bodyPr>
          <a:lstStyle/>
          <a:p>
            <a:pPr algn="ctr"/>
            <a:r>
              <a:rPr lang="es-CO" b="1" dirty="0"/>
              <a:t>RESULTADOS DE LAS AUDITORÍAS INTERNAS Y EXTERNAS</a:t>
            </a:r>
            <a:r>
              <a:rPr lang="es-CO" dirty="0"/>
              <a:t/>
            </a:r>
            <a:br>
              <a:rPr lang="es-CO" dirty="0"/>
            </a:br>
            <a:endParaRPr lang="es-CO" dirty="0" smtClean="0"/>
          </a:p>
          <a:p>
            <a:r>
              <a:rPr lang="es-CO" sz="2400" b="1" dirty="0" smtClean="0">
                <a:solidFill>
                  <a:srgbClr val="FFFF00"/>
                </a:solidFill>
              </a:rPr>
              <a:t>Resultados </a:t>
            </a:r>
            <a:r>
              <a:rPr lang="es-CO" sz="2400" b="1" dirty="0">
                <a:solidFill>
                  <a:srgbClr val="FFFF00"/>
                </a:solidFill>
              </a:rPr>
              <a:t>de Auditorias Externas</a:t>
            </a:r>
          </a:p>
        </p:txBody>
      </p:sp>
      <p:pic>
        <p:nvPicPr>
          <p:cNvPr id="3" name="Imagen 2"/>
          <p:cNvPicPr>
            <a:picLocks noChangeAspect="1"/>
          </p:cNvPicPr>
          <p:nvPr/>
        </p:nvPicPr>
        <p:blipFill>
          <a:blip r:embed="rId2"/>
          <a:stretch>
            <a:fillRect/>
          </a:stretch>
        </p:blipFill>
        <p:spPr>
          <a:xfrm>
            <a:off x="1190144" y="651639"/>
            <a:ext cx="9879724" cy="3149396"/>
          </a:xfrm>
          <a:prstGeom prst="rect">
            <a:avLst/>
          </a:prstGeom>
        </p:spPr>
      </p:pic>
      <p:graphicFrame>
        <p:nvGraphicFramePr>
          <p:cNvPr id="4" name="1 Tabla"/>
          <p:cNvGraphicFramePr>
            <a:graphicFrameLocks noGrp="1"/>
          </p:cNvGraphicFramePr>
          <p:nvPr>
            <p:extLst>
              <p:ext uri="{D42A27DB-BD31-4B8C-83A1-F6EECF244321}">
                <p14:modId xmlns:p14="http://schemas.microsoft.com/office/powerpoint/2010/main" val="193445749"/>
              </p:ext>
            </p:extLst>
          </p:nvPr>
        </p:nvGraphicFramePr>
        <p:xfrm>
          <a:off x="455346" y="3818965"/>
          <a:ext cx="10825655" cy="2476101"/>
        </p:xfrm>
        <a:graphic>
          <a:graphicData uri="http://schemas.openxmlformats.org/drawingml/2006/table">
            <a:tbl>
              <a:tblPr firstRow="1" firstCol="1" bandRow="1">
                <a:tableStyleId>{5C22544A-7EE6-4342-B048-85BDC9FD1C3A}</a:tableStyleId>
              </a:tblPr>
              <a:tblGrid>
                <a:gridCol w="2260960">
                  <a:extLst>
                    <a:ext uri="{9D8B030D-6E8A-4147-A177-3AD203B41FA5}">
                      <a16:colId xmlns:a16="http://schemas.microsoft.com/office/drawing/2014/main" val="20000"/>
                    </a:ext>
                  </a:extLst>
                </a:gridCol>
                <a:gridCol w="6302188">
                  <a:extLst>
                    <a:ext uri="{9D8B030D-6E8A-4147-A177-3AD203B41FA5}">
                      <a16:colId xmlns:a16="http://schemas.microsoft.com/office/drawing/2014/main" val="20001"/>
                    </a:ext>
                  </a:extLst>
                </a:gridCol>
                <a:gridCol w="2262507">
                  <a:extLst>
                    <a:ext uri="{9D8B030D-6E8A-4147-A177-3AD203B41FA5}">
                      <a16:colId xmlns:a16="http://schemas.microsoft.com/office/drawing/2014/main" val="20002"/>
                    </a:ext>
                  </a:extLst>
                </a:gridCol>
              </a:tblGrid>
              <a:tr h="232943">
                <a:tc>
                  <a:txBody>
                    <a:bodyPr/>
                    <a:lstStyle/>
                    <a:p>
                      <a:pPr algn="ctr">
                        <a:lnSpc>
                          <a:spcPct val="115000"/>
                        </a:lnSpc>
                        <a:spcAft>
                          <a:spcPts val="0"/>
                        </a:spcAft>
                      </a:pPr>
                      <a:r>
                        <a:rPr lang="es-CO" sz="1800" dirty="0">
                          <a:solidFill>
                            <a:schemeClr val="tx1"/>
                          </a:solidFill>
                          <a:effectLst/>
                          <a:latin typeface="Calibri"/>
                          <a:ea typeface="Calibri"/>
                          <a:cs typeface="Times New Roman"/>
                        </a:rPr>
                        <a:t>HALLAZGO</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15000"/>
                        </a:lnSpc>
                        <a:spcBef>
                          <a:spcPts val="0"/>
                        </a:spcBef>
                        <a:spcAft>
                          <a:spcPts val="1000"/>
                        </a:spcAft>
                        <a:buClrTx/>
                        <a:buSzTx/>
                        <a:buFontTx/>
                        <a:buNone/>
                        <a:tabLst/>
                        <a:defRPr/>
                      </a:pPr>
                      <a:r>
                        <a:rPr lang="es-CO" sz="1800" dirty="0">
                          <a:solidFill>
                            <a:schemeClr val="tx1"/>
                          </a:solidFill>
                          <a:effectLst/>
                          <a:latin typeface="+mn-lt"/>
                          <a:ea typeface="Calibri"/>
                          <a:cs typeface="Times New Roman"/>
                        </a:rPr>
                        <a:t>ACCIÓN</a:t>
                      </a:r>
                      <a:r>
                        <a:rPr lang="es-CO" sz="1800" baseline="0" dirty="0">
                          <a:solidFill>
                            <a:schemeClr val="tx1"/>
                          </a:solidFill>
                          <a:effectLst/>
                          <a:latin typeface="+mn-lt"/>
                          <a:ea typeface="Calibri"/>
                          <a:cs typeface="Times New Roman"/>
                        </a:rPr>
                        <a:t> CORRECTIVA</a:t>
                      </a:r>
                      <a:endParaRPr lang="es-CO" sz="1800" dirty="0">
                        <a:solidFill>
                          <a:schemeClr val="tx1"/>
                        </a:solidFill>
                        <a:effectLst/>
                        <a:latin typeface="+mn-lt"/>
                        <a:ea typeface="Calibri"/>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pPr>
                      <a:r>
                        <a:rPr lang="es-CO" sz="1800" dirty="0">
                          <a:solidFill>
                            <a:schemeClr val="tx1"/>
                          </a:solidFill>
                          <a:effectLst/>
                          <a:latin typeface="Calibri"/>
                          <a:ea typeface="Calibri"/>
                          <a:cs typeface="Times New Roman"/>
                        </a:rPr>
                        <a:t>ESTADO</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60633">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CO" sz="1200" b="1" i="0" u="none" strike="noStrike" kern="1200" dirty="0" smtClean="0">
                          <a:solidFill>
                            <a:schemeClr val="dk1"/>
                          </a:solidFill>
                          <a:effectLst/>
                          <a:latin typeface="Arial"/>
                          <a:ea typeface="+mn-ea"/>
                          <a:cs typeface="+mn-cs"/>
                        </a:rPr>
                        <a:t>NO CONFORMIDAD: No se logra consultar los libros electrónicos por medio de las herramientas</a:t>
                      </a:r>
                      <a:r>
                        <a:rPr lang="es-CO" sz="1200" b="1" i="0" u="none" strike="noStrike" kern="1200" baseline="0" dirty="0" smtClean="0">
                          <a:solidFill>
                            <a:schemeClr val="dk1"/>
                          </a:solidFill>
                          <a:effectLst/>
                          <a:latin typeface="Arial"/>
                          <a:ea typeface="+mn-ea"/>
                          <a:cs typeface="+mn-cs"/>
                        </a:rPr>
                        <a:t> virtuales</a:t>
                      </a:r>
                      <a:endParaRPr lang="es-CO" sz="1200" b="0" i="0" u="none" strike="noStrike" kern="1200" dirty="0">
                        <a:solidFill>
                          <a:schemeClr val="dk1"/>
                        </a:solidFill>
                        <a:effectLst/>
                        <a:latin typeface="Arial"/>
                        <a:ea typeface="+mn-ea"/>
                        <a:cs typeface="+mn-cs"/>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lgn="just" fontAlgn="ctr">
                        <a:buAutoNum type="arabicPeriod"/>
                      </a:pPr>
                      <a:r>
                        <a:rPr lang="es-CO" sz="1200" b="0" i="0" u="none" strike="noStrike" baseline="0" dirty="0" smtClean="0">
                          <a:effectLst/>
                          <a:latin typeface="Arial"/>
                        </a:rPr>
                        <a:t>Socializar la situación con los directores de biblioteca.</a:t>
                      </a:r>
                    </a:p>
                    <a:p>
                      <a:pPr marL="228600" indent="-228600" algn="just" fontAlgn="ctr">
                        <a:buAutoNum type="arabicPeriod"/>
                      </a:pPr>
                      <a:r>
                        <a:rPr lang="es-CO" sz="1200" b="0" i="0" u="none" strike="noStrike" baseline="0" dirty="0" smtClean="0">
                          <a:effectLst/>
                          <a:latin typeface="Arial"/>
                        </a:rPr>
                        <a:t>Generar un reporte de los libros electrónicos cargados en JANIUM para las bibliotecas</a:t>
                      </a:r>
                    </a:p>
                    <a:p>
                      <a:pPr marL="228600" indent="-228600" algn="just" fontAlgn="ctr">
                        <a:buAutoNum type="arabicPeriod"/>
                      </a:pPr>
                      <a:r>
                        <a:rPr lang="es-CO" sz="1200" b="0" i="0" u="none" strike="noStrike" baseline="0" dirty="0" smtClean="0">
                          <a:effectLst/>
                          <a:latin typeface="Arial"/>
                        </a:rPr>
                        <a:t>Hacer un diagnóstico de la prestación del servicios de los recursos electrónicos incluidos en JANIUM para todas las sedes.</a:t>
                      </a:r>
                    </a:p>
                    <a:p>
                      <a:pPr marL="228600" indent="-228600" algn="just" fontAlgn="ctr">
                        <a:buAutoNum type="arabicPeriod"/>
                      </a:pPr>
                      <a:r>
                        <a:rPr lang="es-CO" sz="1200" b="0" i="0" u="none" strike="noStrike" baseline="0" dirty="0" smtClean="0">
                          <a:effectLst/>
                          <a:latin typeface="Arial"/>
                        </a:rPr>
                        <a:t>Dar de baja los registros de los libros electrónicos que están en JANIUM repetidos </a:t>
                      </a:r>
                    </a:p>
                    <a:p>
                      <a:pPr marL="228600" indent="-228600" algn="just" fontAlgn="ctr">
                        <a:buAutoNum type="arabicPeriod"/>
                      </a:pPr>
                      <a:r>
                        <a:rPr lang="es-CO" sz="1200" b="0" i="0" u="none" strike="noStrike" baseline="0" dirty="0" smtClean="0">
                          <a:effectLst/>
                          <a:latin typeface="Arial"/>
                        </a:rPr>
                        <a:t> Validación para el cambio de dominio de las BD y puesta en funcionamiento.</a:t>
                      </a:r>
                    </a:p>
                    <a:p>
                      <a:pPr marL="228600" indent="-228600" algn="just" fontAlgn="ctr">
                        <a:buAutoNum type="arabicPeriod"/>
                      </a:pPr>
                      <a:r>
                        <a:rPr lang="es-CO" sz="1200" b="0" i="0" u="none" strike="noStrike" baseline="0" dirty="0" smtClean="0">
                          <a:effectLst/>
                          <a:latin typeface="Arial"/>
                        </a:rPr>
                        <a:t>Actualizar el staff de las bases de datos </a:t>
                      </a:r>
                    </a:p>
                    <a:p>
                      <a:pPr marL="228600" indent="-228600" algn="just" fontAlgn="ctr">
                        <a:buAutoNum type="arabicPeriod"/>
                      </a:pPr>
                      <a:r>
                        <a:rPr lang="es-CO" sz="1200" b="0" i="0" u="none" strike="noStrike" baseline="0" dirty="0" smtClean="0">
                          <a:effectLst/>
                          <a:latin typeface="Arial"/>
                        </a:rPr>
                        <a:t>Configurar el generador de estadísticas al nuevo Ex proxy</a:t>
                      </a:r>
                    </a:p>
                    <a:p>
                      <a:pPr marL="228600" indent="-228600" algn="just" fontAlgn="ctr">
                        <a:buAutoNum type="arabicPeriod"/>
                      </a:pPr>
                      <a:r>
                        <a:rPr lang="es-CO" sz="1200" b="0" i="0" u="none" strike="noStrike" baseline="0" dirty="0" smtClean="0">
                          <a:effectLst/>
                          <a:latin typeface="Arial"/>
                        </a:rPr>
                        <a:t>Elaboración y verificación de instructivo para la verificación periódica de acceso a los servicios y recursos por parte del personal de la biblioteca y dejar registros que evidencien la actividad.</a:t>
                      </a:r>
                      <a:endParaRPr lang="es-CO"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effectLst/>
                          <a:latin typeface="Arial"/>
                        </a:rPr>
                        <a:t>cerrada</a:t>
                      </a:r>
                      <a:endParaRPr lang="es-CO" sz="20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63663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650124" y="310178"/>
            <a:ext cx="9711559" cy="400110"/>
          </a:xfrm>
          <a:prstGeom prst="rect">
            <a:avLst/>
          </a:prstGeom>
        </p:spPr>
        <p:txBody>
          <a:bodyPr wrap="square">
            <a:spAutoFit/>
          </a:bodyPr>
          <a:lstStyle/>
          <a:p>
            <a:r>
              <a:rPr lang="es-CO" sz="2000" b="1" dirty="0">
                <a:solidFill>
                  <a:srgbClr val="FFFF00"/>
                </a:solidFill>
              </a:rPr>
              <a:t>ESTADO DE LAS NO CONFORMIDADES Y DE LAS ACCIONES CORRECTIVAS</a:t>
            </a:r>
          </a:p>
        </p:txBody>
      </p:sp>
      <p:graphicFrame>
        <p:nvGraphicFramePr>
          <p:cNvPr id="4" name="5 Tabla"/>
          <p:cNvGraphicFramePr>
            <a:graphicFrameLocks noGrp="1"/>
          </p:cNvGraphicFramePr>
          <p:nvPr>
            <p:extLst>
              <p:ext uri="{D42A27DB-BD31-4B8C-83A1-F6EECF244321}">
                <p14:modId xmlns:p14="http://schemas.microsoft.com/office/powerpoint/2010/main" val="1620998551"/>
              </p:ext>
            </p:extLst>
          </p:nvPr>
        </p:nvGraphicFramePr>
        <p:xfrm>
          <a:off x="767257" y="825807"/>
          <a:ext cx="9427777" cy="733908"/>
        </p:xfrm>
        <a:graphic>
          <a:graphicData uri="http://schemas.openxmlformats.org/drawingml/2006/table">
            <a:tbl>
              <a:tblPr/>
              <a:tblGrid>
                <a:gridCol w="2244710">
                  <a:extLst>
                    <a:ext uri="{9D8B030D-6E8A-4147-A177-3AD203B41FA5}">
                      <a16:colId xmlns:a16="http://schemas.microsoft.com/office/drawing/2014/main" val="20000"/>
                    </a:ext>
                  </a:extLst>
                </a:gridCol>
                <a:gridCol w="2430854">
                  <a:extLst>
                    <a:ext uri="{9D8B030D-6E8A-4147-A177-3AD203B41FA5}">
                      <a16:colId xmlns:a16="http://schemas.microsoft.com/office/drawing/2014/main" val="20001"/>
                    </a:ext>
                  </a:extLst>
                </a:gridCol>
                <a:gridCol w="2069511">
                  <a:extLst>
                    <a:ext uri="{9D8B030D-6E8A-4147-A177-3AD203B41FA5}">
                      <a16:colId xmlns:a16="http://schemas.microsoft.com/office/drawing/2014/main" val="20002"/>
                    </a:ext>
                  </a:extLst>
                </a:gridCol>
                <a:gridCol w="1532970">
                  <a:extLst>
                    <a:ext uri="{9D8B030D-6E8A-4147-A177-3AD203B41FA5}">
                      <a16:colId xmlns:a16="http://schemas.microsoft.com/office/drawing/2014/main" val="20003"/>
                    </a:ext>
                  </a:extLst>
                </a:gridCol>
                <a:gridCol w="1149732">
                  <a:extLst>
                    <a:ext uri="{9D8B030D-6E8A-4147-A177-3AD203B41FA5}">
                      <a16:colId xmlns:a16="http://schemas.microsoft.com/office/drawing/2014/main" val="20004"/>
                    </a:ext>
                  </a:extLst>
                </a:gridCol>
              </a:tblGrid>
              <a:tr h="429108">
                <a:tc>
                  <a:txBody>
                    <a:bodyPr/>
                    <a:lstStyle/>
                    <a:p>
                      <a:pPr algn="ctr" fontAlgn="ctr"/>
                      <a:r>
                        <a:rPr lang="es-ES" sz="1050" b="1"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1"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1" i="0" u="none" strike="noStrike" dirty="0">
                          <a:latin typeface="Arial"/>
                        </a:rPr>
                        <a:t>EFICACIA</a:t>
                      </a:r>
                      <a:r>
                        <a:rPr lang="es-ES" sz="1050" b="1" i="0" u="none" strike="noStrike" baseline="0" dirty="0">
                          <a:latin typeface="Arial"/>
                        </a:rPr>
                        <a:t> ACCIONES CERRADAS</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1"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227044">
                <a:tc>
                  <a:txBody>
                    <a:bodyPr/>
                    <a:lstStyle/>
                    <a:p>
                      <a:pPr algn="ctr" fontAlgn="ct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100</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4194709394"/>
              </p:ext>
            </p:extLst>
          </p:nvPr>
        </p:nvGraphicFramePr>
        <p:xfrm>
          <a:off x="621357" y="825807"/>
          <a:ext cx="9573677" cy="880864"/>
        </p:xfrm>
        <a:graphic>
          <a:graphicData uri="http://schemas.openxmlformats.org/drawingml/2006/table">
            <a:tbl>
              <a:tblPr/>
              <a:tblGrid>
                <a:gridCol w="2279448">
                  <a:extLst>
                    <a:ext uri="{9D8B030D-6E8A-4147-A177-3AD203B41FA5}">
                      <a16:colId xmlns:a16="http://schemas.microsoft.com/office/drawing/2014/main" val="20000"/>
                    </a:ext>
                  </a:extLst>
                </a:gridCol>
                <a:gridCol w="2468473">
                  <a:extLst>
                    <a:ext uri="{9D8B030D-6E8A-4147-A177-3AD203B41FA5}">
                      <a16:colId xmlns:a16="http://schemas.microsoft.com/office/drawing/2014/main" val="20001"/>
                    </a:ext>
                  </a:extLst>
                </a:gridCol>
                <a:gridCol w="2101538">
                  <a:extLst>
                    <a:ext uri="{9D8B030D-6E8A-4147-A177-3AD203B41FA5}">
                      <a16:colId xmlns:a16="http://schemas.microsoft.com/office/drawing/2014/main" val="20002"/>
                    </a:ext>
                  </a:extLst>
                </a:gridCol>
                <a:gridCol w="1245356">
                  <a:extLst>
                    <a:ext uri="{9D8B030D-6E8A-4147-A177-3AD203B41FA5}">
                      <a16:colId xmlns:a16="http://schemas.microsoft.com/office/drawing/2014/main" val="20003"/>
                    </a:ext>
                  </a:extLst>
                </a:gridCol>
                <a:gridCol w="1478862">
                  <a:extLst>
                    <a:ext uri="{9D8B030D-6E8A-4147-A177-3AD203B41FA5}">
                      <a16:colId xmlns:a16="http://schemas.microsoft.com/office/drawing/2014/main" val="20004"/>
                    </a:ext>
                  </a:extLst>
                </a:gridCol>
              </a:tblGrid>
              <a:tr h="576064">
                <a:tc>
                  <a:txBody>
                    <a:body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smtClean="0">
                          <a:solidFill>
                            <a:srgbClr val="000000"/>
                          </a:solidFill>
                          <a:effectLst/>
                          <a:latin typeface="Arial"/>
                        </a:rPr>
                        <a:t>4</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2</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2</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2</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50%</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 name="Tabla 1"/>
          <p:cNvGraphicFramePr>
            <a:graphicFrameLocks noGrp="1"/>
          </p:cNvGraphicFramePr>
          <p:nvPr>
            <p:extLst>
              <p:ext uri="{D42A27DB-BD31-4B8C-83A1-F6EECF244321}">
                <p14:modId xmlns:p14="http://schemas.microsoft.com/office/powerpoint/2010/main" val="4059517541"/>
              </p:ext>
            </p:extLst>
          </p:nvPr>
        </p:nvGraphicFramePr>
        <p:xfrm>
          <a:off x="621357" y="1952541"/>
          <a:ext cx="9529650" cy="3588189"/>
        </p:xfrm>
        <a:graphic>
          <a:graphicData uri="http://schemas.openxmlformats.org/drawingml/2006/table">
            <a:tbl>
              <a:tblPr firstRow="1" firstCol="1" bandRow="1">
                <a:tableStyleId>{5C22544A-7EE6-4342-B048-85BDC9FD1C3A}</a:tableStyleId>
              </a:tblPr>
              <a:tblGrid>
                <a:gridCol w="3449104">
                  <a:extLst>
                    <a:ext uri="{9D8B030D-6E8A-4147-A177-3AD203B41FA5}">
                      <a16:colId xmlns:a16="http://schemas.microsoft.com/office/drawing/2014/main" val="2097831735"/>
                    </a:ext>
                  </a:extLst>
                </a:gridCol>
                <a:gridCol w="3158054">
                  <a:extLst>
                    <a:ext uri="{9D8B030D-6E8A-4147-A177-3AD203B41FA5}">
                      <a16:colId xmlns:a16="http://schemas.microsoft.com/office/drawing/2014/main" val="166803587"/>
                    </a:ext>
                  </a:extLst>
                </a:gridCol>
                <a:gridCol w="2922492">
                  <a:extLst>
                    <a:ext uri="{9D8B030D-6E8A-4147-A177-3AD203B41FA5}">
                      <a16:colId xmlns:a16="http://schemas.microsoft.com/office/drawing/2014/main" val="2376857925"/>
                    </a:ext>
                  </a:extLst>
                </a:gridCol>
              </a:tblGrid>
              <a:tr h="299499">
                <a:tc>
                  <a:txBody>
                    <a:bodyPr/>
                    <a:lstStyle/>
                    <a:p>
                      <a:pPr algn="ctr">
                        <a:lnSpc>
                          <a:spcPct val="107000"/>
                        </a:lnSpc>
                        <a:spcAft>
                          <a:spcPts val="0"/>
                        </a:spcAft>
                      </a:pPr>
                      <a:r>
                        <a:rPr lang="es-CO" sz="1000" dirty="0" smtClean="0">
                          <a:solidFill>
                            <a:schemeClr val="tx1"/>
                          </a:solidFill>
                          <a:effectLst/>
                        </a:rPr>
                        <a:t>HALLAZGOS</a:t>
                      </a:r>
                      <a:r>
                        <a:rPr lang="es-CO" sz="1000" baseline="0" dirty="0" smtClean="0">
                          <a:solidFill>
                            <a:schemeClr val="tx1"/>
                          </a:solidFill>
                          <a:effectLst/>
                        </a:rPr>
                        <a:t> Y OBSERVACIONES 2018-2</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smtClean="0">
                          <a:solidFill>
                            <a:schemeClr val="tx1"/>
                          </a:solidFill>
                          <a:effectLst/>
                          <a:latin typeface="+mn-lt"/>
                          <a:ea typeface="+mn-ea"/>
                          <a:cs typeface="+mn-cs"/>
                        </a:rPr>
                        <a:t>ACCIONES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7892182"/>
                  </a:ext>
                </a:extLst>
              </a:tr>
              <a:tr h="705070">
                <a:tc>
                  <a:txBody>
                    <a:bodyPr/>
                    <a:lstStyle/>
                    <a:p>
                      <a:pPr algn="just" fontAlgn="ctr"/>
                      <a:r>
                        <a:rPr lang="es-CO" sz="1100" b="0" i="0" u="none" strike="noStrike" dirty="0">
                          <a:solidFill>
                            <a:schemeClr val="tx1"/>
                          </a:solidFill>
                          <a:effectLst/>
                          <a:latin typeface="Calibri" panose="020F0502020204030204" pitchFamily="34" charset="0"/>
                        </a:rPr>
                        <a:t>Observación 1. Verificar que el formato ST-GB-03-P-01-F "sugerencia adquisición de material bibliográfico" Ver. 1 del 24-7-2015 utilizado en la Sede Centro, tenga impreso el código, la versión y la fecha.  Igualmente verificar el diligenciamiento de información en el formato como periodo y cédula del solicitante. (Numeral de la Norma 7.5.3 Control de la información documentada)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Verificar que  los formatos  contengan las versiones, códigos y fechas, de acuerdo al SGC, cada vez que se requieran físicos y bajarlos de la intranet nacional</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1" i="0" u="none" strike="noStrike" dirty="0" smtClean="0">
                          <a:effectLst/>
                          <a:latin typeface="Arial" panose="020B0604020202020204" pitchFamily="34" charset="0"/>
                        </a:rPr>
                        <a:t>Cerrada: </a:t>
                      </a:r>
                      <a:r>
                        <a:rPr lang="es-CO" sz="1100" b="0" i="0" u="none" strike="noStrike" dirty="0" smtClean="0">
                          <a:effectLst/>
                          <a:latin typeface="Arial" panose="020B0604020202020204" pitchFamily="34" charset="0"/>
                        </a:rPr>
                        <a:t>Se </a:t>
                      </a:r>
                      <a:r>
                        <a:rPr lang="es-CO" sz="1100" b="0" i="0" u="none" strike="noStrike" dirty="0">
                          <a:effectLst/>
                          <a:latin typeface="Arial" panose="020B0604020202020204" pitchFamily="34" charset="0"/>
                        </a:rPr>
                        <a:t>citó al equipo de trabajo y se le dieron las directrices de imprimir los formatos directamente desde la intranet nacional.  Se hizo una trazabilidad de la ruta de las carpetas donde están los formatos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096090"/>
                  </a:ext>
                </a:extLst>
              </a:tr>
              <a:tr h="705070">
                <a:tc rowSpan="2">
                  <a:txBody>
                    <a:bodyPr/>
                    <a:lstStyle/>
                    <a:p>
                      <a:pPr algn="just" fontAlgn="ctr"/>
                      <a:r>
                        <a:rPr lang="es-CO" sz="1100" b="0" i="0" u="none" strike="noStrike" dirty="0">
                          <a:solidFill>
                            <a:schemeClr val="tx1"/>
                          </a:solidFill>
                          <a:effectLst/>
                          <a:latin typeface="Calibri" panose="020F0502020204030204" pitchFamily="34" charset="0"/>
                        </a:rPr>
                        <a:t>Observación 2. Revisar la organización de la información y soportes del proceso de adquisición de material bibliográfico, para que se tenga de forma unificada y se pueda verificar la trazabilidad. (7.5.3 Control de la información documentada)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Socializar con la secretaria las carpetas relacionadas con la información pertinente de biblioteca.</a:t>
                      </a:r>
                    </a:p>
                    <a:p>
                      <a:pPr algn="just">
                        <a:lnSpc>
                          <a:spcPct val="107000"/>
                        </a:lnSpc>
                        <a:spcAft>
                          <a:spcPts val="800"/>
                        </a:spcAft>
                      </a:pP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1" i="0" u="none" strike="noStrike" dirty="0" smtClean="0">
                          <a:effectLst/>
                          <a:latin typeface="Arial" panose="020B0604020202020204" pitchFamily="34" charset="0"/>
                        </a:rPr>
                        <a:t>Cerrada: </a:t>
                      </a:r>
                      <a:r>
                        <a:rPr lang="es-CO" sz="1100" b="0" i="0" u="none" strike="noStrike" dirty="0" smtClean="0">
                          <a:effectLst/>
                          <a:latin typeface="Arial" panose="020B0604020202020204" pitchFamily="34" charset="0"/>
                        </a:rPr>
                        <a:t>Se </a:t>
                      </a:r>
                      <a:r>
                        <a:rPr lang="es-CO" sz="1100" b="0" i="0" u="none" strike="noStrike" dirty="0">
                          <a:effectLst/>
                          <a:latin typeface="Arial" panose="020B0604020202020204" pitchFamily="34" charset="0"/>
                        </a:rPr>
                        <a:t>socializó con la secretaria de Biblioteca las carpetas de archivo y se enviaron a la sede </a:t>
                      </a:r>
                      <a:r>
                        <a:rPr lang="es-CO" sz="1100" b="0" i="0" u="none" strike="noStrike" dirty="0" err="1">
                          <a:effectLst/>
                          <a:latin typeface="Arial" panose="020B0604020202020204" pitchFamily="34" charset="0"/>
                        </a:rPr>
                        <a:t>belmonte</a:t>
                      </a:r>
                      <a:r>
                        <a:rPr lang="es-CO" sz="1100" b="0" i="0" u="none" strike="noStrike" dirty="0">
                          <a:effectLst/>
                          <a:latin typeface="Arial" panose="020B0604020202020204" pitchFamily="34" charset="0"/>
                        </a:rPr>
                        <a:t> en donde tienen </a:t>
                      </a:r>
                      <a:r>
                        <a:rPr lang="es-CO" sz="1100" b="0" i="0" u="none" strike="noStrike" dirty="0" err="1">
                          <a:effectLst/>
                          <a:latin typeface="Arial" panose="020B0604020202020204" pitchFamily="34" charset="0"/>
                        </a:rPr>
                        <a:t>facil</a:t>
                      </a:r>
                      <a:r>
                        <a:rPr lang="es-CO" sz="1100" b="0" i="0" u="none" strike="noStrike" dirty="0">
                          <a:effectLst/>
                          <a:latin typeface="Arial" panose="020B0604020202020204" pitchFamily="34" charset="0"/>
                        </a:rPr>
                        <a:t> acceso a la directora de biblioteca.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4956205"/>
                  </a:ext>
                </a:extLst>
              </a:tr>
              <a:tr h="705070">
                <a:tc vMerge="1">
                  <a:txBody>
                    <a:bodyPr/>
                    <a:lstStyle/>
                    <a:p>
                      <a:pPr algn="just" fontAlgn="ctr"/>
                      <a:endParaRPr lang="es-CO" sz="9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7000"/>
                        </a:lnSpc>
                        <a:spcBef>
                          <a:spcPts val="0"/>
                        </a:spcBef>
                        <a:spcAft>
                          <a:spcPts val="800"/>
                        </a:spcAft>
                        <a:buClrTx/>
                        <a:buSzTx/>
                        <a:buFontTx/>
                        <a:buNone/>
                        <a:tabLst/>
                        <a:defRPr/>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Revisar y ajustar las TRD, conjuntamente con la Coordinadora de Gestión documental las necesidades del proceso para hacer las observaciones necesarias. </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just" fontAlgn="ctr"/>
                      <a:r>
                        <a:rPr lang="es-CO" sz="1100" b="1" i="0" u="none" strike="noStrike" dirty="0" smtClean="0">
                          <a:solidFill>
                            <a:srgbClr val="FF0000"/>
                          </a:solidFill>
                          <a:effectLst/>
                          <a:latin typeface="Arial" panose="020B0604020202020204" pitchFamily="34" charset="0"/>
                        </a:rPr>
                        <a:t>En Proceso</a:t>
                      </a:r>
                      <a:r>
                        <a:rPr lang="es-CO" sz="1100" b="0" i="0" u="none" strike="noStrike" dirty="0" smtClean="0">
                          <a:solidFill>
                            <a:srgbClr val="FF0000"/>
                          </a:solidFill>
                          <a:effectLst/>
                          <a:latin typeface="Arial" panose="020B0604020202020204" pitchFamily="34" charset="0"/>
                        </a:rPr>
                        <a:t>: </a:t>
                      </a:r>
                      <a:r>
                        <a:rPr lang="es-CO" sz="1100" b="0" i="0" u="none" strike="noStrike" dirty="0" smtClean="0">
                          <a:effectLst/>
                          <a:latin typeface="Arial" panose="020B0604020202020204" pitchFamily="34" charset="0"/>
                        </a:rPr>
                        <a:t>Se </a:t>
                      </a:r>
                      <a:r>
                        <a:rPr lang="es-CO" sz="1100" b="0" i="0" u="none" strike="noStrike" dirty="0">
                          <a:effectLst/>
                          <a:latin typeface="Arial" panose="020B0604020202020204" pitchFamily="34" charset="0"/>
                        </a:rPr>
                        <a:t>hará la solicitud a la Coordinadora de Gestión Documental para que haga acompañamiento a la biblioteca en la organización del archivo de gestión.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8760976"/>
                  </a:ext>
                </a:extLst>
              </a:tr>
              <a:tr h="705070">
                <a:tc>
                  <a:txBody>
                    <a:bodyPr/>
                    <a:lstStyle/>
                    <a:p>
                      <a:pPr algn="just" fontAlgn="ctr"/>
                      <a:r>
                        <a:rPr lang="es-CO" sz="900" b="0" i="0" u="none" strike="noStrike" dirty="0" smtClean="0">
                          <a:solidFill>
                            <a:schemeClr val="tx1"/>
                          </a:solidFill>
                          <a:effectLst/>
                          <a:latin typeface="Calibri" panose="020F0502020204030204" pitchFamily="34" charset="0"/>
                        </a:rPr>
                        <a:t>Observación 1. Revisar y ajustar la TRD, donde la conservación de los soportes del proceso de adquisición material bibliográfico esta definida en una sola carpeta; la cual debido a la cantidad de información y por funcionamiento para consulta y seguimiento a la adquisición, los soportes  se archivan en carpetas independientes.</a:t>
                      </a:r>
                      <a:endParaRPr lang="es-CO" sz="9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7000"/>
                        </a:lnSpc>
                        <a:spcBef>
                          <a:spcPts val="0"/>
                        </a:spcBef>
                        <a:spcAft>
                          <a:spcPts val="800"/>
                        </a:spcAft>
                        <a:buClrTx/>
                        <a:buSzTx/>
                        <a:buFontTx/>
                        <a:buNone/>
                        <a:tabLst/>
                        <a:defRPr/>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solicita a la Coordinadora de archivo revisar en consenso las TRD, para ello se le envía oficio solicitando fecha para su visita al proceso de Biblioteca</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just" fontAlgn="ctr"/>
                      <a:endParaRPr lang="es-CO" sz="1100" b="1" i="0" u="none" strike="noStrike" dirty="0">
                        <a:solidFill>
                          <a:srgbClr val="FF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7487437"/>
                  </a:ext>
                </a:extLst>
              </a:tr>
            </a:tbl>
          </a:graphicData>
        </a:graphic>
      </p:graphicFrame>
    </p:spTree>
    <p:extLst>
      <p:ext uri="{BB962C8B-B14F-4D97-AF65-F5344CB8AC3E}">
        <p14:creationId xmlns:p14="http://schemas.microsoft.com/office/powerpoint/2010/main" val="825919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6027" y="329239"/>
            <a:ext cx="8786648" cy="677108"/>
          </a:xfrm>
          <a:prstGeom prst="rect">
            <a:avLst/>
          </a:prstGeom>
        </p:spPr>
        <p:txBody>
          <a:bodyPr wrap="square">
            <a:spAutoFit/>
          </a:bodyPr>
          <a:lstStyle/>
          <a:p>
            <a:pPr algn="ctr"/>
            <a:r>
              <a:rPr lang="es-CO" sz="2000" b="1" dirty="0">
                <a:solidFill>
                  <a:srgbClr val="FFFF00"/>
                </a:solidFill>
              </a:rPr>
              <a:t>GESTIÓN DEL </a:t>
            </a:r>
            <a:r>
              <a:rPr lang="es-CO" sz="2000" b="1" dirty="0" smtClean="0">
                <a:solidFill>
                  <a:srgbClr val="FFFF00"/>
                </a:solidFill>
              </a:rPr>
              <a:t>RIESGO</a:t>
            </a:r>
          </a:p>
          <a:p>
            <a:r>
              <a:rPr lang="es-CO" dirty="0" smtClean="0"/>
              <a:t>Eficacia de las acciones tomadas para abordar los riesgos y las oportunidades.</a:t>
            </a:r>
            <a:endParaRPr lang="es-CO" dirty="0"/>
          </a:p>
        </p:txBody>
      </p:sp>
      <p:pic>
        <p:nvPicPr>
          <p:cNvPr id="3" name="Imagen 2"/>
          <p:cNvPicPr>
            <a:picLocks noChangeAspect="1"/>
          </p:cNvPicPr>
          <p:nvPr/>
        </p:nvPicPr>
        <p:blipFill>
          <a:blip r:embed="rId2"/>
          <a:stretch>
            <a:fillRect/>
          </a:stretch>
        </p:blipFill>
        <p:spPr>
          <a:xfrm>
            <a:off x="536027" y="1146712"/>
            <a:ext cx="9524840" cy="1007909"/>
          </a:xfrm>
          <a:prstGeom prst="rect">
            <a:avLst/>
          </a:prstGeom>
        </p:spPr>
      </p:pic>
      <p:graphicFrame>
        <p:nvGraphicFramePr>
          <p:cNvPr id="4" name="6 Tabla"/>
          <p:cNvGraphicFramePr>
            <a:graphicFrameLocks noGrp="1"/>
          </p:cNvGraphicFramePr>
          <p:nvPr>
            <p:extLst>
              <p:ext uri="{D42A27DB-BD31-4B8C-83A1-F6EECF244321}">
                <p14:modId xmlns:p14="http://schemas.microsoft.com/office/powerpoint/2010/main" val="3000222721"/>
              </p:ext>
            </p:extLst>
          </p:nvPr>
        </p:nvGraphicFramePr>
        <p:xfrm>
          <a:off x="536027" y="2294986"/>
          <a:ext cx="10636470" cy="3314632"/>
        </p:xfrm>
        <a:graphic>
          <a:graphicData uri="http://schemas.openxmlformats.org/drawingml/2006/table">
            <a:tbl>
              <a:tblPr/>
              <a:tblGrid>
                <a:gridCol w="3255635">
                  <a:extLst>
                    <a:ext uri="{9D8B030D-6E8A-4147-A177-3AD203B41FA5}">
                      <a16:colId xmlns:a16="http://schemas.microsoft.com/office/drawing/2014/main" val="20000"/>
                    </a:ext>
                  </a:extLst>
                </a:gridCol>
                <a:gridCol w="4414700">
                  <a:extLst>
                    <a:ext uri="{9D8B030D-6E8A-4147-A177-3AD203B41FA5}">
                      <a16:colId xmlns:a16="http://schemas.microsoft.com/office/drawing/2014/main" val="20001"/>
                    </a:ext>
                  </a:extLst>
                </a:gridCol>
                <a:gridCol w="2934355">
                  <a:extLst>
                    <a:ext uri="{9D8B030D-6E8A-4147-A177-3AD203B41FA5}">
                      <a16:colId xmlns:a16="http://schemas.microsoft.com/office/drawing/2014/main" val="20002"/>
                    </a:ext>
                  </a:extLst>
                </a:gridCol>
                <a:gridCol w="31780">
                  <a:extLst>
                    <a:ext uri="{9D8B030D-6E8A-4147-A177-3AD203B41FA5}">
                      <a16:colId xmlns:a16="http://schemas.microsoft.com/office/drawing/2014/main" val="20003"/>
                    </a:ext>
                  </a:extLst>
                </a:gridCol>
              </a:tblGrid>
              <a:tr h="220179">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85313">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smtClean="0">
                          <a:latin typeface="Century Gothic"/>
                        </a:rPr>
                        <a:t>OPORTUNIDADES DE MEJORA</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47701">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1122514">
                <a:tc rowSpan="3">
                  <a:txBody>
                    <a:bodyPr/>
                    <a:lstStyle/>
                    <a:p>
                      <a:pPr algn="ctr" fontAlgn="ctr"/>
                      <a:r>
                        <a:rPr lang="es-CO" sz="1200" b="1" i="0" u="none" strike="noStrike" kern="1200" dirty="0" smtClean="0">
                          <a:solidFill>
                            <a:srgbClr val="000000"/>
                          </a:solidFill>
                          <a:latin typeface="Arial"/>
                          <a:ea typeface="+mn-ea"/>
                          <a:cs typeface="+mn-cs"/>
                        </a:rPr>
                        <a:t>RIESGO OPERATIVO: </a:t>
                      </a:r>
                      <a:r>
                        <a:rPr lang="es-CO" sz="1200" b="0" i="0" u="none" strike="noStrike" kern="1200" dirty="0" smtClean="0">
                          <a:solidFill>
                            <a:srgbClr val="000000"/>
                          </a:solidFill>
                          <a:latin typeface="Arial"/>
                          <a:ea typeface="+mn-ea"/>
                          <a:cs typeface="+mn-cs"/>
                        </a:rPr>
                        <a:t>Pérdida de material bibliográfico por robo, deterioro  o cantidades de ejemplares insuficientes.</a:t>
                      </a:r>
                      <a:endParaRPr lang="es-ES" sz="12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marL="0" algn="just" defTabSz="457200" rtl="0" eaLnBrk="1" fontAlgn="ctr" latinLnBrk="0" hangingPunct="1"/>
                      <a:r>
                        <a:rPr lang="es-CO" sz="1050" b="0" i="0" u="none" strike="noStrike" kern="1200" dirty="0" smtClean="0">
                          <a:solidFill>
                            <a:srgbClr val="000000"/>
                          </a:solidFill>
                          <a:latin typeface="Arial"/>
                          <a:ea typeface="+mn-ea"/>
                          <a:cs typeface="+mn-cs"/>
                        </a:rPr>
                        <a:t>  1</a:t>
                      </a:r>
                      <a:r>
                        <a:rPr lang="es-CO" sz="1200" b="0" i="0" u="none" strike="noStrike" kern="1200" dirty="0" smtClean="0">
                          <a:solidFill>
                            <a:srgbClr val="000000"/>
                          </a:solidFill>
                          <a:latin typeface="Arial"/>
                          <a:ea typeface="+mn-ea"/>
                          <a:cs typeface="+mn-cs"/>
                        </a:rPr>
                        <a:t>. Solicitar a Servicios generales la Instalación de dos cámaras  de seguridad nuevas en la biblioteca sede Belmonte y centro.</a:t>
                      </a:r>
                    </a:p>
                    <a:p>
                      <a:pPr marL="0" algn="just" defTabSz="457200" rtl="0" eaLnBrk="1" fontAlgn="ctr" latinLnBrk="0" hangingPunct="1"/>
                      <a:endParaRPr lang="es-CO" sz="1200" b="0" i="0" u="none" strike="noStrike" kern="1200" dirty="0" smtClean="0">
                        <a:solidFill>
                          <a:srgbClr val="000000"/>
                        </a:solidFill>
                        <a:latin typeface="Arial"/>
                        <a:ea typeface="+mn-ea"/>
                        <a:cs typeface="+mn-cs"/>
                      </a:endParaRPr>
                    </a:p>
                    <a:p>
                      <a:pPr marL="0" algn="just" defTabSz="457200" rtl="0" eaLnBrk="1" fontAlgn="ctr" latinLnBrk="0" hangingPunct="1"/>
                      <a:r>
                        <a:rPr lang="es-CO" sz="1200" b="0" i="0" u="none" strike="noStrike" kern="1200" dirty="0" smtClean="0">
                          <a:solidFill>
                            <a:srgbClr val="000000"/>
                          </a:solidFill>
                          <a:latin typeface="Arial"/>
                          <a:ea typeface="+mn-ea"/>
                          <a:cs typeface="+mn-cs"/>
                        </a:rPr>
                        <a:t>  2. Solicitar a la Jefatura de Personal cuatro trabajadores más para prestar servicios en Biblioteca  Sede Belmonte (2) y Sede Centro (2), así: </a:t>
                      </a:r>
                      <a:endParaRPr lang="es-419" sz="1200" b="0" i="0" u="none" strike="noStrike" kern="1200" dirty="0" smtClean="0">
                        <a:solidFill>
                          <a:srgbClr val="000000"/>
                        </a:solidFill>
                        <a:latin typeface="Arial"/>
                        <a:ea typeface="+mn-ea"/>
                        <a:cs typeface="+mn-cs"/>
                      </a:endParaRPr>
                    </a:p>
                    <a:p>
                      <a:pPr marL="0" algn="just" defTabSz="457200" rtl="0" eaLnBrk="1" fontAlgn="ctr" latinLnBrk="0" hangingPunct="1"/>
                      <a:endParaRPr lang="es-CO" sz="1200" b="0" i="0" u="none" strike="noStrike" kern="1200" dirty="0" smtClean="0">
                        <a:solidFill>
                          <a:srgbClr val="000000"/>
                        </a:solidFill>
                        <a:latin typeface="Arial"/>
                        <a:ea typeface="+mn-ea"/>
                        <a:cs typeface="+mn-cs"/>
                      </a:endParaRPr>
                    </a:p>
                    <a:p>
                      <a:pPr marL="0" algn="just" defTabSz="457200" rtl="0" eaLnBrk="1" fontAlgn="ctr" latinLnBrk="0" hangingPunct="1"/>
                      <a:r>
                        <a:rPr lang="es-CO" sz="1200" b="0" i="0" u="none" strike="noStrike" kern="1200" dirty="0" smtClean="0">
                          <a:solidFill>
                            <a:srgbClr val="000000"/>
                          </a:solidFill>
                          <a:latin typeface="Arial"/>
                          <a:ea typeface="+mn-ea"/>
                          <a:cs typeface="+mn-cs"/>
                        </a:rPr>
                        <a:t>Belmonte: Sala de sistemas y  Hemeroteca.</a:t>
                      </a:r>
                    </a:p>
                    <a:p>
                      <a:pPr marL="0" algn="just" defTabSz="457200" rtl="0" eaLnBrk="1" fontAlgn="ctr" latinLnBrk="0" hangingPunct="1"/>
                      <a:r>
                        <a:rPr lang="es-CO" sz="1200" b="0" i="0" u="none" strike="noStrike" kern="1200" dirty="0" smtClean="0">
                          <a:solidFill>
                            <a:srgbClr val="000000"/>
                          </a:solidFill>
                          <a:latin typeface="Arial"/>
                          <a:ea typeface="+mn-ea"/>
                          <a:cs typeface="+mn-cs"/>
                        </a:rPr>
                        <a:t>Centro:  Circulación y préstamo y hemeroteca</a:t>
                      </a:r>
                      <a:endParaRPr lang="es-CO" sz="12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a:r>
                        <a:rPr lang="es-CO" dirty="0" smtClean="0"/>
                        <a:t>Todas se encuentran cerradas</a:t>
                      </a:r>
                      <a:endParaRPr lang="es-CO" dirty="0">
                        <a:solidFill>
                          <a:srgbClr val="FF0000"/>
                        </a:solidFil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23619">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s-CO" sz="1800" b="0" i="0" u="none" strike="noStrike" dirty="0">
                        <a:effectLst/>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3619">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s-CO" sz="1800" b="0" i="0" u="none" strike="noStrike" dirty="0">
                        <a:effectLst/>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marL="0" marR="0" indent="0" algn="ctr" defTabSz="457200" rtl="0" eaLnBrk="1" fontAlgn="ctr" latinLnBrk="0" hangingPunct="1">
                        <a:lnSpc>
                          <a:spcPct val="100000"/>
                        </a:lnSpc>
                        <a:spcBef>
                          <a:spcPts val="0"/>
                        </a:spcBef>
                        <a:spcAft>
                          <a:spcPts val="0"/>
                        </a:spcAft>
                        <a:buClrTx/>
                        <a:buSzTx/>
                        <a:buFontTx/>
                        <a:buNone/>
                        <a:tabLst/>
                        <a:defRPr/>
                      </a:pPr>
                      <a:endParaRPr lang="es-ES" sz="1600" b="0" i="0" u="none" strike="noStrike" dirty="0">
                        <a:latin typeface="+mn-lt"/>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189619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991672" y="1198933"/>
            <a:ext cx="10599313" cy="2308324"/>
          </a:xfrm>
          <a:prstGeom prst="rect">
            <a:avLst/>
          </a:prstGeom>
          <a:noFill/>
          <a:ln w="9525">
            <a:noFill/>
            <a:miter lim="800000"/>
            <a:headEnd/>
            <a:tailEnd/>
          </a:ln>
        </p:spPr>
        <p:txBody>
          <a:bodyPr wrap="square">
            <a:spAutoFit/>
          </a:bodyPr>
          <a:lstStyle/>
          <a:p>
            <a:pPr algn="ctr"/>
            <a:r>
              <a:rPr lang="es-MX" b="1" dirty="0"/>
              <a:t>SISTEMA DE GESTIÒN DE CALIDAD – </a:t>
            </a:r>
            <a:r>
              <a:rPr lang="es-MX" b="1" dirty="0" smtClean="0"/>
              <a:t>ISO9001:2015</a:t>
            </a:r>
            <a:r>
              <a:rPr lang="es-MX" b="1" dirty="0"/>
              <a:t/>
            </a:r>
            <a:br>
              <a:rPr lang="es-MX" b="1" dirty="0"/>
            </a:br>
            <a:r>
              <a:rPr lang="es-MX" b="1" dirty="0"/>
              <a:t/>
            </a:r>
            <a:br>
              <a:rPr lang="es-MX" b="1" dirty="0"/>
            </a:br>
            <a:r>
              <a:rPr lang="es-MX" dirty="0"/>
              <a:t>REVISIÓN GERENCIAL SECCIONAL</a:t>
            </a:r>
            <a:br>
              <a:rPr lang="es-MX" dirty="0"/>
            </a:br>
            <a:r>
              <a:rPr lang="es-MX" dirty="0">
                <a:solidFill>
                  <a:srgbClr val="FF3300"/>
                </a:solidFill>
              </a:rPr>
              <a:t/>
            </a:r>
            <a:br>
              <a:rPr lang="es-MX" dirty="0">
                <a:solidFill>
                  <a:srgbClr val="FF3300"/>
                </a:solidFill>
              </a:rPr>
            </a:br>
            <a:r>
              <a:rPr lang="es-MX" sz="2400" b="1" i="1" dirty="0">
                <a:solidFill>
                  <a:srgbClr val="FF3300"/>
                </a:solidFill>
              </a:rPr>
              <a:t>MACROPROCESO:  SOPORTE</a:t>
            </a:r>
          </a:p>
          <a:p>
            <a:pPr algn="ctr"/>
            <a:r>
              <a:rPr lang="es-MX" sz="2400" b="1" i="1" dirty="0" smtClean="0">
                <a:solidFill>
                  <a:srgbClr val="FF3300"/>
                </a:solidFill>
              </a:rPr>
              <a:t>PROCESO</a:t>
            </a:r>
            <a:r>
              <a:rPr lang="es-MX" sz="2400" b="1" i="1" dirty="0">
                <a:solidFill>
                  <a:srgbClr val="FF3300"/>
                </a:solidFill>
              </a:rPr>
              <a:t>: </a:t>
            </a:r>
            <a:r>
              <a:rPr lang="es-MX" sz="2400" b="1" i="1" dirty="0" smtClean="0">
                <a:solidFill>
                  <a:srgbClr val="FF3300"/>
                </a:solidFill>
              </a:rPr>
              <a:t>     </a:t>
            </a:r>
            <a:r>
              <a:rPr lang="es-MX" sz="2400" b="1" i="1" dirty="0">
                <a:solidFill>
                  <a:srgbClr val="FF3300"/>
                </a:solidFill>
              </a:rPr>
              <a:t>GESTIÓN DE BIBLIOTECA</a:t>
            </a:r>
          </a:p>
          <a:p>
            <a:pPr algn="ctr"/>
            <a:endParaRPr lang="es-MX" sz="2400" b="1" i="1" dirty="0">
              <a:solidFill>
                <a:srgbClr val="FF3300"/>
              </a:solidFill>
            </a:endParaRPr>
          </a:p>
        </p:txBody>
      </p:sp>
      <p:sp>
        <p:nvSpPr>
          <p:cNvPr id="6" name="Rectángulo 5"/>
          <p:cNvSpPr/>
          <p:nvPr/>
        </p:nvSpPr>
        <p:spPr>
          <a:xfrm>
            <a:off x="5015356" y="5314709"/>
            <a:ext cx="1878784" cy="369332"/>
          </a:xfrm>
          <a:prstGeom prst="rect">
            <a:avLst/>
          </a:prstGeom>
        </p:spPr>
        <p:txBody>
          <a:bodyPr wrap="none">
            <a:spAutoFit/>
          </a:bodyPr>
          <a:lstStyle/>
          <a:p>
            <a:pPr algn="ctr"/>
            <a:r>
              <a:rPr lang="es-MX" dirty="0" smtClean="0"/>
              <a:t>Marzo 28 de 2019</a:t>
            </a:r>
            <a:endParaRPr lang="es-ES" dirty="0"/>
          </a:p>
        </p:txBody>
      </p:sp>
      <p:pic>
        <p:nvPicPr>
          <p:cNvPr id="2" name="Imagen 1"/>
          <p:cNvPicPr>
            <a:picLocks noChangeAspect="1"/>
          </p:cNvPicPr>
          <p:nvPr/>
        </p:nvPicPr>
        <p:blipFill>
          <a:blip r:embed="rId2"/>
          <a:stretch>
            <a:fillRect/>
          </a:stretch>
        </p:blipFill>
        <p:spPr>
          <a:xfrm>
            <a:off x="2067049" y="3507257"/>
            <a:ext cx="8043903" cy="1347333"/>
          </a:xfrm>
          <a:prstGeom prst="rect">
            <a:avLst/>
          </a:prstGeom>
        </p:spPr>
      </p:pic>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614041" y="2228193"/>
            <a:ext cx="4876800" cy="769441"/>
          </a:xfrm>
          <a:prstGeom prst="rect">
            <a:avLst/>
          </a:prstGeom>
          <a:noFill/>
        </p:spPr>
        <p:txBody>
          <a:bodyPr wrap="square" rtlCol="0">
            <a:spAutoFit/>
          </a:bodyPr>
          <a:lstStyle/>
          <a:p>
            <a:r>
              <a:rPr lang="es-CO" sz="4400" dirty="0" smtClean="0"/>
              <a:t>GRACIAS!!</a:t>
            </a:r>
            <a:endParaRPr lang="es-CO" sz="4400" dirty="0"/>
          </a:p>
        </p:txBody>
      </p:sp>
    </p:spTree>
    <p:extLst>
      <p:ext uri="{BB962C8B-B14F-4D97-AF65-F5344CB8AC3E}">
        <p14:creationId xmlns:p14="http://schemas.microsoft.com/office/powerpoint/2010/main" val="1848718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83172" y="98289"/>
            <a:ext cx="10019191" cy="400110"/>
          </a:xfrm>
          <a:prstGeom prst="rect">
            <a:avLst/>
          </a:prstGeom>
        </p:spPr>
        <p:txBody>
          <a:bodyPr wrap="square">
            <a:spAutoFit/>
          </a:bodyPr>
          <a:lstStyle/>
          <a:p>
            <a:pPr algn="ctr"/>
            <a:r>
              <a:rPr lang="es-CO" sz="2000" b="1" dirty="0">
                <a:solidFill>
                  <a:srgbClr val="FFFF00"/>
                </a:solidFill>
              </a:rPr>
              <a:t>ESTADO DE LAS ACCIONES DE LAS REVISIONES POR LA DIRECCIÓN PREVIAS</a:t>
            </a:r>
          </a:p>
        </p:txBody>
      </p:sp>
      <p:pic>
        <p:nvPicPr>
          <p:cNvPr id="2" name="Imagen 1"/>
          <p:cNvPicPr>
            <a:picLocks noChangeAspect="1"/>
          </p:cNvPicPr>
          <p:nvPr/>
        </p:nvPicPr>
        <p:blipFill>
          <a:blip r:embed="rId2"/>
          <a:stretch>
            <a:fillRect/>
          </a:stretch>
        </p:blipFill>
        <p:spPr>
          <a:xfrm>
            <a:off x="683172" y="650561"/>
            <a:ext cx="9589102" cy="655303"/>
          </a:xfrm>
          <a:prstGeom prst="rect">
            <a:avLst/>
          </a:prstGeom>
        </p:spPr>
      </p:pic>
      <p:graphicFrame>
        <p:nvGraphicFramePr>
          <p:cNvPr id="7" name="2 Tabla"/>
          <p:cNvGraphicFramePr>
            <a:graphicFrameLocks noGrp="1"/>
          </p:cNvGraphicFramePr>
          <p:nvPr>
            <p:extLst>
              <p:ext uri="{D42A27DB-BD31-4B8C-83A1-F6EECF244321}">
                <p14:modId xmlns:p14="http://schemas.microsoft.com/office/powerpoint/2010/main" val="1199626771"/>
              </p:ext>
            </p:extLst>
          </p:nvPr>
        </p:nvGraphicFramePr>
        <p:xfrm>
          <a:off x="429702" y="1449201"/>
          <a:ext cx="10984532" cy="4350678"/>
        </p:xfrm>
        <a:graphic>
          <a:graphicData uri="http://schemas.openxmlformats.org/drawingml/2006/table">
            <a:tbl>
              <a:tblPr>
                <a:tableStyleId>{5C22544A-7EE6-4342-B048-85BDC9FD1C3A}</a:tableStyleId>
              </a:tblPr>
              <a:tblGrid>
                <a:gridCol w="805013">
                  <a:extLst>
                    <a:ext uri="{9D8B030D-6E8A-4147-A177-3AD203B41FA5}">
                      <a16:colId xmlns:a16="http://schemas.microsoft.com/office/drawing/2014/main" val="20000"/>
                    </a:ext>
                  </a:extLst>
                </a:gridCol>
                <a:gridCol w="5693084">
                  <a:extLst>
                    <a:ext uri="{9D8B030D-6E8A-4147-A177-3AD203B41FA5}">
                      <a16:colId xmlns:a16="http://schemas.microsoft.com/office/drawing/2014/main" val="20001"/>
                    </a:ext>
                  </a:extLst>
                </a:gridCol>
                <a:gridCol w="3172047">
                  <a:extLst>
                    <a:ext uri="{9D8B030D-6E8A-4147-A177-3AD203B41FA5}">
                      <a16:colId xmlns:a16="http://schemas.microsoft.com/office/drawing/2014/main" val="20002"/>
                    </a:ext>
                  </a:extLst>
                </a:gridCol>
                <a:gridCol w="1314388">
                  <a:extLst>
                    <a:ext uri="{9D8B030D-6E8A-4147-A177-3AD203B41FA5}">
                      <a16:colId xmlns:a16="http://schemas.microsoft.com/office/drawing/2014/main" val="20003"/>
                    </a:ext>
                  </a:extLst>
                </a:gridCol>
              </a:tblGrid>
              <a:tr h="457065">
                <a:tc gridSpan="4">
                  <a:txBody>
                    <a:bodyPr/>
                    <a:lstStyle/>
                    <a:p>
                      <a:pPr algn="ctr" fontAlgn="b"/>
                      <a:r>
                        <a:rPr lang="es-CO" sz="2000" b="1" u="none" strike="noStrike" dirty="0" smtClean="0">
                          <a:effectLst/>
                        </a:rPr>
                        <a:t>ACCIONES PENDIENTES 201</a:t>
                      </a:r>
                      <a:r>
                        <a:rPr lang="es-419" sz="2000" b="1" u="none" strike="noStrike" dirty="0" smtClean="0">
                          <a:effectLst/>
                        </a:rPr>
                        <a:t>8</a:t>
                      </a:r>
                      <a:r>
                        <a:rPr lang="es-CO" sz="2000" b="1" u="none" strike="noStrike" dirty="0" smtClean="0">
                          <a:effectLst/>
                        </a:rPr>
                        <a:t> –</a:t>
                      </a:r>
                      <a:r>
                        <a:rPr lang="es-CO" sz="2000" b="1" u="none" strike="noStrike" baseline="0" dirty="0" smtClean="0">
                          <a:effectLst/>
                        </a:rPr>
                        <a:t> GESTIÓN DE BIBLIOTECA</a:t>
                      </a:r>
                      <a:endParaRPr lang="es-CO" sz="2000" b="1"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279779">
                <a:tc>
                  <a:txBody>
                    <a:bodyPr/>
                    <a:lstStyle/>
                    <a:p>
                      <a:pPr algn="just" fontAlgn="ctr"/>
                      <a:r>
                        <a:rPr lang="es-CO" sz="1200" b="1" u="none" strike="noStrike" kern="1200" dirty="0">
                          <a:solidFill>
                            <a:schemeClr val="dk1"/>
                          </a:solidFill>
                          <a:effectLst/>
                          <a:latin typeface="+mn-lt"/>
                          <a:ea typeface="+mn-ea"/>
                          <a:cs typeface="+mn-cs"/>
                        </a:rPr>
                        <a:t>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effectLst/>
                        </a:rPr>
                        <a:t>ACCIONES DE MEJORAMIENTO </a:t>
                      </a:r>
                      <a:endParaRPr lang="es-CO" sz="12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kern="1200" dirty="0" smtClean="0">
                          <a:solidFill>
                            <a:schemeClr val="dk1"/>
                          </a:solidFill>
                          <a:effectLst/>
                          <a:latin typeface="+mn-lt"/>
                          <a:ea typeface="+mn-ea"/>
                          <a:cs typeface="+mn-cs"/>
                        </a:rPr>
                        <a:t>SEGUIMIENTO</a:t>
                      </a:r>
                      <a:endParaRPr lang="es-CO" sz="12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kern="1200" dirty="0" smtClean="0">
                          <a:solidFill>
                            <a:schemeClr val="dk1"/>
                          </a:solidFill>
                          <a:effectLst/>
                          <a:latin typeface="+mn-lt"/>
                          <a:ea typeface="+mn-ea"/>
                          <a:cs typeface="+mn-cs"/>
                        </a:rPr>
                        <a:t>ESTADO</a:t>
                      </a:r>
                      <a:endParaRPr lang="es-CO" sz="12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55941">
                <a:tc>
                  <a:txBody>
                    <a:bodyPr/>
                    <a:lstStyle/>
                    <a:p>
                      <a:pPr algn="ctr" rtl="0" fontAlgn="ctr"/>
                      <a:r>
                        <a:rPr lang="es-CO" sz="1600" u="none" strike="noStrike" dirty="0">
                          <a:effectLst/>
                        </a:rPr>
                        <a:t>1</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ES" sz="1600" b="0" i="0" u="none" strike="noStrike" dirty="0" smtClean="0">
                          <a:effectLst/>
                          <a:latin typeface="Arial" panose="020B0604020202020204" pitchFamily="34" charset="0"/>
                        </a:rPr>
                        <a:t>Hacer revisión y evaluación de indicadores de biblioteca a nivel nacional </a:t>
                      </a:r>
                      <a:endParaRPr lang="es-CO" sz="16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rtl="0" fontAlgn="ctr"/>
                      <a:r>
                        <a:rPr lang="es-CO" sz="1400" b="0" i="0" u="none" strike="noStrike" kern="1200" dirty="0" smtClean="0">
                          <a:solidFill>
                            <a:schemeClr val="dk1"/>
                          </a:solidFill>
                          <a:effectLst/>
                          <a:latin typeface="Arial" panose="020B0604020202020204" pitchFamily="34" charset="0"/>
                          <a:ea typeface="+mn-ea"/>
                          <a:cs typeface="+mn-cs"/>
                        </a:rPr>
                        <a:t>Se realizó varias reuniones del</a:t>
                      </a:r>
                      <a:r>
                        <a:rPr lang="es-CO" sz="1400" b="0" i="0" u="none" strike="noStrike" kern="1200" baseline="0" dirty="0" smtClean="0">
                          <a:solidFill>
                            <a:schemeClr val="dk1"/>
                          </a:solidFill>
                          <a:effectLst/>
                          <a:latin typeface="Arial" panose="020B0604020202020204" pitchFamily="34" charset="0"/>
                          <a:ea typeface="+mn-ea"/>
                          <a:cs typeface="+mn-cs"/>
                        </a:rPr>
                        <a:t> comité técnico a nivel nacional para socializar los nuevos indicadores sugeridos por los directores de acuerdo a los servicios prestados.</a:t>
                      </a:r>
                      <a:endParaRPr lang="es-CO" sz="14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s-CO" sz="1800" b="0" i="0" u="none" strike="noStrike" kern="1200" noProof="0" smtClean="0">
                          <a:solidFill>
                            <a:schemeClr val="dk1"/>
                          </a:solidFill>
                          <a:effectLst/>
                          <a:latin typeface="Arial" panose="020B0604020202020204" pitchFamily="34" charset="0"/>
                          <a:ea typeface="+mn-ea"/>
                          <a:cs typeface="+mn-cs"/>
                        </a:rPr>
                        <a:t>Cerrada</a:t>
                      </a:r>
                      <a:endParaRPr lang="es-CO" sz="1800" b="0" i="0" u="none" strike="noStrike" kern="1200" noProof="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914400">
                <a:tc>
                  <a:txBody>
                    <a:bodyPr/>
                    <a:lstStyle/>
                    <a:p>
                      <a:pPr algn="ctr" rtl="0" fontAlgn="ctr"/>
                      <a:r>
                        <a:rPr lang="es-CO" sz="1600" u="none" strike="noStrike" dirty="0">
                          <a:effectLst/>
                        </a:rPr>
                        <a:t>2</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ES" sz="1600" b="0" i="0" u="none" strike="noStrike" dirty="0" smtClean="0">
                          <a:effectLst/>
                          <a:latin typeface="Arial" panose="020B0604020202020204" pitchFamily="34" charset="0"/>
                        </a:rPr>
                        <a:t>Realizar Feria de la información recursos virtuales</a:t>
                      </a:r>
                      <a:endParaRPr lang="es-CO" sz="16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rtl="0" fontAlgn="ctr"/>
                      <a:r>
                        <a:rPr lang="es-CO" sz="1400" b="0" i="0" u="none" strike="noStrike" kern="1200" dirty="0" smtClean="0">
                          <a:solidFill>
                            <a:schemeClr val="dk1"/>
                          </a:solidFill>
                          <a:effectLst/>
                          <a:latin typeface="Arial" panose="020B0604020202020204" pitchFamily="34" charset="0"/>
                          <a:ea typeface="+mn-ea"/>
                          <a:cs typeface="+mn-cs"/>
                        </a:rPr>
                        <a:t>La actividad a realizar </a:t>
                      </a:r>
                      <a:r>
                        <a:rPr lang="es-CO" sz="1400" b="0" i="0" u="none" strike="noStrike" kern="1200" baseline="0" dirty="0" smtClean="0">
                          <a:solidFill>
                            <a:schemeClr val="dk1"/>
                          </a:solidFill>
                          <a:effectLst/>
                          <a:latin typeface="Arial" panose="020B0604020202020204" pitchFamily="34" charset="0"/>
                          <a:ea typeface="+mn-ea"/>
                          <a:cs typeface="+mn-cs"/>
                        </a:rPr>
                        <a:t>en la semana de la Feria de la Acreditación del 8 al 12 de abril</a:t>
                      </a:r>
                      <a:endParaRPr lang="es-CO" sz="14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s-419" sz="1800" b="0" i="0" u="none" strike="noStrike" kern="1200" noProof="0" dirty="0" smtClean="0">
                          <a:solidFill>
                            <a:srgbClr val="FF0000"/>
                          </a:solidFill>
                          <a:effectLst/>
                          <a:latin typeface="Arial" panose="020B0604020202020204" pitchFamily="34" charset="0"/>
                          <a:ea typeface="+mn-ea"/>
                          <a:cs typeface="+mn-cs"/>
                        </a:rPr>
                        <a:t>Abierta</a:t>
                      </a:r>
                      <a:endParaRPr lang="es-CO" sz="1800" b="0" i="0" u="none" strike="noStrike" kern="1200" noProof="0" dirty="0">
                        <a:solidFill>
                          <a:srgbClr val="FF0000"/>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343493">
                <a:tc>
                  <a:txBody>
                    <a:bodyPr/>
                    <a:lstStyle/>
                    <a:p>
                      <a:pPr algn="ctr" rtl="0" fontAlgn="ctr"/>
                      <a:r>
                        <a:rPr lang="es-CO" sz="1600" u="none" strike="noStrike" dirty="0">
                          <a:effectLst/>
                        </a:rPr>
                        <a:t>3</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ES" sz="1600" b="0" i="0" u="none" strike="noStrike" dirty="0" smtClean="0">
                          <a:effectLst/>
                          <a:latin typeface="Arial" panose="020B0604020202020204" pitchFamily="34" charset="0"/>
                        </a:rPr>
                        <a:t>Realizar capacitaciones permanentes por grupos focales con estudiantes, docentes de pregrado y posgrado y personal administrativo (presencial, correos electrónicos, información en el link de la página web)</a:t>
                      </a:r>
                      <a:endParaRPr lang="es-CO" sz="16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rtl="0" fontAlgn="ctr"/>
                      <a:r>
                        <a:rPr lang="es-CO" sz="1600" b="0" i="0" u="none" strike="noStrike" kern="1200" dirty="0" smtClean="0">
                          <a:solidFill>
                            <a:schemeClr val="dk1"/>
                          </a:solidFill>
                          <a:effectLst/>
                          <a:latin typeface="Arial" panose="020B0604020202020204" pitchFamily="34" charset="0"/>
                          <a:ea typeface="+mn-ea"/>
                          <a:cs typeface="+mn-cs"/>
                        </a:rPr>
                        <a:t>Se tiene un plan de capacitación por programa</a:t>
                      </a:r>
                      <a:r>
                        <a:rPr lang="es-CO" sz="1600" b="0" i="0" u="none" strike="noStrike" kern="1200" baseline="0" dirty="0" smtClean="0">
                          <a:solidFill>
                            <a:schemeClr val="dk1"/>
                          </a:solidFill>
                          <a:effectLst/>
                          <a:latin typeface="Arial" panose="020B0604020202020204" pitchFamily="34" charset="0"/>
                          <a:ea typeface="+mn-ea"/>
                          <a:cs typeface="+mn-cs"/>
                        </a:rPr>
                        <a:t>, acompañados de docentes de las diferentes facultades. Se registra lista de asistencia al mismo</a:t>
                      </a:r>
                      <a:endParaRPr lang="es-CO" sz="16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s-CO" sz="1800" b="0" i="0" u="none" strike="noStrike" kern="1200" noProof="0" dirty="0" smtClean="0">
                          <a:solidFill>
                            <a:schemeClr val="dk1"/>
                          </a:solidFill>
                          <a:effectLst/>
                          <a:latin typeface="Arial" panose="020B0604020202020204" pitchFamily="34" charset="0"/>
                          <a:ea typeface="+mn-ea"/>
                          <a:cs typeface="+mn-cs"/>
                        </a:rPr>
                        <a:t>Cerrada</a:t>
                      </a:r>
                      <a:endParaRPr lang="es-CO" sz="1800" b="0" i="0" u="none" strike="noStrike" kern="1200" noProof="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45670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641129" y="1366344"/>
            <a:ext cx="10457793" cy="4529959"/>
          </a:xfrm>
          <a:prstGeom prst="rect">
            <a:avLst/>
          </a:prstGeom>
        </p:spPr>
      </p:pic>
      <p:sp>
        <p:nvSpPr>
          <p:cNvPr id="3" name="Rectángulo 2"/>
          <p:cNvSpPr/>
          <p:nvPr/>
        </p:nvSpPr>
        <p:spPr>
          <a:xfrm>
            <a:off x="1555530" y="519955"/>
            <a:ext cx="8334704" cy="400110"/>
          </a:xfrm>
          <a:prstGeom prst="rect">
            <a:avLst/>
          </a:prstGeom>
        </p:spPr>
        <p:txBody>
          <a:bodyPr wrap="square">
            <a:spAutoFit/>
          </a:bodyPr>
          <a:lstStyle/>
          <a:p>
            <a:pPr algn="ctr"/>
            <a:r>
              <a:rPr lang="es-CO" sz="2000" b="1" dirty="0">
                <a:solidFill>
                  <a:srgbClr val="FFFF00"/>
                </a:solidFill>
              </a:rPr>
              <a:t>OPORTUNIDADES Y ACCIONES DE MEJORA PARA EL PERÍODO (2019)</a:t>
            </a:r>
          </a:p>
        </p:txBody>
      </p:sp>
    </p:spTree>
    <p:extLst>
      <p:ext uri="{BB962C8B-B14F-4D97-AF65-F5344CB8AC3E}">
        <p14:creationId xmlns:p14="http://schemas.microsoft.com/office/powerpoint/2010/main" val="2234079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450429" y="764210"/>
            <a:ext cx="8742244" cy="4804064"/>
          </a:xfrm>
          <a:prstGeom prst="rect">
            <a:avLst/>
          </a:prstGeom>
        </p:spPr>
      </p:pic>
    </p:spTree>
    <p:extLst>
      <p:ext uri="{BB962C8B-B14F-4D97-AF65-F5344CB8AC3E}">
        <p14:creationId xmlns:p14="http://schemas.microsoft.com/office/powerpoint/2010/main" val="153596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462455" y="171154"/>
            <a:ext cx="9691735" cy="987637"/>
          </a:xfrm>
          <a:prstGeom prst="rect">
            <a:avLst/>
          </a:prstGeom>
        </p:spPr>
      </p:pic>
      <p:pic>
        <p:nvPicPr>
          <p:cNvPr id="3" name="Imagen 2"/>
          <p:cNvPicPr>
            <a:picLocks noChangeAspect="1"/>
          </p:cNvPicPr>
          <p:nvPr/>
        </p:nvPicPr>
        <p:blipFill>
          <a:blip r:embed="rId3"/>
          <a:stretch>
            <a:fillRect/>
          </a:stretch>
        </p:blipFill>
        <p:spPr>
          <a:xfrm>
            <a:off x="462455" y="1301230"/>
            <a:ext cx="10053145" cy="1232608"/>
          </a:xfrm>
          <a:prstGeom prst="rect">
            <a:avLst/>
          </a:prstGeom>
        </p:spPr>
      </p:pic>
      <p:graphicFrame>
        <p:nvGraphicFramePr>
          <p:cNvPr id="6" name="Tabla 5"/>
          <p:cNvGraphicFramePr>
            <a:graphicFrameLocks noGrp="1"/>
          </p:cNvGraphicFramePr>
          <p:nvPr>
            <p:extLst>
              <p:ext uri="{D42A27DB-BD31-4B8C-83A1-F6EECF244321}">
                <p14:modId xmlns:p14="http://schemas.microsoft.com/office/powerpoint/2010/main" val="2394903"/>
              </p:ext>
            </p:extLst>
          </p:nvPr>
        </p:nvGraphicFramePr>
        <p:xfrm>
          <a:off x="394448" y="2533838"/>
          <a:ext cx="10578352" cy="3060138"/>
        </p:xfrm>
        <a:graphic>
          <a:graphicData uri="http://schemas.openxmlformats.org/drawingml/2006/table">
            <a:tbl>
              <a:tblPr firstRow="1" firstCol="1" bandRow="1">
                <a:tableStyleId>{5C22544A-7EE6-4342-B048-85BDC9FD1C3A}</a:tableStyleId>
              </a:tblPr>
              <a:tblGrid>
                <a:gridCol w="3899646">
                  <a:extLst>
                    <a:ext uri="{9D8B030D-6E8A-4147-A177-3AD203B41FA5}">
                      <a16:colId xmlns:a16="http://schemas.microsoft.com/office/drawing/2014/main" val="659465119"/>
                    </a:ext>
                  </a:extLst>
                </a:gridCol>
                <a:gridCol w="6678706">
                  <a:extLst>
                    <a:ext uri="{9D8B030D-6E8A-4147-A177-3AD203B41FA5}">
                      <a16:colId xmlns:a16="http://schemas.microsoft.com/office/drawing/2014/main" val="4269419799"/>
                    </a:ext>
                  </a:extLst>
                </a:gridCol>
              </a:tblGrid>
              <a:tr h="326439">
                <a:tc>
                  <a:txBody>
                    <a:bodyPr/>
                    <a:lstStyle/>
                    <a:p>
                      <a:pPr algn="ctr">
                        <a:lnSpc>
                          <a:spcPct val="107000"/>
                        </a:lnSpc>
                        <a:spcAft>
                          <a:spcPts val="1200"/>
                        </a:spcAft>
                      </a:pPr>
                      <a:r>
                        <a:rPr lang="es-CO" sz="1200" dirty="0">
                          <a:solidFill>
                            <a:schemeClr val="tx1"/>
                          </a:solidFill>
                          <a:effectLst/>
                        </a:rPr>
                        <a:t>ACCIONES </a:t>
                      </a:r>
                      <a:r>
                        <a:rPr lang="es-CO" sz="1200" dirty="0" smtClean="0">
                          <a:solidFill>
                            <a:schemeClr val="tx1"/>
                          </a:solidFill>
                          <a:effectLst/>
                        </a:rPr>
                        <a:t>CORRECTIVAS RESULTADO</a:t>
                      </a:r>
                      <a:r>
                        <a:rPr lang="es-CO" sz="1200" baseline="0" dirty="0" smtClean="0">
                          <a:solidFill>
                            <a:schemeClr val="tx1"/>
                          </a:solidFill>
                          <a:effectLst/>
                        </a:rPr>
                        <a:t> ENCUESTA 2017</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367" marR="373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1200"/>
                        </a:spcAft>
                      </a:pPr>
                      <a:r>
                        <a:rPr lang="es-CO" sz="1200" dirty="0">
                          <a:solidFill>
                            <a:schemeClr val="tx1"/>
                          </a:solidFill>
                          <a:effectLst/>
                        </a:rPr>
                        <a:t>SEGUMIENTO</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367" marR="373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82849294"/>
                  </a:ext>
                </a:extLst>
              </a:tr>
              <a:tr h="1040071">
                <a:tc>
                  <a:txBody>
                    <a:bodyPr/>
                    <a:lstStyle/>
                    <a:p>
                      <a:pPr algn="just" rtl="0" fontAlgn="ctr"/>
                      <a:r>
                        <a:rPr lang="es-CO" sz="1800" b="0" i="0" u="none" strike="noStrike" dirty="0">
                          <a:solidFill>
                            <a:srgbClr val="000000"/>
                          </a:solidFill>
                          <a:effectLst/>
                          <a:latin typeface="Calibri" panose="020F0502020204030204" pitchFamily="34" charset="0"/>
                        </a:rPr>
                        <a:t>1.Presupuestar para la vigencia 2019 la compra de 6 ventiladores para la sede centro.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r>
                        <a:rPr lang="es-CO" sz="1400" b="1" i="0" u="none" strike="noStrike" dirty="0" smtClean="0">
                          <a:effectLst/>
                          <a:latin typeface="Arial" panose="020B0604020202020204" pitchFamily="34" charset="0"/>
                        </a:rPr>
                        <a:t>Cerrada: </a:t>
                      </a:r>
                      <a:r>
                        <a:rPr lang="es-CO" sz="1400" b="0" i="0" u="none" strike="noStrike" dirty="0" smtClean="0">
                          <a:effectLst/>
                          <a:latin typeface="Arial" panose="020B0604020202020204" pitchFamily="34" charset="0"/>
                        </a:rPr>
                        <a:t>Se </a:t>
                      </a:r>
                      <a:r>
                        <a:rPr lang="es-CO" sz="1400" b="0" i="0" u="none" strike="noStrike" dirty="0">
                          <a:effectLst/>
                          <a:latin typeface="Arial" panose="020B0604020202020204" pitchFamily="34" charset="0"/>
                        </a:rPr>
                        <a:t>presupuesto para la vigencia 2019 la compra de 6 ventiladores para la sede centro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08336234"/>
                  </a:ext>
                </a:extLst>
              </a:tr>
              <a:tr h="1693628">
                <a:tc>
                  <a:txBody>
                    <a:bodyPr/>
                    <a:lstStyle/>
                    <a:p>
                      <a:pPr algn="just" rtl="0" fontAlgn="ctr"/>
                      <a:r>
                        <a:rPr lang="es-CO" sz="1800" b="0" i="0" u="none" strike="noStrike" dirty="0">
                          <a:solidFill>
                            <a:srgbClr val="000000"/>
                          </a:solidFill>
                          <a:effectLst/>
                          <a:latin typeface="Calibri" panose="020F0502020204030204" pitchFamily="34" charset="0"/>
                        </a:rPr>
                        <a:t>2.Solicitar a sistemas y servicios generales colocar mayores puntos de red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r>
                        <a:rPr lang="es-CO" sz="1400" b="1" i="0" u="none" strike="noStrike" dirty="0" smtClean="0">
                          <a:solidFill>
                            <a:srgbClr val="FF0000"/>
                          </a:solidFill>
                          <a:effectLst/>
                          <a:latin typeface="Arial" panose="020B0604020202020204" pitchFamily="34" charset="0"/>
                        </a:rPr>
                        <a:t>En Proceso: </a:t>
                      </a:r>
                      <a:r>
                        <a:rPr lang="es-CO" sz="1400" b="0" i="0" u="none" strike="noStrike" dirty="0" smtClean="0">
                          <a:effectLst/>
                          <a:latin typeface="Arial" panose="020B0604020202020204" pitchFamily="34" charset="0"/>
                        </a:rPr>
                        <a:t>El </a:t>
                      </a:r>
                      <a:r>
                        <a:rPr lang="es-CO" sz="1400" b="0" i="0" u="none" strike="noStrike" dirty="0">
                          <a:effectLst/>
                          <a:latin typeface="Arial" panose="020B0604020202020204" pitchFamily="34" charset="0"/>
                        </a:rPr>
                        <a:t>jefe de servicios generales solicitó un estudio de viabilidad para colocar aires acondicionados, dando como resultado que por la estructura de la misma en la sede centro no tiene la capacidad instalada para ello.</a:t>
                      </a:r>
                      <a:br>
                        <a:rPr lang="es-CO" sz="1400" b="0" i="0" u="none" strike="noStrike" dirty="0">
                          <a:effectLst/>
                          <a:latin typeface="Arial" panose="020B0604020202020204" pitchFamily="34" charset="0"/>
                        </a:rPr>
                      </a:br>
                      <a:r>
                        <a:rPr lang="es-CO" sz="1400" b="0" i="0" u="none" strike="noStrike" dirty="0">
                          <a:effectLst/>
                          <a:latin typeface="Arial" panose="020B0604020202020204" pitchFamily="34" charset="0"/>
                        </a:rPr>
                        <a:t/>
                      </a:r>
                      <a:br>
                        <a:rPr lang="es-CO" sz="1400" b="0" i="0" u="none" strike="noStrike" dirty="0">
                          <a:effectLst/>
                          <a:latin typeface="Arial" panose="020B0604020202020204" pitchFamily="34" charset="0"/>
                        </a:rPr>
                      </a:br>
                      <a:r>
                        <a:rPr lang="es-CO" sz="1400" b="0" i="0" u="none" strike="noStrike" dirty="0">
                          <a:effectLst/>
                          <a:latin typeface="Arial" panose="020B0604020202020204" pitchFamily="34" charset="0"/>
                        </a:rPr>
                        <a:t>En la visita de pares colaborativos se evidencio con los estudiantes la necesidad de tener más puntos de red, </a:t>
                      </a:r>
                      <a:r>
                        <a:rPr lang="es-CO" sz="1400" b="0" i="0" u="none" strike="noStrike" dirty="0" smtClean="0">
                          <a:effectLst/>
                          <a:latin typeface="Arial" panose="020B0604020202020204" pitchFamily="34" charset="0"/>
                        </a:rPr>
                        <a:t>sugiriendo </a:t>
                      </a:r>
                      <a:r>
                        <a:rPr lang="es-CO" sz="1400" b="0" i="0" u="none" strike="noStrike" dirty="0">
                          <a:effectLst/>
                          <a:latin typeface="Arial" panose="020B0604020202020204" pitchFamily="34" charset="0"/>
                        </a:rPr>
                        <a:t>la dirección de biblioteca sacar los puntos de las lámparas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06798204"/>
                  </a:ext>
                </a:extLst>
              </a:tr>
            </a:tbl>
          </a:graphicData>
        </a:graphic>
      </p:graphicFrame>
    </p:spTree>
    <p:extLst>
      <p:ext uri="{BB962C8B-B14F-4D97-AF65-F5344CB8AC3E}">
        <p14:creationId xmlns:p14="http://schemas.microsoft.com/office/powerpoint/2010/main" val="4181984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1893794" y="480523"/>
            <a:ext cx="7336128" cy="857250"/>
          </a:xfrm>
          <a:prstGeom prst="rect">
            <a:avLst/>
          </a:prstGeom>
        </p:spPr>
        <p:txBody>
          <a:bodyPr vert="horz" lIns="68580" tIns="34290" rIns="68580" bIns="3429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defTabSz="342900">
              <a:defRPr/>
            </a:pPr>
            <a:r>
              <a:rPr lang="es-CO" sz="1800" b="1" dirty="0">
                <a:latin typeface="Calibri"/>
              </a:rPr>
              <a:t>En el año 2018 se hizo por  El Sistemas de Gestión de la Calidad en el mes de octubre 2018, encuesta a nivel nacional de necesidades y expectativas (157 estudiantes encuestados – en espera de resultados de priorización de necesidades):</a:t>
            </a:r>
            <a:endParaRPr lang="es-CO" sz="3300" b="1" dirty="0">
              <a:latin typeface="Calibri"/>
            </a:endParaRPr>
          </a:p>
        </p:txBody>
      </p:sp>
      <p:sp>
        <p:nvSpPr>
          <p:cNvPr id="4" name="Rectángulo 3"/>
          <p:cNvSpPr/>
          <p:nvPr/>
        </p:nvSpPr>
        <p:spPr>
          <a:xfrm>
            <a:off x="744071" y="2276623"/>
            <a:ext cx="10201835" cy="4253537"/>
          </a:xfrm>
          <a:prstGeom prst="rect">
            <a:avLst/>
          </a:prstGeom>
        </p:spPr>
        <p:txBody>
          <a:bodyPr wrap="square">
            <a:spAutoFit/>
          </a:bodyPr>
          <a:lstStyle/>
          <a:p>
            <a:r>
              <a:rPr lang="es-CO" b="1" dirty="0"/>
              <a:t>12. Qué necesidades o expectativas tiene del Servicio de Biblioteca *</a:t>
            </a:r>
            <a:br>
              <a:rPr lang="es-CO" b="1" dirty="0"/>
            </a:br>
            <a:r>
              <a:rPr lang="es-CO" dirty="0"/>
              <a:t>Seleccione máximo tres, que usted considere con mayor relevancia.</a:t>
            </a:r>
            <a:br>
              <a:rPr lang="es-CO" dirty="0"/>
            </a:br>
            <a:endParaRPr lang="es-CO" dirty="0"/>
          </a:p>
          <a:p>
            <a:r>
              <a:rPr lang="es-CO" dirty="0"/>
              <a:t>*Material bibliográfico actualizado</a:t>
            </a:r>
            <a:br>
              <a:rPr lang="es-CO" dirty="0"/>
            </a:br>
            <a:r>
              <a:rPr lang="es-CO" dirty="0"/>
              <a:t>*Disponibilidad de material bibliográfico para consulta y préstamo</a:t>
            </a:r>
            <a:br>
              <a:rPr lang="es-CO" dirty="0"/>
            </a:br>
            <a:r>
              <a:rPr lang="es-CO" dirty="0"/>
              <a:t>*Un servicio personalizado y adecuado para la atención a mis necesidades</a:t>
            </a:r>
            <a:br>
              <a:rPr lang="es-CO" dirty="0"/>
            </a:br>
            <a:r>
              <a:rPr lang="es-CO" dirty="0"/>
              <a:t>*Intercambio de publicaciones entre bibliotecas</a:t>
            </a:r>
            <a:br>
              <a:rPr lang="es-CO" dirty="0"/>
            </a:br>
            <a:r>
              <a:rPr lang="es-CO" dirty="0"/>
              <a:t>*Acceso a Bibliográfica Virtual (Bases de datos)</a:t>
            </a:r>
            <a:br>
              <a:rPr lang="es-CO" dirty="0"/>
            </a:br>
            <a:r>
              <a:rPr lang="es-CO" dirty="0"/>
              <a:t>*Espacios Adecuados de Estudio Individual y /o Grupal</a:t>
            </a:r>
            <a:br>
              <a:rPr lang="es-CO" dirty="0"/>
            </a:br>
            <a:r>
              <a:rPr lang="es-CO" dirty="0"/>
              <a:t>*Buenas condiciones de Iluminación y Ventilación</a:t>
            </a:r>
            <a:br>
              <a:rPr lang="es-CO" dirty="0"/>
            </a:br>
            <a:r>
              <a:rPr lang="es-CO" dirty="0"/>
              <a:t>*  Difusión clara y precisa de los servicios que ofrece la Biblioteca</a:t>
            </a:r>
          </a:p>
          <a:p>
            <a:r>
              <a:rPr lang="es-CO" dirty="0"/>
              <a:t>- Apoyo a los procesos de investigación frente a </a:t>
            </a:r>
            <a:r>
              <a:rPr lang="es-CO" dirty="0" err="1"/>
              <a:t>editorialismo</a:t>
            </a:r>
            <a:r>
              <a:rPr lang="es-CO" dirty="0"/>
              <a:t>, repositorios, búsqueda en bases de datos. </a:t>
            </a:r>
          </a:p>
          <a:p>
            <a:r>
              <a:rPr lang="es-CO" dirty="0"/>
              <a:t>*Otras</a:t>
            </a:r>
            <a:br>
              <a:rPr lang="es-CO" dirty="0"/>
            </a:br>
            <a:endParaRPr lang="es-CO" dirty="0"/>
          </a:p>
          <a:p>
            <a:pPr>
              <a:lnSpc>
                <a:spcPct val="107000"/>
              </a:lnSpc>
            </a:pPr>
            <a:endParaRPr lang="es-CO" dirty="0"/>
          </a:p>
        </p:txBody>
      </p:sp>
    </p:spTree>
    <p:extLst>
      <p:ext uri="{BB962C8B-B14F-4D97-AF65-F5344CB8AC3E}">
        <p14:creationId xmlns:p14="http://schemas.microsoft.com/office/powerpoint/2010/main" val="2044799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5309" y="137923"/>
            <a:ext cx="9659007" cy="461665"/>
          </a:xfrm>
          <a:prstGeom prst="rect">
            <a:avLst/>
          </a:prstGeom>
        </p:spPr>
        <p:txBody>
          <a:bodyPr wrap="square">
            <a:spAutoFit/>
          </a:bodyPr>
          <a:lstStyle/>
          <a:p>
            <a:pPr algn="ctr"/>
            <a:r>
              <a:rPr lang="es-CO" sz="2400" b="1" dirty="0" smtClean="0">
                <a:solidFill>
                  <a:srgbClr val="FFFF00"/>
                </a:solidFill>
              </a:rPr>
              <a:t>CALIFICACIÓN DEL SERVICIO 2006-2018</a:t>
            </a:r>
            <a:endParaRPr lang="es-CO" sz="2400" b="1" dirty="0">
              <a:solidFill>
                <a:srgbClr val="FFFF00"/>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173357591"/>
              </p:ext>
            </p:extLst>
          </p:nvPr>
        </p:nvGraphicFramePr>
        <p:xfrm>
          <a:off x="561356" y="599588"/>
          <a:ext cx="9693836" cy="1952625"/>
        </p:xfrm>
        <a:graphic>
          <a:graphicData uri="http://schemas.openxmlformats.org/drawingml/2006/table">
            <a:tbl>
              <a:tblPr>
                <a:tableStyleId>{5C22544A-7EE6-4342-B048-85BDC9FD1C3A}</a:tableStyleId>
              </a:tblPr>
              <a:tblGrid>
                <a:gridCol w="622652">
                  <a:extLst>
                    <a:ext uri="{9D8B030D-6E8A-4147-A177-3AD203B41FA5}">
                      <a16:colId xmlns:a16="http://schemas.microsoft.com/office/drawing/2014/main" val="3995448797"/>
                    </a:ext>
                  </a:extLst>
                </a:gridCol>
                <a:gridCol w="622652">
                  <a:extLst>
                    <a:ext uri="{9D8B030D-6E8A-4147-A177-3AD203B41FA5}">
                      <a16:colId xmlns:a16="http://schemas.microsoft.com/office/drawing/2014/main" val="2954335066"/>
                    </a:ext>
                  </a:extLst>
                </a:gridCol>
                <a:gridCol w="622652">
                  <a:extLst>
                    <a:ext uri="{9D8B030D-6E8A-4147-A177-3AD203B41FA5}">
                      <a16:colId xmlns:a16="http://schemas.microsoft.com/office/drawing/2014/main" val="2915721899"/>
                    </a:ext>
                  </a:extLst>
                </a:gridCol>
                <a:gridCol w="622652">
                  <a:extLst>
                    <a:ext uri="{9D8B030D-6E8A-4147-A177-3AD203B41FA5}">
                      <a16:colId xmlns:a16="http://schemas.microsoft.com/office/drawing/2014/main" val="2019886435"/>
                    </a:ext>
                  </a:extLst>
                </a:gridCol>
                <a:gridCol w="622652">
                  <a:extLst>
                    <a:ext uri="{9D8B030D-6E8A-4147-A177-3AD203B41FA5}">
                      <a16:colId xmlns:a16="http://schemas.microsoft.com/office/drawing/2014/main" val="755037336"/>
                    </a:ext>
                  </a:extLst>
                </a:gridCol>
                <a:gridCol w="622652">
                  <a:extLst>
                    <a:ext uri="{9D8B030D-6E8A-4147-A177-3AD203B41FA5}">
                      <a16:colId xmlns:a16="http://schemas.microsoft.com/office/drawing/2014/main" val="297957599"/>
                    </a:ext>
                  </a:extLst>
                </a:gridCol>
                <a:gridCol w="622652">
                  <a:extLst>
                    <a:ext uri="{9D8B030D-6E8A-4147-A177-3AD203B41FA5}">
                      <a16:colId xmlns:a16="http://schemas.microsoft.com/office/drawing/2014/main" val="1771397383"/>
                    </a:ext>
                  </a:extLst>
                </a:gridCol>
                <a:gridCol w="622652">
                  <a:extLst>
                    <a:ext uri="{9D8B030D-6E8A-4147-A177-3AD203B41FA5}">
                      <a16:colId xmlns:a16="http://schemas.microsoft.com/office/drawing/2014/main" val="545605351"/>
                    </a:ext>
                  </a:extLst>
                </a:gridCol>
                <a:gridCol w="622652">
                  <a:extLst>
                    <a:ext uri="{9D8B030D-6E8A-4147-A177-3AD203B41FA5}">
                      <a16:colId xmlns:a16="http://schemas.microsoft.com/office/drawing/2014/main" val="1724789899"/>
                    </a:ext>
                  </a:extLst>
                </a:gridCol>
                <a:gridCol w="622652">
                  <a:extLst>
                    <a:ext uri="{9D8B030D-6E8A-4147-A177-3AD203B41FA5}">
                      <a16:colId xmlns:a16="http://schemas.microsoft.com/office/drawing/2014/main" val="3815750821"/>
                    </a:ext>
                  </a:extLst>
                </a:gridCol>
                <a:gridCol w="622652">
                  <a:extLst>
                    <a:ext uri="{9D8B030D-6E8A-4147-A177-3AD203B41FA5}">
                      <a16:colId xmlns:a16="http://schemas.microsoft.com/office/drawing/2014/main" val="765812407"/>
                    </a:ext>
                  </a:extLst>
                </a:gridCol>
                <a:gridCol w="622652">
                  <a:extLst>
                    <a:ext uri="{9D8B030D-6E8A-4147-A177-3AD203B41FA5}">
                      <a16:colId xmlns:a16="http://schemas.microsoft.com/office/drawing/2014/main" val="3063351238"/>
                    </a:ext>
                  </a:extLst>
                </a:gridCol>
                <a:gridCol w="622652">
                  <a:extLst>
                    <a:ext uri="{9D8B030D-6E8A-4147-A177-3AD203B41FA5}">
                      <a16:colId xmlns:a16="http://schemas.microsoft.com/office/drawing/2014/main" val="2485446217"/>
                    </a:ext>
                  </a:extLst>
                </a:gridCol>
                <a:gridCol w="622652">
                  <a:extLst>
                    <a:ext uri="{9D8B030D-6E8A-4147-A177-3AD203B41FA5}">
                      <a16:colId xmlns:a16="http://schemas.microsoft.com/office/drawing/2014/main" val="2275929289"/>
                    </a:ext>
                  </a:extLst>
                </a:gridCol>
                <a:gridCol w="976708">
                  <a:extLst>
                    <a:ext uri="{9D8B030D-6E8A-4147-A177-3AD203B41FA5}">
                      <a16:colId xmlns:a16="http://schemas.microsoft.com/office/drawing/2014/main" val="2924235969"/>
                    </a:ext>
                  </a:extLst>
                </a:gridCol>
              </a:tblGrid>
              <a:tr h="381000">
                <a:tc gridSpan="15">
                  <a:txBody>
                    <a:bodyPr/>
                    <a:lstStyle/>
                    <a:p>
                      <a:pPr algn="ctr" fontAlgn="ctr"/>
                      <a:r>
                        <a:rPr lang="es-CO" sz="1400" u="none" strike="noStrike">
                          <a:effectLst/>
                        </a:rPr>
                        <a:t>COMPARATIVO DE LA CALIFICACIÓN DEL SERVICIO 2006 - 2018</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797269756"/>
                  </a:ext>
                </a:extLst>
              </a:tr>
              <a:tr h="0">
                <a:tc>
                  <a:txBody>
                    <a:bodyPr/>
                    <a:lstStyle/>
                    <a:p>
                      <a:pPr algn="ctr" fontAlgn="ctr"/>
                      <a:r>
                        <a:rPr lang="es-CO" sz="1400" u="none" strike="noStrike" dirty="0">
                          <a:effectLst/>
                        </a:rPr>
                        <a:t>PROCESOS</a:t>
                      </a:r>
                      <a:endParaRPr lang="es-CO" sz="1400" b="1"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AÑO</a:t>
                      </a:r>
                      <a:endParaRPr lang="es-CO" sz="14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2006</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2007</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2008</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2009</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2010</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2011</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2012</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2013</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2014</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2015</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2016</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2017</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400" u="none" strike="noStrike">
                          <a:effectLst/>
                        </a:rPr>
                        <a:t>2018</a:t>
                      </a:r>
                      <a:endParaRPr lang="es-CO" sz="14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94797809"/>
                  </a:ext>
                </a:extLst>
              </a:tr>
              <a:tr h="657225">
                <a:tc rowSpan="2">
                  <a:txBody>
                    <a:bodyPr/>
                    <a:lstStyle/>
                    <a:p>
                      <a:pPr algn="ctr" fontAlgn="ctr"/>
                      <a:r>
                        <a:rPr lang="es-CO" sz="1600" u="none" strike="noStrike">
                          <a:effectLst/>
                        </a:rPr>
                        <a:t>GB</a:t>
                      </a:r>
                      <a:endParaRPr lang="es-CO" sz="16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a:t>
                      </a:r>
                      <a:endParaRPr lang="es-CO" sz="16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88%</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86%</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94%</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96%</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97%</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97%</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97%</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98%</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82%</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94%</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90%</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100%</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dirty="0" smtClean="0">
                          <a:effectLst/>
                        </a:rPr>
                        <a:t>98%</a:t>
                      </a:r>
                      <a:endParaRPr lang="es-CO" sz="16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648173"/>
                  </a:ext>
                </a:extLst>
              </a:tr>
              <a:tr h="161925">
                <a:tc vMerge="1">
                  <a:txBody>
                    <a:bodyPr/>
                    <a:lstStyle/>
                    <a:p>
                      <a:endParaRPr lang="es-CO"/>
                    </a:p>
                  </a:txBody>
                  <a:tcPr/>
                </a:tc>
                <a:tc>
                  <a:txBody>
                    <a:bodyPr/>
                    <a:lstStyle/>
                    <a:p>
                      <a:pPr algn="ctr" fontAlgn="ctr"/>
                      <a:r>
                        <a:rPr lang="es-CO" sz="1600" u="none" strike="noStrike">
                          <a:effectLst/>
                        </a:rPr>
                        <a:t>Muestra </a:t>
                      </a:r>
                      <a:endParaRPr lang="es-CO" sz="16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20</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207</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168</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254</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298</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141</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129</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118</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57</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89</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89</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54</a:t>
                      </a:r>
                      <a:endParaRPr lang="es-CO" sz="16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dirty="0">
                          <a:effectLst/>
                        </a:rPr>
                        <a:t>138</a:t>
                      </a:r>
                      <a:endParaRPr lang="es-CO" sz="16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27896250"/>
                  </a:ext>
                </a:extLst>
              </a:tr>
            </a:tbl>
          </a:graphicData>
        </a:graphic>
      </p:graphicFrame>
      <p:graphicFrame>
        <p:nvGraphicFramePr>
          <p:cNvPr id="7" name="Gráfico 6"/>
          <p:cNvGraphicFramePr>
            <a:graphicFrameLocks/>
          </p:cNvGraphicFramePr>
          <p:nvPr>
            <p:extLst>
              <p:ext uri="{D42A27DB-BD31-4B8C-83A1-F6EECF244321}">
                <p14:modId xmlns:p14="http://schemas.microsoft.com/office/powerpoint/2010/main" val="338940523"/>
              </p:ext>
            </p:extLst>
          </p:nvPr>
        </p:nvGraphicFramePr>
        <p:xfrm>
          <a:off x="561356" y="2810435"/>
          <a:ext cx="9693836"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08557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51035" y="244081"/>
            <a:ext cx="9438290" cy="1200329"/>
          </a:xfrm>
          <a:prstGeom prst="rect">
            <a:avLst/>
          </a:prstGeom>
        </p:spPr>
        <p:txBody>
          <a:bodyPr wrap="square">
            <a:spAutoFit/>
          </a:bodyPr>
          <a:lstStyle/>
          <a:p>
            <a:pPr algn="ctr"/>
            <a:r>
              <a:rPr lang="es-CO" b="1" dirty="0">
                <a:solidFill>
                  <a:srgbClr val="FF0000"/>
                </a:solidFill>
              </a:rPr>
              <a:t>QUEJAS:</a:t>
            </a:r>
            <a:r>
              <a:rPr lang="es-CO" dirty="0"/>
              <a:t/>
            </a:r>
            <a:br>
              <a:rPr lang="es-CO" dirty="0"/>
            </a:br>
            <a:r>
              <a:rPr lang="es-CO" dirty="0"/>
              <a:t>Mejorar en mínimo el 20%, la gestión de atención de quejas de manera eficaz y oportuna respecto a la medición del semestre anterior</a:t>
            </a:r>
            <a:r>
              <a:rPr lang="es-CO" dirty="0" smtClean="0"/>
              <a:t>.       (</a:t>
            </a:r>
            <a:r>
              <a:rPr lang="es-CO" dirty="0"/>
              <a:t>Recurrentes, cerradas y respuesta oportuna)</a:t>
            </a:r>
            <a:br>
              <a:rPr lang="es-CO" dirty="0"/>
            </a:br>
            <a:endParaRPr lang="es-CO" dirty="0"/>
          </a:p>
        </p:txBody>
      </p:sp>
      <p:pic>
        <p:nvPicPr>
          <p:cNvPr id="5" name="Imagen 4"/>
          <p:cNvPicPr>
            <a:picLocks noChangeAspect="1"/>
          </p:cNvPicPr>
          <p:nvPr/>
        </p:nvPicPr>
        <p:blipFill>
          <a:blip r:embed="rId2"/>
          <a:stretch>
            <a:fillRect/>
          </a:stretch>
        </p:blipFill>
        <p:spPr>
          <a:xfrm>
            <a:off x="1122753" y="1795812"/>
            <a:ext cx="9932276" cy="3456384"/>
          </a:xfrm>
          <a:prstGeom prst="rect">
            <a:avLst/>
          </a:prstGeom>
        </p:spPr>
      </p:pic>
      <p:sp>
        <p:nvSpPr>
          <p:cNvPr id="3" name="Rectángulo 2"/>
          <p:cNvSpPr/>
          <p:nvPr/>
        </p:nvSpPr>
        <p:spPr>
          <a:xfrm>
            <a:off x="3729942" y="1444410"/>
            <a:ext cx="4080476" cy="369332"/>
          </a:xfrm>
          <a:prstGeom prst="rect">
            <a:avLst/>
          </a:prstGeom>
        </p:spPr>
        <p:txBody>
          <a:bodyPr wrap="none">
            <a:spAutoFit/>
          </a:bodyPr>
          <a:lstStyle/>
          <a:p>
            <a:r>
              <a:rPr lang="es-CO" b="1" dirty="0"/>
              <a:t>RESPUESTA A QUEJAS 2018 - 1  / 2018 - 2</a:t>
            </a:r>
          </a:p>
        </p:txBody>
      </p:sp>
    </p:spTree>
    <p:extLst>
      <p:ext uri="{BB962C8B-B14F-4D97-AF65-F5344CB8AC3E}">
        <p14:creationId xmlns:p14="http://schemas.microsoft.com/office/powerpoint/2010/main" val="2737365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917</TotalTime>
  <Words>1165</Words>
  <Application>Microsoft Office PowerPoint</Application>
  <PresentationFormat>Panorámica</PresentationFormat>
  <Paragraphs>163</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116</cp:revision>
  <dcterms:created xsi:type="dcterms:W3CDTF">2019-03-10T18:08:05Z</dcterms:created>
  <dcterms:modified xsi:type="dcterms:W3CDTF">2019-11-05T23:03:19Z</dcterms:modified>
</cp:coreProperties>
</file>