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9" r:id="rId4"/>
    <p:sldId id="262" r:id="rId5"/>
    <p:sldId id="271" r:id="rId6"/>
    <p:sldId id="275" r:id="rId7"/>
    <p:sldId id="277" r:id="rId8"/>
    <p:sldId id="278" r:id="rId9"/>
    <p:sldId id="280" r:id="rId10"/>
    <p:sldId id="281" r:id="rId11"/>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7" d="100"/>
          <a:sy n="107" d="100"/>
        </p:scale>
        <p:origin x="138"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23/03/2019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345330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23/03/2019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2107002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23/03/2019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154367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23/03/2019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53515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9A4B5566-D38A-4809-AF18-A9CEEFCF61C2}" type="datetimeFigureOut">
              <a:rPr lang="es-CO" smtClean="0"/>
              <a:t>23/03/2019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292122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9A4B5566-D38A-4809-AF18-A9CEEFCF61C2}" type="datetimeFigureOut">
              <a:rPr lang="es-CO" smtClean="0"/>
              <a:t>23/03/2019</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85943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9A4B5566-D38A-4809-AF18-A9CEEFCF61C2}" type="datetimeFigureOut">
              <a:rPr lang="es-CO" smtClean="0"/>
              <a:t>23/03/2019</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261025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9A4B5566-D38A-4809-AF18-A9CEEFCF61C2}" type="datetimeFigureOut">
              <a:rPr lang="es-CO" smtClean="0"/>
              <a:t>23/03/2019</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891026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A4B5566-D38A-4809-AF18-A9CEEFCF61C2}" type="datetimeFigureOut">
              <a:rPr lang="es-CO" smtClean="0"/>
              <a:t>23/03/2019</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322615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9A4B5566-D38A-4809-AF18-A9CEEFCF61C2}" type="datetimeFigureOut">
              <a:rPr lang="es-CO" smtClean="0"/>
              <a:t>23/03/2019</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986931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9A4B5566-D38A-4809-AF18-A9CEEFCF61C2}" type="datetimeFigureOut">
              <a:rPr lang="es-CO" smtClean="0"/>
              <a:t>23/03/2019</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953537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4B5566-D38A-4809-AF18-A9CEEFCF61C2}" type="datetimeFigureOut">
              <a:rPr lang="es-CO" smtClean="0"/>
              <a:t>23/03/2019</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5B50DC-D420-42B3-BDB9-D39FD1EFE230}" type="slidenum">
              <a:rPr lang="es-CO" smtClean="0"/>
              <a:t>‹Nº›</a:t>
            </a:fld>
            <a:endParaRPr lang="es-CO"/>
          </a:p>
        </p:txBody>
      </p:sp>
    </p:spTree>
    <p:extLst>
      <p:ext uri="{BB962C8B-B14F-4D97-AF65-F5344CB8AC3E}">
        <p14:creationId xmlns:p14="http://schemas.microsoft.com/office/powerpoint/2010/main" val="3541307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Resumen%20AC.xl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uadroTexto 1"/>
          <p:cNvSpPr txBox="1"/>
          <p:nvPr/>
        </p:nvSpPr>
        <p:spPr>
          <a:xfrm>
            <a:off x="2820473" y="4945487"/>
            <a:ext cx="7263685" cy="646331"/>
          </a:xfrm>
          <a:prstGeom prst="rect">
            <a:avLst/>
          </a:prstGeom>
          <a:noFill/>
        </p:spPr>
        <p:txBody>
          <a:bodyPr wrap="square" rtlCol="0">
            <a:spAutoFit/>
          </a:bodyPr>
          <a:lstStyle/>
          <a:p>
            <a:pPr algn="ctr"/>
            <a:r>
              <a:rPr lang="es-CO" sz="3600" b="1" dirty="0" smtClean="0">
                <a:solidFill>
                  <a:srgbClr val="FF0000"/>
                </a:solidFill>
              </a:rPr>
              <a:t>GESTIÓN DE AUDITORÍA INTERNA</a:t>
            </a:r>
            <a:endParaRPr lang="es-CO" sz="3600" b="1" dirty="0">
              <a:solidFill>
                <a:srgbClr val="FF0000"/>
              </a:solidFill>
            </a:endParaRPr>
          </a:p>
        </p:txBody>
      </p:sp>
    </p:spTree>
    <p:extLst>
      <p:ext uri="{BB962C8B-B14F-4D97-AF65-F5344CB8AC3E}">
        <p14:creationId xmlns:p14="http://schemas.microsoft.com/office/powerpoint/2010/main" val="35865427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304599" y="-142196"/>
            <a:ext cx="9882038" cy="11430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1800" b="1" kern="0" dirty="0" smtClean="0">
                <a:solidFill>
                  <a:srgbClr val="FF3300"/>
                </a:solidFill>
              </a:rPr>
              <a:t>GESTIÓN DEL RIESGO</a:t>
            </a:r>
            <a:br>
              <a:rPr lang="es-CO" sz="1800" b="1" kern="0" dirty="0" smtClean="0">
                <a:solidFill>
                  <a:srgbClr val="FF3300"/>
                </a:solidFill>
              </a:rPr>
            </a:br>
            <a:r>
              <a:rPr lang="es-CO" sz="2000" b="1" kern="0" dirty="0" smtClean="0"/>
              <a:t>Eficacia de las acciones tomadas para abordar los riesgos y las oportunidades.</a:t>
            </a:r>
            <a:endParaRPr lang="es-ES" sz="2000" b="1" dirty="0">
              <a:hlinkClick r:id="rId2" action="ppaction://hlinkfile"/>
            </a:endParaRPr>
          </a:p>
        </p:txBody>
      </p:sp>
      <p:graphicFrame>
        <p:nvGraphicFramePr>
          <p:cNvPr id="6" name="7 Tabla"/>
          <p:cNvGraphicFramePr>
            <a:graphicFrameLocks noGrp="1"/>
          </p:cNvGraphicFramePr>
          <p:nvPr>
            <p:extLst>
              <p:ext uri="{D42A27DB-BD31-4B8C-83A1-F6EECF244321}">
                <p14:modId xmlns:p14="http://schemas.microsoft.com/office/powerpoint/2010/main" val="115215273"/>
              </p:ext>
            </p:extLst>
          </p:nvPr>
        </p:nvGraphicFramePr>
        <p:xfrm>
          <a:off x="465964" y="1230790"/>
          <a:ext cx="10179633" cy="1223953"/>
        </p:xfrm>
        <a:graphic>
          <a:graphicData uri="http://schemas.openxmlformats.org/drawingml/2006/table">
            <a:tbl>
              <a:tblPr/>
              <a:tblGrid>
                <a:gridCol w="1708990">
                  <a:extLst>
                    <a:ext uri="{9D8B030D-6E8A-4147-A177-3AD203B41FA5}">
                      <a16:colId xmlns:a16="http://schemas.microsoft.com/office/drawing/2014/main" val="20000"/>
                    </a:ext>
                  </a:extLst>
                </a:gridCol>
                <a:gridCol w="1411774">
                  <a:extLst>
                    <a:ext uri="{9D8B030D-6E8A-4147-A177-3AD203B41FA5}">
                      <a16:colId xmlns:a16="http://schemas.microsoft.com/office/drawing/2014/main" val="20001"/>
                    </a:ext>
                  </a:extLst>
                </a:gridCol>
                <a:gridCol w="2823547">
                  <a:extLst>
                    <a:ext uri="{9D8B030D-6E8A-4147-A177-3AD203B41FA5}">
                      <a16:colId xmlns:a16="http://schemas.microsoft.com/office/drawing/2014/main" val="20002"/>
                    </a:ext>
                  </a:extLst>
                </a:gridCol>
                <a:gridCol w="1411774">
                  <a:extLst>
                    <a:ext uri="{9D8B030D-6E8A-4147-A177-3AD203B41FA5}">
                      <a16:colId xmlns:a16="http://schemas.microsoft.com/office/drawing/2014/main" val="20003"/>
                    </a:ext>
                  </a:extLst>
                </a:gridCol>
                <a:gridCol w="1411774">
                  <a:extLst>
                    <a:ext uri="{9D8B030D-6E8A-4147-A177-3AD203B41FA5}">
                      <a16:colId xmlns:a16="http://schemas.microsoft.com/office/drawing/2014/main" val="20004"/>
                    </a:ext>
                  </a:extLst>
                </a:gridCol>
                <a:gridCol w="1411774">
                  <a:extLst>
                    <a:ext uri="{9D8B030D-6E8A-4147-A177-3AD203B41FA5}">
                      <a16:colId xmlns:a16="http://schemas.microsoft.com/office/drawing/2014/main" val="20005"/>
                    </a:ext>
                  </a:extLst>
                </a:gridCol>
              </a:tblGrid>
              <a:tr h="346779">
                <a:tc>
                  <a:txBody>
                    <a:bodyPr/>
                    <a:lstStyle/>
                    <a:p>
                      <a:pPr algn="ctr" fontAlgn="ctr"/>
                      <a:r>
                        <a:rPr lang="es-ES" sz="1000" b="1" i="0" u="none" strike="noStrike" dirty="0">
                          <a:solidFill>
                            <a:schemeClr val="bg1"/>
                          </a:solidFill>
                          <a:latin typeface="Swis721 Lt BT"/>
                        </a:rPr>
                        <a:t>OPORTUNIDADES</a:t>
                      </a:r>
                      <a:r>
                        <a:rPr lang="es-ES" sz="1000" b="1" i="0" u="none" strike="noStrike" baseline="0" dirty="0">
                          <a:solidFill>
                            <a:schemeClr val="bg1"/>
                          </a:solidFill>
                          <a:latin typeface="Swis721 Lt BT"/>
                        </a:rPr>
                        <a:t> DE MEJORA</a:t>
                      </a:r>
                      <a:endParaRPr lang="es-ES" sz="1000" b="1" i="0" u="none" strike="noStrike" dirty="0">
                        <a:solidFill>
                          <a:schemeClr val="bg1"/>
                        </a:solidFill>
                        <a:latin typeface="Swis721 Lt B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alpha val="90000"/>
                      </a:srgbClr>
                    </a:solidFill>
                  </a:tcPr>
                </a:tc>
                <a:tc>
                  <a:txBody>
                    <a:bodyPr/>
                    <a:lstStyle/>
                    <a:p>
                      <a:pPr algn="ctr" fontAlgn="ctr"/>
                      <a:r>
                        <a:rPr lang="es-ES" sz="1200" b="1" i="0" u="none" strike="noStrike" dirty="0">
                          <a:solidFill>
                            <a:schemeClr val="bg1"/>
                          </a:solidFill>
                          <a:latin typeface="Swis721 Lt BT"/>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alpha val="90000"/>
                      </a:srgbClr>
                    </a:solidFill>
                  </a:tcPr>
                </a:tc>
                <a:tc>
                  <a:txBody>
                    <a:bodyPr/>
                    <a:lstStyle/>
                    <a:p>
                      <a:pPr algn="ctr" fontAlgn="ctr"/>
                      <a:r>
                        <a:rPr lang="es-ES" sz="1200" b="1" i="0" u="none" strike="noStrike" dirty="0">
                          <a:solidFill>
                            <a:schemeClr val="bg1"/>
                          </a:solidFill>
                          <a:latin typeface="Swis721 Lt BT"/>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alpha val="90000"/>
                      </a:srgbClr>
                    </a:solidFill>
                  </a:tcPr>
                </a:tc>
                <a:tc>
                  <a:txBody>
                    <a:bodyPr/>
                    <a:lstStyle/>
                    <a:p>
                      <a:pPr algn="ctr" fontAlgn="ctr"/>
                      <a:r>
                        <a:rPr lang="es-ES" sz="1200" b="1" i="0" u="none" strike="noStrike" dirty="0">
                          <a:solidFill>
                            <a:schemeClr val="bg1"/>
                          </a:solidFill>
                          <a:latin typeface="Swis721 Lt BT"/>
                        </a:rPr>
                        <a:t>TOTAL RIESGOS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alpha val="90000"/>
                      </a:srgbClr>
                    </a:solidFill>
                  </a:tcPr>
                </a:tc>
                <a:tc>
                  <a:txBody>
                    <a:bodyPr/>
                    <a:lstStyle/>
                    <a:p>
                      <a:pPr algn="ctr" fontAlgn="ctr"/>
                      <a:r>
                        <a:rPr lang="es-ES" sz="1200" b="1" i="0" u="none" strike="noStrike" dirty="0">
                          <a:solidFill>
                            <a:schemeClr val="bg1"/>
                          </a:solidFill>
                          <a:latin typeface="Swis721 Lt BT"/>
                        </a:rPr>
                        <a:t>EFICAZ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alpha val="90000"/>
                      </a:srgbClr>
                    </a:solidFill>
                  </a:tcPr>
                </a:tc>
                <a:tc>
                  <a:txBody>
                    <a:bodyPr/>
                    <a:lstStyle/>
                    <a:p>
                      <a:pPr algn="ctr" fontAlgn="ctr"/>
                      <a:r>
                        <a:rPr lang="es-ES" sz="1200" b="1" i="0" u="none" strike="noStrike" dirty="0">
                          <a:solidFill>
                            <a:schemeClr val="bg1"/>
                          </a:solidFill>
                          <a:latin typeface="Swis721 Lt BT"/>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alpha val="90000"/>
                      </a:srgbClr>
                    </a:solidFill>
                  </a:tcPr>
                </a:tc>
                <a:extLst>
                  <a:ext uri="{0D108BD9-81ED-4DB2-BD59-A6C34878D82A}">
                    <a16:rowId xmlns:a16="http://schemas.microsoft.com/office/drawing/2014/main" val="10000"/>
                  </a:ext>
                </a:extLst>
              </a:tr>
              <a:tr h="346779">
                <a:tc>
                  <a:txBody>
                    <a:bodyPr/>
                    <a:lstStyle/>
                    <a:p>
                      <a:pPr algn="ctr" fontAlgn="ctr"/>
                      <a:r>
                        <a:rPr lang="es-CO" sz="2000" b="0" i="0" u="none" strike="noStrike" dirty="0">
                          <a:solidFill>
                            <a:srgbClr val="000000"/>
                          </a:solidFill>
                          <a:effectLst/>
                          <a:latin typeface="Swis721 Lt BT"/>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s-CO" sz="2000" b="0" i="0" u="none" strike="noStrike" dirty="0">
                          <a:solidFill>
                            <a:srgbClr val="000000"/>
                          </a:solidFill>
                          <a:effectLst/>
                          <a:latin typeface="Swis721 Lt BT"/>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a:solidFill>
                            <a:srgbClr val="000000"/>
                          </a:solidFill>
                          <a:effectLst/>
                          <a:latin typeface="Swis721 Lt BT"/>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400" b="0" i="0" u="none" strike="noStrike" dirty="0">
                          <a:solidFill>
                            <a:srgbClr val="000000"/>
                          </a:solidFill>
                          <a:effectLst/>
                          <a:latin typeface="Swis721 Lt BT"/>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400" b="0" i="0" u="none" strike="noStrike" dirty="0">
                          <a:solidFill>
                            <a:srgbClr val="000000"/>
                          </a:solidFill>
                          <a:effectLst/>
                          <a:latin typeface="Swis721 Lt BT"/>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a:solidFill>
                            <a:srgbClr val="000000"/>
                          </a:solidFill>
                          <a:effectLst/>
                          <a:latin typeface="Swis721 Lt BT"/>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511414">
                <a:tc gridSpan="6">
                  <a:txBody>
                    <a:bodyPr/>
                    <a:lstStyle/>
                    <a:p>
                      <a:pPr marL="0" marR="0" lvl="0" indent="0" algn="just" defTabSz="457200" rtl="0" eaLnBrk="1" fontAlgn="ctr" latinLnBrk="0" hangingPunct="1">
                        <a:lnSpc>
                          <a:spcPct val="100000"/>
                        </a:lnSpc>
                        <a:spcBef>
                          <a:spcPts val="0"/>
                        </a:spcBef>
                        <a:spcAft>
                          <a:spcPts val="0"/>
                        </a:spcAft>
                        <a:buClrTx/>
                        <a:buSzTx/>
                        <a:buFontTx/>
                        <a:buNone/>
                        <a:tabLst/>
                        <a:defRPr/>
                      </a:pPr>
                      <a:r>
                        <a:rPr kumimoji="0" lang="es-MX" sz="1400" b="0" i="0" u="none" strike="noStrike" cap="none" normalizeH="0" baseline="0" dirty="0">
                          <a:ln>
                            <a:noFill/>
                          </a:ln>
                          <a:solidFill>
                            <a:schemeClr val="tx1"/>
                          </a:solidFill>
                          <a:effectLst/>
                          <a:latin typeface="Swis721 Lt BT"/>
                          <a:ea typeface="MS PGothic" pitchFamily="34" charset="-128"/>
                        </a:rPr>
                        <a:t>De 1 riesgo identificado en el año 2018, se formularon 2 oportunidades de mejora, las cuales se encuentran cerradas.</a:t>
                      </a:r>
                      <a:endParaRPr kumimoji="0" lang="es-ES" sz="1400" b="0" i="0" u="none" strike="noStrike" cap="none" normalizeH="0" baseline="0" dirty="0">
                        <a:ln>
                          <a:noFill/>
                        </a:ln>
                        <a:solidFill>
                          <a:schemeClr val="tx1"/>
                        </a:solidFill>
                        <a:effectLst/>
                        <a:latin typeface="Swis721 Lt BT"/>
                        <a:ea typeface="MS PGothic"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s-CO"/>
                    </a:p>
                  </a:txBody>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7" name="8 Tabla"/>
          <p:cNvGraphicFramePr>
            <a:graphicFrameLocks noGrp="1"/>
          </p:cNvGraphicFramePr>
          <p:nvPr>
            <p:extLst>
              <p:ext uri="{D42A27DB-BD31-4B8C-83A1-F6EECF244321}">
                <p14:modId xmlns:p14="http://schemas.microsoft.com/office/powerpoint/2010/main" val="3687536309"/>
              </p:ext>
            </p:extLst>
          </p:nvPr>
        </p:nvGraphicFramePr>
        <p:xfrm>
          <a:off x="446768" y="2662117"/>
          <a:ext cx="10218023" cy="3125492"/>
        </p:xfrm>
        <a:graphic>
          <a:graphicData uri="http://schemas.openxmlformats.org/drawingml/2006/table">
            <a:tbl>
              <a:tblPr firstRow="1" firstCol="1" bandRow="1">
                <a:tableStyleId>{5C22544A-7EE6-4342-B048-85BDC9FD1C3A}</a:tableStyleId>
              </a:tblPr>
              <a:tblGrid>
                <a:gridCol w="4583165">
                  <a:extLst>
                    <a:ext uri="{9D8B030D-6E8A-4147-A177-3AD203B41FA5}">
                      <a16:colId xmlns:a16="http://schemas.microsoft.com/office/drawing/2014/main" val="20000"/>
                    </a:ext>
                  </a:extLst>
                </a:gridCol>
                <a:gridCol w="2576051">
                  <a:extLst>
                    <a:ext uri="{9D8B030D-6E8A-4147-A177-3AD203B41FA5}">
                      <a16:colId xmlns:a16="http://schemas.microsoft.com/office/drawing/2014/main" val="20001"/>
                    </a:ext>
                  </a:extLst>
                </a:gridCol>
                <a:gridCol w="3058807">
                  <a:extLst>
                    <a:ext uri="{9D8B030D-6E8A-4147-A177-3AD203B41FA5}">
                      <a16:colId xmlns:a16="http://schemas.microsoft.com/office/drawing/2014/main" val="20002"/>
                    </a:ext>
                  </a:extLst>
                </a:gridCol>
              </a:tblGrid>
              <a:tr h="341981">
                <a:tc>
                  <a:txBody>
                    <a:bodyPr/>
                    <a:lstStyle/>
                    <a:p>
                      <a:pPr algn="ctr">
                        <a:lnSpc>
                          <a:spcPct val="115000"/>
                        </a:lnSpc>
                        <a:spcAft>
                          <a:spcPts val="0"/>
                        </a:spcAft>
                      </a:pPr>
                      <a:r>
                        <a:rPr lang="es-CO" sz="1200" dirty="0">
                          <a:effectLst/>
                          <a:latin typeface="Swis721 Lt BT"/>
                        </a:rPr>
                        <a:t>RIESGO</a:t>
                      </a:r>
                      <a:endParaRPr lang="es-CO" sz="1600" dirty="0">
                        <a:effectLst/>
                        <a:latin typeface="Swis721 Lt BT"/>
                        <a:ea typeface="Calibri"/>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alpha val="90000"/>
                      </a:srgbClr>
                    </a:solidFill>
                  </a:tcPr>
                </a:tc>
                <a:tc>
                  <a:txBody>
                    <a:bodyPr/>
                    <a:lstStyle/>
                    <a:p>
                      <a:pPr algn="ctr">
                        <a:lnSpc>
                          <a:spcPct val="115000"/>
                        </a:lnSpc>
                        <a:spcAft>
                          <a:spcPts val="0"/>
                        </a:spcAft>
                      </a:pPr>
                      <a:r>
                        <a:rPr lang="es-CO" sz="1200" dirty="0">
                          <a:effectLst/>
                          <a:latin typeface="Swis721 Lt BT"/>
                        </a:rPr>
                        <a:t>OPORTUNIDADES DE MEJORA</a:t>
                      </a:r>
                      <a:endParaRPr lang="es-CO" sz="1600" dirty="0">
                        <a:effectLst/>
                        <a:latin typeface="Swis721 Lt BT"/>
                        <a:ea typeface="Calibri"/>
                        <a:cs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alpha val="90000"/>
                      </a:srgbClr>
                    </a:solidFill>
                  </a:tcPr>
                </a:tc>
                <a:tc>
                  <a:txBody>
                    <a:bodyPr/>
                    <a:lstStyle/>
                    <a:p>
                      <a:pPr algn="ctr">
                        <a:lnSpc>
                          <a:spcPct val="115000"/>
                        </a:lnSpc>
                        <a:spcAft>
                          <a:spcPts val="0"/>
                        </a:spcAft>
                      </a:pPr>
                      <a:r>
                        <a:rPr lang="es-CO" sz="1200" dirty="0">
                          <a:effectLst/>
                          <a:latin typeface="Swis721 Lt BT"/>
                        </a:rPr>
                        <a:t>ESTADO</a:t>
                      </a:r>
                      <a:endParaRPr lang="es-CO" sz="1600" dirty="0">
                        <a:effectLst/>
                        <a:latin typeface="Swis721 Lt BT"/>
                        <a:ea typeface="Calibri"/>
                        <a:cs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alpha val="90000"/>
                      </a:srgbClr>
                    </a:solidFill>
                  </a:tcPr>
                </a:tc>
                <a:extLst>
                  <a:ext uri="{0D108BD9-81ED-4DB2-BD59-A6C34878D82A}">
                    <a16:rowId xmlns:a16="http://schemas.microsoft.com/office/drawing/2014/main" val="10000"/>
                  </a:ext>
                </a:extLst>
              </a:tr>
              <a:tr h="1137591">
                <a:tc rowSpan="2">
                  <a:txBody>
                    <a:bodyPr/>
                    <a:lstStyle/>
                    <a:p>
                      <a:pPr algn="ctr">
                        <a:lnSpc>
                          <a:spcPct val="115000"/>
                        </a:lnSpc>
                        <a:spcAft>
                          <a:spcPts val="0"/>
                        </a:spcAft>
                      </a:pPr>
                      <a:endParaRPr lang="es-CO" sz="1400" dirty="0">
                        <a:solidFill>
                          <a:schemeClr val="tx1"/>
                        </a:solidFill>
                        <a:effectLst/>
                        <a:latin typeface="Swis721 Lt BT"/>
                        <a:cs typeface="Arial" panose="020B0604020202020204" pitchFamily="34" charset="0"/>
                      </a:endParaRPr>
                    </a:p>
                    <a:p>
                      <a:pPr algn="ctr">
                        <a:lnSpc>
                          <a:spcPct val="115000"/>
                        </a:lnSpc>
                        <a:spcAft>
                          <a:spcPts val="0"/>
                        </a:spcAft>
                      </a:pPr>
                      <a:r>
                        <a:rPr lang="es-CO" sz="1400" dirty="0">
                          <a:solidFill>
                            <a:schemeClr val="tx1"/>
                          </a:solidFill>
                          <a:effectLst/>
                          <a:latin typeface="Swis721 Lt BT"/>
                          <a:cs typeface="Arial" panose="020B0604020202020204" pitchFamily="34" charset="0"/>
                        </a:rPr>
                        <a:t>RIESGO OPERATIVO: </a:t>
                      </a:r>
                      <a:r>
                        <a:rPr lang="es-CO" sz="1400" b="0" dirty="0">
                          <a:solidFill>
                            <a:schemeClr val="tx1"/>
                          </a:solidFill>
                          <a:effectLst/>
                          <a:latin typeface="Swis721 Lt BT"/>
                          <a:cs typeface="Arial" panose="020B0604020202020204" pitchFamily="34" charset="0"/>
                        </a:rPr>
                        <a:t> Decisiones</a:t>
                      </a:r>
                      <a:r>
                        <a:rPr lang="es-CO" sz="1400" b="0" baseline="0" dirty="0">
                          <a:solidFill>
                            <a:schemeClr val="tx1"/>
                          </a:solidFill>
                          <a:effectLst/>
                          <a:latin typeface="Swis721 Lt BT"/>
                          <a:cs typeface="Arial" panose="020B0604020202020204" pitchFamily="34" charset="0"/>
                        </a:rPr>
                        <a:t> erróneas por generar recomendaciones con análisis inadecuado por falta de actualización en temas puntuales a auditar durante cada vigencia.</a:t>
                      </a:r>
                    </a:p>
                    <a:p>
                      <a:pPr algn="ctr">
                        <a:lnSpc>
                          <a:spcPct val="115000"/>
                        </a:lnSpc>
                        <a:spcAft>
                          <a:spcPts val="0"/>
                        </a:spcAft>
                      </a:pPr>
                      <a:endParaRPr lang="es-CO" sz="1600" b="0" baseline="0" dirty="0">
                        <a:solidFill>
                          <a:schemeClr val="tx1"/>
                        </a:solidFill>
                        <a:effectLst/>
                        <a:latin typeface="Swis721 Lt BT"/>
                        <a:cs typeface="Arial" panose="020B0604020202020204" pitchFamily="34" charset="0"/>
                      </a:endParaRPr>
                    </a:p>
                    <a:p>
                      <a:pPr marL="0" marR="0" indent="0" algn="ctr" defTabSz="457200" rtl="0" eaLnBrk="1" fontAlgn="auto" latinLnBrk="0" hangingPunct="1">
                        <a:lnSpc>
                          <a:spcPct val="115000"/>
                        </a:lnSpc>
                        <a:spcBef>
                          <a:spcPts val="0"/>
                        </a:spcBef>
                        <a:spcAft>
                          <a:spcPts val="0"/>
                        </a:spcAft>
                        <a:buClrTx/>
                        <a:buSzTx/>
                        <a:buFontTx/>
                        <a:buNone/>
                        <a:tabLst/>
                        <a:defRPr/>
                      </a:pPr>
                      <a:r>
                        <a:rPr lang="es-CO" sz="2000" b="1" i="1" dirty="0">
                          <a:solidFill>
                            <a:srgbClr val="0000FF"/>
                          </a:solidFill>
                          <a:latin typeface="Calibri" panose="020F0502020204030204" pitchFamily="34" charset="0"/>
                          <a:ea typeface="Calibri" panose="020F0502020204030204" pitchFamily="34" charset="0"/>
                          <a:cs typeface="Times New Roman" panose="02020603050405020304" pitchFamily="18" charset="0"/>
                        </a:rPr>
                        <a:t>AUTOCONTROL</a:t>
                      </a:r>
                    </a:p>
                    <a:p>
                      <a:endParaRPr lang="es-CO" sz="1600" dirty="0">
                        <a:solidFill>
                          <a:schemeClr val="tx1"/>
                        </a:solidFil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endParaRPr kumimoji="0" lang="es-MX" sz="1200" b="1" i="0" u="none" strike="noStrike" cap="none" normalizeH="0" baseline="0" dirty="0">
                        <a:ln>
                          <a:noFill/>
                        </a:ln>
                        <a:solidFill>
                          <a:schemeClr val="tx1"/>
                        </a:solidFill>
                        <a:effectLst/>
                        <a:latin typeface="Swis721 Lt BT"/>
                        <a:ea typeface="MS PGothic" pitchFamily="34" charset="-128"/>
                      </a:endParaRPr>
                    </a:p>
                    <a:p>
                      <a:pPr algn="just"/>
                      <a:r>
                        <a:rPr kumimoji="0" lang="es-MX" sz="1200" b="1" i="0" u="none" strike="noStrike" cap="none" normalizeH="0" baseline="0" dirty="0">
                          <a:ln>
                            <a:noFill/>
                          </a:ln>
                          <a:solidFill>
                            <a:schemeClr val="tx1"/>
                          </a:solidFill>
                          <a:effectLst/>
                          <a:latin typeface="Swis721 Lt BT"/>
                          <a:ea typeface="MS PGothic" pitchFamily="34" charset="-128"/>
                        </a:rPr>
                        <a:t>1. </a:t>
                      </a:r>
                      <a:r>
                        <a:rPr kumimoji="0" lang="es-MX" sz="1200" b="0" i="0" u="none" strike="noStrike" cap="none" normalizeH="0" baseline="0" dirty="0">
                          <a:ln>
                            <a:noFill/>
                          </a:ln>
                          <a:solidFill>
                            <a:schemeClr val="tx1"/>
                          </a:solidFill>
                          <a:effectLst/>
                          <a:latin typeface="Swis721 Lt BT"/>
                          <a:ea typeface="MS PGothic" pitchFamily="34" charset="-128"/>
                        </a:rPr>
                        <a:t>Incluir en el presupuesto para la vigencia 2019 un profesional especializado en sistemas para realizar la auditoria respectiva.</a:t>
                      </a:r>
                      <a:endParaRPr lang="es-CO" sz="1200" dirty="0"/>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r>
                        <a:rPr kumimoji="0" lang="es-ES" sz="1200" b="0" i="0" u="none" strike="noStrike" kern="1200" cap="none" normalizeH="0" baseline="0" dirty="0">
                          <a:ln>
                            <a:noFill/>
                          </a:ln>
                          <a:solidFill>
                            <a:schemeClr val="tx1"/>
                          </a:solidFill>
                          <a:effectLst/>
                          <a:latin typeface="Swis721 Lt BT"/>
                          <a:ea typeface="MS PGothic" pitchFamily="34" charset="-128"/>
                          <a:cs typeface="+mn-cs"/>
                        </a:rPr>
                        <a:t>En el año 2018 se solicitaron propuestas para llevar a cabo la Auditoria de Sistemas,  esta no se hizo porque no cumplían con el perfil para realizar la auditoria.</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567822">
                <a:tc vMerge="1">
                  <a:txBody>
                    <a:bodyPr/>
                    <a:lstStyle/>
                    <a:p>
                      <a:endParaRPr lang="es-CO" dirty="0"/>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endParaRPr lang="es-CO" sz="1200" b="1" dirty="0"/>
                    </a:p>
                    <a:p>
                      <a:pPr algn="just"/>
                      <a:r>
                        <a:rPr lang="es-CO" sz="1200" b="1" dirty="0"/>
                        <a:t>2. </a:t>
                      </a:r>
                      <a:r>
                        <a:rPr kumimoji="0" lang="es-CO" sz="1200" b="0" i="0" u="none" strike="noStrike" kern="1200" cap="none" normalizeH="0" baseline="0" dirty="0">
                          <a:ln>
                            <a:noFill/>
                          </a:ln>
                          <a:solidFill>
                            <a:schemeClr val="tx1"/>
                          </a:solidFill>
                          <a:effectLst/>
                          <a:latin typeface="Swis721 Lt BT"/>
                          <a:ea typeface="MS PGothic" pitchFamily="34" charset="-128"/>
                          <a:cs typeface="+mn-cs"/>
                        </a:rPr>
                        <a:t>Solicitar a la jefatura de personal para que incluya al personal de auditoría en las capacitaciones administrativas, sobre los siguientes temas: NIAS y actualizaciones SEVEN, </a:t>
                      </a:r>
                      <a:r>
                        <a:rPr kumimoji="0" lang="es-CO" sz="1200" b="0" i="0" u="none" strike="noStrike" kern="1200" cap="none" normalizeH="0" baseline="0" dirty="0" err="1">
                          <a:ln>
                            <a:noFill/>
                          </a:ln>
                          <a:solidFill>
                            <a:schemeClr val="tx1"/>
                          </a:solidFill>
                          <a:effectLst/>
                          <a:latin typeface="Swis721 Lt BT"/>
                          <a:ea typeface="MS PGothic" pitchFamily="34" charset="-128"/>
                          <a:cs typeface="+mn-cs"/>
                        </a:rPr>
                        <a:t>Kactus</a:t>
                      </a:r>
                      <a:r>
                        <a:rPr kumimoji="0" lang="es-CO" sz="1200" b="0" i="0" u="none" strike="noStrike" kern="1200" cap="none" normalizeH="0" baseline="0" dirty="0">
                          <a:ln>
                            <a:noFill/>
                          </a:ln>
                          <a:solidFill>
                            <a:schemeClr val="tx1"/>
                          </a:solidFill>
                          <a:effectLst/>
                          <a:latin typeface="Swis721 Lt BT"/>
                          <a:ea typeface="MS PGothic" pitchFamily="34" charset="-128"/>
                          <a:cs typeface="+mn-cs"/>
                        </a:rPr>
                        <a:t>, Janium, </a:t>
                      </a:r>
                      <a:r>
                        <a:rPr kumimoji="0" lang="es-CO" sz="1200" b="0" i="0" u="none" strike="noStrike" kern="1200" cap="none" normalizeH="0" baseline="0" dirty="0" err="1">
                          <a:ln>
                            <a:noFill/>
                          </a:ln>
                          <a:solidFill>
                            <a:schemeClr val="tx1"/>
                          </a:solidFill>
                          <a:effectLst/>
                          <a:latin typeface="Swis721 Lt BT"/>
                          <a:ea typeface="MS PGothic" pitchFamily="34" charset="-128"/>
                          <a:cs typeface="+mn-cs"/>
                        </a:rPr>
                        <a:t>Sinu</a:t>
                      </a:r>
                      <a:r>
                        <a:rPr kumimoji="0" lang="es-CO" sz="1200" b="0" i="0" u="none" strike="noStrike" kern="1200" cap="none" normalizeH="0" baseline="0" dirty="0">
                          <a:ln>
                            <a:noFill/>
                          </a:ln>
                          <a:solidFill>
                            <a:schemeClr val="tx1"/>
                          </a:solidFill>
                          <a:effectLst/>
                          <a:latin typeface="Swis721 Lt BT"/>
                          <a:ea typeface="MS PGothic" pitchFamily="34" charset="-128"/>
                          <a:cs typeface="+mn-cs"/>
                        </a:rPr>
                        <a:t>, SNIES y actualización tributaria.</a:t>
                      </a:r>
                    </a:p>
                    <a:p>
                      <a:pPr algn="just"/>
                      <a:endParaRPr kumimoji="0" lang="es-CO" sz="1200" b="0" i="0" u="none" strike="noStrike" kern="1200" cap="none" normalizeH="0" baseline="0" dirty="0">
                        <a:ln>
                          <a:noFill/>
                        </a:ln>
                        <a:solidFill>
                          <a:schemeClr val="tx1"/>
                        </a:solidFill>
                        <a:effectLst/>
                        <a:latin typeface="Swis721 Lt BT"/>
                        <a:ea typeface="MS PGothic" pitchFamily="34" charset="-128"/>
                        <a:cs typeface="+mn-cs"/>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CO" sz="1200" b="0" i="0" u="none" strike="noStrike" kern="1200" cap="none" normalizeH="0" baseline="0" dirty="0">
                          <a:ln>
                            <a:noFill/>
                          </a:ln>
                          <a:solidFill>
                            <a:schemeClr val="tx1"/>
                          </a:solidFill>
                          <a:effectLst/>
                          <a:latin typeface="Swis721 Lt BT"/>
                          <a:ea typeface="MS PGothic" pitchFamily="34" charset="-128"/>
                          <a:cs typeface="+mn-cs"/>
                        </a:rPr>
                        <a:t>Cerrada y permanente.</a:t>
                      </a:r>
                    </a:p>
                    <a:p>
                      <a:pPr algn="just"/>
                      <a:r>
                        <a:rPr kumimoji="0" lang="es-CO" sz="1200" b="0" i="0" u="none" strike="noStrike" kern="1200" cap="none" normalizeH="0" baseline="0" dirty="0">
                          <a:ln>
                            <a:noFill/>
                          </a:ln>
                          <a:solidFill>
                            <a:schemeClr val="tx1"/>
                          </a:solidFill>
                          <a:effectLst/>
                          <a:latin typeface="Swis721 Lt BT"/>
                          <a:ea typeface="MS PGothic" pitchFamily="34" charset="-128"/>
                          <a:cs typeface="+mn-cs"/>
                        </a:rPr>
                        <a:t>El personal nuevo ha recibido la capacitación correspondiente a los aplicativos.</a:t>
                      </a:r>
                    </a:p>
                    <a:p>
                      <a:pPr algn="just"/>
                      <a:r>
                        <a:rPr kumimoji="0" lang="es-CO" sz="1200" b="0" i="0" u="none" strike="noStrike" kern="1200" cap="none" normalizeH="0" baseline="0" dirty="0">
                          <a:ln>
                            <a:noFill/>
                          </a:ln>
                          <a:solidFill>
                            <a:schemeClr val="tx1"/>
                          </a:solidFill>
                          <a:effectLst/>
                          <a:latin typeface="Swis721 Lt BT"/>
                          <a:ea typeface="MS PGothic" pitchFamily="34" charset="-128"/>
                          <a:cs typeface="+mn-cs"/>
                        </a:rPr>
                        <a:t>Se continuara pendiente de las capacitaciones de NIAS, SINUGWT y actualización tributaria.</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35686033"/>
                  </a:ext>
                </a:extLst>
              </a:tr>
            </a:tbl>
          </a:graphicData>
        </a:graphic>
      </p:graphicFrame>
    </p:spTree>
    <p:extLst>
      <p:ext uri="{BB962C8B-B14F-4D97-AF65-F5344CB8AC3E}">
        <p14:creationId xmlns:p14="http://schemas.microsoft.com/office/powerpoint/2010/main" val="11472205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4994335" y="5524916"/>
            <a:ext cx="1878784" cy="369332"/>
          </a:xfrm>
          <a:prstGeom prst="rect">
            <a:avLst/>
          </a:prstGeom>
        </p:spPr>
        <p:txBody>
          <a:bodyPr wrap="none">
            <a:spAutoFit/>
          </a:bodyPr>
          <a:lstStyle/>
          <a:p>
            <a:pPr algn="ctr"/>
            <a:r>
              <a:rPr lang="es-MX" dirty="0" smtClean="0"/>
              <a:t>Marzo 28 de 2019</a:t>
            </a:r>
            <a:endParaRPr lang="es-ES" dirty="0"/>
          </a:p>
        </p:txBody>
      </p:sp>
      <p:sp>
        <p:nvSpPr>
          <p:cNvPr id="7" name="Text Box 6"/>
          <p:cNvSpPr txBox="1">
            <a:spLocks noChangeArrowheads="1"/>
          </p:cNvSpPr>
          <p:nvPr/>
        </p:nvSpPr>
        <p:spPr bwMode="auto">
          <a:xfrm>
            <a:off x="763669" y="363596"/>
            <a:ext cx="7604918" cy="2308324"/>
          </a:xfrm>
          <a:prstGeom prst="rect">
            <a:avLst/>
          </a:prstGeom>
          <a:noFill/>
          <a:ln w="9525">
            <a:noFill/>
            <a:miter lim="800000"/>
            <a:headEnd/>
            <a:tailEnd/>
          </a:ln>
        </p:spPr>
        <p:txBody>
          <a:bodyPr wrap="square">
            <a:spAutoFit/>
          </a:bodyPr>
          <a:lstStyle/>
          <a:p>
            <a:pPr algn="ctr"/>
            <a:r>
              <a:rPr lang="es-MX" sz="1600" b="1" dirty="0"/>
              <a:t>SISTEMA DE GESTIÒN DE CALIDAD – ISO9001:2015</a:t>
            </a:r>
            <a:br>
              <a:rPr lang="es-MX" sz="1600" b="1" dirty="0"/>
            </a:br>
            <a:r>
              <a:rPr lang="es-MX" sz="1600" b="1" dirty="0"/>
              <a:t/>
            </a:r>
            <a:br>
              <a:rPr lang="es-MX" sz="1600" b="1" dirty="0"/>
            </a:br>
            <a:r>
              <a:rPr lang="es-MX" sz="1600" dirty="0"/>
              <a:t>REVISIÓN GERENCIAL SECCIONAL</a:t>
            </a:r>
            <a:br>
              <a:rPr lang="es-MX" sz="1600" dirty="0"/>
            </a:br>
            <a:r>
              <a:rPr lang="es-MX" sz="1600" dirty="0">
                <a:solidFill>
                  <a:srgbClr val="FF3300"/>
                </a:solidFill>
              </a:rPr>
              <a:t/>
            </a:r>
            <a:br>
              <a:rPr lang="es-MX" sz="1600" dirty="0">
                <a:solidFill>
                  <a:srgbClr val="FF3300"/>
                </a:solidFill>
              </a:rPr>
            </a:br>
            <a:r>
              <a:rPr lang="es-MX" sz="2000" b="1" i="1" dirty="0">
                <a:solidFill>
                  <a:srgbClr val="FF3300"/>
                </a:solidFill>
              </a:rPr>
              <a:t>MACROPROCESO:  SOPORTE</a:t>
            </a:r>
          </a:p>
          <a:p>
            <a:pPr algn="ctr"/>
            <a:r>
              <a:rPr lang="es-MX" sz="2000" b="1" i="1" dirty="0">
                <a:solidFill>
                  <a:srgbClr val="FF3300"/>
                </a:solidFill>
              </a:rPr>
              <a:t>PROCESO: </a:t>
            </a:r>
          </a:p>
          <a:p>
            <a:pPr algn="ctr"/>
            <a:r>
              <a:rPr lang="es-MX" sz="2000" b="1" i="1" dirty="0">
                <a:solidFill>
                  <a:srgbClr val="FF3300"/>
                </a:solidFill>
              </a:rPr>
              <a:t>GESTIÓN DE AUDITORIA INTERNA</a:t>
            </a:r>
          </a:p>
          <a:p>
            <a:pPr algn="ctr"/>
            <a:endParaRPr lang="es-MX" sz="2000" b="1" i="1" dirty="0">
              <a:solidFill>
                <a:srgbClr val="FF3300"/>
              </a:solidFill>
            </a:endParaRPr>
          </a:p>
        </p:txBody>
      </p:sp>
      <p:graphicFrame>
        <p:nvGraphicFramePr>
          <p:cNvPr id="8" name="Tabla 7"/>
          <p:cNvGraphicFramePr>
            <a:graphicFrameLocks noGrp="1"/>
          </p:cNvGraphicFramePr>
          <p:nvPr>
            <p:extLst>
              <p:ext uri="{D42A27DB-BD31-4B8C-83A1-F6EECF244321}">
                <p14:modId xmlns:p14="http://schemas.microsoft.com/office/powerpoint/2010/main" val="2349532521"/>
              </p:ext>
            </p:extLst>
          </p:nvPr>
        </p:nvGraphicFramePr>
        <p:xfrm>
          <a:off x="1051697" y="3271878"/>
          <a:ext cx="7704857" cy="1428335"/>
        </p:xfrm>
        <a:graphic>
          <a:graphicData uri="http://schemas.openxmlformats.org/drawingml/2006/table">
            <a:tbl>
              <a:tblPr firstRow="1" firstCol="1" bandRow="1">
                <a:tableStyleId>{5C22544A-7EE6-4342-B048-85BDC9FD1C3A}</a:tableStyleId>
              </a:tblPr>
              <a:tblGrid>
                <a:gridCol w="3851554">
                  <a:extLst>
                    <a:ext uri="{9D8B030D-6E8A-4147-A177-3AD203B41FA5}">
                      <a16:colId xmlns:a16="http://schemas.microsoft.com/office/drawing/2014/main" val="33211938"/>
                    </a:ext>
                  </a:extLst>
                </a:gridCol>
                <a:gridCol w="3853303">
                  <a:extLst>
                    <a:ext uri="{9D8B030D-6E8A-4147-A177-3AD203B41FA5}">
                      <a16:colId xmlns:a16="http://schemas.microsoft.com/office/drawing/2014/main" val="1464573718"/>
                    </a:ext>
                  </a:extLst>
                </a:gridCol>
              </a:tblGrid>
              <a:tr h="137544">
                <a:tc>
                  <a:txBody>
                    <a:bodyPr/>
                    <a:lstStyle/>
                    <a:p>
                      <a:pPr>
                        <a:lnSpc>
                          <a:spcPct val="107000"/>
                        </a:lnSpc>
                        <a:spcAft>
                          <a:spcPts val="0"/>
                        </a:spcAft>
                      </a:pPr>
                      <a:r>
                        <a:rPr lang="es-CO" sz="1800" dirty="0">
                          <a:solidFill>
                            <a:schemeClr val="tx1"/>
                          </a:solidFill>
                          <a:effectLst/>
                        </a:rPr>
                        <a:t>ARTICULACIÓN CON ACREDITACIÓN</a:t>
                      </a:r>
                      <a:endParaRPr lang="es-CO"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ctr">
                        <a:lnSpc>
                          <a:spcPct val="107000"/>
                        </a:lnSpc>
                        <a:spcAft>
                          <a:spcPts val="0"/>
                        </a:spcAft>
                      </a:pPr>
                      <a:r>
                        <a:rPr lang="es-CO" sz="1800" dirty="0">
                          <a:solidFill>
                            <a:schemeClr val="tx1"/>
                          </a:solidFill>
                          <a:effectLst/>
                        </a:rPr>
                        <a:t>PROYECTO(S) PIDI ASOCIADO</a:t>
                      </a:r>
                      <a:endParaRPr lang="es-CO"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2839645958"/>
                  </a:ext>
                </a:extLst>
              </a:tr>
              <a:tr h="711546">
                <a:tc>
                  <a:txBody>
                    <a:bodyPr/>
                    <a:lstStyle/>
                    <a:p>
                      <a:pPr>
                        <a:lnSpc>
                          <a:spcPct val="107000"/>
                        </a:lnSpc>
                        <a:spcAft>
                          <a:spcPts val="0"/>
                        </a:spcAft>
                      </a:pPr>
                      <a:r>
                        <a:rPr lang="es-CO" sz="1800" dirty="0">
                          <a:solidFill>
                            <a:schemeClr val="tx1"/>
                          </a:solidFill>
                          <a:effectLst/>
                        </a:rPr>
                        <a:t>Factor 10.</a:t>
                      </a:r>
                      <a:r>
                        <a:rPr lang="es-CO" sz="1800" b="0" dirty="0">
                          <a:solidFill>
                            <a:schemeClr val="tx1"/>
                          </a:solidFill>
                          <a:effectLst/>
                        </a:rPr>
                        <a:t>Organización, Administración y Gestión</a:t>
                      </a:r>
                      <a:endParaRPr lang="es-CO"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ctr">
                        <a:lnSpc>
                          <a:spcPct val="107000"/>
                        </a:lnSpc>
                        <a:spcAft>
                          <a:spcPts val="0"/>
                        </a:spcAft>
                      </a:pPr>
                      <a:r>
                        <a:rPr lang="es-CO"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N/A</a:t>
                      </a:r>
                    </a:p>
                  </a:txBody>
                  <a:tcPr marL="68580" marR="68580" marT="0" marB="0" anchor="ctr">
                    <a:solidFill>
                      <a:schemeClr val="bg1"/>
                    </a:solidFill>
                  </a:tcPr>
                </a:tc>
                <a:extLst>
                  <a:ext uri="{0D108BD9-81ED-4DB2-BD59-A6C34878D82A}">
                    <a16:rowId xmlns:a16="http://schemas.microsoft.com/office/drawing/2014/main" val="1851544738"/>
                  </a:ext>
                </a:extLst>
              </a:tr>
              <a:tr h="342441">
                <a:tc>
                  <a:txBody>
                    <a:bodyPr/>
                    <a:lstStyle/>
                    <a:p>
                      <a:pPr>
                        <a:lnSpc>
                          <a:spcPct val="107000"/>
                        </a:lnSpc>
                        <a:spcAft>
                          <a:spcPts val="0"/>
                        </a:spcAft>
                      </a:pPr>
                      <a:endParaRPr lang="es-CO"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l">
                        <a:lnSpc>
                          <a:spcPct val="107000"/>
                        </a:lnSpc>
                        <a:spcAft>
                          <a:spcPts val="0"/>
                        </a:spcAft>
                      </a:pPr>
                      <a:endParaRPr lang="es-CO"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extLst>
                  <a:ext uri="{0D108BD9-81ED-4DB2-BD59-A6C34878D82A}">
                    <a16:rowId xmlns:a16="http://schemas.microsoft.com/office/drawing/2014/main" val="3688045585"/>
                  </a:ext>
                </a:extLst>
              </a:tr>
            </a:tbl>
          </a:graphicData>
        </a:graphic>
      </p:graphicFrame>
    </p:spTree>
    <p:extLst>
      <p:ext uri="{BB962C8B-B14F-4D97-AF65-F5344CB8AC3E}">
        <p14:creationId xmlns:p14="http://schemas.microsoft.com/office/powerpoint/2010/main" val="950249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79511" y="141260"/>
            <a:ext cx="10019191" cy="338554"/>
          </a:xfrm>
          <a:prstGeom prst="rect">
            <a:avLst/>
          </a:prstGeom>
        </p:spPr>
        <p:txBody>
          <a:bodyPr wrap="square">
            <a:spAutoFit/>
          </a:bodyPr>
          <a:lstStyle/>
          <a:p>
            <a:pPr algn="ctr"/>
            <a:r>
              <a:rPr lang="es-CO" sz="1600" b="1" dirty="0">
                <a:solidFill>
                  <a:srgbClr val="FF0000"/>
                </a:solidFill>
              </a:rPr>
              <a:t>ESTADO DE LAS ACCIONES DE LAS REVISIONES POR LA DIRECCIÓN PREVIAS</a:t>
            </a:r>
          </a:p>
        </p:txBody>
      </p:sp>
      <p:graphicFrame>
        <p:nvGraphicFramePr>
          <p:cNvPr id="7" name="2 Tabla"/>
          <p:cNvGraphicFramePr>
            <a:graphicFrameLocks noGrp="1"/>
          </p:cNvGraphicFramePr>
          <p:nvPr>
            <p:extLst>
              <p:ext uri="{D42A27DB-BD31-4B8C-83A1-F6EECF244321}">
                <p14:modId xmlns:p14="http://schemas.microsoft.com/office/powerpoint/2010/main" val="178864259"/>
              </p:ext>
            </p:extLst>
          </p:nvPr>
        </p:nvGraphicFramePr>
        <p:xfrm>
          <a:off x="822295" y="1940562"/>
          <a:ext cx="8464342" cy="3690963"/>
        </p:xfrm>
        <a:graphic>
          <a:graphicData uri="http://schemas.openxmlformats.org/drawingml/2006/table">
            <a:tbl>
              <a:tblPr>
                <a:tableStyleId>{5C22544A-7EE6-4342-B048-85BDC9FD1C3A}</a:tableStyleId>
              </a:tblPr>
              <a:tblGrid>
                <a:gridCol w="620318">
                  <a:extLst>
                    <a:ext uri="{9D8B030D-6E8A-4147-A177-3AD203B41FA5}">
                      <a16:colId xmlns:a16="http://schemas.microsoft.com/office/drawing/2014/main" val="20000"/>
                    </a:ext>
                  </a:extLst>
                </a:gridCol>
                <a:gridCol w="4386915">
                  <a:extLst>
                    <a:ext uri="{9D8B030D-6E8A-4147-A177-3AD203B41FA5}">
                      <a16:colId xmlns:a16="http://schemas.microsoft.com/office/drawing/2014/main" val="20001"/>
                    </a:ext>
                  </a:extLst>
                </a:gridCol>
                <a:gridCol w="2444282">
                  <a:extLst>
                    <a:ext uri="{9D8B030D-6E8A-4147-A177-3AD203B41FA5}">
                      <a16:colId xmlns:a16="http://schemas.microsoft.com/office/drawing/2014/main" val="20002"/>
                    </a:ext>
                  </a:extLst>
                </a:gridCol>
                <a:gridCol w="1012827">
                  <a:extLst>
                    <a:ext uri="{9D8B030D-6E8A-4147-A177-3AD203B41FA5}">
                      <a16:colId xmlns:a16="http://schemas.microsoft.com/office/drawing/2014/main" val="20003"/>
                    </a:ext>
                  </a:extLst>
                </a:gridCol>
              </a:tblGrid>
              <a:tr h="625426">
                <a:tc gridSpan="4">
                  <a:txBody>
                    <a:bodyPr/>
                    <a:lstStyle/>
                    <a:p>
                      <a:pPr algn="ctr" fontAlgn="b"/>
                      <a:r>
                        <a:rPr lang="es-CO" sz="2000" b="1" u="none" strike="noStrike" dirty="0">
                          <a:effectLst/>
                        </a:rPr>
                        <a:t>ACCIONES PENDIENTES 2018 </a:t>
                      </a:r>
                      <a:endParaRPr lang="es-CO" sz="2000" b="1" i="0" u="none" strike="noStrike" dirty="0">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000"/>
                  </a:ext>
                </a:extLst>
              </a:tr>
              <a:tr h="382836">
                <a:tc>
                  <a:txBody>
                    <a:bodyPr/>
                    <a:lstStyle/>
                    <a:p>
                      <a:pPr algn="just" fontAlgn="ctr"/>
                      <a:r>
                        <a:rPr lang="es-CO" sz="1200" b="1" u="none" strike="noStrike" kern="1200" dirty="0">
                          <a:solidFill>
                            <a:schemeClr val="dk1"/>
                          </a:solidFill>
                          <a:effectLst/>
                          <a:latin typeface="+mn-lt"/>
                          <a:ea typeface="+mn-ea"/>
                          <a:cs typeface="+mn-cs"/>
                        </a:rPr>
                        <a:t>No.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dirty="0">
                          <a:effectLst/>
                        </a:rPr>
                        <a:t>ACCIONES DE MEJORAMIENTO </a:t>
                      </a:r>
                      <a:endParaRPr lang="es-CO" sz="1200" b="1" i="0" u="none" strike="noStrike" dirty="0">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kern="1200" dirty="0">
                          <a:solidFill>
                            <a:schemeClr val="dk1"/>
                          </a:solidFill>
                          <a:effectLst/>
                          <a:latin typeface="+mn-lt"/>
                          <a:ea typeface="+mn-ea"/>
                          <a:cs typeface="+mn-cs"/>
                        </a:rPr>
                        <a:t>SEGUIMIENTO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kern="1200" dirty="0">
                          <a:solidFill>
                            <a:schemeClr val="dk1"/>
                          </a:solidFill>
                          <a:effectLst/>
                          <a:latin typeface="+mn-lt"/>
                          <a:ea typeface="+mn-ea"/>
                          <a:cs typeface="+mn-cs"/>
                        </a:rPr>
                        <a:t>ESTADO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393016">
                <a:tc>
                  <a:txBody>
                    <a:bodyPr/>
                    <a:lstStyle/>
                    <a:p>
                      <a:pPr algn="ctr" rtl="0" fontAlgn="ctr"/>
                      <a:r>
                        <a:rPr lang="es-CO" sz="1600" u="none" strike="noStrike" dirty="0">
                          <a:effectLst/>
                        </a:rPr>
                        <a:t>1</a:t>
                      </a:r>
                      <a:endParaRPr lang="es-CO"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400" u="none" strike="noStrike" dirty="0">
                          <a:effectLst/>
                          <a:latin typeface="Swis721 Lt BT"/>
                        </a:rPr>
                        <a:t>Continuar con las</a:t>
                      </a:r>
                      <a:r>
                        <a:rPr lang="es-CO" sz="1400" u="none" strike="noStrike" baseline="0" dirty="0">
                          <a:effectLst/>
                          <a:latin typeface="Swis721 Lt BT"/>
                        </a:rPr>
                        <a:t> capacitaciones de actualización de la Reforma Tributaria, Control Interno, Sistema de Gestión de Calidad, y demás que se realicen a nivel Seccional y Nacional.</a:t>
                      </a:r>
                      <a:endParaRPr lang="es-CO" sz="1400" b="0" i="0" u="none" strike="noStrike" dirty="0">
                        <a:effectLst/>
                        <a:latin typeface="Swis721 Lt B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400" b="0" i="0" u="none" strike="noStrike" dirty="0">
                          <a:solidFill>
                            <a:schemeClr val="tx1"/>
                          </a:solidFill>
                          <a:effectLst/>
                          <a:latin typeface="Swis721 Lt BT"/>
                        </a:rPr>
                        <a:t>Se asiste a las capacitaciones realizadas por la universidad y por entes externos como la cámara de comercio.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just" fontAlgn="ctr"/>
                      <a:r>
                        <a:rPr lang="es-CO" sz="1400" b="0" i="0" u="none" strike="noStrike" dirty="0">
                          <a:solidFill>
                            <a:schemeClr val="tx1"/>
                          </a:solidFill>
                          <a:effectLst/>
                          <a:latin typeface="Swis721 Lt BT"/>
                        </a:rPr>
                        <a:t>Cerrada y permanente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2"/>
                  </a:ext>
                </a:extLst>
              </a:tr>
              <a:tr h="956387">
                <a:tc>
                  <a:txBody>
                    <a:bodyPr/>
                    <a:lstStyle/>
                    <a:p>
                      <a:pPr algn="ctr" rtl="0" fontAlgn="ctr"/>
                      <a:r>
                        <a:rPr lang="es-CO" sz="1600" u="none" strike="noStrike" dirty="0">
                          <a:effectLst/>
                        </a:rPr>
                        <a:t>2</a:t>
                      </a:r>
                      <a:endParaRPr lang="es-CO"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457200" rtl="0" eaLnBrk="1" fontAlgn="ctr" latinLnBrk="0" hangingPunct="1">
                        <a:lnSpc>
                          <a:spcPct val="100000"/>
                        </a:lnSpc>
                        <a:spcBef>
                          <a:spcPts val="0"/>
                        </a:spcBef>
                        <a:spcAft>
                          <a:spcPts val="0"/>
                        </a:spcAft>
                        <a:buClrTx/>
                        <a:buSzTx/>
                        <a:buFontTx/>
                        <a:buNone/>
                        <a:tabLst/>
                        <a:defRPr/>
                      </a:pPr>
                      <a:endParaRPr lang="es-CO" sz="1400" u="none" strike="noStrike" dirty="0">
                        <a:effectLst/>
                        <a:latin typeface="Swis721 Lt BT"/>
                      </a:endParaRPr>
                    </a:p>
                    <a:p>
                      <a:pPr marL="0" marR="0" indent="0" algn="just" defTabSz="457200" rtl="0" eaLnBrk="1" fontAlgn="ctr" latinLnBrk="0" hangingPunct="1">
                        <a:lnSpc>
                          <a:spcPct val="100000"/>
                        </a:lnSpc>
                        <a:spcBef>
                          <a:spcPts val="0"/>
                        </a:spcBef>
                        <a:spcAft>
                          <a:spcPts val="0"/>
                        </a:spcAft>
                        <a:buClrTx/>
                        <a:buSzTx/>
                        <a:buFontTx/>
                        <a:buNone/>
                        <a:tabLst/>
                        <a:defRPr/>
                      </a:pPr>
                      <a:r>
                        <a:rPr lang="es-CO" sz="1400" u="none" strike="noStrike" dirty="0">
                          <a:effectLst/>
                          <a:latin typeface="Swis721 Lt BT"/>
                        </a:rPr>
                        <a:t>Continuar revisando</a:t>
                      </a:r>
                      <a:r>
                        <a:rPr lang="es-CO" sz="1400" u="none" strike="noStrike" baseline="0" dirty="0">
                          <a:effectLst/>
                          <a:latin typeface="Swis721 Lt BT"/>
                        </a:rPr>
                        <a:t> los c</a:t>
                      </a:r>
                      <a:r>
                        <a:rPr lang="es-CO" sz="1400" u="none" strike="noStrike" dirty="0">
                          <a:effectLst/>
                          <a:latin typeface="Swis721 Lt BT"/>
                        </a:rPr>
                        <a:t>ontratos por medio de la carpeta compartida con las áreas que los generan, Jefatura de Personal y Jurídica. </a:t>
                      </a:r>
                      <a:r>
                        <a:rPr lang="es-CO" sz="1400" b="0" i="0" u="none" strike="noStrike" dirty="0">
                          <a:effectLst/>
                          <a:latin typeface="Swis721 Lt BT"/>
                        </a:rPr>
                        <a:t>Escaneo de los papeles</a:t>
                      </a:r>
                      <a:r>
                        <a:rPr lang="es-CO" sz="1400" b="0" i="0" u="none" strike="noStrike" baseline="0" dirty="0">
                          <a:effectLst/>
                          <a:latin typeface="Swis721 Lt BT"/>
                        </a:rPr>
                        <a:t> de trabajo de las auditorías.</a:t>
                      </a:r>
                    </a:p>
                    <a:p>
                      <a:pPr marL="0" marR="0" indent="0" algn="just" defTabSz="457200" rtl="0" eaLnBrk="1" fontAlgn="ctr" latinLnBrk="0" hangingPunct="1">
                        <a:lnSpc>
                          <a:spcPct val="100000"/>
                        </a:lnSpc>
                        <a:spcBef>
                          <a:spcPts val="0"/>
                        </a:spcBef>
                        <a:spcAft>
                          <a:spcPts val="0"/>
                        </a:spcAft>
                        <a:buClrTx/>
                        <a:buSzTx/>
                        <a:buFontTx/>
                        <a:buNone/>
                        <a:tabLst/>
                        <a:defRPr/>
                      </a:pPr>
                      <a:endParaRPr lang="es-CO" sz="1400" b="0" i="0" u="none" strike="noStrike" dirty="0">
                        <a:effectLst/>
                        <a:latin typeface="Swis721 Lt B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400" b="0" i="0" u="none" strike="noStrike" dirty="0">
                          <a:solidFill>
                            <a:schemeClr val="tx1"/>
                          </a:solidFill>
                          <a:effectLst/>
                          <a:latin typeface="Swis721 Lt BT"/>
                        </a:rPr>
                        <a:t>Se revisan los contratos mediante carpeta compartida con las Áreas productoras de los mismos.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s-CO" sz="1400" b="0" i="0" u="none" strike="noStrike" dirty="0">
                          <a:solidFill>
                            <a:schemeClr val="tx1"/>
                          </a:solidFill>
                          <a:effectLst/>
                          <a:latin typeface="Swis721 Lt BT"/>
                        </a:rPr>
                        <a:t>Cerrada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3"/>
                  </a:ext>
                </a:extLst>
              </a:tr>
            </a:tbl>
          </a:graphicData>
        </a:graphic>
      </p:graphicFrame>
      <p:pic>
        <p:nvPicPr>
          <p:cNvPr id="8" name="Imagen 7">
            <a:extLst>
              <a:ext uri="{FF2B5EF4-FFF2-40B4-BE49-F238E27FC236}">
                <a16:creationId xmlns:a16="http://schemas.microsoft.com/office/drawing/2014/main" id="{E34D08EF-3187-476F-91F1-7F765D85B5C9}"/>
              </a:ext>
            </a:extLst>
          </p:cNvPr>
          <p:cNvPicPr>
            <a:picLocks noChangeAspect="1"/>
          </p:cNvPicPr>
          <p:nvPr/>
        </p:nvPicPr>
        <p:blipFill>
          <a:blip r:embed="rId2"/>
          <a:stretch>
            <a:fillRect/>
          </a:stretch>
        </p:blipFill>
        <p:spPr>
          <a:xfrm>
            <a:off x="808728" y="602460"/>
            <a:ext cx="8456330" cy="1137432"/>
          </a:xfrm>
          <a:prstGeom prst="rect">
            <a:avLst/>
          </a:prstGeom>
        </p:spPr>
      </p:pic>
    </p:spTree>
    <p:extLst>
      <p:ext uri="{BB962C8B-B14F-4D97-AF65-F5344CB8AC3E}">
        <p14:creationId xmlns:p14="http://schemas.microsoft.com/office/powerpoint/2010/main" val="24456702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1187721682"/>
              </p:ext>
            </p:extLst>
          </p:nvPr>
        </p:nvGraphicFramePr>
        <p:xfrm>
          <a:off x="471409" y="1742437"/>
          <a:ext cx="10071084" cy="3886728"/>
        </p:xfrm>
        <a:graphic>
          <a:graphicData uri="http://schemas.openxmlformats.org/drawingml/2006/table">
            <a:tbl>
              <a:tblPr>
                <a:tableStyleId>{5C22544A-7EE6-4342-B048-85BDC9FD1C3A}</a:tableStyleId>
              </a:tblPr>
              <a:tblGrid>
                <a:gridCol w="738070">
                  <a:extLst>
                    <a:ext uri="{9D8B030D-6E8A-4147-A177-3AD203B41FA5}">
                      <a16:colId xmlns:a16="http://schemas.microsoft.com/office/drawing/2014/main" val="20000"/>
                    </a:ext>
                  </a:extLst>
                </a:gridCol>
                <a:gridCol w="4123609">
                  <a:extLst>
                    <a:ext uri="{9D8B030D-6E8A-4147-A177-3AD203B41FA5}">
                      <a16:colId xmlns:a16="http://schemas.microsoft.com/office/drawing/2014/main" val="20001"/>
                    </a:ext>
                  </a:extLst>
                </a:gridCol>
                <a:gridCol w="1820959">
                  <a:extLst>
                    <a:ext uri="{9D8B030D-6E8A-4147-A177-3AD203B41FA5}">
                      <a16:colId xmlns:a16="http://schemas.microsoft.com/office/drawing/2014/main" val="20002"/>
                    </a:ext>
                  </a:extLst>
                </a:gridCol>
                <a:gridCol w="1407247">
                  <a:extLst>
                    <a:ext uri="{9D8B030D-6E8A-4147-A177-3AD203B41FA5}">
                      <a16:colId xmlns:a16="http://schemas.microsoft.com/office/drawing/2014/main" val="3497310199"/>
                    </a:ext>
                  </a:extLst>
                </a:gridCol>
                <a:gridCol w="1981199">
                  <a:extLst>
                    <a:ext uri="{9D8B030D-6E8A-4147-A177-3AD203B41FA5}">
                      <a16:colId xmlns:a16="http://schemas.microsoft.com/office/drawing/2014/main" val="20003"/>
                    </a:ext>
                  </a:extLst>
                </a:gridCol>
              </a:tblGrid>
              <a:tr h="360040">
                <a:tc gridSpan="5">
                  <a:txBody>
                    <a:bodyPr/>
                    <a:lstStyle/>
                    <a:p>
                      <a:pPr algn="ctr" fontAlgn="b"/>
                      <a:r>
                        <a:rPr lang="es-CO" sz="2000" b="1" u="none" strike="noStrike" dirty="0">
                          <a:effectLst/>
                        </a:rPr>
                        <a:t>GESTION DE AUDITORÍA</a:t>
                      </a:r>
                      <a:r>
                        <a:rPr lang="es-CO" sz="2000" b="1" u="none" strike="noStrike" baseline="0" dirty="0">
                          <a:effectLst/>
                        </a:rPr>
                        <a:t> INTERNA</a:t>
                      </a:r>
                      <a:endParaRPr lang="es-CO" sz="2000" b="1" i="0" u="none" strike="noStrike" dirty="0">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000"/>
                  </a:ext>
                </a:extLst>
              </a:tr>
              <a:tr h="853805">
                <a:tc>
                  <a:txBody>
                    <a:bodyPr/>
                    <a:lstStyle/>
                    <a:p>
                      <a:pPr algn="just" fontAlgn="ctr"/>
                      <a:r>
                        <a:rPr lang="es-CO" sz="1800" b="1" u="none" strike="noStrike" kern="1200" dirty="0">
                          <a:solidFill>
                            <a:schemeClr val="dk1"/>
                          </a:solidFill>
                          <a:effectLst/>
                          <a:latin typeface="+mn-lt"/>
                          <a:ea typeface="+mn-ea"/>
                          <a:cs typeface="+mn-cs"/>
                        </a:rPr>
                        <a:t>No.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b="1" u="none" strike="noStrike" dirty="0">
                          <a:effectLst/>
                        </a:rPr>
                        <a:t>ACCIONES DE MEJORAMIENTO </a:t>
                      </a:r>
                      <a:endParaRPr lang="es-CO" sz="1800" b="1" i="0" u="none" strike="noStrike" dirty="0">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b="1" u="none" strike="noStrike" kern="1200" dirty="0">
                          <a:solidFill>
                            <a:schemeClr val="dk1"/>
                          </a:solidFill>
                          <a:effectLst/>
                          <a:latin typeface="+mn-lt"/>
                          <a:ea typeface="+mn-ea"/>
                          <a:cs typeface="+mn-cs"/>
                        </a:rPr>
                        <a:t>IMPACTO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s-CO" sz="1800" b="1" u="none" strike="noStrike" kern="1200" dirty="0">
                          <a:solidFill>
                            <a:schemeClr val="dk1"/>
                          </a:solidFill>
                          <a:effectLst/>
                          <a:latin typeface="+mn-lt"/>
                          <a:ea typeface="+mn-ea"/>
                          <a:cs typeface="+mn-cs"/>
                        </a:rPr>
                        <a:t>RESPONSABLE</a:t>
                      </a:r>
                    </a:p>
                    <a:p>
                      <a:pPr algn="ctr" fontAlgn="ctr"/>
                      <a:endParaRPr lang="es-CO" sz="1800" b="1"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b="1" u="none" strike="noStrike" kern="1200" dirty="0">
                          <a:solidFill>
                            <a:schemeClr val="dk1"/>
                          </a:solidFill>
                          <a:effectLst/>
                          <a:latin typeface="+mn-lt"/>
                          <a:ea typeface="+mn-ea"/>
                          <a:cs typeface="+mn-cs"/>
                        </a:rPr>
                        <a:t>FECHA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378443">
                <a:tc>
                  <a:txBody>
                    <a:bodyPr/>
                    <a:lstStyle/>
                    <a:p>
                      <a:pPr algn="ctr" rtl="0" fontAlgn="ctr"/>
                      <a:r>
                        <a:rPr lang="es-CO" sz="2400" b="0" i="0" u="none" strike="noStrike" dirty="0">
                          <a:solidFill>
                            <a:srgbClr val="000000"/>
                          </a:solidFill>
                          <a:effectLst/>
                          <a:latin typeface="Arial"/>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u="none" strike="noStrike" dirty="0">
                          <a:effectLst/>
                          <a:latin typeface="Swis721 Lt BT"/>
                        </a:rPr>
                        <a:t>Seguir asistiendo a las</a:t>
                      </a:r>
                      <a:r>
                        <a:rPr lang="es-CO" sz="1200" u="none" strike="noStrike" baseline="0" dirty="0">
                          <a:effectLst/>
                          <a:latin typeface="Swis721 Lt BT"/>
                        </a:rPr>
                        <a:t> capacitaciones de actualización de la Reforma Tributaria, Control Interno, Sistema de Gestión de Calidad, y demás que se realicen a nivel Seccional y Nacional.</a:t>
                      </a:r>
                      <a:endParaRPr lang="es-CO" sz="1200" b="0" i="0" u="none" strike="noStrike" dirty="0">
                        <a:effectLst/>
                        <a:latin typeface="Swis721 Lt BT"/>
                      </a:endParaRPr>
                    </a:p>
                  </a:txBody>
                  <a:tcPr marL="8025" marR="8025" marT="80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s-CO" sz="1200" u="none" strike="noStrike" kern="1200" baseline="0" dirty="0">
                          <a:solidFill>
                            <a:schemeClr val="dk1"/>
                          </a:solidFill>
                          <a:effectLst/>
                          <a:latin typeface="Swis721 Lt BT"/>
                          <a:ea typeface="+mn-ea"/>
                          <a:cs typeface="+mn-cs"/>
                        </a:rPr>
                        <a:t>Tener actualizados los conocimientos por parte del equipo auditor, para que los informes contribuyan al mejoramiento continuo</a:t>
                      </a:r>
                    </a:p>
                  </a:txBody>
                  <a:tcPr marL="8025" marR="8025" marT="80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s-CO" sz="1200" b="0" i="0" u="none" strike="noStrike" dirty="0">
                          <a:effectLst/>
                          <a:latin typeface="Swis721 Lt BT"/>
                        </a:rPr>
                        <a:t>Auditor</a:t>
                      </a:r>
                      <a:r>
                        <a:rPr lang="es-CO" sz="1200" b="0" i="0" u="none" strike="noStrike" baseline="0" dirty="0">
                          <a:effectLst/>
                          <a:latin typeface="Swis721 Lt BT"/>
                        </a:rPr>
                        <a:t> interno seccional y equipo de trabajo</a:t>
                      </a:r>
                      <a:endParaRPr lang="es-CO" sz="1200" b="0" i="0" u="none" strike="noStrike" dirty="0">
                        <a:effectLst/>
                        <a:latin typeface="Swis721 Lt BT"/>
                      </a:endParaRPr>
                    </a:p>
                  </a:txBody>
                  <a:tcPr marL="8025" marR="8025" marT="80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s-CO" sz="1200" u="none" strike="noStrike" kern="1200" baseline="0" dirty="0">
                          <a:solidFill>
                            <a:schemeClr val="dk1"/>
                          </a:solidFill>
                          <a:effectLst/>
                          <a:latin typeface="Swis721 Lt BT"/>
                          <a:ea typeface="+mn-ea"/>
                          <a:cs typeface="+mn-cs"/>
                        </a:rPr>
                        <a:t>Programación Universidad</a:t>
                      </a:r>
                    </a:p>
                    <a:p>
                      <a:pPr algn="ctr" fontAlgn="ctr"/>
                      <a:r>
                        <a:rPr lang="es-CO" sz="1200" u="none" strike="noStrike" kern="1200" baseline="0" dirty="0">
                          <a:solidFill>
                            <a:schemeClr val="dk1"/>
                          </a:solidFill>
                          <a:effectLst/>
                          <a:latin typeface="Swis721 Lt BT"/>
                          <a:ea typeface="+mn-ea"/>
                          <a:cs typeface="+mn-cs"/>
                        </a:rPr>
                        <a:t> y entes externos como  Cámara de Comercio</a:t>
                      </a:r>
                    </a:p>
                  </a:txBody>
                  <a:tcPr marL="8025" marR="8025" marT="80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2"/>
                  </a:ext>
                </a:extLst>
              </a:tr>
              <a:tr h="1294440">
                <a:tc>
                  <a:txBody>
                    <a:bodyPr/>
                    <a:lstStyle/>
                    <a:p>
                      <a:pPr algn="ctr" rtl="0" fontAlgn="ctr"/>
                      <a:r>
                        <a:rPr lang="es-CO" sz="2400" b="0" i="0" u="none" strike="noStrike" dirty="0">
                          <a:solidFill>
                            <a:srgbClr val="000000"/>
                          </a:solidFill>
                          <a:effectLst/>
                          <a:latin typeface="Arial"/>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457200" rtl="0" eaLnBrk="1" fontAlgn="ctr" latinLnBrk="0" hangingPunct="1">
                        <a:lnSpc>
                          <a:spcPct val="100000"/>
                        </a:lnSpc>
                        <a:spcBef>
                          <a:spcPts val="0"/>
                        </a:spcBef>
                        <a:spcAft>
                          <a:spcPts val="0"/>
                        </a:spcAft>
                        <a:buClrTx/>
                        <a:buSzTx/>
                        <a:buFontTx/>
                        <a:buNone/>
                        <a:tabLst/>
                        <a:defRPr/>
                      </a:pPr>
                      <a:r>
                        <a:rPr lang="es-CO" sz="1200" b="0" i="0" u="none" strike="noStrike" dirty="0">
                          <a:effectLst/>
                          <a:latin typeface="Swis721 Lt BT"/>
                        </a:rPr>
                        <a:t>En pro del mejoramiento continuo, sensibilizar con los líderes de proceso el “Autocontrol” para replicarlo en los equipos de trabajo de cada proceso, y disminuir las observaciones reiterativas.</a:t>
                      </a:r>
                    </a:p>
                  </a:txBody>
                  <a:tcPr marL="8025" marR="8025" marT="80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s-CO" sz="1200" u="none" strike="noStrike" kern="1200" baseline="0" dirty="0">
                          <a:solidFill>
                            <a:schemeClr val="dk1"/>
                          </a:solidFill>
                          <a:effectLst/>
                          <a:latin typeface="Swis721 Lt BT"/>
                          <a:ea typeface="+mn-ea"/>
                          <a:cs typeface="+mn-cs"/>
                        </a:rPr>
                        <a:t>Mejoramiento de los procesos</a:t>
                      </a:r>
                      <a:r>
                        <a:rPr lang="es-CO" sz="1200" u="none" strike="noStrike" dirty="0">
                          <a:effectLst/>
                          <a:latin typeface="Swis721 Lt BT"/>
                        </a:rPr>
                        <a:t>.</a:t>
                      </a:r>
                      <a:endParaRPr lang="es-CO" sz="1200" u="none" strike="noStrike" kern="1200" baseline="0" dirty="0">
                        <a:solidFill>
                          <a:schemeClr val="dk1"/>
                        </a:solidFill>
                        <a:effectLst/>
                        <a:latin typeface="Swis721 Lt BT"/>
                        <a:ea typeface="+mn-ea"/>
                        <a:cs typeface="+mn-cs"/>
                      </a:endParaRPr>
                    </a:p>
                  </a:txBody>
                  <a:tcPr marL="8025" marR="8025" marT="80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s-CO" sz="1200" b="0" i="0" u="none" strike="noStrike" dirty="0">
                          <a:effectLst/>
                          <a:latin typeface="Swis721 Lt BT"/>
                        </a:rPr>
                        <a:t>Auditor Interno y Líderes de procesos</a:t>
                      </a:r>
                    </a:p>
                  </a:txBody>
                  <a:tcPr marL="8025" marR="8025" marT="80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s-CO" sz="1200" b="0" i="0" u="none" strike="noStrike" dirty="0">
                          <a:effectLst/>
                          <a:latin typeface="Swis721 Lt BT"/>
                        </a:rPr>
                        <a:t>I semestre 2019</a:t>
                      </a:r>
                    </a:p>
                  </a:txBody>
                  <a:tcPr marL="8025" marR="8025" marT="80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649234095"/>
                  </a:ext>
                </a:extLst>
              </a:tr>
            </a:tbl>
          </a:graphicData>
        </a:graphic>
      </p:graphicFrame>
      <p:sp>
        <p:nvSpPr>
          <p:cNvPr id="5" name="Rectángulo 4"/>
          <p:cNvSpPr/>
          <p:nvPr/>
        </p:nvSpPr>
        <p:spPr>
          <a:xfrm>
            <a:off x="1571799" y="145015"/>
            <a:ext cx="7416824" cy="954107"/>
          </a:xfrm>
          <a:prstGeom prst="rect">
            <a:avLst/>
          </a:prstGeom>
        </p:spPr>
        <p:txBody>
          <a:bodyPr wrap="square">
            <a:spAutoFit/>
          </a:bodyPr>
          <a:lstStyle/>
          <a:p>
            <a:pPr algn="ctr" defTabSz="457200" fontAlgn="ctr">
              <a:spcBef>
                <a:spcPts val="0"/>
              </a:spcBef>
              <a:spcAft>
                <a:spcPts val="0"/>
              </a:spcAft>
              <a:defRPr/>
            </a:pPr>
            <a:r>
              <a:rPr lang="es-CO" sz="2800" b="1" dirty="0">
                <a:solidFill>
                  <a:srgbClr val="FF3300"/>
                </a:solidFill>
              </a:rPr>
              <a:t>OPORTUNIDADES Y ACCIONES DE MEJORA PARA EL PERÍODO (</a:t>
            </a:r>
            <a:r>
              <a:rPr lang="es-ES" sz="2800" b="1" dirty="0">
                <a:solidFill>
                  <a:srgbClr val="FF3300"/>
                </a:solidFill>
              </a:rPr>
              <a:t>2019)</a:t>
            </a:r>
            <a:endParaRPr lang="es-CO" sz="2800" b="1" dirty="0">
              <a:solidFill>
                <a:srgbClr val="FF0000"/>
              </a:solidFill>
            </a:endParaRPr>
          </a:p>
        </p:txBody>
      </p:sp>
    </p:spTree>
    <p:extLst>
      <p:ext uri="{BB962C8B-B14F-4D97-AF65-F5344CB8AC3E}">
        <p14:creationId xmlns:p14="http://schemas.microsoft.com/office/powerpoint/2010/main" val="41819840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031739" y="663770"/>
            <a:ext cx="8568952" cy="5262979"/>
          </a:xfrm>
          <a:prstGeom prst="rect">
            <a:avLst/>
          </a:prstGeom>
        </p:spPr>
        <p:txBody>
          <a:bodyPr wrap="square">
            <a:spAutoFit/>
          </a:bodyPr>
          <a:lstStyle/>
          <a:p>
            <a:pPr algn="ctr" defTabSz="457200" fontAlgn="ctr">
              <a:spcBef>
                <a:spcPts val="0"/>
              </a:spcBef>
              <a:spcAft>
                <a:spcPts val="0"/>
              </a:spcAft>
              <a:defRPr/>
            </a:pPr>
            <a:endParaRPr lang="es-CO" sz="2800" b="1" dirty="0">
              <a:solidFill>
                <a:srgbClr val="FF0000"/>
              </a:solidFill>
            </a:endParaRPr>
          </a:p>
          <a:p>
            <a:pPr algn="ctr" defTabSz="457200" fontAlgn="ctr">
              <a:spcBef>
                <a:spcPts val="0"/>
              </a:spcBef>
              <a:spcAft>
                <a:spcPts val="0"/>
              </a:spcAft>
              <a:defRPr/>
            </a:pPr>
            <a:r>
              <a:rPr lang="es-CO" sz="2800" b="1" dirty="0">
                <a:solidFill>
                  <a:srgbClr val="FF0000"/>
                </a:solidFill>
              </a:rPr>
              <a:t>OBJETIVO 3</a:t>
            </a:r>
          </a:p>
          <a:p>
            <a:pPr algn="ctr" defTabSz="457200" fontAlgn="ctr">
              <a:spcBef>
                <a:spcPts val="0"/>
              </a:spcBef>
              <a:spcAft>
                <a:spcPts val="0"/>
              </a:spcAft>
              <a:defRPr/>
            </a:pPr>
            <a:endParaRPr lang="es-CO" sz="2800" b="1" u="sng" dirty="0"/>
          </a:p>
          <a:p>
            <a:pPr lvl="0" algn="ctr"/>
            <a:r>
              <a:rPr lang="es-CO" sz="2800" b="1" u="sng" dirty="0"/>
              <a:t>Garantizar la eficacia y eficiencia de los procesos que aseguren la excelencia y calidad institucional</a:t>
            </a:r>
            <a:endParaRPr lang="es-ES" sz="2800" u="sng" dirty="0"/>
          </a:p>
          <a:p>
            <a:pPr lvl="0" algn="ctr"/>
            <a:endParaRPr lang="es-CO" sz="2800" b="1" u="sng" dirty="0"/>
          </a:p>
          <a:p>
            <a:pPr algn="ctr"/>
            <a:r>
              <a:rPr lang="es-CO" sz="2800" b="1" kern="0" dirty="0">
                <a:solidFill>
                  <a:srgbClr val="FF3300"/>
                </a:solidFill>
              </a:rPr>
              <a:t>Desempeño de los procesos y conformidad del servicio</a:t>
            </a:r>
            <a:r>
              <a:rPr lang="es-ES" sz="2800" b="1" dirty="0">
                <a:solidFill>
                  <a:srgbClr val="FF3300"/>
                </a:solidFill>
              </a:rPr>
              <a:t> </a:t>
            </a:r>
          </a:p>
          <a:p>
            <a:pPr algn="ctr"/>
            <a:endParaRPr lang="es-ES" sz="2800" b="1" dirty="0">
              <a:solidFill>
                <a:srgbClr val="FF3300"/>
              </a:solidFill>
            </a:endParaRPr>
          </a:p>
          <a:p>
            <a:pPr algn="ctr"/>
            <a:r>
              <a:rPr lang="es-CO" sz="2800" dirty="0">
                <a:solidFill>
                  <a:srgbClr val="FF0000"/>
                </a:solidFill>
              </a:rPr>
              <a:t>Lograr que el 80% de indicadores de gestión de los procesos cumpla con la meta establecida</a:t>
            </a:r>
          </a:p>
        </p:txBody>
      </p:sp>
    </p:spTree>
    <p:extLst>
      <p:ext uri="{BB962C8B-B14F-4D97-AF65-F5344CB8AC3E}">
        <p14:creationId xmlns:p14="http://schemas.microsoft.com/office/powerpoint/2010/main" val="23942623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95789"/>
            <a:ext cx="9929408" cy="63408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eaLnBrk="0" hangingPunct="0">
              <a:defRPr/>
            </a:pPr>
            <a:r>
              <a:rPr lang="es-ES" sz="2400" b="1" dirty="0" smtClean="0">
                <a:solidFill>
                  <a:srgbClr val="FF3300"/>
                </a:solidFill>
              </a:rPr>
              <a:t>Análisis del Objetivo “3” de Calidad </a:t>
            </a:r>
            <a:r>
              <a:rPr lang="es-ES" sz="1800" b="1" dirty="0" smtClean="0">
                <a:solidFill>
                  <a:srgbClr val="FF3300"/>
                </a:solidFill>
              </a:rPr>
              <a:t/>
            </a:r>
            <a:br>
              <a:rPr lang="es-ES" sz="1800" b="1" dirty="0" smtClean="0">
                <a:solidFill>
                  <a:srgbClr val="FF3300"/>
                </a:solidFill>
              </a:rPr>
            </a:br>
            <a:r>
              <a:rPr lang="es-CO" sz="1800" b="1" dirty="0" smtClean="0"/>
              <a:t>Indicadores de Gestión del proceso</a:t>
            </a:r>
            <a:endParaRPr lang="es-ES" sz="2000" b="1" kern="0" dirty="0">
              <a:solidFill>
                <a:srgbClr val="FF3300"/>
              </a:solidFill>
            </a:endParaRPr>
          </a:p>
        </p:txBody>
      </p:sp>
      <p:graphicFrame>
        <p:nvGraphicFramePr>
          <p:cNvPr id="6" name="9 Tabla"/>
          <p:cNvGraphicFramePr>
            <a:graphicFrameLocks noGrp="1"/>
          </p:cNvGraphicFramePr>
          <p:nvPr>
            <p:extLst>
              <p:ext uri="{D42A27DB-BD31-4B8C-83A1-F6EECF244321}">
                <p14:modId xmlns:p14="http://schemas.microsoft.com/office/powerpoint/2010/main" val="1464549495"/>
              </p:ext>
            </p:extLst>
          </p:nvPr>
        </p:nvGraphicFramePr>
        <p:xfrm>
          <a:off x="1384690" y="1089175"/>
          <a:ext cx="8074427" cy="4522121"/>
        </p:xfrm>
        <a:graphic>
          <a:graphicData uri="http://schemas.openxmlformats.org/drawingml/2006/table">
            <a:tbl>
              <a:tblPr/>
              <a:tblGrid>
                <a:gridCol w="2067053">
                  <a:extLst>
                    <a:ext uri="{9D8B030D-6E8A-4147-A177-3AD203B41FA5}">
                      <a16:colId xmlns:a16="http://schemas.microsoft.com/office/drawing/2014/main" val="20000"/>
                    </a:ext>
                  </a:extLst>
                </a:gridCol>
                <a:gridCol w="1808672">
                  <a:extLst>
                    <a:ext uri="{9D8B030D-6E8A-4147-A177-3AD203B41FA5}">
                      <a16:colId xmlns:a16="http://schemas.microsoft.com/office/drawing/2014/main" val="20001"/>
                    </a:ext>
                  </a:extLst>
                </a:gridCol>
                <a:gridCol w="904336">
                  <a:extLst>
                    <a:ext uri="{9D8B030D-6E8A-4147-A177-3AD203B41FA5}">
                      <a16:colId xmlns:a16="http://schemas.microsoft.com/office/drawing/2014/main" val="20003"/>
                    </a:ext>
                  </a:extLst>
                </a:gridCol>
                <a:gridCol w="904336">
                  <a:extLst>
                    <a:ext uri="{9D8B030D-6E8A-4147-A177-3AD203B41FA5}">
                      <a16:colId xmlns:a16="http://schemas.microsoft.com/office/drawing/2014/main" val="1563540918"/>
                    </a:ext>
                  </a:extLst>
                </a:gridCol>
                <a:gridCol w="1485694">
                  <a:extLst>
                    <a:ext uri="{9D8B030D-6E8A-4147-A177-3AD203B41FA5}">
                      <a16:colId xmlns:a16="http://schemas.microsoft.com/office/drawing/2014/main" val="20004"/>
                    </a:ext>
                  </a:extLst>
                </a:gridCol>
                <a:gridCol w="904336">
                  <a:extLst>
                    <a:ext uri="{9D8B030D-6E8A-4147-A177-3AD203B41FA5}">
                      <a16:colId xmlns:a16="http://schemas.microsoft.com/office/drawing/2014/main" val="20005"/>
                    </a:ext>
                  </a:extLst>
                </a:gridCol>
              </a:tblGrid>
              <a:tr h="321585">
                <a:tc rowSpan="2">
                  <a:txBody>
                    <a:bodyPr/>
                    <a:lstStyle/>
                    <a:p>
                      <a:pPr algn="l" fontAlgn="ctr"/>
                      <a:r>
                        <a:rPr lang="es-MX" sz="1800" b="1" i="0" u="none" strike="noStrike" dirty="0">
                          <a:solidFill>
                            <a:schemeClr val="tx1"/>
                          </a:solidFill>
                          <a:latin typeface="Arial"/>
                        </a:rPr>
                        <a:t>INDICADOR</a:t>
                      </a:r>
                      <a:endParaRPr lang="es-ES" sz="1800" b="1" i="0" u="none" strike="noStrike" dirty="0">
                        <a:solidFill>
                          <a:schemeClr val="tx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rowSpan="2">
                  <a:txBody>
                    <a:bodyPr/>
                    <a:lstStyle/>
                    <a:p>
                      <a:pPr algn="ctr" fontAlgn="ctr"/>
                      <a:r>
                        <a:rPr lang="es-ES" sz="1800" b="1" i="0" u="none" strike="noStrike" dirty="0">
                          <a:solidFill>
                            <a:schemeClr val="tx1"/>
                          </a:solidFill>
                          <a:latin typeface="Arial"/>
                        </a:rPr>
                        <a:t>META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es-CO" sz="1400" b="1" i="0" u="none" strike="noStrike" dirty="0">
                          <a:solidFill>
                            <a:schemeClr val="tx1"/>
                          </a:solidFill>
                          <a:effectLst/>
                          <a:latin typeface="Arial"/>
                        </a:rPr>
                        <a:t>RESULTADO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pPr algn="ctr" fontAlgn="b"/>
                      <a:endParaRPr lang="es-CO" sz="1400" b="1" i="0" u="none" strike="noStrike" dirty="0">
                        <a:solidFill>
                          <a:schemeClr val="tx1"/>
                        </a:solidFill>
                        <a:effectLst/>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rowSpan="2">
                  <a:txBody>
                    <a:bodyPr/>
                    <a:lstStyle/>
                    <a:p>
                      <a:pPr algn="ctr" fontAlgn="ctr"/>
                      <a:r>
                        <a:rPr lang="es-MX" sz="1600" b="1" i="0" u="none" strike="noStrike" dirty="0">
                          <a:solidFill>
                            <a:schemeClr val="tx1"/>
                          </a:solidFill>
                          <a:latin typeface="Arial"/>
                        </a:rPr>
                        <a:t>PROMEDIO</a:t>
                      </a:r>
                      <a:endParaRPr lang="es-ES" sz="1600" b="1" i="0" u="none" strike="noStrike" dirty="0">
                        <a:solidFill>
                          <a:schemeClr val="tx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rowSpan="2">
                  <a:txBody>
                    <a:bodyPr/>
                    <a:lstStyle/>
                    <a:p>
                      <a:pPr algn="ctr" fontAlgn="ctr"/>
                      <a:r>
                        <a:rPr lang="es-MX" sz="1400" b="1" i="0" u="none" strike="noStrike" dirty="0">
                          <a:solidFill>
                            <a:schemeClr val="tx1"/>
                          </a:solidFill>
                          <a:latin typeface="Arial"/>
                        </a:rPr>
                        <a:t>% DE MEJORA</a:t>
                      </a:r>
                      <a:endParaRPr lang="es-ES" sz="1400" b="1" i="0" u="none" strike="noStrike" dirty="0">
                        <a:solidFill>
                          <a:schemeClr val="tx1"/>
                        </a:solidFill>
                        <a:latin typeface="Arial"/>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0000"/>
                  </a:ext>
                </a:extLst>
              </a:tr>
              <a:tr h="417475">
                <a:tc vMerge="1">
                  <a:txBody>
                    <a:bodyPr/>
                    <a:lstStyle/>
                    <a:p>
                      <a:pPr algn="l" fontAlgn="ct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vMerge="1">
                  <a:txBody>
                    <a:bodyPr/>
                    <a:lstStyle/>
                    <a:p>
                      <a:endParaRPr lang="es-CO"/>
                    </a:p>
                  </a:txBody>
                  <a:tcPr/>
                </a:tc>
                <a:tc>
                  <a:txBody>
                    <a:bodyPr/>
                    <a:lstStyle/>
                    <a:p>
                      <a:pPr algn="ctr" fontAlgn="ctr"/>
                      <a:r>
                        <a:rPr lang="es-MX" sz="1400" b="1" i="0" u="none" strike="noStrike" dirty="0">
                          <a:solidFill>
                            <a:schemeClr val="bg1"/>
                          </a:solidFill>
                          <a:latin typeface="Swis721 Lt BT"/>
                        </a:rPr>
                        <a:t>2018-1</a:t>
                      </a:r>
                      <a:endParaRPr lang="es-ES" sz="1400" b="1" i="0" u="none" strike="noStrike" dirty="0">
                        <a:solidFill>
                          <a:schemeClr val="bg1"/>
                        </a:solidFill>
                        <a:latin typeface="Swis721 Lt B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s-MX" sz="1400" b="1" i="0" u="none" strike="noStrike" dirty="0">
                          <a:solidFill>
                            <a:schemeClr val="bg1"/>
                          </a:solidFill>
                          <a:latin typeface="Swis721 Lt BT"/>
                        </a:rPr>
                        <a:t>2018-2</a:t>
                      </a:r>
                      <a:endParaRPr lang="es-ES" sz="1400" b="1" i="0" u="none" strike="noStrike" dirty="0">
                        <a:solidFill>
                          <a:schemeClr val="bg1"/>
                        </a:solidFill>
                        <a:latin typeface="Swis721 Lt B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vMerge="1">
                  <a:txBody>
                    <a:bodyPr/>
                    <a:lstStyle/>
                    <a:p>
                      <a:pPr algn="ctr" fontAlgn="ct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vMerge="1">
                  <a:txBody>
                    <a:bodyPr/>
                    <a:lstStyle/>
                    <a:p>
                      <a:pPr algn="ctr" fontAlgn="ctr"/>
                      <a:endParaRPr lang="es-ES" sz="18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0001"/>
                  </a:ext>
                </a:extLst>
              </a:tr>
              <a:tr h="976274">
                <a:tc>
                  <a:txBody>
                    <a:bodyPr/>
                    <a:lstStyle/>
                    <a:p>
                      <a:pPr algn="just" fontAlgn="ctr"/>
                      <a:r>
                        <a:rPr lang="es-ES" sz="1200" b="0" i="0" u="none" strike="noStrike" dirty="0">
                          <a:latin typeface="Swis721 Lt BT"/>
                        </a:rPr>
                        <a:t> Cumplimiento.</a:t>
                      </a:r>
                    </a:p>
                    <a:p>
                      <a:pPr algn="just" fontAlgn="ctr"/>
                      <a:r>
                        <a:rPr lang="es-ES" sz="1200" b="0" i="0" u="none" strike="noStrike" dirty="0">
                          <a:latin typeface="Swis721 Lt BT"/>
                        </a:rPr>
                        <a:t> (grado de consecución de tareas y/o actividades de la auditoría Interna)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just" fontAlgn="ctr"/>
                      <a:r>
                        <a:rPr lang="es-ES" sz="1200" b="0" i="0" u="none" strike="noStrike" kern="1200" dirty="0">
                          <a:solidFill>
                            <a:schemeClr val="tx1"/>
                          </a:solidFill>
                          <a:latin typeface="Swis721 Lt BT"/>
                          <a:ea typeface="+mn-ea"/>
                          <a:cs typeface="+mn-cs"/>
                        </a:rPr>
                        <a:t>Alcanzar un porcentaje mayor al 80% de las actividades ejecutadas, según las planeadas en el Plan General de Trabajo.</a:t>
                      </a:r>
                      <a:endParaRPr lang="es-CO" sz="1200" b="0" i="0" u="none" strike="noStrike" kern="1200" dirty="0">
                        <a:solidFill>
                          <a:schemeClr val="tx1"/>
                        </a:solidFill>
                        <a:latin typeface="Swis721 Lt B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600" b="0" i="0" u="none" strike="noStrike" kern="1200" dirty="0" smtClean="0">
                          <a:solidFill>
                            <a:schemeClr val="tx1"/>
                          </a:solidFill>
                          <a:latin typeface="Swis721 Lt BT"/>
                          <a:ea typeface="+mn-ea"/>
                          <a:cs typeface="+mn-cs"/>
                        </a:rPr>
                        <a:t>98,3%</a:t>
                      </a:r>
                      <a:endParaRPr lang="es-CO" sz="1600" b="0" i="0" u="none" strike="noStrike" kern="1200" dirty="0">
                        <a:solidFill>
                          <a:schemeClr val="tx1"/>
                        </a:solidFill>
                        <a:latin typeface="Swis721 Lt B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s-CO" sz="1600" b="0" i="0" u="none" strike="noStrike" kern="1200" dirty="0" smtClean="0">
                          <a:solidFill>
                            <a:schemeClr val="tx1"/>
                          </a:solidFill>
                          <a:latin typeface="Swis721 Lt BT"/>
                          <a:ea typeface="+mn-ea"/>
                          <a:cs typeface="+mn-cs"/>
                        </a:rPr>
                        <a:t>98,4%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600" b="0" i="0" u="none" strike="noStrike" kern="1200" dirty="0" smtClean="0">
                          <a:solidFill>
                            <a:schemeClr val="tx1"/>
                          </a:solidFill>
                          <a:latin typeface="Swis721 Lt BT"/>
                          <a:ea typeface="+mn-ea"/>
                          <a:cs typeface="+mn-cs"/>
                        </a:rPr>
                        <a:t>98%</a:t>
                      </a:r>
                      <a:endParaRPr lang="es-CO" sz="1600" b="0" i="0" u="none" strike="noStrike" kern="1200" dirty="0">
                        <a:solidFill>
                          <a:schemeClr val="tx1"/>
                        </a:solidFill>
                        <a:latin typeface="Swis721 Lt B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200" b="0" i="0" u="none" strike="noStrike" kern="1200" dirty="0" smtClean="0">
                          <a:solidFill>
                            <a:schemeClr val="tx1"/>
                          </a:solidFill>
                          <a:latin typeface="Swis721 Lt BT"/>
                          <a:ea typeface="+mn-ea"/>
                          <a:cs typeface="+mn-cs"/>
                        </a:rPr>
                        <a:t>0%</a:t>
                      </a:r>
                      <a:endParaRPr lang="es-CO" sz="1200" b="0" i="0" u="none" strike="noStrike" kern="1200" dirty="0">
                        <a:solidFill>
                          <a:schemeClr val="tx1"/>
                        </a:solidFill>
                        <a:latin typeface="Swis721 Lt BT"/>
                        <a:ea typeface="+mn-ea"/>
                        <a:cs typeface="+mn-cs"/>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506262424"/>
                  </a:ext>
                </a:extLst>
              </a:tr>
              <a:tr h="976274">
                <a:tc>
                  <a:txBody>
                    <a:bodyPr/>
                    <a:lstStyle/>
                    <a:p>
                      <a:pPr algn="just" fontAlgn="ctr"/>
                      <a:r>
                        <a:rPr lang="es-ES" sz="1200" b="0" i="0" u="none" strike="noStrike" dirty="0">
                          <a:latin typeface="Swis721 Lt BT"/>
                        </a:rPr>
                        <a:t> Días promedio para</a:t>
                      </a:r>
                      <a:r>
                        <a:rPr lang="es-ES" sz="1200" b="0" i="0" u="none" strike="noStrike" baseline="0" dirty="0">
                          <a:latin typeface="Swis721 Lt BT"/>
                        </a:rPr>
                        <a:t> el trámite   de cuentas por pagar.</a:t>
                      </a:r>
                      <a:endParaRPr lang="es-ES" sz="1200" b="0" i="0" u="none" strike="noStrike" dirty="0">
                        <a:latin typeface="Swis721 Lt B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just" fontAlgn="ctr"/>
                      <a:r>
                        <a:rPr lang="es-ES" sz="1200" b="0" i="0" u="none" strike="noStrike" kern="1200" dirty="0">
                          <a:solidFill>
                            <a:schemeClr val="tx1"/>
                          </a:solidFill>
                          <a:latin typeface="Swis721 Lt BT"/>
                          <a:ea typeface="+mn-ea"/>
                          <a:cs typeface="+mn-cs"/>
                        </a:rPr>
                        <a:t>Alcanzar un porcentaje mayor al 90% de las cuentas auditadas (control previo) dentro de los plazos establecidos.</a:t>
                      </a:r>
                      <a:endParaRPr lang="es-CO" sz="1200" b="0" i="0" u="none" strike="noStrike" kern="1200" dirty="0">
                        <a:solidFill>
                          <a:schemeClr val="tx1"/>
                        </a:solidFill>
                        <a:latin typeface="Swis721 Lt B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600" b="0" i="0" u="none" strike="noStrike" kern="1200" dirty="0">
                          <a:solidFill>
                            <a:schemeClr val="tx1"/>
                          </a:solidFill>
                          <a:latin typeface="Swis721 Lt BT"/>
                          <a:ea typeface="+mn-ea"/>
                          <a:cs typeface="+mn-cs"/>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600" b="0" i="0" u="none" strike="noStrike" kern="1200" dirty="0">
                          <a:solidFill>
                            <a:schemeClr val="tx1"/>
                          </a:solidFill>
                          <a:latin typeface="Swis721 Lt BT"/>
                          <a:ea typeface="+mn-ea"/>
                          <a:cs typeface="+mn-cs"/>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600" b="0" i="0" u="none" strike="noStrike" kern="1200" dirty="0">
                          <a:solidFill>
                            <a:schemeClr val="tx1"/>
                          </a:solidFill>
                          <a:latin typeface="Swis721 Lt BT"/>
                          <a:ea typeface="+mn-ea"/>
                          <a:cs typeface="+mn-cs"/>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200" b="0" i="0" u="none" strike="noStrike" kern="1200" dirty="0">
                          <a:solidFill>
                            <a:schemeClr val="tx1"/>
                          </a:solidFill>
                          <a:latin typeface="Swis721 Lt BT"/>
                          <a:ea typeface="+mn-ea"/>
                          <a:cs typeface="+mn-cs"/>
                        </a:rPr>
                        <a:t>100%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830513">
                <a:tc gridSpan="6">
                  <a:txBody>
                    <a:bodyPr/>
                    <a:lstStyle/>
                    <a:p>
                      <a:pPr algn="just" fontAlgn="ctr"/>
                      <a:r>
                        <a:rPr lang="es-CO" sz="1200" b="0" i="0" u="none" strike="noStrike" dirty="0">
                          <a:latin typeface="Swis721 Lt BT"/>
                        </a:rPr>
                        <a:t>La medición del indicador de cumplimiento,</a:t>
                      </a:r>
                      <a:r>
                        <a:rPr lang="es-CO" sz="1200" b="0" i="0" u="none" strike="noStrike" baseline="0" dirty="0">
                          <a:latin typeface="Swis721 Lt BT"/>
                        </a:rPr>
                        <a:t> que hace referencia a</a:t>
                      </a:r>
                      <a:r>
                        <a:rPr lang="es-CO" sz="1200" b="0" i="0" u="none" strike="noStrike" dirty="0">
                          <a:latin typeface="Swis721 Lt BT"/>
                        </a:rPr>
                        <a:t>l porcentaje</a:t>
                      </a:r>
                      <a:r>
                        <a:rPr lang="es-CO" sz="1200" b="0" i="0" u="none" strike="noStrike" baseline="0" dirty="0">
                          <a:latin typeface="Swis721 Lt BT"/>
                        </a:rPr>
                        <a:t> de actividades ejecutadas del </a:t>
                      </a:r>
                      <a:r>
                        <a:rPr lang="es-ES" sz="1200" b="0" i="0" u="none" strike="noStrike" kern="1200" dirty="0">
                          <a:solidFill>
                            <a:schemeClr val="tx1"/>
                          </a:solidFill>
                          <a:latin typeface="Swis721 Lt BT"/>
                          <a:ea typeface="+mn-ea"/>
                          <a:cs typeface="+mn-cs"/>
                        </a:rPr>
                        <a:t>Plan General de Trabajo </a:t>
                      </a:r>
                      <a:r>
                        <a:rPr lang="es-CO" sz="1200" b="0" i="0" u="none" strike="noStrike" kern="1200" dirty="0">
                          <a:solidFill>
                            <a:schemeClr val="tx1"/>
                          </a:solidFill>
                          <a:latin typeface="Swis721 Lt BT"/>
                          <a:ea typeface="+mn-ea"/>
                          <a:cs typeface="+mn-cs"/>
                        </a:rPr>
                        <a:t>de</a:t>
                      </a:r>
                      <a:r>
                        <a:rPr lang="es-CO" sz="1200" b="0" i="0" u="none" strike="noStrike" baseline="0" dirty="0">
                          <a:latin typeface="Swis721 Lt BT"/>
                        </a:rPr>
                        <a:t> la auditoria interna; permite identificar que se obtuvo un porcentaje mayor al de la meta nacional estándar 80%.  Indicando que hay mayor control y seguimiento en pro de la </a:t>
                      </a:r>
                      <a:r>
                        <a:rPr lang="es-CO" sz="1200" b="0" i="0" u="none" strike="noStrike" dirty="0">
                          <a:latin typeface="Swis721 Lt BT"/>
                        </a:rPr>
                        <a:t>disminución del riesgo</a:t>
                      </a:r>
                      <a:r>
                        <a:rPr lang="es-CO" sz="1200" b="0" i="0" u="none" strike="noStrike" dirty="0" smtClean="0">
                          <a:latin typeface="Swis721 Lt BT"/>
                        </a:rPr>
                        <a:t>.</a:t>
                      </a:r>
                    </a:p>
                    <a:p>
                      <a:pPr algn="just" fontAlgn="ctr"/>
                      <a:endParaRPr lang="es-CO" sz="600" b="0" i="0" u="none" strike="noStrike" dirty="0">
                        <a:latin typeface="Swis721 Lt BT"/>
                      </a:endParaRPr>
                    </a:p>
                    <a:p>
                      <a:pPr algn="just" fontAlgn="ctr"/>
                      <a:r>
                        <a:rPr lang="es-CO" sz="1200" b="0" i="0" u="none" strike="noStrike" dirty="0">
                          <a:latin typeface="Swis721 Lt BT"/>
                        </a:rPr>
                        <a:t>El 100%</a:t>
                      </a:r>
                      <a:r>
                        <a:rPr lang="es-CO" sz="1200" b="0" i="0" u="none" strike="noStrike" baseline="0" dirty="0">
                          <a:latin typeface="Swis721 Lt BT"/>
                        </a:rPr>
                        <a:t> del indicador de los días promedio para el trámite de cuentas por pagar, muestra total cumplimiento por parte de la auditoría en  el tiempo establecido en el acuerdo de servicio de pagos.</a:t>
                      </a:r>
                      <a:endParaRPr lang="es-ES" sz="1200" b="0" i="0" u="none" strike="noStrike" dirty="0">
                        <a:latin typeface="Swis721 Lt BT"/>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algn="just" fontAlgn="ctr"/>
                      <a:endParaRPr lang="es-ES" sz="1600" b="0" i="0" u="none" strike="noStrike" dirty="0">
                        <a:latin typeface="Arial"/>
                      </a:endParaRPr>
                    </a:p>
                  </a:txBody>
                  <a:tcPr marL="0" marR="0" marT="0" marB="0" anchor="ctr"/>
                </a:tc>
                <a:tc hMerge="1">
                  <a:txBody>
                    <a:bodyPr/>
                    <a:lstStyle/>
                    <a:p>
                      <a:pPr algn="ctr" fontAlgn="ctr"/>
                      <a:endParaRPr lang="es-ES" sz="1400" b="1" i="0" u="none" strike="noStrike">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endParaRPr lang="es-CO"/>
                    </a:p>
                  </a:txBody>
                  <a:tcPr/>
                </a:tc>
                <a:tc hMerge="1">
                  <a:txBody>
                    <a:bodyPr/>
                    <a:lstStyle/>
                    <a:p>
                      <a:pPr algn="just" fontAlgn="ctr"/>
                      <a:endParaRPr lang="es-ES" sz="1050" b="0" i="0" u="none" strike="noStrike" dirty="0">
                        <a:latin typeface="Swis721 Lt B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just" fontAlgn="ctr"/>
                      <a:endParaRPr lang="es-ES" sz="16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5580241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75121" y="2458779"/>
            <a:ext cx="7416824" cy="954107"/>
          </a:xfrm>
          <a:prstGeom prst="rect">
            <a:avLst/>
          </a:prstGeom>
        </p:spPr>
        <p:txBody>
          <a:bodyPr wrap="square">
            <a:spAutoFit/>
          </a:bodyPr>
          <a:lstStyle/>
          <a:p>
            <a:pPr algn="ctr" defTabSz="457200" fontAlgn="ctr">
              <a:spcBef>
                <a:spcPts val="0"/>
              </a:spcBef>
              <a:spcAft>
                <a:spcPts val="0"/>
              </a:spcAft>
              <a:defRPr/>
            </a:pPr>
            <a:r>
              <a:rPr lang="es-CO" sz="2800" b="1" kern="0" dirty="0" smtClean="0">
                <a:solidFill>
                  <a:srgbClr val="FF3300"/>
                </a:solidFill>
              </a:rPr>
              <a:t>RESULTADOS DE LAS AUDITORÍAS INTERNAS Y EXTERNAS</a:t>
            </a:r>
            <a:endParaRPr lang="es-MX" sz="2800" b="1" kern="0" dirty="0" smtClean="0">
              <a:solidFill>
                <a:srgbClr val="FF3300"/>
              </a:solidFill>
            </a:endParaRPr>
          </a:p>
        </p:txBody>
      </p:sp>
    </p:spTree>
    <p:extLst>
      <p:ext uri="{BB962C8B-B14F-4D97-AF65-F5344CB8AC3E}">
        <p14:creationId xmlns:p14="http://schemas.microsoft.com/office/powerpoint/2010/main" val="33360036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953916" y="626714"/>
            <a:ext cx="8229600" cy="32585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2400" b="1" kern="0" dirty="0" smtClean="0">
                <a:solidFill>
                  <a:srgbClr val="FFFF00"/>
                </a:solidFill>
              </a:rPr>
              <a:t>RESULTADOS DE LAS AUDITORÍAS INTERNAS Y EXTERNAS</a:t>
            </a:r>
            <a:r>
              <a:rPr lang="es-MX" sz="2400" b="1" kern="0" dirty="0" smtClean="0">
                <a:solidFill>
                  <a:srgbClr val="FFFF00"/>
                </a:solidFill>
              </a:rPr>
              <a:t/>
            </a:r>
            <a:br>
              <a:rPr lang="es-MX" sz="2400" b="1" kern="0" dirty="0" smtClean="0">
                <a:solidFill>
                  <a:srgbClr val="FFFF00"/>
                </a:solidFill>
              </a:rPr>
            </a:br>
            <a:r>
              <a:rPr lang="es-ES" sz="1800" b="1" dirty="0" smtClean="0"/>
              <a:t>Resultados de Auditorias internas</a:t>
            </a:r>
            <a:endParaRPr lang="es-ES" sz="1800" b="1" dirty="0"/>
          </a:p>
        </p:txBody>
      </p:sp>
      <p:sp>
        <p:nvSpPr>
          <p:cNvPr id="4" name="Rectangle 2"/>
          <p:cNvSpPr txBox="1">
            <a:spLocks noChangeArrowheads="1"/>
          </p:cNvSpPr>
          <p:nvPr/>
        </p:nvSpPr>
        <p:spPr>
          <a:xfrm>
            <a:off x="1201371" y="1142054"/>
            <a:ext cx="8229600" cy="325859"/>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2800" b="1" kern="0" dirty="0" smtClean="0">
                <a:solidFill>
                  <a:srgbClr val="FF3300"/>
                </a:solidFill>
              </a:rPr>
              <a:t/>
            </a:r>
            <a:br>
              <a:rPr lang="es-CO" sz="2800" b="1" kern="0" dirty="0" smtClean="0">
                <a:solidFill>
                  <a:srgbClr val="FF3300"/>
                </a:solidFill>
              </a:rPr>
            </a:br>
            <a:r>
              <a:rPr lang="es-CO" sz="8000" b="1" kern="0" dirty="0" smtClean="0">
                <a:solidFill>
                  <a:srgbClr val="FF3300"/>
                </a:solidFill>
              </a:rPr>
              <a:t>RESULTADOS DE LAS AUDITORÍAS INTERNAS Y EXTERNA</a:t>
            </a:r>
            <a:r>
              <a:rPr lang="es-MX" sz="8000" b="1" kern="0" dirty="0" smtClean="0">
                <a:solidFill>
                  <a:srgbClr val="FF3300"/>
                </a:solidFill>
              </a:rPr>
              <a:t/>
            </a:r>
            <a:br>
              <a:rPr lang="es-MX" sz="8000" b="1" kern="0" dirty="0" smtClean="0">
                <a:solidFill>
                  <a:srgbClr val="FF3300"/>
                </a:solidFill>
              </a:rPr>
            </a:br>
            <a:r>
              <a:rPr lang="es-MX" sz="8000" b="1" kern="0" dirty="0" smtClean="0"/>
              <a:t>No Conformidades</a:t>
            </a:r>
            <a:endParaRPr lang="es-ES" sz="8000" b="1" dirty="0"/>
          </a:p>
        </p:txBody>
      </p:sp>
      <p:graphicFrame>
        <p:nvGraphicFramePr>
          <p:cNvPr id="5" name="3 Tabla"/>
          <p:cNvGraphicFramePr>
            <a:graphicFrameLocks noGrp="1"/>
          </p:cNvGraphicFramePr>
          <p:nvPr>
            <p:extLst>
              <p:ext uri="{D42A27DB-BD31-4B8C-83A1-F6EECF244321}">
                <p14:modId xmlns:p14="http://schemas.microsoft.com/office/powerpoint/2010/main" val="3862616403"/>
              </p:ext>
            </p:extLst>
          </p:nvPr>
        </p:nvGraphicFramePr>
        <p:xfrm>
          <a:off x="905363" y="1818801"/>
          <a:ext cx="8821616" cy="2438190"/>
        </p:xfrm>
        <a:graphic>
          <a:graphicData uri="http://schemas.openxmlformats.org/drawingml/2006/table">
            <a:tbl>
              <a:tblPr/>
              <a:tblGrid>
                <a:gridCol w="486743">
                  <a:extLst>
                    <a:ext uri="{9D8B030D-6E8A-4147-A177-3AD203B41FA5}">
                      <a16:colId xmlns:a16="http://schemas.microsoft.com/office/drawing/2014/main" val="20000"/>
                    </a:ext>
                  </a:extLst>
                </a:gridCol>
                <a:gridCol w="486743">
                  <a:extLst>
                    <a:ext uri="{9D8B030D-6E8A-4147-A177-3AD203B41FA5}">
                      <a16:colId xmlns:a16="http://schemas.microsoft.com/office/drawing/2014/main" val="20001"/>
                    </a:ext>
                  </a:extLst>
                </a:gridCol>
                <a:gridCol w="486743">
                  <a:extLst>
                    <a:ext uri="{9D8B030D-6E8A-4147-A177-3AD203B41FA5}">
                      <a16:colId xmlns:a16="http://schemas.microsoft.com/office/drawing/2014/main" val="20002"/>
                    </a:ext>
                  </a:extLst>
                </a:gridCol>
                <a:gridCol w="486743">
                  <a:extLst>
                    <a:ext uri="{9D8B030D-6E8A-4147-A177-3AD203B41FA5}">
                      <a16:colId xmlns:a16="http://schemas.microsoft.com/office/drawing/2014/main" val="20003"/>
                    </a:ext>
                  </a:extLst>
                </a:gridCol>
                <a:gridCol w="486743">
                  <a:extLst>
                    <a:ext uri="{9D8B030D-6E8A-4147-A177-3AD203B41FA5}">
                      <a16:colId xmlns:a16="http://schemas.microsoft.com/office/drawing/2014/main" val="20004"/>
                    </a:ext>
                  </a:extLst>
                </a:gridCol>
                <a:gridCol w="486743">
                  <a:extLst>
                    <a:ext uri="{9D8B030D-6E8A-4147-A177-3AD203B41FA5}">
                      <a16:colId xmlns:a16="http://schemas.microsoft.com/office/drawing/2014/main" val="20005"/>
                    </a:ext>
                  </a:extLst>
                </a:gridCol>
                <a:gridCol w="481827">
                  <a:extLst>
                    <a:ext uri="{9D8B030D-6E8A-4147-A177-3AD203B41FA5}">
                      <a16:colId xmlns:a16="http://schemas.microsoft.com/office/drawing/2014/main" val="20006"/>
                    </a:ext>
                  </a:extLst>
                </a:gridCol>
                <a:gridCol w="540827">
                  <a:extLst>
                    <a:ext uri="{9D8B030D-6E8A-4147-A177-3AD203B41FA5}">
                      <a16:colId xmlns:a16="http://schemas.microsoft.com/office/drawing/2014/main" val="20007"/>
                    </a:ext>
                  </a:extLst>
                </a:gridCol>
                <a:gridCol w="542056">
                  <a:extLst>
                    <a:ext uri="{9D8B030D-6E8A-4147-A177-3AD203B41FA5}">
                      <a16:colId xmlns:a16="http://schemas.microsoft.com/office/drawing/2014/main" val="20008"/>
                    </a:ext>
                  </a:extLst>
                </a:gridCol>
                <a:gridCol w="542056">
                  <a:extLst>
                    <a:ext uri="{9D8B030D-6E8A-4147-A177-3AD203B41FA5}">
                      <a16:colId xmlns:a16="http://schemas.microsoft.com/office/drawing/2014/main" val="20009"/>
                    </a:ext>
                  </a:extLst>
                </a:gridCol>
                <a:gridCol w="542056">
                  <a:extLst>
                    <a:ext uri="{9D8B030D-6E8A-4147-A177-3AD203B41FA5}">
                      <a16:colId xmlns:a16="http://schemas.microsoft.com/office/drawing/2014/main" val="20010"/>
                    </a:ext>
                  </a:extLst>
                </a:gridCol>
                <a:gridCol w="542056">
                  <a:extLst>
                    <a:ext uri="{9D8B030D-6E8A-4147-A177-3AD203B41FA5}">
                      <a16:colId xmlns:a16="http://schemas.microsoft.com/office/drawing/2014/main" val="20011"/>
                    </a:ext>
                  </a:extLst>
                </a:gridCol>
                <a:gridCol w="542056">
                  <a:extLst>
                    <a:ext uri="{9D8B030D-6E8A-4147-A177-3AD203B41FA5}">
                      <a16:colId xmlns:a16="http://schemas.microsoft.com/office/drawing/2014/main" val="20012"/>
                    </a:ext>
                  </a:extLst>
                </a:gridCol>
                <a:gridCol w="542056">
                  <a:extLst>
                    <a:ext uri="{9D8B030D-6E8A-4147-A177-3AD203B41FA5}">
                      <a16:colId xmlns:a16="http://schemas.microsoft.com/office/drawing/2014/main" val="20013"/>
                    </a:ext>
                  </a:extLst>
                </a:gridCol>
                <a:gridCol w="542056">
                  <a:extLst>
                    <a:ext uri="{9D8B030D-6E8A-4147-A177-3AD203B41FA5}">
                      <a16:colId xmlns:a16="http://schemas.microsoft.com/office/drawing/2014/main" val="20014"/>
                    </a:ext>
                  </a:extLst>
                </a:gridCol>
                <a:gridCol w="542056">
                  <a:extLst>
                    <a:ext uri="{9D8B030D-6E8A-4147-A177-3AD203B41FA5}">
                      <a16:colId xmlns:a16="http://schemas.microsoft.com/office/drawing/2014/main" val="20015"/>
                    </a:ext>
                  </a:extLst>
                </a:gridCol>
                <a:gridCol w="542056">
                  <a:extLst>
                    <a:ext uri="{9D8B030D-6E8A-4147-A177-3AD203B41FA5}">
                      <a16:colId xmlns:a16="http://schemas.microsoft.com/office/drawing/2014/main" val="20016"/>
                    </a:ext>
                  </a:extLst>
                </a:gridCol>
              </a:tblGrid>
              <a:tr h="157526">
                <a:tc>
                  <a:txBody>
                    <a:bodyPr/>
                    <a:lstStyle/>
                    <a:p>
                      <a:pPr algn="ctr" fontAlgn="ctr"/>
                      <a:r>
                        <a:rPr lang="es-ES" sz="900" b="1" i="0" u="none" strike="noStrike" dirty="0">
                          <a:solidFill>
                            <a:schemeClr val="bg1"/>
                          </a:solidFill>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alpha val="90000"/>
                      </a:srgbClr>
                    </a:solidFill>
                  </a:tcPr>
                </a:tc>
                <a:tc>
                  <a:txBody>
                    <a:bodyPr/>
                    <a:lstStyle/>
                    <a:p>
                      <a:pPr algn="ctr" fontAlgn="ctr"/>
                      <a:r>
                        <a:rPr lang="es-ES" sz="900" b="1" i="0" u="none" strike="noStrike" dirty="0">
                          <a:solidFill>
                            <a:schemeClr val="bg1"/>
                          </a:solidFill>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alpha val="90000"/>
                      </a:srgbClr>
                    </a:solidFill>
                  </a:tcPr>
                </a:tc>
                <a:tc>
                  <a:txBody>
                    <a:bodyPr/>
                    <a:lstStyle/>
                    <a:p>
                      <a:pPr algn="ctr" fontAlgn="ctr"/>
                      <a:r>
                        <a:rPr lang="es-ES" sz="900" b="1" i="0" u="none" strike="noStrike" dirty="0">
                          <a:solidFill>
                            <a:schemeClr val="bg1"/>
                          </a:solidFill>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alpha val="90000"/>
                      </a:srgbClr>
                    </a:solidFill>
                  </a:tcPr>
                </a:tc>
                <a:tc>
                  <a:txBody>
                    <a:bodyPr/>
                    <a:lstStyle/>
                    <a:p>
                      <a:pPr algn="ctr" fontAlgn="ctr"/>
                      <a:r>
                        <a:rPr lang="es-ES" sz="900" b="1" i="0" u="none" strike="noStrike" dirty="0">
                          <a:solidFill>
                            <a:schemeClr val="bg1"/>
                          </a:solidFill>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alpha val="90000"/>
                      </a:srgbClr>
                    </a:solidFill>
                  </a:tcPr>
                </a:tc>
                <a:tc>
                  <a:txBody>
                    <a:bodyPr/>
                    <a:lstStyle/>
                    <a:p>
                      <a:pPr algn="ctr" fontAlgn="ctr"/>
                      <a:r>
                        <a:rPr lang="es-ES" sz="900" b="1" i="0" u="none" strike="noStrike" dirty="0">
                          <a:solidFill>
                            <a:schemeClr val="bg1"/>
                          </a:solidFill>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alpha val="90000"/>
                      </a:srgbClr>
                    </a:solidFill>
                  </a:tcPr>
                </a:tc>
                <a:tc>
                  <a:txBody>
                    <a:bodyPr/>
                    <a:lstStyle/>
                    <a:p>
                      <a:pPr algn="ctr" fontAlgn="ctr"/>
                      <a:r>
                        <a:rPr lang="es-ES" sz="900" b="1" i="0" u="none" strike="noStrike" dirty="0">
                          <a:solidFill>
                            <a:schemeClr val="bg1"/>
                          </a:solidFill>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alpha val="90000"/>
                      </a:srgbClr>
                    </a:solidFill>
                  </a:tcPr>
                </a:tc>
                <a:tc>
                  <a:txBody>
                    <a:bodyPr/>
                    <a:lstStyle/>
                    <a:p>
                      <a:pPr algn="ctr" fontAlgn="ctr"/>
                      <a:r>
                        <a:rPr lang="es-ES" sz="900" b="1" i="0" u="none" strike="noStrike" dirty="0">
                          <a:solidFill>
                            <a:schemeClr val="bg1"/>
                          </a:solidFill>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alpha val="90000"/>
                      </a:srgbClr>
                    </a:solidFill>
                  </a:tcPr>
                </a:tc>
                <a:tc>
                  <a:txBody>
                    <a:bodyPr/>
                    <a:lstStyle/>
                    <a:p>
                      <a:pPr algn="ctr" fontAlgn="ctr"/>
                      <a:r>
                        <a:rPr lang="es-MX" sz="900" b="1" i="0" u="none" strike="noStrike" dirty="0">
                          <a:solidFill>
                            <a:schemeClr val="bg1"/>
                          </a:solidFill>
                          <a:latin typeface="Arial"/>
                        </a:rPr>
                        <a:t>NC</a:t>
                      </a:r>
                      <a:endParaRPr lang="es-ES" sz="900" b="1" i="0" u="none" strike="noStrike" dirty="0">
                        <a:solidFill>
                          <a:schemeClr val="bg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alpha val="90000"/>
                      </a:srgbClr>
                    </a:solidFill>
                  </a:tcPr>
                </a:tc>
                <a:tc>
                  <a:txBody>
                    <a:bodyPr/>
                    <a:lstStyle/>
                    <a:p>
                      <a:pPr algn="ctr" fontAlgn="ctr"/>
                      <a:r>
                        <a:rPr lang="es-MX" sz="900" b="1" i="0" u="none" strike="noStrike" dirty="0">
                          <a:solidFill>
                            <a:schemeClr val="bg1"/>
                          </a:solidFill>
                          <a:latin typeface="Arial"/>
                        </a:rPr>
                        <a:t>NC</a:t>
                      </a:r>
                      <a:endParaRPr lang="es-ES" sz="900" b="1" i="0" u="none" strike="noStrike" dirty="0">
                        <a:solidFill>
                          <a:schemeClr val="bg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alpha val="90000"/>
                      </a:srgbClr>
                    </a:solidFill>
                  </a:tcPr>
                </a:tc>
                <a:tc>
                  <a:txBody>
                    <a:bodyPr/>
                    <a:lstStyle/>
                    <a:p>
                      <a:pPr algn="ctr" fontAlgn="ctr"/>
                      <a:r>
                        <a:rPr lang="es-MX" sz="900" b="1" i="0" u="none" strike="noStrike" dirty="0">
                          <a:solidFill>
                            <a:schemeClr val="bg1"/>
                          </a:solidFill>
                          <a:latin typeface="Arial"/>
                        </a:rPr>
                        <a:t>NC</a:t>
                      </a:r>
                      <a:endParaRPr lang="es-ES" sz="900" b="1" i="0" u="none" strike="noStrike" dirty="0">
                        <a:solidFill>
                          <a:schemeClr val="bg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alpha val="90000"/>
                      </a:srgbClr>
                    </a:solidFill>
                  </a:tcPr>
                </a:tc>
                <a:tc>
                  <a:txBody>
                    <a:bodyPr/>
                    <a:lstStyle/>
                    <a:p>
                      <a:pPr algn="ctr" fontAlgn="ctr"/>
                      <a:r>
                        <a:rPr lang="es-MX" sz="900" b="1" i="0" u="none" strike="noStrike" dirty="0">
                          <a:solidFill>
                            <a:schemeClr val="bg1"/>
                          </a:solidFill>
                          <a:latin typeface="Arial"/>
                        </a:rPr>
                        <a:t>NC</a:t>
                      </a:r>
                      <a:endParaRPr lang="es-ES" sz="900" b="1" i="0" u="none" strike="noStrike" dirty="0">
                        <a:solidFill>
                          <a:schemeClr val="bg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alpha val="90000"/>
                      </a:srgbClr>
                    </a:solidFill>
                  </a:tcPr>
                </a:tc>
                <a:tc>
                  <a:txBody>
                    <a:bodyPr/>
                    <a:lstStyle/>
                    <a:p>
                      <a:pPr algn="ctr" fontAlgn="ctr"/>
                      <a:r>
                        <a:rPr lang="es-MX" sz="900" b="1" i="0" u="none" strike="noStrike" dirty="0">
                          <a:solidFill>
                            <a:schemeClr val="bg1"/>
                          </a:solidFill>
                          <a:latin typeface="Arial"/>
                        </a:rPr>
                        <a:t>NC</a:t>
                      </a:r>
                      <a:endParaRPr lang="es-ES" sz="900" b="1" i="0" u="none" strike="noStrike" dirty="0">
                        <a:solidFill>
                          <a:schemeClr val="bg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alpha val="90000"/>
                      </a:srgbClr>
                    </a:solidFill>
                  </a:tcPr>
                </a:tc>
                <a:tc>
                  <a:txBody>
                    <a:bodyPr/>
                    <a:lstStyle/>
                    <a:p>
                      <a:pPr algn="ctr" fontAlgn="ctr"/>
                      <a:r>
                        <a:rPr lang="es-MX" sz="900" b="1" i="0" u="none" strike="noStrike" dirty="0">
                          <a:solidFill>
                            <a:schemeClr val="bg1"/>
                          </a:solidFill>
                          <a:latin typeface="Arial"/>
                        </a:rPr>
                        <a:t>NC</a:t>
                      </a:r>
                      <a:endParaRPr lang="es-ES" sz="900" b="1" i="0" u="none" strike="noStrike" dirty="0">
                        <a:solidFill>
                          <a:schemeClr val="bg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alpha val="90000"/>
                      </a:srgbClr>
                    </a:solidFill>
                  </a:tcPr>
                </a:tc>
                <a:tc>
                  <a:txBody>
                    <a:bodyPr/>
                    <a:lstStyle/>
                    <a:p>
                      <a:pPr algn="ctr" fontAlgn="ctr"/>
                      <a:r>
                        <a:rPr lang="es-MX" sz="900" b="1" i="0" u="none" strike="noStrike" dirty="0">
                          <a:solidFill>
                            <a:schemeClr val="bg1"/>
                          </a:solidFill>
                          <a:latin typeface="Arial"/>
                        </a:rPr>
                        <a:t>NC</a:t>
                      </a:r>
                      <a:endParaRPr lang="es-ES" sz="900" b="1" i="0" u="none" strike="noStrike" dirty="0">
                        <a:solidFill>
                          <a:schemeClr val="bg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alpha val="90000"/>
                      </a:srgbClr>
                    </a:solidFill>
                  </a:tcPr>
                </a:tc>
                <a:tc>
                  <a:txBody>
                    <a:bodyPr/>
                    <a:lstStyle/>
                    <a:p>
                      <a:pPr algn="ctr" fontAlgn="ctr"/>
                      <a:r>
                        <a:rPr lang="es-MX" sz="900" b="1" i="0" u="none" strike="noStrike" dirty="0">
                          <a:solidFill>
                            <a:schemeClr val="bg1"/>
                          </a:solidFill>
                          <a:latin typeface="Arial"/>
                        </a:rPr>
                        <a:t>NC</a:t>
                      </a:r>
                      <a:endParaRPr lang="es-ES" sz="900" b="1" i="0" u="none" strike="noStrike" dirty="0">
                        <a:solidFill>
                          <a:schemeClr val="bg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alpha val="90000"/>
                      </a:srgbClr>
                    </a:solidFill>
                  </a:tcPr>
                </a:tc>
                <a:tc>
                  <a:txBody>
                    <a:bodyPr/>
                    <a:lstStyle/>
                    <a:p>
                      <a:pPr algn="ctr" fontAlgn="ctr"/>
                      <a:r>
                        <a:rPr lang="es-MX" sz="900" b="1" i="0" u="none" strike="noStrike" dirty="0">
                          <a:solidFill>
                            <a:schemeClr val="bg1"/>
                          </a:solidFill>
                          <a:latin typeface="Arial"/>
                        </a:rPr>
                        <a:t>NC</a:t>
                      </a:r>
                      <a:endParaRPr lang="es-ES" sz="900" b="1" i="0" u="none" strike="noStrike" dirty="0">
                        <a:solidFill>
                          <a:schemeClr val="bg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alpha val="90000"/>
                      </a:srgbClr>
                    </a:solidFill>
                  </a:tcPr>
                </a:tc>
                <a:tc>
                  <a:txBody>
                    <a:bodyPr/>
                    <a:lstStyle/>
                    <a:p>
                      <a:pPr algn="ctr" fontAlgn="ctr"/>
                      <a:r>
                        <a:rPr lang="es-MX" sz="900" b="1" i="0" u="none" strike="noStrike" dirty="0">
                          <a:solidFill>
                            <a:schemeClr val="bg1"/>
                          </a:solidFill>
                          <a:latin typeface="Arial"/>
                        </a:rPr>
                        <a:t>NC</a:t>
                      </a:r>
                      <a:endParaRPr lang="es-ES" sz="900" b="1" i="0" u="none" strike="noStrike" dirty="0">
                        <a:solidFill>
                          <a:schemeClr val="bg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alpha val="90000"/>
                      </a:srgbClr>
                    </a:solidFill>
                  </a:tcPr>
                </a:tc>
                <a:extLst>
                  <a:ext uri="{0D108BD9-81ED-4DB2-BD59-A6C34878D82A}">
                    <a16:rowId xmlns:a16="http://schemas.microsoft.com/office/drawing/2014/main" val="10000"/>
                  </a:ext>
                </a:extLst>
              </a:tr>
              <a:tr h="418538">
                <a:tc>
                  <a:txBody>
                    <a:bodyPr/>
                    <a:lstStyle/>
                    <a:p>
                      <a:pPr algn="ctr" fontAlgn="b"/>
                      <a:r>
                        <a:rPr lang="es-ES" sz="1100" b="1" i="0" u="none" strike="noStrike" dirty="0">
                          <a:latin typeface="Arial"/>
                        </a:rPr>
                        <a:t>II -2009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s-ES" sz="1100" b="1" i="0" u="none" strike="noStrike" dirty="0">
                          <a:latin typeface="Arial"/>
                        </a:rPr>
                        <a:t>I -2010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s-ES" sz="1100" b="1" i="0" u="none" strike="noStrike" dirty="0">
                          <a:latin typeface="Arial"/>
                        </a:rPr>
                        <a:t>2011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s-MX" sz="1100" b="1" i="0" u="none" strike="noStrike" dirty="0">
                          <a:latin typeface="Arial"/>
                        </a:rPr>
                        <a:t>2012-1</a:t>
                      </a:r>
                      <a:endParaRPr lang="es-ES" sz="11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s-MX" sz="1100" b="1" i="0" u="none" strike="noStrike" dirty="0">
                          <a:latin typeface="Arial"/>
                        </a:rPr>
                        <a:t>2012-2</a:t>
                      </a:r>
                      <a:endParaRPr lang="es-ES" sz="11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s-MX" sz="1100" b="1" i="0" u="none" strike="noStrike" dirty="0">
                          <a:latin typeface="Arial"/>
                        </a:rPr>
                        <a:t>2013-1</a:t>
                      </a:r>
                      <a:endParaRPr lang="es-ES" sz="11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s-MX" sz="1100" b="1" i="0" u="none" strike="noStrike" dirty="0">
                          <a:latin typeface="Arial"/>
                        </a:rPr>
                        <a:t>2013-2</a:t>
                      </a:r>
                      <a:endParaRPr lang="es-ES" sz="11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s-MX" sz="1100" b="1" i="0" u="none" strike="noStrike" dirty="0">
                          <a:latin typeface="Arial"/>
                        </a:rPr>
                        <a:t>2014-1</a:t>
                      </a:r>
                      <a:endParaRPr lang="es-ES" sz="11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s-MX" sz="1100" b="1" i="0" u="none" strike="noStrike" dirty="0">
                          <a:latin typeface="Arial"/>
                        </a:rPr>
                        <a:t>2014-2</a:t>
                      </a:r>
                      <a:endParaRPr lang="es-ES" sz="11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s-MX" sz="1100" b="1" i="0" u="none" strike="noStrike" dirty="0">
                          <a:solidFill>
                            <a:schemeClr val="tx1"/>
                          </a:solidFill>
                          <a:latin typeface="Arial"/>
                        </a:rPr>
                        <a:t>2015-1</a:t>
                      </a:r>
                      <a:endParaRPr lang="es-ES" sz="1100" b="1" i="0" u="none" strike="noStrike" dirty="0">
                        <a:solidFill>
                          <a:schemeClr val="tx1"/>
                        </a:solidFill>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s-MX" sz="1100" b="1" i="0" u="none" strike="noStrike" dirty="0">
                          <a:solidFill>
                            <a:schemeClr val="tx1"/>
                          </a:solidFill>
                          <a:latin typeface="Arial"/>
                        </a:rPr>
                        <a:t>2015-2</a:t>
                      </a:r>
                      <a:endParaRPr lang="es-ES" sz="1100" b="1" i="0" u="none" strike="noStrike" dirty="0">
                        <a:solidFill>
                          <a:schemeClr val="tx1"/>
                        </a:solidFill>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s-MX" sz="1100" b="1" i="0" u="none" strike="noStrike" dirty="0">
                          <a:solidFill>
                            <a:schemeClr val="tx1"/>
                          </a:solidFill>
                          <a:latin typeface="Arial"/>
                        </a:rPr>
                        <a:t>2016-1</a:t>
                      </a:r>
                      <a:endParaRPr lang="es-ES" sz="1100" b="1" i="0" u="none" strike="noStrike" dirty="0">
                        <a:solidFill>
                          <a:schemeClr val="tx1"/>
                        </a:solidFill>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s-MX" sz="1100" b="1" i="0" u="none" strike="noStrike" dirty="0">
                          <a:solidFill>
                            <a:schemeClr val="tx1"/>
                          </a:solidFill>
                          <a:latin typeface="Arial"/>
                        </a:rPr>
                        <a:t>2016-2</a:t>
                      </a:r>
                      <a:endParaRPr lang="es-ES" sz="1100" b="1" i="0" u="none" strike="noStrike" dirty="0">
                        <a:solidFill>
                          <a:schemeClr val="tx1"/>
                        </a:solidFill>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s-MX" sz="1100" b="1" i="0" u="none" strike="noStrike" dirty="0">
                          <a:solidFill>
                            <a:schemeClr val="tx1"/>
                          </a:solidFill>
                          <a:latin typeface="Arial"/>
                        </a:rPr>
                        <a:t>2017-1</a:t>
                      </a:r>
                      <a:endParaRPr lang="es-ES" sz="1100" b="1" i="0" u="none" strike="noStrike" dirty="0">
                        <a:solidFill>
                          <a:schemeClr val="tx1"/>
                        </a:solidFill>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s-MX" sz="1100" b="1" i="0" u="none" strike="noStrike" dirty="0">
                          <a:solidFill>
                            <a:schemeClr val="tx1"/>
                          </a:solidFill>
                          <a:latin typeface="Arial"/>
                        </a:rPr>
                        <a:t>207-2</a:t>
                      </a:r>
                      <a:endParaRPr lang="es-ES" sz="1100" b="1" i="0" u="none" strike="noStrike" dirty="0">
                        <a:solidFill>
                          <a:schemeClr val="tx1"/>
                        </a:solidFill>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s-MX" sz="1100" b="1" i="0" u="none" strike="noStrike" dirty="0">
                          <a:solidFill>
                            <a:srgbClr val="FF0000"/>
                          </a:solidFill>
                          <a:latin typeface="Arial"/>
                        </a:rPr>
                        <a:t>2018-1</a:t>
                      </a:r>
                      <a:endParaRPr lang="es-ES" sz="1100" b="1" i="0" u="none" strike="noStrike" dirty="0">
                        <a:solidFill>
                          <a:srgbClr val="FF0000"/>
                        </a:solidFill>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s-MX" sz="1100" b="1" i="0" u="none" strike="noStrike" dirty="0">
                          <a:solidFill>
                            <a:srgbClr val="FF0000"/>
                          </a:solidFill>
                          <a:latin typeface="Arial"/>
                        </a:rPr>
                        <a:t>2018-2</a:t>
                      </a:r>
                      <a:endParaRPr lang="es-ES" sz="1100" b="1" i="0" u="none" strike="noStrike" dirty="0">
                        <a:solidFill>
                          <a:srgbClr val="FF0000"/>
                        </a:solidFill>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200404">
                <a:tc>
                  <a:txBody>
                    <a:bodyPr/>
                    <a:lstStyle/>
                    <a:p>
                      <a:pPr algn="ctr" fontAlgn="ctr"/>
                      <a:r>
                        <a:rPr lang="es-CO" sz="1800" b="0" i="0" u="none" strike="noStrike" dirty="0">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s-CO" sz="180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s-CO" sz="1800" b="0" i="0" u="none" strike="noStrike" dirty="0">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s-CO" sz="180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s-CO" sz="180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s-CO" sz="1800" b="0" i="0" u="none" strike="noStrike" dirty="0">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s-CO" sz="180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s-CO" sz="1800" b="0" i="0" u="none" strike="noStrike" dirty="0">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s-CO" sz="180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s-CO" sz="1800" b="0" i="0" u="none" strike="noStrike" dirty="0">
                          <a:solidFill>
                            <a:schemeClr val="tx1"/>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s-CO" sz="1800" b="0" i="0" u="none" strike="noStrike" dirty="0">
                          <a:solidFill>
                            <a:schemeClr val="tx1"/>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s-CO" sz="1800" b="0" i="0" u="none" strike="noStrike" dirty="0">
                          <a:solidFill>
                            <a:schemeClr val="tx1"/>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s-CO" sz="1800" b="0" i="0" u="none" strike="noStrike" dirty="0">
                          <a:solidFill>
                            <a:schemeClr val="tx1"/>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s-CO" sz="1800" b="0" i="0" u="none" strike="noStrike" dirty="0">
                          <a:solidFill>
                            <a:schemeClr val="tx1"/>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s-CO" sz="1800" b="0" i="0" u="none" strike="noStrike" dirty="0">
                          <a:solidFill>
                            <a:schemeClr val="tx1"/>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s-CO" sz="1800" b="0" i="0" u="none" strike="noStrike" dirty="0">
                          <a:solidFill>
                            <a:srgbClr val="FF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s-CO" sz="1800" b="0" i="0" u="none" strike="noStrike" dirty="0">
                          <a:solidFill>
                            <a:srgbClr val="FF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1587806">
                <a:tc gridSpan="17">
                  <a:txBody>
                    <a:bodyPr/>
                    <a:lstStyle/>
                    <a:p>
                      <a:pPr marL="628650" marR="0" lvl="0" indent="-628650" algn="just" defTabSz="914400" rtl="0" eaLnBrk="1" fontAlgn="base" latinLnBrk="0" hangingPunct="1">
                        <a:lnSpc>
                          <a:spcPct val="100000"/>
                        </a:lnSpc>
                        <a:spcBef>
                          <a:spcPct val="20000"/>
                        </a:spcBef>
                        <a:spcAft>
                          <a:spcPct val="0"/>
                        </a:spcAft>
                        <a:buClrTx/>
                        <a:buSzTx/>
                        <a:buFontTx/>
                        <a:buNone/>
                        <a:tabLst/>
                        <a:defRPr/>
                      </a:pPr>
                      <a:endParaRPr kumimoji="0" lang="es-MX" sz="1600" b="1" i="0" u="none" strike="noStrike" kern="1200" cap="none" normalizeH="0" baseline="0" dirty="0">
                        <a:ln>
                          <a:noFill/>
                        </a:ln>
                        <a:solidFill>
                          <a:schemeClr val="tx1"/>
                        </a:solidFill>
                        <a:effectLst/>
                        <a:latin typeface="Swis721 Lt BT"/>
                        <a:ea typeface="+mn-ea"/>
                        <a:cs typeface="+mn-cs"/>
                      </a:endParaRPr>
                    </a:p>
                    <a:p>
                      <a:pPr marL="628650" marR="0" lvl="0" indent="-628650" algn="just" defTabSz="914400" rtl="0" eaLnBrk="1" fontAlgn="base" latinLnBrk="0" hangingPunct="1">
                        <a:lnSpc>
                          <a:spcPct val="100000"/>
                        </a:lnSpc>
                        <a:spcBef>
                          <a:spcPct val="20000"/>
                        </a:spcBef>
                        <a:spcAft>
                          <a:spcPct val="0"/>
                        </a:spcAft>
                        <a:buClrTx/>
                        <a:buSzTx/>
                        <a:buFontTx/>
                        <a:buNone/>
                        <a:tabLst/>
                        <a:defRPr/>
                      </a:pPr>
                      <a:endParaRPr kumimoji="0" lang="es-MX" sz="1600" b="1" i="0" u="none" strike="noStrike" kern="1200" cap="none" normalizeH="0" baseline="0" dirty="0">
                        <a:ln>
                          <a:noFill/>
                        </a:ln>
                        <a:solidFill>
                          <a:schemeClr val="tx1"/>
                        </a:solidFill>
                        <a:effectLst/>
                        <a:latin typeface="Swis721 Lt BT"/>
                        <a:ea typeface="+mn-ea"/>
                        <a:cs typeface="+mn-cs"/>
                      </a:endParaRPr>
                    </a:p>
                    <a:p>
                      <a:pPr marL="628650" marR="0" lvl="0" indent="-628650" algn="just" defTabSz="914400" rtl="0" eaLnBrk="1" fontAlgn="base" latinLnBrk="0" hangingPunct="1">
                        <a:lnSpc>
                          <a:spcPct val="100000"/>
                        </a:lnSpc>
                        <a:spcBef>
                          <a:spcPct val="20000"/>
                        </a:spcBef>
                        <a:spcAft>
                          <a:spcPct val="0"/>
                        </a:spcAft>
                        <a:buClrTx/>
                        <a:buSzTx/>
                        <a:buFontTx/>
                        <a:buNone/>
                        <a:tabLst/>
                        <a:defRPr/>
                      </a:pPr>
                      <a:r>
                        <a:rPr kumimoji="0" lang="es-MX" sz="1600" b="1" i="0" u="none" strike="noStrike" kern="1200" cap="none" normalizeH="0" baseline="0" dirty="0">
                          <a:ln>
                            <a:noFill/>
                          </a:ln>
                          <a:solidFill>
                            <a:schemeClr val="tx1"/>
                          </a:solidFill>
                          <a:effectLst/>
                          <a:latin typeface="Swis721 Lt BT"/>
                          <a:ea typeface="+mn-ea"/>
                          <a:cs typeface="+mn-cs"/>
                        </a:rPr>
                        <a:t>            </a:t>
                      </a:r>
                      <a:r>
                        <a:rPr kumimoji="0" lang="es-MX" sz="1600" b="1" i="0" u="none" strike="noStrike" kern="1200" cap="none" normalizeH="0" baseline="0" dirty="0" smtClean="0">
                          <a:ln>
                            <a:noFill/>
                          </a:ln>
                          <a:solidFill>
                            <a:schemeClr val="tx1"/>
                          </a:solidFill>
                          <a:effectLst/>
                          <a:latin typeface="Swis721 Lt BT"/>
                          <a:ea typeface="+mn-ea"/>
                          <a:cs typeface="+mn-cs"/>
                        </a:rPr>
                        <a:t>2018</a:t>
                      </a:r>
                      <a:r>
                        <a:rPr kumimoji="0" lang="es-MX" sz="1600" b="1" i="0" u="none" strike="noStrike" kern="1200" cap="none" normalizeH="0" baseline="0" dirty="0">
                          <a:ln>
                            <a:noFill/>
                          </a:ln>
                          <a:solidFill>
                            <a:schemeClr val="tx1"/>
                          </a:solidFill>
                          <a:effectLst/>
                          <a:latin typeface="Swis721 Lt BT"/>
                          <a:ea typeface="+mn-ea"/>
                          <a:cs typeface="+mn-cs"/>
                        </a:rPr>
                        <a:t>: No se presentaron No  </a:t>
                      </a:r>
                      <a:r>
                        <a:rPr kumimoji="0" lang="es-MX" sz="1600" b="1" i="0" u="none" strike="noStrike" kern="1200" cap="none" normalizeH="0" baseline="0" dirty="0" smtClean="0">
                          <a:ln>
                            <a:noFill/>
                          </a:ln>
                          <a:solidFill>
                            <a:schemeClr val="tx1"/>
                          </a:solidFill>
                          <a:effectLst/>
                          <a:latin typeface="Swis721 Lt BT"/>
                          <a:ea typeface="+mn-ea"/>
                          <a:cs typeface="+mn-cs"/>
                        </a:rPr>
                        <a:t>Conformidades, </a:t>
                      </a:r>
                      <a:r>
                        <a:rPr kumimoji="0" lang="es-MX" sz="1600" b="1" i="0" u="none" strike="noStrike" kern="1200" cap="none" normalizeH="0" baseline="0" dirty="0" smtClean="0">
                          <a:ln>
                            <a:noFill/>
                          </a:ln>
                          <a:solidFill>
                            <a:srgbClr val="0000FF"/>
                          </a:solidFill>
                          <a:effectLst/>
                          <a:latin typeface="Swis721 Lt BT"/>
                          <a:ea typeface="+mn-ea"/>
                          <a:cs typeface="+mn-cs"/>
                        </a:rPr>
                        <a:t>se encontraron 3 observaciones en el primer ciclo de auditoría interna</a:t>
                      </a:r>
                      <a:endParaRPr kumimoji="0" lang="es-MX" sz="900" b="1" i="0" u="none" strike="noStrike" kern="1200" cap="none" normalizeH="0" baseline="0" dirty="0">
                        <a:ln>
                          <a:noFill/>
                        </a:ln>
                        <a:solidFill>
                          <a:srgbClr val="0000FF"/>
                        </a:solidFill>
                        <a:effectLst/>
                        <a:latin typeface="Swis721 Lt BT"/>
                        <a:ea typeface="+mn-ea"/>
                        <a:cs typeface="+mn-cs"/>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endParaRPr lang="es-ES"/>
                    </a:p>
                  </a:txBody>
                  <a:tcPr/>
                </a:tc>
                <a:tc hMerge="1">
                  <a:txBody>
                    <a:bodyPr/>
                    <a:lstStyle/>
                    <a:p>
                      <a:pPr marL="628650" marR="0" lvl="0" indent="-628650" algn="just"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ES" sz="3200" b="0" i="0" u="none" strike="noStrike" cap="none" normalizeH="0" baseline="0" dirty="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ES" sz="3200" b="0" i="0" u="none" strike="noStrike" cap="none" normalizeH="0" baseline="0" dirty="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endParaRPr kumimoji="0" lang="es-MX" sz="1800" b="0" i="0" u="none" strike="noStrike" kern="1200" cap="none" normalizeH="0" baseline="0" dirty="0">
                        <a:ln>
                          <a:noFill/>
                        </a:ln>
                        <a:solidFill>
                          <a:schemeClr val="tx1"/>
                        </a:solidFill>
                        <a:effectLst/>
                        <a:latin typeface="Arial"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endParaRPr kumimoji="0" lang="es-MX" sz="1800" b="0" i="0" u="none" strike="noStrike" kern="1200" cap="none" normalizeH="0" baseline="0" dirty="0">
                        <a:ln>
                          <a:noFill/>
                        </a:ln>
                        <a:solidFill>
                          <a:schemeClr val="tx1"/>
                        </a:solidFill>
                        <a:effectLst/>
                        <a:latin typeface="Arial"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endParaRPr kumimoji="0" lang="es-MX" sz="1800" b="0" i="0" u="none" strike="noStrike" kern="1200" cap="none" normalizeH="0" baseline="0" dirty="0">
                        <a:ln>
                          <a:noFill/>
                        </a:ln>
                        <a:solidFill>
                          <a:schemeClr val="tx1"/>
                        </a:solidFill>
                        <a:effectLst/>
                        <a:latin typeface="Arial"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endParaRPr kumimoji="0" lang="es-MX" sz="1800" b="0" i="0" u="none" strike="noStrike" kern="1200" cap="none" normalizeH="0" baseline="0" dirty="0">
                        <a:ln>
                          <a:noFill/>
                        </a:ln>
                        <a:solidFill>
                          <a:schemeClr val="tx1"/>
                        </a:solidFill>
                        <a:effectLst/>
                        <a:latin typeface="Arial"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4072153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317812" y="0"/>
            <a:ext cx="8229600" cy="57606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fontAlgn="ctr">
              <a:spcBef>
                <a:spcPts val="0"/>
              </a:spcBef>
              <a:defRPr/>
            </a:pPr>
            <a:r>
              <a:rPr lang="es-CO" sz="2000" b="1" kern="0" dirty="0" smtClean="0">
                <a:solidFill>
                  <a:srgbClr val="FF3300"/>
                </a:solidFill>
              </a:rPr>
              <a:t>ESTADO DE LAS NO CONFORMIDADES Y DE LAS ACCIONES CORRECTIVAS</a:t>
            </a:r>
            <a:endParaRPr lang="es-MX" sz="2000" b="1" kern="0" dirty="0">
              <a:solidFill>
                <a:srgbClr val="FF3300"/>
              </a:solidFill>
            </a:endParaRPr>
          </a:p>
        </p:txBody>
      </p:sp>
      <p:graphicFrame>
        <p:nvGraphicFramePr>
          <p:cNvPr id="4" name="5 Tabla"/>
          <p:cNvGraphicFramePr>
            <a:graphicFrameLocks noGrp="1"/>
          </p:cNvGraphicFramePr>
          <p:nvPr>
            <p:extLst>
              <p:ext uri="{D42A27DB-BD31-4B8C-83A1-F6EECF244321}">
                <p14:modId xmlns:p14="http://schemas.microsoft.com/office/powerpoint/2010/main" val="33855033"/>
              </p:ext>
            </p:extLst>
          </p:nvPr>
        </p:nvGraphicFramePr>
        <p:xfrm>
          <a:off x="789523" y="576064"/>
          <a:ext cx="9573677" cy="624840"/>
        </p:xfrm>
        <a:graphic>
          <a:graphicData uri="http://schemas.openxmlformats.org/drawingml/2006/table">
            <a:tbl>
              <a:tblPr/>
              <a:tblGrid>
                <a:gridCol w="2279448">
                  <a:extLst>
                    <a:ext uri="{9D8B030D-6E8A-4147-A177-3AD203B41FA5}">
                      <a16:colId xmlns:a16="http://schemas.microsoft.com/office/drawing/2014/main" val="20000"/>
                    </a:ext>
                  </a:extLst>
                </a:gridCol>
                <a:gridCol w="2468473">
                  <a:extLst>
                    <a:ext uri="{9D8B030D-6E8A-4147-A177-3AD203B41FA5}">
                      <a16:colId xmlns:a16="http://schemas.microsoft.com/office/drawing/2014/main" val="20001"/>
                    </a:ext>
                  </a:extLst>
                </a:gridCol>
                <a:gridCol w="2101538">
                  <a:extLst>
                    <a:ext uri="{9D8B030D-6E8A-4147-A177-3AD203B41FA5}">
                      <a16:colId xmlns:a16="http://schemas.microsoft.com/office/drawing/2014/main" val="20002"/>
                    </a:ext>
                  </a:extLst>
                </a:gridCol>
                <a:gridCol w="1549842">
                  <a:extLst>
                    <a:ext uri="{9D8B030D-6E8A-4147-A177-3AD203B41FA5}">
                      <a16:colId xmlns:a16="http://schemas.microsoft.com/office/drawing/2014/main" val="20003"/>
                    </a:ext>
                  </a:extLst>
                </a:gridCol>
                <a:gridCol w="1174376">
                  <a:extLst>
                    <a:ext uri="{9D8B030D-6E8A-4147-A177-3AD203B41FA5}">
                      <a16:colId xmlns:a16="http://schemas.microsoft.com/office/drawing/2014/main" val="20004"/>
                    </a:ext>
                  </a:extLst>
                </a:gridCol>
              </a:tblGrid>
              <a:tr h="150077">
                <a:tc>
                  <a:txBody>
                    <a:bodyPr/>
                    <a:lstStyle/>
                    <a:p>
                      <a:pPr algn="just" fontAlgn="ctr"/>
                      <a:r>
                        <a:rPr lang="es-ES" sz="1050" b="0" i="0" u="none" strike="noStrike" dirty="0">
                          <a:latin typeface="Arial"/>
                        </a:rPr>
                        <a:t>  ACCIONES    CORRECTIVAS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EFICACIA</a:t>
                      </a:r>
                      <a:r>
                        <a:rPr lang="es-ES" sz="1050" b="0" i="0" u="none" strike="noStrike" baseline="0" dirty="0">
                          <a:latin typeface="Arial"/>
                        </a:rPr>
                        <a:t> ACCIONES CERRADAS</a:t>
                      </a:r>
                      <a:endParaRPr lang="es-ES" sz="105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050" b="0" i="0" u="none" strike="noStrike" dirty="0">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96004">
                <a:tc>
                  <a:txBody>
                    <a:bodyPr/>
                    <a:lstStyle/>
                    <a:p>
                      <a:pPr algn="ctr" fontAlgn="ctr"/>
                      <a:r>
                        <a:rPr lang="es-CO" sz="2000" b="0" i="0" u="none" strike="noStrike" dirty="0" smtClean="0">
                          <a:solidFill>
                            <a:srgbClr val="000000"/>
                          </a:solidFill>
                          <a:effectLst/>
                          <a:latin typeface="Arial"/>
                        </a:rPr>
                        <a:t>6</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smtClean="0">
                          <a:solidFill>
                            <a:srgbClr val="000000"/>
                          </a:solidFill>
                          <a:effectLst/>
                          <a:latin typeface="Arial"/>
                        </a:rPr>
                        <a:t>0</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solidFill>
                            <a:srgbClr val="000000"/>
                          </a:solidFill>
                          <a:effectLst/>
                          <a:latin typeface="Arial"/>
                        </a:rPr>
                        <a:t>6</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solidFill>
                            <a:srgbClr val="000000"/>
                          </a:solidFill>
                          <a:effectLst/>
                          <a:latin typeface="Arial"/>
                        </a:rPr>
                        <a:t>6</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s-CO" sz="2000" b="0" i="0" u="none" strike="noStrike" dirty="0" smtClean="0">
                          <a:solidFill>
                            <a:srgbClr val="000000"/>
                          </a:solidFill>
                          <a:effectLst/>
                          <a:latin typeface="Arial"/>
                        </a:rPr>
                        <a:t>100%</a:t>
                      </a:r>
                      <a:endParaRPr lang="es-CO" sz="2000" b="0" i="0" u="none" strike="noStrike" dirty="0">
                        <a:solidFill>
                          <a:srgbClr val="000000"/>
                        </a:solidFill>
                        <a:effectLst/>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5" name="Group 428"/>
          <p:cNvGraphicFramePr>
            <a:graphicFrameLocks/>
          </p:cNvGraphicFramePr>
          <p:nvPr>
            <p:extLst>
              <p:ext uri="{D42A27DB-BD31-4B8C-83A1-F6EECF244321}">
                <p14:modId xmlns:p14="http://schemas.microsoft.com/office/powerpoint/2010/main" val="1206348787"/>
              </p:ext>
            </p:extLst>
          </p:nvPr>
        </p:nvGraphicFramePr>
        <p:xfrm>
          <a:off x="413005" y="1337871"/>
          <a:ext cx="11151466" cy="4666560"/>
        </p:xfrm>
        <a:graphic>
          <a:graphicData uri="http://schemas.openxmlformats.org/drawingml/2006/table">
            <a:tbl>
              <a:tblPr/>
              <a:tblGrid>
                <a:gridCol w="1907406">
                  <a:extLst>
                    <a:ext uri="{9D8B030D-6E8A-4147-A177-3AD203B41FA5}">
                      <a16:colId xmlns:a16="http://schemas.microsoft.com/office/drawing/2014/main" val="20000"/>
                    </a:ext>
                  </a:extLst>
                </a:gridCol>
                <a:gridCol w="3716473">
                  <a:extLst>
                    <a:ext uri="{9D8B030D-6E8A-4147-A177-3AD203B41FA5}">
                      <a16:colId xmlns:a16="http://schemas.microsoft.com/office/drawing/2014/main" val="20001"/>
                    </a:ext>
                  </a:extLst>
                </a:gridCol>
                <a:gridCol w="5527587">
                  <a:extLst>
                    <a:ext uri="{9D8B030D-6E8A-4147-A177-3AD203B41FA5}">
                      <a16:colId xmlns:a16="http://schemas.microsoft.com/office/drawing/2014/main" val="20002"/>
                    </a:ext>
                  </a:extLst>
                </a:gridCol>
              </a:tblGrid>
              <a:tr h="277440">
                <a:tc rowSpan="2">
                  <a:txBody>
                    <a:bodyPr/>
                    <a:lstStyle/>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MX" sz="1600" b="1" i="0" u="none" strike="noStrike" cap="none" normalizeH="0" baseline="0" dirty="0">
                          <a:ln>
                            <a:noFill/>
                          </a:ln>
                          <a:solidFill>
                            <a:schemeClr val="tx1"/>
                          </a:solidFill>
                          <a:effectLst/>
                          <a:latin typeface="Arial" charset="0"/>
                        </a:rPr>
                        <a:t>Proceso</a:t>
                      </a:r>
                      <a:endParaRPr kumimoji="0" lang="es-ES" sz="16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tc grid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1600" b="1" i="0" u="none" strike="noStrike" cap="none" normalizeH="0" baseline="0" dirty="0">
                          <a:ln>
                            <a:noFill/>
                          </a:ln>
                          <a:solidFill>
                            <a:schemeClr val="bg1"/>
                          </a:solidFill>
                          <a:effectLst/>
                          <a:latin typeface="Arial" charset="0"/>
                          <a:cs typeface="Arial" charset="0"/>
                        </a:rPr>
                        <a:t>Auditoria Interna</a:t>
                      </a:r>
                      <a:endParaRPr kumimoji="0" lang="es-ES" sz="1600" b="0" i="0" u="none" strike="noStrike" cap="none" normalizeH="0" baseline="0" dirty="0">
                        <a:ln>
                          <a:noFill/>
                        </a:ln>
                        <a:solidFill>
                          <a:schemeClr val="bg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tc hMerge="1">
                  <a:txBody>
                    <a:bodyPr/>
                    <a:lstStyle/>
                    <a:p>
                      <a:endParaRPr lang="es-ES"/>
                    </a:p>
                  </a:txBody>
                  <a:tcPr/>
                </a:tc>
                <a:extLst>
                  <a:ext uri="{0D108BD9-81ED-4DB2-BD59-A6C34878D82A}">
                    <a16:rowId xmlns:a16="http://schemas.microsoft.com/office/drawing/2014/main" val="10000"/>
                  </a:ext>
                </a:extLst>
              </a:tr>
              <a:tr h="277440">
                <a:tc vMerge="1">
                  <a:txBody>
                    <a:bodyPr/>
                    <a:lstStyle/>
                    <a:p>
                      <a:endParaRPr lang="es-ES"/>
                    </a:p>
                  </a:txBody>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200" b="1" i="0" u="none" strike="noStrike" cap="none" normalizeH="0" baseline="0" dirty="0">
                          <a:ln>
                            <a:noFill/>
                          </a:ln>
                          <a:solidFill>
                            <a:schemeClr val="bg1"/>
                          </a:solidFill>
                          <a:effectLst/>
                          <a:latin typeface="Arial" charset="0"/>
                          <a:cs typeface="Arial" charset="0"/>
                        </a:rPr>
                        <a:t>NC</a:t>
                      </a:r>
                      <a:endParaRPr kumimoji="0" lang="es-ES" sz="1200" b="1" i="0" u="none" strike="noStrike" cap="none" normalizeH="0" baseline="0" dirty="0">
                        <a:ln>
                          <a:noFill/>
                        </a:ln>
                        <a:solidFill>
                          <a:schemeClr val="bg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200" b="1" i="0" u="none" strike="noStrike" cap="none" normalizeH="0" baseline="0" dirty="0">
                          <a:ln>
                            <a:noFill/>
                          </a:ln>
                          <a:solidFill>
                            <a:schemeClr val="bg1"/>
                          </a:solidFill>
                          <a:effectLst/>
                          <a:latin typeface="Arial" charset="0"/>
                          <a:cs typeface="Arial" charset="0"/>
                        </a:rPr>
                        <a:t>OBS</a:t>
                      </a:r>
                      <a:endParaRPr kumimoji="0" lang="es-ES" sz="2800" b="1" i="0" u="none" strike="noStrike" cap="none" normalizeH="0" baseline="0" dirty="0">
                        <a:ln>
                          <a:noFill/>
                        </a:ln>
                        <a:solidFill>
                          <a:schemeClr val="bg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01"/>
                  </a:ext>
                </a:extLst>
              </a:tr>
              <a:tr h="0">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200" b="1" i="0" u="none" strike="noStrike" cap="none" normalizeH="0" baseline="0" dirty="0">
                          <a:ln>
                            <a:noFill/>
                          </a:ln>
                          <a:solidFill>
                            <a:schemeClr val="tx1"/>
                          </a:solidFill>
                          <a:effectLst/>
                          <a:latin typeface="Arial" charset="0"/>
                        </a:rPr>
                        <a:t>GC</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400" b="1" i="0" u="none" strike="noStrike" cap="none" normalizeH="0" baseline="0" dirty="0">
                          <a:ln>
                            <a:noFill/>
                          </a:ln>
                          <a:solidFill>
                            <a:schemeClr val="tx1"/>
                          </a:solidFill>
                          <a:effectLst/>
                          <a:latin typeface="Arial" charset="0"/>
                        </a:rPr>
                        <a:t>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400" b="1" i="0" u="none" strike="noStrike" cap="none" normalizeH="0" baseline="0" dirty="0">
                          <a:ln>
                            <a:noFill/>
                          </a:ln>
                          <a:solidFill>
                            <a:schemeClr val="tx1"/>
                          </a:solidFill>
                          <a:effectLst/>
                          <a:latin typeface="Arial" charset="0"/>
                        </a:rPr>
                        <a:t>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543670">
                <a:tc gridSpan="3">
                  <a:txBody>
                    <a:bodyPr/>
                    <a:lstStyle/>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MX" sz="1000" b="0" i="0" u="none" strike="noStrike" kern="1200" cap="none" normalizeH="0" baseline="0" dirty="0">
                          <a:ln>
                            <a:noFill/>
                          </a:ln>
                          <a:solidFill>
                            <a:schemeClr val="tx1"/>
                          </a:solidFill>
                          <a:effectLst/>
                          <a:latin typeface="Swis721 Lt BT"/>
                          <a:ea typeface="+mn-ea"/>
                          <a:cs typeface="+mn-cs"/>
                        </a:rPr>
                        <a:t>Observaciones generadas en la auditoria interna del 1-06-2018, con base en la norma ISO9001:2015.</a:t>
                      </a:r>
                    </a:p>
                    <a:p>
                      <a:pPr marL="342900" marR="0" lvl="0" indent="-342900" algn="just" defTabSz="914400" rtl="0" eaLnBrk="1" fontAlgn="ctr" latinLnBrk="0" hangingPunct="1">
                        <a:lnSpc>
                          <a:spcPct val="100000"/>
                        </a:lnSpc>
                        <a:spcBef>
                          <a:spcPct val="0"/>
                        </a:spcBef>
                        <a:spcAft>
                          <a:spcPct val="0"/>
                        </a:spcAft>
                        <a:buClrTx/>
                        <a:buSzTx/>
                        <a:buFontTx/>
                        <a:buNone/>
                        <a:tabLst/>
                      </a:pPr>
                      <a:endParaRPr kumimoji="0" lang="es-MX" sz="1000" b="0" i="0" u="none" strike="noStrike" kern="1200" cap="none" normalizeH="0" baseline="0" dirty="0">
                        <a:ln>
                          <a:noFill/>
                        </a:ln>
                        <a:solidFill>
                          <a:schemeClr val="tx1"/>
                        </a:solidFill>
                        <a:effectLst/>
                        <a:latin typeface="Swis721 Lt BT"/>
                        <a:ea typeface="+mn-ea"/>
                        <a:cs typeface="+mn-cs"/>
                      </a:endParaRPr>
                    </a:p>
                    <a:p>
                      <a:pPr marL="342900" marR="0" lvl="0" indent="-342900" algn="just" defTabSz="914400" rtl="0" eaLnBrk="1" fontAlgn="ctr" latinLnBrk="0" hangingPunct="1">
                        <a:lnSpc>
                          <a:spcPct val="100000"/>
                        </a:lnSpc>
                        <a:spcBef>
                          <a:spcPct val="0"/>
                        </a:spcBef>
                        <a:spcAft>
                          <a:spcPct val="0"/>
                        </a:spcAft>
                        <a:buClrTx/>
                        <a:buSzTx/>
                        <a:buFontTx/>
                        <a:buNone/>
                        <a:tabLst/>
                        <a:defRPr/>
                      </a:pPr>
                      <a:r>
                        <a:rPr kumimoji="0" lang="es-ES" sz="1000" b="0" i="0" u="none" strike="noStrike" kern="1200" cap="none" normalizeH="0" baseline="0" dirty="0">
                          <a:ln>
                            <a:noFill/>
                          </a:ln>
                          <a:solidFill>
                            <a:schemeClr val="tx1"/>
                          </a:solidFill>
                          <a:effectLst/>
                          <a:latin typeface="Swis721 Lt BT"/>
                          <a:ea typeface="+mn-ea"/>
                          <a:cs typeface="+mn-cs"/>
                        </a:rPr>
                        <a:t> </a:t>
                      </a:r>
                      <a:r>
                        <a:rPr kumimoji="0" lang="es-ES" sz="1000" b="1" i="0" u="none" strike="noStrike" kern="1200" cap="none" normalizeH="0" baseline="0" dirty="0">
                          <a:ln>
                            <a:noFill/>
                          </a:ln>
                          <a:solidFill>
                            <a:schemeClr val="tx1"/>
                          </a:solidFill>
                          <a:effectLst/>
                          <a:latin typeface="Swis721 Lt BT"/>
                          <a:ea typeface="+mn-ea"/>
                          <a:cs typeface="+mn-cs"/>
                        </a:rPr>
                        <a:t>OBS1: </a:t>
                      </a:r>
                      <a:r>
                        <a:rPr kumimoji="0" lang="es-ES" sz="1000" b="0" i="0" u="none" strike="noStrike" kern="1200" cap="none" normalizeH="0" baseline="0" dirty="0">
                          <a:ln>
                            <a:noFill/>
                          </a:ln>
                          <a:solidFill>
                            <a:schemeClr val="tx1"/>
                          </a:solidFill>
                          <a:effectLst/>
                          <a:latin typeface="Swis721 Lt BT"/>
                          <a:ea typeface="+mn-ea"/>
                          <a:cs typeface="+mn-cs"/>
                        </a:rPr>
                        <a:t>Garantizar que desde la coordinación de calidad envíen copia de todos los documentos que se actualiza en el SGC, al igual que ingresar permanente a la intranet nacional, ya que la socialización se hace a cada líder de proceso y no siempre los líderes tienen en cuenta a la auditoria para informar sobre las nuevas versiones de los documentos o formatos. (Numeral 7.5.2 creación y actualización de la norma).</a:t>
                      </a:r>
                    </a:p>
                    <a:p>
                      <a:pPr marL="342900" marR="0" lvl="0" indent="-342900" algn="just" defTabSz="914400" rtl="0" eaLnBrk="1" fontAlgn="ctr" latinLnBrk="0" hangingPunct="1">
                        <a:lnSpc>
                          <a:spcPct val="100000"/>
                        </a:lnSpc>
                        <a:spcBef>
                          <a:spcPct val="0"/>
                        </a:spcBef>
                        <a:spcAft>
                          <a:spcPct val="0"/>
                        </a:spcAft>
                        <a:buClrTx/>
                        <a:buSzTx/>
                        <a:buFontTx/>
                        <a:buNone/>
                        <a:tabLst/>
                        <a:defRPr/>
                      </a:pPr>
                      <a:endParaRPr kumimoji="0" lang="es-ES" sz="1000" b="0" i="0" u="none" strike="noStrike" kern="1200" cap="none" normalizeH="0" baseline="0" dirty="0">
                        <a:ln>
                          <a:noFill/>
                        </a:ln>
                        <a:solidFill>
                          <a:schemeClr val="tx1"/>
                        </a:solidFill>
                        <a:effectLst/>
                        <a:latin typeface="Swis721 Lt BT"/>
                        <a:ea typeface="+mn-ea"/>
                        <a:cs typeface="+mn-cs"/>
                      </a:endParaRPr>
                    </a:p>
                    <a:p>
                      <a:pPr marL="342900" marR="0" lvl="0" indent="-342900" algn="just" defTabSz="914400" rtl="0" eaLnBrk="1" fontAlgn="ctr" latinLnBrk="0" hangingPunct="1">
                        <a:lnSpc>
                          <a:spcPct val="100000"/>
                        </a:lnSpc>
                        <a:spcBef>
                          <a:spcPct val="0"/>
                        </a:spcBef>
                        <a:spcAft>
                          <a:spcPct val="0"/>
                        </a:spcAft>
                        <a:buClrTx/>
                        <a:buSzTx/>
                        <a:buFontTx/>
                        <a:buNone/>
                        <a:tabLst/>
                        <a:defRPr/>
                      </a:pPr>
                      <a:r>
                        <a:rPr kumimoji="0" lang="es-ES" sz="1000" b="1" i="0" u="none" strike="noStrike" kern="1200" cap="none" normalizeH="0" baseline="0" dirty="0">
                          <a:ln>
                            <a:noFill/>
                          </a:ln>
                          <a:solidFill>
                            <a:schemeClr val="tx1"/>
                          </a:solidFill>
                          <a:effectLst/>
                          <a:latin typeface="Swis721 Lt BT"/>
                          <a:ea typeface="+mn-ea"/>
                          <a:cs typeface="+mn-cs"/>
                        </a:rPr>
                        <a:t>OBS2:  </a:t>
                      </a:r>
                      <a:r>
                        <a:rPr kumimoji="0" lang="es-ES" sz="1000" b="0" i="0" u="none" strike="noStrike" kern="1200" cap="none" normalizeH="0" baseline="0" dirty="0">
                          <a:ln>
                            <a:noFill/>
                          </a:ln>
                          <a:solidFill>
                            <a:schemeClr val="tx1"/>
                          </a:solidFill>
                          <a:effectLst/>
                          <a:latin typeface="Swis721 Lt BT"/>
                          <a:ea typeface="+mn-ea"/>
                          <a:cs typeface="+mn-cs"/>
                        </a:rPr>
                        <a:t>Se tiene la programación, hay temas administrativos que no se han cumplido. Garantizar que se tenga un  plan de lo que hace falta desarrollar del plan general de trabajo.(Numeral 8.5.1 control de la producción y de la provisión del servicio).</a:t>
                      </a:r>
                    </a:p>
                    <a:p>
                      <a:pPr marL="342900" marR="0" lvl="0" indent="-342900" algn="just" defTabSz="914400" rtl="0" eaLnBrk="1" fontAlgn="ctr" latinLnBrk="0" hangingPunct="1">
                        <a:lnSpc>
                          <a:spcPct val="100000"/>
                        </a:lnSpc>
                        <a:spcBef>
                          <a:spcPct val="0"/>
                        </a:spcBef>
                        <a:spcAft>
                          <a:spcPct val="0"/>
                        </a:spcAft>
                        <a:buClrTx/>
                        <a:buSzTx/>
                        <a:buFontTx/>
                        <a:buNone/>
                        <a:tabLst/>
                        <a:defRPr/>
                      </a:pPr>
                      <a:endParaRPr kumimoji="0" lang="es-ES" sz="1000" b="0" i="0" u="none" strike="noStrike" kern="1200" cap="none" normalizeH="0" baseline="0" dirty="0">
                        <a:ln>
                          <a:noFill/>
                        </a:ln>
                        <a:solidFill>
                          <a:schemeClr val="tx1"/>
                        </a:solidFill>
                        <a:effectLst/>
                        <a:latin typeface="Swis721 Lt BT"/>
                        <a:ea typeface="+mn-ea"/>
                        <a:cs typeface="+mn-cs"/>
                      </a:endParaRPr>
                    </a:p>
                    <a:p>
                      <a:pPr marL="342900" marR="0" lvl="0" indent="-342900" algn="just" defTabSz="914400" rtl="0" eaLnBrk="1" fontAlgn="ctr" latinLnBrk="0" hangingPunct="1">
                        <a:lnSpc>
                          <a:spcPct val="100000"/>
                        </a:lnSpc>
                        <a:spcBef>
                          <a:spcPct val="0"/>
                        </a:spcBef>
                        <a:spcAft>
                          <a:spcPct val="0"/>
                        </a:spcAft>
                        <a:buClrTx/>
                        <a:buSzTx/>
                        <a:buFontTx/>
                        <a:buNone/>
                        <a:tabLst/>
                        <a:defRPr/>
                      </a:pPr>
                      <a:r>
                        <a:rPr kumimoji="0" lang="es-ES" sz="1000" b="1" i="0" u="none" strike="noStrike" kern="1200" cap="none" normalizeH="0" baseline="0" dirty="0">
                          <a:ln>
                            <a:noFill/>
                          </a:ln>
                          <a:solidFill>
                            <a:schemeClr val="tx1"/>
                          </a:solidFill>
                          <a:effectLst/>
                          <a:latin typeface="Swis721 Lt BT"/>
                          <a:ea typeface="+mn-ea"/>
                          <a:cs typeface="+mn-cs"/>
                        </a:rPr>
                        <a:t>OBS3:  </a:t>
                      </a:r>
                      <a:r>
                        <a:rPr kumimoji="0" lang="es-ES" sz="1000" b="0" i="0" u="none" strike="noStrike" kern="1200" cap="none" normalizeH="0" baseline="0" dirty="0">
                          <a:ln>
                            <a:noFill/>
                          </a:ln>
                          <a:solidFill>
                            <a:schemeClr val="tx1"/>
                          </a:solidFill>
                          <a:effectLst/>
                          <a:latin typeface="Swis721 Lt BT"/>
                          <a:ea typeface="+mn-ea"/>
                          <a:cs typeface="+mn-cs"/>
                        </a:rPr>
                        <a:t>No hay evidencia física o electrónica prueba de recordación y de seguimiento al AUD 005 del 02 de Febrero de 2018, solo se evidencia la respuesta de tesorería el 25 de Mayo. Se deben garantizar las  evidencias físicas o electrónicas del seguimiento a estas recomendaciones para realizar una buena trazabilidad en los expedientes de auditoria.</a:t>
                      </a:r>
                    </a:p>
                    <a:p>
                      <a:pPr marL="342900" marR="0" lvl="0" indent="-342900" algn="just" defTabSz="914400" rtl="0" eaLnBrk="1" fontAlgn="ctr" latinLnBrk="0" hangingPunct="1">
                        <a:lnSpc>
                          <a:spcPct val="100000"/>
                        </a:lnSpc>
                        <a:spcBef>
                          <a:spcPct val="0"/>
                        </a:spcBef>
                        <a:spcAft>
                          <a:spcPct val="0"/>
                        </a:spcAft>
                        <a:buClrTx/>
                        <a:buSzTx/>
                        <a:buFontTx/>
                        <a:buNone/>
                        <a:tabLst/>
                        <a:defRPr/>
                      </a:pPr>
                      <a:endParaRPr kumimoji="0" lang="es-CO" sz="1000" b="0" i="0" u="none" strike="noStrike" kern="1200" cap="none" normalizeH="0" baseline="0" dirty="0">
                        <a:ln>
                          <a:noFill/>
                        </a:ln>
                        <a:solidFill>
                          <a:schemeClr val="tx1"/>
                        </a:solidFill>
                        <a:effectLst/>
                        <a:latin typeface="Swis721 Lt BT"/>
                        <a:ea typeface="+mn-ea"/>
                        <a:cs typeface="+mn-cs"/>
                      </a:endParaRPr>
                    </a:p>
                    <a:p>
                      <a:pPr marL="342900" marR="0" lvl="0" indent="-342900" algn="just" defTabSz="914400" rtl="0" eaLnBrk="1" fontAlgn="ctr" latinLnBrk="0" hangingPunct="1">
                        <a:lnSpc>
                          <a:spcPct val="100000"/>
                        </a:lnSpc>
                        <a:spcBef>
                          <a:spcPct val="0"/>
                        </a:spcBef>
                        <a:spcAft>
                          <a:spcPct val="0"/>
                        </a:spcAft>
                        <a:buClrTx/>
                        <a:buSzTx/>
                        <a:buFontTx/>
                        <a:buNone/>
                        <a:tabLst/>
                        <a:defRPr/>
                      </a:pPr>
                      <a:r>
                        <a:rPr kumimoji="0" lang="es-CO" sz="1000" b="1" i="0" u="none" strike="noStrike" kern="1200" cap="none" normalizeH="0" baseline="0" dirty="0">
                          <a:ln>
                            <a:noFill/>
                          </a:ln>
                          <a:solidFill>
                            <a:schemeClr val="tx1"/>
                          </a:solidFill>
                          <a:effectLst/>
                          <a:latin typeface="Swis721 Lt BT"/>
                          <a:ea typeface="+mn-ea"/>
                          <a:cs typeface="+mn-cs"/>
                        </a:rPr>
                        <a:t>Acciones Correctivas:</a:t>
                      </a:r>
                    </a:p>
                    <a:p>
                      <a:pPr marL="342900" marR="0" lvl="0" indent="-342900" algn="just" defTabSz="914400" rtl="0" eaLnBrk="1" fontAlgn="ctr" latinLnBrk="0" hangingPunct="1">
                        <a:lnSpc>
                          <a:spcPct val="100000"/>
                        </a:lnSpc>
                        <a:spcBef>
                          <a:spcPct val="0"/>
                        </a:spcBef>
                        <a:spcAft>
                          <a:spcPct val="0"/>
                        </a:spcAft>
                        <a:buClrTx/>
                        <a:buSzTx/>
                        <a:buFontTx/>
                        <a:buNone/>
                        <a:tabLst/>
                        <a:defRPr/>
                      </a:pPr>
                      <a:endParaRPr kumimoji="0" lang="es-CO" sz="1000" b="1" i="0" u="none" strike="noStrike" kern="1200" cap="none" normalizeH="0" baseline="0" dirty="0">
                        <a:ln>
                          <a:noFill/>
                        </a:ln>
                        <a:solidFill>
                          <a:schemeClr val="tx1"/>
                        </a:solidFill>
                        <a:effectLst/>
                        <a:latin typeface="Swis721 Lt BT"/>
                        <a:ea typeface="+mn-ea"/>
                        <a:cs typeface="+mn-cs"/>
                      </a:endParaRPr>
                    </a:p>
                    <a:p>
                      <a:pPr marL="0" marR="0" lvl="0" indent="0" algn="just" defTabSz="914400" rtl="0" eaLnBrk="1" fontAlgn="ctr" latinLnBrk="0" hangingPunct="1">
                        <a:lnSpc>
                          <a:spcPct val="100000"/>
                        </a:lnSpc>
                        <a:spcBef>
                          <a:spcPct val="0"/>
                        </a:spcBef>
                        <a:spcAft>
                          <a:spcPct val="0"/>
                        </a:spcAft>
                        <a:buClrTx/>
                        <a:buSzTx/>
                        <a:buFontTx/>
                        <a:buNone/>
                        <a:tabLst/>
                      </a:pPr>
                      <a:r>
                        <a:rPr kumimoji="0" lang="es-MX" sz="1000" b="1" i="0" u="none" strike="noStrike" kern="1200" cap="none" normalizeH="0" baseline="0" dirty="0">
                          <a:ln>
                            <a:noFill/>
                          </a:ln>
                          <a:solidFill>
                            <a:schemeClr val="tx1"/>
                          </a:solidFill>
                          <a:effectLst/>
                          <a:latin typeface="Swis721 Lt BT"/>
                          <a:ea typeface="+mn-ea"/>
                          <a:cs typeface="+mn-cs"/>
                        </a:rPr>
                        <a:t>1.  </a:t>
                      </a:r>
                      <a:r>
                        <a:rPr kumimoji="0" lang="es-MX" sz="1000" b="0" i="0" u="none" strike="noStrike" kern="1200" cap="none" normalizeH="0" baseline="0" dirty="0">
                          <a:ln>
                            <a:noFill/>
                          </a:ln>
                          <a:solidFill>
                            <a:schemeClr val="tx1"/>
                          </a:solidFill>
                          <a:effectLst/>
                          <a:latin typeface="Swis721 Lt BT"/>
                          <a:ea typeface="+mn-ea"/>
                          <a:cs typeface="+mn-cs"/>
                        </a:rPr>
                        <a:t>Antes de realizar las auditorias, verificar en el punto de consulta nacional las nuevas versiones de procedimientos,   </a:t>
                      </a:r>
                    </a:p>
                    <a:p>
                      <a:pPr marL="0" marR="0" lvl="0" indent="0" algn="just" defTabSz="914400" rtl="0" eaLnBrk="1" fontAlgn="ctr" latinLnBrk="0" hangingPunct="1">
                        <a:lnSpc>
                          <a:spcPct val="100000"/>
                        </a:lnSpc>
                        <a:spcBef>
                          <a:spcPct val="0"/>
                        </a:spcBef>
                        <a:spcAft>
                          <a:spcPct val="0"/>
                        </a:spcAft>
                        <a:buClrTx/>
                        <a:buSzTx/>
                        <a:buFontTx/>
                        <a:buNone/>
                        <a:tabLst/>
                      </a:pPr>
                      <a:r>
                        <a:rPr kumimoji="0" lang="es-MX" sz="1000" b="0" i="0" u="none" strike="noStrike" kern="1200" cap="none" normalizeH="0" baseline="0" dirty="0">
                          <a:ln>
                            <a:noFill/>
                          </a:ln>
                          <a:solidFill>
                            <a:schemeClr val="tx1"/>
                          </a:solidFill>
                          <a:effectLst/>
                          <a:latin typeface="Swis721 Lt BT"/>
                          <a:ea typeface="+mn-ea"/>
                          <a:cs typeface="+mn-cs"/>
                        </a:rPr>
                        <a:t>    acuerdos de servicios y formatos. </a:t>
                      </a:r>
                    </a:p>
                    <a:p>
                      <a:pPr marL="0" marR="0" lvl="0" indent="0" algn="just" defTabSz="914400" rtl="0" eaLnBrk="1" fontAlgn="ctr" latinLnBrk="0" hangingPunct="1">
                        <a:lnSpc>
                          <a:spcPct val="100000"/>
                        </a:lnSpc>
                        <a:spcBef>
                          <a:spcPct val="0"/>
                        </a:spcBef>
                        <a:spcAft>
                          <a:spcPct val="0"/>
                        </a:spcAft>
                        <a:buClrTx/>
                        <a:buSzTx/>
                        <a:buFontTx/>
                        <a:buNone/>
                        <a:tabLst/>
                      </a:pPr>
                      <a:r>
                        <a:rPr kumimoji="0" lang="es-MX" sz="1000" b="0" i="0" u="none" strike="noStrike" kern="1200" cap="none" normalizeH="0" baseline="0" dirty="0">
                          <a:ln>
                            <a:noFill/>
                          </a:ln>
                          <a:solidFill>
                            <a:schemeClr val="tx1"/>
                          </a:solidFill>
                          <a:effectLst/>
                          <a:latin typeface="Swis721 Lt BT"/>
                          <a:ea typeface="+mn-ea"/>
                          <a:cs typeface="+mn-cs"/>
                        </a:rPr>
                        <a:t>    Solicitar por medio de comunicación, informar a la auditoria interna sobre la actualización de nuevas versiones  </a:t>
                      </a:r>
                      <a:r>
                        <a:rPr kumimoji="0" lang="es-MX" sz="1000" b="0" i="0" u="none" strike="noStrike" kern="1200" cap="none" normalizeH="0" baseline="0" dirty="0" smtClean="0">
                          <a:ln>
                            <a:noFill/>
                          </a:ln>
                          <a:solidFill>
                            <a:schemeClr val="tx1"/>
                          </a:solidFill>
                          <a:effectLst/>
                          <a:latin typeface="Swis721 Lt BT"/>
                          <a:ea typeface="+mn-ea"/>
                          <a:cs typeface="+mn-cs"/>
                        </a:rPr>
                        <a:t>procedimientos </a:t>
                      </a:r>
                      <a:r>
                        <a:rPr kumimoji="0" lang="es-MX" sz="1000" b="0" i="0" u="none" strike="noStrike" kern="1200" cap="none" normalizeH="0" baseline="0" dirty="0">
                          <a:ln>
                            <a:noFill/>
                          </a:ln>
                          <a:solidFill>
                            <a:schemeClr val="tx1"/>
                          </a:solidFill>
                          <a:effectLst/>
                          <a:latin typeface="Swis721 Lt BT"/>
                          <a:ea typeface="+mn-ea"/>
                          <a:cs typeface="+mn-cs"/>
                        </a:rPr>
                        <a:t>y formatos.</a:t>
                      </a:r>
                    </a:p>
                    <a:p>
                      <a:pPr marL="0" marR="0" lvl="0" indent="0" algn="just" defTabSz="914400" rtl="0" eaLnBrk="1" fontAlgn="ctr" latinLnBrk="0" hangingPunct="1">
                        <a:lnSpc>
                          <a:spcPct val="100000"/>
                        </a:lnSpc>
                        <a:spcBef>
                          <a:spcPct val="0"/>
                        </a:spcBef>
                        <a:spcAft>
                          <a:spcPct val="0"/>
                        </a:spcAft>
                        <a:buClrTx/>
                        <a:buSzTx/>
                        <a:buFontTx/>
                        <a:buNone/>
                        <a:tabLst/>
                      </a:pPr>
                      <a:r>
                        <a:rPr kumimoji="0" lang="es-MX" sz="1000" b="1" i="0" u="none" strike="noStrike" kern="1200" cap="none" normalizeH="0" baseline="0" dirty="0" smtClean="0">
                          <a:ln>
                            <a:noFill/>
                          </a:ln>
                          <a:solidFill>
                            <a:schemeClr val="tx1"/>
                          </a:solidFill>
                          <a:effectLst/>
                          <a:latin typeface="Swis721 Lt BT"/>
                          <a:ea typeface="+mn-ea"/>
                          <a:cs typeface="+mn-cs"/>
                        </a:rPr>
                        <a:t>2</a:t>
                      </a:r>
                      <a:r>
                        <a:rPr kumimoji="0" lang="es-MX" sz="1000" b="1" i="0" u="none" strike="noStrike" kern="1200" cap="none" normalizeH="0" baseline="0" dirty="0">
                          <a:ln>
                            <a:noFill/>
                          </a:ln>
                          <a:solidFill>
                            <a:schemeClr val="tx1"/>
                          </a:solidFill>
                          <a:effectLst/>
                          <a:latin typeface="Swis721 Lt BT"/>
                          <a:ea typeface="+mn-ea"/>
                          <a:cs typeface="+mn-cs"/>
                        </a:rPr>
                        <a:t>. </a:t>
                      </a:r>
                      <a:r>
                        <a:rPr kumimoji="0" lang="es-MX" sz="1000" b="0" i="0" u="none" strike="noStrike" kern="1200" cap="none" normalizeH="0" baseline="0" dirty="0">
                          <a:ln>
                            <a:noFill/>
                          </a:ln>
                          <a:solidFill>
                            <a:schemeClr val="tx1"/>
                          </a:solidFill>
                          <a:effectLst/>
                          <a:latin typeface="Swis721 Lt BT"/>
                          <a:ea typeface="+mn-ea"/>
                          <a:cs typeface="+mn-cs"/>
                        </a:rPr>
                        <a:t>Se está en proceso de suplir el cargo de profesional universitario para las auditorias administrativas, y poder cumplir con el </a:t>
                      </a:r>
                      <a:r>
                        <a:rPr kumimoji="0" lang="es-MX" sz="1000" b="0" i="0" u="none" strike="noStrike" kern="1200" cap="none" normalizeH="0" baseline="0" dirty="0" smtClean="0">
                          <a:ln>
                            <a:noFill/>
                          </a:ln>
                          <a:solidFill>
                            <a:schemeClr val="tx1"/>
                          </a:solidFill>
                          <a:effectLst/>
                          <a:latin typeface="Swis721 Lt BT"/>
                          <a:ea typeface="+mn-ea"/>
                          <a:cs typeface="+mn-cs"/>
                        </a:rPr>
                        <a:t>  </a:t>
                      </a:r>
                      <a:r>
                        <a:rPr kumimoji="0" lang="es-MX" sz="1000" b="0" i="0" u="none" strike="noStrike" kern="1200" cap="none" normalizeH="0" baseline="0" dirty="0">
                          <a:ln>
                            <a:noFill/>
                          </a:ln>
                          <a:solidFill>
                            <a:schemeClr val="tx1"/>
                          </a:solidFill>
                          <a:effectLst/>
                          <a:latin typeface="Swis721 Lt BT"/>
                          <a:ea typeface="+mn-ea"/>
                          <a:cs typeface="+mn-cs"/>
                        </a:rPr>
                        <a:t>plan de trabajo.</a:t>
                      </a:r>
                    </a:p>
                    <a:p>
                      <a:pPr marL="0" marR="0" lvl="0" indent="0" algn="just" defTabSz="914400" rtl="0" eaLnBrk="1" fontAlgn="ctr" latinLnBrk="0" hangingPunct="1">
                        <a:lnSpc>
                          <a:spcPct val="100000"/>
                        </a:lnSpc>
                        <a:spcBef>
                          <a:spcPct val="0"/>
                        </a:spcBef>
                        <a:spcAft>
                          <a:spcPct val="0"/>
                        </a:spcAft>
                        <a:buClrTx/>
                        <a:buSzTx/>
                        <a:buFontTx/>
                        <a:buNone/>
                        <a:tabLst/>
                      </a:pPr>
                      <a:r>
                        <a:rPr kumimoji="0" lang="es-MX" sz="1000" b="1" i="0" u="none" strike="noStrike" kern="1200" cap="none" normalizeH="0" baseline="0" dirty="0" smtClean="0">
                          <a:ln>
                            <a:noFill/>
                          </a:ln>
                          <a:solidFill>
                            <a:schemeClr val="tx1"/>
                          </a:solidFill>
                          <a:effectLst/>
                          <a:latin typeface="Swis721 Lt BT"/>
                          <a:ea typeface="+mn-ea"/>
                          <a:cs typeface="+mn-cs"/>
                        </a:rPr>
                        <a:t>3</a:t>
                      </a:r>
                      <a:r>
                        <a:rPr kumimoji="0" lang="es-MX" sz="1000" b="1" i="0" u="none" strike="noStrike" kern="1200" cap="none" normalizeH="0" baseline="0" dirty="0">
                          <a:ln>
                            <a:noFill/>
                          </a:ln>
                          <a:solidFill>
                            <a:schemeClr val="tx1"/>
                          </a:solidFill>
                          <a:effectLst/>
                          <a:latin typeface="Swis721 Lt BT"/>
                          <a:ea typeface="+mn-ea"/>
                          <a:cs typeface="+mn-cs"/>
                        </a:rPr>
                        <a:t>. </a:t>
                      </a:r>
                      <a:r>
                        <a:rPr kumimoji="0" lang="es-MX" sz="1000" b="0" i="0" u="none" strike="noStrike" kern="1200" cap="none" normalizeH="0" baseline="0" dirty="0">
                          <a:ln>
                            <a:noFill/>
                          </a:ln>
                          <a:solidFill>
                            <a:schemeClr val="tx1"/>
                          </a:solidFill>
                          <a:effectLst/>
                          <a:latin typeface="Swis721 Lt BT"/>
                          <a:ea typeface="+mn-ea"/>
                          <a:cs typeface="+mn-cs"/>
                        </a:rPr>
                        <a:t>Se realizó retroalimentación de la observación con el asistente de auditoria, para que realice el seguimiento a la </a:t>
                      </a:r>
                      <a:r>
                        <a:rPr kumimoji="0" lang="es-MX" sz="1000" b="0" i="0" u="none" strike="noStrike" kern="1200" cap="none" normalizeH="0" baseline="0" dirty="0" smtClean="0">
                          <a:ln>
                            <a:noFill/>
                          </a:ln>
                          <a:solidFill>
                            <a:schemeClr val="tx1"/>
                          </a:solidFill>
                          <a:effectLst/>
                          <a:latin typeface="Swis721 Lt BT"/>
                          <a:ea typeface="+mn-ea"/>
                          <a:cs typeface="+mn-cs"/>
                        </a:rPr>
                        <a:t>    </a:t>
                      </a:r>
                      <a:r>
                        <a:rPr kumimoji="0" lang="es-MX" sz="1000" b="0" i="0" u="none" strike="noStrike" kern="1200" cap="none" normalizeH="0" baseline="0" dirty="0">
                          <a:ln>
                            <a:noFill/>
                          </a:ln>
                          <a:solidFill>
                            <a:schemeClr val="tx1"/>
                          </a:solidFill>
                          <a:effectLst/>
                          <a:latin typeface="Swis721 Lt BT"/>
                          <a:ea typeface="+mn-ea"/>
                          <a:cs typeface="+mn-cs"/>
                        </a:rPr>
                        <a:t>implementación de las acciones correctivas</a:t>
                      </a:r>
                      <a:r>
                        <a:rPr kumimoji="0" lang="es-MX" sz="1000" b="0" i="0" u="none" strike="noStrike" kern="1200" cap="none" normalizeH="0" baseline="0" dirty="0" smtClean="0">
                          <a:ln>
                            <a:noFill/>
                          </a:ln>
                          <a:solidFill>
                            <a:schemeClr val="tx1"/>
                          </a:solidFill>
                          <a:effectLst/>
                          <a:latin typeface="Swis721 Lt BT"/>
                          <a:ea typeface="+mn-ea"/>
                          <a:cs typeface="+mn-cs"/>
                        </a:rPr>
                        <a:t>.</a:t>
                      </a:r>
                    </a:p>
                    <a:p>
                      <a:pPr marL="0" marR="0" lvl="0" indent="0" algn="just" defTabSz="914400" rtl="0" eaLnBrk="1" fontAlgn="ctr" latinLnBrk="0" hangingPunct="1">
                        <a:lnSpc>
                          <a:spcPct val="100000"/>
                        </a:lnSpc>
                        <a:spcBef>
                          <a:spcPct val="0"/>
                        </a:spcBef>
                        <a:spcAft>
                          <a:spcPct val="0"/>
                        </a:spcAft>
                        <a:buClrTx/>
                        <a:buSzTx/>
                        <a:buFontTx/>
                        <a:buNone/>
                        <a:tabLst/>
                      </a:pPr>
                      <a:r>
                        <a:rPr kumimoji="0" lang="es-CO" sz="1000" b="0" i="0" u="none" strike="noStrike" kern="1200" cap="none" normalizeH="0" baseline="0" dirty="0" smtClean="0">
                          <a:ln>
                            <a:noFill/>
                          </a:ln>
                          <a:solidFill>
                            <a:schemeClr val="tx1"/>
                          </a:solidFill>
                          <a:effectLst/>
                          <a:latin typeface="Swis721 Lt BT"/>
                          <a:ea typeface="+mn-ea"/>
                          <a:cs typeface="+mn-cs"/>
                        </a:rPr>
                        <a:t>4. Cada actualización de nuevas versiones y procedimientos es socializado con cada líder de proceso y revisada en el punto de consulta nacional.</a:t>
                      </a:r>
                    </a:p>
                    <a:p>
                      <a:pPr marL="0" marR="0" lvl="0" indent="0" algn="just" defTabSz="914400" rtl="0" eaLnBrk="1" fontAlgn="ctr" latinLnBrk="0" hangingPunct="1">
                        <a:lnSpc>
                          <a:spcPct val="100000"/>
                        </a:lnSpc>
                        <a:spcBef>
                          <a:spcPct val="0"/>
                        </a:spcBef>
                        <a:spcAft>
                          <a:spcPct val="0"/>
                        </a:spcAft>
                        <a:buClrTx/>
                        <a:buSzTx/>
                        <a:buFontTx/>
                        <a:buNone/>
                        <a:tabLst/>
                      </a:pPr>
                      <a:r>
                        <a:rPr kumimoji="0" lang="es-CO" sz="1000" b="0" i="0" u="none" strike="noStrike" kern="1200" cap="none" normalizeH="0" baseline="0" dirty="0" smtClean="0">
                          <a:ln>
                            <a:noFill/>
                          </a:ln>
                          <a:solidFill>
                            <a:schemeClr val="tx1"/>
                          </a:solidFill>
                          <a:effectLst/>
                          <a:latin typeface="Swis721 Lt BT"/>
                          <a:ea typeface="+mn-ea"/>
                          <a:cs typeface="+mn-cs"/>
                        </a:rPr>
                        <a:t>Se contrató el profesional universitario para la realización de las auditorías administrativas a partir del 01 de septiembre de 2018.</a:t>
                      </a:r>
                    </a:p>
                    <a:p>
                      <a:pPr marL="0" marR="0" lvl="0" indent="0" algn="just" defTabSz="914400" rtl="0" eaLnBrk="1" fontAlgn="ctr" latinLnBrk="0" hangingPunct="1">
                        <a:lnSpc>
                          <a:spcPct val="100000"/>
                        </a:lnSpc>
                        <a:spcBef>
                          <a:spcPct val="0"/>
                        </a:spcBef>
                        <a:spcAft>
                          <a:spcPct val="0"/>
                        </a:spcAft>
                        <a:buClrTx/>
                        <a:buSzTx/>
                        <a:buFontTx/>
                        <a:buNone/>
                        <a:tabLst/>
                      </a:pPr>
                      <a:r>
                        <a:rPr kumimoji="0" lang="es-CO" sz="1000" b="0" i="0" u="none" strike="noStrike" kern="1200" cap="none" normalizeH="0" baseline="0" dirty="0" smtClean="0">
                          <a:ln>
                            <a:noFill/>
                          </a:ln>
                          <a:solidFill>
                            <a:schemeClr val="tx1"/>
                          </a:solidFill>
                          <a:effectLst/>
                          <a:latin typeface="Swis721 Lt BT"/>
                          <a:ea typeface="+mn-ea"/>
                          <a:cs typeface="+mn-cs"/>
                        </a:rPr>
                        <a:t>5. Se le informó al líder del proceso la obligación de dar respuesta oportuna a los requerimientos de la Auditoría Interna.</a:t>
                      </a:r>
                    </a:p>
                    <a:p>
                      <a:pPr marL="0" marR="0" lvl="0" indent="0" algn="just" defTabSz="914400" rtl="0" eaLnBrk="1" fontAlgn="ctr" latinLnBrk="0" hangingPunct="1">
                        <a:lnSpc>
                          <a:spcPct val="100000"/>
                        </a:lnSpc>
                        <a:spcBef>
                          <a:spcPct val="0"/>
                        </a:spcBef>
                        <a:spcAft>
                          <a:spcPct val="0"/>
                        </a:spcAft>
                        <a:buClrTx/>
                        <a:buSzTx/>
                        <a:buFontTx/>
                        <a:buNone/>
                        <a:tabLst/>
                      </a:pPr>
                      <a:r>
                        <a:rPr kumimoji="0" lang="es-CO" sz="1000" b="0" i="0" u="none" strike="noStrike" kern="1200" cap="none" normalizeH="0" baseline="0" dirty="0" smtClean="0">
                          <a:ln>
                            <a:noFill/>
                          </a:ln>
                          <a:solidFill>
                            <a:schemeClr val="tx1"/>
                          </a:solidFill>
                          <a:effectLst/>
                          <a:latin typeface="Swis721 Lt BT"/>
                          <a:ea typeface="+mn-ea"/>
                          <a:cs typeface="+mn-cs"/>
                        </a:rPr>
                        <a:t>6. Se realizó el cumplimiento de la acción correctiva.</a:t>
                      </a:r>
                    </a:p>
                    <a:p>
                      <a:pPr marL="0" marR="0" lvl="0" indent="0" algn="just" defTabSz="914400" rtl="0" eaLnBrk="1" fontAlgn="ctr" latinLnBrk="0" hangingPunct="1">
                        <a:lnSpc>
                          <a:spcPct val="100000"/>
                        </a:lnSpc>
                        <a:spcBef>
                          <a:spcPct val="0"/>
                        </a:spcBef>
                        <a:spcAft>
                          <a:spcPct val="0"/>
                        </a:spcAft>
                        <a:buClrTx/>
                        <a:buSzTx/>
                        <a:buFontTx/>
                        <a:buNone/>
                        <a:tabLst/>
                      </a:pPr>
                      <a:endParaRPr kumimoji="0" lang="es-MX" sz="1000" b="0" i="0" u="none" strike="noStrike" kern="1200" cap="none" normalizeH="0" baseline="0" dirty="0">
                        <a:ln>
                          <a:noFill/>
                        </a:ln>
                        <a:solidFill>
                          <a:schemeClr val="tx1"/>
                        </a:solidFill>
                        <a:effectLst/>
                        <a:latin typeface="Swis721 Lt BT"/>
                        <a:ea typeface="+mn-ea"/>
                        <a:cs typeface="+mn-cs"/>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28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36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14720941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465</TotalTime>
  <Words>1222</Words>
  <Application>Microsoft Office PowerPoint</Application>
  <PresentationFormat>Panorámica</PresentationFormat>
  <Paragraphs>197</Paragraphs>
  <Slides>10</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10</vt:i4>
      </vt:variant>
    </vt:vector>
  </HeadingPairs>
  <TitlesOfParts>
    <vt:vector size="17" baseType="lpstr">
      <vt:lpstr>MS PGothic</vt:lpstr>
      <vt:lpstr>Arial</vt:lpstr>
      <vt:lpstr>Calibri</vt:lpstr>
      <vt:lpstr>Calibri Light</vt:lpstr>
      <vt:lpstr>Swis721 Lt BT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Alejandro Cadena</dc:creator>
  <cp:lastModifiedBy>Gloria A. Sanchez M.</cp:lastModifiedBy>
  <cp:revision>87</cp:revision>
  <dcterms:created xsi:type="dcterms:W3CDTF">2019-03-10T18:08:05Z</dcterms:created>
  <dcterms:modified xsi:type="dcterms:W3CDTF">2019-03-24T01:12:07Z</dcterms:modified>
</cp:coreProperties>
</file>