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9" r:id="rId4"/>
    <p:sldId id="264" r:id="rId5"/>
    <p:sldId id="265" r:id="rId6"/>
    <p:sldId id="266" r:id="rId7"/>
    <p:sldId id="267" r:id="rId8"/>
    <p:sldId id="271" r:id="rId9"/>
    <p:sldId id="283" r:id="rId10"/>
    <p:sldId id="275" r:id="rId11"/>
    <p:sldId id="284" r:id="rId12"/>
    <p:sldId id="276" r:id="rId13"/>
    <p:sldId id="277" r:id="rId14"/>
    <p:sldId id="278" r:id="rId15"/>
    <p:sldId id="279" r:id="rId16"/>
    <p:sldId id="280" r:id="rId17"/>
    <p:sldId id="286" r:id="rId18"/>
    <p:sldId id="281" r:id="rId19"/>
    <p:sldId id="285" r:id="rId2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7" d="100"/>
          <a:sy n="107" d="100"/>
        </p:scale>
        <p:origin x="138" y="2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3345330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2107002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3154367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153515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5" name="Marcador de pie de página 4"/>
          <p:cNvSpPr>
            <a:spLocks noGrp="1"/>
          </p:cNvSpPr>
          <p:nvPr>
            <p:ph type="ftr" sz="quarter" idx="11"/>
          </p:nvPr>
        </p:nvSpPr>
        <p:spPr/>
        <p:txBody>
          <a:bodyPr/>
          <a:lstStyle/>
          <a:p>
            <a:endParaRPr lang="es-CO" dirty="0"/>
          </a:p>
        </p:txBody>
      </p:sp>
      <p:sp>
        <p:nvSpPr>
          <p:cNvPr id="6" name="Marcador de número de diapositiva 5"/>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29212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385943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8" name="Marcador de pie de página 7"/>
          <p:cNvSpPr>
            <a:spLocks noGrp="1"/>
          </p:cNvSpPr>
          <p:nvPr>
            <p:ph type="ftr" sz="quarter" idx="11"/>
          </p:nvPr>
        </p:nvSpPr>
        <p:spPr/>
        <p:txBody>
          <a:bodyPr/>
          <a:lstStyle/>
          <a:p>
            <a:endParaRPr lang="es-CO" dirty="0"/>
          </a:p>
        </p:txBody>
      </p:sp>
      <p:sp>
        <p:nvSpPr>
          <p:cNvPr id="9" name="Marcador de número de diapositiva 8"/>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1261025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4" name="Marcador de pie de página 3"/>
          <p:cNvSpPr>
            <a:spLocks noGrp="1"/>
          </p:cNvSpPr>
          <p:nvPr>
            <p:ph type="ftr" sz="quarter" idx="11"/>
          </p:nvPr>
        </p:nvSpPr>
        <p:spPr/>
        <p:txBody>
          <a:bodyPr/>
          <a:lstStyle/>
          <a:p>
            <a:endParaRPr lang="es-CO" dirty="0"/>
          </a:p>
        </p:txBody>
      </p:sp>
      <p:sp>
        <p:nvSpPr>
          <p:cNvPr id="5" name="Marcador de número de diapositiva 4"/>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891026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3" name="Marcador de pie de página 2"/>
          <p:cNvSpPr>
            <a:spLocks noGrp="1"/>
          </p:cNvSpPr>
          <p:nvPr>
            <p:ph type="ftr" sz="quarter" idx="11"/>
          </p:nvPr>
        </p:nvSpPr>
        <p:spPr/>
        <p:txBody>
          <a:bodyPr/>
          <a:lstStyle/>
          <a:p>
            <a:endParaRPr lang="es-CO" dirty="0"/>
          </a:p>
        </p:txBody>
      </p:sp>
      <p:sp>
        <p:nvSpPr>
          <p:cNvPr id="4" name="Marcador de número de diapositiva 3"/>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332261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1986931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A4B5566-D38A-4809-AF18-A9CEEFCF61C2}" type="datetimeFigureOut">
              <a:rPr lang="es-CO" smtClean="0"/>
              <a:t>2/03/2020</a:t>
            </a:fld>
            <a:endParaRPr lang="es-CO" dirty="0"/>
          </a:p>
        </p:txBody>
      </p:sp>
      <p:sp>
        <p:nvSpPr>
          <p:cNvPr id="6" name="Marcador de pie de página 5"/>
          <p:cNvSpPr>
            <a:spLocks noGrp="1"/>
          </p:cNvSpPr>
          <p:nvPr>
            <p:ph type="ftr" sz="quarter" idx="11"/>
          </p:nvPr>
        </p:nvSpPr>
        <p:spPr/>
        <p:txBody>
          <a:bodyPr/>
          <a:lstStyle/>
          <a:p>
            <a:endParaRPr lang="es-CO" dirty="0"/>
          </a:p>
        </p:txBody>
      </p:sp>
      <p:sp>
        <p:nvSpPr>
          <p:cNvPr id="7" name="Marcador de número de diapositiva 6"/>
          <p:cNvSpPr>
            <a:spLocks noGrp="1"/>
          </p:cNvSpPr>
          <p:nvPr>
            <p:ph type="sldNum" sz="quarter" idx="12"/>
          </p:nvPr>
        </p:nvSpPr>
        <p:spPr/>
        <p:txBody>
          <a:bodyPr/>
          <a:lstStyle/>
          <a:p>
            <a:fld id="{575B50DC-D420-42B3-BDB9-D39FD1EFE230}" type="slidenum">
              <a:rPr lang="es-CO" smtClean="0"/>
              <a:t>‹Nº›</a:t>
            </a:fld>
            <a:endParaRPr lang="es-CO" dirty="0"/>
          </a:p>
        </p:txBody>
      </p:sp>
    </p:spTree>
    <p:extLst>
      <p:ext uri="{BB962C8B-B14F-4D97-AF65-F5344CB8AC3E}">
        <p14:creationId xmlns:p14="http://schemas.microsoft.com/office/powerpoint/2010/main" val="195353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5566-D38A-4809-AF18-A9CEEFCF61C2}" type="datetimeFigureOut">
              <a:rPr lang="es-CO" smtClean="0"/>
              <a:t>2/03/2020</a:t>
            </a:fld>
            <a:endParaRPr lang="es-CO"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5B50DC-D420-42B3-BDB9-D39FD1EFE230}" type="slidenum">
              <a:rPr lang="es-CO" smtClean="0"/>
              <a:t>‹Nº›</a:t>
            </a:fld>
            <a:endParaRPr lang="es-CO" dirty="0"/>
          </a:p>
        </p:txBody>
      </p:sp>
    </p:spTree>
    <p:extLst>
      <p:ext uri="{BB962C8B-B14F-4D97-AF65-F5344CB8AC3E}">
        <p14:creationId xmlns:p14="http://schemas.microsoft.com/office/powerpoint/2010/main" val="3541307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hyperlink" Target="Resumen%20AC.xls"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CuadroTexto 1"/>
          <p:cNvSpPr txBox="1"/>
          <p:nvPr/>
        </p:nvSpPr>
        <p:spPr>
          <a:xfrm>
            <a:off x="2846600" y="4958550"/>
            <a:ext cx="7263685" cy="707886"/>
          </a:xfrm>
          <a:prstGeom prst="rect">
            <a:avLst/>
          </a:prstGeom>
          <a:noFill/>
        </p:spPr>
        <p:txBody>
          <a:bodyPr wrap="square" rtlCol="0">
            <a:spAutoFit/>
          </a:bodyPr>
          <a:lstStyle/>
          <a:p>
            <a:pPr algn="ctr"/>
            <a:r>
              <a:rPr lang="es-CO" sz="4000" b="1" dirty="0" smtClean="0">
                <a:solidFill>
                  <a:srgbClr val="FF0000"/>
                </a:solidFill>
              </a:rPr>
              <a:t>GESTIÓN DOCUMENTAL</a:t>
            </a:r>
            <a:endParaRPr lang="es-CO" sz="4000" b="1" dirty="0">
              <a:solidFill>
                <a:srgbClr val="FF0000"/>
              </a:solidFill>
            </a:endParaRPr>
          </a:p>
        </p:txBody>
      </p:sp>
    </p:spTree>
    <p:extLst>
      <p:ext uri="{BB962C8B-B14F-4D97-AF65-F5344CB8AC3E}">
        <p14:creationId xmlns:p14="http://schemas.microsoft.com/office/powerpoint/2010/main" val="35865427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4"/>
          <p:cNvSpPr/>
          <p:nvPr/>
        </p:nvSpPr>
        <p:spPr>
          <a:xfrm>
            <a:off x="797353" y="745593"/>
            <a:ext cx="9896237" cy="4401205"/>
          </a:xfrm>
          <a:prstGeom prst="rect">
            <a:avLst/>
          </a:prstGeom>
        </p:spPr>
        <p:txBody>
          <a:bodyPr wrap="square">
            <a:spAutoFit/>
          </a:bodyPr>
          <a:lstStyle/>
          <a:p>
            <a:pPr algn="ctr" defTabSz="457200" fontAlgn="ctr">
              <a:spcBef>
                <a:spcPts val="0"/>
              </a:spcBef>
              <a:spcAft>
                <a:spcPts val="0"/>
              </a:spcAft>
              <a:defRPr/>
            </a:pPr>
            <a:endParaRPr lang="es-CO" sz="2800" b="1" dirty="0">
              <a:solidFill>
                <a:srgbClr val="FF0000"/>
              </a:solidFill>
            </a:endParaRPr>
          </a:p>
          <a:p>
            <a:pPr algn="ctr" defTabSz="457200" fontAlgn="ctr">
              <a:spcBef>
                <a:spcPts val="0"/>
              </a:spcBef>
              <a:spcAft>
                <a:spcPts val="0"/>
              </a:spcAft>
              <a:defRPr/>
            </a:pPr>
            <a:r>
              <a:rPr lang="es-CO" sz="2800" b="1" dirty="0">
                <a:effectLst>
                  <a:outerShdw blurRad="38100" dist="38100" dir="2700000" algn="tl">
                    <a:srgbClr val="000000">
                      <a:alpha val="43137"/>
                    </a:srgbClr>
                  </a:outerShdw>
                </a:effectLst>
                <a:latin typeface="+mj-lt"/>
              </a:rPr>
              <a:t>OBJETIVO 3</a:t>
            </a:r>
          </a:p>
          <a:p>
            <a:pPr algn="ctr" defTabSz="457200" fontAlgn="ctr">
              <a:spcBef>
                <a:spcPts val="0"/>
              </a:spcBef>
              <a:spcAft>
                <a:spcPts val="0"/>
              </a:spcAft>
              <a:defRPr/>
            </a:pPr>
            <a:endParaRPr lang="es-CO" sz="2800" b="1" u="sng" dirty="0">
              <a:latin typeface="+mj-lt"/>
            </a:endParaRPr>
          </a:p>
          <a:p>
            <a:pPr lvl="0" algn="ctr"/>
            <a:r>
              <a:rPr lang="es-CO" sz="2800" b="1" u="sng" dirty="0">
                <a:latin typeface="+mj-lt"/>
              </a:rPr>
              <a:t>Garantizar la eficacia y eficiencia de los procesos que aseguren la excelencia y calidad institucional</a:t>
            </a:r>
            <a:endParaRPr lang="es-ES" sz="2800" u="sng" dirty="0">
              <a:latin typeface="+mj-lt"/>
            </a:endParaRPr>
          </a:p>
          <a:p>
            <a:pPr algn="ctr"/>
            <a:endParaRPr lang="es-CO" sz="2800" kern="0" dirty="0" smtClean="0">
              <a:solidFill>
                <a:srgbClr val="FF3300"/>
              </a:solidFill>
              <a:latin typeface="+mj-lt"/>
            </a:endParaRPr>
          </a:p>
          <a:p>
            <a:pPr algn="ctr"/>
            <a:r>
              <a:rPr lang="es-CO" sz="2800" b="1" kern="0" dirty="0" smtClean="0">
                <a:solidFill>
                  <a:srgbClr val="FF0000"/>
                </a:solidFill>
                <a:latin typeface="+mj-lt"/>
              </a:rPr>
              <a:t>Desempeño </a:t>
            </a:r>
            <a:r>
              <a:rPr lang="es-CO" sz="2800" b="1" kern="0" dirty="0">
                <a:solidFill>
                  <a:srgbClr val="FF0000"/>
                </a:solidFill>
                <a:latin typeface="+mj-lt"/>
              </a:rPr>
              <a:t>de los procesos y conformidad del servicio</a:t>
            </a:r>
            <a:r>
              <a:rPr lang="es-ES" sz="2800" b="1" dirty="0">
                <a:solidFill>
                  <a:srgbClr val="FF0000"/>
                </a:solidFill>
                <a:latin typeface="+mj-lt"/>
              </a:rPr>
              <a:t> </a:t>
            </a:r>
          </a:p>
          <a:p>
            <a:pPr algn="ctr"/>
            <a:endParaRPr lang="es-ES" sz="2800" b="1" dirty="0">
              <a:solidFill>
                <a:srgbClr val="FF0000"/>
              </a:solidFill>
              <a:latin typeface="+mj-lt"/>
            </a:endParaRPr>
          </a:p>
          <a:p>
            <a:pPr algn="ctr"/>
            <a:r>
              <a:rPr lang="es-CO" sz="2800" b="1" dirty="0">
                <a:solidFill>
                  <a:srgbClr val="FF0000"/>
                </a:solidFill>
                <a:latin typeface="+mj-lt"/>
              </a:rPr>
              <a:t>Lograr que el 80% de indicadores de gestión de los procesos cumpla con la meta establecida</a:t>
            </a:r>
          </a:p>
        </p:txBody>
      </p:sp>
    </p:spTree>
    <p:extLst>
      <p:ext uri="{BB962C8B-B14F-4D97-AF65-F5344CB8AC3E}">
        <p14:creationId xmlns:p14="http://schemas.microsoft.com/office/powerpoint/2010/main" val="558024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773083" y="722841"/>
            <a:ext cx="9707017" cy="72072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r>
              <a:rPr lang="es-ES" sz="2000" b="1" dirty="0" smtClean="0">
                <a:solidFill>
                  <a:srgbClr val="FF3300"/>
                </a:solidFill>
              </a:rPr>
              <a:t/>
            </a:r>
            <a:br>
              <a:rPr lang="es-ES" sz="2000" b="1" dirty="0" smtClean="0">
                <a:solidFill>
                  <a:srgbClr val="FF3300"/>
                </a:solidFill>
              </a:rPr>
            </a:br>
            <a:r>
              <a:rPr lang="es-ES" sz="2800" b="1" dirty="0" smtClean="0">
                <a:solidFill>
                  <a:srgbClr val="FF3300"/>
                </a:solidFill>
              </a:rPr>
              <a:t>Análisis del Objetivo “3” de Calidad </a:t>
            </a:r>
            <a:r>
              <a:rPr lang="es-ES" sz="2000" b="1" dirty="0" smtClean="0">
                <a:solidFill>
                  <a:srgbClr val="FF3300"/>
                </a:solidFill>
              </a:rPr>
              <a:t/>
            </a:r>
            <a:br>
              <a:rPr lang="es-ES" sz="2000" b="1" dirty="0" smtClean="0">
                <a:solidFill>
                  <a:srgbClr val="FF3300"/>
                </a:solidFill>
              </a:rPr>
            </a:br>
            <a:r>
              <a:rPr lang="es-CO" sz="2800" b="1" dirty="0" smtClean="0"/>
              <a:t>Indicadores de Gestión del procesos</a:t>
            </a:r>
            <a:endParaRPr lang="es-CO" sz="2800" dirty="0">
              <a:latin typeface="Calibri" panose="020F0502020204030204" pitchFamily="34" charset="0"/>
            </a:endParaRPr>
          </a:p>
        </p:txBody>
      </p:sp>
      <p:graphicFrame>
        <p:nvGraphicFramePr>
          <p:cNvPr id="5" name="1 Tabla"/>
          <p:cNvGraphicFramePr>
            <a:graphicFrameLocks noGrp="1"/>
          </p:cNvGraphicFramePr>
          <p:nvPr>
            <p:extLst>
              <p:ext uri="{D42A27DB-BD31-4B8C-83A1-F6EECF244321}">
                <p14:modId xmlns:p14="http://schemas.microsoft.com/office/powerpoint/2010/main" val="858441831"/>
              </p:ext>
            </p:extLst>
          </p:nvPr>
        </p:nvGraphicFramePr>
        <p:xfrm>
          <a:off x="940458" y="1796437"/>
          <a:ext cx="10120064" cy="2891234"/>
        </p:xfrm>
        <a:graphic>
          <a:graphicData uri="http://schemas.openxmlformats.org/drawingml/2006/table">
            <a:tbl>
              <a:tblPr/>
              <a:tblGrid>
                <a:gridCol w="3113866">
                  <a:extLst>
                    <a:ext uri="{9D8B030D-6E8A-4147-A177-3AD203B41FA5}">
                      <a16:colId xmlns:a16="http://schemas.microsoft.com/office/drawing/2014/main" val="20000"/>
                    </a:ext>
                  </a:extLst>
                </a:gridCol>
                <a:gridCol w="3113866">
                  <a:extLst>
                    <a:ext uri="{9D8B030D-6E8A-4147-A177-3AD203B41FA5}">
                      <a16:colId xmlns:a16="http://schemas.microsoft.com/office/drawing/2014/main" val="20001"/>
                    </a:ext>
                  </a:extLst>
                </a:gridCol>
                <a:gridCol w="1297444">
                  <a:extLst>
                    <a:ext uri="{9D8B030D-6E8A-4147-A177-3AD203B41FA5}">
                      <a16:colId xmlns:a16="http://schemas.microsoft.com/office/drawing/2014/main" val="20002"/>
                    </a:ext>
                  </a:extLst>
                </a:gridCol>
                <a:gridCol w="1297444">
                  <a:extLst>
                    <a:ext uri="{9D8B030D-6E8A-4147-A177-3AD203B41FA5}">
                      <a16:colId xmlns:a16="http://schemas.microsoft.com/office/drawing/2014/main" val="20003"/>
                    </a:ext>
                  </a:extLst>
                </a:gridCol>
                <a:gridCol w="1297444">
                  <a:extLst>
                    <a:ext uri="{9D8B030D-6E8A-4147-A177-3AD203B41FA5}">
                      <a16:colId xmlns:a16="http://schemas.microsoft.com/office/drawing/2014/main" val="20004"/>
                    </a:ext>
                  </a:extLst>
                </a:gridCol>
              </a:tblGrid>
              <a:tr h="519458">
                <a:tc>
                  <a:txBody>
                    <a:bodyPr/>
                    <a:lstStyle/>
                    <a:p>
                      <a:pPr marL="0" algn="ctr" defTabSz="914400" rtl="0" eaLnBrk="1" fontAlgn="ctr" latinLnBrk="0" hangingPunct="1"/>
                      <a:r>
                        <a:rPr lang="es-CO" sz="1400" b="1" i="0" u="sng" strike="noStrike" kern="1200" dirty="0" smtClean="0">
                          <a:solidFill>
                            <a:srgbClr val="F2F2F2"/>
                          </a:solidFill>
                          <a:effectLst/>
                          <a:latin typeface="+mj-lt"/>
                          <a:ea typeface="+mn-ea"/>
                          <a:cs typeface="+mn-cs"/>
                        </a:rPr>
                        <a:t>INDICADOR GESTION DOCUMENTAL</a:t>
                      </a:r>
                      <a:endParaRPr lang="es-CO" sz="1400" b="1" i="0" u="sng" strike="noStrike" kern="1200" dirty="0">
                        <a:solidFill>
                          <a:srgbClr val="F2F2F2"/>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ctr" latinLnBrk="0" hangingPunct="1"/>
                      <a:r>
                        <a:rPr lang="es-CO" sz="1400" b="1" i="0" u="none" strike="noStrike" kern="1200" dirty="0" smtClean="0">
                          <a:solidFill>
                            <a:srgbClr val="F2F2F2"/>
                          </a:solidFill>
                          <a:effectLst/>
                          <a:latin typeface="+mj-lt"/>
                          <a:ea typeface="+mn-ea"/>
                          <a:cs typeface="+mn-cs"/>
                        </a:rPr>
                        <a:t>META</a:t>
                      </a:r>
                      <a:endParaRPr lang="es-CO" sz="1400" b="1" i="0" u="none" strike="noStrike" kern="1200" dirty="0">
                        <a:solidFill>
                          <a:srgbClr val="F2F2F2"/>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ctr" latinLnBrk="0" hangingPunct="1"/>
                      <a:r>
                        <a:rPr lang="es-CO" sz="1400" b="1" i="0" u="none" strike="noStrike" kern="1200" dirty="0" smtClean="0">
                          <a:solidFill>
                            <a:srgbClr val="F2F2F2"/>
                          </a:solidFill>
                          <a:effectLst/>
                          <a:latin typeface="+mj-lt"/>
                          <a:ea typeface="+mn-ea"/>
                          <a:cs typeface="+mn-cs"/>
                        </a:rPr>
                        <a:t>2018-1</a:t>
                      </a:r>
                      <a:endParaRPr lang="es-CO" sz="1400" b="1" i="0" u="none" strike="noStrike" kern="1200" dirty="0">
                        <a:solidFill>
                          <a:srgbClr val="F2F2F2"/>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ctr" latinLnBrk="0" hangingPunct="1"/>
                      <a:r>
                        <a:rPr lang="es-CO" sz="1400" b="1" i="0" u="none" strike="noStrike" kern="1200" dirty="0" smtClean="0">
                          <a:solidFill>
                            <a:srgbClr val="F2F2F2"/>
                          </a:solidFill>
                          <a:effectLst/>
                          <a:latin typeface="+mj-lt"/>
                          <a:ea typeface="+mn-ea"/>
                          <a:cs typeface="+mn-cs"/>
                        </a:rPr>
                        <a:t>2018-2</a:t>
                      </a:r>
                      <a:endParaRPr lang="es-CO" sz="1400" b="1" i="0" u="none" strike="noStrike" kern="1200" dirty="0">
                        <a:solidFill>
                          <a:srgbClr val="F2F2F2"/>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ctr" latinLnBrk="0" hangingPunct="1"/>
                      <a:r>
                        <a:rPr lang="es-CO" sz="1400" b="1" i="0" u="none" strike="noStrike" kern="1200" dirty="0">
                          <a:solidFill>
                            <a:srgbClr val="F2F2F2"/>
                          </a:solidFill>
                          <a:effectLst/>
                          <a:latin typeface="+mj-lt"/>
                          <a:ea typeface="+mn-ea"/>
                          <a:cs typeface="+mn-cs"/>
                        </a:rPr>
                        <a:t>PROMEDIO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522877">
                <a:tc>
                  <a:txBody>
                    <a:bodyPr/>
                    <a:lstStyle/>
                    <a:p>
                      <a:pPr algn="just" rtl="0" fontAlgn="ctr"/>
                      <a:r>
                        <a:rPr lang="es-CO" sz="1400" b="1" i="0" u="none" strike="noStrike" dirty="0" smtClean="0">
                          <a:solidFill>
                            <a:srgbClr val="000000"/>
                          </a:solidFill>
                          <a:effectLst/>
                          <a:latin typeface="+mj-lt"/>
                        </a:rPr>
                        <a:t>Cumplimiento al cronograma de transferencias documentales</a:t>
                      </a:r>
                      <a:endParaRPr lang="es-CO" sz="1400" b="1"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s-CO" sz="1400" b="1" i="0" u="none" strike="noStrike" dirty="0" smtClean="0">
                          <a:solidFill>
                            <a:srgbClr val="000000"/>
                          </a:solidFill>
                          <a:effectLst/>
                          <a:latin typeface="+mj-lt"/>
                        </a:rPr>
                        <a:t>Lograr el 70% de cumplimiento del Cronograma de Transferencia Documental</a:t>
                      </a:r>
                      <a:endParaRPr lang="es-CO" sz="1400" b="1"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s-CO" sz="1400" b="1" i="0" u="none" strike="noStrike" dirty="0" smtClean="0">
                          <a:solidFill>
                            <a:schemeClr val="tx1"/>
                          </a:solidFill>
                          <a:effectLst/>
                          <a:latin typeface="+mj-lt"/>
                        </a:rPr>
                        <a:t>100%</a:t>
                      </a:r>
                      <a:endParaRPr lang="es-CO" sz="1400" b="1" i="0" u="none" strike="noStrike" dirty="0">
                        <a:solidFill>
                          <a:schemeClr val="tx1"/>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smtClean="0">
                          <a:ln>
                            <a:noFill/>
                          </a:ln>
                          <a:solidFill>
                            <a:prstClr val="black"/>
                          </a:solidFill>
                          <a:effectLst/>
                          <a:uLnTx/>
                          <a:uFillTx/>
                          <a:latin typeface="+mj-lt"/>
                          <a:ea typeface="+mn-ea"/>
                          <a:cs typeface="+mn-cs"/>
                        </a:rPr>
                        <a:t>100%</a:t>
                      </a:r>
                      <a:endParaRPr kumimoji="0" lang="es-CO" sz="1400" b="1" i="0" u="none" strike="noStrike" kern="1200" cap="none" spc="0" normalizeH="0" baseline="0" noProof="0" dirty="0">
                        <a:ln>
                          <a:noFill/>
                        </a:ln>
                        <a:solidFill>
                          <a:prstClr val="black"/>
                        </a:solidFill>
                        <a:effectLst/>
                        <a:uLnTx/>
                        <a:uFillTx/>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400" b="1" i="0" u="none" strike="noStrike" kern="1200" cap="none" spc="0" normalizeH="0" baseline="0" noProof="0" dirty="0" smtClean="0">
                          <a:ln>
                            <a:noFill/>
                          </a:ln>
                          <a:solidFill>
                            <a:prstClr val="black"/>
                          </a:solidFill>
                          <a:effectLst/>
                          <a:uLnTx/>
                          <a:uFillTx/>
                          <a:latin typeface="+mj-lt"/>
                          <a:ea typeface="+mn-ea"/>
                          <a:cs typeface="+mn-cs"/>
                        </a:rPr>
                        <a:t>100%</a:t>
                      </a:r>
                      <a:endParaRPr kumimoji="0" lang="es-CO" sz="1400" b="1" i="0" u="none" strike="noStrike" kern="1200" cap="none" spc="0" normalizeH="0" baseline="0" noProof="0" dirty="0">
                        <a:ln>
                          <a:noFill/>
                        </a:ln>
                        <a:solidFill>
                          <a:prstClr val="black"/>
                        </a:solidFill>
                        <a:effectLst/>
                        <a:uLnTx/>
                        <a:uFillTx/>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1640256">
                <a:tc gridSpan="5">
                  <a:txBody>
                    <a:bodyPr/>
                    <a:lstStyle/>
                    <a:p>
                      <a:pPr marL="0" algn="just" defTabSz="914400" rtl="0" eaLnBrk="1" latinLnBrk="0" hangingPunct="1"/>
                      <a:r>
                        <a:rPr lang="es-CO" sz="2000" kern="1200" dirty="0" smtClean="0">
                          <a:solidFill>
                            <a:schemeClr val="tx1"/>
                          </a:solidFill>
                          <a:effectLst/>
                          <a:latin typeface="+mj-lt"/>
                          <a:ea typeface="+mn-ea"/>
                          <a:cs typeface="+mn-cs"/>
                        </a:rPr>
                        <a:t>Cierra el año con 3 transferencias documentales de las oficinas de Pagaduría, Jurídica y Decanatura de Derecho realizadas en el segundo semestre. </a:t>
                      </a:r>
                      <a:r>
                        <a:rPr lang="es-CO" sz="2000" u="sng" kern="1200" dirty="0" smtClean="0">
                          <a:solidFill>
                            <a:schemeClr val="tx1"/>
                          </a:solidFill>
                          <a:effectLst/>
                          <a:latin typeface="+mj-lt"/>
                          <a:ea typeface="+mn-ea"/>
                          <a:cs typeface="+mn-cs"/>
                        </a:rPr>
                        <a:t>Para un total de 383 unidades de conservación entregadas</a:t>
                      </a:r>
                      <a:r>
                        <a:rPr lang="es-CO" sz="2000" kern="1200" dirty="0" smtClean="0">
                          <a:solidFill>
                            <a:schemeClr val="tx1"/>
                          </a:solidFill>
                          <a:effectLst/>
                          <a:latin typeface="+mj-lt"/>
                          <a:ea typeface="+mn-ea"/>
                          <a:cs typeface="+mn-cs"/>
                        </a:rPr>
                        <a:t> de acuerdo con</a:t>
                      </a:r>
                      <a:r>
                        <a:rPr lang="es-CO" sz="2000" kern="1200" baseline="0" dirty="0" smtClean="0">
                          <a:solidFill>
                            <a:schemeClr val="tx1"/>
                          </a:solidFill>
                          <a:effectLst/>
                          <a:latin typeface="+mj-lt"/>
                          <a:ea typeface="+mn-ea"/>
                          <a:cs typeface="+mn-cs"/>
                        </a:rPr>
                        <a:t> el</a:t>
                      </a:r>
                      <a:r>
                        <a:rPr lang="es-CO" sz="2000" kern="1200" dirty="0" smtClean="0">
                          <a:solidFill>
                            <a:schemeClr val="tx1"/>
                          </a:solidFill>
                          <a:effectLst/>
                          <a:latin typeface="+mj-lt"/>
                          <a:ea typeface="+mn-ea"/>
                          <a:cs typeface="+mn-cs"/>
                        </a:rPr>
                        <a:t> procedimiento de transferencia documental estándar nacional.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44619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048805" y="1050028"/>
            <a:ext cx="9789459" cy="4511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defRPr/>
            </a:pPr>
            <a:r>
              <a:rPr lang="es-CO" sz="2800" b="1" u="sng" dirty="0">
                <a:solidFill>
                  <a:schemeClr val="tx1">
                    <a:lumMod val="95000"/>
                    <a:lumOff val="5000"/>
                  </a:schemeClr>
                </a:solidFill>
              </a:rPr>
              <a:t>Producto y/o S</a:t>
            </a:r>
            <a:r>
              <a:rPr lang="es-CO" sz="2800" b="1" u="sng" dirty="0" smtClean="0">
                <a:solidFill>
                  <a:schemeClr val="tx1">
                    <a:lumMod val="95000"/>
                    <a:lumOff val="5000"/>
                  </a:schemeClr>
                </a:solidFill>
              </a:rPr>
              <a:t>ervicio </a:t>
            </a:r>
            <a:r>
              <a:rPr lang="es-CO" sz="2800" b="1" u="sng" dirty="0">
                <a:solidFill>
                  <a:schemeClr val="tx1">
                    <a:lumMod val="95000"/>
                    <a:lumOff val="5000"/>
                  </a:schemeClr>
                </a:solidFill>
              </a:rPr>
              <a:t>N</a:t>
            </a:r>
            <a:r>
              <a:rPr lang="es-CO" sz="2800" b="1" u="sng" dirty="0" smtClean="0">
                <a:solidFill>
                  <a:schemeClr val="tx1">
                    <a:lumMod val="95000"/>
                    <a:lumOff val="5000"/>
                  </a:schemeClr>
                </a:solidFill>
              </a:rPr>
              <a:t>o </a:t>
            </a:r>
            <a:r>
              <a:rPr lang="es-CO" sz="2800" b="1" u="sng" dirty="0">
                <a:solidFill>
                  <a:schemeClr val="tx1">
                    <a:lumMod val="95000"/>
                    <a:lumOff val="5000"/>
                  </a:schemeClr>
                </a:solidFill>
              </a:rPr>
              <a:t>C</a:t>
            </a:r>
            <a:r>
              <a:rPr lang="es-CO" sz="2800" b="1" u="sng" dirty="0" smtClean="0">
                <a:solidFill>
                  <a:schemeClr val="tx1">
                    <a:lumMod val="95000"/>
                    <a:lumOff val="5000"/>
                  </a:schemeClr>
                </a:solidFill>
              </a:rPr>
              <a:t>onforme Identificado</a:t>
            </a:r>
            <a:endParaRPr lang="es-CO" sz="2800" b="1" u="sng" dirty="0">
              <a:solidFill>
                <a:schemeClr val="tx1">
                  <a:lumMod val="95000"/>
                  <a:lumOff val="5000"/>
                </a:schemeClr>
              </a:solidFill>
            </a:endParaRPr>
          </a:p>
        </p:txBody>
      </p:sp>
      <p:graphicFrame>
        <p:nvGraphicFramePr>
          <p:cNvPr id="4" name="8 Tabla"/>
          <p:cNvGraphicFramePr>
            <a:graphicFrameLocks noGrp="1"/>
          </p:cNvGraphicFramePr>
          <p:nvPr>
            <p:extLst>
              <p:ext uri="{D42A27DB-BD31-4B8C-83A1-F6EECF244321}">
                <p14:modId xmlns:p14="http://schemas.microsoft.com/office/powerpoint/2010/main" val="701853511"/>
              </p:ext>
            </p:extLst>
          </p:nvPr>
        </p:nvGraphicFramePr>
        <p:xfrm>
          <a:off x="1048805" y="1939876"/>
          <a:ext cx="9908727" cy="2232480"/>
        </p:xfrm>
        <a:graphic>
          <a:graphicData uri="http://schemas.openxmlformats.org/drawingml/2006/table">
            <a:tbl>
              <a:tblPr/>
              <a:tblGrid>
                <a:gridCol w="3302909">
                  <a:extLst>
                    <a:ext uri="{9D8B030D-6E8A-4147-A177-3AD203B41FA5}">
                      <a16:colId xmlns:a16="http://schemas.microsoft.com/office/drawing/2014/main" val="20000"/>
                    </a:ext>
                  </a:extLst>
                </a:gridCol>
                <a:gridCol w="3302909">
                  <a:extLst>
                    <a:ext uri="{9D8B030D-6E8A-4147-A177-3AD203B41FA5}">
                      <a16:colId xmlns:a16="http://schemas.microsoft.com/office/drawing/2014/main" val="20001"/>
                    </a:ext>
                  </a:extLst>
                </a:gridCol>
                <a:gridCol w="3302909">
                  <a:extLst>
                    <a:ext uri="{9D8B030D-6E8A-4147-A177-3AD203B41FA5}">
                      <a16:colId xmlns:a16="http://schemas.microsoft.com/office/drawing/2014/main" val="20002"/>
                    </a:ext>
                  </a:extLst>
                </a:gridCol>
              </a:tblGrid>
              <a:tr h="412652">
                <a:tc>
                  <a:txBody>
                    <a:bodyPr/>
                    <a:lstStyle/>
                    <a:p>
                      <a:pPr marL="0" algn="ctr" defTabSz="914400" rtl="0" eaLnBrk="1" fontAlgn="ctr" latinLnBrk="0" hangingPunct="1"/>
                      <a:r>
                        <a:rPr lang="es-ES" sz="2000" b="1" i="0" u="none" strike="noStrike" kern="1200" dirty="0">
                          <a:solidFill>
                            <a:srgbClr val="F2F2F2"/>
                          </a:solidFill>
                          <a:effectLst/>
                          <a:latin typeface="+mj-lt"/>
                          <a:ea typeface="+mn-ea"/>
                          <a:cs typeface="+mn-cs"/>
                        </a:rPr>
                        <a:t>RESUMEN DE LA NO CONFORMIDAD</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ctr" latinLnBrk="0" hangingPunct="1"/>
                      <a:r>
                        <a:rPr lang="es-ES" sz="2000" b="1" i="0" u="none" strike="noStrike" kern="1200" dirty="0" smtClean="0">
                          <a:solidFill>
                            <a:srgbClr val="F2F2F2"/>
                          </a:solidFill>
                          <a:effectLst/>
                          <a:latin typeface="+mj-lt"/>
                          <a:ea typeface="+mn-ea"/>
                          <a:cs typeface="+mn-cs"/>
                        </a:rPr>
                        <a:t>ACCIÓN/ACCIONES IMPLANTADAS </a:t>
                      </a:r>
                      <a:endParaRPr lang="es-ES" sz="2000" b="1" i="0" u="none" strike="noStrike" kern="1200" dirty="0">
                        <a:solidFill>
                          <a:srgbClr val="F2F2F2"/>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algn="ctr" defTabSz="914400" rtl="0" eaLnBrk="1" fontAlgn="ctr" latinLnBrk="0" hangingPunct="1"/>
                      <a:r>
                        <a:rPr lang="es-ES" sz="2000" b="1" i="0" u="none" strike="noStrike" kern="1200" dirty="0" smtClean="0">
                          <a:solidFill>
                            <a:srgbClr val="F2F2F2"/>
                          </a:solidFill>
                          <a:effectLst/>
                          <a:latin typeface="+mj-lt"/>
                          <a:ea typeface="+mn-ea"/>
                          <a:cs typeface="+mn-cs"/>
                        </a:rPr>
                        <a:t>ESTADO</a:t>
                      </a:r>
                      <a:endParaRPr lang="es-ES" sz="2000" b="1" i="0" u="none" strike="noStrike" kern="1200" dirty="0">
                        <a:solidFill>
                          <a:srgbClr val="F2F2F2"/>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1622880">
                <a:tc gridSpan="3">
                  <a:txBody>
                    <a:bodyPr/>
                    <a:lstStyle/>
                    <a:p>
                      <a:pPr algn="ctr" fontAlgn="ctr"/>
                      <a:r>
                        <a:rPr lang="es-ES" sz="2400" b="0" i="0" u="none" strike="noStrike" dirty="0">
                          <a:solidFill>
                            <a:srgbClr val="000000"/>
                          </a:solidFill>
                          <a:latin typeface="+mj-lt"/>
                        </a:rPr>
                        <a:t>No se han</a:t>
                      </a:r>
                      <a:r>
                        <a:rPr lang="es-ES" sz="2400" b="0" i="0" u="none" strike="noStrike" baseline="0" dirty="0">
                          <a:solidFill>
                            <a:srgbClr val="000000"/>
                          </a:solidFill>
                          <a:latin typeface="+mj-lt"/>
                        </a:rPr>
                        <a:t> presentado servicios no conformes por quejas recurrentes  o incumplimiento </a:t>
                      </a:r>
                      <a:r>
                        <a:rPr lang="es-ES" sz="2400" b="0" i="0" u="none" strike="noStrike" baseline="0" dirty="0" smtClean="0">
                          <a:solidFill>
                            <a:srgbClr val="000000"/>
                          </a:solidFill>
                          <a:latin typeface="+mj-lt"/>
                        </a:rPr>
                        <a:t>al  acuerdo </a:t>
                      </a:r>
                      <a:r>
                        <a:rPr lang="es-ES" sz="2400" b="0" i="0" u="none" strike="noStrike" baseline="0" dirty="0">
                          <a:solidFill>
                            <a:srgbClr val="000000"/>
                          </a:solidFill>
                          <a:latin typeface="+mj-lt"/>
                        </a:rPr>
                        <a:t>de </a:t>
                      </a:r>
                      <a:r>
                        <a:rPr lang="es-ES" sz="2400" b="0" i="0" u="none" strike="noStrike" baseline="0" dirty="0" smtClean="0">
                          <a:solidFill>
                            <a:srgbClr val="000000"/>
                          </a:solidFill>
                          <a:latin typeface="+mj-lt"/>
                        </a:rPr>
                        <a:t>servicio de </a:t>
                      </a:r>
                      <a:r>
                        <a:rPr lang="es-CO" sz="2400" b="0" i="0" u="none" strike="noStrike" baseline="0" dirty="0" smtClean="0">
                          <a:solidFill>
                            <a:srgbClr val="000000"/>
                          </a:solidFill>
                          <a:latin typeface="+mj-lt"/>
                        </a:rPr>
                        <a:t>Servicio de búsqueda y préstamo de Documentos </a:t>
                      </a:r>
                      <a:endParaRPr lang="es-ES" sz="2400" b="0" i="0" u="none" strike="noStrike" dirty="0">
                        <a:solidFill>
                          <a:srgbClr val="000000"/>
                        </a:solidFill>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just" fontAlgn="ctr"/>
                      <a:endParaRPr lang="es-ES" sz="1400" b="0"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just" fontAlgn="ctr"/>
                      <a:endParaRPr lang="es-ES" sz="1400" b="1" i="0" u="none" strike="noStrike" dirty="0">
                        <a:latin typeface="Century Gothic"/>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043441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84422" y="2674909"/>
            <a:ext cx="7416824" cy="1077218"/>
          </a:xfrm>
          <a:prstGeom prst="rect">
            <a:avLst/>
          </a:prstGeom>
        </p:spPr>
        <p:txBody>
          <a:bodyPr wrap="square">
            <a:spAutoFit/>
          </a:bodyPr>
          <a:lstStyle/>
          <a:p>
            <a:pPr algn="ctr" defTabSz="457200" fontAlgn="ctr">
              <a:spcBef>
                <a:spcPts val="0"/>
              </a:spcBef>
              <a:spcAft>
                <a:spcPts val="0"/>
              </a:spcAft>
              <a:defRPr/>
            </a:pPr>
            <a:r>
              <a:rPr lang="es-CO" sz="3200" b="1" kern="0" dirty="0" smtClean="0">
                <a:solidFill>
                  <a:srgbClr val="FF3300"/>
                </a:solidFill>
                <a:latin typeface="+mj-lt"/>
              </a:rPr>
              <a:t>RESULTADOS DE LAS AUDITORÍAS INTERNAS Y EXTERNAS</a:t>
            </a:r>
            <a:endParaRPr lang="es-MX" sz="3200" b="1" kern="0" dirty="0" smtClean="0">
              <a:solidFill>
                <a:srgbClr val="FF3300"/>
              </a:solidFill>
              <a:latin typeface="+mj-lt"/>
            </a:endParaRPr>
          </a:p>
        </p:txBody>
      </p:sp>
    </p:spTree>
    <p:extLst>
      <p:ext uri="{BB962C8B-B14F-4D97-AF65-F5344CB8AC3E}">
        <p14:creationId xmlns:p14="http://schemas.microsoft.com/office/powerpoint/2010/main" val="33360036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594703" y="879962"/>
            <a:ext cx="8229600" cy="5868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800" b="1" kern="0" dirty="0" smtClean="0"/>
              <a:t>RESULTADOS DE LAS AUDITORÍAS INTERNAS Y EXTERNAS</a:t>
            </a:r>
            <a:r>
              <a:rPr lang="es-MX" sz="2800" b="1" kern="0" dirty="0" smtClean="0"/>
              <a:t/>
            </a:r>
            <a:br>
              <a:rPr lang="es-MX" sz="2800" b="1" kern="0" dirty="0" smtClean="0"/>
            </a:br>
            <a:r>
              <a:rPr lang="es-ES" sz="2400" b="1" dirty="0" smtClean="0">
                <a:solidFill>
                  <a:srgbClr val="FF0000"/>
                </a:solidFill>
              </a:rPr>
              <a:t>Resultados de Auditorias internas</a:t>
            </a:r>
            <a:endParaRPr lang="es-ES" sz="2400" b="1" dirty="0">
              <a:solidFill>
                <a:srgbClr val="FF0000"/>
              </a:solidFill>
            </a:endParaRPr>
          </a:p>
        </p:txBody>
      </p:sp>
      <p:graphicFrame>
        <p:nvGraphicFramePr>
          <p:cNvPr id="4" name="7 Tabla"/>
          <p:cNvGraphicFramePr>
            <a:graphicFrameLocks noGrp="1"/>
          </p:cNvGraphicFramePr>
          <p:nvPr>
            <p:extLst>
              <p:ext uri="{D42A27DB-BD31-4B8C-83A1-F6EECF244321}">
                <p14:modId xmlns:p14="http://schemas.microsoft.com/office/powerpoint/2010/main" val="4038100462"/>
              </p:ext>
            </p:extLst>
          </p:nvPr>
        </p:nvGraphicFramePr>
        <p:xfrm>
          <a:off x="656234" y="1769844"/>
          <a:ext cx="10800915" cy="3579051"/>
        </p:xfrm>
        <a:graphic>
          <a:graphicData uri="http://schemas.openxmlformats.org/drawingml/2006/table">
            <a:tbl>
              <a:tblPr/>
              <a:tblGrid>
                <a:gridCol w="469605">
                  <a:extLst>
                    <a:ext uri="{9D8B030D-6E8A-4147-A177-3AD203B41FA5}">
                      <a16:colId xmlns:a16="http://schemas.microsoft.com/office/drawing/2014/main" val="20000"/>
                    </a:ext>
                  </a:extLst>
                </a:gridCol>
                <a:gridCol w="469605">
                  <a:extLst>
                    <a:ext uri="{9D8B030D-6E8A-4147-A177-3AD203B41FA5}">
                      <a16:colId xmlns:a16="http://schemas.microsoft.com/office/drawing/2014/main" val="20001"/>
                    </a:ext>
                  </a:extLst>
                </a:gridCol>
                <a:gridCol w="469605">
                  <a:extLst>
                    <a:ext uri="{9D8B030D-6E8A-4147-A177-3AD203B41FA5}">
                      <a16:colId xmlns:a16="http://schemas.microsoft.com/office/drawing/2014/main" val="20002"/>
                    </a:ext>
                  </a:extLst>
                </a:gridCol>
                <a:gridCol w="469605">
                  <a:extLst>
                    <a:ext uri="{9D8B030D-6E8A-4147-A177-3AD203B41FA5}">
                      <a16:colId xmlns:a16="http://schemas.microsoft.com/office/drawing/2014/main" val="20003"/>
                    </a:ext>
                  </a:extLst>
                </a:gridCol>
                <a:gridCol w="469605">
                  <a:extLst>
                    <a:ext uri="{9D8B030D-6E8A-4147-A177-3AD203B41FA5}">
                      <a16:colId xmlns:a16="http://schemas.microsoft.com/office/drawing/2014/main" val="20004"/>
                    </a:ext>
                  </a:extLst>
                </a:gridCol>
                <a:gridCol w="469605">
                  <a:extLst>
                    <a:ext uri="{9D8B030D-6E8A-4147-A177-3AD203B41FA5}">
                      <a16:colId xmlns:a16="http://schemas.microsoft.com/office/drawing/2014/main" val="20005"/>
                    </a:ext>
                  </a:extLst>
                </a:gridCol>
                <a:gridCol w="469605">
                  <a:extLst>
                    <a:ext uri="{9D8B030D-6E8A-4147-A177-3AD203B41FA5}">
                      <a16:colId xmlns:a16="http://schemas.microsoft.com/office/drawing/2014/main" val="20006"/>
                    </a:ext>
                  </a:extLst>
                </a:gridCol>
                <a:gridCol w="469605">
                  <a:extLst>
                    <a:ext uri="{9D8B030D-6E8A-4147-A177-3AD203B41FA5}">
                      <a16:colId xmlns:a16="http://schemas.microsoft.com/office/drawing/2014/main" val="20007"/>
                    </a:ext>
                  </a:extLst>
                </a:gridCol>
                <a:gridCol w="469605">
                  <a:extLst>
                    <a:ext uri="{9D8B030D-6E8A-4147-A177-3AD203B41FA5}">
                      <a16:colId xmlns:a16="http://schemas.microsoft.com/office/drawing/2014/main" val="20008"/>
                    </a:ext>
                  </a:extLst>
                </a:gridCol>
                <a:gridCol w="469605">
                  <a:extLst>
                    <a:ext uri="{9D8B030D-6E8A-4147-A177-3AD203B41FA5}">
                      <a16:colId xmlns:a16="http://schemas.microsoft.com/office/drawing/2014/main" val="20009"/>
                    </a:ext>
                  </a:extLst>
                </a:gridCol>
                <a:gridCol w="469605">
                  <a:extLst>
                    <a:ext uri="{9D8B030D-6E8A-4147-A177-3AD203B41FA5}">
                      <a16:colId xmlns:a16="http://schemas.microsoft.com/office/drawing/2014/main" val="20010"/>
                    </a:ext>
                  </a:extLst>
                </a:gridCol>
                <a:gridCol w="469605">
                  <a:extLst>
                    <a:ext uri="{9D8B030D-6E8A-4147-A177-3AD203B41FA5}">
                      <a16:colId xmlns:a16="http://schemas.microsoft.com/office/drawing/2014/main" val="20011"/>
                    </a:ext>
                  </a:extLst>
                </a:gridCol>
                <a:gridCol w="469605">
                  <a:extLst>
                    <a:ext uri="{9D8B030D-6E8A-4147-A177-3AD203B41FA5}">
                      <a16:colId xmlns:a16="http://schemas.microsoft.com/office/drawing/2014/main" val="20012"/>
                    </a:ext>
                  </a:extLst>
                </a:gridCol>
                <a:gridCol w="469605">
                  <a:extLst>
                    <a:ext uri="{9D8B030D-6E8A-4147-A177-3AD203B41FA5}">
                      <a16:colId xmlns:a16="http://schemas.microsoft.com/office/drawing/2014/main" val="20013"/>
                    </a:ext>
                  </a:extLst>
                </a:gridCol>
                <a:gridCol w="469605">
                  <a:extLst>
                    <a:ext uri="{9D8B030D-6E8A-4147-A177-3AD203B41FA5}">
                      <a16:colId xmlns:a16="http://schemas.microsoft.com/office/drawing/2014/main" val="20014"/>
                    </a:ext>
                  </a:extLst>
                </a:gridCol>
                <a:gridCol w="469605">
                  <a:extLst>
                    <a:ext uri="{9D8B030D-6E8A-4147-A177-3AD203B41FA5}">
                      <a16:colId xmlns:a16="http://schemas.microsoft.com/office/drawing/2014/main" val="20015"/>
                    </a:ext>
                  </a:extLst>
                </a:gridCol>
                <a:gridCol w="469605">
                  <a:extLst>
                    <a:ext uri="{9D8B030D-6E8A-4147-A177-3AD203B41FA5}">
                      <a16:colId xmlns:a16="http://schemas.microsoft.com/office/drawing/2014/main" val="20016"/>
                    </a:ext>
                  </a:extLst>
                </a:gridCol>
                <a:gridCol w="469605">
                  <a:extLst>
                    <a:ext uri="{9D8B030D-6E8A-4147-A177-3AD203B41FA5}">
                      <a16:colId xmlns:a16="http://schemas.microsoft.com/office/drawing/2014/main" val="20017"/>
                    </a:ext>
                  </a:extLst>
                </a:gridCol>
                <a:gridCol w="469605">
                  <a:extLst>
                    <a:ext uri="{9D8B030D-6E8A-4147-A177-3AD203B41FA5}">
                      <a16:colId xmlns:a16="http://schemas.microsoft.com/office/drawing/2014/main" val="1419577080"/>
                    </a:ext>
                  </a:extLst>
                </a:gridCol>
                <a:gridCol w="469605">
                  <a:extLst>
                    <a:ext uri="{9D8B030D-6E8A-4147-A177-3AD203B41FA5}">
                      <a16:colId xmlns:a16="http://schemas.microsoft.com/office/drawing/2014/main" val="20018"/>
                    </a:ext>
                  </a:extLst>
                </a:gridCol>
                <a:gridCol w="469605">
                  <a:extLst>
                    <a:ext uri="{9D8B030D-6E8A-4147-A177-3AD203B41FA5}">
                      <a16:colId xmlns:a16="http://schemas.microsoft.com/office/drawing/2014/main" val="3123950714"/>
                    </a:ext>
                  </a:extLst>
                </a:gridCol>
                <a:gridCol w="469605">
                  <a:extLst>
                    <a:ext uri="{9D8B030D-6E8A-4147-A177-3AD203B41FA5}">
                      <a16:colId xmlns:a16="http://schemas.microsoft.com/office/drawing/2014/main" val="1370206657"/>
                    </a:ext>
                  </a:extLst>
                </a:gridCol>
                <a:gridCol w="469605">
                  <a:extLst>
                    <a:ext uri="{9D8B030D-6E8A-4147-A177-3AD203B41FA5}">
                      <a16:colId xmlns:a16="http://schemas.microsoft.com/office/drawing/2014/main" val="1003816839"/>
                    </a:ext>
                  </a:extLst>
                </a:gridCol>
              </a:tblGrid>
              <a:tr h="276987">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ES" sz="1200" b="1" i="0" u="none" strike="noStrike" dirty="0">
                          <a:latin typeface="+mj-lt"/>
                        </a:rPr>
                        <a:t>NC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ctr"/>
                      <a:r>
                        <a:rPr lang="es-MX" sz="1200" b="1" i="0" u="none" strike="noStrike" dirty="0">
                          <a:latin typeface="+mj-lt"/>
                        </a:rPr>
                        <a:t>NC</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276987">
                <a:tc>
                  <a:txBody>
                    <a:bodyPr/>
                    <a:lstStyle/>
                    <a:p>
                      <a:pPr algn="ctr" fontAlgn="b"/>
                      <a:r>
                        <a:rPr lang="es-ES" sz="1000" b="1" i="0" u="none" strike="noStrike" dirty="0">
                          <a:latin typeface="+mj-lt"/>
                        </a:rPr>
                        <a:t>II-2006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I-2007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II-2007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I-2008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II-2008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I -2009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II -2009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I -2010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ES" sz="1000" b="1" i="0" u="none" strike="noStrike" dirty="0">
                          <a:latin typeface="+mj-lt"/>
                        </a:rPr>
                        <a:t>2011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2012-1</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2012-2</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2013-1</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2013-2</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2014-1</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2014-2</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2015-1</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2015-2</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kern="1200" dirty="0">
                          <a:solidFill>
                            <a:schemeClr val="tx1"/>
                          </a:solidFill>
                          <a:latin typeface="+mj-lt"/>
                          <a:ea typeface="+mn-ea"/>
                          <a:cs typeface="+mn-cs"/>
                        </a:rPr>
                        <a:t>2016-1</a:t>
                      </a:r>
                      <a:endParaRPr lang="es-ES" sz="1000" b="1" i="0" u="none" strike="noStrike" kern="1200" dirty="0">
                        <a:solidFill>
                          <a:schemeClr val="tx1"/>
                        </a:solidFill>
                        <a:latin typeface="+mj-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kern="1200" dirty="0">
                          <a:solidFill>
                            <a:schemeClr val="tx1"/>
                          </a:solidFill>
                          <a:latin typeface="+mj-lt"/>
                          <a:ea typeface="+mn-ea"/>
                          <a:cs typeface="+mn-cs"/>
                        </a:rPr>
                        <a:t>2016-2</a:t>
                      </a:r>
                      <a:endParaRPr lang="es-ES" sz="1000" b="1" i="0" u="none" strike="noStrike" kern="1200" dirty="0">
                        <a:solidFill>
                          <a:schemeClr val="tx1"/>
                        </a:solidFill>
                        <a:latin typeface="+mj-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2017-1</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000" b="1" i="0" u="none" strike="noStrike" dirty="0">
                          <a:latin typeface="+mj-lt"/>
                        </a:rPr>
                        <a:t>2017-1</a:t>
                      </a:r>
                      <a:endParaRPr lang="es-ES" sz="10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200" b="1" i="0" u="none" strike="noStrike" dirty="0" smtClean="0">
                          <a:latin typeface="+mj-lt"/>
                        </a:rPr>
                        <a:t>2018-1</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s-MX" sz="1200" b="1" i="0" u="none" strike="noStrike" dirty="0" smtClean="0">
                          <a:latin typeface="+mj-lt"/>
                        </a:rPr>
                        <a:t>2018-2</a:t>
                      </a:r>
                      <a:endParaRPr lang="es-ES" sz="12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10001"/>
                  </a:ext>
                </a:extLst>
              </a:tr>
              <a:tr h="276987">
                <a:tc>
                  <a:txBody>
                    <a:bodyPr/>
                    <a:lstStyle/>
                    <a:p>
                      <a:pPr algn="ctr" fontAlgn="ctr"/>
                      <a:r>
                        <a:rPr lang="es-ES" sz="1200" b="0" i="0" u="none" strike="noStrike" dirty="0">
                          <a:latin typeface="+mj-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200" b="0" i="0" u="none" strike="noStrike" dirty="0">
                          <a:latin typeface="+mj-lt"/>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0</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0</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0</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0</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0</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0</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0</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MX" sz="1200" b="0" i="0" u="none" strike="noStrike" dirty="0">
                          <a:latin typeface="+mj-lt"/>
                        </a:rPr>
                        <a:t>1</a:t>
                      </a:r>
                      <a:endParaRPr lang="es-ES" sz="1200" b="0"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MX" sz="1200" b="0" i="0" u="none" strike="noStrike" kern="1200" dirty="0">
                          <a:solidFill>
                            <a:schemeClr val="tx1"/>
                          </a:solidFill>
                          <a:latin typeface="+mj-lt"/>
                          <a:ea typeface="+mn-ea"/>
                          <a:cs typeface="+mn-cs"/>
                        </a:rPr>
                        <a:t>0</a:t>
                      </a:r>
                      <a:endParaRPr lang="es-ES" sz="1200" b="0" i="0" u="none" strike="noStrike" kern="1200" dirty="0">
                        <a:solidFill>
                          <a:schemeClr val="tx1"/>
                        </a:solidFill>
                        <a:latin typeface="+mj-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ES" sz="1200" b="0" i="0" u="none" strike="noStrike" kern="1200" dirty="0">
                          <a:solidFill>
                            <a:schemeClr val="tx1"/>
                          </a:solidFill>
                          <a:latin typeface="+mj-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ES" sz="1200" b="0" i="0" u="none" strike="noStrike" kern="1200" dirty="0">
                          <a:solidFill>
                            <a:schemeClr val="tx1"/>
                          </a:solidFill>
                          <a:latin typeface="+mj-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marL="0" algn="ctr" defTabSz="457200" rtl="0" eaLnBrk="1" fontAlgn="ctr" latinLnBrk="0" hangingPunct="1"/>
                      <a:r>
                        <a:rPr lang="es-CO" sz="1200" b="0" i="0" u="none" strike="noStrike" kern="1200" dirty="0">
                          <a:solidFill>
                            <a:schemeClr val="tx1"/>
                          </a:solidFill>
                          <a:latin typeface="+mj-lt"/>
                          <a:ea typeface="+mn-ea"/>
                          <a:cs typeface="+mn-cs"/>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s-ES" sz="1400" b="1" i="0" u="none" strike="noStrike" dirty="0" smtClean="0">
                          <a:latin typeface="+mj-lt"/>
                        </a:rPr>
                        <a:t>2</a:t>
                      </a:r>
                      <a:endParaRPr lang="es-ES" sz="1400" b="1" i="0" u="none" strike="noStrike" dirty="0">
                        <a:latin typeface="+mj-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400" b="1" i="0" u="none" strike="noStrike" dirty="0">
                          <a:solidFill>
                            <a:srgbClr val="000000"/>
                          </a:solidFill>
                          <a:effectLst/>
                          <a:latin typeface="+mj-lt"/>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0002"/>
                  </a:ext>
                </a:extLst>
              </a:tr>
              <a:tr h="2748090">
                <a:tc gridSpan="23">
                  <a:txBody>
                    <a:bodyPr/>
                    <a:lstStyle/>
                    <a:p>
                      <a:pPr marL="628650" marR="0" lvl="0" indent="-628650" algn="ctr" defTabSz="914400" rtl="0" eaLnBrk="1" fontAlgn="base" latinLnBrk="0" hangingPunct="1">
                        <a:lnSpc>
                          <a:spcPct val="100000"/>
                        </a:lnSpc>
                        <a:spcBef>
                          <a:spcPct val="20000"/>
                        </a:spcBef>
                        <a:spcAft>
                          <a:spcPct val="0"/>
                        </a:spcAft>
                        <a:buClrTx/>
                        <a:buSzTx/>
                        <a:buFontTx/>
                        <a:buNone/>
                        <a:tabLst/>
                      </a:pPr>
                      <a:r>
                        <a:rPr kumimoji="0" lang="es-MX" sz="2000" b="1" i="0" u="sng" strike="noStrike" kern="1200" cap="none" normalizeH="0" baseline="0" dirty="0">
                          <a:ln>
                            <a:noFill/>
                          </a:ln>
                          <a:solidFill>
                            <a:schemeClr val="tx1"/>
                          </a:solidFill>
                          <a:effectLst/>
                          <a:latin typeface="+mj-lt"/>
                          <a:ea typeface="+mn-ea"/>
                          <a:cs typeface="+mn-cs"/>
                        </a:rPr>
                        <a:t>AUDITORÍAS INTERNAS  </a:t>
                      </a:r>
                      <a:r>
                        <a:rPr kumimoji="0" lang="es-MX" sz="2000" b="1" i="0" u="sng" strike="noStrike" kern="1200" cap="none" normalizeH="0" baseline="0" dirty="0" smtClean="0">
                          <a:ln>
                            <a:noFill/>
                          </a:ln>
                          <a:solidFill>
                            <a:schemeClr val="tx1"/>
                          </a:solidFill>
                          <a:effectLst/>
                          <a:latin typeface="+mj-lt"/>
                          <a:ea typeface="+mn-ea"/>
                          <a:cs typeface="+mn-cs"/>
                        </a:rPr>
                        <a:t>2018</a:t>
                      </a:r>
                    </a:p>
                    <a:p>
                      <a:pPr marL="628650" marR="0" lvl="0" indent="-628650" algn="ctr" defTabSz="914400" rtl="0" eaLnBrk="1" fontAlgn="base" latinLnBrk="0" hangingPunct="1">
                        <a:lnSpc>
                          <a:spcPct val="100000"/>
                        </a:lnSpc>
                        <a:spcBef>
                          <a:spcPct val="20000"/>
                        </a:spcBef>
                        <a:spcAft>
                          <a:spcPct val="0"/>
                        </a:spcAft>
                        <a:buClrTx/>
                        <a:buSzTx/>
                        <a:buFontTx/>
                        <a:buNone/>
                        <a:tabLst/>
                      </a:pPr>
                      <a:endParaRPr kumimoji="0" lang="es-MX" sz="2000" b="1" i="0" u="none" strike="noStrike" kern="1200" cap="none" normalizeH="0" baseline="0" dirty="0">
                        <a:ln>
                          <a:noFill/>
                        </a:ln>
                        <a:solidFill>
                          <a:schemeClr val="tx1"/>
                        </a:solidFill>
                        <a:effectLst/>
                        <a:latin typeface="+mj-lt"/>
                        <a:ea typeface="+mn-ea"/>
                        <a:cs typeface="+mn-cs"/>
                      </a:endParaRPr>
                    </a:p>
                    <a:p>
                      <a:pPr marL="628650" marR="0" lvl="0" indent="-628650" algn="ctr"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mj-lt"/>
                          <a:ea typeface="+mn-ea"/>
                          <a:cs typeface="+mn-cs"/>
                        </a:rPr>
                        <a:t>En el proceso se presentaron 3 hallazgos y 2 observaciones, durante los dos </a:t>
                      </a:r>
                    </a:p>
                    <a:p>
                      <a:pPr marL="628650" marR="0" lvl="0" indent="-628650" algn="ctr"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mj-lt"/>
                          <a:ea typeface="+mn-ea"/>
                          <a:cs typeface="+mn-cs"/>
                        </a:rPr>
                        <a:t>ciclos de auditoria, a los cuales se les hizo análisis de causas y se formularon 3 </a:t>
                      </a:r>
                    </a:p>
                    <a:p>
                      <a:pPr marL="628650" marR="0" lvl="0" indent="-628650" algn="ctr" defTabSz="914400" rtl="0" eaLnBrk="1" fontAlgn="base" latinLnBrk="0" hangingPunct="1">
                        <a:lnSpc>
                          <a:spcPct val="100000"/>
                        </a:lnSpc>
                        <a:spcBef>
                          <a:spcPct val="20000"/>
                        </a:spcBef>
                        <a:spcAft>
                          <a:spcPct val="0"/>
                        </a:spcAft>
                        <a:buClrTx/>
                        <a:buSzTx/>
                        <a:buFontTx/>
                        <a:buNone/>
                        <a:tabLst/>
                      </a:pPr>
                      <a:r>
                        <a:rPr kumimoji="0" lang="es-MX" sz="2000" b="1" i="0" u="none" strike="noStrike" kern="1200" cap="none" normalizeH="0" baseline="0" dirty="0" smtClean="0">
                          <a:ln>
                            <a:noFill/>
                          </a:ln>
                          <a:solidFill>
                            <a:schemeClr val="tx1"/>
                          </a:solidFill>
                          <a:effectLst/>
                          <a:latin typeface="+mj-lt"/>
                          <a:ea typeface="+mn-ea"/>
                          <a:cs typeface="+mn-cs"/>
                        </a:rPr>
                        <a:t>acciones correctivas.</a:t>
                      </a:r>
                      <a:endParaRPr kumimoji="0" lang="es-MX" sz="1200" b="1" i="0" u="none" strike="noStrike" kern="1200" cap="none" normalizeH="0" baseline="0" dirty="0">
                        <a:ln>
                          <a:noFill/>
                        </a:ln>
                        <a:solidFill>
                          <a:schemeClr val="tx1"/>
                        </a:solidFill>
                        <a:effectLst/>
                        <a:latin typeface="+mj-lt"/>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pPr algn="ctr" fontAlgn="ctr"/>
                      <a:endParaRPr lang="es-ES" sz="11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99FF"/>
                    </a:solidFill>
                  </a:tcPr>
                </a:tc>
                <a:tc hMerge="1">
                  <a:txBody>
                    <a:bodyPr/>
                    <a:lstStyle/>
                    <a:p>
                      <a:endParaRPr lang="es-ES"/>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pPr>
                      <a:endParaRPr kumimoji="0" lang="es-ES" sz="14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ES" sz="3200" b="0" i="0" u="none" strike="noStrike" cap="none" normalizeH="0" baseline="0" dirty="0">
                        <a:ln>
                          <a:noFill/>
                        </a:ln>
                        <a:solidFill>
                          <a:schemeClr val="tx1"/>
                        </a:solidFill>
                        <a:effectLst/>
                        <a:latin typeface="Arial"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2800" b="0"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CO" sz="18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es-CO"/>
                    </a:p>
                  </a:txBody>
                  <a:tcPr/>
                </a:tc>
                <a:tc hMerge="1">
                  <a:txBody>
                    <a:bodyPr/>
                    <a:lstStyle/>
                    <a:p>
                      <a:pPr marL="628650" marR="0" lvl="0" indent="-628650" algn="just" defTabSz="914400" rtl="0" eaLnBrk="1" fontAlgn="base" latinLnBrk="0" hangingPunct="1">
                        <a:lnSpc>
                          <a:spcPct val="100000"/>
                        </a:lnSpc>
                        <a:spcBef>
                          <a:spcPct val="20000"/>
                        </a:spcBef>
                        <a:spcAft>
                          <a:spcPct val="0"/>
                        </a:spcAft>
                        <a:buClrTx/>
                        <a:buSzTx/>
                        <a:buFontTx/>
                        <a:buNone/>
                        <a:tabLst/>
                        <a:defRPr/>
                      </a:pPr>
                      <a:endParaRPr kumimoji="0" lang="es-CO" sz="18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hMerge="1">
                  <a:txBody>
                    <a:bodyPr/>
                    <a:lstStyle/>
                    <a:p>
                      <a:pPr marL="628650" marR="0" lvl="0" indent="-628650" algn="l" defTabSz="914400" rtl="0" eaLnBrk="1" fontAlgn="base" latinLnBrk="0" hangingPunct="1">
                        <a:lnSpc>
                          <a:spcPct val="100000"/>
                        </a:lnSpc>
                        <a:spcBef>
                          <a:spcPct val="20000"/>
                        </a:spcBef>
                        <a:spcAft>
                          <a:spcPct val="0"/>
                        </a:spcAft>
                        <a:buClrTx/>
                        <a:buSzTx/>
                        <a:buFontTx/>
                        <a:buNone/>
                        <a:tabLst/>
                      </a:pPr>
                      <a:endParaRPr kumimoji="0" lang="es-MX" sz="1200" b="1" i="0" u="none" strike="noStrike" kern="1200" cap="none" normalizeH="0" baseline="0" dirty="0">
                        <a:ln>
                          <a:noFill/>
                        </a:ln>
                        <a:solidFill>
                          <a:schemeClr val="tx1"/>
                        </a:solidFill>
                        <a:effectLst/>
                        <a:latin typeface="Arial" charset="0"/>
                        <a:ea typeface="+mn-ea"/>
                        <a:cs typeface="+mn-cs"/>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0721531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1177961" y="797788"/>
            <a:ext cx="9613934" cy="96451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t>RESULTADOS DE LAS AUDITORÍAS INTERNAS Y EXTERNAS</a:t>
            </a:r>
            <a:r>
              <a:rPr lang="es-MX" sz="2400" b="1" kern="0" dirty="0" smtClean="0"/>
              <a:t/>
            </a:r>
            <a:br>
              <a:rPr lang="es-MX" sz="2400" b="1" kern="0" dirty="0" smtClean="0"/>
            </a:br>
            <a:r>
              <a:rPr lang="es-ES" sz="2400" b="1" dirty="0" smtClean="0">
                <a:solidFill>
                  <a:srgbClr val="FF0000"/>
                </a:solidFill>
              </a:rPr>
              <a:t>Resultados de Auditorias Externas</a:t>
            </a:r>
            <a:endParaRPr lang="es-ES" sz="2400" b="1" dirty="0">
              <a:solidFill>
                <a:srgbClr val="FF0000"/>
              </a:solidFill>
            </a:endParaRPr>
          </a:p>
        </p:txBody>
      </p:sp>
      <p:graphicFrame>
        <p:nvGraphicFramePr>
          <p:cNvPr id="3" name="Group 428"/>
          <p:cNvGraphicFramePr>
            <a:graphicFrameLocks/>
          </p:cNvGraphicFramePr>
          <p:nvPr>
            <p:extLst>
              <p:ext uri="{D42A27DB-BD31-4B8C-83A1-F6EECF244321}">
                <p14:modId xmlns:p14="http://schemas.microsoft.com/office/powerpoint/2010/main" val="3529473391"/>
              </p:ext>
            </p:extLst>
          </p:nvPr>
        </p:nvGraphicFramePr>
        <p:xfrm>
          <a:off x="1079116" y="2069400"/>
          <a:ext cx="10094259" cy="2408556"/>
        </p:xfrm>
        <a:graphic>
          <a:graphicData uri="http://schemas.openxmlformats.org/drawingml/2006/table">
            <a:tbl>
              <a:tblPr/>
              <a:tblGrid>
                <a:gridCol w="3085561">
                  <a:extLst>
                    <a:ext uri="{9D8B030D-6E8A-4147-A177-3AD203B41FA5}">
                      <a16:colId xmlns:a16="http://schemas.microsoft.com/office/drawing/2014/main" val="20000"/>
                    </a:ext>
                  </a:extLst>
                </a:gridCol>
                <a:gridCol w="3504349">
                  <a:extLst>
                    <a:ext uri="{9D8B030D-6E8A-4147-A177-3AD203B41FA5}">
                      <a16:colId xmlns:a16="http://schemas.microsoft.com/office/drawing/2014/main" val="20001"/>
                    </a:ext>
                  </a:extLst>
                </a:gridCol>
                <a:gridCol w="3504349">
                  <a:extLst>
                    <a:ext uri="{9D8B030D-6E8A-4147-A177-3AD203B41FA5}">
                      <a16:colId xmlns:a16="http://schemas.microsoft.com/office/drawing/2014/main" val="20002"/>
                    </a:ext>
                  </a:extLst>
                </a:gridCol>
              </a:tblGrid>
              <a:tr h="279152">
                <a:tc row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800" b="1" i="0" u="none" strike="noStrike" cap="none" normalizeH="0" baseline="0" dirty="0" smtClean="0">
                          <a:ln>
                            <a:noFill/>
                          </a:ln>
                          <a:solidFill>
                            <a:schemeClr val="tx1"/>
                          </a:solidFill>
                          <a:effectLst/>
                          <a:latin typeface="+mj-lt"/>
                        </a:rPr>
                        <a:t>PROCESO</a:t>
                      </a:r>
                      <a:endParaRPr kumimoji="0" lang="es-ES" sz="1800" b="1" i="0" u="none" strike="noStrike" cap="none" normalizeH="0" baseline="0" dirty="0">
                        <a:ln>
                          <a:noFill/>
                        </a:ln>
                        <a:solidFill>
                          <a:schemeClr val="tx1"/>
                        </a:solidFill>
                        <a:effectLst/>
                        <a:latin typeface="+mj-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1800" b="1" i="0" u="none" strike="noStrike" cap="none" normalizeH="0" baseline="0" dirty="0" smtClean="0">
                          <a:ln>
                            <a:noFill/>
                          </a:ln>
                          <a:solidFill>
                            <a:schemeClr val="tx1"/>
                          </a:solidFill>
                          <a:effectLst/>
                          <a:latin typeface="+mj-lt"/>
                          <a:cs typeface="Arial" charset="0"/>
                        </a:rPr>
                        <a:t>AUDITORIA EXTERNA</a:t>
                      </a:r>
                      <a:endParaRPr kumimoji="0" lang="es-ES" sz="1800" b="1" i="0" u="none" strike="noStrike" cap="none" normalizeH="0" baseline="0" dirty="0">
                        <a:ln>
                          <a:noFill/>
                        </a:ln>
                        <a:solidFill>
                          <a:schemeClr val="tx1"/>
                        </a:solidFill>
                        <a:effectLst/>
                        <a:latin typeface="+mj-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CCFF"/>
                    </a:solidFill>
                  </a:tcPr>
                </a:tc>
                <a:tc hMerge="1">
                  <a:txBody>
                    <a:bodyPr/>
                    <a:lstStyle/>
                    <a:p>
                      <a:endParaRPr lang="es-ES"/>
                    </a:p>
                  </a:txBody>
                  <a:tcPr/>
                </a:tc>
                <a:extLst>
                  <a:ext uri="{0D108BD9-81ED-4DB2-BD59-A6C34878D82A}">
                    <a16:rowId xmlns:a16="http://schemas.microsoft.com/office/drawing/2014/main" val="10000"/>
                  </a:ext>
                </a:extLst>
              </a:tr>
              <a:tr h="279152">
                <a:tc vMerge="1">
                  <a:txBody>
                    <a:bodyPr/>
                    <a:lstStyle/>
                    <a:p>
                      <a:endParaRPr lang="es-ES"/>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a:ln>
                            <a:noFill/>
                          </a:ln>
                          <a:solidFill>
                            <a:srgbClr val="FFFFFF"/>
                          </a:solidFill>
                          <a:effectLst/>
                          <a:latin typeface="+mj-lt"/>
                          <a:cs typeface="Arial" charset="0"/>
                        </a:rPr>
                        <a:t>NC</a:t>
                      </a:r>
                      <a:endParaRPr kumimoji="0" lang="es-ES" sz="1800" b="1" i="0" u="none" strike="noStrike" cap="none" normalizeH="0" baseline="0" dirty="0">
                        <a:ln>
                          <a:noFill/>
                        </a:ln>
                        <a:solidFill>
                          <a:schemeClr val="tx1"/>
                        </a:solidFill>
                        <a:effectLst/>
                        <a:latin typeface="+mj-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a:ln>
                            <a:noFill/>
                          </a:ln>
                          <a:solidFill>
                            <a:srgbClr val="FFFFFF"/>
                          </a:solidFill>
                          <a:effectLst/>
                          <a:latin typeface="+mj-lt"/>
                          <a:cs typeface="Arial" charset="0"/>
                        </a:rPr>
                        <a:t>OBS</a:t>
                      </a:r>
                      <a:endParaRPr kumimoji="0" lang="es-ES" sz="1800" b="1" i="0" u="none" strike="noStrike" cap="none" normalizeH="0" baseline="0" dirty="0">
                        <a:ln>
                          <a:noFill/>
                        </a:ln>
                        <a:solidFill>
                          <a:schemeClr val="tx1"/>
                        </a:solidFill>
                        <a:effectLst/>
                        <a:latin typeface="+mj-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66FF"/>
                    </a:solidFill>
                  </a:tcPr>
                </a:tc>
                <a:extLst>
                  <a:ext uri="{0D108BD9-81ED-4DB2-BD59-A6C34878D82A}">
                    <a16:rowId xmlns:a16="http://schemas.microsoft.com/office/drawing/2014/main" val="10001"/>
                  </a:ext>
                </a:extLst>
              </a:tr>
              <a:tr h="29219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mj-lt"/>
                        </a:rPr>
                        <a:t>GDO</a:t>
                      </a:r>
                      <a:endParaRPr kumimoji="0" lang="es-ES" sz="1800" b="1" i="0" u="none" strike="noStrike" cap="none" normalizeH="0" baseline="0" dirty="0">
                        <a:ln>
                          <a:noFill/>
                        </a:ln>
                        <a:solidFill>
                          <a:schemeClr val="tx1"/>
                        </a:solidFill>
                        <a:effectLst/>
                        <a:latin typeface="+mj-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smtClean="0">
                          <a:ln>
                            <a:noFill/>
                          </a:ln>
                          <a:solidFill>
                            <a:schemeClr val="tx1"/>
                          </a:solidFill>
                          <a:effectLst/>
                          <a:latin typeface="+mj-lt"/>
                        </a:rPr>
                        <a:t>0</a:t>
                      </a:r>
                      <a:endParaRPr kumimoji="0" lang="es-ES" sz="1800" b="1" i="0" u="none" strike="noStrike" cap="none" normalizeH="0" baseline="0" dirty="0">
                        <a:ln>
                          <a:noFill/>
                        </a:ln>
                        <a:solidFill>
                          <a:schemeClr val="tx1"/>
                        </a:solidFill>
                        <a:effectLst/>
                        <a:latin typeface="+mj-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ES" sz="1800" b="1" i="0" u="none" strike="noStrike" cap="none" normalizeH="0" baseline="0" dirty="0">
                          <a:ln>
                            <a:noFill/>
                          </a:ln>
                          <a:solidFill>
                            <a:schemeClr val="tx1"/>
                          </a:solidFill>
                          <a:effectLst/>
                          <a:latin typeface="+mj-lt"/>
                        </a:rPr>
                        <a:t>0</a:t>
                      </a: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311276">
                <a:tc gridSpan="3">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mj-lt"/>
                        </a:rPr>
                        <a:t>Se recibió la visita de auditoría externa de seguimiento en el mes de julio de 2018 para las</a:t>
                      </a:r>
                    </a:p>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s-MX" sz="2000" b="0" i="0" u="none" strike="noStrike" cap="none" normalizeH="0" baseline="0" dirty="0" smtClean="0">
                          <a:ln>
                            <a:noFill/>
                          </a:ln>
                          <a:solidFill>
                            <a:schemeClr val="tx1"/>
                          </a:solidFill>
                          <a:effectLst/>
                          <a:latin typeface="+mj-lt"/>
                        </a:rPr>
                        <a:t>seccionales de:  Bogotá, Barranquilla  y Pereira, no se presentaron hallazgos en el proceso</a:t>
                      </a:r>
                      <a:endParaRPr kumimoji="0" lang="es-MX" sz="2800" b="0" i="0" u="none" strike="noStrike" cap="none" normalizeH="0" baseline="0" dirty="0" smtClean="0">
                        <a:ln>
                          <a:noFill/>
                        </a:ln>
                        <a:solidFill>
                          <a:schemeClr val="tx1"/>
                        </a:solidFill>
                        <a:effectLst/>
                        <a:latin typeface="+mj-lt"/>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28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endParaRPr kumimoji="0" lang="es-ES" sz="3600" b="1" i="0" u="none" strike="noStrike" cap="none" normalizeH="0" baseline="0" dirty="0">
                        <a:ln>
                          <a:noFill/>
                        </a:ln>
                        <a:solidFill>
                          <a:schemeClr val="tx1"/>
                        </a:solidFill>
                        <a:effectLst/>
                        <a:latin typeface="Arial" charset="0"/>
                      </a:endParaRPr>
                    </a:p>
                  </a:txBody>
                  <a:tcPr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6659245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3608444734"/>
              </p:ext>
            </p:extLst>
          </p:nvPr>
        </p:nvGraphicFramePr>
        <p:xfrm>
          <a:off x="708840" y="1794871"/>
          <a:ext cx="10737786" cy="3938303"/>
        </p:xfrm>
        <a:graphic>
          <a:graphicData uri="http://schemas.openxmlformats.org/drawingml/2006/table">
            <a:tbl>
              <a:tblPr firstRow="1" firstCol="1" bandRow="1">
                <a:tableStyleId>{5C22544A-7EE6-4342-B048-85BDC9FD1C3A}</a:tableStyleId>
              </a:tblPr>
              <a:tblGrid>
                <a:gridCol w="3579262">
                  <a:extLst>
                    <a:ext uri="{9D8B030D-6E8A-4147-A177-3AD203B41FA5}">
                      <a16:colId xmlns:a16="http://schemas.microsoft.com/office/drawing/2014/main" val="3529620441"/>
                    </a:ext>
                  </a:extLst>
                </a:gridCol>
                <a:gridCol w="3579262">
                  <a:extLst>
                    <a:ext uri="{9D8B030D-6E8A-4147-A177-3AD203B41FA5}">
                      <a16:colId xmlns:a16="http://schemas.microsoft.com/office/drawing/2014/main" val="2723494346"/>
                    </a:ext>
                  </a:extLst>
                </a:gridCol>
                <a:gridCol w="3579262">
                  <a:extLst>
                    <a:ext uri="{9D8B030D-6E8A-4147-A177-3AD203B41FA5}">
                      <a16:colId xmlns:a16="http://schemas.microsoft.com/office/drawing/2014/main" val="504107030"/>
                    </a:ext>
                  </a:extLst>
                </a:gridCol>
              </a:tblGrid>
              <a:tr h="299499">
                <a:tc>
                  <a:txBody>
                    <a:bodyPr/>
                    <a:lstStyle/>
                    <a:p>
                      <a:pPr algn="ctr">
                        <a:lnSpc>
                          <a:spcPct val="107000"/>
                        </a:lnSpc>
                        <a:spcAft>
                          <a:spcPts val="0"/>
                        </a:spcAft>
                      </a:pPr>
                      <a:r>
                        <a:rPr lang="es-CO" sz="1600" b="1" dirty="0">
                          <a:solidFill>
                            <a:schemeClr val="tx1"/>
                          </a:solidFill>
                          <a:effectLst/>
                          <a:latin typeface="+mj-lt"/>
                        </a:rPr>
                        <a:t>ACCIONES</a:t>
                      </a:r>
                      <a:endParaRPr lang="es-CO" sz="1600" b="1" dirty="0">
                        <a:solidFill>
                          <a:schemeClr val="tx1"/>
                        </a:solidFill>
                        <a:effectLst/>
                        <a:latin typeface="+mj-lt"/>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600" b="1" dirty="0">
                          <a:solidFill>
                            <a:schemeClr val="tx1"/>
                          </a:solidFill>
                          <a:effectLst/>
                          <a:latin typeface="+mj-lt"/>
                        </a:rPr>
                        <a:t>ACCIONES</a:t>
                      </a:r>
                      <a:endParaRPr lang="es-CO" sz="1600" b="1" dirty="0">
                        <a:solidFill>
                          <a:schemeClr val="tx1"/>
                        </a:solidFill>
                        <a:effectLst/>
                        <a:latin typeface="+mj-lt"/>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600" b="1" dirty="0">
                          <a:solidFill>
                            <a:schemeClr val="tx1"/>
                          </a:solidFill>
                          <a:effectLst/>
                          <a:latin typeface="+mj-lt"/>
                        </a:rPr>
                        <a:t>SEGUIMIENTO</a:t>
                      </a:r>
                      <a:endParaRPr lang="es-CO" sz="1600" b="1" dirty="0">
                        <a:solidFill>
                          <a:schemeClr val="tx1"/>
                        </a:solidFill>
                        <a:effectLst/>
                        <a:latin typeface="+mj-lt"/>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997000">
                <a:tc rowSpan="2">
                  <a:txBody>
                    <a:bodyPr/>
                    <a:lstStyle/>
                    <a:p>
                      <a:pPr algn="just">
                        <a:lnSpc>
                          <a:spcPct val="107000"/>
                        </a:lnSpc>
                        <a:spcAft>
                          <a:spcPts val="800"/>
                        </a:spcAft>
                      </a:pPr>
                      <a:r>
                        <a:rPr lang="es-CO" sz="1050" b="1" dirty="0" smtClean="0">
                          <a:solidFill>
                            <a:schemeClr val="tx1"/>
                          </a:solidFill>
                          <a:effectLst/>
                          <a:latin typeface="+mj-lt"/>
                        </a:rPr>
                        <a:t>AUDITORIA INTERNA 2018-1</a:t>
                      </a:r>
                    </a:p>
                    <a:p>
                      <a:pPr algn="just">
                        <a:lnSpc>
                          <a:spcPct val="107000"/>
                        </a:lnSpc>
                        <a:spcAft>
                          <a:spcPts val="800"/>
                        </a:spcAft>
                      </a:pPr>
                      <a:r>
                        <a:rPr lang="es-CO" sz="1050" b="1" dirty="0" smtClean="0">
                          <a:solidFill>
                            <a:schemeClr val="tx1"/>
                          </a:solidFill>
                          <a:effectLst/>
                          <a:latin typeface="+mj-lt"/>
                        </a:rPr>
                        <a:t>NC1: </a:t>
                      </a:r>
                      <a:r>
                        <a:rPr lang="es-CO" sz="1050" b="0" dirty="0" smtClean="0">
                          <a:solidFill>
                            <a:schemeClr val="tx1"/>
                          </a:solidFill>
                          <a:effectLst/>
                          <a:latin typeface="+mj-lt"/>
                        </a:rPr>
                        <a:t>Existe requerimiento de equipos de computo, telefonía, punto de red y multifuncional del día 28 de mayo de 2018, dirigido al Director de sistemas de la Seccional, pero la infraestructura actual del proceso incumple con el numeral 7.1.3, afectando el normal funcionamiento del proceso</a:t>
                      </a:r>
                    </a:p>
                    <a:p>
                      <a:pPr algn="just">
                        <a:lnSpc>
                          <a:spcPct val="107000"/>
                        </a:lnSpc>
                        <a:spcAft>
                          <a:spcPts val="800"/>
                        </a:spcAft>
                      </a:pPr>
                      <a:r>
                        <a:rPr lang="es-CO" sz="1050" b="1" dirty="0" smtClean="0">
                          <a:solidFill>
                            <a:schemeClr val="tx1"/>
                          </a:solidFill>
                          <a:effectLst/>
                          <a:latin typeface="+mj-lt"/>
                        </a:rPr>
                        <a:t>NC2:  </a:t>
                      </a:r>
                      <a:r>
                        <a:rPr lang="es-CO" sz="1050" b="0" dirty="0" smtClean="0">
                          <a:solidFill>
                            <a:schemeClr val="tx1"/>
                          </a:solidFill>
                          <a:effectLst/>
                          <a:latin typeface="+mj-lt"/>
                        </a:rPr>
                        <a:t>No se cuenta con un lugar adecuado ni los equipos requeridos  para la preservación de los documentos, toda vez que están expuestos al smog del parqueadero de administrativos y a las condiciones climáticas, incumpliendo el numeral de la norma 8.5. preservación, lo que no permite al proceso conservar los archivos de la universidad en buen estado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s-CO" sz="1050" b="0" i="0" u="none" strike="noStrike" dirty="0">
                          <a:solidFill>
                            <a:srgbClr val="000000"/>
                          </a:solidFill>
                          <a:effectLst/>
                          <a:latin typeface="+mj-lt"/>
                        </a:rPr>
                        <a:t>Acondicionar el sitio destinado para archivo:</a:t>
                      </a:r>
                      <a:br>
                        <a:rPr lang="es-CO" sz="1050" b="0" i="0" u="none" strike="noStrike" dirty="0">
                          <a:solidFill>
                            <a:srgbClr val="000000"/>
                          </a:solidFill>
                          <a:effectLst/>
                          <a:latin typeface="+mj-lt"/>
                        </a:rPr>
                      </a:br>
                      <a:r>
                        <a:rPr lang="es-CO" sz="1050" b="0" i="0" u="none" strike="noStrike" dirty="0">
                          <a:solidFill>
                            <a:srgbClr val="000000"/>
                          </a:solidFill>
                          <a:effectLst/>
                          <a:latin typeface="+mj-lt"/>
                        </a:rPr>
                        <a:t>1. Instalación de puntos de red</a:t>
                      </a:r>
                      <a:br>
                        <a:rPr lang="es-CO" sz="1050" b="0" i="0" u="none" strike="noStrike" dirty="0">
                          <a:solidFill>
                            <a:srgbClr val="000000"/>
                          </a:solidFill>
                          <a:effectLst/>
                          <a:latin typeface="+mj-lt"/>
                        </a:rPr>
                      </a:br>
                      <a:r>
                        <a:rPr lang="es-CO" sz="1050" b="0" i="0" u="none" strike="noStrike" dirty="0">
                          <a:solidFill>
                            <a:srgbClr val="000000"/>
                          </a:solidFill>
                          <a:effectLst/>
                          <a:latin typeface="+mj-lt"/>
                        </a:rPr>
                        <a:t>2. Guillotina para conservación y restauración</a:t>
                      </a:r>
                      <a:br>
                        <a:rPr lang="es-CO" sz="1050" b="0" i="0" u="none" strike="noStrike" dirty="0">
                          <a:solidFill>
                            <a:srgbClr val="000000"/>
                          </a:solidFill>
                          <a:effectLst/>
                          <a:latin typeface="+mj-lt"/>
                        </a:rPr>
                      </a:br>
                      <a:r>
                        <a:rPr lang="es-CO" sz="1050" b="0" i="0" u="none" strike="noStrike" dirty="0" smtClean="0">
                          <a:solidFill>
                            <a:srgbClr val="000000"/>
                          </a:solidFill>
                          <a:effectLst/>
                          <a:latin typeface="+mj-lt"/>
                        </a:rPr>
                        <a:t>3.</a:t>
                      </a:r>
                      <a:r>
                        <a:rPr lang="es-CO" sz="1050" b="0" i="0" u="none" strike="noStrike" baseline="0" dirty="0" smtClean="0">
                          <a:solidFill>
                            <a:srgbClr val="000000"/>
                          </a:solidFill>
                          <a:effectLst/>
                          <a:latin typeface="+mj-lt"/>
                        </a:rPr>
                        <a:t> </a:t>
                      </a:r>
                      <a:r>
                        <a:rPr lang="es-CO" sz="1050" b="0" i="0" u="none" strike="noStrike" dirty="0" smtClean="0">
                          <a:solidFill>
                            <a:srgbClr val="000000"/>
                          </a:solidFill>
                          <a:effectLst/>
                          <a:latin typeface="+mj-lt"/>
                        </a:rPr>
                        <a:t>Sacaganchos </a:t>
                      </a:r>
                      <a:r>
                        <a:rPr lang="es-CO" sz="1050" b="0" i="0" u="none" strike="noStrike" dirty="0">
                          <a:solidFill>
                            <a:srgbClr val="000000"/>
                          </a:solidFill>
                          <a:effectLst/>
                          <a:latin typeface="+mj-lt"/>
                        </a:rPr>
                        <a:t>industrial (3)</a:t>
                      </a:r>
                      <a:br>
                        <a:rPr lang="es-CO" sz="1050" b="0" i="0" u="none" strike="noStrike" dirty="0">
                          <a:solidFill>
                            <a:srgbClr val="000000"/>
                          </a:solidFill>
                          <a:effectLst/>
                          <a:latin typeface="+mj-lt"/>
                        </a:rPr>
                      </a:br>
                      <a:r>
                        <a:rPr lang="es-CO" sz="1050" b="0" i="0" u="none" strike="noStrike" dirty="0">
                          <a:solidFill>
                            <a:srgbClr val="000000"/>
                          </a:solidFill>
                          <a:effectLst/>
                          <a:latin typeface="+mj-lt"/>
                        </a:rPr>
                        <a:t>4. Escalera de tres pasos con baranda</a:t>
                      </a:r>
                      <a:br>
                        <a:rPr lang="es-CO" sz="1050" b="0" i="0" u="none" strike="noStrike" dirty="0">
                          <a:solidFill>
                            <a:srgbClr val="000000"/>
                          </a:solidFill>
                          <a:effectLst/>
                          <a:latin typeface="+mj-lt"/>
                        </a:rPr>
                      </a:br>
                      <a:r>
                        <a:rPr lang="es-CO" sz="1050" b="0" i="0" u="none" strike="noStrike" dirty="0" smtClean="0">
                          <a:solidFill>
                            <a:srgbClr val="000000"/>
                          </a:solidFill>
                          <a:effectLst/>
                          <a:latin typeface="+mj-lt"/>
                        </a:rPr>
                        <a:t>5.</a:t>
                      </a:r>
                      <a:r>
                        <a:rPr lang="es-CO" sz="1050" b="0" i="0" u="none" strike="noStrike" baseline="0" dirty="0" smtClean="0">
                          <a:solidFill>
                            <a:srgbClr val="000000"/>
                          </a:solidFill>
                          <a:effectLst/>
                          <a:latin typeface="+mj-lt"/>
                        </a:rPr>
                        <a:t> </a:t>
                      </a:r>
                      <a:r>
                        <a:rPr lang="es-CO" sz="1050" b="0" i="0" u="none" strike="noStrike" dirty="0" smtClean="0">
                          <a:solidFill>
                            <a:srgbClr val="000000"/>
                          </a:solidFill>
                          <a:effectLst/>
                          <a:latin typeface="+mj-lt"/>
                        </a:rPr>
                        <a:t>Dos </a:t>
                      </a:r>
                      <a:r>
                        <a:rPr lang="es-CO" sz="1050" b="0" i="0" u="none" strike="noStrike" dirty="0">
                          <a:solidFill>
                            <a:srgbClr val="000000"/>
                          </a:solidFill>
                          <a:effectLst/>
                          <a:latin typeface="+mj-lt"/>
                        </a:rPr>
                        <a:t>sillas ergonómicas </a:t>
                      </a:r>
                      <a:br>
                        <a:rPr lang="es-CO" sz="1050" b="0" i="0" u="none" strike="noStrike" dirty="0">
                          <a:solidFill>
                            <a:srgbClr val="000000"/>
                          </a:solidFill>
                          <a:effectLst/>
                          <a:latin typeface="+mj-lt"/>
                        </a:rPr>
                      </a:br>
                      <a:r>
                        <a:rPr lang="es-CO" sz="1050" b="0" i="0" u="none" strike="noStrike" dirty="0">
                          <a:solidFill>
                            <a:srgbClr val="000000"/>
                          </a:solidFill>
                          <a:effectLst/>
                          <a:latin typeface="+mj-lt"/>
                        </a:rPr>
                        <a:t>6. Black </a:t>
                      </a:r>
                      <a:r>
                        <a:rPr lang="es-CO" sz="1050" b="0" i="0" u="none" strike="noStrike" dirty="0" smtClean="0">
                          <a:solidFill>
                            <a:srgbClr val="000000"/>
                          </a:solidFill>
                          <a:effectLst/>
                          <a:latin typeface="+mj-lt"/>
                        </a:rPr>
                        <a:t>out</a:t>
                      </a:r>
                      <a:endParaRPr lang="es-CO" sz="1050" b="0"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s-CO" sz="1050" b="1" i="0" u="none" strike="noStrike" dirty="0" smtClean="0">
                          <a:effectLst/>
                          <a:latin typeface="+mj-lt"/>
                        </a:rPr>
                        <a:t>Cerrada:</a:t>
                      </a:r>
                      <a:r>
                        <a:rPr lang="es-CO" sz="1050" b="1" i="0" u="none" strike="noStrike" baseline="0" dirty="0" smtClean="0">
                          <a:effectLst/>
                          <a:latin typeface="+mj-lt"/>
                        </a:rPr>
                        <a:t> </a:t>
                      </a:r>
                      <a:r>
                        <a:rPr lang="es-CO" sz="1050" b="0" i="0" u="none" strike="noStrike" dirty="0" smtClean="0">
                          <a:effectLst/>
                          <a:latin typeface="+mj-lt"/>
                        </a:rPr>
                        <a:t>Se </a:t>
                      </a:r>
                      <a:r>
                        <a:rPr lang="es-CO" sz="1050" b="0" i="0" u="none" strike="noStrike" dirty="0">
                          <a:effectLst/>
                          <a:latin typeface="+mj-lt"/>
                        </a:rPr>
                        <a:t>evidencia sitio acondicionado  para el archivo, con:  </a:t>
                      </a:r>
                      <a:br>
                        <a:rPr lang="es-CO" sz="1050" b="0" i="0" u="none" strike="noStrike" dirty="0">
                          <a:effectLst/>
                          <a:latin typeface="+mj-lt"/>
                        </a:rPr>
                      </a:br>
                      <a:r>
                        <a:rPr lang="es-CO" sz="1050" b="0" i="0" u="none" strike="noStrike" dirty="0" smtClean="0">
                          <a:effectLst/>
                          <a:latin typeface="+mj-lt"/>
                        </a:rPr>
                        <a:t>Instalación </a:t>
                      </a:r>
                      <a:r>
                        <a:rPr lang="es-CO" sz="1050" b="0" i="0" u="none" strike="noStrike" dirty="0">
                          <a:effectLst/>
                          <a:latin typeface="+mj-lt"/>
                        </a:rPr>
                        <a:t>de puntos de </a:t>
                      </a:r>
                      <a:r>
                        <a:rPr lang="es-CO" sz="1050" b="0" i="0" u="none" strike="noStrike" dirty="0" smtClean="0">
                          <a:effectLst/>
                          <a:latin typeface="+mj-lt"/>
                        </a:rPr>
                        <a:t>red, guillotina,</a:t>
                      </a:r>
                      <a:r>
                        <a:rPr lang="es-CO" sz="1050" b="0" i="0" u="none" strike="noStrike" baseline="0" dirty="0" smtClean="0">
                          <a:effectLst/>
                          <a:latin typeface="+mj-lt"/>
                        </a:rPr>
                        <a:t> s</a:t>
                      </a:r>
                      <a:r>
                        <a:rPr lang="es-CO" sz="1050" b="0" i="0" u="none" strike="noStrike" dirty="0" smtClean="0">
                          <a:effectLst/>
                          <a:latin typeface="+mj-lt"/>
                        </a:rPr>
                        <a:t>aca ganchos </a:t>
                      </a:r>
                      <a:r>
                        <a:rPr lang="es-CO" sz="1050" b="0" i="0" u="none" strike="noStrike" dirty="0">
                          <a:effectLst/>
                          <a:latin typeface="+mj-lt"/>
                        </a:rPr>
                        <a:t>industrial (</a:t>
                      </a:r>
                      <a:r>
                        <a:rPr lang="es-CO" sz="1050" b="0" i="0" u="none" strike="noStrike" dirty="0" smtClean="0">
                          <a:effectLst/>
                          <a:latin typeface="+mj-lt"/>
                        </a:rPr>
                        <a:t>3)</a:t>
                      </a:r>
                      <a:r>
                        <a:rPr lang="es-CO" sz="1050" b="0" i="0" u="none" strike="noStrike" baseline="0" dirty="0" smtClean="0">
                          <a:effectLst/>
                          <a:latin typeface="+mj-lt"/>
                        </a:rPr>
                        <a:t> </a:t>
                      </a:r>
                      <a:r>
                        <a:rPr lang="es-CO" sz="1050" b="0" i="0" u="none" strike="noStrike" dirty="0" smtClean="0">
                          <a:effectLst/>
                          <a:latin typeface="+mj-lt"/>
                        </a:rPr>
                        <a:t>Escalera </a:t>
                      </a:r>
                      <a:r>
                        <a:rPr lang="es-CO" sz="1050" b="0" i="0" u="none" strike="noStrike" dirty="0">
                          <a:effectLst/>
                          <a:latin typeface="+mj-lt"/>
                        </a:rPr>
                        <a:t>de tres pasos con </a:t>
                      </a:r>
                      <a:r>
                        <a:rPr lang="es-CO" sz="1050" b="0" i="0" u="none" strike="noStrike" dirty="0" smtClean="0">
                          <a:effectLst/>
                          <a:latin typeface="+mj-lt"/>
                        </a:rPr>
                        <a:t>baranda</a:t>
                      </a:r>
                      <a:r>
                        <a:rPr lang="es-CO" sz="1050" b="0" i="0" u="none" strike="noStrike" baseline="0" dirty="0" smtClean="0">
                          <a:effectLst/>
                          <a:latin typeface="+mj-lt"/>
                        </a:rPr>
                        <a:t> </a:t>
                      </a:r>
                      <a:r>
                        <a:rPr lang="es-CO" sz="1050" b="0" i="0" u="none" strike="noStrike" dirty="0" smtClean="0">
                          <a:effectLst/>
                          <a:latin typeface="+mj-lt"/>
                        </a:rPr>
                        <a:t>Dos </a:t>
                      </a:r>
                      <a:r>
                        <a:rPr lang="es-CO" sz="1050" b="0" i="0" u="none" strike="noStrike" dirty="0">
                          <a:effectLst/>
                          <a:latin typeface="+mj-lt"/>
                        </a:rPr>
                        <a:t>sillas ergonómicas </a:t>
                      </a:r>
                      <a:r>
                        <a:rPr lang="es-CO" sz="1050" b="0" i="0" u="none" strike="noStrike" dirty="0" smtClean="0">
                          <a:effectLst/>
                          <a:latin typeface="+mj-lt"/>
                        </a:rPr>
                        <a:t>Black out,</a:t>
                      </a:r>
                      <a:r>
                        <a:rPr lang="es-CO" sz="1050" b="0" i="0" u="none" strike="noStrike" baseline="0" dirty="0" smtClean="0">
                          <a:effectLst/>
                          <a:latin typeface="+mj-lt"/>
                        </a:rPr>
                        <a:t> </a:t>
                      </a:r>
                      <a:r>
                        <a:rPr lang="es-CO" sz="1050" b="0" i="0" u="none" strike="noStrike" dirty="0" smtClean="0">
                          <a:effectLst/>
                          <a:latin typeface="+mj-lt"/>
                        </a:rPr>
                        <a:t>persianas y</a:t>
                      </a:r>
                      <a:r>
                        <a:rPr lang="es-CO" sz="1050" b="0" i="0" u="none" strike="noStrike" baseline="0" dirty="0" smtClean="0">
                          <a:effectLst/>
                          <a:latin typeface="+mj-lt"/>
                        </a:rPr>
                        <a:t> </a:t>
                      </a:r>
                      <a:r>
                        <a:rPr lang="es-CO" sz="1050" b="0" i="0" u="none" strike="noStrike" dirty="0" smtClean="0">
                          <a:effectLst/>
                          <a:latin typeface="+mj-lt"/>
                        </a:rPr>
                        <a:t>termo higrómetros</a:t>
                      </a:r>
                      <a:r>
                        <a:rPr lang="es-CO" sz="1050" b="0" i="0" u="none" strike="noStrike" baseline="0" dirty="0" smtClean="0">
                          <a:effectLst/>
                          <a:latin typeface="+mj-lt"/>
                        </a:rPr>
                        <a:t> (medir las condiciones de ambiente).</a:t>
                      </a:r>
                      <a:endParaRPr lang="es-CO" sz="1050" b="0" i="0" u="none" strike="noStrike"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673443"/>
                  </a:ext>
                </a:extLst>
              </a:tr>
              <a:tr h="1169991">
                <a:tc vMerge="1">
                  <a:txBody>
                    <a:bodyPr/>
                    <a:lstStyle/>
                    <a:p>
                      <a:pPr algn="just">
                        <a:lnSpc>
                          <a:spcPct val="107000"/>
                        </a:lnSpc>
                        <a:spcAft>
                          <a:spcPts val="800"/>
                        </a:spcAft>
                      </a:pPr>
                      <a:endParaRPr lang="es-CO"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0" i="0" u="none" strike="noStrike" dirty="0">
                          <a:solidFill>
                            <a:srgbClr val="000000"/>
                          </a:solidFill>
                          <a:effectLst/>
                          <a:latin typeface="+mj-lt"/>
                        </a:rPr>
                        <a:t>El archivo central tendrá un espacio en el nuevo edificio administrativo que se construirá en la sede Belmonte, de acuerdo al desarrollo del Plan de ordenamiento del campus (POC)</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050" b="1" i="0" u="none" strike="noStrike" dirty="0" smtClean="0">
                          <a:solidFill>
                            <a:srgbClr val="FF0000"/>
                          </a:solidFill>
                          <a:effectLst/>
                          <a:latin typeface="+mj-lt"/>
                        </a:rPr>
                        <a:t>En Proceso: </a:t>
                      </a:r>
                      <a:r>
                        <a:rPr lang="es-CO" sz="1050" b="0" i="0" u="none" strike="noStrike" dirty="0" smtClean="0">
                          <a:effectLst/>
                          <a:latin typeface="+mj-lt"/>
                        </a:rPr>
                        <a:t>Se </a:t>
                      </a:r>
                      <a:r>
                        <a:rPr lang="es-CO" sz="1050" b="0" i="0" u="none" strike="noStrike" dirty="0">
                          <a:effectLst/>
                          <a:latin typeface="+mj-lt"/>
                        </a:rPr>
                        <a:t>cuenta con un espacio físico en el nuevo edificio que ya </a:t>
                      </a:r>
                      <a:r>
                        <a:rPr lang="es-CO" sz="1050" b="0" i="0" u="none" strike="noStrike" dirty="0" smtClean="0">
                          <a:effectLst/>
                          <a:latin typeface="+mj-lt"/>
                        </a:rPr>
                        <a:t>inició </a:t>
                      </a:r>
                      <a:r>
                        <a:rPr lang="es-CO" sz="1050" b="0" i="0" u="none" strike="noStrike" dirty="0">
                          <a:effectLst/>
                          <a:latin typeface="+mj-lt"/>
                        </a:rPr>
                        <a:t>la construcción en el segundo semestre de 2018 y continuará en el </a:t>
                      </a:r>
                      <a:r>
                        <a:rPr lang="es-CO" sz="1050" b="0" i="0" u="none" strike="noStrike" dirty="0" smtClean="0">
                          <a:effectLst/>
                          <a:latin typeface="+mj-lt"/>
                        </a:rPr>
                        <a:t>2019.</a:t>
                      </a:r>
                      <a:endParaRPr lang="es-CO" sz="1050" b="0" i="0" u="none" strike="noStrike"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r h="705070">
                <a:tc>
                  <a:txBody>
                    <a:bodyPr/>
                    <a:lstStyle/>
                    <a:p>
                      <a:pPr algn="just">
                        <a:lnSpc>
                          <a:spcPct val="107000"/>
                        </a:lnSpc>
                        <a:spcAft>
                          <a:spcPts val="800"/>
                        </a:spcAft>
                      </a:pPr>
                      <a:r>
                        <a:rPr lang="es-CO" sz="1050" b="1" dirty="0" smtClean="0">
                          <a:solidFill>
                            <a:schemeClr val="tx1"/>
                          </a:solidFill>
                          <a:effectLst/>
                          <a:latin typeface="+mj-lt"/>
                          <a:ea typeface="Calibri" panose="020F0502020204030204" pitchFamily="34" charset="0"/>
                          <a:cs typeface="Times New Roman" panose="02020603050405020304" pitchFamily="18" charset="0"/>
                        </a:rPr>
                        <a:t>OBS1: </a:t>
                      </a:r>
                      <a:r>
                        <a:rPr lang="es-CO" sz="1050" b="0" dirty="0" smtClean="0">
                          <a:solidFill>
                            <a:schemeClr val="tx1"/>
                          </a:solidFill>
                          <a:effectLst/>
                          <a:latin typeface="+mj-lt"/>
                          <a:ea typeface="Calibri" panose="020F0502020204030204" pitchFamily="34" charset="0"/>
                          <a:cs typeface="Times New Roman" panose="02020603050405020304" pitchFamily="18" charset="0"/>
                        </a:rPr>
                        <a:t>Se debe garantizar el  acondicionamiento de los puestos de trabajo, solicitando un estudio de los puestos de trabajo,  de acuerdo a las especificaciones normativas para el desarrollo de las actividades técnicas y operativas (numeral 7.1.4  Ambiente para la operación de los procesos de la norma ISO9001:2015).</a:t>
                      </a:r>
                      <a:endParaRPr lang="es-CO" sz="1050" b="0" dirty="0">
                        <a:solidFill>
                          <a:schemeClr val="tx1"/>
                        </a:solidFill>
                        <a:effectLst/>
                        <a:latin typeface="+mj-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gridSpan="2">
                  <a:txBody>
                    <a:bodyPr/>
                    <a:lstStyle/>
                    <a:p>
                      <a:pPr algn="just" fontAlgn="ctr"/>
                      <a:r>
                        <a:rPr lang="es-CO" sz="1100" b="1" i="0" u="none" strike="noStrike" dirty="0" smtClean="0">
                          <a:solidFill>
                            <a:srgbClr val="000000"/>
                          </a:solidFill>
                          <a:effectLst/>
                          <a:latin typeface="+mj-lt"/>
                        </a:rPr>
                        <a:t>Cerrada</a:t>
                      </a:r>
                      <a:r>
                        <a:rPr lang="es-CO" sz="1100" b="0" i="0" u="none" strike="noStrike" dirty="0" smtClean="0">
                          <a:solidFill>
                            <a:srgbClr val="000000"/>
                          </a:solidFill>
                          <a:effectLst/>
                          <a:latin typeface="+mj-lt"/>
                        </a:rPr>
                        <a:t>: De acuerdo a resultado de inspección de puestos de trabajo de la Coordinadora de Seguridad y Salud en el Trabajo, se implementaron las acciones de mejoramiento correspondientes</a:t>
                      </a:r>
                      <a:endParaRPr lang="es-CO" sz="1100" b="0"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ctr"/>
                      <a:endParaRPr lang="es-CO" sz="1000" b="0" i="0" u="none" strike="noStrike" dirty="0">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846674012"/>
                  </a:ext>
                </a:extLst>
              </a:tr>
            </a:tbl>
          </a:graphicData>
        </a:graphic>
      </p:graphicFrame>
      <p:sp>
        <p:nvSpPr>
          <p:cNvPr id="3" name="Rectangle 2"/>
          <p:cNvSpPr txBox="1">
            <a:spLocks noChangeArrowheads="1"/>
          </p:cNvSpPr>
          <p:nvPr/>
        </p:nvSpPr>
        <p:spPr>
          <a:xfrm>
            <a:off x="1088967" y="287809"/>
            <a:ext cx="9035934" cy="57606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400" b="1" kern="0" dirty="0" smtClean="0">
                <a:solidFill>
                  <a:srgbClr val="FF3300"/>
                </a:solidFill>
              </a:rPr>
              <a:t>ESTADO DE LAS NO CONFORMIDADES Y DE LAS ACCIONES CORRECTIVAS</a:t>
            </a:r>
            <a:endParaRPr lang="es-MX" sz="24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152352507"/>
              </p:ext>
            </p:extLst>
          </p:nvPr>
        </p:nvGraphicFramePr>
        <p:xfrm>
          <a:off x="708840" y="863873"/>
          <a:ext cx="9573675" cy="784167"/>
        </p:xfrm>
        <a:graphic>
          <a:graphicData uri="http://schemas.openxmlformats.org/drawingml/2006/table">
            <a:tbl>
              <a:tblPr/>
              <a:tblGrid>
                <a:gridCol w="1914735">
                  <a:extLst>
                    <a:ext uri="{9D8B030D-6E8A-4147-A177-3AD203B41FA5}">
                      <a16:colId xmlns:a16="http://schemas.microsoft.com/office/drawing/2014/main" val="20000"/>
                    </a:ext>
                  </a:extLst>
                </a:gridCol>
                <a:gridCol w="1914735">
                  <a:extLst>
                    <a:ext uri="{9D8B030D-6E8A-4147-A177-3AD203B41FA5}">
                      <a16:colId xmlns:a16="http://schemas.microsoft.com/office/drawing/2014/main" val="20001"/>
                    </a:ext>
                  </a:extLst>
                </a:gridCol>
                <a:gridCol w="1914735">
                  <a:extLst>
                    <a:ext uri="{9D8B030D-6E8A-4147-A177-3AD203B41FA5}">
                      <a16:colId xmlns:a16="http://schemas.microsoft.com/office/drawing/2014/main" val="20002"/>
                    </a:ext>
                  </a:extLst>
                </a:gridCol>
                <a:gridCol w="1914735">
                  <a:extLst>
                    <a:ext uri="{9D8B030D-6E8A-4147-A177-3AD203B41FA5}">
                      <a16:colId xmlns:a16="http://schemas.microsoft.com/office/drawing/2014/main" val="20003"/>
                    </a:ext>
                  </a:extLst>
                </a:gridCol>
                <a:gridCol w="1914735">
                  <a:extLst>
                    <a:ext uri="{9D8B030D-6E8A-4147-A177-3AD203B41FA5}">
                      <a16:colId xmlns:a16="http://schemas.microsoft.com/office/drawing/2014/main" val="20004"/>
                    </a:ext>
                  </a:extLst>
                </a:gridCol>
              </a:tblGrid>
              <a:tr h="545507">
                <a:tc>
                  <a:txBody>
                    <a:bodyPr/>
                    <a:lstStyle/>
                    <a:p>
                      <a:pPr algn="ctr" fontAlgn="ctr"/>
                      <a:r>
                        <a:rPr lang="es-ES" sz="1400" b="1" i="0" u="none" strike="noStrike" dirty="0">
                          <a:latin typeface="+mj-lt"/>
                        </a:rPr>
                        <a:t>  ACCIONES    CORRECTIVAS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400" b="1" i="0" u="none" strike="noStrike" dirty="0">
                          <a:latin typeface="+mj-lt"/>
                        </a:rPr>
                        <a:t>EN PROCESO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400" b="1" i="0" u="none" strike="noStrike" dirty="0">
                          <a:latin typeface="+mj-lt"/>
                        </a:rPr>
                        <a:t>CERRADAS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400" b="1" i="0" u="none" strike="noStrike" dirty="0">
                          <a:latin typeface="+mj-lt"/>
                        </a:rPr>
                        <a:t>EFICACIA</a:t>
                      </a:r>
                      <a:r>
                        <a:rPr lang="es-ES" sz="1400" b="1" i="0" u="none" strike="noStrike" baseline="0" dirty="0">
                          <a:latin typeface="+mj-lt"/>
                        </a:rPr>
                        <a:t> ACCIONES CERRADAS</a:t>
                      </a:r>
                      <a:endParaRPr lang="es-ES" sz="1400" b="1" i="0" u="none" strike="noStrike" dirty="0">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400" b="1" i="0" u="none" strike="noStrike" dirty="0">
                          <a:latin typeface="+mj-lt"/>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238660">
                <a:tc>
                  <a:txBody>
                    <a:bodyPr/>
                    <a:lstStyle/>
                    <a:p>
                      <a:pPr algn="ctr" fontAlgn="ctr"/>
                      <a:r>
                        <a:rPr lang="es-CO" sz="1400" b="1" i="0" u="none" strike="noStrike" dirty="0" smtClean="0">
                          <a:solidFill>
                            <a:schemeClr val="tx1"/>
                          </a:solidFill>
                          <a:effectLst/>
                          <a:latin typeface="+mj-lt"/>
                        </a:rPr>
                        <a:t>5</a:t>
                      </a:r>
                      <a:endParaRPr lang="es-CO" sz="1400" b="1" i="0" u="none" strike="noStrike" dirty="0">
                        <a:solidFill>
                          <a:schemeClr val="tx1"/>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400" b="1" i="0" u="none" strike="noStrike" dirty="0" smtClean="0">
                          <a:solidFill>
                            <a:schemeClr val="tx1"/>
                          </a:solidFill>
                          <a:effectLst/>
                          <a:latin typeface="+mj-lt"/>
                        </a:rPr>
                        <a:t>2</a:t>
                      </a:r>
                      <a:endParaRPr lang="es-CO" sz="1400" b="1" i="0" u="none" strike="noStrike" dirty="0">
                        <a:solidFill>
                          <a:schemeClr val="tx1"/>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400" b="1" i="0" u="none" strike="noStrike" dirty="0" smtClean="0">
                          <a:solidFill>
                            <a:schemeClr val="tx1"/>
                          </a:solidFill>
                          <a:effectLst/>
                          <a:latin typeface="+mj-lt"/>
                        </a:rPr>
                        <a:t>3</a:t>
                      </a:r>
                      <a:endParaRPr lang="es-CO" sz="1400" b="1" i="0" u="none" strike="noStrike" dirty="0">
                        <a:solidFill>
                          <a:schemeClr val="tx1"/>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400" b="1" i="0" u="none" strike="noStrike" dirty="0" smtClean="0">
                          <a:solidFill>
                            <a:schemeClr val="tx1"/>
                          </a:solidFill>
                          <a:effectLst/>
                          <a:latin typeface="+mj-lt"/>
                        </a:rPr>
                        <a:t>3</a:t>
                      </a:r>
                      <a:endParaRPr lang="es-CO" sz="1400" b="1" i="0" u="none" strike="noStrike" dirty="0">
                        <a:solidFill>
                          <a:schemeClr val="tx1"/>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400" b="1" i="0" u="none" strike="noStrike" dirty="0" smtClean="0">
                          <a:solidFill>
                            <a:schemeClr val="tx1"/>
                          </a:solidFill>
                          <a:effectLst/>
                          <a:latin typeface="+mj-lt"/>
                        </a:rPr>
                        <a:t>60%</a:t>
                      </a:r>
                      <a:endParaRPr lang="es-CO" sz="1400" b="1" i="0" u="none" strike="noStrike" dirty="0">
                        <a:solidFill>
                          <a:schemeClr val="tx1"/>
                        </a:solidFill>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1472094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795151759"/>
              </p:ext>
            </p:extLst>
          </p:nvPr>
        </p:nvGraphicFramePr>
        <p:xfrm>
          <a:off x="844305" y="2633014"/>
          <a:ext cx="10729388" cy="2829339"/>
        </p:xfrm>
        <a:graphic>
          <a:graphicData uri="http://schemas.openxmlformats.org/drawingml/2006/table">
            <a:tbl>
              <a:tblPr firstRow="1" firstCol="1" bandRow="1">
                <a:tableStyleId>{5C22544A-7EE6-4342-B048-85BDC9FD1C3A}</a:tableStyleId>
              </a:tblPr>
              <a:tblGrid>
                <a:gridCol w="3886118">
                  <a:extLst>
                    <a:ext uri="{9D8B030D-6E8A-4147-A177-3AD203B41FA5}">
                      <a16:colId xmlns:a16="http://schemas.microsoft.com/office/drawing/2014/main" val="3529620441"/>
                    </a:ext>
                  </a:extLst>
                </a:gridCol>
                <a:gridCol w="3054250">
                  <a:extLst>
                    <a:ext uri="{9D8B030D-6E8A-4147-A177-3AD203B41FA5}">
                      <a16:colId xmlns:a16="http://schemas.microsoft.com/office/drawing/2014/main" val="2723494346"/>
                    </a:ext>
                  </a:extLst>
                </a:gridCol>
                <a:gridCol w="3789020">
                  <a:extLst>
                    <a:ext uri="{9D8B030D-6E8A-4147-A177-3AD203B41FA5}">
                      <a16:colId xmlns:a16="http://schemas.microsoft.com/office/drawing/2014/main" val="504107030"/>
                    </a:ext>
                  </a:extLst>
                </a:gridCol>
              </a:tblGrid>
              <a:tr h="299499">
                <a:tc>
                  <a:txBody>
                    <a:bodyPr/>
                    <a:lstStyle/>
                    <a:p>
                      <a:pPr algn="ctr">
                        <a:lnSpc>
                          <a:spcPct val="107000"/>
                        </a:lnSpc>
                        <a:spcAft>
                          <a:spcPts val="0"/>
                        </a:spcAft>
                      </a:pPr>
                      <a:r>
                        <a:rPr lang="es-CO" sz="1400" dirty="0">
                          <a:solidFill>
                            <a:schemeClr val="tx1"/>
                          </a:solidFill>
                          <a:effectLst/>
                          <a:latin typeface="+mj-lt"/>
                        </a:rPr>
                        <a:t>ACCIONES</a:t>
                      </a:r>
                      <a:endParaRPr lang="es-CO" sz="1400" dirty="0">
                        <a:solidFill>
                          <a:schemeClr val="tx1"/>
                        </a:solidFill>
                        <a:effectLst/>
                        <a:latin typeface="+mj-lt"/>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400" dirty="0">
                          <a:solidFill>
                            <a:schemeClr val="tx1"/>
                          </a:solidFill>
                          <a:effectLst/>
                          <a:latin typeface="+mj-lt"/>
                        </a:rPr>
                        <a:t>ACCIONES</a:t>
                      </a:r>
                      <a:endParaRPr lang="es-CO" sz="1400" dirty="0">
                        <a:solidFill>
                          <a:schemeClr val="tx1"/>
                        </a:solidFill>
                        <a:effectLst/>
                        <a:latin typeface="+mj-lt"/>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es-CO" sz="1400" dirty="0">
                          <a:solidFill>
                            <a:schemeClr val="tx1"/>
                          </a:solidFill>
                          <a:effectLst/>
                          <a:latin typeface="+mj-lt"/>
                        </a:rPr>
                        <a:t>SEGUIMIENTO</a:t>
                      </a:r>
                      <a:endParaRPr lang="es-CO" sz="1400" dirty="0">
                        <a:solidFill>
                          <a:schemeClr val="tx1"/>
                        </a:solidFill>
                        <a:effectLst/>
                        <a:latin typeface="+mj-lt"/>
                        <a:ea typeface="Calibri" panose="020F0502020204030204" pitchFamily="34" charset="0"/>
                        <a:cs typeface="Times New Roman" panose="02020603050405020304" pitchFamily="18" charset="0"/>
                      </a:endParaRPr>
                    </a:p>
                  </a:txBody>
                  <a:tcPr marL="39751" marR="3975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7995912"/>
                  </a:ext>
                </a:extLst>
              </a:tr>
              <a:tr h="997000">
                <a:tc>
                  <a:txBody>
                    <a:bodyPr/>
                    <a:lstStyle/>
                    <a:p>
                      <a:pPr algn="just" fontAlgn="ctr"/>
                      <a:r>
                        <a:rPr lang="es-CO" sz="1400" b="0" i="0" u="none" strike="noStrike" dirty="0">
                          <a:solidFill>
                            <a:schemeClr val="tx1"/>
                          </a:solidFill>
                          <a:effectLst/>
                          <a:latin typeface="+mj-lt"/>
                        </a:rPr>
                        <a:t>No conformidad  1: Se evidencia que en el espacio </a:t>
                      </a:r>
                      <a:r>
                        <a:rPr lang="es-CO" sz="1400" b="0" i="0" u="none" strike="noStrike" dirty="0" smtClean="0">
                          <a:solidFill>
                            <a:schemeClr val="tx1"/>
                          </a:solidFill>
                          <a:effectLst/>
                          <a:latin typeface="+mj-lt"/>
                        </a:rPr>
                        <a:t>físico </a:t>
                      </a:r>
                      <a:r>
                        <a:rPr lang="es-CO" sz="1400" b="0" i="0" u="none" strike="noStrike" dirty="0">
                          <a:solidFill>
                            <a:schemeClr val="tx1"/>
                          </a:solidFill>
                          <a:effectLst/>
                          <a:latin typeface="+mj-lt"/>
                        </a:rPr>
                        <a:t>en el cual se encuentra el fondo documental correspondiente al área </a:t>
                      </a:r>
                      <a:r>
                        <a:rPr lang="es-CO" sz="1400" b="0" i="0" u="none" strike="noStrike" dirty="0" smtClean="0">
                          <a:solidFill>
                            <a:schemeClr val="tx1"/>
                          </a:solidFill>
                          <a:effectLst/>
                          <a:latin typeface="+mj-lt"/>
                        </a:rPr>
                        <a:t>financiera </a:t>
                      </a:r>
                      <a:r>
                        <a:rPr lang="es-CO" sz="1400" b="0" i="0" u="none" strike="noStrike" dirty="0">
                          <a:solidFill>
                            <a:schemeClr val="tx1"/>
                          </a:solidFill>
                          <a:effectLst/>
                          <a:latin typeface="+mj-lt"/>
                        </a:rPr>
                        <a:t>y contable, éste presenta una humedad considerable que  genera   deterioro en los documentos </a:t>
                      </a:r>
                      <a:r>
                        <a:rPr lang="es-CO" sz="1400" b="0" i="0" u="none" strike="noStrike" dirty="0" smtClean="0">
                          <a:solidFill>
                            <a:schemeClr val="tx1"/>
                          </a:solidFill>
                          <a:effectLst/>
                          <a:latin typeface="+mj-lt"/>
                        </a:rPr>
                        <a:t>allí </a:t>
                      </a:r>
                      <a:r>
                        <a:rPr lang="es-CO" sz="1400" b="0" i="0" u="none" strike="noStrike" dirty="0">
                          <a:solidFill>
                            <a:schemeClr val="tx1"/>
                          </a:solidFill>
                          <a:effectLst/>
                          <a:latin typeface="+mj-lt"/>
                        </a:rPr>
                        <a:t>conservados.  lo cual incumple el numeral de norma ISO9001:20015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b="0" i="0" u="none" strike="noStrike" kern="1200" dirty="0" smtClean="0">
                          <a:solidFill>
                            <a:schemeClr val="tx1"/>
                          </a:solidFill>
                          <a:effectLst/>
                          <a:latin typeface="+mj-lt"/>
                          <a:ea typeface="+mn-ea"/>
                          <a:cs typeface="+mn-cs"/>
                        </a:rPr>
                        <a:t>Solicitar a servicios generales el arreglo de la humedades y cableado en los depósitos de archivo de la sede centro y Belmonte</a:t>
                      </a:r>
                      <a:endParaRPr lang="es-CO" sz="1400" b="0" i="0" u="none" strike="noStrike" kern="1200" dirty="0">
                        <a:solidFill>
                          <a:schemeClr val="tx1"/>
                        </a:solidFill>
                        <a:effectLst/>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s-CO" sz="1400" b="1" dirty="0" smtClean="0">
                          <a:latin typeface="+mj-lt"/>
                        </a:rPr>
                        <a:t>Cerrada: </a:t>
                      </a:r>
                      <a:r>
                        <a:rPr lang="es-CO" sz="1400" dirty="0" smtClean="0">
                          <a:latin typeface="+mj-lt"/>
                        </a:rPr>
                        <a:t>A</a:t>
                      </a:r>
                      <a:r>
                        <a:rPr lang="es-CO" sz="1400" baseline="0" dirty="0" smtClean="0">
                          <a:latin typeface="+mj-lt"/>
                        </a:rPr>
                        <a:t> través de la solicitud realizada a Servicios Generales el 23 de noviembre del 2018, se realizo la reparación de la humedad que se encontraba en el depósito 1 de Archivo Central sede Centro.</a:t>
                      </a:r>
                      <a:endParaRPr lang="es-CO" sz="1400"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1673443"/>
                  </a:ext>
                </a:extLst>
              </a:tr>
              <a:tr h="705070">
                <a:tc>
                  <a:txBody>
                    <a:bodyPr/>
                    <a:lstStyle/>
                    <a:p>
                      <a:pPr algn="just" fontAlgn="ctr"/>
                      <a:r>
                        <a:rPr lang="es-CO" sz="1400" b="0" i="0" u="none" strike="noStrike" dirty="0">
                          <a:solidFill>
                            <a:schemeClr val="tx1"/>
                          </a:solidFill>
                          <a:effectLst/>
                          <a:latin typeface="+mj-lt"/>
                        </a:rPr>
                        <a:t>Observación 1: Se recomienda que inicien la implementación de las calificaciones de servicios prestados por GDO.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0" i="0" u="none" strike="noStrike" dirty="0" smtClean="0">
                          <a:solidFill>
                            <a:schemeClr val="tx1"/>
                          </a:solidFill>
                          <a:effectLst/>
                          <a:latin typeface="+mj-lt"/>
                        </a:rPr>
                        <a:t>Se solicitarán a los usuarios calificar el servicio por la pagina web de la Universidad</a:t>
                      </a:r>
                      <a:endParaRPr lang="es-CO" sz="1400" b="0" i="0" u="none" strike="noStrike" dirty="0">
                        <a:solidFill>
                          <a:schemeClr val="tx1"/>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400" b="1" i="0" u="none" strike="noStrike" dirty="0" smtClean="0">
                          <a:solidFill>
                            <a:srgbClr val="FF0000"/>
                          </a:solidFill>
                          <a:effectLst/>
                          <a:latin typeface="+mj-lt"/>
                        </a:rPr>
                        <a:t>En Proceso: </a:t>
                      </a:r>
                      <a:r>
                        <a:rPr lang="es-CO" sz="1400" b="0" i="0" u="none" strike="noStrike" dirty="0" smtClean="0">
                          <a:solidFill>
                            <a:schemeClr val="tx1"/>
                          </a:solidFill>
                          <a:effectLst/>
                          <a:latin typeface="+mj-lt"/>
                        </a:rPr>
                        <a:t>A</a:t>
                      </a:r>
                      <a:r>
                        <a:rPr lang="es-CO" sz="1400" b="0" i="0" u="none" strike="noStrike" baseline="0" dirty="0" smtClean="0">
                          <a:solidFill>
                            <a:schemeClr val="tx1"/>
                          </a:solidFill>
                          <a:effectLst/>
                          <a:latin typeface="+mj-lt"/>
                        </a:rPr>
                        <a:t> partir del año 2019, como parte del cierre de la atención a solicitudes de préstamo y consulta de la oficina de GDO, se envía a través del correo electrónico la encuesta  de calificación de servicios.</a:t>
                      </a:r>
                      <a:endParaRPr lang="es-CO" sz="1400" b="0" i="0" u="none" strike="noStrike" dirty="0">
                        <a:solidFill>
                          <a:schemeClr val="tx1"/>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980641262"/>
                  </a:ext>
                </a:extLst>
              </a:tr>
            </a:tbl>
          </a:graphicData>
        </a:graphic>
      </p:graphicFrame>
      <p:sp>
        <p:nvSpPr>
          <p:cNvPr id="3" name="Rectangle 2"/>
          <p:cNvSpPr txBox="1">
            <a:spLocks noChangeArrowheads="1"/>
          </p:cNvSpPr>
          <p:nvPr/>
        </p:nvSpPr>
        <p:spPr>
          <a:xfrm>
            <a:off x="1012748" y="657315"/>
            <a:ext cx="9017349" cy="57606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fontAlgn="ctr">
              <a:spcBef>
                <a:spcPts val="0"/>
              </a:spcBef>
              <a:defRPr/>
            </a:pPr>
            <a:r>
              <a:rPr lang="es-CO" sz="2400" b="1" kern="0" dirty="0" smtClean="0">
                <a:solidFill>
                  <a:srgbClr val="FF3300"/>
                </a:solidFill>
              </a:rPr>
              <a:t>ESTADO DE LAS NO CONFORMIDADES Y DE LAS ACCIONES CORRECTIVAS</a:t>
            </a:r>
            <a:endParaRPr lang="es-MX" sz="2400" b="1" kern="0" dirty="0">
              <a:solidFill>
                <a:srgbClr val="FF3300"/>
              </a:solidFill>
            </a:endParaRPr>
          </a:p>
        </p:txBody>
      </p:sp>
      <p:graphicFrame>
        <p:nvGraphicFramePr>
          <p:cNvPr id="4" name="5 Tabla"/>
          <p:cNvGraphicFramePr>
            <a:graphicFrameLocks noGrp="1"/>
          </p:cNvGraphicFramePr>
          <p:nvPr>
            <p:extLst>
              <p:ext uri="{D42A27DB-BD31-4B8C-83A1-F6EECF244321}">
                <p14:modId xmlns:p14="http://schemas.microsoft.com/office/powerpoint/2010/main" val="3176409887"/>
              </p:ext>
            </p:extLst>
          </p:nvPr>
        </p:nvGraphicFramePr>
        <p:xfrm>
          <a:off x="844306" y="1618644"/>
          <a:ext cx="10729385" cy="819904"/>
        </p:xfrm>
        <a:graphic>
          <a:graphicData uri="http://schemas.openxmlformats.org/drawingml/2006/table">
            <a:tbl>
              <a:tblPr/>
              <a:tblGrid>
                <a:gridCol w="2145877">
                  <a:extLst>
                    <a:ext uri="{9D8B030D-6E8A-4147-A177-3AD203B41FA5}">
                      <a16:colId xmlns:a16="http://schemas.microsoft.com/office/drawing/2014/main" val="20000"/>
                    </a:ext>
                  </a:extLst>
                </a:gridCol>
                <a:gridCol w="2145877">
                  <a:extLst>
                    <a:ext uri="{9D8B030D-6E8A-4147-A177-3AD203B41FA5}">
                      <a16:colId xmlns:a16="http://schemas.microsoft.com/office/drawing/2014/main" val="20001"/>
                    </a:ext>
                  </a:extLst>
                </a:gridCol>
                <a:gridCol w="2145877">
                  <a:extLst>
                    <a:ext uri="{9D8B030D-6E8A-4147-A177-3AD203B41FA5}">
                      <a16:colId xmlns:a16="http://schemas.microsoft.com/office/drawing/2014/main" val="20002"/>
                    </a:ext>
                  </a:extLst>
                </a:gridCol>
                <a:gridCol w="2145877">
                  <a:extLst>
                    <a:ext uri="{9D8B030D-6E8A-4147-A177-3AD203B41FA5}">
                      <a16:colId xmlns:a16="http://schemas.microsoft.com/office/drawing/2014/main" val="20003"/>
                    </a:ext>
                  </a:extLst>
                </a:gridCol>
                <a:gridCol w="2145877">
                  <a:extLst>
                    <a:ext uri="{9D8B030D-6E8A-4147-A177-3AD203B41FA5}">
                      <a16:colId xmlns:a16="http://schemas.microsoft.com/office/drawing/2014/main" val="20004"/>
                    </a:ext>
                  </a:extLst>
                </a:gridCol>
              </a:tblGrid>
              <a:tr h="576064">
                <a:tc>
                  <a:txBody>
                    <a:bodyPr/>
                    <a:lstStyle/>
                    <a:p>
                      <a:pPr algn="ctr" fontAlgn="ctr"/>
                      <a:r>
                        <a:rPr lang="es-ES" sz="1600" b="1" i="0" u="none" strike="noStrike" dirty="0">
                          <a:latin typeface="+mj-lt"/>
                        </a:rPr>
                        <a:t>  ACCIONES    CORRECTIVAS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EN PROCESO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CERRADAS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EFICACIA</a:t>
                      </a:r>
                      <a:r>
                        <a:rPr lang="es-ES" sz="1600" b="1" i="0" u="none" strike="noStrike" baseline="0" dirty="0">
                          <a:latin typeface="+mj-lt"/>
                        </a:rPr>
                        <a:t> ACCIONES CERRADAS</a:t>
                      </a:r>
                      <a:endParaRPr lang="es-ES" sz="1600" b="1" i="0" u="none" strike="noStrike" dirty="0">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96004">
                <a:tc>
                  <a:txBody>
                    <a:bodyPr/>
                    <a:lstStyle/>
                    <a:p>
                      <a:pPr algn="ctr" fontAlgn="ctr"/>
                      <a:r>
                        <a:rPr lang="es-CO" sz="1600" b="1" i="0" u="none" strike="noStrike" dirty="0" smtClean="0">
                          <a:solidFill>
                            <a:srgbClr val="000000"/>
                          </a:solidFill>
                          <a:effectLst/>
                          <a:latin typeface="+mj-lt"/>
                        </a:rPr>
                        <a:t>5</a:t>
                      </a:r>
                      <a:endParaRPr lang="es-CO" sz="1600" b="1" i="0" u="none" strike="noStrike" dirty="0">
                        <a:solidFill>
                          <a:srgbClr val="000000"/>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b="1" i="0" u="none" strike="noStrike" dirty="0" smtClean="0">
                          <a:solidFill>
                            <a:srgbClr val="000000"/>
                          </a:solidFill>
                          <a:effectLst/>
                          <a:latin typeface="+mj-lt"/>
                        </a:rPr>
                        <a:t>2</a:t>
                      </a:r>
                      <a:endParaRPr lang="es-CO" sz="1600" b="1" i="0" u="none" strike="noStrike" dirty="0">
                        <a:solidFill>
                          <a:srgbClr val="000000"/>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600" b="1" i="0" u="none" strike="noStrike" dirty="0" smtClean="0">
                          <a:solidFill>
                            <a:srgbClr val="000000"/>
                          </a:solidFill>
                          <a:effectLst/>
                          <a:latin typeface="+mj-lt"/>
                        </a:rPr>
                        <a:t>3</a:t>
                      </a:r>
                      <a:endParaRPr lang="es-CO" sz="1600" b="1" i="0" u="none" strike="noStrike" dirty="0">
                        <a:solidFill>
                          <a:srgbClr val="000000"/>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600" b="1" i="0" u="none" strike="noStrike" dirty="0" smtClean="0">
                          <a:solidFill>
                            <a:srgbClr val="000000"/>
                          </a:solidFill>
                          <a:effectLst/>
                          <a:latin typeface="+mj-lt"/>
                        </a:rPr>
                        <a:t>3</a:t>
                      </a:r>
                      <a:endParaRPr lang="es-CO" sz="1600" b="1" i="0" u="none" strike="noStrike" dirty="0">
                        <a:solidFill>
                          <a:srgbClr val="000000"/>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b"/>
                      <a:r>
                        <a:rPr lang="es-CO" sz="1600" b="1" i="0" u="none" strike="noStrike" dirty="0" smtClean="0">
                          <a:solidFill>
                            <a:srgbClr val="000000"/>
                          </a:solidFill>
                          <a:effectLst/>
                          <a:latin typeface="+mj-lt"/>
                        </a:rPr>
                        <a:t>60%</a:t>
                      </a:r>
                      <a:endParaRPr lang="es-CO" sz="1600" b="1" i="0" u="none" strike="noStrike" dirty="0">
                        <a:solidFill>
                          <a:srgbClr val="000000"/>
                        </a:solidFill>
                        <a:effectLst/>
                        <a:latin typeface="+mj-lt"/>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3202633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382762" y="637674"/>
            <a:ext cx="9846990" cy="6485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t>GESTIÓN DEL RIESGO</a:t>
            </a:r>
            <a:r>
              <a:rPr lang="es-CO" sz="2400" b="1" kern="0" dirty="0" smtClean="0">
                <a:solidFill>
                  <a:srgbClr val="FFFF00"/>
                </a:solidFill>
              </a:rPr>
              <a:t/>
            </a:r>
            <a:br>
              <a:rPr lang="es-CO" sz="2400" b="1" kern="0" dirty="0" smtClean="0">
                <a:solidFill>
                  <a:srgbClr val="FFFF00"/>
                </a:solidFill>
              </a:rPr>
            </a:br>
            <a:r>
              <a:rPr lang="es-CO" sz="2400" b="1" kern="0" dirty="0" smtClean="0"/>
              <a:t>Eficacia de las acciones tomadas para abordar los riesgos y las oportunidades.</a:t>
            </a:r>
            <a:endParaRPr lang="es-ES" sz="24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3231773096"/>
              </p:ext>
            </p:extLst>
          </p:nvPr>
        </p:nvGraphicFramePr>
        <p:xfrm>
          <a:off x="486975" y="2743764"/>
          <a:ext cx="10263756" cy="2479146"/>
        </p:xfrm>
        <a:graphic>
          <a:graphicData uri="http://schemas.openxmlformats.org/drawingml/2006/table">
            <a:tbl>
              <a:tblPr>
                <a:tableStyleId>{616DA210-FB5B-4158-B5E0-FEB733F419BA}</a:tableStyleId>
              </a:tblPr>
              <a:tblGrid>
                <a:gridCol w="3421252">
                  <a:extLst>
                    <a:ext uri="{9D8B030D-6E8A-4147-A177-3AD203B41FA5}">
                      <a16:colId xmlns:a16="http://schemas.microsoft.com/office/drawing/2014/main" val="20000"/>
                    </a:ext>
                  </a:extLst>
                </a:gridCol>
                <a:gridCol w="3421252">
                  <a:extLst>
                    <a:ext uri="{9D8B030D-6E8A-4147-A177-3AD203B41FA5}">
                      <a16:colId xmlns:a16="http://schemas.microsoft.com/office/drawing/2014/main" val="20001"/>
                    </a:ext>
                  </a:extLst>
                </a:gridCol>
                <a:gridCol w="3421252">
                  <a:extLst>
                    <a:ext uri="{9D8B030D-6E8A-4147-A177-3AD203B41FA5}">
                      <a16:colId xmlns:a16="http://schemas.microsoft.com/office/drawing/2014/main" val="20002"/>
                    </a:ext>
                  </a:extLst>
                </a:gridCol>
              </a:tblGrid>
              <a:tr h="399832">
                <a:tc>
                  <a:txBody>
                    <a:bodyPr/>
                    <a:lstStyle/>
                    <a:p>
                      <a:pPr algn="ctr" fontAlgn="ctr"/>
                      <a:r>
                        <a:rPr lang="es-ES" sz="1400" b="1" u="none" strike="noStrike" dirty="0">
                          <a:latin typeface="+mj-lt"/>
                        </a:rPr>
                        <a:t>RESUMEN RIESGO </a:t>
                      </a:r>
                      <a:r>
                        <a:rPr lang="es-ES" sz="1400" b="1" u="none" strike="noStrike" dirty="0" smtClean="0">
                          <a:latin typeface="+mj-lt"/>
                        </a:rPr>
                        <a:t>Y</a:t>
                      </a:r>
                      <a:r>
                        <a:rPr lang="es-ES" sz="1400" b="1" u="none" strike="noStrike" baseline="0" dirty="0" smtClean="0">
                          <a:latin typeface="+mj-lt"/>
                        </a:rPr>
                        <a:t> </a:t>
                      </a:r>
                      <a:r>
                        <a:rPr lang="es-ES" sz="1400" b="1" u="none" strike="noStrike" baseline="0" dirty="0">
                          <a:latin typeface="+mj-lt"/>
                        </a:rPr>
                        <a:t>CAUSA A ELIMINAR</a:t>
                      </a:r>
                      <a:endParaRPr lang="es-ES" sz="1400" b="1" i="0" u="none" strike="noStrike" dirty="0">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ES" sz="1400" b="1" u="none" strike="noStrike" dirty="0" smtClean="0">
                          <a:latin typeface="+mj-lt"/>
                        </a:rPr>
                        <a:t>OPORTUNIDADES DE MEJORA</a:t>
                      </a:r>
                      <a:endParaRPr lang="es-ES" sz="1400" b="1" i="0" u="none" strike="noStrike" dirty="0">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CO" sz="1400" b="1" dirty="0">
                          <a:latin typeface="+mj-lt"/>
                        </a:rPr>
                        <a:t>SEGUIMIENTO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079314">
                <a:tc>
                  <a:txBody>
                    <a:bodyPr/>
                    <a:lstStyle/>
                    <a:p>
                      <a:pPr marL="0" marR="0" indent="0" algn="just" defTabSz="914400" rtl="0" eaLnBrk="1" fontAlgn="ctr" latinLnBrk="0" hangingPunct="1">
                        <a:lnSpc>
                          <a:spcPct val="100000"/>
                        </a:lnSpc>
                        <a:spcBef>
                          <a:spcPts val="0"/>
                        </a:spcBef>
                        <a:spcAft>
                          <a:spcPts val="0"/>
                        </a:spcAft>
                        <a:buClrTx/>
                        <a:buSzTx/>
                        <a:buFontTx/>
                        <a:buNone/>
                        <a:tabLst/>
                        <a:defRPr/>
                      </a:pPr>
                      <a:r>
                        <a:rPr lang="es-CO" sz="1600" b="1" u="none" strike="noStrike" kern="1200" dirty="0" smtClean="0">
                          <a:latin typeface="+mj-lt"/>
                        </a:rPr>
                        <a:t>RIESGO OPERATIVO: </a:t>
                      </a:r>
                    </a:p>
                    <a:p>
                      <a:pPr marL="0" marR="0" indent="0" algn="just" defTabSz="914400" rtl="0" eaLnBrk="1" fontAlgn="ctr" latinLnBrk="0" hangingPunct="1">
                        <a:lnSpc>
                          <a:spcPct val="100000"/>
                        </a:lnSpc>
                        <a:spcBef>
                          <a:spcPts val="0"/>
                        </a:spcBef>
                        <a:spcAft>
                          <a:spcPts val="0"/>
                        </a:spcAft>
                        <a:buClrTx/>
                        <a:buSzTx/>
                        <a:buFontTx/>
                        <a:buNone/>
                        <a:tabLst/>
                        <a:defRPr/>
                      </a:pPr>
                      <a:r>
                        <a:rPr lang="es-CO" sz="1600" u="none" strike="noStrike" dirty="0" smtClean="0">
                          <a:effectLst/>
                          <a:latin typeface="+mj-lt"/>
                        </a:rPr>
                        <a:t>Reactividad al cambio</a:t>
                      </a:r>
                    </a:p>
                    <a:p>
                      <a:pPr algn="just" fontAlgn="ctr"/>
                      <a:endParaRPr lang="es-ES" sz="1600" b="0" i="0" u="none" strike="noStrike" kern="1200" dirty="0">
                        <a:solidFill>
                          <a:schemeClr val="tx1"/>
                        </a:solidFill>
                        <a:latin typeface="+mj-lt"/>
                        <a:ea typeface="+mn-ea"/>
                        <a:cs typeface="+mn-cs"/>
                      </a:endParaRPr>
                    </a:p>
                  </a:txBody>
                  <a:tcPr anchor="ctr">
                    <a:lnT w="12700" cap="flat" cmpd="sng" algn="ctr">
                      <a:solidFill>
                        <a:schemeClr val="tx1"/>
                      </a:solidFill>
                      <a:prstDash val="solid"/>
                      <a:round/>
                      <a:headEnd type="none" w="med" len="med"/>
                      <a:tailEnd type="none" w="med" len="med"/>
                    </a:lnT>
                  </a:tcPr>
                </a:tc>
                <a:tc>
                  <a:txBody>
                    <a:bodyPr/>
                    <a:lstStyle/>
                    <a:p>
                      <a:pPr algn="just" fontAlgn="ctr"/>
                      <a:r>
                        <a:rPr lang="es-CO" sz="1600" u="none" strike="noStrike" dirty="0" smtClean="0">
                          <a:effectLst/>
                          <a:latin typeface="+mj-lt"/>
                        </a:rPr>
                        <a:t>1. Realizar</a:t>
                      </a:r>
                      <a:r>
                        <a:rPr lang="es-CO" sz="1600" u="none" strike="noStrike" baseline="0" dirty="0" smtClean="0">
                          <a:effectLst/>
                          <a:latin typeface="+mj-lt"/>
                        </a:rPr>
                        <a:t> el cronograma de capacitación y acompañamiento</a:t>
                      </a:r>
                      <a:r>
                        <a:rPr lang="es-CO" sz="1600" u="none" strike="noStrike" dirty="0" smtClean="0">
                          <a:effectLst/>
                          <a:latin typeface="+mj-lt"/>
                        </a:rPr>
                        <a:t> al personal nuevo y antiguo</a:t>
                      </a:r>
                      <a:r>
                        <a:rPr lang="es-CO" sz="1600" u="none" strike="noStrike" baseline="0" dirty="0" smtClean="0">
                          <a:effectLst/>
                          <a:latin typeface="+mj-lt"/>
                        </a:rPr>
                        <a:t> de las unidades académicas y administrativas </a:t>
                      </a:r>
                      <a:r>
                        <a:rPr lang="es-CO" sz="1600" u="none" strike="noStrike" dirty="0" smtClean="0">
                          <a:effectLst/>
                          <a:latin typeface="+mj-lt"/>
                        </a:rPr>
                        <a:t>en temas de Gestión Documental.</a:t>
                      </a:r>
                      <a:endParaRPr lang="es-CO" sz="1600" b="0" i="0" u="none" strike="noStrike" dirty="0">
                        <a:solidFill>
                          <a:schemeClr val="tx1"/>
                        </a:solidFill>
                        <a:effectLst/>
                        <a:latin typeface="+mj-lt"/>
                      </a:endParaRPr>
                    </a:p>
                  </a:txBody>
                  <a:tcPr anchor="ctr">
                    <a:lnT w="12700" cap="flat" cmpd="sng" algn="ctr">
                      <a:solidFill>
                        <a:schemeClr val="tx1"/>
                      </a:solidFill>
                      <a:prstDash val="solid"/>
                      <a:round/>
                      <a:headEnd type="none" w="med" len="med"/>
                      <a:tailEnd type="none" w="med" len="med"/>
                    </a:lnT>
                  </a:tcPr>
                </a:tc>
                <a:tc>
                  <a:txBody>
                    <a:bodyPr/>
                    <a:lstStyle/>
                    <a:p>
                      <a:pPr algn="just" fontAlgn="ctr"/>
                      <a:r>
                        <a:rPr lang="es-CO" sz="1600" b="1" u="none" strike="noStrike" dirty="0" smtClean="0">
                          <a:effectLst/>
                          <a:latin typeface="+mj-lt"/>
                        </a:rPr>
                        <a:t>Cerrada:</a:t>
                      </a:r>
                      <a:r>
                        <a:rPr lang="es-CO" sz="1600" b="1" u="none" strike="noStrike" baseline="0" dirty="0" smtClean="0">
                          <a:effectLst/>
                          <a:latin typeface="+mj-lt"/>
                        </a:rPr>
                        <a:t> </a:t>
                      </a:r>
                      <a:r>
                        <a:rPr lang="es-CO" sz="1600" u="none" strike="noStrike" dirty="0" smtClean="0">
                          <a:effectLst/>
                          <a:latin typeface="+mj-lt"/>
                        </a:rPr>
                        <a:t>Se </a:t>
                      </a:r>
                      <a:r>
                        <a:rPr lang="es-CO" sz="1600" u="none" strike="noStrike" dirty="0">
                          <a:effectLst/>
                          <a:latin typeface="+mj-lt"/>
                        </a:rPr>
                        <a:t>evidencia </a:t>
                      </a:r>
                      <a:r>
                        <a:rPr lang="es-CO" sz="1600" u="none" strike="noStrike" dirty="0" smtClean="0">
                          <a:effectLst/>
                          <a:latin typeface="+mj-lt"/>
                        </a:rPr>
                        <a:t>la elaboración del cronograma </a:t>
                      </a:r>
                      <a:r>
                        <a:rPr lang="es-CO" sz="1600" u="none" strike="noStrike" dirty="0">
                          <a:effectLst/>
                          <a:latin typeface="+mj-lt"/>
                        </a:rPr>
                        <a:t>de </a:t>
                      </a:r>
                      <a:r>
                        <a:rPr lang="es-CO" sz="1600" u="none" strike="noStrike" dirty="0" smtClean="0">
                          <a:effectLst/>
                          <a:latin typeface="+mj-lt"/>
                        </a:rPr>
                        <a:t>capacitación</a:t>
                      </a:r>
                      <a:r>
                        <a:rPr lang="es-CO" sz="1600" u="none" strike="noStrike" baseline="0" dirty="0" smtClean="0">
                          <a:effectLst/>
                          <a:latin typeface="+mj-lt"/>
                        </a:rPr>
                        <a:t> y </a:t>
                      </a:r>
                      <a:r>
                        <a:rPr lang="es-CO" sz="1600" u="none" strike="noStrike" dirty="0" smtClean="0">
                          <a:effectLst/>
                          <a:latin typeface="+mj-lt"/>
                        </a:rPr>
                        <a:t>acompañamiento de</a:t>
                      </a:r>
                      <a:r>
                        <a:rPr lang="es-CO" sz="1600" u="none" strike="noStrike" baseline="0" dirty="0" smtClean="0">
                          <a:effectLst/>
                          <a:latin typeface="+mj-lt"/>
                        </a:rPr>
                        <a:t> G</a:t>
                      </a:r>
                      <a:r>
                        <a:rPr lang="es-CO" sz="1600" u="none" strike="noStrike" dirty="0" smtClean="0">
                          <a:effectLst/>
                          <a:latin typeface="+mj-lt"/>
                        </a:rPr>
                        <a:t>estión </a:t>
                      </a:r>
                      <a:r>
                        <a:rPr lang="es-CO" sz="1600" u="none" strike="noStrike" dirty="0">
                          <a:effectLst/>
                          <a:latin typeface="+mj-lt"/>
                        </a:rPr>
                        <a:t>D</a:t>
                      </a:r>
                      <a:r>
                        <a:rPr lang="es-CO" sz="1600" u="none" strike="noStrike" dirty="0" smtClean="0">
                          <a:effectLst/>
                          <a:latin typeface="+mj-lt"/>
                        </a:rPr>
                        <a:t>ocumental </a:t>
                      </a:r>
                      <a:r>
                        <a:rPr lang="es-CO" sz="1600" u="none" strike="noStrike" dirty="0">
                          <a:effectLst/>
                          <a:latin typeface="+mj-lt"/>
                        </a:rPr>
                        <a:t>a las diferentes áreas de la </a:t>
                      </a:r>
                      <a:r>
                        <a:rPr lang="es-CO" sz="1600" u="none" strike="noStrike" dirty="0" smtClean="0">
                          <a:effectLst/>
                          <a:latin typeface="+mj-lt"/>
                        </a:rPr>
                        <a:t>Universidad</a:t>
                      </a:r>
                      <a:r>
                        <a:rPr lang="es-CO" sz="1600" u="none" strike="noStrike" dirty="0">
                          <a:effectLst/>
                          <a:latin typeface="+mj-lt"/>
                        </a:rPr>
                        <a:t>, para el próximo año se continuará con las áreas pendientes</a:t>
                      </a:r>
                      <a:r>
                        <a:rPr lang="es-CO" sz="1600" u="none" strike="noStrike" dirty="0" smtClean="0">
                          <a:effectLst/>
                          <a:latin typeface="+mj-lt"/>
                        </a:rPr>
                        <a:t>.</a:t>
                      </a:r>
                      <a:endParaRPr lang="es-CO" sz="1600" b="0" i="0" u="none" strike="noStrike" dirty="0">
                        <a:solidFill>
                          <a:schemeClr val="tx1"/>
                        </a:solidFill>
                        <a:effectLst/>
                        <a:latin typeface="+mj-lt"/>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3"/>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1494999501"/>
              </p:ext>
            </p:extLst>
          </p:nvPr>
        </p:nvGraphicFramePr>
        <p:xfrm>
          <a:off x="486975" y="1415804"/>
          <a:ext cx="10263756" cy="1095301"/>
        </p:xfrm>
        <a:graphic>
          <a:graphicData uri="http://schemas.openxmlformats.org/drawingml/2006/table">
            <a:tbl>
              <a:tblPr/>
              <a:tblGrid>
                <a:gridCol w="1647885">
                  <a:extLst>
                    <a:ext uri="{9D8B030D-6E8A-4147-A177-3AD203B41FA5}">
                      <a16:colId xmlns:a16="http://schemas.microsoft.com/office/drawing/2014/main" val="20000"/>
                    </a:ext>
                  </a:extLst>
                </a:gridCol>
                <a:gridCol w="1647885">
                  <a:extLst>
                    <a:ext uri="{9D8B030D-6E8A-4147-A177-3AD203B41FA5}">
                      <a16:colId xmlns:a16="http://schemas.microsoft.com/office/drawing/2014/main" val="20001"/>
                    </a:ext>
                  </a:extLst>
                </a:gridCol>
                <a:gridCol w="1647885">
                  <a:extLst>
                    <a:ext uri="{9D8B030D-6E8A-4147-A177-3AD203B41FA5}">
                      <a16:colId xmlns:a16="http://schemas.microsoft.com/office/drawing/2014/main" val="20002"/>
                    </a:ext>
                  </a:extLst>
                </a:gridCol>
                <a:gridCol w="1647885">
                  <a:extLst>
                    <a:ext uri="{9D8B030D-6E8A-4147-A177-3AD203B41FA5}">
                      <a16:colId xmlns:a16="http://schemas.microsoft.com/office/drawing/2014/main" val="20003"/>
                    </a:ext>
                  </a:extLst>
                </a:gridCol>
                <a:gridCol w="1647885">
                  <a:extLst>
                    <a:ext uri="{9D8B030D-6E8A-4147-A177-3AD203B41FA5}">
                      <a16:colId xmlns:a16="http://schemas.microsoft.com/office/drawing/2014/main" val="20004"/>
                    </a:ext>
                  </a:extLst>
                </a:gridCol>
                <a:gridCol w="2024331">
                  <a:extLst>
                    <a:ext uri="{9D8B030D-6E8A-4147-A177-3AD203B41FA5}">
                      <a16:colId xmlns:a16="http://schemas.microsoft.com/office/drawing/2014/main" val="20005"/>
                    </a:ext>
                  </a:extLst>
                </a:gridCol>
              </a:tblGrid>
              <a:tr h="456189">
                <a:tc>
                  <a:txBody>
                    <a:bodyPr/>
                    <a:lstStyle/>
                    <a:p>
                      <a:pPr algn="ctr" fontAlgn="ctr"/>
                      <a:r>
                        <a:rPr lang="es-ES" sz="1600" b="1" i="0" u="none" strike="noStrike" dirty="0" smtClean="0">
                          <a:latin typeface="+mj-lt"/>
                        </a:rPr>
                        <a:t>OPORTUNIDADES</a:t>
                      </a:r>
                      <a:r>
                        <a:rPr lang="es-ES" sz="1600" b="1" i="0" u="none" strike="noStrike" baseline="0" dirty="0" smtClean="0">
                          <a:latin typeface="+mj-lt"/>
                        </a:rPr>
                        <a:t> DE MEJORA</a:t>
                      </a:r>
                      <a:endParaRPr lang="es-ES" sz="1600" b="1" i="0" u="none" strike="noStrike" dirty="0">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EN PROCESO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CERRADAS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TOTAL RIESGOS</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EFICAZ</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600" b="1" i="0" u="none" strike="noStrike" dirty="0">
                          <a:latin typeface="+mj-lt"/>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228095">
                <a:tc>
                  <a:txBody>
                    <a:bodyPr/>
                    <a:lstStyle/>
                    <a:p>
                      <a:pPr algn="ctr" fontAlgn="ctr"/>
                      <a:r>
                        <a:rPr lang="es-CO" sz="1600" b="1" i="0" u="none" strike="noStrike" dirty="0">
                          <a:solidFill>
                            <a:srgbClr val="000000"/>
                          </a:solidFill>
                          <a:effectLst/>
                          <a:latin typeface="+mj-lt"/>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b="1" i="0" u="none" strike="noStrike" dirty="0">
                          <a:solidFill>
                            <a:srgbClr val="000000"/>
                          </a:solidFill>
                          <a:effectLst/>
                          <a:latin typeface="+mj-lt"/>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600" b="1" i="0" u="none" strike="noStrike" dirty="0" smtClean="0">
                          <a:solidFill>
                            <a:srgbClr val="000000"/>
                          </a:solidFill>
                          <a:effectLst/>
                          <a:latin typeface="+mj-lt"/>
                        </a:rPr>
                        <a:t>3</a:t>
                      </a:r>
                      <a:endParaRPr lang="es-CO" sz="1600" b="1" i="0" u="none" strike="noStrike" dirty="0">
                        <a:solidFill>
                          <a:srgbClr val="000000"/>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600" b="1" i="0" u="none" strike="noStrike" dirty="0" smtClean="0">
                          <a:solidFill>
                            <a:srgbClr val="000000"/>
                          </a:solidFill>
                          <a:effectLst/>
                          <a:latin typeface="+mj-lt"/>
                        </a:rPr>
                        <a:t>2</a:t>
                      </a:r>
                      <a:endParaRPr lang="es-CO" sz="1600" b="1" i="0" u="none" strike="noStrike" dirty="0">
                        <a:solidFill>
                          <a:srgbClr val="000000"/>
                        </a:solidFill>
                        <a:effectLst/>
                        <a:latin typeface="+mj-lt"/>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b="1" i="0" u="none" strike="noStrike" dirty="0">
                          <a:solidFill>
                            <a:srgbClr val="000000"/>
                          </a:solidFill>
                          <a:effectLst/>
                          <a:latin typeface="+mj-lt"/>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600" b="1" i="0" u="none" strike="noStrike" dirty="0" smtClean="0">
                          <a:solidFill>
                            <a:srgbClr val="000000"/>
                          </a:solidFill>
                          <a:effectLst/>
                          <a:latin typeface="+mj-lt"/>
                        </a:rPr>
                        <a:t>40</a:t>
                      </a:r>
                      <a:r>
                        <a:rPr lang="es-CO" sz="1600" b="1" i="0" u="none" strike="noStrike" dirty="0">
                          <a:solidFill>
                            <a:srgbClr val="000000"/>
                          </a:solidFill>
                          <a:effectLst/>
                          <a:latin typeface="+mj-lt"/>
                        </a:rPr>
                        <a:t>%</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3781">
                <a:tc gridSpan="6">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ES" sz="1600" b="0" i="0" u="none" strike="noStrike" cap="none" normalizeH="0" baseline="0" dirty="0" smtClean="0">
                          <a:ln>
                            <a:noFill/>
                          </a:ln>
                          <a:solidFill>
                            <a:schemeClr val="tx1"/>
                          </a:solidFill>
                          <a:effectLst/>
                          <a:latin typeface="+mj-lt"/>
                          <a:ea typeface="MS PGothic" pitchFamily="34" charset="-128"/>
                        </a:rPr>
                        <a:t>Se identificaron 2 riesgos operativos y se formularon 4 oportunidades de mejora, 3 en proceso y dos se encuentran cerradas.</a:t>
                      </a:r>
                      <a:endParaRPr kumimoji="0" lang="es-ES" sz="1600" b="0" i="0" u="none" strike="noStrike" cap="none" normalizeH="0" baseline="0" dirty="0">
                        <a:ln>
                          <a:noFill/>
                        </a:ln>
                        <a:solidFill>
                          <a:schemeClr val="tx1"/>
                        </a:solidFill>
                        <a:effectLst/>
                        <a:latin typeface="+mj-lt"/>
                        <a:ea typeface="MS PGothic"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472205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590286" y="579556"/>
            <a:ext cx="9846990" cy="70483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s-CO" sz="2400" b="1" kern="0" dirty="0" smtClean="0"/>
              <a:t>GESTIÓN DEL RIESGO</a:t>
            </a:r>
            <a:r>
              <a:rPr lang="es-CO" sz="2400" b="1" kern="0" dirty="0" smtClean="0">
                <a:solidFill>
                  <a:srgbClr val="FFFF00"/>
                </a:solidFill>
              </a:rPr>
              <a:t/>
            </a:r>
            <a:br>
              <a:rPr lang="es-CO" sz="2400" b="1" kern="0" dirty="0" smtClean="0">
                <a:solidFill>
                  <a:srgbClr val="FFFF00"/>
                </a:solidFill>
              </a:rPr>
            </a:br>
            <a:r>
              <a:rPr lang="es-CO" sz="2000" b="1" kern="0" dirty="0" smtClean="0"/>
              <a:t>Eficacia de las acciones tomadas para abordar los riesgos y las oportunidades.</a:t>
            </a:r>
            <a:endParaRPr lang="es-ES" sz="2000" b="1" dirty="0">
              <a:hlinkClick r:id="rId2" action="ppaction://hlinkfile"/>
            </a:endParaRPr>
          </a:p>
        </p:txBody>
      </p:sp>
      <p:graphicFrame>
        <p:nvGraphicFramePr>
          <p:cNvPr id="3" name="6 Tabla"/>
          <p:cNvGraphicFramePr>
            <a:graphicFrameLocks noGrp="1"/>
          </p:cNvGraphicFramePr>
          <p:nvPr>
            <p:extLst>
              <p:ext uri="{D42A27DB-BD31-4B8C-83A1-F6EECF244321}">
                <p14:modId xmlns:p14="http://schemas.microsoft.com/office/powerpoint/2010/main" val="3334327529"/>
              </p:ext>
            </p:extLst>
          </p:nvPr>
        </p:nvGraphicFramePr>
        <p:xfrm>
          <a:off x="336902" y="2742890"/>
          <a:ext cx="11210664" cy="3128596"/>
        </p:xfrm>
        <a:graphic>
          <a:graphicData uri="http://schemas.openxmlformats.org/drawingml/2006/table">
            <a:tbl>
              <a:tblPr/>
              <a:tblGrid>
                <a:gridCol w="3893642">
                  <a:extLst>
                    <a:ext uri="{9D8B030D-6E8A-4147-A177-3AD203B41FA5}">
                      <a16:colId xmlns:a16="http://schemas.microsoft.com/office/drawing/2014/main" val="20000"/>
                    </a:ext>
                  </a:extLst>
                </a:gridCol>
                <a:gridCol w="3893642">
                  <a:extLst>
                    <a:ext uri="{9D8B030D-6E8A-4147-A177-3AD203B41FA5}">
                      <a16:colId xmlns:a16="http://schemas.microsoft.com/office/drawing/2014/main" val="20001"/>
                    </a:ext>
                  </a:extLst>
                </a:gridCol>
                <a:gridCol w="3423380">
                  <a:extLst>
                    <a:ext uri="{9D8B030D-6E8A-4147-A177-3AD203B41FA5}">
                      <a16:colId xmlns:a16="http://schemas.microsoft.com/office/drawing/2014/main" val="20002"/>
                    </a:ext>
                  </a:extLst>
                </a:gridCol>
              </a:tblGrid>
              <a:tr h="440728">
                <a:tc>
                  <a:txBody>
                    <a:bodyPr/>
                    <a:lstStyle/>
                    <a:p>
                      <a:pPr algn="ctr" fontAlgn="ctr"/>
                      <a:r>
                        <a:rPr lang="es-ES" sz="1400" b="1" i="0" u="none" strike="noStrike" dirty="0">
                          <a:latin typeface="+mj-lt"/>
                        </a:rPr>
                        <a:t>RESUMEN RIESGO y</a:t>
                      </a:r>
                      <a:r>
                        <a:rPr lang="es-ES" sz="1400" b="1" i="0" u="none" strike="noStrike" baseline="0" dirty="0">
                          <a:latin typeface="+mj-lt"/>
                        </a:rPr>
                        <a:t> CAUSA A ELIMINAR</a:t>
                      </a:r>
                      <a:endParaRPr lang="es-ES" sz="1400" b="1" i="0" u="none" strike="noStrike"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fontAlgn="ctr"/>
                      <a:r>
                        <a:rPr lang="es-ES" sz="1400" b="1" i="0" u="none" strike="noStrike" dirty="0" smtClean="0">
                          <a:latin typeface="+mj-lt"/>
                        </a:rPr>
                        <a:t>OPORTUNIDADES DE MEJORA</a:t>
                      </a:r>
                      <a:endParaRPr lang="es-ES" sz="1400" b="1" i="0" u="none" strike="noStrike"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s-CO" sz="1400" b="1" dirty="0">
                          <a:latin typeface="+mj-lt"/>
                        </a:rPr>
                        <a:t>SEGUIMIENTO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824724">
                <a:tc rowSpan="3">
                  <a:txBody>
                    <a:bodyPr/>
                    <a:lstStyle/>
                    <a:p>
                      <a:pPr algn="just" fontAlgn="ctr"/>
                      <a:r>
                        <a:rPr lang="es-CO" sz="1400" b="1" i="0" u="none" strike="noStrike" kern="1200" dirty="0" smtClean="0">
                          <a:solidFill>
                            <a:schemeClr val="tx1"/>
                          </a:solidFill>
                          <a:latin typeface="+mj-lt"/>
                          <a:ea typeface="+mn-ea"/>
                          <a:cs typeface="+mn-cs"/>
                        </a:rPr>
                        <a:t>RIESGO OPERATIVO : </a:t>
                      </a:r>
                      <a:r>
                        <a:rPr lang="es-CO" sz="1400" b="0" i="0" u="none" strike="noStrike" dirty="0" smtClean="0">
                          <a:solidFill>
                            <a:schemeClr val="tx1"/>
                          </a:solidFill>
                          <a:effectLst/>
                          <a:latin typeface="+mj-lt"/>
                        </a:rPr>
                        <a:t>Espacio insuficiente en el Archivo Central para almacenar y custodiar el archivo de las  unidades académicas y administrativas</a:t>
                      </a:r>
                      <a:endParaRPr lang="es-CO" sz="1400" b="0" i="0" u="none" strike="noStrike" dirty="0">
                        <a:solidFill>
                          <a:schemeClr val="tx1"/>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7000"/>
                        </a:lnSpc>
                        <a:spcAft>
                          <a:spcPts val="0"/>
                        </a:spcAft>
                      </a:pPr>
                      <a:r>
                        <a:rPr lang="es-CO" sz="1400" dirty="0" smtClean="0">
                          <a:effectLst/>
                          <a:latin typeface="+mj-lt"/>
                          <a:ea typeface="Calibri" panose="020F0502020204030204" pitchFamily="34" charset="0"/>
                          <a:cs typeface="Times New Roman" panose="02020603050405020304" pitchFamily="18" charset="0"/>
                        </a:rPr>
                        <a:t>1 Realizar los procesos de eliminación en cumplimiento al procedimiento una vez se apruebe en</a:t>
                      </a:r>
                      <a:r>
                        <a:rPr lang="es-CO" sz="1400" baseline="0" dirty="0" smtClean="0">
                          <a:effectLst/>
                          <a:latin typeface="+mj-lt"/>
                          <a:ea typeface="Calibri" panose="020F0502020204030204" pitchFamily="34" charset="0"/>
                          <a:cs typeface="Times New Roman" panose="02020603050405020304" pitchFamily="18" charset="0"/>
                        </a:rPr>
                        <a:t> la oficina nacional</a:t>
                      </a:r>
                      <a:endParaRPr lang="es-CO" sz="1400" dirty="0">
                        <a:effectLst/>
                        <a:latin typeface="+mj-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600" b="1" i="0" u="none" strike="noStrike" dirty="0" smtClean="0">
                          <a:solidFill>
                            <a:srgbClr val="FF0000"/>
                          </a:solidFill>
                          <a:effectLst/>
                          <a:latin typeface="+mj-lt"/>
                        </a:rPr>
                        <a:t>En Proceso:  </a:t>
                      </a:r>
                      <a:r>
                        <a:rPr lang="es-CO" sz="1400" b="0" i="0" u="none" strike="noStrike" dirty="0" smtClean="0">
                          <a:solidFill>
                            <a:srgbClr val="000000"/>
                          </a:solidFill>
                          <a:effectLst/>
                          <a:latin typeface="+mj-lt"/>
                        </a:rPr>
                        <a:t>Se </a:t>
                      </a:r>
                      <a:r>
                        <a:rPr lang="es-CO" sz="1400" b="0" i="0" u="none" strike="noStrike" dirty="0">
                          <a:solidFill>
                            <a:srgbClr val="000000"/>
                          </a:solidFill>
                          <a:effectLst/>
                          <a:latin typeface="+mj-lt"/>
                        </a:rPr>
                        <a:t>han realizado los procesos de eliminación y solicitado a la sede principal la </a:t>
                      </a:r>
                      <a:r>
                        <a:rPr lang="es-CO" sz="1400" b="0" i="0" u="none" strike="noStrike" dirty="0" smtClean="0">
                          <a:solidFill>
                            <a:srgbClr val="000000"/>
                          </a:solidFill>
                          <a:effectLst/>
                          <a:latin typeface="+mj-lt"/>
                        </a:rPr>
                        <a:t>aprobación, </a:t>
                      </a:r>
                      <a:r>
                        <a:rPr lang="es-CO" sz="1400" b="0" i="0" u="none" strike="noStrike" dirty="0">
                          <a:solidFill>
                            <a:srgbClr val="000000"/>
                          </a:solidFill>
                          <a:effectLst/>
                          <a:latin typeface="+mj-lt"/>
                        </a:rPr>
                        <a:t>lo cual está pendiente de </a:t>
                      </a:r>
                      <a:r>
                        <a:rPr lang="es-CO" sz="1400" b="0" i="0" u="none" strike="noStrike" dirty="0" smtClean="0">
                          <a:solidFill>
                            <a:srgbClr val="000000"/>
                          </a:solidFill>
                          <a:effectLst/>
                          <a:latin typeface="+mj-lt"/>
                        </a:rPr>
                        <a:t>respuesta.</a:t>
                      </a:r>
                      <a:endParaRPr lang="es-CO" sz="1400" b="0"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685529">
                <a:tc vMerge="1">
                  <a:txBody>
                    <a:bodyPr/>
                    <a:lstStyle/>
                    <a:p>
                      <a:pPr algn="just" fontAlgn="ctr"/>
                      <a:endParaRPr lang="es-CO" sz="1100" b="0" i="0" u="none" strike="noStrike" dirty="0">
                        <a:solidFill>
                          <a:srgbClr val="FF0000"/>
                        </a:solidFill>
                        <a:effectLst/>
                        <a:latin typeface="Calibri" panose="020F0502020204030204" pitchFamily="34" charset="0"/>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400" dirty="0" smtClean="0">
                          <a:solidFill>
                            <a:schemeClr val="tx1"/>
                          </a:solidFill>
                          <a:effectLst/>
                          <a:latin typeface="+mj-lt"/>
                          <a:ea typeface="Calibri" panose="020F0502020204030204" pitchFamily="34" charset="0"/>
                          <a:cs typeface="Times New Roman" panose="02020603050405020304" pitchFamily="18" charset="0"/>
                        </a:rPr>
                        <a:t>2. Depurar los documentos que carecen de valor en el fondo para ampliar espacios</a:t>
                      </a:r>
                    </a:p>
                    <a:p>
                      <a:pPr algn="just">
                        <a:lnSpc>
                          <a:spcPct val="107000"/>
                        </a:lnSpc>
                        <a:spcAft>
                          <a:spcPts val="0"/>
                        </a:spcAft>
                      </a:pPr>
                      <a:endParaRPr lang="es-CO" sz="1400" dirty="0">
                        <a:solidFill>
                          <a:schemeClr val="tx1"/>
                        </a:solidFill>
                        <a:effectLst/>
                        <a:latin typeface="+mj-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just" fontAlgn="ctr"/>
                      <a:r>
                        <a:rPr lang="es-CO" sz="1600" b="1" i="0" u="none" strike="noStrike" dirty="0" smtClean="0">
                          <a:solidFill>
                            <a:schemeClr val="tx1"/>
                          </a:solidFill>
                          <a:effectLst/>
                          <a:latin typeface="+mj-lt"/>
                        </a:rPr>
                        <a:t>Cerrado</a:t>
                      </a:r>
                      <a:r>
                        <a:rPr lang="es-CO" sz="1600" b="1" i="0" u="none" strike="noStrike" baseline="0" dirty="0" smtClean="0">
                          <a:solidFill>
                            <a:schemeClr val="tx1"/>
                          </a:solidFill>
                          <a:effectLst/>
                          <a:latin typeface="+mj-lt"/>
                        </a:rPr>
                        <a:t>:</a:t>
                      </a:r>
                      <a:r>
                        <a:rPr lang="es-CO" sz="1600" b="1" i="0" u="none" strike="noStrike" baseline="0" dirty="0" smtClean="0">
                          <a:solidFill>
                            <a:srgbClr val="FF0000"/>
                          </a:solidFill>
                          <a:effectLst/>
                          <a:latin typeface="+mj-lt"/>
                        </a:rPr>
                        <a:t> </a:t>
                      </a:r>
                      <a:r>
                        <a:rPr lang="es-CO" sz="1400" b="0" i="0" u="none" strike="noStrike" dirty="0" smtClean="0">
                          <a:solidFill>
                            <a:srgbClr val="000000"/>
                          </a:solidFill>
                          <a:effectLst/>
                          <a:latin typeface="+mj-lt"/>
                        </a:rPr>
                        <a:t>Se </a:t>
                      </a:r>
                      <a:r>
                        <a:rPr lang="es-CO" sz="1400" b="0" i="0" u="none" strike="noStrike" dirty="0">
                          <a:solidFill>
                            <a:srgbClr val="000000"/>
                          </a:solidFill>
                          <a:effectLst/>
                          <a:latin typeface="+mj-lt"/>
                        </a:rPr>
                        <a:t>evidencia depuración de los documentos en los fondos documentales. Se ha contado con la colaboración del personal más antiguo como son la Contadora Seccional resaltando su gestión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34276306"/>
                  </a:ext>
                </a:extLst>
              </a:tr>
              <a:tr h="936220">
                <a:tc vMerge="1">
                  <a:txBody>
                    <a:bodyPr/>
                    <a:lstStyle/>
                    <a:p>
                      <a:pPr algn="just" fontAlgn="ctr"/>
                      <a:endParaRPr lang="es-CO" sz="1100" b="0" i="0" u="none" strike="noStrike" dirty="0">
                        <a:solidFill>
                          <a:srgbClr val="FF0000"/>
                        </a:solidFill>
                        <a:effectLst/>
                        <a:latin typeface="Calibri" panose="020F0502020204030204" pitchFamily="34" charset="0"/>
                      </a:endParaRPr>
                    </a:p>
                  </a:txBody>
                  <a:tcPr marL="0" marR="0" marT="0" marB="0" anchor="ct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just">
                        <a:lnSpc>
                          <a:spcPct val="107000"/>
                        </a:lnSpc>
                        <a:spcAft>
                          <a:spcPts val="0"/>
                        </a:spcAft>
                      </a:pPr>
                      <a:r>
                        <a:rPr lang="es-CO" sz="1400" dirty="0" smtClean="0">
                          <a:solidFill>
                            <a:schemeClr val="tx1"/>
                          </a:solidFill>
                          <a:effectLst/>
                          <a:latin typeface="+mj-lt"/>
                          <a:ea typeface="Calibri" panose="020F0502020204030204" pitchFamily="34" charset="0"/>
                          <a:cs typeface="Times New Roman" panose="02020603050405020304" pitchFamily="18" charset="0"/>
                        </a:rPr>
                        <a:t>3. Realizar valoración documental con el personal más antiguo de cada área  para proceder a la depuración.</a:t>
                      </a:r>
                      <a:endParaRPr lang="es-CO" sz="1400" dirty="0">
                        <a:solidFill>
                          <a:schemeClr val="tx1"/>
                        </a:solidFill>
                        <a:effectLst/>
                        <a:latin typeface="+mj-lt"/>
                        <a:ea typeface="Calibri" panose="020F0502020204030204" pitchFamily="34" charset="0"/>
                        <a:cs typeface="Times New Roman" panose="02020603050405020304" pitchFamily="18"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s-CO" dirty="0"/>
                    </a:p>
                  </a:txBody>
                  <a:tcPr>
                    <a:lnL w="6350" cap="flat" cmpd="sng" algn="ctr">
                      <a:solidFill>
                        <a:srgbClr val="FF6600"/>
                      </a:solidFill>
                      <a:prstDash val="solid"/>
                      <a:round/>
                      <a:headEnd type="none" w="med" len="med"/>
                      <a:tailEnd type="none" w="med" len="med"/>
                    </a:lnL>
                    <a:lnR w="6350" cap="flat" cmpd="sng" algn="ctr">
                      <a:solidFill>
                        <a:srgbClr val="FF66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083065240"/>
                  </a:ext>
                </a:extLst>
              </a:tr>
            </a:tbl>
          </a:graphicData>
        </a:graphic>
      </p:graphicFrame>
      <p:graphicFrame>
        <p:nvGraphicFramePr>
          <p:cNvPr id="4" name="9 Tabla"/>
          <p:cNvGraphicFramePr>
            <a:graphicFrameLocks noGrp="1"/>
          </p:cNvGraphicFramePr>
          <p:nvPr>
            <p:extLst>
              <p:ext uri="{D42A27DB-BD31-4B8C-83A1-F6EECF244321}">
                <p14:modId xmlns:p14="http://schemas.microsoft.com/office/powerpoint/2010/main" val="57984304"/>
              </p:ext>
            </p:extLst>
          </p:nvPr>
        </p:nvGraphicFramePr>
        <p:xfrm>
          <a:off x="336902" y="1430174"/>
          <a:ext cx="10740403" cy="1166928"/>
        </p:xfrm>
        <a:graphic>
          <a:graphicData uri="http://schemas.openxmlformats.org/drawingml/2006/table">
            <a:tbl>
              <a:tblPr/>
              <a:tblGrid>
                <a:gridCol w="1814784">
                  <a:extLst>
                    <a:ext uri="{9D8B030D-6E8A-4147-A177-3AD203B41FA5}">
                      <a16:colId xmlns:a16="http://schemas.microsoft.com/office/drawing/2014/main" val="20000"/>
                    </a:ext>
                  </a:extLst>
                </a:gridCol>
                <a:gridCol w="1814784">
                  <a:extLst>
                    <a:ext uri="{9D8B030D-6E8A-4147-A177-3AD203B41FA5}">
                      <a16:colId xmlns:a16="http://schemas.microsoft.com/office/drawing/2014/main" val="20001"/>
                    </a:ext>
                  </a:extLst>
                </a:gridCol>
                <a:gridCol w="1814784">
                  <a:extLst>
                    <a:ext uri="{9D8B030D-6E8A-4147-A177-3AD203B41FA5}">
                      <a16:colId xmlns:a16="http://schemas.microsoft.com/office/drawing/2014/main" val="20002"/>
                    </a:ext>
                  </a:extLst>
                </a:gridCol>
                <a:gridCol w="1814784">
                  <a:extLst>
                    <a:ext uri="{9D8B030D-6E8A-4147-A177-3AD203B41FA5}">
                      <a16:colId xmlns:a16="http://schemas.microsoft.com/office/drawing/2014/main" val="20003"/>
                    </a:ext>
                  </a:extLst>
                </a:gridCol>
                <a:gridCol w="1814784">
                  <a:extLst>
                    <a:ext uri="{9D8B030D-6E8A-4147-A177-3AD203B41FA5}">
                      <a16:colId xmlns:a16="http://schemas.microsoft.com/office/drawing/2014/main" val="20004"/>
                    </a:ext>
                  </a:extLst>
                </a:gridCol>
                <a:gridCol w="1666483">
                  <a:extLst>
                    <a:ext uri="{9D8B030D-6E8A-4147-A177-3AD203B41FA5}">
                      <a16:colId xmlns:a16="http://schemas.microsoft.com/office/drawing/2014/main" val="20005"/>
                    </a:ext>
                  </a:extLst>
                </a:gridCol>
              </a:tblGrid>
              <a:tr h="444137">
                <a:tc>
                  <a:txBody>
                    <a:bodyPr/>
                    <a:lstStyle/>
                    <a:p>
                      <a:pPr algn="ctr" fontAlgn="ctr"/>
                      <a:r>
                        <a:rPr lang="es-ES" sz="1500" b="1" i="0" u="none" strike="noStrike" dirty="0" smtClean="0">
                          <a:latin typeface="+mj-lt"/>
                        </a:rPr>
                        <a:t>OPORTUNIDADES</a:t>
                      </a:r>
                      <a:r>
                        <a:rPr lang="es-ES" sz="1500" b="1" i="0" u="none" strike="noStrike" baseline="0" dirty="0" smtClean="0">
                          <a:latin typeface="+mj-lt"/>
                        </a:rPr>
                        <a:t> DE MEJORA</a:t>
                      </a:r>
                      <a:endParaRPr lang="es-ES" sz="1500" b="1" i="0" u="none" strike="noStrike" dirty="0">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500" b="1" i="0" u="none" strike="noStrike" dirty="0">
                          <a:latin typeface="+mj-lt"/>
                        </a:rPr>
                        <a:t>EN PROCESO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500" b="1" i="0" u="none" strike="noStrike" dirty="0">
                          <a:latin typeface="+mj-lt"/>
                        </a:rPr>
                        <a:t>CERRADAS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500" b="1" i="0" u="none" strike="noStrike" dirty="0">
                          <a:latin typeface="+mj-lt"/>
                        </a:rPr>
                        <a:t>TOTAL RIESGOS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500" b="1" i="0" u="none" strike="noStrike" dirty="0">
                          <a:latin typeface="+mj-lt"/>
                        </a:rPr>
                        <a:t>EFICAZ</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pPr algn="ctr" fontAlgn="ctr"/>
                      <a:r>
                        <a:rPr lang="es-ES" sz="1500" b="1" i="0" u="none" strike="noStrike" dirty="0">
                          <a:latin typeface="+mj-lt"/>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257132">
                <a:tc>
                  <a:txBody>
                    <a:bodyPr/>
                    <a:lstStyle/>
                    <a:p>
                      <a:pPr algn="ctr" fontAlgn="ctr"/>
                      <a:r>
                        <a:rPr lang="es-CO" sz="1500" b="1" i="0" u="none" strike="noStrike" dirty="0">
                          <a:solidFill>
                            <a:srgbClr val="000000"/>
                          </a:solidFill>
                          <a:effectLst/>
                          <a:latin typeface="+mj-lt"/>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500" b="1" i="0" u="none" strike="noStrike" dirty="0">
                          <a:solidFill>
                            <a:srgbClr val="000000"/>
                          </a:solidFill>
                          <a:effectLst/>
                          <a:latin typeface="+mj-lt"/>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500" b="1" i="0" u="none" strike="noStrike" dirty="0" smtClean="0">
                          <a:solidFill>
                            <a:srgbClr val="000000"/>
                          </a:solidFill>
                          <a:effectLst/>
                          <a:latin typeface="+mj-lt"/>
                        </a:rPr>
                        <a:t>3</a:t>
                      </a:r>
                      <a:endParaRPr lang="es-CO" sz="1500" b="1"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O" sz="1500" b="1" i="0" u="none" strike="noStrike" dirty="0" smtClean="0">
                          <a:solidFill>
                            <a:srgbClr val="000000"/>
                          </a:solidFill>
                          <a:effectLst/>
                          <a:latin typeface="+mj-lt"/>
                        </a:rPr>
                        <a:t>2</a:t>
                      </a:r>
                      <a:endParaRPr lang="es-CO" sz="1500" b="1"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500" b="1" i="0" u="none" strike="noStrike" dirty="0">
                          <a:solidFill>
                            <a:srgbClr val="000000"/>
                          </a:solidFill>
                          <a:effectLst/>
                          <a:latin typeface="+mj-lt"/>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500" b="1" i="0" u="none" strike="noStrike" dirty="0" smtClean="0">
                          <a:solidFill>
                            <a:srgbClr val="000000"/>
                          </a:solidFill>
                          <a:effectLst/>
                          <a:latin typeface="+mj-lt"/>
                        </a:rPr>
                        <a:t>75%</a:t>
                      </a:r>
                      <a:endParaRPr lang="es-CO" sz="1500" b="1"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8248">
                <a:tc gridSpan="6">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ES" sz="1500" b="0" i="0" u="none" strike="noStrike" cap="none" normalizeH="0" baseline="0" dirty="0">
                          <a:ln>
                            <a:noFill/>
                          </a:ln>
                          <a:solidFill>
                            <a:schemeClr val="tx1"/>
                          </a:solidFill>
                          <a:effectLst/>
                          <a:latin typeface="+mj-lt"/>
                          <a:ea typeface="MS PGothic" pitchFamily="34" charset="-128"/>
                        </a:rPr>
                        <a:t>Se </a:t>
                      </a:r>
                      <a:r>
                        <a:rPr kumimoji="0" lang="es-ES" sz="1500" b="0" i="0" u="none" strike="noStrike" cap="none" normalizeH="0" baseline="0" dirty="0" smtClean="0">
                          <a:ln>
                            <a:noFill/>
                          </a:ln>
                          <a:solidFill>
                            <a:schemeClr val="tx1"/>
                          </a:solidFill>
                          <a:effectLst/>
                          <a:latin typeface="+mj-lt"/>
                          <a:ea typeface="MS PGothic" pitchFamily="34" charset="-128"/>
                        </a:rPr>
                        <a:t>identificaron 2 riesgos operativos </a:t>
                      </a:r>
                      <a:r>
                        <a:rPr kumimoji="0" lang="es-ES" sz="1500" b="0" i="0" u="none" strike="noStrike" cap="none" normalizeH="0" baseline="0" dirty="0">
                          <a:ln>
                            <a:noFill/>
                          </a:ln>
                          <a:solidFill>
                            <a:schemeClr val="tx1"/>
                          </a:solidFill>
                          <a:effectLst/>
                          <a:latin typeface="+mj-lt"/>
                          <a:ea typeface="MS PGothic" pitchFamily="34" charset="-128"/>
                        </a:rPr>
                        <a:t>y se formularon </a:t>
                      </a:r>
                      <a:r>
                        <a:rPr kumimoji="0" lang="es-ES" sz="1500" b="0" i="0" u="none" strike="noStrike" cap="none" normalizeH="0" baseline="0" dirty="0" smtClean="0">
                          <a:ln>
                            <a:noFill/>
                          </a:ln>
                          <a:solidFill>
                            <a:schemeClr val="tx1"/>
                          </a:solidFill>
                          <a:effectLst/>
                          <a:latin typeface="+mj-lt"/>
                          <a:ea typeface="MS PGothic" pitchFamily="34" charset="-128"/>
                        </a:rPr>
                        <a:t>4 oportunidades de mejora, 3 cerradas y 1 se encuentra en proceso</a:t>
                      </a:r>
                      <a:endParaRPr kumimoji="0" lang="es-ES" sz="1500" b="0" i="0" u="none" strike="noStrike" cap="none" normalizeH="0" baseline="0" dirty="0">
                        <a:ln>
                          <a:noFill/>
                        </a:ln>
                        <a:solidFill>
                          <a:schemeClr val="tx1"/>
                        </a:solidFill>
                        <a:effectLst/>
                        <a:latin typeface="+mj-lt"/>
                        <a:ea typeface="MS PGothic"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20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800" b="1"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3912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4994335" y="5524916"/>
            <a:ext cx="1878784" cy="369332"/>
          </a:xfrm>
          <a:prstGeom prst="rect">
            <a:avLst/>
          </a:prstGeom>
        </p:spPr>
        <p:txBody>
          <a:bodyPr wrap="none">
            <a:spAutoFit/>
          </a:bodyPr>
          <a:lstStyle/>
          <a:p>
            <a:pPr algn="ctr"/>
            <a:r>
              <a:rPr lang="es-MX" dirty="0" smtClean="0"/>
              <a:t>Marzo 28 de 2019</a:t>
            </a:r>
            <a:endParaRPr lang="es-ES" dirty="0"/>
          </a:p>
        </p:txBody>
      </p:sp>
      <p:sp>
        <p:nvSpPr>
          <p:cNvPr id="5" name="Text Box 6"/>
          <p:cNvSpPr txBox="1">
            <a:spLocks noChangeArrowheads="1"/>
          </p:cNvSpPr>
          <p:nvPr/>
        </p:nvSpPr>
        <p:spPr bwMode="auto">
          <a:xfrm>
            <a:off x="1474766" y="449660"/>
            <a:ext cx="8917922" cy="2308324"/>
          </a:xfrm>
          <a:prstGeom prst="rect">
            <a:avLst/>
          </a:prstGeom>
          <a:noFill/>
          <a:ln w="9525">
            <a:noFill/>
            <a:miter lim="800000"/>
            <a:headEnd/>
            <a:tailEnd/>
          </a:ln>
        </p:spPr>
        <p:txBody>
          <a:bodyPr wrap="square">
            <a:spAutoFit/>
          </a:bodyPr>
          <a:lstStyle/>
          <a:p>
            <a:pPr algn="ctr"/>
            <a:r>
              <a:rPr lang="es-MX" b="1" dirty="0"/>
              <a:t>SISTEMA DE GESTIÒN DE CALIDAD – </a:t>
            </a:r>
            <a:r>
              <a:rPr lang="es-MX" b="1" dirty="0" smtClean="0"/>
              <a:t>ISO9001:2015</a:t>
            </a:r>
            <a:r>
              <a:rPr lang="es-MX" b="1" dirty="0"/>
              <a:t/>
            </a:r>
            <a:br>
              <a:rPr lang="es-MX" b="1" dirty="0"/>
            </a:br>
            <a:r>
              <a:rPr lang="es-MX" b="1" dirty="0"/>
              <a:t/>
            </a:r>
            <a:br>
              <a:rPr lang="es-MX" b="1" dirty="0"/>
            </a:br>
            <a:r>
              <a:rPr lang="es-MX" dirty="0"/>
              <a:t>REVISIÓN GERENCIAL SECCIONAL</a:t>
            </a:r>
            <a:br>
              <a:rPr lang="es-MX" dirty="0"/>
            </a:br>
            <a:r>
              <a:rPr lang="es-MX" dirty="0">
                <a:solidFill>
                  <a:srgbClr val="FF3300"/>
                </a:solidFill>
              </a:rPr>
              <a:t/>
            </a:r>
            <a:br>
              <a:rPr lang="es-MX" dirty="0">
                <a:solidFill>
                  <a:srgbClr val="FF3300"/>
                </a:solidFill>
              </a:rPr>
            </a:br>
            <a:r>
              <a:rPr lang="es-MX" sz="2400" b="1" i="1" dirty="0">
                <a:solidFill>
                  <a:srgbClr val="FF3300"/>
                </a:solidFill>
              </a:rPr>
              <a:t>MACROPROCESO:  </a:t>
            </a:r>
            <a:r>
              <a:rPr lang="es-MX" sz="2400" b="1" i="1" dirty="0" smtClean="0">
                <a:solidFill>
                  <a:srgbClr val="FF3300"/>
                </a:solidFill>
              </a:rPr>
              <a:t>SOPORTE</a:t>
            </a:r>
            <a:endParaRPr lang="es-MX" sz="2400" b="1" i="1" dirty="0">
              <a:solidFill>
                <a:srgbClr val="FF3300"/>
              </a:solidFill>
            </a:endParaRPr>
          </a:p>
          <a:p>
            <a:pPr algn="ctr"/>
            <a:r>
              <a:rPr lang="es-MX" sz="2400" b="1" i="1" dirty="0" smtClean="0">
                <a:solidFill>
                  <a:srgbClr val="FF3300"/>
                </a:solidFill>
              </a:rPr>
              <a:t>PROCESO</a:t>
            </a:r>
            <a:r>
              <a:rPr lang="es-MX" sz="2400" b="1" i="1" dirty="0">
                <a:solidFill>
                  <a:srgbClr val="FF3300"/>
                </a:solidFill>
              </a:rPr>
              <a:t>: </a:t>
            </a:r>
          </a:p>
          <a:p>
            <a:pPr algn="ctr"/>
            <a:r>
              <a:rPr lang="es-MX" sz="2400" b="1" i="1" u="sng" dirty="0" smtClean="0">
                <a:solidFill>
                  <a:srgbClr val="FF3300"/>
                </a:solidFill>
                <a:effectLst>
                  <a:outerShdw blurRad="38100" dist="38100" dir="2700000" algn="tl">
                    <a:srgbClr val="000000">
                      <a:alpha val="43137"/>
                    </a:srgbClr>
                  </a:outerShdw>
                </a:effectLst>
              </a:rPr>
              <a:t>GESTIÓN DOCUMENTAL</a:t>
            </a:r>
            <a:endParaRPr lang="es-MX" sz="2400" b="1" i="1" u="sng" dirty="0">
              <a:solidFill>
                <a:srgbClr val="FF3300"/>
              </a:solidFill>
              <a:effectLst>
                <a:outerShdw blurRad="38100" dist="38100" dir="2700000" algn="tl">
                  <a:srgbClr val="000000">
                    <a:alpha val="43137"/>
                  </a:srgbClr>
                </a:outerShdw>
              </a:effectLst>
            </a:endParaRPr>
          </a:p>
        </p:txBody>
      </p:sp>
      <p:graphicFrame>
        <p:nvGraphicFramePr>
          <p:cNvPr id="9" name="Tabla 8"/>
          <p:cNvGraphicFramePr>
            <a:graphicFrameLocks noGrp="1"/>
          </p:cNvGraphicFramePr>
          <p:nvPr>
            <p:extLst>
              <p:ext uri="{D42A27DB-BD31-4B8C-83A1-F6EECF244321}">
                <p14:modId xmlns:p14="http://schemas.microsoft.com/office/powerpoint/2010/main" val="1935584690"/>
              </p:ext>
            </p:extLst>
          </p:nvPr>
        </p:nvGraphicFramePr>
        <p:xfrm>
          <a:off x="2023314" y="3012646"/>
          <a:ext cx="8988769" cy="2257608"/>
        </p:xfrm>
        <a:graphic>
          <a:graphicData uri="http://schemas.openxmlformats.org/drawingml/2006/table">
            <a:tbl>
              <a:tblPr firstRow="1" firstCol="1" bandRow="1">
                <a:tableStyleId>{5C22544A-7EE6-4342-B048-85BDC9FD1C3A}</a:tableStyleId>
              </a:tblPr>
              <a:tblGrid>
                <a:gridCol w="3948337">
                  <a:extLst>
                    <a:ext uri="{9D8B030D-6E8A-4147-A177-3AD203B41FA5}">
                      <a16:colId xmlns:a16="http://schemas.microsoft.com/office/drawing/2014/main" val="33211938"/>
                    </a:ext>
                  </a:extLst>
                </a:gridCol>
                <a:gridCol w="5040432">
                  <a:extLst>
                    <a:ext uri="{9D8B030D-6E8A-4147-A177-3AD203B41FA5}">
                      <a16:colId xmlns:a16="http://schemas.microsoft.com/office/drawing/2014/main" val="1464573718"/>
                    </a:ext>
                  </a:extLst>
                </a:gridCol>
              </a:tblGrid>
              <a:tr h="328384">
                <a:tc>
                  <a:txBody>
                    <a:bodyPr/>
                    <a:lstStyle/>
                    <a:p>
                      <a:pPr>
                        <a:lnSpc>
                          <a:spcPct val="107000"/>
                        </a:lnSpc>
                        <a:spcAft>
                          <a:spcPts val="0"/>
                        </a:spcAft>
                      </a:pPr>
                      <a:r>
                        <a:rPr lang="es-CO" sz="1800" dirty="0">
                          <a:solidFill>
                            <a:schemeClr val="tx1"/>
                          </a:solidFill>
                          <a:effectLst/>
                        </a:rPr>
                        <a:t>ARTICULACIÓN CON ACREDITACIÓN</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nSpc>
                          <a:spcPct val="107000"/>
                        </a:lnSpc>
                        <a:spcAft>
                          <a:spcPts val="0"/>
                        </a:spcAft>
                      </a:pPr>
                      <a:r>
                        <a:rPr lang="es-CO" sz="1800" dirty="0" smtClean="0">
                          <a:solidFill>
                            <a:schemeClr val="tx1"/>
                          </a:solidFill>
                          <a:effectLst/>
                        </a:rPr>
                        <a:t>PROYECTO(S) </a:t>
                      </a:r>
                      <a:r>
                        <a:rPr lang="es-CO" sz="1800" dirty="0">
                          <a:solidFill>
                            <a:schemeClr val="tx1"/>
                          </a:solidFill>
                          <a:effectLst/>
                        </a:rPr>
                        <a:t>PIDI ASOCIADO</a:t>
                      </a:r>
                      <a:endParaRPr lang="es-CO"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839645958"/>
                  </a:ext>
                </a:extLst>
              </a:tr>
              <a:tr h="1641918">
                <a:tc>
                  <a:txBody>
                    <a:bodyPr/>
                    <a:lstStyle/>
                    <a:p>
                      <a:pPr>
                        <a:lnSpc>
                          <a:spcPct val="107000"/>
                        </a:lnSpc>
                        <a:spcAft>
                          <a:spcPts val="0"/>
                        </a:spcAft>
                      </a:pPr>
                      <a:endParaRPr lang="es-CO" sz="1800" dirty="0" smtClean="0">
                        <a:solidFill>
                          <a:schemeClr val="tx1"/>
                        </a:solidFill>
                        <a:effectLst/>
                      </a:endParaRPr>
                    </a:p>
                    <a:p>
                      <a:pPr>
                        <a:lnSpc>
                          <a:spcPct val="107000"/>
                        </a:lnSpc>
                        <a:spcAft>
                          <a:spcPts val="0"/>
                        </a:spcAft>
                      </a:pPr>
                      <a:endParaRPr lang="es-CO" sz="1800" dirty="0" smtClean="0">
                        <a:solidFill>
                          <a:schemeClr val="tx1"/>
                        </a:solidFill>
                        <a:effectLst/>
                      </a:endParaRPr>
                    </a:p>
                    <a:p>
                      <a:pPr>
                        <a:lnSpc>
                          <a:spcPct val="107000"/>
                        </a:lnSpc>
                        <a:spcAft>
                          <a:spcPts val="0"/>
                        </a:spcAft>
                      </a:pPr>
                      <a:r>
                        <a:rPr lang="es-CO" sz="1800" dirty="0" smtClean="0">
                          <a:solidFill>
                            <a:schemeClr val="tx1"/>
                          </a:solidFill>
                          <a:effectLst/>
                        </a:rPr>
                        <a:t>Factor 10. </a:t>
                      </a:r>
                      <a:r>
                        <a:rPr lang="es-CO" sz="1800" b="0" dirty="0" smtClean="0">
                          <a:solidFill>
                            <a:schemeClr val="tx1"/>
                          </a:solidFill>
                          <a:effectLst/>
                        </a:rPr>
                        <a:t>Organización, Administración </a:t>
                      </a:r>
                    </a:p>
                    <a:p>
                      <a:pPr>
                        <a:lnSpc>
                          <a:spcPct val="107000"/>
                        </a:lnSpc>
                        <a:spcAft>
                          <a:spcPts val="0"/>
                        </a:spcAft>
                      </a:pPr>
                      <a:r>
                        <a:rPr lang="es-CO" sz="1800" b="0" dirty="0" smtClean="0">
                          <a:solidFill>
                            <a:schemeClr val="tx1"/>
                          </a:solidFill>
                          <a:effectLst/>
                        </a:rPr>
                        <a:t>y Gestión</a:t>
                      </a:r>
                      <a:endParaRPr lang="es-CO"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r>
                        <a:rPr lang="es-CO" sz="1800" b="1" baseline="0" dirty="0" smtClean="0">
                          <a:solidFill>
                            <a:schemeClr val="tx1"/>
                          </a:solidFill>
                          <a:effectLst/>
                        </a:rPr>
                        <a:t>Proyecto 23</a:t>
                      </a:r>
                      <a:r>
                        <a:rPr lang="es-CO" sz="1800" baseline="0" dirty="0" smtClean="0">
                          <a:solidFill>
                            <a:schemeClr val="tx1"/>
                          </a:solidFill>
                          <a:effectLst/>
                        </a:rPr>
                        <a:t>: Sistemas integrados de gestión </a:t>
                      </a:r>
                    </a:p>
                    <a:p>
                      <a:pPr algn="just">
                        <a:lnSpc>
                          <a:spcPct val="107000"/>
                        </a:lnSpc>
                        <a:spcAft>
                          <a:spcPts val="0"/>
                        </a:spcAft>
                      </a:pPr>
                      <a:r>
                        <a:rPr lang="es-CO" sz="1800" baseline="0" dirty="0" smtClean="0">
                          <a:solidFill>
                            <a:schemeClr val="tx1"/>
                          </a:solidFill>
                          <a:effectLst/>
                        </a:rPr>
                        <a:t>(Gestión Documental)</a:t>
                      </a:r>
                    </a:p>
                  </a:txBody>
                  <a:tcPr marL="68580" marR="68580" marT="0" marB="0" anchor="ctr">
                    <a:solidFill>
                      <a:schemeClr val="bg1"/>
                    </a:solidFill>
                  </a:tcPr>
                </a:tc>
                <a:extLst>
                  <a:ext uri="{0D108BD9-81ED-4DB2-BD59-A6C34878D82A}">
                    <a16:rowId xmlns:a16="http://schemas.microsoft.com/office/drawing/2014/main" val="1851544738"/>
                  </a:ext>
                </a:extLst>
              </a:tr>
              <a:tr h="287306">
                <a:tc>
                  <a:txBody>
                    <a:bodyPr/>
                    <a:lstStyle/>
                    <a:p>
                      <a:pPr>
                        <a:lnSpc>
                          <a:spcPct val="107000"/>
                        </a:lnSpc>
                        <a:spcAft>
                          <a:spcPts val="0"/>
                        </a:spcAft>
                      </a:pPr>
                      <a:endParaRPr lang="es-CO" sz="1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algn="just">
                        <a:lnSpc>
                          <a:spcPct val="107000"/>
                        </a:lnSpc>
                        <a:spcAft>
                          <a:spcPts val="0"/>
                        </a:spcAft>
                      </a:pPr>
                      <a:endParaRPr lang="es-CO"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bg1"/>
                    </a:solidFill>
                  </a:tcPr>
                </a:tc>
                <a:extLst>
                  <a:ext uri="{0D108BD9-81ED-4DB2-BD59-A6C34878D82A}">
                    <a16:rowId xmlns:a16="http://schemas.microsoft.com/office/drawing/2014/main" val="3688045585"/>
                  </a:ext>
                </a:extLst>
              </a:tr>
            </a:tbl>
          </a:graphicData>
        </a:graphic>
      </p:graphicFrame>
    </p:spTree>
    <p:extLst>
      <p:ext uri="{BB962C8B-B14F-4D97-AF65-F5344CB8AC3E}">
        <p14:creationId xmlns:p14="http://schemas.microsoft.com/office/powerpoint/2010/main" val="950249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1000" fill="hold"/>
                                        <p:tgtEl>
                                          <p:spTgt spid="5"/>
                                        </p:tgtEl>
                                        <p:attrNameLst>
                                          <p:attrName>ppt_x</p:attrName>
                                        </p:attrNameLst>
                                      </p:cBhvr>
                                      <p:tavLst>
                                        <p:tav tm="0">
                                          <p:val>
                                            <p:strVal val="#ppt_x"/>
                                          </p:val>
                                        </p:tav>
                                        <p:tav tm="100000">
                                          <p:val>
                                            <p:strVal val="#ppt_x"/>
                                          </p:val>
                                        </p:tav>
                                      </p:tavLst>
                                    </p:anim>
                                    <p:anim calcmode="lin" valueType="num">
                                      <p:cBhvr additive="base">
                                        <p:cTn id="8" dur="1000" fill="hold"/>
                                        <p:tgtEl>
                                          <p:spTgt spid="5"/>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019096" y="98909"/>
            <a:ext cx="10019191" cy="369332"/>
          </a:xfrm>
          <a:prstGeom prst="rect">
            <a:avLst/>
          </a:prstGeom>
        </p:spPr>
        <p:txBody>
          <a:bodyPr wrap="square">
            <a:spAutoFit/>
          </a:bodyPr>
          <a:lstStyle/>
          <a:p>
            <a:pPr algn="ctr"/>
            <a:r>
              <a:rPr lang="es-CO" b="1" dirty="0"/>
              <a:t>ESTADO DE LAS ACCIONES DE LAS REVISIONES POR LA DIRECCIÓN PREVIAS</a:t>
            </a:r>
          </a:p>
        </p:txBody>
      </p:sp>
      <p:graphicFrame>
        <p:nvGraphicFramePr>
          <p:cNvPr id="7" name="1 Tabla"/>
          <p:cNvGraphicFramePr>
            <a:graphicFrameLocks noGrp="1"/>
          </p:cNvGraphicFramePr>
          <p:nvPr>
            <p:extLst>
              <p:ext uri="{D42A27DB-BD31-4B8C-83A1-F6EECF244321}">
                <p14:modId xmlns:p14="http://schemas.microsoft.com/office/powerpoint/2010/main" val="3809451530"/>
              </p:ext>
            </p:extLst>
          </p:nvPr>
        </p:nvGraphicFramePr>
        <p:xfrm>
          <a:off x="756457" y="468241"/>
          <a:ext cx="8911244" cy="1063337"/>
        </p:xfrm>
        <a:graphic>
          <a:graphicData uri="http://schemas.openxmlformats.org/drawingml/2006/table">
            <a:tbl>
              <a:tblPr>
                <a:tableStyleId>{5C22544A-7EE6-4342-B048-85BDC9FD1C3A}</a:tableStyleId>
              </a:tblPr>
              <a:tblGrid>
                <a:gridCol w="2227811">
                  <a:extLst>
                    <a:ext uri="{9D8B030D-6E8A-4147-A177-3AD203B41FA5}">
                      <a16:colId xmlns:a16="http://schemas.microsoft.com/office/drawing/2014/main" val="4206363942"/>
                    </a:ext>
                  </a:extLst>
                </a:gridCol>
                <a:gridCol w="2227811">
                  <a:extLst>
                    <a:ext uri="{9D8B030D-6E8A-4147-A177-3AD203B41FA5}">
                      <a16:colId xmlns:a16="http://schemas.microsoft.com/office/drawing/2014/main" val="3487756267"/>
                    </a:ext>
                  </a:extLst>
                </a:gridCol>
                <a:gridCol w="2227811">
                  <a:extLst>
                    <a:ext uri="{9D8B030D-6E8A-4147-A177-3AD203B41FA5}">
                      <a16:colId xmlns:a16="http://schemas.microsoft.com/office/drawing/2014/main" val="20017"/>
                    </a:ext>
                  </a:extLst>
                </a:gridCol>
                <a:gridCol w="2227811">
                  <a:extLst>
                    <a:ext uri="{9D8B030D-6E8A-4147-A177-3AD203B41FA5}">
                      <a16:colId xmlns:a16="http://schemas.microsoft.com/office/drawing/2014/main" val="20018"/>
                    </a:ext>
                  </a:extLst>
                </a:gridCol>
              </a:tblGrid>
              <a:tr h="266703">
                <a:tc gridSpan="4">
                  <a:txBody>
                    <a:bodyPr/>
                    <a:lstStyle/>
                    <a:p>
                      <a:pPr algn="ctr" rtl="0" fontAlgn="ctr"/>
                      <a:r>
                        <a:rPr lang="es-CO" sz="1600" b="1" u="none" strike="noStrike" dirty="0">
                          <a:effectLst/>
                        </a:rPr>
                        <a:t>CONSOLIDADO DE TAREAS DE REVISIONES GERENCIALES  2007-1 AL </a:t>
                      </a:r>
                      <a:r>
                        <a:rPr lang="es-CO" sz="1600" b="1" u="none" strike="noStrike" dirty="0" smtClean="0">
                          <a:effectLst/>
                        </a:rPr>
                        <a:t>2018</a:t>
                      </a:r>
                      <a:endParaRPr lang="es-CO" sz="16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360446">
                <a:tc>
                  <a:txBody>
                    <a:bodyPr/>
                    <a:lstStyle/>
                    <a:p>
                      <a:pPr marL="0" algn="ctr" defTabSz="457200" rtl="0" eaLnBrk="1" fontAlgn="ctr" latinLnBrk="0" hangingPunct="1"/>
                      <a:r>
                        <a:rPr lang="es-CO" sz="1600" b="1" u="none" strike="noStrike" kern="1200" dirty="0">
                          <a:solidFill>
                            <a:schemeClr val="dk1"/>
                          </a:solidFill>
                          <a:effectLst/>
                          <a:latin typeface="+mn-lt"/>
                          <a:ea typeface="+mn-ea"/>
                          <a:cs typeface="+mn-cs"/>
                        </a:rPr>
                        <a:t>2017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marL="0" algn="ctr" defTabSz="457200" rtl="0" eaLnBrk="1" fontAlgn="ctr" latinLnBrk="0" hangingPunct="1"/>
                      <a:r>
                        <a:rPr lang="es-CO" sz="1600" b="1" u="none" strike="noStrike" kern="1200" dirty="0" smtClean="0">
                          <a:solidFill>
                            <a:schemeClr val="dk1"/>
                          </a:solidFill>
                          <a:effectLst/>
                          <a:latin typeface="+mn-lt"/>
                          <a:ea typeface="+mn-ea"/>
                          <a:cs typeface="+mn-cs"/>
                        </a:rPr>
                        <a:t>2018</a:t>
                      </a:r>
                      <a:endParaRPr lang="es-CO" sz="1600" b="1" u="none" strike="noStrike" kern="1200" dirty="0">
                        <a:solidFill>
                          <a:schemeClr val="dk1"/>
                        </a:solidFill>
                        <a:effectLst/>
                        <a:latin typeface="+mn-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ctr"/>
                      <a:r>
                        <a:rPr lang="es-CO" sz="1600" b="1" u="none" strike="noStrike" dirty="0">
                          <a:effectLst/>
                        </a:rPr>
                        <a:t>En proceso</a:t>
                      </a:r>
                      <a:endParaRPr lang="es-CO" sz="16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ctr" rtl="0" fontAlgn="ctr"/>
                      <a:r>
                        <a:rPr lang="es-CO" sz="1600" b="1" i="0" u="none" strike="noStrike" dirty="0" smtClean="0">
                          <a:solidFill>
                            <a:schemeClr val="dk1"/>
                          </a:solidFill>
                          <a:effectLst/>
                          <a:latin typeface="+mn-lt"/>
                        </a:rPr>
                        <a:t>Total</a:t>
                      </a:r>
                      <a:r>
                        <a:rPr lang="es-CO" sz="1600" b="1" i="0" u="none" strike="noStrike" baseline="0" dirty="0" smtClean="0">
                          <a:solidFill>
                            <a:schemeClr val="dk1"/>
                          </a:solidFill>
                          <a:effectLst/>
                          <a:latin typeface="+mn-lt"/>
                        </a:rPr>
                        <a:t> Acciones </a:t>
                      </a:r>
                    </a:p>
                    <a:p>
                      <a:pPr algn="ctr" rtl="0" fontAlgn="ctr"/>
                      <a:r>
                        <a:rPr lang="es-CO" sz="1600" b="1" i="0" u="none" strike="noStrike" baseline="0" dirty="0" smtClean="0">
                          <a:solidFill>
                            <a:schemeClr val="dk1"/>
                          </a:solidFill>
                          <a:effectLst/>
                          <a:latin typeface="+mn-lt"/>
                        </a:rPr>
                        <a:t>2017 al 2018</a:t>
                      </a:r>
                      <a:endParaRPr lang="es-CO" sz="1600" b="1" i="0" u="none" strike="noStrike" dirty="0">
                        <a:solidFill>
                          <a:srgbClr val="000000"/>
                        </a:solidFill>
                        <a:effectLst/>
                        <a:latin typeface="Arial"/>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AA00"/>
                    </a:solidFill>
                  </a:tcPr>
                </a:tc>
                <a:extLst>
                  <a:ext uri="{0D108BD9-81ED-4DB2-BD59-A6C34878D82A}">
                    <a16:rowId xmlns:a16="http://schemas.microsoft.com/office/drawing/2014/main" val="10001"/>
                  </a:ext>
                </a:extLst>
              </a:tr>
              <a:tr h="308954">
                <a:tc>
                  <a:txBody>
                    <a:bodyPr/>
                    <a:lstStyle/>
                    <a:p>
                      <a:pPr algn="ctr" rtl="0" fontAlgn="ctr"/>
                      <a:r>
                        <a:rPr lang="es-CO" sz="1600" b="1" i="0" u="none" strike="noStrike" dirty="0">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tc>
                  <a:txBody>
                    <a:bodyPr/>
                    <a:lstStyle/>
                    <a:p>
                      <a:pPr algn="ctr" rtl="0" fontAlgn="ctr"/>
                      <a:r>
                        <a:rPr lang="es-CO" sz="1600" b="1" i="0" u="none" strike="noStrike" dirty="0" smtClean="0">
                          <a:solidFill>
                            <a:srgbClr val="000000"/>
                          </a:solidFill>
                          <a:effectLst/>
                          <a:latin typeface="Arial" panose="020B0604020202020204" pitchFamily="34" charset="0"/>
                        </a:rPr>
                        <a:t>2</a:t>
                      </a:r>
                      <a:endParaRPr lang="es-CO" sz="1600" b="1"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rtl="0" fontAlgn="b"/>
                      <a:r>
                        <a:rPr lang="es-CO" sz="1600" b="1" i="0" u="none" strike="noStrike" dirty="0">
                          <a:solidFill>
                            <a:srgbClr val="000000"/>
                          </a:solidFill>
                          <a:effectLst/>
                          <a:latin typeface="Arial"/>
                        </a:rPr>
                        <a:t>2</a:t>
                      </a: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DFF6D"/>
                    </a:solidFill>
                  </a:tcPr>
                </a:tc>
                <a:tc>
                  <a:txBody>
                    <a:bodyPr/>
                    <a:lstStyle/>
                    <a:p>
                      <a:pPr algn="ctr" rtl="0" fontAlgn="b"/>
                      <a:r>
                        <a:rPr lang="es-CO" sz="1600" b="1" i="0" u="none" strike="noStrike" dirty="0" smtClean="0">
                          <a:solidFill>
                            <a:srgbClr val="000000"/>
                          </a:solidFill>
                          <a:effectLst/>
                          <a:latin typeface="Arial"/>
                        </a:rPr>
                        <a:t>4</a:t>
                      </a:r>
                      <a:endParaRPr lang="es-CO" sz="1600" b="1" i="0" u="none" strike="noStrike" dirty="0">
                        <a:solidFill>
                          <a:srgbClr val="000000"/>
                        </a:solidFill>
                        <a:effectLst/>
                        <a:latin typeface="Arial"/>
                      </a:endParaRPr>
                    </a:p>
                  </a:txBody>
                  <a:tcPr marL="0" marR="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AA00"/>
                    </a:solidFill>
                  </a:tcPr>
                </a:tc>
                <a:extLst>
                  <a:ext uri="{0D108BD9-81ED-4DB2-BD59-A6C34878D82A}">
                    <a16:rowId xmlns:a16="http://schemas.microsoft.com/office/drawing/2014/main" val="10002"/>
                  </a:ext>
                </a:extLst>
              </a:tr>
            </a:tbl>
          </a:graphicData>
        </a:graphic>
      </p:graphicFrame>
      <p:graphicFrame>
        <p:nvGraphicFramePr>
          <p:cNvPr id="9" name="2 Tabla"/>
          <p:cNvGraphicFramePr>
            <a:graphicFrameLocks noGrp="1"/>
          </p:cNvGraphicFramePr>
          <p:nvPr>
            <p:extLst>
              <p:ext uri="{D42A27DB-BD31-4B8C-83A1-F6EECF244321}">
                <p14:modId xmlns:p14="http://schemas.microsoft.com/office/powerpoint/2010/main" val="2087500421"/>
              </p:ext>
            </p:extLst>
          </p:nvPr>
        </p:nvGraphicFramePr>
        <p:xfrm>
          <a:off x="756457" y="1749116"/>
          <a:ext cx="10915811" cy="3961727"/>
        </p:xfrm>
        <a:graphic>
          <a:graphicData uri="http://schemas.openxmlformats.org/drawingml/2006/table">
            <a:tbl>
              <a:tblPr>
                <a:tableStyleId>{5C22544A-7EE6-4342-B048-85BDC9FD1C3A}</a:tableStyleId>
              </a:tblPr>
              <a:tblGrid>
                <a:gridCol w="349303">
                  <a:extLst>
                    <a:ext uri="{9D8B030D-6E8A-4147-A177-3AD203B41FA5}">
                      <a16:colId xmlns:a16="http://schemas.microsoft.com/office/drawing/2014/main" val="20000"/>
                    </a:ext>
                  </a:extLst>
                </a:gridCol>
                <a:gridCol w="2982914">
                  <a:extLst>
                    <a:ext uri="{9D8B030D-6E8A-4147-A177-3AD203B41FA5}">
                      <a16:colId xmlns:a16="http://schemas.microsoft.com/office/drawing/2014/main" val="20001"/>
                    </a:ext>
                  </a:extLst>
                </a:gridCol>
                <a:gridCol w="6779623">
                  <a:extLst>
                    <a:ext uri="{9D8B030D-6E8A-4147-A177-3AD203B41FA5}">
                      <a16:colId xmlns:a16="http://schemas.microsoft.com/office/drawing/2014/main" val="3015539728"/>
                    </a:ext>
                  </a:extLst>
                </a:gridCol>
                <a:gridCol w="803971">
                  <a:extLst>
                    <a:ext uri="{9D8B030D-6E8A-4147-A177-3AD203B41FA5}">
                      <a16:colId xmlns:a16="http://schemas.microsoft.com/office/drawing/2014/main" val="20003"/>
                    </a:ext>
                  </a:extLst>
                </a:gridCol>
              </a:tblGrid>
              <a:tr h="458930">
                <a:tc gridSpan="4">
                  <a:txBody>
                    <a:bodyPr/>
                    <a:lstStyle/>
                    <a:p>
                      <a:pPr algn="ctr" fontAlgn="b"/>
                      <a:r>
                        <a:rPr lang="es-CO" sz="1800" b="1" u="none" strike="noStrike" dirty="0" smtClean="0">
                          <a:effectLst/>
                          <a:latin typeface="+mj-lt"/>
                        </a:rPr>
                        <a:t>SEGUIMIENTO A ACCIONES DE MEJORAMIENTO 2018</a:t>
                      </a:r>
                      <a:endParaRPr lang="es-CO" sz="1800" b="1" i="0" u="none" strike="noStrike" dirty="0">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0"/>
                  </a:ext>
                </a:extLst>
              </a:tr>
              <a:tr h="297597">
                <a:tc>
                  <a:txBody>
                    <a:bodyPr/>
                    <a:lstStyle/>
                    <a:p>
                      <a:pPr algn="ctr" fontAlgn="ctr"/>
                      <a:r>
                        <a:rPr lang="es-CO" sz="1200" b="1" u="none" strike="noStrike" kern="1200" dirty="0">
                          <a:solidFill>
                            <a:schemeClr val="dk1"/>
                          </a:solidFill>
                          <a:effectLst/>
                          <a:latin typeface="+mj-lt"/>
                          <a:ea typeface="+mn-ea"/>
                          <a:cs typeface="+mn-cs"/>
                        </a:rPr>
                        <a:t>No.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dirty="0">
                          <a:effectLst/>
                          <a:latin typeface="+mj-lt"/>
                        </a:rPr>
                        <a:t>ACCIONES DE MEJORAMIENTO </a:t>
                      </a:r>
                      <a:endParaRPr lang="es-CO" sz="1200" b="1" i="0" u="none" strike="noStrike" dirty="0">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a:solidFill>
                            <a:schemeClr val="dk1"/>
                          </a:solidFill>
                          <a:effectLst/>
                          <a:latin typeface="+mj-lt"/>
                          <a:ea typeface="+mn-ea"/>
                          <a:cs typeface="+mn-cs"/>
                        </a:rPr>
                        <a:t>SEGUIMIENTO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s-CO" sz="1200" b="1" u="none" strike="noStrike" kern="1200" dirty="0">
                          <a:solidFill>
                            <a:schemeClr val="dk1"/>
                          </a:solidFill>
                          <a:effectLst/>
                          <a:latin typeface="+mj-lt"/>
                          <a:ea typeface="+mn-ea"/>
                          <a:cs typeface="+mn-cs"/>
                        </a:rPr>
                        <a:t>ESTADO</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602600">
                <a:tc>
                  <a:txBody>
                    <a:bodyPr/>
                    <a:lstStyle/>
                    <a:p>
                      <a:pPr algn="ctr" rtl="0" fontAlgn="ctr"/>
                      <a:r>
                        <a:rPr lang="es-CO" sz="1600" u="none" strike="noStrike" dirty="0">
                          <a:effectLst/>
                          <a:latin typeface="+mj-lt"/>
                        </a:rPr>
                        <a:t>1</a:t>
                      </a:r>
                      <a:endParaRPr lang="es-CO" sz="16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s-CO" sz="1200" b="0" i="0" u="none" strike="noStrike" dirty="0" smtClean="0">
                          <a:effectLst/>
                          <a:latin typeface="+mj-lt"/>
                        </a:rPr>
                        <a:t>   Organización </a:t>
                      </a:r>
                      <a:r>
                        <a:rPr lang="es-CO" sz="1200" b="0" i="0" u="none" strike="noStrike" dirty="0">
                          <a:effectLst/>
                          <a:latin typeface="+mj-lt"/>
                        </a:rPr>
                        <a:t>de 1.185 </a:t>
                      </a:r>
                      <a:r>
                        <a:rPr lang="es-CO" sz="1200" b="0" i="0" u="none" strike="noStrike" dirty="0" smtClean="0">
                          <a:effectLst/>
                          <a:latin typeface="+mj-lt"/>
                        </a:rPr>
                        <a:t>cajas</a:t>
                      </a:r>
                      <a:r>
                        <a:rPr lang="es-CO" sz="1200" b="0" i="0" u="none" strike="noStrike" baseline="0" dirty="0" smtClean="0">
                          <a:effectLst/>
                          <a:latin typeface="+mj-lt"/>
                        </a:rPr>
                        <a:t> </a:t>
                      </a:r>
                      <a:r>
                        <a:rPr lang="es-CO" sz="1200" b="0" i="0" u="none" strike="noStrike" dirty="0" smtClean="0">
                          <a:effectLst/>
                          <a:latin typeface="+mj-lt"/>
                        </a:rPr>
                        <a:t>que </a:t>
                      </a:r>
                      <a:r>
                        <a:rPr lang="es-CO" sz="1200" b="0" i="0" u="none" strike="noStrike" dirty="0">
                          <a:effectLst/>
                          <a:latin typeface="+mj-lt"/>
                        </a:rPr>
                        <a:t>se encontraban en custodia de la empresa IRON MONTAIN (Clasificación, descripción, ordenación cronológica, levantamiento de inventario real, entre otras</a:t>
                      </a:r>
                      <a:r>
                        <a:rPr lang="es-CO" sz="1200" b="0" i="0" u="none" strike="noStrike" dirty="0" smtClean="0">
                          <a:effectLst/>
                          <a:latin typeface="+mj-lt"/>
                        </a:rPr>
                        <a:t>).</a:t>
                      </a:r>
                      <a:endParaRPr lang="es-CO" sz="1200" b="0" i="0" u="none" strike="noStrike"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smtClean="0">
                          <a:effectLst/>
                          <a:latin typeface="+mj-lt"/>
                        </a:rPr>
                        <a:t>Se realizó el Inventario </a:t>
                      </a:r>
                      <a:r>
                        <a:rPr lang="es-CO" sz="1100" b="0" i="0" u="none" strike="noStrike" dirty="0">
                          <a:effectLst/>
                          <a:latin typeface="+mj-lt"/>
                        </a:rPr>
                        <a:t>d</a:t>
                      </a:r>
                      <a:r>
                        <a:rPr lang="es-CO" sz="1100" b="0" i="0" u="none" strike="noStrike" dirty="0" smtClean="0">
                          <a:effectLst/>
                          <a:latin typeface="+mj-lt"/>
                        </a:rPr>
                        <a:t>ocumental </a:t>
                      </a:r>
                      <a:r>
                        <a:rPr lang="es-CO" sz="1100" b="0" i="0" u="none" strike="noStrike" dirty="0">
                          <a:effectLst/>
                          <a:latin typeface="+mj-lt"/>
                        </a:rPr>
                        <a:t>y organización de 3.337 libros u otras unidades de conservación de las áreas </a:t>
                      </a:r>
                      <a:r>
                        <a:rPr lang="es-CO" sz="1100" b="0" i="0" u="none" strike="noStrike" dirty="0" smtClean="0">
                          <a:effectLst/>
                          <a:latin typeface="+mj-lt"/>
                        </a:rPr>
                        <a:t>financieras. De</a:t>
                      </a:r>
                      <a:r>
                        <a:rPr lang="es-CO" sz="1100" b="0" i="0" u="none" strike="noStrike" baseline="0" dirty="0" smtClean="0">
                          <a:effectLst/>
                          <a:latin typeface="+mj-lt"/>
                        </a:rPr>
                        <a:t> igual manera, s</a:t>
                      </a:r>
                      <a:r>
                        <a:rPr lang="es-CO" sz="1100" b="0" i="0" u="none" strike="noStrike" dirty="0" smtClean="0">
                          <a:effectLst/>
                          <a:latin typeface="+mj-lt"/>
                        </a:rPr>
                        <a:t>e </a:t>
                      </a:r>
                      <a:r>
                        <a:rPr lang="es-CO" sz="1100" b="0" i="0" u="none" strike="noStrike" dirty="0">
                          <a:effectLst/>
                          <a:latin typeface="+mj-lt"/>
                        </a:rPr>
                        <a:t>realizó el Inventario en </a:t>
                      </a:r>
                      <a:r>
                        <a:rPr lang="es-CO" sz="1100" b="0" i="0" u="none" strike="noStrike" dirty="0" smtClean="0">
                          <a:effectLst/>
                          <a:latin typeface="+mj-lt"/>
                        </a:rPr>
                        <a:t>estado </a:t>
                      </a:r>
                      <a:r>
                        <a:rPr lang="es-CO" sz="1100" b="0" i="0" u="none" strike="noStrike" dirty="0">
                          <a:effectLst/>
                          <a:latin typeface="+mj-lt"/>
                        </a:rPr>
                        <a:t>n</a:t>
                      </a:r>
                      <a:r>
                        <a:rPr lang="es-CO" sz="1100" b="0" i="0" u="none" strike="noStrike" dirty="0" smtClean="0">
                          <a:effectLst/>
                          <a:latin typeface="+mj-lt"/>
                        </a:rPr>
                        <a:t>atural </a:t>
                      </a:r>
                      <a:r>
                        <a:rPr lang="es-CO" sz="1100" b="0" i="0" u="none" strike="noStrike" dirty="0">
                          <a:effectLst/>
                          <a:latin typeface="+mj-lt"/>
                        </a:rPr>
                        <a:t>de 4.331 carpetas </a:t>
                      </a:r>
                      <a:r>
                        <a:rPr lang="es-CO" sz="1100" b="0" i="0" u="none" strike="noStrike" dirty="0" smtClean="0">
                          <a:effectLst/>
                          <a:latin typeface="+mj-lt"/>
                        </a:rPr>
                        <a:t>de las  </a:t>
                      </a:r>
                      <a:r>
                        <a:rPr lang="es-CO" sz="1100" b="0" i="0" u="none" strike="noStrike" dirty="0">
                          <a:effectLst/>
                          <a:latin typeface="+mj-lt"/>
                        </a:rPr>
                        <a:t>áreas administrativas y misionales que se encontraban en cajas x300 </a:t>
                      </a:r>
                      <a:r>
                        <a:rPr lang="es-CO" sz="1100" b="0" i="0" u="none" strike="noStrike" dirty="0" smtClean="0">
                          <a:effectLst/>
                          <a:latin typeface="+mj-lt"/>
                        </a:rPr>
                        <a:t>en </a:t>
                      </a:r>
                      <a:r>
                        <a:rPr lang="es-CO" sz="1100" b="0" i="0" u="none" strike="noStrike" dirty="0">
                          <a:effectLst/>
                          <a:latin typeface="+mj-lt"/>
                        </a:rPr>
                        <a:t>almacenamiento externo (IRON MOUNTAIN) para el proceso de valoración y depuración en el caso de los documentos de apoyo. </a:t>
                      </a:r>
                      <a:endParaRPr lang="es-CO" sz="1100" b="0" i="0" u="none" strike="noStrike" dirty="0" smtClean="0">
                        <a:effectLst/>
                        <a:latin typeface="+mj-lt"/>
                      </a:endParaRPr>
                    </a:p>
                    <a:p>
                      <a:pPr algn="l" fontAlgn="ctr"/>
                      <a:endParaRPr lang="es-CO" sz="1100" b="0" i="0" u="none" strike="noStrike" dirty="0">
                        <a:effectLst/>
                        <a:latin typeface="+mj-lt"/>
                      </a:endParaRPr>
                    </a:p>
                    <a:p>
                      <a:pPr algn="l" fontAlgn="ctr"/>
                      <a:r>
                        <a:rPr lang="es-CO" sz="1100" b="0" i="0" u="none" strike="noStrike" dirty="0" smtClean="0">
                          <a:effectLst/>
                          <a:latin typeface="+mj-lt"/>
                        </a:rPr>
                        <a:t>Actualmente</a:t>
                      </a:r>
                      <a:r>
                        <a:rPr lang="es-CO" sz="1100" b="0" i="0" u="none" strike="noStrike" dirty="0">
                          <a:effectLst/>
                          <a:latin typeface="+mj-lt"/>
                        </a:rPr>
                        <a:t>, se encuentra en proceso de valoración los documentos </a:t>
                      </a:r>
                      <a:r>
                        <a:rPr lang="es-CO" sz="1100" b="0" i="0" u="none" strike="noStrike" dirty="0" smtClean="0">
                          <a:effectLst/>
                          <a:latin typeface="+mj-lt"/>
                        </a:rPr>
                        <a:t>inventariados </a:t>
                      </a:r>
                      <a:r>
                        <a:rPr lang="es-CO" sz="1100" b="0" i="0" u="none" strike="noStrike" dirty="0">
                          <a:effectLst/>
                          <a:latin typeface="+mj-lt"/>
                        </a:rPr>
                        <a:t>en estado natural y </a:t>
                      </a:r>
                      <a:r>
                        <a:rPr lang="es-CO" sz="1100" b="0" i="0" u="none" strike="noStrike" dirty="0" smtClean="0">
                          <a:effectLst/>
                          <a:latin typeface="+mj-lt"/>
                        </a:rPr>
                        <a:t>en </a:t>
                      </a:r>
                      <a:r>
                        <a:rPr lang="es-CO" sz="1100" b="0" i="0" u="none" strike="noStrike" dirty="0">
                          <a:effectLst/>
                          <a:latin typeface="+mj-lt"/>
                        </a:rPr>
                        <a:t>organización documental </a:t>
                      </a:r>
                      <a:r>
                        <a:rPr lang="es-CO" sz="1100" b="0" i="0" u="none" strike="noStrike" dirty="0" smtClean="0">
                          <a:effectLst/>
                          <a:latin typeface="+mj-lt"/>
                        </a:rPr>
                        <a:t>el </a:t>
                      </a:r>
                      <a:r>
                        <a:rPr lang="es-CO" sz="1100" b="0" i="0" u="none" strike="noStrike" dirty="0">
                          <a:effectLst/>
                          <a:latin typeface="+mj-lt"/>
                        </a:rPr>
                        <a:t>acervo </a:t>
                      </a:r>
                      <a:r>
                        <a:rPr lang="es-CO" sz="1100" b="0" i="0" u="none" strike="noStrike" dirty="0" smtClean="0">
                          <a:effectLst/>
                          <a:latin typeface="+mj-lt"/>
                        </a:rPr>
                        <a:t>que</a:t>
                      </a:r>
                      <a:r>
                        <a:rPr lang="es-CO" sz="1100" b="0" i="0" u="none" strike="noStrike" baseline="0" dirty="0" smtClean="0">
                          <a:effectLst/>
                          <a:latin typeface="+mj-lt"/>
                        </a:rPr>
                        <a:t> ya paso por el proceso de valoración documental. En este caso </a:t>
                      </a:r>
                      <a:r>
                        <a:rPr lang="es-CO" sz="1100" b="0" i="0" u="none" strike="noStrike" dirty="0" smtClean="0">
                          <a:effectLst/>
                          <a:latin typeface="+mj-lt"/>
                        </a:rPr>
                        <a:t> </a:t>
                      </a:r>
                      <a:r>
                        <a:rPr lang="es-CO" sz="1100" b="0" i="0" u="none" strike="noStrike" dirty="0">
                          <a:effectLst/>
                          <a:latin typeface="+mj-lt"/>
                        </a:rPr>
                        <a:t>pueden ser aproximadamente </a:t>
                      </a:r>
                      <a:r>
                        <a:rPr lang="es-CO" sz="1100" b="0" i="0" u="none" strike="noStrike" dirty="0" smtClean="0">
                          <a:effectLst/>
                          <a:latin typeface="+mj-lt"/>
                        </a:rPr>
                        <a:t>4.000 </a:t>
                      </a:r>
                      <a:r>
                        <a:rPr lang="es-CO" sz="1100" b="0" i="0" u="none" strike="noStrike" dirty="0">
                          <a:effectLst/>
                          <a:latin typeface="+mj-lt"/>
                        </a:rPr>
                        <a:t>unidades de </a:t>
                      </a:r>
                      <a:r>
                        <a:rPr lang="es-CO" sz="1100" b="0" i="0" u="none" strike="noStrike" dirty="0" smtClean="0">
                          <a:effectLst/>
                          <a:latin typeface="+mj-lt"/>
                        </a:rPr>
                        <a:t>conservación</a:t>
                      </a:r>
                      <a:r>
                        <a:rPr lang="es-CO" sz="1100" b="0" i="0" u="none" strike="noStrike" dirty="0">
                          <a:effectLst/>
                          <a:latin typeface="+mj-lt"/>
                        </a:rPr>
                        <a:t>.</a:t>
                      </a:r>
                      <a:br>
                        <a:rPr lang="es-CO" sz="1100" b="0" i="0" u="none" strike="noStrike" dirty="0">
                          <a:effectLst/>
                          <a:latin typeface="+mj-lt"/>
                        </a:rPr>
                      </a:br>
                      <a:endParaRPr lang="es-CO" sz="1100" b="0" i="0" u="none" strike="noStrike"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000" b="1" i="0" u="none" strike="noStrike" dirty="0" smtClean="0">
                          <a:solidFill>
                            <a:srgbClr val="FF0000"/>
                          </a:solidFill>
                          <a:effectLst/>
                          <a:latin typeface="+mj-lt"/>
                        </a:rPr>
                        <a:t>En Proceso</a:t>
                      </a:r>
                      <a:endParaRPr lang="es-CO" sz="1000" b="0" i="0" u="none" strike="noStrike" dirty="0">
                        <a:solidFill>
                          <a:srgbClr val="FF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1602600">
                <a:tc>
                  <a:txBody>
                    <a:bodyPr/>
                    <a:lstStyle/>
                    <a:p>
                      <a:pPr algn="ctr" rtl="0" fontAlgn="ctr"/>
                      <a:r>
                        <a:rPr lang="es-CO" sz="1600" b="0" i="0" u="none" strike="noStrike" dirty="0" smtClean="0">
                          <a:solidFill>
                            <a:srgbClr val="000000"/>
                          </a:solidFill>
                          <a:effectLst/>
                          <a:latin typeface="+mj-lt"/>
                        </a:rPr>
                        <a:t>2</a:t>
                      </a:r>
                      <a:endParaRPr lang="es-CO" sz="1600" b="0" i="0" u="none" strike="noStrike" dirty="0">
                        <a:solidFill>
                          <a:srgbClr val="00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fontAlgn="ctr"/>
                      <a:r>
                        <a:rPr lang="es-CO" sz="1200" b="0" i="0" u="none" strike="noStrike" dirty="0" smtClean="0">
                          <a:effectLst/>
                          <a:latin typeface="+mj-lt"/>
                        </a:rPr>
                        <a:t>   De </a:t>
                      </a:r>
                      <a:r>
                        <a:rPr lang="es-CO" sz="1200" b="0" i="0" u="none" strike="noStrike" dirty="0">
                          <a:effectLst/>
                          <a:latin typeface="+mj-lt"/>
                        </a:rPr>
                        <a:t>acuerdo a la liberación de espacios en </a:t>
                      </a:r>
                      <a:r>
                        <a:rPr lang="es-CO" sz="1200" b="0" i="0" u="none" strike="noStrike" dirty="0" smtClean="0">
                          <a:effectLst/>
                          <a:latin typeface="+mj-lt"/>
                        </a:rPr>
                        <a:t>la </a:t>
                      </a:r>
                      <a:r>
                        <a:rPr lang="es-CO" sz="1200" b="0" i="0" u="none" strike="noStrike" dirty="0">
                          <a:effectLst/>
                          <a:latin typeface="+mj-lt"/>
                        </a:rPr>
                        <a:t>vigencia anterior, realizar </a:t>
                      </a:r>
                      <a:r>
                        <a:rPr lang="es-CO" sz="1200" b="0" i="0" u="none" strike="noStrike" baseline="0" dirty="0" smtClean="0">
                          <a:effectLst/>
                          <a:latin typeface="+mj-lt"/>
                        </a:rPr>
                        <a:t>   </a:t>
                      </a:r>
                      <a:r>
                        <a:rPr lang="es-CO" sz="1200" b="0" i="0" u="none" strike="noStrike" dirty="0" smtClean="0">
                          <a:effectLst/>
                          <a:latin typeface="+mj-lt"/>
                        </a:rPr>
                        <a:t>transferencias </a:t>
                      </a:r>
                      <a:r>
                        <a:rPr lang="es-CO" sz="1200" b="0" i="0" u="none" strike="noStrike" dirty="0">
                          <a:effectLst/>
                          <a:latin typeface="+mj-lt"/>
                        </a:rPr>
                        <a:t>documentales.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ctr"/>
                      <a:r>
                        <a:rPr lang="es-CO" sz="1100" b="0" i="0" u="none" strike="noStrike" dirty="0" smtClean="0">
                          <a:effectLst/>
                          <a:latin typeface="+mj-lt"/>
                        </a:rPr>
                        <a:t>Se</a:t>
                      </a:r>
                      <a:r>
                        <a:rPr lang="es-CO" sz="1100" b="0" i="0" u="none" strike="noStrike" baseline="0" dirty="0" smtClean="0">
                          <a:effectLst/>
                          <a:latin typeface="+mj-lt"/>
                        </a:rPr>
                        <a:t> </a:t>
                      </a:r>
                      <a:r>
                        <a:rPr lang="es-CO" sz="1100" b="0" i="0" u="none" strike="noStrike" dirty="0" smtClean="0">
                          <a:effectLst/>
                          <a:latin typeface="+mj-lt"/>
                        </a:rPr>
                        <a:t>desarrolló el proceso de transferencia documental</a:t>
                      </a:r>
                      <a:r>
                        <a:rPr lang="es-CO" sz="1100" b="0" i="0" u="none" strike="noStrike" baseline="0" dirty="0" smtClean="0">
                          <a:effectLst/>
                          <a:latin typeface="+mj-lt"/>
                        </a:rPr>
                        <a:t> en forma de </a:t>
                      </a:r>
                      <a:r>
                        <a:rPr lang="es-CO" sz="1100" b="0" i="0" u="none" strike="noStrike" dirty="0" smtClean="0">
                          <a:effectLst/>
                          <a:latin typeface="+mj-lt"/>
                        </a:rPr>
                        <a:t>contingencia, en las </a:t>
                      </a:r>
                      <a:r>
                        <a:rPr lang="es-CO" sz="1100" b="0" i="0" u="none" strike="noStrike" dirty="0">
                          <a:effectLst/>
                          <a:latin typeface="+mj-lt"/>
                        </a:rPr>
                        <a:t>oficinas de Pagaduría </a:t>
                      </a:r>
                      <a:r>
                        <a:rPr lang="es-CO" sz="1100" b="0" i="0" u="none" strike="noStrike" dirty="0" smtClean="0">
                          <a:effectLst/>
                          <a:latin typeface="+mj-lt"/>
                        </a:rPr>
                        <a:t>(223 </a:t>
                      </a:r>
                      <a:r>
                        <a:rPr lang="es-CO" sz="1100" b="0" i="0" u="none" strike="noStrike" dirty="0">
                          <a:effectLst/>
                          <a:latin typeface="+mj-lt"/>
                        </a:rPr>
                        <a:t>unidades de </a:t>
                      </a:r>
                      <a:r>
                        <a:rPr lang="es-CO" sz="1100" b="0" i="0" u="none" strike="noStrike" dirty="0" smtClean="0">
                          <a:effectLst/>
                          <a:latin typeface="+mj-lt"/>
                        </a:rPr>
                        <a:t>conservación),</a:t>
                      </a:r>
                      <a:r>
                        <a:rPr lang="es-CO" sz="1100" b="0" i="0" u="none" strike="noStrike" baseline="0" dirty="0" smtClean="0">
                          <a:effectLst/>
                          <a:latin typeface="+mj-lt"/>
                        </a:rPr>
                        <a:t> </a:t>
                      </a:r>
                      <a:r>
                        <a:rPr lang="es-CO" sz="1100" b="0" i="0" u="none" strike="noStrike" dirty="0" smtClean="0">
                          <a:effectLst/>
                          <a:latin typeface="+mj-lt"/>
                        </a:rPr>
                        <a:t>Secretaría </a:t>
                      </a:r>
                      <a:r>
                        <a:rPr lang="es-CO" sz="1100" b="0" i="0" u="none" strike="noStrike" dirty="0">
                          <a:effectLst/>
                          <a:latin typeface="+mj-lt"/>
                        </a:rPr>
                        <a:t>Seccional (153 unidades de conservación) y Decanatura de Derecho (6 unidades de conservación). </a:t>
                      </a:r>
                      <a:r>
                        <a:rPr lang="es-CO" sz="1100" b="0" i="0" u="sng" strike="noStrike" dirty="0">
                          <a:effectLst/>
                          <a:latin typeface="+mj-lt"/>
                        </a:rPr>
                        <a:t>Para un total de unidades de conservación </a:t>
                      </a:r>
                      <a:r>
                        <a:rPr lang="es-CO" sz="1100" b="0" i="0" u="sng" strike="noStrike" dirty="0" smtClean="0">
                          <a:effectLst/>
                          <a:latin typeface="+mj-lt"/>
                        </a:rPr>
                        <a:t>recibidas</a:t>
                      </a:r>
                      <a:r>
                        <a:rPr lang="es-CO" sz="1100" b="0" i="0" u="sng" strike="noStrike" baseline="0" dirty="0" smtClean="0">
                          <a:effectLst/>
                          <a:latin typeface="+mj-lt"/>
                        </a:rPr>
                        <a:t> </a:t>
                      </a:r>
                      <a:r>
                        <a:rPr lang="es-CO" sz="1100" b="0" i="0" u="sng" strike="noStrike" dirty="0" smtClean="0">
                          <a:effectLst/>
                          <a:latin typeface="+mj-lt"/>
                        </a:rPr>
                        <a:t>de </a:t>
                      </a:r>
                      <a:r>
                        <a:rPr lang="es-CO" sz="1100" b="0" i="0" u="sng" strike="noStrike" dirty="0">
                          <a:effectLst/>
                          <a:latin typeface="+mj-lt"/>
                        </a:rPr>
                        <a:t>382</a:t>
                      </a:r>
                      <a:r>
                        <a:rPr lang="es-CO" sz="1100" b="0" i="0" u="none" strike="noStrike" dirty="0">
                          <a:effectLst/>
                          <a:latin typeface="+mj-lt"/>
                        </a:rPr>
                        <a:t>. </a:t>
                      </a:r>
                      <a:endParaRPr lang="es-CO" sz="1100" b="0" i="0" u="none" strike="noStrike" dirty="0" smtClean="0">
                        <a:effectLst/>
                        <a:latin typeface="+mj-lt"/>
                      </a:endParaRPr>
                    </a:p>
                    <a:p>
                      <a:pPr algn="just" fontAlgn="ctr"/>
                      <a:r>
                        <a:rPr lang="es-CO" sz="1100" b="0" i="0" u="none" strike="noStrike" dirty="0">
                          <a:effectLst/>
                          <a:latin typeface="+mj-lt"/>
                        </a:rPr>
                        <a:t/>
                      </a:r>
                      <a:br>
                        <a:rPr lang="es-CO" sz="1100" b="0" i="0" u="none" strike="noStrike" dirty="0">
                          <a:effectLst/>
                          <a:latin typeface="+mj-lt"/>
                        </a:rPr>
                      </a:br>
                      <a:r>
                        <a:rPr lang="es-CO" sz="1100" b="0" i="0" u="none" strike="noStrike" dirty="0" smtClean="0">
                          <a:effectLst/>
                          <a:latin typeface="+mj-lt"/>
                        </a:rPr>
                        <a:t>De igual</a:t>
                      </a:r>
                      <a:r>
                        <a:rPr lang="es-CO" sz="1100" b="0" i="0" u="none" strike="noStrike" baseline="0" dirty="0" smtClean="0">
                          <a:effectLst/>
                          <a:latin typeface="+mj-lt"/>
                        </a:rPr>
                        <a:t> manera, s</a:t>
                      </a:r>
                      <a:r>
                        <a:rPr lang="es-CO" sz="1100" b="0" i="0" u="none" strike="noStrike" dirty="0" smtClean="0">
                          <a:effectLst/>
                          <a:latin typeface="+mj-lt"/>
                        </a:rPr>
                        <a:t>e </a:t>
                      </a:r>
                      <a:r>
                        <a:rPr lang="es-CO" sz="1100" b="0" i="0" u="none" strike="noStrike" dirty="0">
                          <a:effectLst/>
                          <a:latin typeface="+mj-lt"/>
                        </a:rPr>
                        <a:t>definió </a:t>
                      </a:r>
                      <a:r>
                        <a:rPr lang="es-CO" sz="1100" b="0" i="0" u="none" strike="noStrike" dirty="0" smtClean="0">
                          <a:effectLst/>
                          <a:latin typeface="+mj-lt"/>
                        </a:rPr>
                        <a:t>que se completaría el proceso de transferencias documentales</a:t>
                      </a:r>
                      <a:r>
                        <a:rPr lang="es-CO" sz="1100" b="0" i="0" u="none" strike="noStrike" baseline="0" dirty="0" smtClean="0">
                          <a:effectLst/>
                          <a:latin typeface="+mj-lt"/>
                        </a:rPr>
                        <a:t> </a:t>
                      </a:r>
                      <a:r>
                        <a:rPr lang="es-CO" sz="1100" b="0" i="0" u="none" strike="noStrike" dirty="0" smtClean="0">
                          <a:effectLst/>
                          <a:latin typeface="+mj-lt"/>
                        </a:rPr>
                        <a:t>en </a:t>
                      </a:r>
                      <a:r>
                        <a:rPr lang="es-CO" sz="1100" b="0" i="0" u="none" strike="noStrike" dirty="0">
                          <a:effectLst/>
                          <a:latin typeface="+mj-lt"/>
                        </a:rPr>
                        <a:t>el </a:t>
                      </a:r>
                      <a:r>
                        <a:rPr lang="es-CO" sz="1100" b="0" i="0" u="none" strike="noStrike" dirty="0" smtClean="0">
                          <a:effectLst/>
                          <a:latin typeface="+mj-lt"/>
                        </a:rPr>
                        <a:t>2019-2,</a:t>
                      </a:r>
                      <a:r>
                        <a:rPr lang="es-CO" sz="1100" b="0" i="0" u="none" strike="noStrike" baseline="0" dirty="0" smtClean="0">
                          <a:effectLst/>
                          <a:latin typeface="+mj-lt"/>
                        </a:rPr>
                        <a:t> avanzado el proceso de organización documental del fondo acumulado en un 70%, se contará con el espacio de almacenamiento para 800 cajas referencia  X100.</a:t>
                      </a:r>
                    </a:p>
                    <a:p>
                      <a:pPr algn="just" fontAlgn="ctr"/>
                      <a:endParaRPr lang="es-CO" sz="1100" b="0" i="0" u="none" strike="noStrike" dirty="0">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r>
                        <a:rPr lang="es-CO" sz="1000" b="1" i="0" u="none" strike="noStrike" dirty="0" smtClean="0">
                          <a:solidFill>
                            <a:srgbClr val="FF0000"/>
                          </a:solidFill>
                          <a:effectLst/>
                          <a:latin typeface="+mj-lt"/>
                        </a:rPr>
                        <a:t>En Proceso</a:t>
                      </a:r>
                      <a:endParaRPr lang="es-CO" sz="1000" b="0" i="0" u="none" strike="noStrike" dirty="0">
                        <a:solidFill>
                          <a:srgbClr val="FF0000"/>
                        </a:solidFill>
                        <a:effectLst/>
                        <a:latin typeface="+mj-lt"/>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42471016"/>
                  </a:ext>
                </a:extLst>
              </a:tr>
            </a:tbl>
          </a:graphicData>
        </a:graphic>
      </p:graphicFrame>
    </p:spTree>
    <p:extLst>
      <p:ext uri="{BB962C8B-B14F-4D97-AF65-F5344CB8AC3E}">
        <p14:creationId xmlns:p14="http://schemas.microsoft.com/office/powerpoint/2010/main" val="24456702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996537" y="2559291"/>
            <a:ext cx="9808017" cy="954107"/>
          </a:xfrm>
          <a:prstGeom prst="rect">
            <a:avLst/>
          </a:prstGeom>
        </p:spPr>
        <p:txBody>
          <a:bodyPr wrap="square">
            <a:spAutoFit/>
          </a:bodyPr>
          <a:lstStyle/>
          <a:p>
            <a:pPr algn="ctr" defTabSz="457200" fontAlgn="ctr">
              <a:defRPr/>
            </a:pPr>
            <a:r>
              <a:rPr lang="es-CO" sz="2800" b="1" dirty="0">
                <a:solidFill>
                  <a:srgbClr val="FF3300"/>
                </a:solidFill>
                <a:latin typeface="Arial" charset="0"/>
              </a:rPr>
              <a:t>OPORTUNIDADES Y ACCIONES DE MEJORA PARA EL </a:t>
            </a:r>
            <a:r>
              <a:rPr lang="es-CO" sz="2800" b="1" dirty="0" smtClean="0">
                <a:solidFill>
                  <a:srgbClr val="FF3300"/>
                </a:solidFill>
                <a:latin typeface="Arial" charset="0"/>
              </a:rPr>
              <a:t>PERÍODO </a:t>
            </a:r>
            <a:r>
              <a:rPr lang="es-CO" sz="2800" b="1" dirty="0">
                <a:solidFill>
                  <a:srgbClr val="FF3300"/>
                </a:solidFill>
                <a:latin typeface="Arial" charset="0"/>
              </a:rPr>
              <a:t>(</a:t>
            </a:r>
            <a:r>
              <a:rPr lang="es-ES" sz="2800" b="1" dirty="0" smtClean="0">
                <a:solidFill>
                  <a:srgbClr val="FF3300"/>
                </a:solidFill>
                <a:latin typeface="Arial" charset="0"/>
              </a:rPr>
              <a:t>2019)</a:t>
            </a:r>
            <a:endParaRPr lang="es-CO" sz="2800" b="1" dirty="0">
              <a:solidFill>
                <a:srgbClr val="FF0000"/>
              </a:solidFill>
              <a:latin typeface="Arial" charset="0"/>
            </a:endParaRPr>
          </a:p>
        </p:txBody>
      </p:sp>
    </p:spTree>
    <p:extLst>
      <p:ext uri="{BB962C8B-B14F-4D97-AF65-F5344CB8AC3E}">
        <p14:creationId xmlns:p14="http://schemas.microsoft.com/office/powerpoint/2010/main" val="27373657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88352" y="832783"/>
            <a:ext cx="9047979" cy="504056"/>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s-CO" sz="2400" b="1" i="0" u="none" strike="noStrike" kern="1200" cap="none" spc="0" normalizeH="0" baseline="0" noProof="0" dirty="0" smtClean="0">
                <a:ln>
                  <a:noFill/>
                </a:ln>
                <a:effectLst/>
                <a:uLnTx/>
                <a:uFillTx/>
                <a:latin typeface="Calibri"/>
                <a:ea typeface="+mj-ea"/>
                <a:cs typeface="+mj-cs"/>
              </a:rPr>
              <a:t>OPORTUNIDADES Y ACCIONES DE MEJORA PARA EL PRÓXIMO PERÍODO (</a:t>
            </a:r>
            <a:r>
              <a:rPr kumimoji="0" lang="es-ES" sz="2400" b="1" i="0" u="none" strike="noStrike" kern="1200" cap="none" spc="0" normalizeH="0" baseline="0" noProof="0" dirty="0" smtClean="0">
                <a:ln>
                  <a:noFill/>
                </a:ln>
                <a:effectLst/>
                <a:uLnTx/>
                <a:uFillTx/>
                <a:latin typeface="Calibri"/>
                <a:ea typeface="+mj-ea"/>
                <a:cs typeface="+mj-cs"/>
              </a:rPr>
              <a:t>2019)</a:t>
            </a:r>
            <a:endParaRPr kumimoji="0" lang="es-CO" sz="2400" b="1" i="0" u="none" strike="noStrike" kern="1200" cap="none" spc="0" normalizeH="0" baseline="0" noProof="0" dirty="0">
              <a:ln>
                <a:noFill/>
              </a:ln>
              <a:effectLst/>
              <a:uLnTx/>
              <a:uFillTx/>
              <a:latin typeface="Calibri"/>
              <a:ea typeface="+mj-ea"/>
              <a:cs typeface="+mj-cs"/>
            </a:endParaRPr>
          </a:p>
        </p:txBody>
      </p:sp>
      <p:graphicFrame>
        <p:nvGraphicFramePr>
          <p:cNvPr id="3" name="Tabla 2"/>
          <p:cNvGraphicFramePr>
            <a:graphicFrameLocks noGrp="1"/>
          </p:cNvGraphicFramePr>
          <p:nvPr>
            <p:extLst>
              <p:ext uri="{D42A27DB-BD31-4B8C-83A1-F6EECF244321}">
                <p14:modId xmlns:p14="http://schemas.microsoft.com/office/powerpoint/2010/main" val="3220854544"/>
              </p:ext>
            </p:extLst>
          </p:nvPr>
        </p:nvGraphicFramePr>
        <p:xfrm>
          <a:off x="788352" y="1496949"/>
          <a:ext cx="10580493" cy="4159269"/>
        </p:xfrm>
        <a:graphic>
          <a:graphicData uri="http://schemas.openxmlformats.org/drawingml/2006/table">
            <a:tbl>
              <a:tblPr>
                <a:tableStyleId>{D7AC3CCA-C797-4891-BE02-D94E43425B78}</a:tableStyleId>
              </a:tblPr>
              <a:tblGrid>
                <a:gridCol w="551076">
                  <a:extLst>
                    <a:ext uri="{9D8B030D-6E8A-4147-A177-3AD203B41FA5}">
                      <a16:colId xmlns:a16="http://schemas.microsoft.com/office/drawing/2014/main" val="1974375922"/>
                    </a:ext>
                  </a:extLst>
                </a:gridCol>
                <a:gridCol w="2727239">
                  <a:extLst>
                    <a:ext uri="{9D8B030D-6E8A-4147-A177-3AD203B41FA5}">
                      <a16:colId xmlns:a16="http://schemas.microsoft.com/office/drawing/2014/main" val="777752565"/>
                    </a:ext>
                  </a:extLst>
                </a:gridCol>
                <a:gridCol w="2727239">
                  <a:extLst>
                    <a:ext uri="{9D8B030D-6E8A-4147-A177-3AD203B41FA5}">
                      <a16:colId xmlns:a16="http://schemas.microsoft.com/office/drawing/2014/main" val="173982824"/>
                    </a:ext>
                  </a:extLst>
                </a:gridCol>
                <a:gridCol w="3629254">
                  <a:extLst>
                    <a:ext uri="{9D8B030D-6E8A-4147-A177-3AD203B41FA5}">
                      <a16:colId xmlns:a16="http://schemas.microsoft.com/office/drawing/2014/main" val="751199755"/>
                    </a:ext>
                  </a:extLst>
                </a:gridCol>
                <a:gridCol w="945685">
                  <a:extLst>
                    <a:ext uri="{9D8B030D-6E8A-4147-A177-3AD203B41FA5}">
                      <a16:colId xmlns:a16="http://schemas.microsoft.com/office/drawing/2014/main" val="3580817880"/>
                    </a:ext>
                  </a:extLst>
                </a:gridCol>
              </a:tblGrid>
              <a:tr h="252442">
                <a:tc gridSpan="5">
                  <a:txBody>
                    <a:bodyPr/>
                    <a:lstStyle/>
                    <a:p>
                      <a:pPr algn="ctr" fontAlgn="b"/>
                      <a:r>
                        <a:rPr lang="es-CO" sz="1600" b="1" u="none" strike="noStrike" dirty="0" smtClean="0">
                          <a:effectLst/>
                          <a:latin typeface="+mj-lt"/>
                        </a:rPr>
                        <a:t>GESTIÓN DOCUMENTAL</a:t>
                      </a:r>
                      <a:endParaRPr lang="es-CO" sz="1600" b="1" i="0" u="none" strike="noStrike" dirty="0">
                        <a:solidFill>
                          <a:srgbClr val="FF0000"/>
                        </a:solidFill>
                        <a:effectLst/>
                        <a:latin typeface="+mj-lt"/>
                      </a:endParaRPr>
                    </a:p>
                  </a:txBody>
                  <a:tcPr marL="9525" marR="9525" marT="9525" marB="0" anchor="ct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2855140446"/>
                  </a:ext>
                </a:extLst>
              </a:tr>
              <a:tr h="413087">
                <a:tc>
                  <a:txBody>
                    <a:bodyPr/>
                    <a:lstStyle/>
                    <a:p>
                      <a:pPr algn="ctr" fontAlgn="ctr"/>
                      <a:r>
                        <a:rPr lang="es-CO" sz="1400" b="1" u="none" strike="noStrike" dirty="0">
                          <a:effectLst/>
                          <a:latin typeface="+mj-lt"/>
                        </a:rPr>
                        <a:t>No.</a:t>
                      </a:r>
                      <a:endParaRPr lang="es-CO" sz="1400" b="1" i="0" u="none" strike="noStrike" dirty="0">
                        <a:effectLst/>
                        <a:latin typeface="+mj-lt"/>
                      </a:endParaRPr>
                    </a:p>
                  </a:txBody>
                  <a:tcPr marL="9525" marR="9525" marT="9525" marB="0" anchor="ctr"/>
                </a:tc>
                <a:tc>
                  <a:txBody>
                    <a:bodyPr/>
                    <a:lstStyle/>
                    <a:p>
                      <a:pPr algn="ctr" fontAlgn="ctr"/>
                      <a:r>
                        <a:rPr lang="es-CO" sz="1400" b="1" u="none" strike="noStrike" dirty="0">
                          <a:effectLst/>
                          <a:latin typeface="+mj-lt"/>
                        </a:rPr>
                        <a:t>ACCIÓN(ES) DE MEJORAMIENTO </a:t>
                      </a:r>
                      <a:endParaRPr lang="es-CO" sz="1400" b="1" i="0" u="none" strike="noStrike" dirty="0">
                        <a:solidFill>
                          <a:srgbClr val="FF0000"/>
                        </a:solidFill>
                        <a:effectLst/>
                        <a:latin typeface="+mj-lt"/>
                      </a:endParaRPr>
                    </a:p>
                  </a:txBody>
                  <a:tcPr marL="9525" marR="9525" marT="9525" marB="0" anchor="ctr"/>
                </a:tc>
                <a:tc>
                  <a:txBody>
                    <a:bodyPr/>
                    <a:lstStyle/>
                    <a:p>
                      <a:pPr algn="ctr" fontAlgn="ctr"/>
                      <a:r>
                        <a:rPr lang="es-CO" sz="1400" b="1" u="none" strike="noStrike" dirty="0">
                          <a:effectLst/>
                          <a:latin typeface="+mj-lt"/>
                        </a:rPr>
                        <a:t>IMPACTO</a:t>
                      </a:r>
                      <a:endParaRPr lang="es-CO" sz="1400" b="1" i="0" u="none" strike="noStrike" dirty="0">
                        <a:solidFill>
                          <a:srgbClr val="FF0000"/>
                        </a:solidFill>
                        <a:effectLst/>
                        <a:latin typeface="+mj-lt"/>
                      </a:endParaRPr>
                    </a:p>
                  </a:txBody>
                  <a:tcPr marL="9525" marR="9525" marT="9525" marB="0" anchor="ctr"/>
                </a:tc>
                <a:tc>
                  <a:txBody>
                    <a:bodyPr/>
                    <a:lstStyle/>
                    <a:p>
                      <a:pPr algn="ctr" fontAlgn="ctr"/>
                      <a:r>
                        <a:rPr lang="es-CO" sz="1400" b="1" u="none" strike="noStrike" dirty="0">
                          <a:effectLst/>
                          <a:latin typeface="+mj-lt"/>
                        </a:rPr>
                        <a:t>RESPONSABLE(S)</a:t>
                      </a:r>
                      <a:endParaRPr lang="es-CO" sz="1400" b="1" i="0" u="none" strike="noStrike" dirty="0">
                        <a:solidFill>
                          <a:srgbClr val="FF0000"/>
                        </a:solidFill>
                        <a:effectLst/>
                        <a:latin typeface="+mj-lt"/>
                      </a:endParaRPr>
                    </a:p>
                  </a:txBody>
                  <a:tcPr marL="9525" marR="9525" marT="9525" marB="0" anchor="ctr"/>
                </a:tc>
                <a:tc>
                  <a:txBody>
                    <a:bodyPr/>
                    <a:lstStyle/>
                    <a:p>
                      <a:pPr algn="ctr" fontAlgn="ctr"/>
                      <a:r>
                        <a:rPr lang="es-CO" sz="1400" b="1" u="none" strike="noStrike" dirty="0">
                          <a:effectLst/>
                          <a:latin typeface="+mj-lt"/>
                        </a:rPr>
                        <a:t>FECHA</a:t>
                      </a:r>
                      <a:endParaRPr lang="es-CO" sz="1400" b="1" i="0" u="none" strike="noStrike" dirty="0">
                        <a:solidFill>
                          <a:srgbClr val="FF0000"/>
                        </a:solidFill>
                        <a:effectLst/>
                        <a:latin typeface="+mj-lt"/>
                      </a:endParaRPr>
                    </a:p>
                  </a:txBody>
                  <a:tcPr marL="9525" marR="9525" marT="9525" marB="0" anchor="ctr"/>
                </a:tc>
                <a:extLst>
                  <a:ext uri="{0D108BD9-81ED-4DB2-BD59-A6C34878D82A}">
                    <a16:rowId xmlns:a16="http://schemas.microsoft.com/office/drawing/2014/main" val="2672179558"/>
                  </a:ext>
                </a:extLst>
              </a:tr>
              <a:tr h="899249">
                <a:tc>
                  <a:txBody>
                    <a:bodyPr/>
                    <a:lstStyle/>
                    <a:p>
                      <a:pPr algn="ctr" fontAlgn="ctr"/>
                      <a:r>
                        <a:rPr lang="es-CO" sz="1300" u="none" strike="noStrike" dirty="0">
                          <a:effectLst/>
                          <a:latin typeface="+mj-lt"/>
                        </a:rPr>
                        <a:t>1</a:t>
                      </a:r>
                      <a:endParaRPr lang="es-CO" sz="1300" b="1" i="0" u="none" strike="noStrike" dirty="0">
                        <a:solidFill>
                          <a:srgbClr val="000000"/>
                        </a:solidFill>
                        <a:effectLst/>
                        <a:latin typeface="+mj-lt"/>
                      </a:endParaRPr>
                    </a:p>
                  </a:txBody>
                  <a:tcPr marL="9525" marR="9525" marT="9525" marB="0" anchor="ctr"/>
                </a:tc>
                <a:tc>
                  <a:txBody>
                    <a:bodyPr/>
                    <a:lstStyle/>
                    <a:p>
                      <a:pPr algn="just" rtl="0" fontAlgn="ctr"/>
                      <a:r>
                        <a:rPr lang="es-CO" sz="1300" u="none" strike="noStrike" dirty="0">
                          <a:effectLst/>
                          <a:latin typeface="+mj-lt"/>
                        </a:rPr>
                        <a:t>Organización Documental del Fondo Acumulado de </a:t>
                      </a:r>
                      <a:r>
                        <a:rPr lang="es-CO" sz="1300" u="none" strike="noStrike" dirty="0" smtClean="0">
                          <a:effectLst/>
                          <a:latin typeface="+mj-lt"/>
                        </a:rPr>
                        <a:t>4.000 </a:t>
                      </a:r>
                      <a:r>
                        <a:rPr lang="es-CO" sz="1300" u="none" strike="noStrike" dirty="0">
                          <a:effectLst/>
                          <a:latin typeface="+mj-lt"/>
                        </a:rPr>
                        <a:t>aprox. unidades de conservación (Clasificación, descripción, ordenación cronológica, levantamiento de inventario real, entre </a:t>
                      </a:r>
                      <a:r>
                        <a:rPr lang="es-CO" sz="1300" u="none" strike="noStrike" dirty="0" smtClean="0">
                          <a:effectLst/>
                          <a:latin typeface="+mj-lt"/>
                        </a:rPr>
                        <a:t>otras actividades).</a:t>
                      </a:r>
                      <a:endParaRPr lang="es-CO" sz="1300" b="0" i="0" u="none" strike="noStrike" dirty="0">
                        <a:solidFill>
                          <a:srgbClr val="000000"/>
                        </a:solidFill>
                        <a:effectLst/>
                        <a:latin typeface="+mj-lt"/>
                      </a:endParaRPr>
                    </a:p>
                  </a:txBody>
                  <a:tcPr anchor="ctr"/>
                </a:tc>
                <a:tc>
                  <a:txBody>
                    <a:bodyPr/>
                    <a:lstStyle/>
                    <a:p>
                      <a:pPr algn="just" fontAlgn="ctr"/>
                      <a:r>
                        <a:rPr lang="es-CO" sz="1300" u="none" strike="noStrike" dirty="0">
                          <a:effectLst/>
                          <a:latin typeface="+mj-lt"/>
                        </a:rPr>
                        <a:t/>
                      </a:r>
                      <a:br>
                        <a:rPr lang="es-CO" sz="1300" u="none" strike="noStrike" dirty="0">
                          <a:effectLst/>
                          <a:latin typeface="+mj-lt"/>
                        </a:rPr>
                      </a:br>
                      <a:r>
                        <a:rPr lang="es-CO" sz="1300" u="none" strike="noStrike" dirty="0">
                          <a:effectLst/>
                          <a:latin typeface="+mj-lt"/>
                        </a:rPr>
                        <a:t/>
                      </a:r>
                      <a:br>
                        <a:rPr lang="es-CO" sz="1300" u="none" strike="noStrike" dirty="0">
                          <a:effectLst/>
                          <a:latin typeface="+mj-lt"/>
                        </a:rPr>
                      </a:br>
                      <a:r>
                        <a:rPr lang="es-CO" sz="1300" u="none" strike="noStrike" dirty="0">
                          <a:effectLst/>
                          <a:latin typeface="+mj-lt"/>
                        </a:rPr>
                        <a:t>Tener identificado plenamente la disposición final de los documentos.</a:t>
                      </a:r>
                      <a:br>
                        <a:rPr lang="es-CO" sz="1300" u="none" strike="noStrike" dirty="0">
                          <a:effectLst/>
                          <a:latin typeface="+mj-lt"/>
                        </a:rPr>
                      </a:br>
                      <a:r>
                        <a:rPr lang="es-CO" sz="1300" u="none" strike="noStrike" dirty="0">
                          <a:effectLst/>
                          <a:latin typeface="+mj-lt"/>
                        </a:rPr>
                        <a:t/>
                      </a:r>
                      <a:br>
                        <a:rPr lang="es-CO" sz="1300" u="none" strike="noStrike" dirty="0">
                          <a:effectLst/>
                          <a:latin typeface="+mj-lt"/>
                        </a:rPr>
                      </a:br>
                      <a:endParaRPr lang="es-CO" sz="1300" b="0" i="0" u="none" strike="noStrike" dirty="0">
                        <a:effectLst/>
                        <a:latin typeface="+mj-lt"/>
                      </a:endParaRPr>
                    </a:p>
                  </a:txBody>
                  <a:tcPr anchor="ctr"/>
                </a:tc>
                <a:tc>
                  <a:txBody>
                    <a:bodyPr/>
                    <a:lstStyle/>
                    <a:p>
                      <a:pPr algn="just" fontAlgn="ctr"/>
                      <a:r>
                        <a:rPr lang="es-CO" sz="1300" u="none" strike="noStrike" dirty="0">
                          <a:effectLst/>
                          <a:latin typeface="+mj-lt"/>
                        </a:rPr>
                        <a:t>Coordinadora de Gestión Documental y equipo de trabajo</a:t>
                      </a:r>
                      <a:endParaRPr lang="es-CO" sz="1300" b="0" i="0" u="none" strike="noStrike" dirty="0">
                        <a:effectLst/>
                        <a:latin typeface="+mj-lt"/>
                      </a:endParaRPr>
                    </a:p>
                  </a:txBody>
                  <a:tcPr anchor="ctr"/>
                </a:tc>
                <a:tc>
                  <a:txBody>
                    <a:bodyPr/>
                    <a:lstStyle/>
                    <a:p>
                      <a:pPr algn="ctr" fontAlgn="ctr"/>
                      <a:r>
                        <a:rPr lang="es-CO" sz="1300" u="none" strike="noStrike" dirty="0">
                          <a:effectLst/>
                          <a:latin typeface="+mj-lt"/>
                        </a:rPr>
                        <a:t>2019-2</a:t>
                      </a:r>
                      <a:endParaRPr lang="es-CO" sz="1300" b="0" i="0" u="none" strike="noStrike" dirty="0">
                        <a:effectLst/>
                        <a:latin typeface="+mj-lt"/>
                      </a:endParaRPr>
                    </a:p>
                  </a:txBody>
                  <a:tcPr marL="9525" marR="9525" marT="9525" marB="0" anchor="ctr"/>
                </a:tc>
                <a:extLst>
                  <a:ext uri="{0D108BD9-81ED-4DB2-BD59-A6C34878D82A}">
                    <a16:rowId xmlns:a16="http://schemas.microsoft.com/office/drawing/2014/main" val="2099066414"/>
                  </a:ext>
                </a:extLst>
              </a:tr>
              <a:tr h="734377">
                <a:tc>
                  <a:txBody>
                    <a:bodyPr/>
                    <a:lstStyle/>
                    <a:p>
                      <a:pPr algn="ctr" fontAlgn="ctr"/>
                      <a:r>
                        <a:rPr lang="es-CO" sz="1300" u="none" strike="noStrike" dirty="0">
                          <a:effectLst/>
                          <a:latin typeface="+mj-lt"/>
                        </a:rPr>
                        <a:t>2</a:t>
                      </a:r>
                      <a:endParaRPr lang="es-CO" sz="1300" b="1" i="0" u="none" strike="noStrike" dirty="0">
                        <a:solidFill>
                          <a:srgbClr val="000000"/>
                        </a:solidFill>
                        <a:effectLst/>
                        <a:latin typeface="+mj-lt"/>
                      </a:endParaRPr>
                    </a:p>
                  </a:txBody>
                  <a:tcPr marL="9525" marR="9525" marT="9525" marB="0" anchor="ctr"/>
                </a:tc>
                <a:tc>
                  <a:txBody>
                    <a:bodyPr/>
                    <a:lstStyle/>
                    <a:p>
                      <a:pPr algn="just" rtl="0" fontAlgn="ctr"/>
                      <a:r>
                        <a:rPr lang="es-CO" sz="1300" u="none" strike="noStrike" dirty="0">
                          <a:effectLst/>
                          <a:latin typeface="+mj-lt"/>
                        </a:rPr>
                        <a:t>De acuerdo </a:t>
                      </a:r>
                      <a:r>
                        <a:rPr lang="es-CO" sz="1300" u="none" strike="noStrike" dirty="0" smtClean="0">
                          <a:effectLst/>
                          <a:latin typeface="+mj-lt"/>
                        </a:rPr>
                        <a:t>con</a:t>
                      </a:r>
                      <a:r>
                        <a:rPr lang="es-CO" sz="1300" u="none" strike="noStrike" baseline="0" dirty="0" smtClean="0">
                          <a:effectLst/>
                          <a:latin typeface="+mj-lt"/>
                        </a:rPr>
                        <a:t> la </a:t>
                      </a:r>
                      <a:r>
                        <a:rPr lang="es-CO" sz="1300" u="none" strike="noStrike" dirty="0" smtClean="0">
                          <a:effectLst/>
                          <a:latin typeface="+mj-lt"/>
                        </a:rPr>
                        <a:t>liberación </a:t>
                      </a:r>
                      <a:r>
                        <a:rPr lang="es-CO" sz="1300" u="none" strike="noStrike" dirty="0">
                          <a:effectLst/>
                          <a:latin typeface="+mj-lt"/>
                        </a:rPr>
                        <a:t>de espacios en la vigencia anterior, realizar transferencias documentales.</a:t>
                      </a:r>
                      <a:endParaRPr lang="es-CO" sz="1300" b="0" i="0" u="none" strike="noStrike" dirty="0">
                        <a:solidFill>
                          <a:srgbClr val="000000"/>
                        </a:solidFill>
                        <a:effectLst/>
                        <a:latin typeface="+mj-lt"/>
                      </a:endParaRPr>
                    </a:p>
                  </a:txBody>
                  <a:tcPr anchor="ctr"/>
                </a:tc>
                <a:tc>
                  <a:txBody>
                    <a:bodyPr/>
                    <a:lstStyle/>
                    <a:p>
                      <a:pPr algn="just" fontAlgn="ctr"/>
                      <a:r>
                        <a:rPr lang="es-CO" sz="1300" u="none" strike="noStrike" dirty="0">
                          <a:effectLst/>
                          <a:latin typeface="+mj-lt"/>
                        </a:rPr>
                        <a:t>Descongestionar las áreas académicas y administrativas y organización de archivos de gestión</a:t>
                      </a:r>
                      <a:endParaRPr lang="es-CO" sz="1300" b="0" i="0" u="none" strike="noStrike" dirty="0">
                        <a:effectLst/>
                        <a:latin typeface="+mj-lt"/>
                      </a:endParaRPr>
                    </a:p>
                  </a:txBody>
                  <a:tcPr anchor="ctr"/>
                </a:tc>
                <a:tc>
                  <a:txBody>
                    <a:bodyPr/>
                    <a:lstStyle/>
                    <a:p>
                      <a:pPr algn="just" fontAlgn="ctr"/>
                      <a:r>
                        <a:rPr lang="es-CO" sz="1300" u="none" strike="noStrike" dirty="0">
                          <a:effectLst/>
                          <a:latin typeface="+mj-lt"/>
                        </a:rPr>
                        <a:t>Coordinadora de Gestión Documental y equipo de trabajo</a:t>
                      </a:r>
                      <a:endParaRPr lang="es-CO" sz="1300" b="0" i="0" u="none" strike="noStrike" dirty="0">
                        <a:effectLst/>
                        <a:latin typeface="+mj-lt"/>
                      </a:endParaRPr>
                    </a:p>
                  </a:txBody>
                  <a:tcPr anchor="ctr"/>
                </a:tc>
                <a:tc>
                  <a:txBody>
                    <a:bodyPr/>
                    <a:lstStyle/>
                    <a:p>
                      <a:pPr algn="ctr" fontAlgn="ctr"/>
                      <a:r>
                        <a:rPr lang="es-CO" sz="1300" u="none" strike="noStrike" dirty="0">
                          <a:effectLst/>
                          <a:latin typeface="+mj-lt"/>
                        </a:rPr>
                        <a:t>2019-2</a:t>
                      </a:r>
                      <a:endParaRPr lang="es-CO" sz="1300" b="0" i="0" u="none" strike="noStrike" dirty="0">
                        <a:effectLst/>
                        <a:latin typeface="+mj-lt"/>
                      </a:endParaRPr>
                    </a:p>
                  </a:txBody>
                  <a:tcPr marL="9525" marR="9525" marT="9525" marB="0" anchor="ctr"/>
                </a:tc>
                <a:extLst>
                  <a:ext uri="{0D108BD9-81ED-4DB2-BD59-A6C34878D82A}">
                    <a16:rowId xmlns:a16="http://schemas.microsoft.com/office/drawing/2014/main" val="2920091952"/>
                  </a:ext>
                </a:extLst>
              </a:tr>
              <a:tr h="1259566">
                <a:tc>
                  <a:txBody>
                    <a:bodyPr/>
                    <a:lstStyle/>
                    <a:p>
                      <a:pPr algn="ctr" fontAlgn="ctr"/>
                      <a:r>
                        <a:rPr lang="es-CO" sz="1300" u="none" strike="noStrike" dirty="0">
                          <a:effectLst/>
                          <a:latin typeface="+mj-lt"/>
                        </a:rPr>
                        <a:t>3</a:t>
                      </a:r>
                      <a:endParaRPr lang="es-CO" sz="1300" b="1" i="0" u="none" strike="noStrike" dirty="0">
                        <a:solidFill>
                          <a:srgbClr val="000000"/>
                        </a:solidFill>
                        <a:effectLst/>
                        <a:latin typeface="+mj-lt"/>
                      </a:endParaRPr>
                    </a:p>
                  </a:txBody>
                  <a:tcPr marL="9525" marR="9525" marT="9525" marB="0" anchor="ctr"/>
                </a:tc>
                <a:tc>
                  <a:txBody>
                    <a:bodyPr/>
                    <a:lstStyle/>
                    <a:p>
                      <a:pPr algn="just" rtl="0" fontAlgn="ctr"/>
                      <a:r>
                        <a:rPr lang="es-CO" sz="1300" u="none" strike="noStrike" dirty="0">
                          <a:effectLst/>
                          <a:latin typeface="+mj-lt"/>
                        </a:rPr>
                        <a:t>Adecuación </a:t>
                      </a:r>
                      <a:r>
                        <a:rPr lang="es-CO" sz="1300" u="none" strike="noStrike" dirty="0" smtClean="0">
                          <a:effectLst/>
                          <a:latin typeface="+mj-lt"/>
                        </a:rPr>
                        <a:t>del </a:t>
                      </a:r>
                      <a:r>
                        <a:rPr lang="es-CO" sz="1300" u="none" strike="noStrike" dirty="0">
                          <a:effectLst/>
                          <a:latin typeface="+mj-lt"/>
                        </a:rPr>
                        <a:t>espacio físico de acuerdo con la normatividad archivística vigente para el almacenamiento, conservación y custodia de todo el acervo documental de la seccional tanto para Archivo Central e Histórico. </a:t>
                      </a:r>
                      <a:endParaRPr lang="es-CO" sz="1300" b="0" i="0" u="none" strike="noStrike" dirty="0">
                        <a:solidFill>
                          <a:srgbClr val="000000"/>
                        </a:solidFill>
                        <a:effectLst/>
                        <a:latin typeface="+mj-lt"/>
                      </a:endParaRPr>
                    </a:p>
                  </a:txBody>
                  <a:tcPr anchor="ctr"/>
                </a:tc>
                <a:tc>
                  <a:txBody>
                    <a:bodyPr/>
                    <a:lstStyle/>
                    <a:p>
                      <a:pPr algn="just" rtl="0" fontAlgn="ctr"/>
                      <a:r>
                        <a:rPr lang="es-CO" sz="1300" u="none" strike="noStrike" dirty="0">
                          <a:effectLst/>
                          <a:latin typeface="+mj-lt"/>
                        </a:rPr>
                        <a:t>Conservación y preservación  de la memoria institucional de la Seccional. </a:t>
                      </a:r>
                      <a:endParaRPr lang="es-CO" sz="1300" b="0" i="0" u="none" strike="noStrike" dirty="0">
                        <a:solidFill>
                          <a:srgbClr val="000000"/>
                        </a:solidFill>
                        <a:effectLst/>
                        <a:latin typeface="+mj-lt"/>
                      </a:endParaRPr>
                    </a:p>
                  </a:txBody>
                  <a:tcPr anchor="ctr"/>
                </a:tc>
                <a:tc>
                  <a:txBody>
                    <a:bodyPr/>
                    <a:lstStyle/>
                    <a:p>
                      <a:pPr algn="just" rtl="0" fontAlgn="ctr"/>
                      <a:r>
                        <a:rPr lang="es-CO" sz="1300" u="none" strike="noStrike" dirty="0">
                          <a:effectLst/>
                          <a:latin typeface="+mj-lt"/>
                        </a:rPr>
                        <a:t>Coordinadora de Gestión Documental y equipo de trabajo</a:t>
                      </a:r>
                      <a:endParaRPr lang="es-CO" sz="1300" b="0" i="0" u="none" strike="noStrike" dirty="0">
                        <a:solidFill>
                          <a:srgbClr val="000000"/>
                        </a:solidFill>
                        <a:effectLst/>
                        <a:latin typeface="+mj-lt"/>
                      </a:endParaRPr>
                    </a:p>
                  </a:txBody>
                  <a:tcPr anchor="ctr"/>
                </a:tc>
                <a:tc>
                  <a:txBody>
                    <a:bodyPr/>
                    <a:lstStyle/>
                    <a:p>
                      <a:pPr algn="ctr" fontAlgn="ctr"/>
                      <a:r>
                        <a:rPr lang="es-CO" sz="1300" u="none" strike="noStrike" dirty="0">
                          <a:effectLst/>
                          <a:latin typeface="+mj-lt"/>
                        </a:rPr>
                        <a:t>2019-2</a:t>
                      </a:r>
                      <a:endParaRPr lang="es-CO" sz="1300" b="0" i="0" u="none" strike="noStrike" dirty="0">
                        <a:effectLst/>
                        <a:latin typeface="+mj-lt"/>
                      </a:endParaRPr>
                    </a:p>
                  </a:txBody>
                  <a:tcPr marL="9525" marR="9525" marT="9525" marB="0" anchor="ctr"/>
                </a:tc>
                <a:extLst>
                  <a:ext uri="{0D108BD9-81ED-4DB2-BD59-A6C34878D82A}">
                    <a16:rowId xmlns:a16="http://schemas.microsoft.com/office/drawing/2014/main" val="3137100926"/>
                  </a:ext>
                </a:extLst>
              </a:tr>
            </a:tbl>
          </a:graphicData>
        </a:graphic>
      </p:graphicFrame>
    </p:spTree>
    <p:extLst>
      <p:ext uri="{BB962C8B-B14F-4D97-AF65-F5344CB8AC3E}">
        <p14:creationId xmlns:p14="http://schemas.microsoft.com/office/powerpoint/2010/main" val="3740302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820143" y="1170941"/>
            <a:ext cx="9905978" cy="4216539"/>
          </a:xfrm>
          <a:prstGeom prst="rect">
            <a:avLst/>
          </a:prstGeom>
        </p:spPr>
        <p:txBody>
          <a:bodyPr wrap="square">
            <a:spAutoFit/>
          </a:bodyPr>
          <a:lstStyle/>
          <a:p>
            <a:pPr algn="ctr" fontAlgn="base">
              <a:spcBef>
                <a:spcPct val="0"/>
              </a:spcBef>
              <a:spcAft>
                <a:spcPct val="0"/>
              </a:spcAft>
            </a:pPr>
            <a:r>
              <a:rPr lang="es-CO" sz="2800" b="1" dirty="0">
                <a:solidFill>
                  <a:prstClr val="black"/>
                </a:solidFill>
                <a:effectLst>
                  <a:outerShdw blurRad="38100" dist="38100" dir="2700000" algn="tl">
                    <a:srgbClr val="000000">
                      <a:alpha val="43137"/>
                    </a:srgbClr>
                  </a:outerShdw>
                </a:effectLst>
                <a:latin typeface="+mj-lt"/>
              </a:rPr>
              <a:t>OBJETIVO </a:t>
            </a:r>
            <a:r>
              <a:rPr lang="es-CO" sz="2800" b="1" dirty="0" smtClean="0">
                <a:solidFill>
                  <a:prstClr val="black"/>
                </a:solidFill>
                <a:effectLst>
                  <a:outerShdw blurRad="38100" dist="38100" dir="2700000" algn="tl">
                    <a:srgbClr val="000000">
                      <a:alpha val="43137"/>
                    </a:srgbClr>
                  </a:outerShdw>
                </a:effectLst>
                <a:latin typeface="+mj-lt"/>
              </a:rPr>
              <a:t>1</a:t>
            </a:r>
          </a:p>
          <a:p>
            <a:pPr algn="ctr" fontAlgn="base">
              <a:spcBef>
                <a:spcPct val="0"/>
              </a:spcBef>
              <a:spcAft>
                <a:spcPct val="0"/>
              </a:spcAft>
            </a:pPr>
            <a:endParaRPr lang="es-CO" sz="2000" dirty="0">
              <a:solidFill>
                <a:prstClr val="black"/>
              </a:solidFill>
              <a:latin typeface="+mj-lt"/>
            </a:endParaRPr>
          </a:p>
          <a:p>
            <a:pPr algn="ctr" fontAlgn="base">
              <a:spcBef>
                <a:spcPct val="0"/>
              </a:spcBef>
              <a:spcAft>
                <a:spcPct val="0"/>
              </a:spcAft>
            </a:pPr>
            <a:r>
              <a:rPr lang="es-CO" sz="2000" b="1" u="sng" dirty="0">
                <a:latin typeface="+mj-lt"/>
              </a:rPr>
              <a:t>Mejorar la percepción de satisfacción de la comunidad Unilibrista frente a la calidad de los servicios prestados por la universidad</a:t>
            </a:r>
            <a:r>
              <a:rPr lang="es-CO" sz="2000" b="1" u="sng" dirty="0" smtClean="0">
                <a:latin typeface="+mj-lt"/>
              </a:rPr>
              <a:t>.</a:t>
            </a:r>
          </a:p>
          <a:p>
            <a:pPr algn="ctr" fontAlgn="base">
              <a:spcBef>
                <a:spcPct val="0"/>
              </a:spcBef>
              <a:spcAft>
                <a:spcPct val="0"/>
              </a:spcAft>
            </a:pPr>
            <a:endParaRPr lang="es-CO" sz="2000" dirty="0" smtClean="0">
              <a:solidFill>
                <a:prstClr val="black"/>
              </a:solidFill>
              <a:latin typeface="+mj-lt"/>
            </a:endParaRPr>
          </a:p>
          <a:p>
            <a:pPr algn="ctr" fontAlgn="base">
              <a:spcBef>
                <a:spcPct val="0"/>
              </a:spcBef>
              <a:spcAft>
                <a:spcPct val="0"/>
              </a:spcAft>
            </a:pPr>
            <a:endParaRPr lang="es-CO" sz="2000" dirty="0">
              <a:solidFill>
                <a:prstClr val="black"/>
              </a:solidFill>
              <a:latin typeface="+mj-lt"/>
            </a:endParaRPr>
          </a:p>
          <a:p>
            <a:pPr algn="ctr" fontAlgn="base">
              <a:spcBef>
                <a:spcPct val="0"/>
              </a:spcBef>
              <a:spcAft>
                <a:spcPct val="0"/>
              </a:spcAft>
            </a:pPr>
            <a:r>
              <a:rPr lang="es-CO" sz="2000" b="1" dirty="0">
                <a:solidFill>
                  <a:prstClr val="black"/>
                </a:solidFill>
                <a:latin typeface="+mj-lt"/>
              </a:rPr>
              <a:t>Satisfacción del cliente y retroalimentación de las partes interesadas</a:t>
            </a:r>
            <a:r>
              <a:rPr lang="es-CO" sz="2000" b="1" dirty="0" smtClean="0">
                <a:solidFill>
                  <a:prstClr val="black"/>
                </a:solidFill>
                <a:latin typeface="+mj-lt"/>
              </a:rPr>
              <a:t>:</a:t>
            </a:r>
          </a:p>
          <a:p>
            <a:pPr algn="ctr" fontAlgn="base">
              <a:spcBef>
                <a:spcPct val="0"/>
              </a:spcBef>
              <a:spcAft>
                <a:spcPct val="0"/>
              </a:spcAft>
            </a:pPr>
            <a:endParaRPr lang="es-CO" sz="2000" dirty="0">
              <a:solidFill>
                <a:prstClr val="black"/>
              </a:solidFill>
              <a:latin typeface="+mj-lt"/>
            </a:endParaRPr>
          </a:p>
          <a:p>
            <a:pPr algn="ctr" fontAlgn="base">
              <a:spcBef>
                <a:spcPct val="0"/>
              </a:spcBef>
              <a:spcAft>
                <a:spcPct val="0"/>
              </a:spcAft>
            </a:pPr>
            <a:r>
              <a:rPr lang="es-CO" sz="2000" b="1" dirty="0" smtClean="0">
                <a:solidFill>
                  <a:srgbClr val="FF0000"/>
                </a:solidFill>
                <a:latin typeface="+mj-lt"/>
              </a:rPr>
              <a:t>Encuestas</a:t>
            </a:r>
          </a:p>
          <a:p>
            <a:pPr algn="ctr" fontAlgn="base">
              <a:spcBef>
                <a:spcPct val="0"/>
              </a:spcBef>
              <a:spcAft>
                <a:spcPct val="0"/>
              </a:spcAft>
            </a:pPr>
            <a:endParaRPr lang="es-CO" sz="2000" dirty="0">
              <a:solidFill>
                <a:srgbClr val="FF0000"/>
              </a:solidFill>
              <a:latin typeface="+mj-lt"/>
            </a:endParaRPr>
          </a:p>
          <a:p>
            <a:pPr algn="ctr" fontAlgn="base">
              <a:spcBef>
                <a:spcPct val="0"/>
              </a:spcBef>
              <a:spcAft>
                <a:spcPct val="0"/>
              </a:spcAft>
            </a:pPr>
            <a:r>
              <a:rPr lang="es-CO" sz="2000" b="1" dirty="0">
                <a:solidFill>
                  <a:srgbClr val="FF0000"/>
                </a:solidFill>
                <a:latin typeface="+mj-lt"/>
              </a:rPr>
              <a:t>Calificaciones de </a:t>
            </a:r>
            <a:r>
              <a:rPr lang="es-CO" sz="2000" b="1" dirty="0" smtClean="0">
                <a:solidFill>
                  <a:srgbClr val="FF0000"/>
                </a:solidFill>
                <a:latin typeface="+mj-lt"/>
              </a:rPr>
              <a:t>Servicio</a:t>
            </a:r>
            <a:endParaRPr lang="es-CO" sz="2000" b="1" dirty="0">
              <a:solidFill>
                <a:srgbClr val="FF0000"/>
              </a:solidFill>
              <a:latin typeface="+mj-lt"/>
            </a:endParaRPr>
          </a:p>
          <a:p>
            <a:pPr algn="ctr" fontAlgn="base">
              <a:spcBef>
                <a:spcPct val="0"/>
              </a:spcBef>
              <a:spcAft>
                <a:spcPct val="0"/>
              </a:spcAft>
            </a:pPr>
            <a:endParaRPr lang="es-CO" sz="2000" dirty="0">
              <a:solidFill>
                <a:srgbClr val="FF0000"/>
              </a:solidFill>
              <a:latin typeface="+mj-lt"/>
            </a:endParaRPr>
          </a:p>
          <a:p>
            <a:pPr algn="ctr" fontAlgn="base">
              <a:spcBef>
                <a:spcPct val="0"/>
              </a:spcBef>
              <a:spcAft>
                <a:spcPct val="0"/>
              </a:spcAft>
            </a:pPr>
            <a:r>
              <a:rPr lang="es-CO" sz="2000" b="1" dirty="0" smtClean="0">
                <a:solidFill>
                  <a:srgbClr val="FF0000"/>
                </a:solidFill>
                <a:latin typeface="+mj-lt"/>
              </a:rPr>
              <a:t>Quejas</a:t>
            </a:r>
            <a:endParaRPr lang="es-CO" sz="2000" dirty="0">
              <a:solidFill>
                <a:srgbClr val="FF0000"/>
              </a:solidFill>
              <a:latin typeface="+mj-lt"/>
            </a:endParaRPr>
          </a:p>
        </p:txBody>
      </p:sp>
    </p:spTree>
    <p:extLst>
      <p:ext uri="{BB962C8B-B14F-4D97-AF65-F5344CB8AC3E}">
        <p14:creationId xmlns:p14="http://schemas.microsoft.com/office/powerpoint/2010/main" val="8259191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979554170"/>
              </p:ext>
            </p:extLst>
          </p:nvPr>
        </p:nvGraphicFramePr>
        <p:xfrm>
          <a:off x="1352986" y="2093241"/>
          <a:ext cx="8529636" cy="1196340"/>
        </p:xfrm>
        <a:graphic>
          <a:graphicData uri="http://schemas.openxmlformats.org/drawingml/2006/table">
            <a:tbl>
              <a:tblPr>
                <a:tableStyleId>{5C22544A-7EE6-4342-B048-85BDC9FD1C3A}</a:tableStyleId>
              </a:tblPr>
              <a:tblGrid>
                <a:gridCol w="4264818">
                  <a:extLst>
                    <a:ext uri="{9D8B030D-6E8A-4147-A177-3AD203B41FA5}">
                      <a16:colId xmlns:a16="http://schemas.microsoft.com/office/drawing/2014/main" val="4286243733"/>
                    </a:ext>
                  </a:extLst>
                </a:gridCol>
                <a:gridCol w="4264818">
                  <a:extLst>
                    <a:ext uri="{9D8B030D-6E8A-4147-A177-3AD203B41FA5}">
                      <a16:colId xmlns:a16="http://schemas.microsoft.com/office/drawing/2014/main" val="234386128"/>
                    </a:ext>
                  </a:extLst>
                </a:gridCol>
              </a:tblGrid>
              <a:tr h="304800">
                <a:tc gridSpan="2">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s-MX" sz="1600" b="1" kern="0" dirty="0" smtClean="0">
                          <a:solidFill>
                            <a:srgbClr val="FF3300"/>
                          </a:solidFill>
                        </a:rPr>
                        <a:t>CALIFICACIÓN DEL SERVICIO: </a:t>
                      </a:r>
                    </a:p>
                    <a:p>
                      <a:pPr marL="0" marR="0" indent="0" algn="ctr" defTabSz="457200" rtl="0" eaLnBrk="1" fontAlgn="ctr" latinLnBrk="0" hangingPunct="1">
                        <a:lnSpc>
                          <a:spcPct val="100000"/>
                        </a:lnSpc>
                        <a:spcBef>
                          <a:spcPts val="0"/>
                        </a:spcBef>
                        <a:spcAft>
                          <a:spcPts val="0"/>
                        </a:spcAft>
                        <a:buClrTx/>
                        <a:buSzTx/>
                        <a:buFontTx/>
                        <a:buNone/>
                        <a:tabLst/>
                        <a:defRPr/>
                      </a:pPr>
                      <a:r>
                        <a:rPr lang="es-CO" sz="1200" dirty="0" smtClean="0"/>
                        <a:t>Mejorar en mínimo el 20%, la gestión de atención de quejas de manera eficaz y oportuna respecto a la medición del semestre anterior.</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2232698539"/>
                  </a:ext>
                </a:extLst>
              </a:tr>
              <a:tr h="190500">
                <a:tc>
                  <a:txBody>
                    <a:bodyPr/>
                    <a:lstStyle/>
                    <a:p>
                      <a:pPr algn="ctr" rtl="0" fontAlgn="ctr"/>
                      <a:r>
                        <a:rPr lang="es-CO" sz="1600" b="1" u="none" strike="noStrike" dirty="0">
                          <a:effectLst/>
                        </a:rPr>
                        <a:t>2017</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s-CO" sz="1600" b="1" i="0" u="none" strike="noStrike" dirty="0" smtClean="0">
                          <a:solidFill>
                            <a:srgbClr val="000000"/>
                          </a:solidFill>
                          <a:effectLst/>
                          <a:latin typeface="Arial" panose="020B0604020202020204" pitchFamily="34" charset="0"/>
                        </a:rPr>
                        <a:t>2018</a:t>
                      </a:r>
                      <a:endParaRPr lang="es-CO" sz="1600" b="1" i="0" u="none" strike="noStrike" dirty="0">
                        <a:solidFill>
                          <a:srgbClr val="00000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1935281"/>
                  </a:ext>
                </a:extLst>
              </a:tr>
              <a:tr h="190500">
                <a:tc>
                  <a:txBody>
                    <a:bodyPr/>
                    <a:lstStyle/>
                    <a:p>
                      <a:pPr marL="0" algn="ctr" defTabSz="914400" rtl="0" eaLnBrk="1" fontAlgn="ctr" latinLnBrk="0" hangingPunct="1"/>
                      <a:r>
                        <a:rPr lang="es-CO" sz="1600" b="1" i="0" u="none" strike="noStrike" kern="1200" dirty="0">
                          <a:solidFill>
                            <a:srgbClr val="000000"/>
                          </a:solidFill>
                          <a:effectLst/>
                          <a:latin typeface="Arial" panose="020B0604020202020204" pitchFamily="34" charset="0"/>
                          <a:ea typeface="+mn-ea"/>
                          <a:cs typeface="+mn-cs"/>
                        </a:rPr>
                        <a:t>92%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600" b="1" i="0" u="none" strike="noStrike" kern="1200" dirty="0" smtClean="0">
                          <a:solidFill>
                            <a:srgbClr val="000000"/>
                          </a:solidFill>
                          <a:effectLst/>
                          <a:latin typeface="Arial" panose="020B0604020202020204" pitchFamily="34" charset="0"/>
                          <a:ea typeface="+mn-ea"/>
                          <a:cs typeface="+mn-cs"/>
                        </a:rPr>
                        <a:t>100%</a:t>
                      </a:r>
                      <a:endParaRPr lang="es-CO" sz="1600" b="1" i="0" u="none" strike="noStrike" kern="1200" dirty="0">
                        <a:solidFill>
                          <a:srgbClr val="000000"/>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895094004"/>
                  </a:ext>
                </a:extLst>
              </a:tr>
              <a:tr h="190500">
                <a:tc>
                  <a:txBody>
                    <a:bodyPr/>
                    <a:lstStyle/>
                    <a:p>
                      <a:pPr marL="0" algn="ctr" defTabSz="914400" rtl="0" eaLnBrk="1" fontAlgn="ctr" latinLnBrk="0" hangingPunct="1"/>
                      <a:r>
                        <a:rPr lang="es-CO" sz="1600" b="1" i="0" u="none" strike="noStrike" kern="1200" dirty="0">
                          <a:solidFill>
                            <a:srgbClr val="000000"/>
                          </a:solidFill>
                          <a:effectLst/>
                          <a:latin typeface="Arial" panose="020B0604020202020204" pitchFamily="34" charset="0"/>
                          <a:ea typeface="+mn-ea"/>
                          <a:cs typeface="+mn-cs"/>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600" b="1" i="0" u="none" strike="noStrike" kern="1200" dirty="0" smtClean="0">
                          <a:solidFill>
                            <a:srgbClr val="000000"/>
                          </a:solidFill>
                          <a:effectLst/>
                          <a:latin typeface="Arial" panose="020B0604020202020204" pitchFamily="34" charset="0"/>
                          <a:ea typeface="+mn-ea"/>
                          <a:cs typeface="+mn-cs"/>
                        </a:rPr>
                        <a:t>4</a:t>
                      </a:r>
                      <a:endParaRPr lang="es-CO" sz="1600" b="1" i="0" u="none" strike="noStrike" kern="1200" dirty="0">
                        <a:solidFill>
                          <a:srgbClr val="000000"/>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413194831"/>
                  </a:ext>
                </a:extLst>
              </a:tr>
            </a:tbl>
          </a:graphicData>
        </a:graphic>
      </p:graphicFrame>
      <p:graphicFrame>
        <p:nvGraphicFramePr>
          <p:cNvPr id="8" name="Tabla 7"/>
          <p:cNvGraphicFramePr>
            <a:graphicFrameLocks noGrp="1"/>
          </p:cNvGraphicFramePr>
          <p:nvPr>
            <p:extLst>
              <p:ext uri="{D42A27DB-BD31-4B8C-83A1-F6EECF244321}">
                <p14:modId xmlns:p14="http://schemas.microsoft.com/office/powerpoint/2010/main" val="730236207"/>
              </p:ext>
            </p:extLst>
          </p:nvPr>
        </p:nvGraphicFramePr>
        <p:xfrm>
          <a:off x="1352986" y="607342"/>
          <a:ext cx="8529636" cy="1268181"/>
        </p:xfrm>
        <a:graphic>
          <a:graphicData uri="http://schemas.openxmlformats.org/drawingml/2006/table">
            <a:tbl>
              <a:tblPr>
                <a:tableStyleId>{5C22544A-7EE6-4342-B048-85BDC9FD1C3A}</a:tableStyleId>
              </a:tblPr>
              <a:tblGrid>
                <a:gridCol w="4264818">
                  <a:extLst>
                    <a:ext uri="{9D8B030D-6E8A-4147-A177-3AD203B41FA5}">
                      <a16:colId xmlns:a16="http://schemas.microsoft.com/office/drawing/2014/main" val="4286243733"/>
                    </a:ext>
                  </a:extLst>
                </a:gridCol>
                <a:gridCol w="4264818">
                  <a:extLst>
                    <a:ext uri="{9D8B030D-6E8A-4147-A177-3AD203B41FA5}">
                      <a16:colId xmlns:a16="http://schemas.microsoft.com/office/drawing/2014/main" val="720532078"/>
                    </a:ext>
                  </a:extLst>
                </a:gridCol>
              </a:tblGrid>
              <a:tr h="645907">
                <a:tc gridSpan="2">
                  <a:txBody>
                    <a:bodyPr/>
                    <a:lstStyle/>
                    <a:p>
                      <a:pPr algn="ctr" rtl="0" fontAlgn="ctr"/>
                      <a:r>
                        <a:rPr lang="es-CO" sz="1600" b="1" i="0" u="none" strike="noStrike" dirty="0" smtClean="0">
                          <a:solidFill>
                            <a:srgbClr val="FF0000"/>
                          </a:solidFill>
                          <a:effectLst/>
                          <a:latin typeface="+mn-lt"/>
                        </a:rPr>
                        <a:t>ENCUESTAS</a:t>
                      </a:r>
                    </a:p>
                    <a:p>
                      <a:pPr algn="ctr" rtl="0" fontAlgn="ctr"/>
                      <a:r>
                        <a:rPr lang="es-CO" sz="1200" dirty="0" smtClean="0"/>
                        <a:t>Garantizar que el nivel de satisfacción de la comunidad Unilibrista frente a la calidad de los servicios prestados por la universidad se encuentre como mínimo en un 80%.</a:t>
                      </a:r>
                      <a:endParaRPr lang="es-CO" sz="1200" b="1" i="0" u="none" strike="noStrike" dirty="0">
                        <a:solidFill>
                          <a:srgbClr val="FF0000"/>
                        </a:solidFill>
                        <a:effectLst/>
                        <a:latin typeface="Calibri" panose="020F050202020403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extLst>
                  <a:ext uri="{0D108BD9-81ED-4DB2-BD59-A6C34878D82A}">
                    <a16:rowId xmlns:a16="http://schemas.microsoft.com/office/drawing/2014/main" val="2232698539"/>
                  </a:ext>
                </a:extLst>
              </a:tr>
              <a:tr h="264325">
                <a:tc>
                  <a:txBody>
                    <a:bodyPr/>
                    <a:lstStyle/>
                    <a:p>
                      <a:pPr marL="0" algn="ctr" defTabSz="914400" rtl="0" eaLnBrk="1" fontAlgn="ctr" latinLnBrk="0" hangingPunct="1"/>
                      <a:r>
                        <a:rPr lang="es-CO" sz="1600" b="1" i="0" u="none" strike="noStrike" kern="1200" dirty="0">
                          <a:solidFill>
                            <a:srgbClr val="000000"/>
                          </a:solidFill>
                          <a:effectLst/>
                          <a:latin typeface="Arial" panose="020B0604020202020204" pitchFamily="34" charset="0"/>
                          <a:ea typeface="+mn-ea"/>
                          <a:cs typeface="+mn-cs"/>
                        </a:rPr>
                        <a:t>2017</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r>
                        <a:rPr lang="es-CO" sz="1600" b="1" i="0" u="none" strike="noStrike" kern="1200" dirty="0" smtClean="0">
                          <a:solidFill>
                            <a:srgbClr val="000000"/>
                          </a:solidFill>
                          <a:effectLst/>
                          <a:latin typeface="Arial" panose="020B0604020202020204" pitchFamily="34" charset="0"/>
                          <a:ea typeface="+mn-ea"/>
                          <a:cs typeface="+mn-cs"/>
                        </a:rPr>
                        <a:t>2018</a:t>
                      </a:r>
                      <a:endParaRPr lang="es-CO" sz="1600" b="1" i="0" u="none" strike="noStrike" kern="1200" dirty="0">
                        <a:solidFill>
                          <a:srgbClr val="000000"/>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1935281"/>
                  </a:ext>
                </a:extLst>
              </a:tr>
              <a:tr h="357949">
                <a:tc>
                  <a:txBody>
                    <a:bodyPr/>
                    <a:lstStyle/>
                    <a:p>
                      <a:pPr marL="0" algn="ctr" defTabSz="914400" rtl="0" eaLnBrk="1" fontAlgn="ctr" latinLnBrk="0" hangingPunct="1"/>
                      <a:r>
                        <a:rPr lang="es-CO" sz="1600" b="1" i="0" u="none" strike="noStrike" kern="1200" dirty="0" smtClean="0">
                          <a:solidFill>
                            <a:srgbClr val="000000"/>
                          </a:solidFill>
                          <a:effectLst/>
                          <a:latin typeface="Arial" panose="020B0604020202020204" pitchFamily="34" charset="0"/>
                          <a:ea typeface="+mn-ea"/>
                          <a:cs typeface="+mn-cs"/>
                        </a:rPr>
                        <a:t>N/D</a:t>
                      </a:r>
                      <a:endParaRPr lang="es-CO" sz="1600" b="1" i="0" u="none" strike="noStrike" kern="1200" dirty="0">
                        <a:solidFill>
                          <a:srgbClr val="000000"/>
                        </a:solidFill>
                        <a:effectLst/>
                        <a:latin typeface="Arial" panose="020B0604020202020204" pitchFamily="34" charset="0"/>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s-CO" sz="1600" b="1" i="0" u="none" strike="noStrike" kern="1200" dirty="0" smtClean="0">
                          <a:solidFill>
                            <a:srgbClr val="000000"/>
                          </a:solidFill>
                          <a:effectLst/>
                          <a:latin typeface="Arial" panose="020B0604020202020204" pitchFamily="34" charset="0"/>
                          <a:ea typeface="+mn-ea"/>
                          <a:cs typeface="+mn-cs"/>
                        </a:rPr>
                        <a:t>N/D</a:t>
                      </a:r>
                    </a:p>
                  </a:txBody>
                  <a:tcPr marL="9352" marR="9352" marT="935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95094004"/>
                  </a:ext>
                </a:extLst>
              </a:tr>
            </a:tbl>
          </a:graphicData>
        </a:graphic>
      </p:graphicFrame>
      <p:sp>
        <p:nvSpPr>
          <p:cNvPr id="9" name="Rectangle 2"/>
          <p:cNvSpPr txBox="1">
            <a:spLocks noChangeArrowheads="1"/>
          </p:cNvSpPr>
          <p:nvPr/>
        </p:nvSpPr>
        <p:spPr>
          <a:xfrm>
            <a:off x="570730" y="3507300"/>
            <a:ext cx="10156505" cy="720725"/>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fontAlgn="auto">
              <a:spcAft>
                <a:spcPts val="0"/>
              </a:spcAft>
            </a:pPr>
            <a:r>
              <a:rPr lang="es-ES" sz="1600" b="1" kern="0" dirty="0">
                <a:solidFill>
                  <a:srgbClr val="FF3300"/>
                </a:solidFill>
                <a:latin typeface="+mn-lt"/>
                <a:ea typeface="+mn-ea"/>
                <a:cs typeface="+mn-cs"/>
              </a:rPr>
              <a:t>QUEJAS:</a:t>
            </a:r>
            <a:r>
              <a:rPr lang="es-ES" sz="1600" b="1" dirty="0">
                <a:solidFill>
                  <a:srgbClr val="FF3300"/>
                </a:solidFill>
              </a:rPr>
              <a:t/>
            </a:r>
            <a:br>
              <a:rPr lang="es-ES" sz="1600" b="1" dirty="0">
                <a:solidFill>
                  <a:srgbClr val="FF3300"/>
                </a:solidFill>
              </a:rPr>
            </a:br>
            <a:r>
              <a:rPr lang="es-CO" sz="1100" dirty="0"/>
              <a:t>Mejorar en mínimo el 20%, la gestión de atención de quejas de manera eficaz y oportuna respecto a la medición del semestre anterior.</a:t>
            </a:r>
            <a:br>
              <a:rPr lang="es-CO" sz="1100" dirty="0"/>
            </a:br>
            <a:r>
              <a:rPr lang="es-CO" sz="1100" dirty="0">
                <a:solidFill>
                  <a:srgbClr val="FF0000"/>
                </a:solidFill>
              </a:rPr>
              <a:t> (Recurrentes, cerradas y respuesta oportuna)</a:t>
            </a:r>
            <a:r>
              <a:rPr lang="es-CO" sz="1200" dirty="0">
                <a:solidFill>
                  <a:srgbClr val="FF0000"/>
                </a:solidFill>
              </a:rPr>
              <a:t/>
            </a:r>
            <a:br>
              <a:rPr lang="es-CO" sz="1200" dirty="0">
                <a:solidFill>
                  <a:srgbClr val="FF0000"/>
                </a:solidFill>
              </a:rPr>
            </a:br>
            <a:endParaRPr lang="es-ES" sz="1600" b="1" dirty="0">
              <a:solidFill>
                <a:srgbClr val="FF0000"/>
              </a:solidFill>
            </a:endParaRPr>
          </a:p>
        </p:txBody>
      </p:sp>
      <p:graphicFrame>
        <p:nvGraphicFramePr>
          <p:cNvPr id="10" name="8 Tabla"/>
          <p:cNvGraphicFramePr>
            <a:graphicFrameLocks noGrp="1"/>
          </p:cNvGraphicFramePr>
          <p:nvPr>
            <p:extLst>
              <p:ext uri="{D42A27DB-BD31-4B8C-83A1-F6EECF244321}">
                <p14:modId xmlns:p14="http://schemas.microsoft.com/office/powerpoint/2010/main" val="3430969828"/>
              </p:ext>
            </p:extLst>
          </p:nvPr>
        </p:nvGraphicFramePr>
        <p:xfrm>
          <a:off x="570729" y="4228025"/>
          <a:ext cx="10415134" cy="1455420"/>
        </p:xfrm>
        <a:graphic>
          <a:graphicData uri="http://schemas.openxmlformats.org/drawingml/2006/table">
            <a:tbl>
              <a:tblPr/>
              <a:tblGrid>
                <a:gridCol w="1268675">
                  <a:extLst>
                    <a:ext uri="{9D8B030D-6E8A-4147-A177-3AD203B41FA5}">
                      <a16:colId xmlns:a16="http://schemas.microsoft.com/office/drawing/2014/main" val="20000"/>
                    </a:ext>
                  </a:extLst>
                </a:gridCol>
                <a:gridCol w="1268675">
                  <a:extLst>
                    <a:ext uri="{9D8B030D-6E8A-4147-A177-3AD203B41FA5}">
                      <a16:colId xmlns:a16="http://schemas.microsoft.com/office/drawing/2014/main" val="20001"/>
                    </a:ext>
                  </a:extLst>
                </a:gridCol>
                <a:gridCol w="1268675">
                  <a:extLst>
                    <a:ext uri="{9D8B030D-6E8A-4147-A177-3AD203B41FA5}">
                      <a16:colId xmlns:a16="http://schemas.microsoft.com/office/drawing/2014/main" val="20002"/>
                    </a:ext>
                  </a:extLst>
                </a:gridCol>
                <a:gridCol w="1268675">
                  <a:extLst>
                    <a:ext uri="{9D8B030D-6E8A-4147-A177-3AD203B41FA5}">
                      <a16:colId xmlns:a16="http://schemas.microsoft.com/office/drawing/2014/main" val="20003"/>
                    </a:ext>
                  </a:extLst>
                </a:gridCol>
                <a:gridCol w="1268675">
                  <a:extLst>
                    <a:ext uri="{9D8B030D-6E8A-4147-A177-3AD203B41FA5}">
                      <a16:colId xmlns:a16="http://schemas.microsoft.com/office/drawing/2014/main" val="20004"/>
                    </a:ext>
                  </a:extLst>
                </a:gridCol>
                <a:gridCol w="1268675">
                  <a:extLst>
                    <a:ext uri="{9D8B030D-6E8A-4147-A177-3AD203B41FA5}">
                      <a16:colId xmlns:a16="http://schemas.microsoft.com/office/drawing/2014/main" val="20005"/>
                    </a:ext>
                  </a:extLst>
                </a:gridCol>
                <a:gridCol w="1268675">
                  <a:extLst>
                    <a:ext uri="{9D8B030D-6E8A-4147-A177-3AD203B41FA5}">
                      <a16:colId xmlns:a16="http://schemas.microsoft.com/office/drawing/2014/main" val="20006"/>
                    </a:ext>
                  </a:extLst>
                </a:gridCol>
                <a:gridCol w="1534409">
                  <a:extLst>
                    <a:ext uri="{9D8B030D-6E8A-4147-A177-3AD203B41FA5}">
                      <a16:colId xmlns:a16="http://schemas.microsoft.com/office/drawing/2014/main" val="20007"/>
                    </a:ext>
                  </a:extLst>
                </a:gridCol>
              </a:tblGrid>
              <a:tr h="416018">
                <a:tc gridSpan="2">
                  <a:txBody>
                    <a:bodyPr/>
                    <a:lstStyle/>
                    <a:p>
                      <a:pPr algn="ctr" fontAlgn="ctr"/>
                      <a:r>
                        <a:rPr lang="es-ES" sz="1050" b="1" kern="1200" dirty="0">
                          <a:solidFill>
                            <a:schemeClr val="bg1"/>
                          </a:solidFill>
                          <a:effectLst/>
                          <a:latin typeface="+mj-lt"/>
                          <a:ea typeface="+mn-ea"/>
                          <a:cs typeface="+mn-cs"/>
                        </a:rPr>
                        <a:t>QUEJAS POR PROCESO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ctr" fontAlgn="ctr"/>
                      <a:r>
                        <a:rPr lang="es-ES" sz="1050" b="1" kern="1200" dirty="0">
                          <a:solidFill>
                            <a:schemeClr val="bg1"/>
                          </a:solidFill>
                          <a:effectLst/>
                          <a:latin typeface="+mj-lt"/>
                          <a:ea typeface="+mn-ea"/>
                          <a:cs typeface="+mn-cs"/>
                        </a:rPr>
                        <a:t>QUEJAS CERRADAS</a:t>
                      </a:r>
                    </a:p>
                    <a:p>
                      <a:pPr algn="ctr" fontAlgn="ctr"/>
                      <a:r>
                        <a:rPr lang="es-ES" sz="1050" b="1" kern="1200" dirty="0">
                          <a:solidFill>
                            <a:schemeClr val="bg1"/>
                          </a:solidFill>
                          <a:effectLst/>
                          <a:latin typeface="+mj-lt"/>
                          <a:ea typeface="+mn-ea"/>
                          <a:cs typeface="+mn-cs"/>
                        </a:rPr>
                        <a:t> POR     PROCESO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ctr" fontAlgn="ctr"/>
                      <a:r>
                        <a:rPr lang="es-ES" sz="1050" b="1" kern="1200" dirty="0">
                          <a:solidFill>
                            <a:schemeClr val="bg1"/>
                          </a:solidFill>
                          <a:effectLst/>
                          <a:latin typeface="+mj-lt"/>
                          <a:ea typeface="+mn-ea"/>
                          <a:cs typeface="+mn-cs"/>
                        </a:rPr>
                        <a:t>QUEJAS </a:t>
                      </a:r>
                    </a:p>
                    <a:p>
                      <a:pPr algn="ctr" fontAlgn="ctr"/>
                      <a:r>
                        <a:rPr lang="es-ES" sz="1050" b="1" kern="1200" dirty="0">
                          <a:solidFill>
                            <a:schemeClr val="bg1"/>
                          </a:solidFill>
                          <a:effectLst/>
                          <a:latin typeface="+mj-lt"/>
                          <a:ea typeface="+mn-ea"/>
                          <a:cs typeface="+mn-cs"/>
                        </a:rPr>
                        <a:t>RECURRENTES  </a:t>
                      </a:r>
                    </a:p>
                    <a:p>
                      <a:pPr algn="ctr" fontAlgn="ctr"/>
                      <a:r>
                        <a:rPr lang="es-ES" sz="1050" b="1" kern="1200" dirty="0">
                          <a:solidFill>
                            <a:schemeClr val="bg1"/>
                          </a:solidFill>
                          <a:effectLst/>
                          <a:latin typeface="+mj-lt"/>
                          <a:ea typeface="+mn-ea"/>
                          <a:cs typeface="+mn-cs"/>
                        </a:rPr>
                        <a:t>POR PROCESO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hMerge="1">
                  <a:txBody>
                    <a:bodyPr/>
                    <a:lstStyle/>
                    <a:p>
                      <a:endParaRPr lang="es-ES"/>
                    </a:p>
                  </a:txBody>
                  <a:tcPr/>
                </a:tc>
                <a:tc gridSpan="2">
                  <a:txBody>
                    <a:bodyPr/>
                    <a:lstStyle/>
                    <a:p>
                      <a:pPr algn="ctr" fontAlgn="ctr"/>
                      <a:r>
                        <a:rPr lang="es-ES" sz="1050" b="1" kern="1200" dirty="0">
                          <a:solidFill>
                            <a:schemeClr val="bg1"/>
                          </a:solidFill>
                          <a:effectLst/>
                          <a:latin typeface="+mj-lt"/>
                          <a:ea typeface="+mn-ea"/>
                          <a:cs typeface="+mn-cs"/>
                        </a:rPr>
                        <a:t>RESPUESTA DE LAS </a:t>
                      </a:r>
                    </a:p>
                    <a:p>
                      <a:pPr algn="ctr" fontAlgn="ctr"/>
                      <a:r>
                        <a:rPr lang="es-ES" sz="1050" b="1" kern="1200" dirty="0">
                          <a:solidFill>
                            <a:schemeClr val="bg1"/>
                          </a:solidFill>
                          <a:effectLst/>
                          <a:latin typeface="+mj-lt"/>
                          <a:ea typeface="+mn-ea"/>
                          <a:cs typeface="+mn-cs"/>
                        </a:rPr>
                        <a:t>QUEJAS DENTRO DEL TIEMPO ESTABLECIDO</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hMerge="1">
                  <a:txBody>
                    <a:bodyPr/>
                    <a:lstStyle/>
                    <a:p>
                      <a:endParaRPr lang="es-ES"/>
                    </a:p>
                  </a:txBody>
                  <a:tcPr/>
                </a:tc>
                <a:extLst>
                  <a:ext uri="{0D108BD9-81ED-4DB2-BD59-A6C34878D82A}">
                    <a16:rowId xmlns:a16="http://schemas.microsoft.com/office/drawing/2014/main" val="10000"/>
                  </a:ext>
                </a:extLst>
              </a:tr>
              <a:tr h="211311">
                <a:tc>
                  <a:txBody>
                    <a:bodyPr/>
                    <a:lstStyle/>
                    <a:p>
                      <a:pPr algn="ctr" fontAlgn="ctr"/>
                      <a:r>
                        <a:rPr lang="es-CO" sz="1600" b="1" kern="1200" dirty="0" smtClean="0">
                          <a:solidFill>
                            <a:schemeClr val="bg1"/>
                          </a:solidFill>
                          <a:effectLst/>
                          <a:latin typeface="+mj-lt"/>
                          <a:ea typeface="+mn-ea"/>
                          <a:cs typeface="+mn-cs"/>
                        </a:rPr>
                        <a:t>2018-1</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j-lt"/>
                          <a:ea typeface="+mn-ea"/>
                          <a:cs typeface="+mn-cs"/>
                        </a:rPr>
                        <a:t>2018-2</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j-lt"/>
                          <a:ea typeface="+mn-ea"/>
                          <a:cs typeface="+mn-cs"/>
                        </a:rPr>
                        <a:t>2018-1</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j-lt"/>
                          <a:ea typeface="+mn-ea"/>
                          <a:cs typeface="+mn-cs"/>
                        </a:rPr>
                        <a:t>2018-2</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j-lt"/>
                          <a:ea typeface="+mn-ea"/>
                          <a:cs typeface="+mn-cs"/>
                        </a:rPr>
                        <a:t>2018-1</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j-lt"/>
                          <a:ea typeface="+mn-ea"/>
                          <a:cs typeface="+mn-cs"/>
                        </a:rPr>
                        <a:t>2018-2</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j-lt"/>
                          <a:ea typeface="+mn-ea"/>
                          <a:cs typeface="+mn-cs"/>
                        </a:rPr>
                        <a:t>2018-1</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tc>
                  <a:txBody>
                    <a:bodyPr/>
                    <a:lstStyle/>
                    <a:p>
                      <a:pPr algn="ctr" fontAlgn="ctr"/>
                      <a:r>
                        <a:rPr lang="es-CO" sz="1600" b="1" kern="1200" dirty="0" smtClean="0">
                          <a:solidFill>
                            <a:schemeClr val="bg1"/>
                          </a:solidFill>
                          <a:effectLst/>
                          <a:latin typeface="+mj-lt"/>
                          <a:ea typeface="+mn-ea"/>
                          <a:cs typeface="+mn-cs"/>
                        </a:rPr>
                        <a:t>2018-2</a:t>
                      </a:r>
                      <a:endParaRPr lang="es-CO" sz="1600" b="1" kern="1200" dirty="0">
                        <a:solidFill>
                          <a:schemeClr val="bg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FF"/>
                    </a:solidFill>
                  </a:tcPr>
                </a:tc>
                <a:extLst>
                  <a:ext uri="{0D108BD9-81ED-4DB2-BD59-A6C34878D82A}">
                    <a16:rowId xmlns:a16="http://schemas.microsoft.com/office/drawing/2014/main" val="10001"/>
                  </a:ext>
                </a:extLst>
              </a:tr>
              <a:tr h="211311">
                <a:tc>
                  <a:txBody>
                    <a:bodyPr/>
                    <a:lstStyle/>
                    <a:p>
                      <a:pPr algn="ctr" fontAlgn="ctr"/>
                      <a:r>
                        <a:rPr lang="es-CO" sz="1600" kern="1200" dirty="0" smtClean="0">
                          <a:solidFill>
                            <a:schemeClr val="tx1"/>
                          </a:solidFill>
                          <a:effectLst/>
                          <a:latin typeface="+mj-lt"/>
                          <a:ea typeface="+mn-ea"/>
                          <a:cs typeface="+mn-cs"/>
                        </a:rPr>
                        <a:t>0</a:t>
                      </a:r>
                      <a:endParaRPr lang="es-CO" sz="1600" kern="1200" dirty="0">
                        <a:solidFill>
                          <a:schemeClr val="tx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0" i="0" u="none" strike="noStrike" kern="1200" cap="none" spc="0" normalizeH="0" baseline="0" noProof="0" dirty="0" smtClean="0">
                          <a:ln>
                            <a:noFill/>
                          </a:ln>
                          <a:solidFill>
                            <a:prstClr val="black"/>
                          </a:solidFill>
                          <a:effectLst/>
                          <a:uLnTx/>
                          <a:uFillTx/>
                          <a:latin typeface="+mj-lt"/>
                          <a:ea typeface="+mn-ea"/>
                          <a:cs typeface="+mn-cs"/>
                        </a:rPr>
                        <a:t>0</a:t>
                      </a:r>
                      <a:endParaRPr kumimoji="0" lang="es-CO" sz="1600" b="0" i="0" u="none" strike="noStrike" kern="1200" cap="none" spc="0" normalizeH="0" baseline="0" noProof="0" dirty="0">
                        <a:ln>
                          <a:noFill/>
                        </a:ln>
                        <a:solidFill>
                          <a:prstClr val="black"/>
                        </a:solidFill>
                        <a:effectLst/>
                        <a:uLnTx/>
                        <a:uFillTx/>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0" i="0" u="none" strike="noStrike" kern="1200" cap="none" spc="0" normalizeH="0" baseline="0" noProof="0" dirty="0" smtClean="0">
                          <a:ln>
                            <a:noFill/>
                          </a:ln>
                          <a:solidFill>
                            <a:prstClr val="black"/>
                          </a:solidFill>
                          <a:effectLst/>
                          <a:uLnTx/>
                          <a:uFillTx/>
                          <a:latin typeface="+mj-lt"/>
                          <a:ea typeface="+mn-ea"/>
                          <a:cs typeface="+mn-cs"/>
                        </a:rPr>
                        <a:t>0</a:t>
                      </a:r>
                      <a:endParaRPr kumimoji="0" lang="es-CO" sz="1600" b="0" i="0" u="none" strike="noStrike" kern="1200" cap="none" spc="0" normalizeH="0" baseline="0" noProof="0" dirty="0">
                        <a:ln>
                          <a:noFill/>
                        </a:ln>
                        <a:solidFill>
                          <a:prstClr val="black"/>
                        </a:solidFill>
                        <a:effectLst/>
                        <a:uLnTx/>
                        <a:uFillTx/>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0" i="0" u="none" strike="noStrike" kern="1200" cap="none" spc="0" normalizeH="0" baseline="0" noProof="0" dirty="0" smtClean="0">
                          <a:ln>
                            <a:noFill/>
                          </a:ln>
                          <a:solidFill>
                            <a:prstClr val="black"/>
                          </a:solidFill>
                          <a:effectLst/>
                          <a:uLnTx/>
                          <a:uFillTx/>
                          <a:latin typeface="+mj-lt"/>
                          <a:ea typeface="+mn-ea"/>
                          <a:cs typeface="+mn-cs"/>
                        </a:rPr>
                        <a:t>0</a:t>
                      </a:r>
                      <a:endParaRPr kumimoji="0" lang="es-CO" sz="1600" b="0" i="0" u="none" strike="noStrike" kern="1200" cap="none" spc="0" normalizeH="0" baseline="0" noProof="0" dirty="0">
                        <a:ln>
                          <a:noFill/>
                        </a:ln>
                        <a:solidFill>
                          <a:prstClr val="black"/>
                        </a:solidFill>
                        <a:effectLst/>
                        <a:uLnTx/>
                        <a:uFillTx/>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0" i="0" u="none" strike="noStrike" kern="1200" cap="none" spc="0" normalizeH="0" baseline="0" noProof="0" dirty="0" smtClean="0">
                          <a:ln>
                            <a:noFill/>
                          </a:ln>
                          <a:solidFill>
                            <a:prstClr val="black"/>
                          </a:solidFill>
                          <a:effectLst/>
                          <a:uLnTx/>
                          <a:uFillTx/>
                          <a:latin typeface="+mj-lt"/>
                          <a:ea typeface="+mn-ea"/>
                          <a:cs typeface="+mn-cs"/>
                        </a:rPr>
                        <a:t>0</a:t>
                      </a:r>
                      <a:endParaRPr kumimoji="0" lang="es-CO" sz="1600" b="0" i="0" u="none" strike="noStrike" kern="1200" cap="none" spc="0" normalizeH="0" baseline="0" noProof="0" dirty="0">
                        <a:ln>
                          <a:noFill/>
                        </a:ln>
                        <a:solidFill>
                          <a:prstClr val="black"/>
                        </a:solidFill>
                        <a:effectLst/>
                        <a:uLnTx/>
                        <a:uFillTx/>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0" i="0" u="none" strike="noStrike" kern="1200" cap="none" spc="0" normalizeH="0" baseline="0" noProof="0" dirty="0" smtClean="0">
                          <a:ln>
                            <a:noFill/>
                          </a:ln>
                          <a:solidFill>
                            <a:prstClr val="black"/>
                          </a:solidFill>
                          <a:effectLst/>
                          <a:uLnTx/>
                          <a:uFillTx/>
                          <a:latin typeface="+mj-lt"/>
                          <a:ea typeface="+mn-ea"/>
                          <a:cs typeface="+mn-cs"/>
                        </a:rPr>
                        <a:t>0</a:t>
                      </a:r>
                      <a:endParaRPr kumimoji="0" lang="es-CO" sz="1600" b="0" i="0" u="none" strike="noStrike" kern="1200" cap="none" spc="0" normalizeH="0" baseline="0" noProof="0" dirty="0">
                        <a:ln>
                          <a:noFill/>
                        </a:ln>
                        <a:solidFill>
                          <a:prstClr val="black"/>
                        </a:solidFill>
                        <a:effectLst/>
                        <a:uLnTx/>
                        <a:uFillTx/>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0" i="0" u="none" strike="noStrike" kern="1200" cap="none" spc="0" normalizeH="0" baseline="0" noProof="0" dirty="0" smtClean="0">
                          <a:ln>
                            <a:noFill/>
                          </a:ln>
                          <a:solidFill>
                            <a:prstClr val="black"/>
                          </a:solidFill>
                          <a:effectLst/>
                          <a:uLnTx/>
                          <a:uFillTx/>
                          <a:latin typeface="+mj-lt"/>
                          <a:ea typeface="+mn-ea"/>
                          <a:cs typeface="+mn-cs"/>
                        </a:rPr>
                        <a:t>0</a:t>
                      </a:r>
                      <a:endParaRPr kumimoji="0" lang="es-CO" sz="1600" b="0" i="0" u="none" strike="noStrike" kern="1200" cap="none" spc="0" normalizeH="0" baseline="0" noProof="0" dirty="0">
                        <a:ln>
                          <a:noFill/>
                        </a:ln>
                        <a:solidFill>
                          <a:prstClr val="black"/>
                        </a:solidFill>
                        <a:effectLst/>
                        <a:uLnTx/>
                        <a:uFillTx/>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0" i="0" u="none" strike="noStrike" kern="1200" cap="none" spc="0" normalizeH="0" baseline="0" noProof="0" dirty="0" smtClean="0">
                          <a:ln>
                            <a:noFill/>
                          </a:ln>
                          <a:solidFill>
                            <a:prstClr val="black"/>
                          </a:solidFill>
                          <a:effectLst/>
                          <a:uLnTx/>
                          <a:uFillTx/>
                          <a:latin typeface="+mj-lt"/>
                          <a:ea typeface="+mn-ea"/>
                          <a:cs typeface="+mn-cs"/>
                        </a:rPr>
                        <a:t>0</a:t>
                      </a:r>
                      <a:endParaRPr kumimoji="0" lang="es-CO" sz="1600" b="0" i="0" u="none" strike="noStrike" kern="1200" cap="none" spc="0" normalizeH="0" baseline="0" noProof="0" dirty="0">
                        <a:ln>
                          <a:noFill/>
                        </a:ln>
                        <a:solidFill>
                          <a:prstClr val="black"/>
                        </a:solidFill>
                        <a:effectLst/>
                        <a:uLnTx/>
                        <a:uFillTx/>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49036">
                <a:tc gridSpan="8">
                  <a:txBody>
                    <a:bodyPr/>
                    <a:lstStyle/>
                    <a:p>
                      <a:pPr algn="ctr" fontAlgn="ctr"/>
                      <a:r>
                        <a:rPr lang="es-MX" sz="1800" kern="1200" dirty="0">
                          <a:solidFill>
                            <a:schemeClr val="tx1"/>
                          </a:solidFill>
                          <a:effectLst/>
                          <a:latin typeface="+mj-lt"/>
                          <a:ea typeface="+mn-ea"/>
                          <a:cs typeface="+mn-cs"/>
                        </a:rPr>
                        <a:t>Durante el </a:t>
                      </a:r>
                      <a:r>
                        <a:rPr lang="es-MX" sz="1800" kern="1200" dirty="0" smtClean="0">
                          <a:solidFill>
                            <a:schemeClr val="tx1"/>
                          </a:solidFill>
                          <a:effectLst/>
                          <a:latin typeface="+mj-lt"/>
                          <a:ea typeface="+mn-ea"/>
                          <a:cs typeface="+mn-cs"/>
                        </a:rPr>
                        <a:t>año</a:t>
                      </a:r>
                      <a:r>
                        <a:rPr lang="es-MX" sz="1800" kern="1200" baseline="0" dirty="0" smtClean="0">
                          <a:solidFill>
                            <a:schemeClr val="tx1"/>
                          </a:solidFill>
                          <a:effectLst/>
                          <a:latin typeface="+mj-lt"/>
                          <a:ea typeface="+mn-ea"/>
                          <a:cs typeface="+mn-cs"/>
                        </a:rPr>
                        <a:t> </a:t>
                      </a:r>
                      <a:r>
                        <a:rPr lang="es-MX" sz="1800" kern="1200" dirty="0" smtClean="0">
                          <a:solidFill>
                            <a:schemeClr val="tx1"/>
                          </a:solidFill>
                          <a:effectLst/>
                          <a:latin typeface="+mj-lt"/>
                          <a:ea typeface="+mn-ea"/>
                          <a:cs typeface="+mn-cs"/>
                        </a:rPr>
                        <a:t>2018, no se </a:t>
                      </a:r>
                      <a:r>
                        <a:rPr lang="es-MX" sz="1800" kern="1200" dirty="0">
                          <a:solidFill>
                            <a:schemeClr val="tx1"/>
                          </a:solidFill>
                          <a:effectLst/>
                          <a:latin typeface="+mj-lt"/>
                          <a:ea typeface="+mn-ea"/>
                          <a:cs typeface="+mn-cs"/>
                        </a:rPr>
                        <a:t>presentaron </a:t>
                      </a:r>
                      <a:r>
                        <a:rPr lang="es-MX" sz="1800" kern="1200" dirty="0" smtClean="0">
                          <a:solidFill>
                            <a:schemeClr val="tx1"/>
                          </a:solidFill>
                          <a:effectLst/>
                          <a:latin typeface="+mj-lt"/>
                          <a:ea typeface="+mn-ea"/>
                          <a:cs typeface="+mn-cs"/>
                        </a:rPr>
                        <a:t>peticiones,</a:t>
                      </a:r>
                      <a:r>
                        <a:rPr lang="es-MX" sz="1800" kern="1200" baseline="0" dirty="0" smtClean="0">
                          <a:solidFill>
                            <a:schemeClr val="tx1"/>
                          </a:solidFill>
                          <a:effectLst/>
                          <a:latin typeface="+mj-lt"/>
                          <a:ea typeface="+mn-ea"/>
                          <a:cs typeface="+mn-cs"/>
                        </a:rPr>
                        <a:t> quejas y reglamos (</a:t>
                      </a:r>
                      <a:r>
                        <a:rPr lang="es-MX" sz="1800" kern="1200" dirty="0" smtClean="0">
                          <a:solidFill>
                            <a:schemeClr val="tx1"/>
                          </a:solidFill>
                          <a:effectLst/>
                          <a:latin typeface="+mj-lt"/>
                          <a:ea typeface="+mn-ea"/>
                          <a:cs typeface="+mn-cs"/>
                        </a:rPr>
                        <a:t>PQR</a:t>
                      </a:r>
                      <a:r>
                        <a:rPr lang="es-MX" sz="1800" kern="1200" baseline="0" dirty="0" smtClean="0">
                          <a:solidFill>
                            <a:schemeClr val="tx1"/>
                          </a:solidFill>
                          <a:effectLst/>
                          <a:latin typeface="+mj-lt"/>
                          <a:ea typeface="+mn-ea"/>
                          <a:cs typeface="+mn-cs"/>
                        </a:rPr>
                        <a:t> ).</a:t>
                      </a:r>
                      <a:endParaRPr lang="es-MX" sz="1800" kern="1200" dirty="0">
                        <a:solidFill>
                          <a:schemeClr val="tx1"/>
                        </a:solidFill>
                        <a:effectLst/>
                        <a:latin typeface="+mj-lt"/>
                        <a:ea typeface="+mn-ea"/>
                        <a:cs typeface="+mn-cs"/>
                      </a:endParaRPr>
                    </a:p>
                    <a:p>
                      <a:pPr marL="0" indent="0" algn="just" fontAlgn="ctr">
                        <a:buNone/>
                      </a:pPr>
                      <a:endParaRPr lang="es-MX" sz="1400" kern="1200" dirty="0" smtClean="0">
                        <a:solidFill>
                          <a:schemeClr val="tx1"/>
                        </a:solidFill>
                        <a:effectLst/>
                        <a:latin typeface="+mj-lt"/>
                        <a:ea typeface="+mn-ea"/>
                        <a:cs typeface="+mn-cs"/>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ctr" fontAlgn="ctr"/>
                      <a:endParaRPr lang="es-ES" sz="1000" b="0" i="0" u="none" strike="noStrike" dirty="0">
                        <a:latin typeface="Arial"/>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8974585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1083170" y="1142494"/>
            <a:ext cx="9539687" cy="3477875"/>
          </a:xfrm>
          <a:prstGeom prst="rect">
            <a:avLst/>
          </a:prstGeom>
        </p:spPr>
        <p:txBody>
          <a:bodyPr wrap="square">
            <a:spAutoFit/>
          </a:bodyPr>
          <a:lstStyle/>
          <a:p>
            <a:pPr algn="ctr" fontAlgn="base">
              <a:spcBef>
                <a:spcPct val="0"/>
              </a:spcBef>
              <a:spcAft>
                <a:spcPct val="0"/>
              </a:spcAft>
              <a:defRPr/>
            </a:pPr>
            <a:r>
              <a:rPr lang="es-CO" sz="2800" b="1" dirty="0">
                <a:effectLst>
                  <a:outerShdw blurRad="38100" dist="38100" dir="2700000" algn="tl">
                    <a:srgbClr val="000000">
                      <a:alpha val="43137"/>
                    </a:srgbClr>
                  </a:outerShdw>
                </a:effectLst>
                <a:latin typeface="+mj-lt"/>
              </a:rPr>
              <a:t>OBJETIVO 2</a:t>
            </a:r>
          </a:p>
          <a:p>
            <a:pPr algn="ctr" fontAlgn="base">
              <a:spcBef>
                <a:spcPct val="0"/>
              </a:spcBef>
              <a:spcAft>
                <a:spcPct val="0"/>
              </a:spcAft>
              <a:defRPr/>
            </a:pPr>
            <a:endParaRPr lang="es-CO" sz="2400" b="1" dirty="0">
              <a:solidFill>
                <a:prstClr val="black"/>
              </a:solidFill>
              <a:latin typeface="+mj-lt"/>
            </a:endParaRPr>
          </a:p>
          <a:p>
            <a:pPr lvl="0" algn="ctr" fontAlgn="base">
              <a:spcBef>
                <a:spcPct val="0"/>
              </a:spcBef>
              <a:spcAft>
                <a:spcPct val="0"/>
              </a:spcAft>
            </a:pPr>
            <a:r>
              <a:rPr lang="es-CO" sz="2400" b="1" u="sng" dirty="0">
                <a:latin typeface="+mj-lt"/>
              </a:rPr>
              <a:t>Cumplir con las necesidades y expectativas de nuestros usuarios a través de los Acuerdos de Servicio, los requisitos técnicos y la reglamentación establecida por la Universidad.</a:t>
            </a:r>
          </a:p>
          <a:p>
            <a:pPr lvl="0" algn="ctr" fontAlgn="base">
              <a:spcBef>
                <a:spcPct val="0"/>
              </a:spcBef>
              <a:spcAft>
                <a:spcPct val="0"/>
              </a:spcAft>
            </a:pPr>
            <a:endParaRPr lang="es-CO" sz="2400" b="1" dirty="0">
              <a:solidFill>
                <a:prstClr val="black"/>
              </a:solidFill>
              <a:latin typeface="+mj-lt"/>
            </a:endParaRPr>
          </a:p>
          <a:p>
            <a:pPr algn="ctr" fontAlgn="base">
              <a:spcBef>
                <a:spcPct val="0"/>
              </a:spcBef>
              <a:spcAft>
                <a:spcPct val="0"/>
              </a:spcAft>
            </a:pPr>
            <a:r>
              <a:rPr lang="es-CO" sz="2400" b="1" dirty="0">
                <a:solidFill>
                  <a:srgbClr val="FF0000"/>
                </a:solidFill>
                <a:latin typeface="+mj-lt"/>
              </a:rPr>
              <a:t>Desempeño de los procesos y conformidad del servicio</a:t>
            </a:r>
            <a:r>
              <a:rPr lang="es-ES" sz="2400" b="1" dirty="0">
                <a:solidFill>
                  <a:srgbClr val="FF0000"/>
                </a:solidFill>
                <a:latin typeface="+mj-lt"/>
              </a:rPr>
              <a:t> </a:t>
            </a:r>
          </a:p>
          <a:p>
            <a:pPr lvl="0" algn="ctr" fontAlgn="base">
              <a:spcBef>
                <a:spcPct val="0"/>
              </a:spcBef>
              <a:spcAft>
                <a:spcPct val="0"/>
              </a:spcAft>
            </a:pPr>
            <a:endParaRPr lang="es-CO" sz="2400" b="1" dirty="0">
              <a:solidFill>
                <a:srgbClr val="FF0000"/>
              </a:solidFill>
              <a:latin typeface="+mj-lt"/>
            </a:endParaRPr>
          </a:p>
          <a:p>
            <a:pPr indent="0" algn="ctr" fontAlgn="base">
              <a:spcBef>
                <a:spcPct val="0"/>
              </a:spcBef>
              <a:spcAft>
                <a:spcPct val="0"/>
              </a:spcAft>
              <a:buFont typeface="Arial" panose="020B0604020202020204" pitchFamily="34" charset="0"/>
              <a:buNone/>
            </a:pPr>
            <a:r>
              <a:rPr lang="es-CO" sz="2400" b="1" dirty="0">
                <a:solidFill>
                  <a:srgbClr val="FF0000"/>
                </a:solidFill>
                <a:latin typeface="+mj-lt"/>
              </a:rPr>
              <a:t>Cumplir con los acuerdos de servicio como mínimo en un 80%.</a:t>
            </a:r>
          </a:p>
        </p:txBody>
      </p:sp>
    </p:spTree>
    <p:extLst>
      <p:ext uri="{BB962C8B-B14F-4D97-AF65-F5344CB8AC3E}">
        <p14:creationId xmlns:p14="http://schemas.microsoft.com/office/powerpoint/2010/main" val="23942623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561139" y="623495"/>
            <a:ext cx="9864159" cy="63408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eaLnBrk="0" hangingPunct="0">
              <a:defRPr/>
            </a:pPr>
            <a:r>
              <a:rPr lang="es-MX" sz="2400" b="1" kern="0" dirty="0" smtClean="0">
                <a:solidFill>
                  <a:srgbClr val="FF3300"/>
                </a:solidFill>
              </a:rPr>
              <a:t>Análisis objetivo“2” </a:t>
            </a:r>
            <a:r>
              <a:rPr lang="es-ES" sz="2400" b="1" kern="0" dirty="0" smtClean="0">
                <a:solidFill>
                  <a:srgbClr val="FF3300"/>
                </a:solidFill>
              </a:rPr>
              <a:t>de Calidad </a:t>
            </a:r>
            <a:r>
              <a:rPr lang="es-MX" sz="2400" b="1" kern="0" dirty="0" smtClean="0">
                <a:solidFill>
                  <a:srgbClr val="FF3300"/>
                </a:solidFill>
              </a:rPr>
              <a:t/>
            </a:r>
            <a:br>
              <a:rPr lang="es-MX" sz="2400" b="1" kern="0" dirty="0" smtClean="0">
                <a:solidFill>
                  <a:srgbClr val="FF3300"/>
                </a:solidFill>
              </a:rPr>
            </a:br>
            <a:r>
              <a:rPr lang="es-MX" sz="2400" b="1" dirty="0" smtClean="0"/>
              <a:t>Indicadores de </a:t>
            </a:r>
            <a:r>
              <a:rPr lang="es-ES" sz="2400" b="1" dirty="0" smtClean="0"/>
              <a:t>Acuerdos de Servicio </a:t>
            </a:r>
            <a:endParaRPr lang="es-ES" sz="2400" b="1" kern="0" dirty="0">
              <a:solidFill>
                <a:srgbClr val="FF3300"/>
              </a:solidFill>
            </a:endParaRPr>
          </a:p>
        </p:txBody>
      </p:sp>
      <p:graphicFrame>
        <p:nvGraphicFramePr>
          <p:cNvPr id="5" name="1 Tabla"/>
          <p:cNvGraphicFramePr>
            <a:graphicFrameLocks noGrp="1"/>
          </p:cNvGraphicFramePr>
          <p:nvPr>
            <p:extLst>
              <p:ext uri="{D42A27DB-BD31-4B8C-83A1-F6EECF244321}">
                <p14:modId xmlns:p14="http://schemas.microsoft.com/office/powerpoint/2010/main" val="2017503842"/>
              </p:ext>
            </p:extLst>
          </p:nvPr>
        </p:nvGraphicFramePr>
        <p:xfrm>
          <a:off x="1052241" y="1482086"/>
          <a:ext cx="10012487" cy="3555953"/>
        </p:xfrm>
        <a:graphic>
          <a:graphicData uri="http://schemas.openxmlformats.org/drawingml/2006/table">
            <a:tbl>
              <a:tblPr/>
              <a:tblGrid>
                <a:gridCol w="3287003">
                  <a:extLst>
                    <a:ext uri="{9D8B030D-6E8A-4147-A177-3AD203B41FA5}">
                      <a16:colId xmlns:a16="http://schemas.microsoft.com/office/drawing/2014/main" val="20000"/>
                    </a:ext>
                  </a:extLst>
                </a:gridCol>
                <a:gridCol w="2934393">
                  <a:extLst>
                    <a:ext uri="{9D8B030D-6E8A-4147-A177-3AD203B41FA5}">
                      <a16:colId xmlns:a16="http://schemas.microsoft.com/office/drawing/2014/main" val="20001"/>
                    </a:ext>
                  </a:extLst>
                </a:gridCol>
                <a:gridCol w="1263697">
                  <a:extLst>
                    <a:ext uri="{9D8B030D-6E8A-4147-A177-3AD203B41FA5}">
                      <a16:colId xmlns:a16="http://schemas.microsoft.com/office/drawing/2014/main" val="20002"/>
                    </a:ext>
                  </a:extLst>
                </a:gridCol>
                <a:gridCol w="1263697">
                  <a:extLst>
                    <a:ext uri="{9D8B030D-6E8A-4147-A177-3AD203B41FA5}">
                      <a16:colId xmlns:a16="http://schemas.microsoft.com/office/drawing/2014/main" val="20003"/>
                    </a:ext>
                  </a:extLst>
                </a:gridCol>
                <a:gridCol w="1263697">
                  <a:extLst>
                    <a:ext uri="{9D8B030D-6E8A-4147-A177-3AD203B41FA5}">
                      <a16:colId xmlns:a16="http://schemas.microsoft.com/office/drawing/2014/main" val="20004"/>
                    </a:ext>
                  </a:extLst>
                </a:gridCol>
              </a:tblGrid>
              <a:tr h="598695">
                <a:tc>
                  <a:txBody>
                    <a:bodyPr/>
                    <a:lstStyle/>
                    <a:p>
                      <a:pPr algn="ctr" rtl="0" fontAlgn="ctr"/>
                      <a:r>
                        <a:rPr lang="es-CO" sz="1600" b="1" i="0" u="sng" strike="noStrike" dirty="0" smtClean="0">
                          <a:solidFill>
                            <a:srgbClr val="F2F2F2"/>
                          </a:solidFill>
                          <a:effectLst/>
                          <a:latin typeface="+mj-lt"/>
                        </a:rPr>
                        <a:t>INDICADOR GESTION</a:t>
                      </a:r>
                      <a:r>
                        <a:rPr lang="es-CO" sz="1600" b="1" i="0" u="sng" strike="noStrike" baseline="0" dirty="0" smtClean="0">
                          <a:solidFill>
                            <a:srgbClr val="F2F2F2"/>
                          </a:solidFill>
                          <a:effectLst/>
                          <a:latin typeface="+mj-lt"/>
                        </a:rPr>
                        <a:t> DOCUMENTAL</a:t>
                      </a:r>
                      <a:endParaRPr lang="es-CO" sz="1600" b="1" i="0" u="sng" strike="noStrike" dirty="0">
                        <a:solidFill>
                          <a:srgbClr val="F2F2F2"/>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s-CO" sz="1600" b="1" i="0" u="none" strike="noStrike" dirty="0" smtClean="0">
                          <a:solidFill>
                            <a:srgbClr val="F2F2F2"/>
                          </a:solidFill>
                          <a:effectLst/>
                          <a:latin typeface="+mj-lt"/>
                        </a:rPr>
                        <a:t>META</a:t>
                      </a:r>
                      <a:endParaRPr lang="es-CO" sz="1600" b="1" i="0" u="none" strike="noStrike" dirty="0">
                        <a:solidFill>
                          <a:srgbClr val="F2F2F2"/>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s-CO" sz="1600" b="1" i="0" u="none" strike="noStrike" dirty="0" smtClean="0">
                          <a:solidFill>
                            <a:srgbClr val="F2F2F2"/>
                          </a:solidFill>
                          <a:effectLst/>
                          <a:latin typeface="+mj-lt"/>
                        </a:rPr>
                        <a:t>2018-1</a:t>
                      </a:r>
                      <a:endParaRPr lang="es-CO" sz="1600" b="1" i="0" u="none" strike="noStrike" dirty="0">
                        <a:solidFill>
                          <a:srgbClr val="F2F2F2"/>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s-CO" sz="1600" b="1" i="0" u="none" strike="noStrike" dirty="0" smtClean="0">
                          <a:solidFill>
                            <a:srgbClr val="F2F2F2"/>
                          </a:solidFill>
                          <a:effectLst/>
                          <a:latin typeface="+mj-lt"/>
                        </a:rPr>
                        <a:t>2018-2</a:t>
                      </a:r>
                      <a:endParaRPr lang="es-CO" sz="1600" b="1" i="0" u="none" strike="noStrike" dirty="0">
                        <a:solidFill>
                          <a:srgbClr val="F2F2F2"/>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rtl="0" fontAlgn="ctr"/>
                      <a:r>
                        <a:rPr lang="es-CO" sz="1600" b="1" i="0" u="none" strike="noStrike" dirty="0">
                          <a:solidFill>
                            <a:srgbClr val="F2F2F2"/>
                          </a:solidFill>
                          <a:effectLst/>
                          <a:latin typeface="+mj-lt"/>
                        </a:rPr>
                        <a:t>PROMEDIO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000"/>
                  </a:ext>
                </a:extLst>
              </a:tr>
              <a:tr h="451133">
                <a:tc>
                  <a:txBody>
                    <a:bodyPr/>
                    <a:lstStyle/>
                    <a:p>
                      <a:pPr algn="just" rtl="0" fontAlgn="ctr"/>
                      <a:r>
                        <a:rPr lang="es-CO" sz="1600" b="1" i="0" u="none" strike="noStrike" dirty="0" smtClean="0">
                          <a:solidFill>
                            <a:srgbClr val="000000"/>
                          </a:solidFill>
                          <a:effectLst/>
                          <a:latin typeface="+mj-lt"/>
                        </a:rPr>
                        <a:t>Servicio de búsqueda y préstamo de Documentos (acuerdo)</a:t>
                      </a:r>
                      <a:endParaRPr lang="es-CO" sz="1600" b="1"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s-CO" sz="1600" b="1" i="0" u="none" strike="noStrike" dirty="0" smtClean="0">
                          <a:solidFill>
                            <a:srgbClr val="000000"/>
                          </a:solidFill>
                          <a:effectLst/>
                          <a:latin typeface="+mj-lt"/>
                        </a:rPr>
                        <a:t>Lograr el 80% de cumplimiento del acuerdo de servicio de búsqueda y préstamo de Documentos</a:t>
                      </a:r>
                      <a:endParaRPr lang="es-CO" sz="1600" b="1" i="0" u="none" strike="noStrike" dirty="0">
                        <a:solidFill>
                          <a:srgbClr val="000000"/>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rtl="0" fontAlgn="ctr"/>
                      <a:r>
                        <a:rPr lang="es-CO" sz="1600" b="1" i="0" u="none" strike="noStrike" dirty="0" smtClean="0">
                          <a:solidFill>
                            <a:schemeClr val="tx1"/>
                          </a:solidFill>
                          <a:effectLst/>
                          <a:latin typeface="+mj-lt"/>
                        </a:rPr>
                        <a:t>100%</a:t>
                      </a:r>
                      <a:endParaRPr lang="es-CO" sz="1600" b="1" i="0" u="none" strike="noStrike" dirty="0">
                        <a:solidFill>
                          <a:schemeClr val="tx1"/>
                        </a:solidFill>
                        <a:effectLst/>
                        <a:latin typeface="+mj-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smtClean="0">
                          <a:ln>
                            <a:noFill/>
                          </a:ln>
                          <a:solidFill>
                            <a:prstClr val="black"/>
                          </a:solidFill>
                          <a:effectLst/>
                          <a:uLnTx/>
                          <a:uFillTx/>
                          <a:latin typeface="+mj-lt"/>
                          <a:ea typeface="+mn-ea"/>
                          <a:cs typeface="+mn-cs"/>
                        </a:rPr>
                        <a:t>100%</a:t>
                      </a:r>
                      <a:endParaRPr kumimoji="0" lang="es-CO" sz="1600" b="1" i="0" u="none" strike="noStrike" kern="1200" cap="none" spc="0" normalizeH="0" baseline="0" noProof="0" dirty="0">
                        <a:ln>
                          <a:noFill/>
                        </a:ln>
                        <a:solidFill>
                          <a:prstClr val="black"/>
                        </a:solidFill>
                        <a:effectLst/>
                        <a:uLnTx/>
                        <a:uFillTx/>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s-CO" sz="1600" b="1" i="0" u="none" strike="noStrike" kern="1200" cap="none" spc="0" normalizeH="0" baseline="0" noProof="0" dirty="0" smtClean="0">
                          <a:ln>
                            <a:noFill/>
                          </a:ln>
                          <a:solidFill>
                            <a:prstClr val="black"/>
                          </a:solidFill>
                          <a:effectLst/>
                          <a:uLnTx/>
                          <a:uFillTx/>
                          <a:latin typeface="+mj-lt"/>
                          <a:ea typeface="+mn-ea"/>
                          <a:cs typeface="+mn-cs"/>
                        </a:rPr>
                        <a:t>100%</a:t>
                      </a:r>
                      <a:endParaRPr kumimoji="0" lang="es-CO" sz="1600" b="1" i="0" u="none" strike="noStrike" kern="1200" cap="none" spc="0" normalizeH="0" baseline="0" noProof="0" dirty="0">
                        <a:ln>
                          <a:noFill/>
                        </a:ln>
                        <a:solidFill>
                          <a:prstClr val="black"/>
                        </a:solidFill>
                        <a:effectLst/>
                        <a:uLnTx/>
                        <a:uFillTx/>
                        <a:latin typeface="+mj-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0001"/>
                  </a:ext>
                </a:extLst>
              </a:tr>
              <a:tr h="1890458">
                <a:tc gridSpan="5">
                  <a:txBody>
                    <a:bodyPr/>
                    <a:lstStyle/>
                    <a:p>
                      <a:pPr algn="just"/>
                      <a:r>
                        <a:rPr lang="es-CO" sz="1600" kern="1200" dirty="0" smtClean="0">
                          <a:solidFill>
                            <a:schemeClr val="tx1"/>
                          </a:solidFill>
                          <a:effectLst/>
                          <a:latin typeface="+mj-lt"/>
                          <a:ea typeface="+mn-ea"/>
                          <a:cs typeface="+mn-cs"/>
                        </a:rPr>
                        <a:t>Se cumple la meta estándar del indicar del 80% donde el resultado de la seccional fue de</a:t>
                      </a:r>
                      <a:r>
                        <a:rPr lang="es-CO" sz="1600" kern="1200" baseline="0" dirty="0" smtClean="0">
                          <a:solidFill>
                            <a:schemeClr val="tx1"/>
                          </a:solidFill>
                          <a:effectLst/>
                          <a:latin typeface="+mj-lt"/>
                          <a:ea typeface="+mn-ea"/>
                          <a:cs typeface="+mn-cs"/>
                        </a:rPr>
                        <a:t> 100%, d</a:t>
                      </a:r>
                      <a:r>
                        <a:rPr lang="es-CO" sz="1600" kern="1200" dirty="0" smtClean="0">
                          <a:solidFill>
                            <a:schemeClr val="tx1"/>
                          </a:solidFill>
                          <a:effectLst/>
                          <a:latin typeface="+mj-lt"/>
                          <a:ea typeface="+mn-ea"/>
                          <a:cs typeface="+mn-cs"/>
                        </a:rPr>
                        <a:t>e un total de </a:t>
                      </a:r>
                      <a:r>
                        <a:rPr lang="es-CO" sz="1600" u="sng" kern="1200" dirty="0" smtClean="0">
                          <a:solidFill>
                            <a:schemeClr val="tx1"/>
                          </a:solidFill>
                          <a:effectLst>
                            <a:outerShdw blurRad="38100" dist="38100" dir="2700000" algn="tl">
                              <a:srgbClr val="000000">
                                <a:alpha val="43137"/>
                              </a:srgbClr>
                            </a:outerShdw>
                          </a:effectLst>
                          <a:latin typeface="+mj-lt"/>
                          <a:ea typeface="+mn-ea"/>
                          <a:cs typeface="+mn-cs"/>
                        </a:rPr>
                        <a:t>217</a:t>
                      </a:r>
                      <a:r>
                        <a:rPr lang="es-CO" sz="1600" u="sng" kern="1200" baseline="0" dirty="0" smtClean="0">
                          <a:solidFill>
                            <a:schemeClr val="tx1"/>
                          </a:solidFill>
                          <a:effectLst>
                            <a:outerShdw blurRad="38100" dist="38100" dir="2700000" algn="tl">
                              <a:srgbClr val="000000">
                                <a:alpha val="43137"/>
                              </a:srgbClr>
                            </a:outerShdw>
                          </a:effectLst>
                          <a:latin typeface="+mj-lt"/>
                          <a:ea typeface="+mn-ea"/>
                          <a:cs typeface="+mn-cs"/>
                        </a:rPr>
                        <a:t> </a:t>
                      </a:r>
                      <a:r>
                        <a:rPr lang="es-CO" sz="1600" u="sng" kern="1200" dirty="0" smtClean="0">
                          <a:solidFill>
                            <a:schemeClr val="tx1"/>
                          </a:solidFill>
                          <a:effectLst>
                            <a:outerShdw blurRad="38100" dist="38100" dir="2700000" algn="tl">
                              <a:srgbClr val="000000">
                                <a:alpha val="43137"/>
                              </a:srgbClr>
                            </a:outerShdw>
                          </a:effectLst>
                          <a:latin typeface="+mj-lt"/>
                          <a:ea typeface="+mn-ea"/>
                          <a:cs typeface="+mn-cs"/>
                        </a:rPr>
                        <a:t> solicitudes realizadas por los procesos</a:t>
                      </a:r>
                      <a:r>
                        <a:rPr lang="es-CO" sz="1600" kern="1200" dirty="0" smtClean="0">
                          <a:solidFill>
                            <a:schemeClr val="tx1"/>
                          </a:solidFill>
                          <a:effectLst/>
                          <a:latin typeface="+mj-lt"/>
                          <a:ea typeface="+mn-ea"/>
                          <a:cs typeface="+mn-cs"/>
                        </a:rPr>
                        <a:t>, todas se atendieron  dentro del tiempo.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240782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1175</TotalTime>
  <Words>1910</Words>
  <Application>Microsoft Office PowerPoint</Application>
  <PresentationFormat>Panorámica</PresentationFormat>
  <Paragraphs>332</Paragraphs>
  <Slides>19</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19</vt:i4>
      </vt:variant>
    </vt:vector>
  </HeadingPairs>
  <TitlesOfParts>
    <vt:vector size="25" baseType="lpstr">
      <vt:lpstr>MS PGothic</vt:lpstr>
      <vt:lpstr>Arial</vt:lpstr>
      <vt:lpstr>Calibri</vt:lpstr>
      <vt:lpstr>Calibri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Alejandro Cadena</dc:creator>
  <cp:lastModifiedBy>Gloria A. Sanchez M.</cp:lastModifiedBy>
  <cp:revision>222</cp:revision>
  <dcterms:created xsi:type="dcterms:W3CDTF">2019-03-10T18:08:05Z</dcterms:created>
  <dcterms:modified xsi:type="dcterms:W3CDTF">2020-03-02T22:43:39Z</dcterms:modified>
</cp:coreProperties>
</file>