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4" r:id="rId5"/>
    <p:sldId id="265" r:id="rId6"/>
    <p:sldId id="266" r:id="rId7"/>
    <p:sldId id="267" r:id="rId8"/>
    <p:sldId id="282" r:id="rId9"/>
    <p:sldId id="269" r:id="rId10"/>
    <p:sldId id="270" r:id="rId11"/>
    <p:sldId id="271" r:id="rId12"/>
    <p:sldId id="283" r:id="rId13"/>
    <p:sldId id="275" r:id="rId14"/>
    <p:sldId id="284" r:id="rId15"/>
    <p:sldId id="276" r:id="rId16"/>
    <p:sldId id="277" r:id="rId17"/>
    <p:sldId id="278" r:id="rId18"/>
    <p:sldId id="279" r:id="rId19"/>
    <p:sldId id="280" r:id="rId20"/>
    <p:sldId id="281" r:id="rId21"/>
    <p:sldId id="287" r:id="rId22"/>
    <p:sldId id="288" r:id="rId23"/>
    <p:sldId id="289" r:id="rId24"/>
    <p:sldId id="290"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5F4B22A-7F96-41E8-9322-35AA38B7132E}">
          <p14:sldIdLst>
            <p14:sldId id="257"/>
            <p14:sldId id="256"/>
            <p14:sldId id="259"/>
            <p14:sldId id="264"/>
            <p14:sldId id="265"/>
            <p14:sldId id="266"/>
            <p14:sldId id="267"/>
            <p14:sldId id="282"/>
            <p14:sldId id="269"/>
            <p14:sldId id="270"/>
            <p14:sldId id="271"/>
            <p14:sldId id="283"/>
            <p14:sldId id="275"/>
            <p14:sldId id="284"/>
            <p14:sldId id="276"/>
            <p14:sldId id="277"/>
            <p14:sldId id="278"/>
            <p14:sldId id="279"/>
            <p14:sldId id="280"/>
            <p14:sldId id="281"/>
            <p14:sldId id="287"/>
            <p14:sldId id="288"/>
            <p14:sldId id="289"/>
            <p14:sldId id="290"/>
          </p14:sldIdLst>
        </p14:section>
        <p14:section name="Sección sin título" id="{5D4F1B7A-58AC-4F21-9E9A-DE12C335756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3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Backup%20preventivo%20Ing%20Gloria\Google%20Drive\SGC\INFOR_ADICIONAL\SEGUIMIENTO_QUEJAS%20y%20CALIFICACIONES%20SS\2018\Satisfacci&#243;n%20del%20cliente%20201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Calibri"/>
                <a:ea typeface="Calibri"/>
                <a:cs typeface="Calibri"/>
              </a:defRPr>
            </a:pPr>
            <a:r>
              <a:rPr lang="es-CO"/>
              <a:t>COMPARATIVO  CALIFICACIONES DEL SERVICIO 2006 - 2018</a:t>
            </a:r>
          </a:p>
        </c:rich>
      </c:tx>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3.0010718113611994E-2"/>
                  <c:y val="0.56018518518518523"/>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CB-4964-A427-C45CA5FBB10C}"/>
                </c:ext>
              </c:extLst>
            </c:dLbl>
            <c:dLbl>
              <c:idx val="1"/>
              <c:layout>
                <c:manualLayout>
                  <c:x val="8.5744908896034488E-3"/>
                  <c:y val="0.57407407407407407"/>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CB-4964-A427-C45CA5FBB10C}"/>
                </c:ext>
              </c:extLst>
            </c:dLbl>
            <c:dLbl>
              <c:idx val="2"/>
              <c:layout>
                <c:manualLayout>
                  <c:x val="1.2861736334405145E-2"/>
                  <c:y val="0.54629629629629628"/>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CB-4964-A427-C45CA5FBB10C}"/>
                </c:ext>
              </c:extLst>
            </c:dLbl>
            <c:dLbl>
              <c:idx val="3"/>
              <c:layout>
                <c:manualLayout>
                  <c:x val="1.9292604501607719E-2"/>
                  <c:y val="0.55555555555555558"/>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CB-4964-A427-C45CA5FBB10C}"/>
                </c:ext>
              </c:extLst>
            </c:dLbl>
            <c:dLbl>
              <c:idx val="4"/>
              <c:layout>
                <c:manualLayout>
                  <c:x val="1.9292604501607719E-2"/>
                  <c:y val="0.55555555555555558"/>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CB-4964-A427-C45CA5FBB10C}"/>
                </c:ext>
              </c:extLst>
            </c:dLbl>
            <c:dLbl>
              <c:idx val="5"/>
              <c:layout>
                <c:manualLayout>
                  <c:x val="2.3579849946409354E-2"/>
                  <c:y val="0.56018518518518523"/>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CB-4964-A427-C45CA5FBB10C}"/>
                </c:ext>
              </c:extLst>
            </c:dLbl>
            <c:dLbl>
              <c:idx val="6"/>
              <c:layout>
                <c:manualLayout>
                  <c:x val="4.2872454448017148E-3"/>
                  <c:y val="0.57407407407407407"/>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CB-4964-A427-C45CA5FBB10C}"/>
                </c:ext>
              </c:extLst>
            </c:dLbl>
            <c:dLbl>
              <c:idx val="7"/>
              <c:layout>
                <c:manualLayout>
                  <c:x val="1.2861736334405145E-2"/>
                  <c:y val="0.56944444444444442"/>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CB-4964-A427-C45CA5FBB10C}"/>
                </c:ext>
              </c:extLst>
            </c:dLbl>
            <c:dLbl>
              <c:idx val="8"/>
              <c:layout>
                <c:manualLayout>
                  <c:x val="1.7148981779206859E-2"/>
                  <c:y val="0.56018518518518523"/>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CB-4964-A427-C45CA5FBB10C}"/>
                </c:ext>
              </c:extLst>
            </c:dLbl>
            <c:dLbl>
              <c:idx val="9"/>
              <c:layout>
                <c:manualLayout>
                  <c:x val="2.5723472668810289E-2"/>
                  <c:y val="0.56944444444444442"/>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CB-4964-A427-C45CA5FBB10C}"/>
                </c:ext>
              </c:extLst>
            </c:dLbl>
            <c:dLbl>
              <c:idx val="10"/>
              <c:layout>
                <c:manualLayout>
                  <c:x val="2.1436227224008574E-2"/>
                  <c:y val="0.58087367178276272"/>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CB-4964-A427-C45CA5FBB10C}"/>
                </c:ext>
              </c:extLst>
            </c:dLbl>
            <c:dLbl>
              <c:idx val="11"/>
              <c:layout>
                <c:manualLayout>
                  <c:x val="2.7867095391211148E-2"/>
                  <c:y val="0.57615112160566706"/>
                </c:manualLayout>
              </c:layout>
              <c:spPr>
                <a:solidFill>
                  <a:srgbClr val="FFFF00"/>
                </a:solidFill>
              </c:spPr>
              <c:txPr>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CB-4964-A427-C45CA5FBB10C}"/>
                </c:ext>
              </c:extLst>
            </c:dLbl>
            <c:dLbl>
              <c:idx val="12"/>
              <c:layout>
                <c:manualLayout>
                  <c:x val="3.0010718113612004E-2"/>
                  <c:y val="0.576151121605667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3CB-4964-A427-C45CA5FBB10C}"/>
                </c:ext>
              </c:extLst>
            </c:dLbl>
            <c:spPr>
              <a:solidFill>
                <a:srgbClr val="FFFF00"/>
              </a:solidFill>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GF!$L$2:$X$2</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val>
          <c:extLst>
            <c:ext xmlns:c16="http://schemas.microsoft.com/office/drawing/2014/chart" uri="{C3380CC4-5D6E-409C-BE32-E72D297353CC}">
              <c16:uniqueId val="{0000000D-43CB-4964-A427-C45CA5FBB10C}"/>
            </c:ext>
          </c:extLst>
        </c:ser>
        <c:ser>
          <c:idx val="2"/>
          <c:order val="1"/>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GF!$L$3:$X$3</c:f>
              <c:numCache>
                <c:formatCode>General</c:formatCode>
                <c:ptCount val="13"/>
              </c:numCache>
            </c:numRef>
          </c:val>
          <c:extLst>
            <c:ext xmlns:c16="http://schemas.microsoft.com/office/drawing/2014/chart" uri="{C3380CC4-5D6E-409C-BE32-E72D297353CC}">
              <c16:uniqueId val="{0000000E-43CB-4964-A427-C45CA5FBB10C}"/>
            </c:ext>
          </c:extLst>
        </c:ser>
        <c:ser>
          <c:idx val="1"/>
          <c:order val="2"/>
          <c:invertIfNegative val="0"/>
          <c:dLbls>
            <c:dLbl>
              <c:idx val="0"/>
              <c:layout>
                <c:manualLayout>
                  <c:x val="-2.1436227224008574E-3"/>
                  <c:y val="-0.34722222222222215"/>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3CB-4964-A427-C45CA5FBB10C}"/>
                </c:ext>
              </c:extLst>
            </c:dLbl>
            <c:dLbl>
              <c:idx val="1"/>
              <c:layout>
                <c:manualLayout>
                  <c:x val="-2.1436227224008574E-3"/>
                  <c:y val="-0.33796296296296285"/>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CB-4964-A427-C45CA5FBB10C}"/>
                </c:ext>
              </c:extLst>
            </c:dLbl>
            <c:dLbl>
              <c:idx val="2"/>
              <c:layout>
                <c:manualLayout>
                  <c:x val="-8.5744908896034297E-3"/>
                  <c:y val="-0.34722222222222232"/>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CB-4964-A427-C45CA5FBB10C}"/>
                </c:ext>
              </c:extLst>
            </c:dLbl>
            <c:dLbl>
              <c:idx val="3"/>
              <c:layout>
                <c:manualLayout>
                  <c:x val="-1.9292604501607719E-2"/>
                  <c:y val="-0.3611111111111111"/>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CB-4964-A427-C45CA5FBB10C}"/>
                </c:ext>
              </c:extLst>
            </c:dLbl>
            <c:dLbl>
              <c:idx val="4"/>
              <c:layout>
                <c:manualLayout>
                  <c:x val="-1.2861736334405145E-2"/>
                  <c:y val="-0.34259259259259262"/>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3CB-4964-A427-C45CA5FBB10C}"/>
                </c:ext>
              </c:extLst>
            </c:dLbl>
            <c:dLbl>
              <c:idx val="5"/>
              <c:layout>
                <c:manualLayout>
                  <c:x val="-1.2861736334405145E-2"/>
                  <c:y val="-0.36111111111111105"/>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3CB-4964-A427-C45CA5FBB10C}"/>
                </c:ext>
              </c:extLst>
            </c:dLbl>
            <c:dLbl>
              <c:idx val="6"/>
              <c:layout>
                <c:manualLayout>
                  <c:x val="-1.0718113612004287E-2"/>
                  <c:y val="-0.34722222222222221"/>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3CB-4964-A427-C45CA5FBB10C}"/>
                </c:ext>
              </c:extLst>
            </c:dLbl>
            <c:dLbl>
              <c:idx val="7"/>
              <c:layout>
                <c:manualLayout>
                  <c:x val="-2.1436227224008574E-2"/>
                  <c:y val="-0.3425925925925925"/>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3CB-4964-A427-C45CA5FBB10C}"/>
                </c:ext>
              </c:extLst>
            </c:dLbl>
            <c:dLbl>
              <c:idx val="8"/>
              <c:layout>
                <c:manualLayout>
                  <c:x val="-1.2861736334405145E-2"/>
                  <c:y val="-0.39351851851851843"/>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3CB-4964-A427-C45CA5FBB10C}"/>
                </c:ext>
              </c:extLst>
            </c:dLbl>
            <c:dLbl>
              <c:idx val="9"/>
              <c:layout>
                <c:manualLayout>
                  <c:x val="-1.7148981779206859E-2"/>
                  <c:y val="-0.40740740740740744"/>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3CB-4964-A427-C45CA5FBB10C}"/>
                </c:ext>
              </c:extLst>
            </c:dLbl>
            <c:dLbl>
              <c:idx val="10"/>
              <c:layout>
                <c:manualLayout>
                  <c:x val="-1.7148981779207016E-2"/>
                  <c:y val="-0.44391971664698937"/>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3CB-4964-A427-C45CA5FBB10C}"/>
                </c:ext>
              </c:extLst>
            </c:dLbl>
            <c:dLbl>
              <c:idx val="11"/>
              <c:layout>
                <c:manualLayout>
                  <c:x val="-8.5744908896034297E-3"/>
                  <c:y val="-0.44864226682408498"/>
                </c:manualLayout>
              </c:layout>
              <c:spPr>
                <a:solidFill>
                  <a:srgbClr val="7030A0"/>
                </a:solidFill>
              </c:spPr>
              <c:txPr>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3CB-4964-A427-C45CA5FBB10C}"/>
                </c:ext>
              </c:extLst>
            </c:dLbl>
            <c:spPr>
              <a:solidFill>
                <a:srgbClr val="7030A0"/>
              </a:solidFill>
            </c:spPr>
            <c:txPr>
              <a:bodyPr wrap="square" lIns="38100" tIns="19050" rIns="38100" bIns="19050" anchor="ctr">
                <a:spAutoFit/>
              </a:bodyPr>
              <a:lstStyle/>
              <a:p>
                <a:pPr>
                  <a:defRPr sz="1000" b="0"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GF!$L$4:$X$4</c:f>
              <c:numCache>
                <c:formatCode>0%</c:formatCode>
                <c:ptCount val="13"/>
                <c:pt idx="0">
                  <c:v>0.32</c:v>
                </c:pt>
                <c:pt idx="1">
                  <c:v>0.98</c:v>
                </c:pt>
                <c:pt idx="2">
                  <c:v>0.94</c:v>
                </c:pt>
                <c:pt idx="3">
                  <c:v>0.76</c:v>
                </c:pt>
                <c:pt idx="4">
                  <c:v>0.89</c:v>
                </c:pt>
                <c:pt idx="5">
                  <c:v>0.98</c:v>
                </c:pt>
                <c:pt idx="6">
                  <c:v>0.84</c:v>
                </c:pt>
                <c:pt idx="7">
                  <c:v>0.98</c:v>
                </c:pt>
                <c:pt idx="8">
                  <c:v>0.96</c:v>
                </c:pt>
                <c:pt idx="9">
                  <c:v>1</c:v>
                </c:pt>
                <c:pt idx="10">
                  <c:v>1</c:v>
                </c:pt>
                <c:pt idx="11">
                  <c:v>1</c:v>
                </c:pt>
                <c:pt idx="12">
                  <c:v>0</c:v>
                </c:pt>
              </c:numCache>
            </c:numRef>
          </c:val>
          <c:extLst>
            <c:ext xmlns:c16="http://schemas.microsoft.com/office/drawing/2014/chart" uri="{C3380CC4-5D6E-409C-BE32-E72D297353CC}">
              <c16:uniqueId val="{0000001B-43CB-4964-A427-C45CA5FBB10C}"/>
            </c:ext>
          </c:extLst>
        </c:ser>
        <c:ser>
          <c:idx val="3"/>
          <c:order val="3"/>
          <c:invertIfNegative val="0"/>
          <c:dLbls>
            <c:spPr>
              <a:solidFill>
                <a:srgbClr val="00B050"/>
              </a:solidFill>
            </c:spPr>
            <c:txPr>
              <a:bodyPr wrap="square" lIns="38100" tIns="19050" rIns="38100" bIns="19050" anchor="ctr">
                <a:spAutoFit/>
              </a:bodyPr>
              <a:lstStyle/>
              <a:p>
                <a:pPr>
                  <a:defRPr sz="1000" b="1" i="0" u="none" strike="noStrike" baseline="0">
                    <a:solidFill>
                      <a:srgbClr val="FFFFFF"/>
                    </a:solidFill>
                    <a:latin typeface="Calibri"/>
                    <a:ea typeface="Calibri"/>
                    <a:cs typeface="Calibri"/>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GF!$L$5:$X$5</c:f>
              <c:numCache>
                <c:formatCode>General</c:formatCode>
                <c:ptCount val="13"/>
                <c:pt idx="0">
                  <c:v>8</c:v>
                </c:pt>
                <c:pt idx="1">
                  <c:v>50</c:v>
                </c:pt>
                <c:pt idx="2">
                  <c:v>50</c:v>
                </c:pt>
                <c:pt idx="3">
                  <c:v>127</c:v>
                </c:pt>
                <c:pt idx="4">
                  <c:v>112</c:v>
                </c:pt>
                <c:pt idx="5">
                  <c:v>51</c:v>
                </c:pt>
                <c:pt idx="6">
                  <c:v>38</c:v>
                </c:pt>
                <c:pt idx="7">
                  <c:v>183</c:v>
                </c:pt>
                <c:pt idx="8">
                  <c:v>116</c:v>
                </c:pt>
                <c:pt idx="9">
                  <c:v>60</c:v>
                </c:pt>
                <c:pt idx="10">
                  <c:v>91</c:v>
                </c:pt>
                <c:pt idx="11">
                  <c:v>127</c:v>
                </c:pt>
                <c:pt idx="12">
                  <c:v>0</c:v>
                </c:pt>
              </c:numCache>
            </c:numRef>
          </c:val>
          <c:extLst>
            <c:ext xmlns:c16="http://schemas.microsoft.com/office/drawing/2014/chart" uri="{C3380CC4-5D6E-409C-BE32-E72D297353CC}">
              <c16:uniqueId val="{0000001C-43CB-4964-A427-C45CA5FBB10C}"/>
            </c:ext>
          </c:extLst>
        </c:ser>
        <c:dLbls>
          <c:showLegendKey val="0"/>
          <c:showVal val="0"/>
          <c:showCatName val="0"/>
          <c:showSerName val="0"/>
          <c:showPercent val="0"/>
          <c:showBubbleSize val="0"/>
        </c:dLbls>
        <c:gapWidth val="150"/>
        <c:shape val="box"/>
        <c:axId val="182408544"/>
        <c:axId val="1"/>
        <c:axId val="0"/>
      </c:bar3DChart>
      <c:catAx>
        <c:axId val="18240854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O"/>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182408544"/>
        <c:crosses val="autoZero"/>
        <c:crossBetween val="between"/>
      </c:valAx>
      <c:spPr>
        <a:noFill/>
        <a:ln w="25400">
          <a:noFill/>
        </a:ln>
      </c:spPr>
    </c:plotArea>
    <c:legend>
      <c:legendPos val="t"/>
      <c:overlay val="0"/>
      <c:txPr>
        <a:bodyPr/>
        <a:lstStyle/>
        <a:p>
          <a:pPr>
            <a:defRPr sz="385" b="0" i="0" u="none" strike="noStrike" baseline="0">
              <a:solidFill>
                <a:srgbClr val="000000"/>
              </a:solidFill>
              <a:latin typeface="Calibri"/>
              <a:ea typeface="Calibri"/>
              <a:cs typeface="Calibri"/>
            </a:defRPr>
          </a:pPr>
          <a:endParaRPr lang="es-CO"/>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O"/>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9A4B5566-D38A-4809-AF18-A9CEEFCF61C2}" type="datetimeFigureOut">
              <a:rPr lang="es-CO" smtClean="0"/>
              <a:t>20/09/2019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334533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A4B5566-D38A-4809-AF18-A9CEEFCF61C2}" type="datetimeFigureOut">
              <a:rPr lang="es-CO" smtClean="0"/>
              <a:t>20/09/2019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210700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A4B5566-D38A-4809-AF18-A9CEEFCF61C2}" type="datetimeFigureOut">
              <a:rPr lang="es-CO" smtClean="0"/>
              <a:t>20/09/2019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315436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9A4B5566-D38A-4809-AF18-A9CEEFCF61C2}" type="datetimeFigureOut">
              <a:rPr lang="es-CO" smtClean="0"/>
              <a:t>20/09/2019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15351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A4B5566-D38A-4809-AF18-A9CEEFCF61C2}" type="datetimeFigureOut">
              <a:rPr lang="es-CO" smtClean="0"/>
              <a:t>20/09/2019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29212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9A4B5566-D38A-4809-AF18-A9CEEFCF61C2}" type="datetimeFigureOut">
              <a:rPr lang="es-CO" smtClean="0"/>
              <a:t>20/09/2019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38594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9A4B5566-D38A-4809-AF18-A9CEEFCF61C2}" type="datetimeFigureOut">
              <a:rPr lang="es-CO" smtClean="0"/>
              <a:t>20/09/2019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126102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9A4B5566-D38A-4809-AF18-A9CEEFCF61C2}" type="datetimeFigureOut">
              <a:rPr lang="es-CO" smtClean="0"/>
              <a:t>20/09/2019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89102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4B5566-D38A-4809-AF18-A9CEEFCF61C2}" type="datetimeFigureOut">
              <a:rPr lang="es-CO" smtClean="0"/>
              <a:t>20/09/2019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332261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4B5566-D38A-4809-AF18-A9CEEFCF61C2}" type="datetimeFigureOut">
              <a:rPr lang="es-CO" smtClean="0"/>
              <a:t>20/09/2019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198693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4B5566-D38A-4809-AF18-A9CEEFCF61C2}" type="datetimeFigureOut">
              <a:rPr lang="es-CO" smtClean="0"/>
              <a:t>20/09/2019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75B50DC-D420-42B3-BDB9-D39FD1EFE230}" type="slidenum">
              <a:rPr lang="es-CO" smtClean="0"/>
              <a:t>‹Nº›</a:t>
            </a:fld>
            <a:endParaRPr lang="es-CO"/>
          </a:p>
        </p:txBody>
      </p:sp>
    </p:spTree>
    <p:extLst>
      <p:ext uri="{BB962C8B-B14F-4D97-AF65-F5344CB8AC3E}">
        <p14:creationId xmlns:p14="http://schemas.microsoft.com/office/powerpoint/2010/main" val="195353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B5566-D38A-4809-AF18-A9CEEFCF61C2}" type="datetimeFigureOut">
              <a:rPr lang="es-CO" smtClean="0"/>
              <a:t>20/09/2019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B50DC-D420-42B3-BDB9-D39FD1EFE230}" type="slidenum">
              <a:rPr lang="es-CO" smtClean="0"/>
              <a:t>‹Nº›</a:t>
            </a:fld>
            <a:endParaRPr lang="es-CO"/>
          </a:p>
        </p:txBody>
      </p:sp>
    </p:spTree>
    <p:extLst>
      <p:ext uri="{BB962C8B-B14F-4D97-AF65-F5344CB8AC3E}">
        <p14:creationId xmlns:p14="http://schemas.microsoft.com/office/powerpoint/2010/main" val="354130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Resumen%20AC.xl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Resumen%20AC.xl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820473" y="4945487"/>
            <a:ext cx="7263685" cy="646331"/>
          </a:xfrm>
          <a:prstGeom prst="rect">
            <a:avLst/>
          </a:prstGeom>
          <a:noFill/>
        </p:spPr>
        <p:txBody>
          <a:bodyPr wrap="square" rtlCol="0">
            <a:spAutoFit/>
          </a:bodyPr>
          <a:lstStyle/>
          <a:p>
            <a:pPr algn="ctr"/>
            <a:r>
              <a:rPr lang="es-CO" sz="3600" b="1" dirty="0">
                <a:solidFill>
                  <a:srgbClr val="FF0000"/>
                </a:solidFill>
              </a:rPr>
              <a:t>GESTIÓN FINANCIERA</a:t>
            </a:r>
          </a:p>
        </p:txBody>
      </p:sp>
    </p:spTree>
    <p:extLst>
      <p:ext uri="{BB962C8B-B14F-4D97-AF65-F5344CB8AC3E}">
        <p14:creationId xmlns:p14="http://schemas.microsoft.com/office/powerpoint/2010/main" val="358654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135" y="1004776"/>
            <a:ext cx="9941859" cy="7207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800" b="1" dirty="0"/>
              <a:t>QUEJAS:</a:t>
            </a:r>
            <a:r>
              <a:rPr lang="es-ES" sz="1600" b="1" dirty="0">
                <a:solidFill>
                  <a:srgbClr val="FF3300"/>
                </a:solidFill>
              </a:rPr>
              <a:t/>
            </a:r>
            <a:br>
              <a:rPr lang="es-ES" sz="1600" b="1" dirty="0">
                <a:solidFill>
                  <a:srgbClr val="FF3300"/>
                </a:solidFill>
              </a:rPr>
            </a:br>
            <a:r>
              <a:rPr lang="es-CO" sz="1600" dirty="0"/>
              <a:t>Mejorar en mínimo el 20%, la gestión de atención de quejas de manera eficaz y oportuna respecto a la medición del semestre anterior.</a:t>
            </a:r>
            <a:br>
              <a:rPr lang="es-CO" sz="1600" dirty="0"/>
            </a:br>
            <a:r>
              <a:rPr lang="es-CO" sz="2800" dirty="0">
                <a:solidFill>
                  <a:srgbClr val="FF0000"/>
                </a:solidFill>
              </a:rPr>
              <a:t> </a:t>
            </a:r>
            <a:r>
              <a:rPr lang="es-CO" sz="1200" dirty="0">
                <a:solidFill>
                  <a:srgbClr val="FF0000"/>
                </a:solidFill>
              </a:rPr>
              <a:t>(</a:t>
            </a:r>
            <a:r>
              <a:rPr lang="es-CO" sz="1200" b="1" dirty="0">
                <a:solidFill>
                  <a:srgbClr val="FF0000"/>
                </a:solidFill>
              </a:rPr>
              <a:t>Recurrentes, cerradas y respuesta oportuna)</a:t>
            </a:r>
            <a:br>
              <a:rPr lang="es-CO" sz="1200" b="1" dirty="0">
                <a:solidFill>
                  <a:srgbClr val="FF0000"/>
                </a:solidFill>
              </a:rPr>
            </a:br>
            <a:r>
              <a:rPr lang="es-CO" sz="1800" dirty="0">
                <a:solidFill>
                  <a:srgbClr val="FF0000"/>
                </a:solidFill>
              </a:rPr>
              <a:t/>
            </a:r>
            <a:br>
              <a:rPr lang="es-CO" sz="1800" dirty="0">
                <a:solidFill>
                  <a:srgbClr val="FF0000"/>
                </a:solidFill>
              </a:rPr>
            </a:br>
            <a:endParaRPr lang="es-ES" sz="1600" b="1" dirty="0">
              <a:solidFill>
                <a:srgbClr val="FF0000"/>
              </a:solidFill>
            </a:endParaRPr>
          </a:p>
        </p:txBody>
      </p:sp>
      <p:graphicFrame>
        <p:nvGraphicFramePr>
          <p:cNvPr id="5" name="8 Tabla"/>
          <p:cNvGraphicFramePr>
            <a:graphicFrameLocks noGrp="1"/>
          </p:cNvGraphicFramePr>
          <p:nvPr>
            <p:extLst>
              <p:ext uri="{D42A27DB-BD31-4B8C-83A1-F6EECF244321}">
                <p14:modId xmlns:p14="http://schemas.microsoft.com/office/powerpoint/2010/main" val="643757212"/>
              </p:ext>
            </p:extLst>
          </p:nvPr>
        </p:nvGraphicFramePr>
        <p:xfrm>
          <a:off x="206188" y="1188078"/>
          <a:ext cx="10542567" cy="1352548"/>
        </p:xfrm>
        <a:graphic>
          <a:graphicData uri="http://schemas.openxmlformats.org/drawingml/2006/table">
            <a:tbl>
              <a:tblPr/>
              <a:tblGrid>
                <a:gridCol w="1097479">
                  <a:extLst>
                    <a:ext uri="{9D8B030D-6E8A-4147-A177-3AD203B41FA5}">
                      <a16:colId xmlns:a16="http://schemas.microsoft.com/office/drawing/2014/main" val="20000"/>
                    </a:ext>
                  </a:extLst>
                </a:gridCol>
                <a:gridCol w="1203652">
                  <a:extLst>
                    <a:ext uri="{9D8B030D-6E8A-4147-A177-3AD203B41FA5}">
                      <a16:colId xmlns:a16="http://schemas.microsoft.com/office/drawing/2014/main" val="20001"/>
                    </a:ext>
                  </a:extLst>
                </a:gridCol>
                <a:gridCol w="1498443">
                  <a:extLst>
                    <a:ext uri="{9D8B030D-6E8A-4147-A177-3AD203B41FA5}">
                      <a16:colId xmlns:a16="http://schemas.microsoft.com/office/drawing/2014/main" val="20002"/>
                    </a:ext>
                  </a:extLst>
                </a:gridCol>
                <a:gridCol w="1210281">
                  <a:extLst>
                    <a:ext uri="{9D8B030D-6E8A-4147-A177-3AD203B41FA5}">
                      <a16:colId xmlns:a16="http://schemas.microsoft.com/office/drawing/2014/main" val="20003"/>
                    </a:ext>
                  </a:extLst>
                </a:gridCol>
                <a:gridCol w="1181465">
                  <a:extLst>
                    <a:ext uri="{9D8B030D-6E8A-4147-A177-3AD203B41FA5}">
                      <a16:colId xmlns:a16="http://schemas.microsoft.com/office/drawing/2014/main" val="20004"/>
                    </a:ext>
                  </a:extLst>
                </a:gridCol>
                <a:gridCol w="1368770">
                  <a:extLst>
                    <a:ext uri="{9D8B030D-6E8A-4147-A177-3AD203B41FA5}">
                      <a16:colId xmlns:a16="http://schemas.microsoft.com/office/drawing/2014/main" val="20005"/>
                    </a:ext>
                  </a:extLst>
                </a:gridCol>
                <a:gridCol w="1339953">
                  <a:extLst>
                    <a:ext uri="{9D8B030D-6E8A-4147-A177-3AD203B41FA5}">
                      <a16:colId xmlns:a16="http://schemas.microsoft.com/office/drawing/2014/main" val="20006"/>
                    </a:ext>
                  </a:extLst>
                </a:gridCol>
                <a:gridCol w="1642524">
                  <a:extLst>
                    <a:ext uri="{9D8B030D-6E8A-4147-A177-3AD203B41FA5}">
                      <a16:colId xmlns:a16="http://schemas.microsoft.com/office/drawing/2014/main" val="20007"/>
                    </a:ext>
                  </a:extLst>
                </a:gridCol>
              </a:tblGrid>
              <a:tr h="381965">
                <a:tc gridSpan="2">
                  <a:txBody>
                    <a:bodyPr/>
                    <a:lstStyle/>
                    <a:p>
                      <a:pPr algn="just" fontAlgn="ctr"/>
                      <a:r>
                        <a:rPr lang="es-ES" sz="1000" b="1" kern="1200" dirty="0">
                          <a:solidFill>
                            <a:schemeClr val="bg1"/>
                          </a:solidFill>
                          <a:effectLst/>
                          <a:latin typeface="+mn-lt"/>
                          <a:ea typeface="+mn-ea"/>
                          <a:cs typeface="+mn-cs"/>
                        </a:rPr>
                        <a:t>QUEJAS POR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hMerge="1">
                  <a:txBody>
                    <a:bodyPr/>
                    <a:lstStyle/>
                    <a:p>
                      <a:endParaRPr lang="es-ES"/>
                    </a:p>
                  </a:txBody>
                  <a:tcPr/>
                </a:tc>
                <a:tc gridSpan="2">
                  <a:txBody>
                    <a:bodyPr/>
                    <a:lstStyle/>
                    <a:p>
                      <a:pPr algn="just" fontAlgn="ctr"/>
                      <a:r>
                        <a:rPr lang="es-ES" sz="1000" b="1" kern="1200" dirty="0">
                          <a:solidFill>
                            <a:schemeClr val="bg1"/>
                          </a:solidFill>
                          <a:effectLst/>
                          <a:latin typeface="+mn-lt"/>
                          <a:ea typeface="+mn-ea"/>
                          <a:cs typeface="+mn-cs"/>
                        </a:rPr>
                        <a:t>QUEJAS CERRADAS</a:t>
                      </a:r>
                    </a:p>
                    <a:p>
                      <a:pPr algn="just" fontAlgn="ctr"/>
                      <a:r>
                        <a:rPr lang="es-ES" sz="1000" b="1" kern="1200" dirty="0">
                          <a:solidFill>
                            <a:schemeClr val="bg1"/>
                          </a:solidFill>
                          <a:effectLst/>
                          <a:latin typeface="+mn-lt"/>
                          <a:ea typeface="+mn-ea"/>
                          <a:cs typeface="+mn-cs"/>
                        </a:rPr>
                        <a:t> POR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hMerge="1">
                  <a:txBody>
                    <a:bodyPr/>
                    <a:lstStyle/>
                    <a:p>
                      <a:endParaRPr lang="es-ES"/>
                    </a:p>
                  </a:txBody>
                  <a:tcPr/>
                </a:tc>
                <a:tc gridSpan="2">
                  <a:txBody>
                    <a:bodyPr/>
                    <a:lstStyle/>
                    <a:p>
                      <a:pPr algn="just" fontAlgn="ctr"/>
                      <a:r>
                        <a:rPr lang="es-ES" sz="1000" b="1" kern="1200" dirty="0">
                          <a:solidFill>
                            <a:schemeClr val="bg1"/>
                          </a:solidFill>
                          <a:effectLst/>
                          <a:latin typeface="+mn-lt"/>
                          <a:ea typeface="+mn-ea"/>
                          <a:cs typeface="+mn-cs"/>
                        </a:rPr>
                        <a:t>QUEJAS </a:t>
                      </a:r>
                    </a:p>
                    <a:p>
                      <a:pPr algn="just" fontAlgn="ctr"/>
                      <a:r>
                        <a:rPr lang="es-ES" sz="1000" b="1" kern="1200" dirty="0">
                          <a:solidFill>
                            <a:schemeClr val="bg1"/>
                          </a:solidFill>
                          <a:effectLst/>
                          <a:latin typeface="+mn-lt"/>
                          <a:ea typeface="+mn-ea"/>
                          <a:cs typeface="+mn-cs"/>
                        </a:rPr>
                        <a:t>RECURRENTES  </a:t>
                      </a:r>
                    </a:p>
                    <a:p>
                      <a:pPr algn="just" fontAlgn="ctr"/>
                      <a:r>
                        <a:rPr lang="es-ES" sz="1000" b="1" kern="1200" dirty="0">
                          <a:solidFill>
                            <a:schemeClr val="bg1"/>
                          </a:solidFill>
                          <a:effectLst/>
                          <a:latin typeface="+mn-lt"/>
                          <a:ea typeface="+mn-ea"/>
                          <a:cs typeface="+mn-cs"/>
                        </a:rPr>
                        <a:t>POR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hMerge="1">
                  <a:txBody>
                    <a:bodyPr/>
                    <a:lstStyle/>
                    <a:p>
                      <a:endParaRPr lang="es-ES"/>
                    </a:p>
                  </a:txBody>
                  <a:tcPr/>
                </a:tc>
                <a:tc gridSpan="2">
                  <a:txBody>
                    <a:bodyPr/>
                    <a:lstStyle/>
                    <a:p>
                      <a:pPr algn="just" fontAlgn="ctr"/>
                      <a:r>
                        <a:rPr lang="es-ES" sz="1000" b="1" kern="1200" dirty="0">
                          <a:solidFill>
                            <a:schemeClr val="bg1"/>
                          </a:solidFill>
                          <a:effectLst/>
                          <a:latin typeface="+mn-lt"/>
                          <a:ea typeface="+mn-ea"/>
                          <a:cs typeface="+mn-cs"/>
                        </a:rPr>
                        <a:t>RESPUESTA DE LAS </a:t>
                      </a:r>
                    </a:p>
                    <a:p>
                      <a:pPr algn="just" fontAlgn="ctr"/>
                      <a:r>
                        <a:rPr lang="es-ES" sz="1000" b="1" kern="1200" dirty="0">
                          <a:solidFill>
                            <a:schemeClr val="bg1"/>
                          </a:solidFill>
                          <a:effectLst/>
                          <a:latin typeface="+mn-lt"/>
                          <a:ea typeface="+mn-ea"/>
                          <a:cs typeface="+mn-cs"/>
                        </a:rPr>
                        <a:t>QUEJAS DENTRO DEL TIEMPO ESTABLECIDO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hMerge="1">
                  <a:txBody>
                    <a:bodyPr/>
                    <a:lstStyle/>
                    <a:p>
                      <a:endParaRPr lang="es-ES"/>
                    </a:p>
                  </a:txBody>
                  <a:tcPr/>
                </a:tc>
                <a:extLst>
                  <a:ext uri="{0D108BD9-81ED-4DB2-BD59-A6C34878D82A}">
                    <a16:rowId xmlns:a16="http://schemas.microsoft.com/office/drawing/2014/main" val="10000"/>
                  </a:ext>
                </a:extLst>
              </a:tr>
              <a:tr h="194014">
                <a:tc>
                  <a:txBody>
                    <a:bodyPr/>
                    <a:lstStyle/>
                    <a:p>
                      <a:pPr algn="ctr" fontAlgn="ctr"/>
                      <a:r>
                        <a:rPr lang="es-CO" sz="1400" b="1" kern="1200" dirty="0">
                          <a:solidFill>
                            <a:schemeClr val="bg1"/>
                          </a:solidFill>
                          <a:effectLst/>
                          <a:latin typeface="+mn-lt"/>
                          <a:ea typeface="+mn-ea"/>
                          <a:cs typeface="+mn-cs"/>
                        </a:rPr>
                        <a:t>2018-1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ctr"/>
                      <a:r>
                        <a:rPr lang="es-CO" sz="1400" b="1" kern="1200" dirty="0">
                          <a:solidFill>
                            <a:schemeClr val="bg1"/>
                          </a:solidFill>
                          <a:effectLst/>
                          <a:latin typeface="+mn-lt"/>
                          <a:ea typeface="+mn-ea"/>
                          <a:cs typeface="+mn-cs"/>
                        </a:rPr>
                        <a:t>2018-2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ctr"/>
                      <a:r>
                        <a:rPr lang="es-CO" sz="1400" b="1" kern="1200" dirty="0">
                          <a:solidFill>
                            <a:schemeClr val="bg1"/>
                          </a:solidFill>
                          <a:effectLst/>
                          <a:latin typeface="+mn-lt"/>
                          <a:ea typeface="+mn-ea"/>
                          <a:cs typeface="+mn-cs"/>
                        </a:rPr>
                        <a:t>2018-1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ctr"/>
                      <a:r>
                        <a:rPr lang="es-CO" sz="1400" b="1" kern="1200" dirty="0">
                          <a:solidFill>
                            <a:schemeClr val="bg1"/>
                          </a:solidFill>
                          <a:effectLst/>
                          <a:latin typeface="+mn-lt"/>
                          <a:ea typeface="+mn-ea"/>
                          <a:cs typeface="+mn-cs"/>
                        </a:rPr>
                        <a:t>2018-2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ctr"/>
                      <a:r>
                        <a:rPr lang="es-CO" sz="1400" b="1" kern="1200" dirty="0">
                          <a:solidFill>
                            <a:schemeClr val="bg1"/>
                          </a:solidFill>
                          <a:effectLst/>
                          <a:latin typeface="+mn-lt"/>
                          <a:ea typeface="+mn-ea"/>
                          <a:cs typeface="+mn-cs"/>
                        </a:rPr>
                        <a:t>2018-1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ctr"/>
                      <a:r>
                        <a:rPr lang="es-CO" sz="1400" b="1" kern="1200" dirty="0">
                          <a:solidFill>
                            <a:schemeClr val="bg1"/>
                          </a:solidFill>
                          <a:effectLst/>
                          <a:latin typeface="+mn-lt"/>
                          <a:ea typeface="+mn-ea"/>
                          <a:cs typeface="+mn-cs"/>
                        </a:rPr>
                        <a:t>2018-2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ctr"/>
                      <a:r>
                        <a:rPr lang="es-CO" sz="1400" b="1" kern="1200" dirty="0">
                          <a:solidFill>
                            <a:schemeClr val="bg1"/>
                          </a:solidFill>
                          <a:effectLst/>
                          <a:latin typeface="+mn-lt"/>
                          <a:ea typeface="+mn-ea"/>
                          <a:cs typeface="+mn-cs"/>
                        </a:rPr>
                        <a:t>2018-1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ctr"/>
                      <a:r>
                        <a:rPr lang="es-CO" sz="1400" b="1" kern="1200" dirty="0">
                          <a:solidFill>
                            <a:schemeClr val="bg1"/>
                          </a:solidFill>
                          <a:effectLst/>
                          <a:latin typeface="+mn-lt"/>
                          <a:ea typeface="+mn-ea"/>
                          <a:cs typeface="+mn-cs"/>
                        </a:rPr>
                        <a:t>2018-2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extLst>
                  <a:ext uri="{0D108BD9-81ED-4DB2-BD59-A6C34878D82A}">
                    <a16:rowId xmlns:a16="http://schemas.microsoft.com/office/drawing/2014/main" val="10001"/>
                  </a:ext>
                </a:extLst>
              </a:tr>
              <a:tr h="218266">
                <a:tc>
                  <a:txBody>
                    <a:bodyPr/>
                    <a:lstStyle/>
                    <a:p>
                      <a:pPr algn="ctr" fontAlgn="ctr"/>
                      <a:r>
                        <a:rPr lang="es-CO" sz="1600" kern="1200" dirty="0">
                          <a:solidFill>
                            <a:schemeClr val="tx1"/>
                          </a:solidFill>
                          <a:effectLst/>
                          <a:latin typeface="+mn-lt"/>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kern="1200" dirty="0">
                          <a:solidFill>
                            <a:schemeClr val="tx1"/>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kern="1200" dirty="0">
                          <a:solidFill>
                            <a:schemeClr val="tx1"/>
                          </a:solidFill>
                          <a:effectLst/>
                          <a:latin typeface="+mn-lt"/>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kern="1200" dirty="0">
                          <a:solidFill>
                            <a:schemeClr val="tx1"/>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kern="1200" dirty="0">
                          <a:solidFill>
                            <a:schemeClr val="tx1"/>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kern="1200" dirty="0">
                          <a:solidFill>
                            <a:schemeClr val="tx1"/>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kern="1200" dirty="0">
                          <a:solidFill>
                            <a:schemeClr val="tx1"/>
                          </a:solidFill>
                          <a:effectLst/>
                          <a:latin typeface="+mn-lt"/>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kern="1200" dirty="0">
                          <a:solidFill>
                            <a:schemeClr val="tx1"/>
                          </a:solidFill>
                          <a:effectLst/>
                          <a:latin typeface="+mn-lt"/>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8148">
                <a:tc gridSpan="8">
                  <a:txBody>
                    <a:bodyPr/>
                    <a:lstStyle/>
                    <a:p>
                      <a:pPr algn="just" fontAlgn="ctr"/>
                      <a:r>
                        <a:rPr lang="es-MX" sz="1200" kern="1200" dirty="0">
                          <a:solidFill>
                            <a:schemeClr val="tx1"/>
                          </a:solidFill>
                          <a:effectLst/>
                          <a:latin typeface="+mn-lt"/>
                          <a:ea typeface="+mn-ea"/>
                          <a:cs typeface="+mn-cs"/>
                        </a:rPr>
                        <a:t>Durante el 2018  se presentó</a:t>
                      </a:r>
                      <a:r>
                        <a:rPr lang="es-MX" sz="1200" kern="1200" baseline="0" dirty="0">
                          <a:solidFill>
                            <a:schemeClr val="tx1"/>
                          </a:solidFill>
                          <a:effectLst/>
                          <a:latin typeface="+mn-lt"/>
                          <a:ea typeface="+mn-ea"/>
                          <a:cs typeface="+mn-cs"/>
                        </a:rPr>
                        <a:t> 1 queja y una solicitud</a:t>
                      </a:r>
                      <a:r>
                        <a:rPr lang="es-MX" sz="1200" kern="1200" dirty="0">
                          <a:solidFill>
                            <a:schemeClr val="tx1"/>
                          </a:solidFill>
                          <a:effectLst/>
                          <a:latin typeface="+mn-lt"/>
                          <a:ea typeface="+mn-ea"/>
                          <a:cs typeface="+mn-cs"/>
                        </a:rPr>
                        <a:t> </a:t>
                      </a:r>
                      <a:r>
                        <a:rPr lang="es-MX" sz="1200" kern="1200" baseline="0" dirty="0">
                          <a:solidFill>
                            <a:schemeClr val="tx1"/>
                          </a:solidFill>
                          <a:effectLst/>
                          <a:latin typeface="+mn-lt"/>
                          <a:ea typeface="+mn-ea"/>
                          <a:cs typeface="+mn-cs"/>
                        </a:rPr>
                        <a:t>las cuales fueron atendidas  oportunamente</a:t>
                      </a:r>
                      <a:endParaRPr lang="es-MX" sz="1200" kern="1200" dirty="0">
                        <a:solidFill>
                          <a:schemeClr val="tx1"/>
                        </a:solidFill>
                        <a:effectLst/>
                        <a:latin typeface="+mn-lt"/>
                        <a:ea typeface="+mn-ea"/>
                        <a:cs typeface="+mn-cs"/>
                      </a:endParaRPr>
                    </a:p>
                    <a:p>
                      <a:pPr marL="0" indent="0" algn="just" fontAlgn="ctr">
                        <a:buNone/>
                      </a:pPr>
                      <a:endParaRPr lang="es-MX" sz="1200"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0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0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0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0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0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0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0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569480394"/>
              </p:ext>
            </p:extLst>
          </p:nvPr>
        </p:nvGraphicFramePr>
        <p:xfrm>
          <a:off x="206187" y="2397194"/>
          <a:ext cx="11510683" cy="3883787"/>
        </p:xfrm>
        <a:graphic>
          <a:graphicData uri="http://schemas.openxmlformats.org/drawingml/2006/table">
            <a:tbl>
              <a:tblPr firstRow="1" firstCol="1" bandRow="1">
                <a:tableStyleId>{5C22544A-7EE6-4342-B048-85BDC9FD1C3A}</a:tableStyleId>
              </a:tblPr>
              <a:tblGrid>
                <a:gridCol w="6702682">
                  <a:extLst>
                    <a:ext uri="{9D8B030D-6E8A-4147-A177-3AD203B41FA5}">
                      <a16:colId xmlns:a16="http://schemas.microsoft.com/office/drawing/2014/main" val="1162191619"/>
                    </a:ext>
                  </a:extLst>
                </a:gridCol>
                <a:gridCol w="4808001">
                  <a:extLst>
                    <a:ext uri="{9D8B030D-6E8A-4147-A177-3AD203B41FA5}">
                      <a16:colId xmlns:a16="http://schemas.microsoft.com/office/drawing/2014/main" val="3258996133"/>
                    </a:ext>
                  </a:extLst>
                </a:gridCol>
              </a:tblGrid>
              <a:tr h="131170">
                <a:tc>
                  <a:txBody>
                    <a:bodyPr/>
                    <a:lstStyle/>
                    <a:p>
                      <a:pPr algn="ctr">
                        <a:lnSpc>
                          <a:spcPct val="107000"/>
                        </a:lnSpc>
                        <a:spcAft>
                          <a:spcPts val="1200"/>
                        </a:spcAft>
                      </a:pPr>
                      <a:r>
                        <a:rPr lang="es-CO" sz="1200" dirty="0">
                          <a:solidFill>
                            <a:schemeClr val="tx1"/>
                          </a:solidFill>
                          <a:effectLst/>
                        </a:rPr>
                        <a:t>PQRS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0" marR="44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1200"/>
                        </a:spcAft>
                      </a:pPr>
                      <a:r>
                        <a:rPr lang="es-CO" sz="1200" dirty="0">
                          <a:solidFill>
                            <a:schemeClr val="tx1"/>
                          </a:solidFill>
                          <a:effectLst/>
                        </a:rPr>
                        <a:t>RESPUESTA AL USUARIO</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260" marR="44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36400485"/>
                  </a:ext>
                </a:extLst>
              </a:tr>
              <a:tr h="735435">
                <a:tc>
                  <a:txBody>
                    <a:bodyPr/>
                    <a:lstStyle/>
                    <a:p>
                      <a:pPr algn="just" fontAlgn="ctr"/>
                      <a:r>
                        <a:rPr lang="es-CO" sz="1050" b="0" i="0" u="none" strike="noStrike" dirty="0">
                          <a:solidFill>
                            <a:srgbClr val="000000"/>
                          </a:solidFill>
                          <a:effectLst/>
                          <a:latin typeface="Arial" panose="020B0604020202020204" pitchFamily="34" charset="0"/>
                        </a:rPr>
                        <a:t>SOLICITUD  POR LA PÁGINA WEB: Buenos días.  Muy respetuosamente solicito me informe si el beneficio del FONDO PATRIMONIAL SENA aplica para estudiantes nuevos con un ICFES de 299.</a:t>
                      </a:r>
                      <a:br>
                        <a:rPr lang="es-CO" sz="1050" b="0" i="0" u="none" strike="noStrike" dirty="0">
                          <a:solidFill>
                            <a:srgbClr val="000000"/>
                          </a:solidFill>
                          <a:effectLst/>
                          <a:latin typeface="Arial" panose="020B0604020202020204" pitchFamily="34" charset="0"/>
                        </a:rPr>
                      </a:br>
                      <a:r>
                        <a:rPr lang="es-CO" sz="1050" b="0" i="0" u="none" strike="noStrike" dirty="0">
                          <a:solidFill>
                            <a:srgbClr val="000000"/>
                          </a:solidFill>
                          <a:effectLst/>
                          <a:latin typeface="Arial" panose="020B0604020202020204" pitchFamily="34" charset="0"/>
                        </a:rPr>
                        <a:t/>
                      </a:r>
                      <a:br>
                        <a:rPr lang="es-CO" sz="1050" b="0" i="0" u="none" strike="noStrike" dirty="0">
                          <a:solidFill>
                            <a:srgbClr val="000000"/>
                          </a:solidFill>
                          <a:effectLst/>
                          <a:latin typeface="Arial" panose="020B0604020202020204" pitchFamily="34" charset="0"/>
                        </a:rPr>
                      </a:br>
                      <a:r>
                        <a:rPr lang="es-CO" sz="1050" b="0" i="0" u="none" strike="noStrike" dirty="0">
                          <a:solidFill>
                            <a:srgbClr val="000000"/>
                          </a:solidFill>
                          <a:effectLst/>
                          <a:latin typeface="Arial" panose="020B0604020202020204" pitchFamily="34" charset="0"/>
                        </a:rPr>
                        <a:t>Muchas gracias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es-CO" sz="900" b="0" i="0" u="none" strike="noStrike" dirty="0">
                          <a:solidFill>
                            <a:srgbClr val="000000"/>
                          </a:solidFill>
                          <a:effectLst/>
                          <a:latin typeface="Arial" panose="020B0604020202020204" pitchFamily="34" charset="0"/>
                        </a:rPr>
                        <a:t>Muy buenas tardes Sandra Patricia,</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En respuesta a su solicitud sobre el Fondo Patrimonial Sena, atentamente le informamos que este está dirigido a estudiantes después de segundo semestre.</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Lo anterior dado que uno de los requisitos es adjuntar las notas del periodo académico inmediatamente anterior.</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La invitamos a participar en este fondo ya para el periodo 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8144573"/>
                  </a:ext>
                </a:extLst>
              </a:tr>
              <a:tr h="1899874">
                <a:tc>
                  <a:txBody>
                    <a:bodyPr/>
                    <a:lstStyle/>
                    <a:p>
                      <a:pPr algn="l" fontAlgn="t"/>
                      <a:r>
                        <a:rPr lang="es-CO" sz="1000" b="0" i="0" u="none" strike="noStrike" dirty="0">
                          <a:solidFill>
                            <a:srgbClr val="000000"/>
                          </a:solidFill>
                          <a:effectLst/>
                          <a:latin typeface="Arial" panose="020B0604020202020204" pitchFamily="34" charset="0"/>
                        </a:rPr>
                        <a:t>DERECHO DE PETICIÓN  POR LA PÁGINA WEB</a:t>
                      </a:r>
                      <a:br>
                        <a:rPr lang="es-CO" sz="1000" b="0" i="0" u="none" strike="noStrike" dirty="0">
                          <a:solidFill>
                            <a:srgbClr val="000000"/>
                          </a:solidFill>
                          <a:effectLst/>
                          <a:latin typeface="Arial" panose="020B0604020202020204" pitchFamily="34" charset="0"/>
                        </a:rPr>
                      </a:br>
                      <a:r>
                        <a:rPr lang="es-CO" sz="800" b="0" i="0" u="none" strike="noStrike" dirty="0">
                          <a:solidFill>
                            <a:srgbClr val="000000"/>
                          </a:solidFill>
                          <a:effectLst/>
                          <a:latin typeface="Arial" panose="020B0604020202020204" pitchFamily="34" charset="0"/>
                        </a:rPr>
                        <a:t>Buenas tardes.</a:t>
                      </a:r>
                      <a:br>
                        <a:rPr lang="es-CO" sz="800" b="0" i="0" u="none" strike="noStrike" dirty="0">
                          <a:solidFill>
                            <a:srgbClr val="000000"/>
                          </a:solidFill>
                          <a:effectLst/>
                          <a:latin typeface="Arial" panose="020B0604020202020204" pitchFamily="34" charset="0"/>
                        </a:rPr>
                      </a:br>
                      <a:r>
                        <a:rPr lang="es-CO" sz="800" b="0" i="0" u="none" strike="noStrike" dirty="0">
                          <a:solidFill>
                            <a:srgbClr val="000000"/>
                          </a:solidFill>
                          <a:effectLst/>
                          <a:latin typeface="Arial" panose="020B0604020202020204" pitchFamily="34" charset="0"/>
                        </a:rPr>
                        <a:t>De la manera más atenta me permito interponer ante ustedes Derecho de Petición en interés particular con el fin de que a través de este medio me den respuesta a la solicitud que he realizado en dos ocasiones al Área de Tesorería, con el fin de que me indiquen cual es el procedimiento a seguir para abonar el descuento a que tengo derecho por ser egresada de la Universidad, una vez comencé mi periodo académico el año pasado en la Especialización Derecho del Trabajo, Pensiones y Riesgos Laborales. Este descuento no pudo ser efectuado ya que fui en varias ocasiones a la Universidad en el mes de Enero del año 2017 para cancelar la matricula y realizar el pertinente descuento, sin haberse podido lograr esta solicitud.</a:t>
                      </a:r>
                      <a:br>
                        <a:rPr lang="es-CO" sz="800" b="0" i="0" u="none" strike="noStrike" dirty="0">
                          <a:solidFill>
                            <a:srgbClr val="000000"/>
                          </a:solidFill>
                          <a:effectLst/>
                          <a:latin typeface="Arial" panose="020B0604020202020204" pitchFamily="34" charset="0"/>
                        </a:rPr>
                      </a:br>
                      <a:r>
                        <a:rPr lang="es-CO" sz="800" b="0" i="0" u="none" strike="noStrike" dirty="0">
                          <a:solidFill>
                            <a:srgbClr val="000000"/>
                          </a:solidFill>
                          <a:effectLst/>
                          <a:latin typeface="Arial" panose="020B0604020202020204" pitchFamily="34" charset="0"/>
                        </a:rPr>
                        <a:t/>
                      </a:r>
                      <a:br>
                        <a:rPr lang="es-CO" sz="800" b="0" i="0" u="none" strike="noStrike" dirty="0">
                          <a:solidFill>
                            <a:srgbClr val="000000"/>
                          </a:solidFill>
                          <a:effectLst/>
                          <a:latin typeface="Arial" panose="020B0604020202020204" pitchFamily="34" charset="0"/>
                        </a:rPr>
                      </a:br>
                      <a:r>
                        <a:rPr lang="es-CO" sz="800" b="0" i="0" u="none" strike="noStrike" dirty="0">
                          <a:solidFill>
                            <a:srgbClr val="000000"/>
                          </a:solidFill>
                          <a:effectLst/>
                          <a:latin typeface="Arial" panose="020B0604020202020204" pitchFamily="34" charset="0"/>
                        </a:rPr>
                        <a:t>Meses después me acerque a la oficina de tesorería para averiguar que pasaría con este descuento y me informaron que no se perdía sino que podía ser abonado a los derechos de grado que tengo que cancelar. Cuando fui a cancelar en el mes de Julio el pago correspondiente del segundo semestre del programa, la auxiliar me informó que debía enviar un correo a la tesorera para solicitar que me manifestara cual era el tramite, sin recibir respuesta alguna a este. Nuevamente en el mes de marzo reenvié el correo para solicitar nuevamente que me informaran que tenía que hacer y esta es la fecha que no he recibido respuesta alguna a mi requerimiento.</a:t>
                      </a:r>
                      <a:br>
                        <a:rPr lang="es-CO" sz="800" b="0" i="0" u="none" strike="noStrike" dirty="0">
                          <a:solidFill>
                            <a:srgbClr val="000000"/>
                          </a:solidFill>
                          <a:effectLst/>
                          <a:latin typeface="Arial" panose="020B0604020202020204" pitchFamily="34" charset="0"/>
                        </a:rPr>
                      </a:br>
                      <a:r>
                        <a:rPr lang="es-CO" sz="800" b="0" i="0" u="none" strike="noStrike" dirty="0">
                          <a:solidFill>
                            <a:srgbClr val="000000"/>
                          </a:solidFill>
                          <a:effectLst/>
                          <a:latin typeface="Arial" panose="020B0604020202020204" pitchFamily="34" charset="0"/>
                        </a:rPr>
                        <a:t>Es por esto que acudo a este correo, con el fin de obtener respuesta oportuna.</a:t>
                      </a:r>
                      <a:br>
                        <a:rPr lang="es-CO" sz="800" b="0" i="0" u="none" strike="noStrike" dirty="0">
                          <a:solidFill>
                            <a:srgbClr val="000000"/>
                          </a:solidFill>
                          <a:effectLst/>
                          <a:latin typeface="Arial" panose="020B0604020202020204" pitchFamily="34" charset="0"/>
                        </a:rPr>
                      </a:br>
                      <a:r>
                        <a:rPr lang="es-CO" sz="800" b="0" i="0" u="none" strike="noStrike" dirty="0">
                          <a:solidFill>
                            <a:srgbClr val="000000"/>
                          </a:solidFill>
                          <a:effectLst/>
                          <a:latin typeface="Arial" panose="020B0604020202020204" pitchFamily="34" charset="0"/>
                        </a:rPr>
                        <a:t>Por último, tengo para manifestar que tengo los correos que soportan las solicitudes realizadas y que no han sido contestados, pero por este medio no puedo adjuntarlos.</a:t>
                      </a:r>
                      <a:br>
                        <a:rPr lang="es-CO" sz="800" b="0" i="0" u="none" strike="noStrike" dirty="0">
                          <a:solidFill>
                            <a:srgbClr val="000000"/>
                          </a:solidFill>
                          <a:effectLst/>
                          <a:latin typeface="Arial" panose="020B0604020202020204" pitchFamily="34" charset="0"/>
                        </a:rPr>
                      </a:br>
                      <a:r>
                        <a:rPr lang="es-CO" sz="800" b="0" i="0" u="none" strike="noStrike" dirty="0">
                          <a:solidFill>
                            <a:srgbClr val="000000"/>
                          </a:solidFill>
                          <a:effectLst/>
                          <a:latin typeface="Arial" panose="020B0604020202020204" pitchFamily="34" charset="0"/>
                        </a:rPr>
                        <a:t/>
                      </a:r>
                      <a:br>
                        <a:rPr lang="es-CO" sz="800" b="0" i="0" u="none" strike="noStrike" dirty="0">
                          <a:solidFill>
                            <a:srgbClr val="000000"/>
                          </a:solidFill>
                          <a:effectLst/>
                          <a:latin typeface="Arial" panose="020B0604020202020204" pitchFamily="34" charset="0"/>
                        </a:rPr>
                      </a:br>
                      <a:r>
                        <a:rPr lang="es-CO" sz="800" b="0" i="0" u="none" strike="noStrike" dirty="0">
                          <a:solidFill>
                            <a:srgbClr val="000000"/>
                          </a:solidFill>
                          <a:effectLst/>
                          <a:latin typeface="Arial" panose="020B0604020202020204" pitchFamily="34" charset="0"/>
                        </a:rPr>
                        <a:t>Cordialmente,</a:t>
                      </a:r>
                      <a:br>
                        <a:rPr lang="es-CO" sz="800" b="0" i="0" u="none" strike="noStrike" dirty="0">
                          <a:solidFill>
                            <a:srgbClr val="000000"/>
                          </a:solidFill>
                          <a:effectLst/>
                          <a:latin typeface="Arial" panose="020B0604020202020204" pitchFamily="34" charset="0"/>
                        </a:rPr>
                      </a:br>
                      <a:r>
                        <a:rPr lang="es-CO" sz="800" b="0" i="0" u="none" strike="noStrike" dirty="0">
                          <a:solidFill>
                            <a:srgbClr val="000000"/>
                          </a:solidFill>
                          <a:effectLst/>
                          <a:latin typeface="Arial" panose="020B0604020202020204" pitchFamily="34" charset="0"/>
                        </a:rPr>
                        <a:t>CATHERINE BETANCUR BARRIOS</a:t>
                      </a:r>
                      <a:br>
                        <a:rPr lang="es-CO" sz="800" b="0" i="0" u="none" strike="noStrike" dirty="0">
                          <a:solidFill>
                            <a:srgbClr val="000000"/>
                          </a:solidFill>
                          <a:effectLst/>
                          <a:latin typeface="Arial" panose="020B0604020202020204" pitchFamily="34" charset="0"/>
                        </a:rPr>
                      </a:br>
                      <a:endParaRPr lang="es-CO" sz="8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es-CO" sz="900" b="0" i="0" u="none" strike="noStrike" dirty="0">
                          <a:solidFill>
                            <a:srgbClr val="000000"/>
                          </a:solidFill>
                          <a:effectLst/>
                          <a:latin typeface="Arial" panose="020B0604020202020204" pitchFamily="34" charset="0"/>
                        </a:rPr>
                        <a:t>Se dio respuesta a la quejosa el día 19/04/2018 desde la Tesorería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5350469"/>
                  </a:ext>
                </a:extLst>
              </a:tr>
            </a:tbl>
          </a:graphicData>
        </a:graphic>
      </p:graphicFrame>
    </p:spTree>
    <p:extLst>
      <p:ext uri="{BB962C8B-B14F-4D97-AF65-F5344CB8AC3E}">
        <p14:creationId xmlns:p14="http://schemas.microsoft.com/office/powerpoint/2010/main" val="2392786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3035" y="361098"/>
            <a:ext cx="9539687" cy="3970318"/>
          </a:xfrm>
          <a:prstGeom prst="rect">
            <a:avLst/>
          </a:prstGeom>
        </p:spPr>
        <p:txBody>
          <a:bodyPr wrap="square">
            <a:spAutoFit/>
          </a:bodyPr>
          <a:lstStyle/>
          <a:p>
            <a:pPr algn="ctr" defTabSz="457200" fontAlgn="ctr">
              <a:spcBef>
                <a:spcPts val="0"/>
              </a:spcBef>
              <a:spcAft>
                <a:spcPts val="0"/>
              </a:spcAft>
              <a:defRPr/>
            </a:pPr>
            <a:r>
              <a:rPr lang="es-CO" sz="2800" b="1" dirty="0">
                <a:solidFill>
                  <a:srgbClr val="FF0000"/>
                </a:solidFill>
              </a:rPr>
              <a:t>OBJETIVO 2</a:t>
            </a:r>
          </a:p>
          <a:p>
            <a:pPr algn="just" defTabSz="457200" fontAlgn="ctr">
              <a:defRPr/>
            </a:pPr>
            <a:endParaRPr lang="es-CO" sz="2800" b="1" dirty="0">
              <a:solidFill>
                <a:srgbClr val="FF0000"/>
              </a:solidFill>
            </a:endParaRPr>
          </a:p>
          <a:p>
            <a:pPr lvl="0" algn="just"/>
            <a:r>
              <a:rPr lang="es-CO" sz="2800" b="1" u="sng" dirty="0"/>
              <a:t>Cumplir con las necesidades y expectativas de nuestros usuarios a través de los Acuerdos de Servicio, los requisitos técnicos y la reglamentación establecida por la Universidad.</a:t>
            </a:r>
          </a:p>
          <a:p>
            <a:pPr lvl="0" algn="just"/>
            <a:endParaRPr lang="es-CO" sz="2800" b="1" u="sng" dirty="0"/>
          </a:p>
          <a:p>
            <a:pPr algn="ctr"/>
            <a:r>
              <a:rPr lang="es-CO" sz="2800" b="1" kern="0" dirty="0">
                <a:solidFill>
                  <a:srgbClr val="FF3300"/>
                </a:solidFill>
              </a:rPr>
              <a:t>Desempeño de los procesos y conformidad del servicio</a:t>
            </a:r>
            <a:r>
              <a:rPr lang="es-ES" sz="2800" b="1" dirty="0">
                <a:solidFill>
                  <a:srgbClr val="FF3300"/>
                </a:solidFill>
              </a:rPr>
              <a:t> </a:t>
            </a:r>
          </a:p>
          <a:p>
            <a:pPr lvl="0" algn="just"/>
            <a:endParaRPr lang="es-CO" sz="2800" b="1" u="sng" dirty="0"/>
          </a:p>
          <a:p>
            <a:pPr marL="0" indent="0" algn="ctr" fontAlgn="ctr">
              <a:buFont typeface="Arial" panose="020B0604020202020204" pitchFamily="34" charset="0"/>
              <a:buNone/>
            </a:pPr>
            <a:r>
              <a:rPr lang="es-CO" sz="2800" dirty="0">
                <a:solidFill>
                  <a:srgbClr val="FF0000"/>
                </a:solidFill>
              </a:rPr>
              <a:t>Cumplir con los acuerdos de servicio como mínimo en un 80%.</a:t>
            </a:r>
          </a:p>
        </p:txBody>
      </p:sp>
    </p:spTree>
    <p:extLst>
      <p:ext uri="{BB962C8B-B14F-4D97-AF65-F5344CB8AC3E}">
        <p14:creationId xmlns:p14="http://schemas.microsoft.com/office/powerpoint/2010/main" val="239426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95536" y="548680"/>
            <a:ext cx="9864159" cy="6340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hangingPunct="0">
              <a:defRPr/>
            </a:pPr>
            <a:r>
              <a:rPr lang="es-MX" sz="2400" b="1" kern="0">
                <a:solidFill>
                  <a:srgbClr val="FF3300"/>
                </a:solidFill>
              </a:rPr>
              <a:t>Análisis objetivo“2</a:t>
            </a:r>
            <a:r>
              <a:rPr lang="es-MX" sz="1800" b="1" kern="0">
                <a:solidFill>
                  <a:srgbClr val="FF3300"/>
                </a:solidFill>
              </a:rPr>
              <a:t>” </a:t>
            </a:r>
            <a:r>
              <a:rPr lang="es-ES" sz="2400" b="1" kern="0">
                <a:solidFill>
                  <a:srgbClr val="FF3300"/>
                </a:solidFill>
              </a:rPr>
              <a:t>de Calidad </a:t>
            </a:r>
            <a:r>
              <a:rPr lang="es-MX" sz="2400" b="1" kern="0">
                <a:solidFill>
                  <a:srgbClr val="FF3300"/>
                </a:solidFill>
              </a:rPr>
              <a:t/>
            </a:r>
            <a:br>
              <a:rPr lang="es-MX" sz="2400" b="1" kern="0">
                <a:solidFill>
                  <a:srgbClr val="FF3300"/>
                </a:solidFill>
              </a:rPr>
            </a:br>
            <a:r>
              <a:rPr lang="es-MX" sz="1800" b="1"/>
              <a:t>Indicadores de </a:t>
            </a:r>
            <a:r>
              <a:rPr lang="es-ES" sz="1800" b="1"/>
              <a:t>Acuerdos de Servicio </a:t>
            </a:r>
            <a:r>
              <a:rPr lang="es-CO" sz="2400"/>
              <a:t/>
            </a:r>
            <a:br>
              <a:rPr lang="es-CO" sz="2400"/>
            </a:br>
            <a:endParaRPr lang="es-ES" sz="2800" b="1" kern="0" dirty="0">
              <a:solidFill>
                <a:srgbClr val="FF3300"/>
              </a:solidFill>
            </a:endParaRPr>
          </a:p>
        </p:txBody>
      </p:sp>
      <p:graphicFrame>
        <p:nvGraphicFramePr>
          <p:cNvPr id="5" name="6 Tabla"/>
          <p:cNvGraphicFramePr>
            <a:graphicFrameLocks noGrp="1"/>
          </p:cNvGraphicFramePr>
          <p:nvPr>
            <p:extLst>
              <p:ext uri="{D42A27DB-BD31-4B8C-83A1-F6EECF244321}">
                <p14:modId xmlns:p14="http://schemas.microsoft.com/office/powerpoint/2010/main" val="2458715129"/>
              </p:ext>
            </p:extLst>
          </p:nvPr>
        </p:nvGraphicFramePr>
        <p:xfrm>
          <a:off x="225861" y="739979"/>
          <a:ext cx="10033835" cy="4808256"/>
        </p:xfrm>
        <a:graphic>
          <a:graphicData uri="http://schemas.openxmlformats.org/drawingml/2006/table">
            <a:tbl>
              <a:tblPr/>
              <a:tblGrid>
                <a:gridCol w="4966708">
                  <a:extLst>
                    <a:ext uri="{9D8B030D-6E8A-4147-A177-3AD203B41FA5}">
                      <a16:colId xmlns:a16="http://schemas.microsoft.com/office/drawing/2014/main" val="20000"/>
                    </a:ext>
                  </a:extLst>
                </a:gridCol>
                <a:gridCol w="1280926">
                  <a:extLst>
                    <a:ext uri="{9D8B030D-6E8A-4147-A177-3AD203B41FA5}">
                      <a16:colId xmlns:a16="http://schemas.microsoft.com/office/drawing/2014/main" val="20001"/>
                    </a:ext>
                  </a:extLst>
                </a:gridCol>
                <a:gridCol w="1463420">
                  <a:extLst>
                    <a:ext uri="{9D8B030D-6E8A-4147-A177-3AD203B41FA5}">
                      <a16:colId xmlns:a16="http://schemas.microsoft.com/office/drawing/2014/main" val="20002"/>
                    </a:ext>
                  </a:extLst>
                </a:gridCol>
                <a:gridCol w="2322781">
                  <a:extLst>
                    <a:ext uri="{9D8B030D-6E8A-4147-A177-3AD203B41FA5}">
                      <a16:colId xmlns:a16="http://schemas.microsoft.com/office/drawing/2014/main" val="20003"/>
                    </a:ext>
                  </a:extLst>
                </a:gridCol>
              </a:tblGrid>
              <a:tr h="185463">
                <a:tc rowSpan="2">
                  <a:txBody>
                    <a:bodyPr/>
                    <a:lstStyle/>
                    <a:p>
                      <a:pPr algn="l" fontAlgn="ctr"/>
                      <a:r>
                        <a:rPr lang="es-MX" sz="1600" b="1" i="0" u="none" strike="noStrike" dirty="0">
                          <a:solidFill>
                            <a:schemeClr val="bg1">
                              <a:lumMod val="95000"/>
                            </a:schemeClr>
                          </a:solidFill>
                          <a:latin typeface="Arial"/>
                        </a:rPr>
                        <a:t>INDICADOR</a:t>
                      </a:r>
                      <a:endParaRPr lang="es-ES" sz="1600" b="1" i="0" u="none" strike="noStrike" dirty="0">
                        <a:solidFill>
                          <a:schemeClr val="bg1">
                            <a:lumMod val="9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pPr algn="ctr" fontAlgn="ctr"/>
                      <a:r>
                        <a:rPr lang="es-MX" sz="1600" b="1" i="0" u="none" strike="noStrike" dirty="0">
                          <a:solidFill>
                            <a:schemeClr val="bg1">
                              <a:lumMod val="95000"/>
                            </a:schemeClr>
                          </a:solidFill>
                          <a:latin typeface="Arial"/>
                        </a:rPr>
                        <a:t>RESULTADO</a:t>
                      </a:r>
                      <a:endParaRPr lang="es-ES" sz="1600" b="1" i="0" u="none" strike="noStrike" dirty="0">
                        <a:solidFill>
                          <a:schemeClr val="bg1">
                            <a:lumMod val="9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pPr algn="ctr" fontAlgn="ctr"/>
                      <a:endParaRPr lang="es-ES" sz="1600" b="1" i="0" u="none" strike="noStrike" dirty="0">
                        <a:solidFill>
                          <a:schemeClr val="bg1">
                            <a:lumMod val="9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a:txBody>
                    <a:bodyPr/>
                    <a:lstStyle/>
                    <a:p>
                      <a:pPr algn="ctr" fontAlgn="ctr"/>
                      <a:r>
                        <a:rPr lang="es-MX" sz="1600" b="1" i="0" u="none" strike="noStrike" dirty="0">
                          <a:solidFill>
                            <a:schemeClr val="bg1">
                              <a:lumMod val="95000"/>
                            </a:schemeClr>
                          </a:solidFill>
                          <a:latin typeface="Arial"/>
                        </a:rPr>
                        <a:t>PROMEDIO</a:t>
                      </a:r>
                      <a:endParaRPr lang="es-ES" sz="1600" b="1" i="0" u="none" strike="noStrike" dirty="0">
                        <a:solidFill>
                          <a:schemeClr val="bg1">
                            <a:lumMod val="9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66736">
                <a:tc vMerge="1">
                  <a:txBody>
                    <a:bodyPr/>
                    <a:lstStyle/>
                    <a:p>
                      <a:pPr algn="just" fontAlgn="ctr"/>
                      <a:endParaRPr lang="es-CO" sz="20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600" b="1" i="0" u="none" strike="noStrike" dirty="0">
                          <a:solidFill>
                            <a:schemeClr val="tx1"/>
                          </a:solidFill>
                          <a:latin typeface="Arial"/>
                        </a:rPr>
                        <a:t>2018-1</a:t>
                      </a:r>
                      <a:endParaRPr lang="es-ES" sz="16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MX" sz="1600" b="1" i="0" u="none" strike="noStrike" dirty="0">
                          <a:solidFill>
                            <a:schemeClr val="tx1"/>
                          </a:solidFill>
                          <a:latin typeface="Arial"/>
                        </a:rPr>
                        <a:t>2018-2</a:t>
                      </a:r>
                      <a:endParaRPr lang="es-ES" sz="16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pPr algn="ctr" fontAlgn="ctr"/>
                      <a:endParaRPr lang="es-CO" sz="28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551611">
                <a:tc>
                  <a:txBody>
                    <a:bodyPr/>
                    <a:lstStyle/>
                    <a:p>
                      <a:pPr algn="just" fontAlgn="ctr"/>
                      <a:r>
                        <a:rPr lang="es-CO" sz="1400" b="0" i="0" u="none" strike="noStrike" dirty="0">
                          <a:solidFill>
                            <a:srgbClr val="000000"/>
                          </a:solidFill>
                          <a:effectLst/>
                          <a:latin typeface="Arial"/>
                        </a:rPr>
                        <a:t>Días promedio para el trámite de cuentas por pagar  (Acuerdo -Mensual): </a:t>
                      </a:r>
                      <a:r>
                        <a:rPr lang="es-CO" sz="1000" b="0" i="0" u="none" strike="noStrike" dirty="0">
                          <a:solidFill>
                            <a:srgbClr val="000000"/>
                          </a:solidFill>
                          <a:effectLst/>
                          <a:latin typeface="Arial"/>
                        </a:rPr>
                        <a:t>Número de </a:t>
                      </a:r>
                      <a:r>
                        <a:rPr lang="es-CO" sz="1000" b="0" i="0" u="none" strike="noStrike" dirty="0">
                          <a:solidFill>
                            <a:srgbClr val="FF0000"/>
                          </a:solidFill>
                          <a:effectLst/>
                          <a:latin typeface="Arial"/>
                        </a:rPr>
                        <a:t>cuentas radicadas</a:t>
                      </a:r>
                      <a:r>
                        <a:rPr lang="es-CO" sz="1000" b="0" i="0" u="none" strike="noStrike" dirty="0">
                          <a:solidFill>
                            <a:srgbClr val="000000"/>
                          </a:solidFill>
                          <a:effectLst/>
                          <a:latin typeface="Arial"/>
                        </a:rPr>
                        <a:t>  dentro de los plazos establecidos en el acuerdo de servicio / Total de cuentas recibidas en el mes *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400" b="1" i="0" u="none" strike="noStrike" dirty="0">
                          <a:solidFill>
                            <a:srgbClr val="000000"/>
                          </a:solidFill>
                          <a:effectLst/>
                          <a:latin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1" i="0" u="none" strike="noStrike" dirty="0">
                          <a:solidFill>
                            <a:schemeClr val="tx1"/>
                          </a:solidFill>
                          <a:effectLst/>
                          <a:latin typeface="Arial"/>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1" i="0" u="none" strike="noStrike" dirty="0">
                          <a:solidFill>
                            <a:schemeClr val="tx1"/>
                          </a:solidFill>
                          <a:effectLst/>
                          <a:latin typeface="Arial"/>
                        </a:rPr>
                        <a:t>A Septiembre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16089">
                <a:tc>
                  <a:txBody>
                    <a:bodyPr/>
                    <a:lstStyle/>
                    <a:p>
                      <a:pPr algn="just" fontAlgn="ctr"/>
                      <a:r>
                        <a:rPr lang="es-CO" sz="1400" b="0" i="0" u="none" strike="noStrike" dirty="0">
                          <a:solidFill>
                            <a:srgbClr val="000000"/>
                          </a:solidFill>
                          <a:effectLst/>
                          <a:latin typeface="Arial"/>
                        </a:rPr>
                        <a:t>Días promedio para el trámite de cuentas por pagar  (Acuerdo - Mensual): </a:t>
                      </a:r>
                      <a:r>
                        <a:rPr lang="es-CO" sz="1000" b="0" i="0" u="none" strike="noStrike" dirty="0">
                          <a:solidFill>
                            <a:srgbClr val="000000"/>
                          </a:solidFill>
                          <a:effectLst/>
                          <a:latin typeface="Arial"/>
                        </a:rPr>
                        <a:t>Número de </a:t>
                      </a:r>
                      <a:r>
                        <a:rPr lang="es-CO" sz="1000" b="0" i="0" u="none" strike="noStrike" dirty="0">
                          <a:solidFill>
                            <a:srgbClr val="FF0000"/>
                          </a:solidFill>
                          <a:effectLst/>
                          <a:latin typeface="Arial"/>
                        </a:rPr>
                        <a:t>cuentas causadas </a:t>
                      </a:r>
                      <a:r>
                        <a:rPr lang="es-CO" sz="1000" b="0" i="0" u="none" strike="noStrike" dirty="0">
                          <a:solidFill>
                            <a:srgbClr val="000000"/>
                          </a:solidFill>
                          <a:effectLst/>
                          <a:latin typeface="Arial"/>
                        </a:rPr>
                        <a:t>dentro de los plazos establecidos en el acuerdo de servicio / Total de cuentas recibidas para causación en el mes  *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400" b="1" i="0" u="none" strike="noStrike" dirty="0">
                          <a:solidFill>
                            <a:schemeClr val="tx1"/>
                          </a:solidFill>
                          <a:effectLst/>
                          <a:latin typeface="Arial"/>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1" i="0" u="none" strike="noStrike" dirty="0">
                          <a:solidFill>
                            <a:schemeClr val="tx1"/>
                          </a:solidFill>
                          <a:effectLst/>
                          <a:latin typeface="Arial"/>
                        </a:rPr>
                        <a:t>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1" i="0" u="none" strike="noStrike" dirty="0">
                          <a:solidFill>
                            <a:schemeClr val="tx1"/>
                          </a:solidFill>
                          <a:effectLst/>
                          <a:latin typeface="Arial"/>
                        </a:rPr>
                        <a:t>A Septiembre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9200">
                <a:tc>
                  <a:txBody>
                    <a:bodyPr/>
                    <a:lstStyle/>
                    <a:p>
                      <a:pPr algn="just" fontAlgn="ctr"/>
                      <a:r>
                        <a:rPr lang="es-CO" sz="1400" b="0" i="0" u="none" strike="noStrike" kern="1200" dirty="0">
                          <a:solidFill>
                            <a:srgbClr val="000000"/>
                          </a:solidFill>
                          <a:effectLst/>
                          <a:latin typeface="Arial"/>
                          <a:ea typeface="+mn-ea"/>
                          <a:cs typeface="+mn-cs"/>
                        </a:rPr>
                        <a:t>Asignación de disponibilidad presupuestal (Acuerdo)  "2"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400" b="1" i="0" u="none" strike="noStrike" dirty="0" smtClean="0">
                          <a:solidFill>
                            <a:srgbClr val="000000"/>
                          </a:solidFill>
                          <a:effectLst/>
                          <a:latin typeface="Arial"/>
                        </a:rPr>
                        <a:t>98,7%</a:t>
                      </a:r>
                      <a:endParaRPr lang="es-CO" sz="14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1" i="0" u="none" strike="noStrike" dirty="0">
                          <a:solidFill>
                            <a:schemeClr val="tx1"/>
                          </a:solidFill>
                          <a:effectLst/>
                          <a:latin typeface="Arial"/>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O" sz="1400" b="1" i="0" u="none" strike="noStrike" dirty="0">
                          <a:solidFill>
                            <a:schemeClr val="tx1"/>
                          </a:solidFill>
                          <a:effectLst/>
                          <a:latin typeface="Arial"/>
                        </a:rPr>
                        <a:t>97,5 %</a:t>
                      </a:r>
                    </a:p>
                    <a:p>
                      <a:pPr marL="0" marR="0" indent="0" algn="ctr" defTabSz="457200" rtl="0" eaLnBrk="1" fontAlgn="ctr" latinLnBrk="0" hangingPunct="1">
                        <a:lnSpc>
                          <a:spcPct val="100000"/>
                        </a:lnSpc>
                        <a:spcBef>
                          <a:spcPts val="0"/>
                        </a:spcBef>
                        <a:spcAft>
                          <a:spcPts val="0"/>
                        </a:spcAft>
                        <a:buClrTx/>
                        <a:buSzTx/>
                        <a:buFontTx/>
                        <a:buNone/>
                        <a:tabLst/>
                        <a:defRPr/>
                      </a:pPr>
                      <a:endParaRPr lang="es-CO" sz="1400" b="1" i="0" u="none" strike="noStrike" dirty="0">
                        <a:solidFill>
                          <a:schemeClr val="tx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8170572"/>
                  </a:ext>
                </a:extLst>
              </a:tr>
              <a:tr h="324312">
                <a:tc gridSpan="4">
                  <a:txBody>
                    <a:bodyPr/>
                    <a:lstStyle/>
                    <a:p>
                      <a:pPr algn="ctr" fontAlgn="ctr"/>
                      <a:r>
                        <a:rPr lang="es-ES" sz="2400" b="1" i="0" u="none" strike="noStrike" dirty="0">
                          <a:latin typeface="Arial"/>
                        </a:rPr>
                        <a:t>Análisis del indicadores</a:t>
                      </a:r>
                    </a:p>
                    <a:p>
                      <a:pPr algn="just" fontAlgn="ctr"/>
                      <a:r>
                        <a:rPr lang="es-ES" sz="1400" b="0" i="0" u="none" strike="noStrike" dirty="0">
                          <a:solidFill>
                            <a:schemeClr val="tx1"/>
                          </a:solidFill>
                          <a:latin typeface="Arial"/>
                        </a:rPr>
                        <a:t>Los indicadores cumplieron la meta, es importante informar</a:t>
                      </a:r>
                      <a:r>
                        <a:rPr lang="es-ES" sz="1400" b="0" i="0" u="none" strike="noStrike" baseline="0" dirty="0">
                          <a:solidFill>
                            <a:schemeClr val="tx1"/>
                          </a:solidFill>
                          <a:latin typeface="Arial"/>
                        </a:rPr>
                        <a:t> que los indicadores se sacan de la bitácora</a:t>
                      </a:r>
                    </a:p>
                    <a:p>
                      <a:pPr algn="just" fontAlgn="ctr"/>
                      <a:r>
                        <a:rPr lang="es-ES" sz="1400" b="1" i="0" u="none" strike="noStrike" baseline="0" dirty="0">
                          <a:solidFill>
                            <a:srgbClr val="0000FF"/>
                          </a:solidFill>
                          <a:latin typeface="Arial"/>
                        </a:rPr>
                        <a:t>Cuentas radicadas</a:t>
                      </a:r>
                      <a:r>
                        <a:rPr lang="es-ES" sz="1400" b="0" i="0" u="none" strike="noStrike" baseline="0" dirty="0">
                          <a:solidFill>
                            <a:srgbClr val="0000FF"/>
                          </a:solidFill>
                          <a:latin typeface="Arial"/>
                        </a:rPr>
                        <a:t>: Se cumplió la meta del 100%. Hasta Septiembre d</a:t>
                      </a:r>
                      <a:r>
                        <a:rPr lang="es-CO" sz="1400" b="0" i="0" u="none" strike="noStrike" baseline="0" dirty="0">
                          <a:solidFill>
                            <a:srgbClr val="0000FF"/>
                          </a:solidFill>
                          <a:latin typeface="Arial"/>
                        </a:rPr>
                        <a:t>el año 2018, se recibieron 621 cuentas las cuales fueron radicadas totalmente</a:t>
                      </a:r>
                      <a:endParaRPr lang="es-ES" sz="1400" b="0" i="0" u="none" strike="noStrike" baseline="0" dirty="0">
                        <a:solidFill>
                          <a:srgbClr val="0000FF"/>
                        </a:solidFill>
                        <a:latin typeface="Arial"/>
                      </a:endParaRPr>
                    </a:p>
                    <a:p>
                      <a:pPr algn="just" fontAlgn="ctr"/>
                      <a:r>
                        <a:rPr lang="es-ES" sz="1400" b="1" i="0" u="none" strike="noStrike" baseline="0" dirty="0">
                          <a:solidFill>
                            <a:srgbClr val="0000FF"/>
                          </a:solidFill>
                          <a:latin typeface="Arial"/>
                        </a:rPr>
                        <a:t>Cuentas causadas</a:t>
                      </a:r>
                      <a:r>
                        <a:rPr lang="es-ES" sz="1400" b="0" i="0" u="none" strike="noStrike" baseline="0" dirty="0">
                          <a:solidFill>
                            <a:srgbClr val="0000FF"/>
                          </a:solidFill>
                          <a:latin typeface="Arial"/>
                        </a:rPr>
                        <a:t>: No se cumplió la meta estándar del indicador del 100%, la seccional obtuvo un resultado del 96% al 30 de Septiembre. En el primer semestre el resultado está viciado por los problemas de unificación del sistema en el módulo de Pagaduría</a:t>
                      </a:r>
                    </a:p>
                    <a:p>
                      <a:pPr marL="0" marR="0" lvl="0" indent="0" algn="just" defTabSz="457200" rtl="0" eaLnBrk="1" fontAlgn="ctr" latinLnBrk="0" hangingPunct="1">
                        <a:lnSpc>
                          <a:spcPct val="100000"/>
                        </a:lnSpc>
                        <a:spcBef>
                          <a:spcPts val="0"/>
                        </a:spcBef>
                        <a:spcAft>
                          <a:spcPts val="0"/>
                        </a:spcAft>
                        <a:buClrTx/>
                        <a:buSzTx/>
                        <a:buFontTx/>
                        <a:buNone/>
                        <a:tabLst/>
                        <a:defRPr/>
                      </a:pPr>
                      <a:r>
                        <a:rPr lang="es-CO" sz="1400" b="1" i="0" u="none" strike="noStrike" baseline="0" dirty="0">
                          <a:solidFill>
                            <a:srgbClr val="0000FF"/>
                          </a:solidFill>
                          <a:latin typeface="Arial"/>
                        </a:rPr>
                        <a:t>Asignación de disponibilidad presupuestal</a:t>
                      </a:r>
                      <a:r>
                        <a:rPr lang="es-CO" sz="1400" b="0" i="0" u="none" strike="noStrike" baseline="0" dirty="0">
                          <a:solidFill>
                            <a:srgbClr val="0000FF"/>
                          </a:solidFill>
                          <a:latin typeface="Arial"/>
                        </a:rPr>
                        <a:t>: El total de solicitudes presentadas durante el año 2018 fueron 1445  y 1410 tramitadas dentro del plazo establecido en el acuerdo de servicio por devolución (por la fecha en que llegaron no alcanzaban a complementar el trámite de compra) o porque surgen procesos de reclasificación de presupuesto. Se cumple la meta al estar por encima del 90%</a:t>
                      </a:r>
                      <a:endParaRPr lang="es-ES" sz="1400" b="0" i="0" u="none" strike="noStrike" baseline="0" dirty="0">
                        <a:solidFill>
                          <a:srgbClr val="0000FF"/>
                        </a:solidFill>
                        <a:latin typeface="Arial"/>
                      </a:endParaRPr>
                    </a:p>
                    <a:p>
                      <a:pPr marL="0" marR="0" lvl="0" indent="0" algn="just" defTabSz="457200" rtl="0" eaLnBrk="1" fontAlgn="ctr" latinLnBrk="0" hangingPunct="1">
                        <a:lnSpc>
                          <a:spcPct val="100000"/>
                        </a:lnSpc>
                        <a:spcBef>
                          <a:spcPts val="0"/>
                        </a:spcBef>
                        <a:spcAft>
                          <a:spcPts val="0"/>
                        </a:spcAft>
                        <a:buClrTx/>
                        <a:buSzTx/>
                        <a:buFontTx/>
                        <a:buNone/>
                        <a:tabLst/>
                        <a:defRPr/>
                      </a:pPr>
                      <a:endParaRPr lang="es-ES" sz="1400" b="0" i="0" u="none" strike="noStrike" baseline="0"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CO"/>
                    </a:p>
                  </a:txBody>
                  <a:tcPr/>
                </a:tc>
                <a:tc hMerge="1">
                  <a:txBody>
                    <a:bodyPr/>
                    <a:lstStyle/>
                    <a:p>
                      <a:pPr algn="ctr" fontAlgn="ctr"/>
                      <a:endParaRPr lang="es-ES" sz="2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algn="ctr" fontAlgn="ctr"/>
                      <a:endParaRPr lang="es-ES" sz="2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4078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23527" y="188640"/>
            <a:ext cx="9896237" cy="4401205"/>
          </a:xfrm>
          <a:prstGeom prst="rect">
            <a:avLst/>
          </a:prstGeom>
        </p:spPr>
        <p:txBody>
          <a:bodyPr wrap="square">
            <a:spAutoFit/>
          </a:bodyPr>
          <a:lstStyle/>
          <a:p>
            <a:pPr algn="ctr" defTabSz="457200" fontAlgn="ctr">
              <a:spcBef>
                <a:spcPts val="0"/>
              </a:spcBef>
              <a:spcAft>
                <a:spcPts val="0"/>
              </a:spcAft>
              <a:defRPr/>
            </a:pPr>
            <a:endParaRPr lang="es-CO" sz="2800" b="1" dirty="0">
              <a:solidFill>
                <a:srgbClr val="FF0000"/>
              </a:solidFill>
            </a:endParaRPr>
          </a:p>
          <a:p>
            <a:pPr algn="ctr" defTabSz="457200" fontAlgn="ctr">
              <a:spcBef>
                <a:spcPts val="0"/>
              </a:spcBef>
              <a:spcAft>
                <a:spcPts val="0"/>
              </a:spcAft>
              <a:defRPr/>
            </a:pPr>
            <a:r>
              <a:rPr lang="es-CO" sz="2800" b="1" dirty="0">
                <a:solidFill>
                  <a:srgbClr val="FF0000"/>
                </a:solidFill>
              </a:rPr>
              <a:t>OBJETIVO 3</a:t>
            </a:r>
          </a:p>
          <a:p>
            <a:pPr algn="ctr" defTabSz="457200" fontAlgn="ctr">
              <a:spcBef>
                <a:spcPts val="0"/>
              </a:spcBef>
              <a:spcAft>
                <a:spcPts val="0"/>
              </a:spcAft>
              <a:defRPr/>
            </a:pPr>
            <a:endParaRPr lang="es-CO" sz="2800" b="1" u="sng" dirty="0"/>
          </a:p>
          <a:p>
            <a:pPr lvl="0" algn="ctr"/>
            <a:r>
              <a:rPr lang="es-CO" sz="2800" b="1" u="sng" dirty="0"/>
              <a:t>Garantizar la eficacia y eficiencia de los procesos que aseguren la excelencia y calidad institucional</a:t>
            </a:r>
            <a:endParaRPr lang="es-ES" sz="2800" u="sng" dirty="0"/>
          </a:p>
          <a:p>
            <a:pPr lvl="0" algn="ctr"/>
            <a:endParaRPr lang="es-CO" sz="2800" b="1" u="sng" dirty="0"/>
          </a:p>
          <a:p>
            <a:pPr algn="ctr"/>
            <a:r>
              <a:rPr lang="es-CO" sz="2800" b="1" kern="0" dirty="0">
                <a:solidFill>
                  <a:srgbClr val="FF3300"/>
                </a:solidFill>
              </a:rPr>
              <a:t>Desempeño de los procesos y conformidad del servicio</a:t>
            </a:r>
            <a:r>
              <a:rPr lang="es-ES" sz="2800" b="1" dirty="0">
                <a:solidFill>
                  <a:srgbClr val="FF3300"/>
                </a:solidFill>
              </a:rPr>
              <a:t> </a:t>
            </a:r>
          </a:p>
          <a:p>
            <a:pPr algn="ctr"/>
            <a:endParaRPr lang="es-ES" sz="2800" b="1" dirty="0">
              <a:solidFill>
                <a:srgbClr val="FF3300"/>
              </a:solidFill>
            </a:endParaRPr>
          </a:p>
          <a:p>
            <a:pPr algn="ctr"/>
            <a:r>
              <a:rPr lang="es-CO" sz="2800" dirty="0">
                <a:solidFill>
                  <a:srgbClr val="FF0000"/>
                </a:solidFill>
              </a:rPr>
              <a:t>Lograr que el 80% de indicadores de gestión de los procesos cumpla con la meta establecida</a:t>
            </a:r>
          </a:p>
        </p:txBody>
      </p:sp>
    </p:spTree>
    <p:extLst>
      <p:ext uri="{BB962C8B-B14F-4D97-AF65-F5344CB8AC3E}">
        <p14:creationId xmlns:p14="http://schemas.microsoft.com/office/powerpoint/2010/main" val="55802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3597" y="0"/>
            <a:ext cx="9707017" cy="7207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ctr"/>
            <a:r>
              <a:rPr lang="es-ES" sz="2000" b="1" dirty="0">
                <a:solidFill>
                  <a:srgbClr val="FF3300"/>
                </a:solidFill>
              </a:rPr>
              <a:t/>
            </a:r>
            <a:br>
              <a:rPr lang="es-ES" sz="2000" b="1" dirty="0">
                <a:solidFill>
                  <a:srgbClr val="FF3300"/>
                </a:solidFill>
              </a:rPr>
            </a:br>
            <a:r>
              <a:rPr lang="es-ES" sz="2000" b="1" dirty="0">
                <a:solidFill>
                  <a:srgbClr val="FF3300"/>
                </a:solidFill>
              </a:rPr>
              <a:t>Análisis del Objetivo “3” de Calidad </a:t>
            </a:r>
            <a:r>
              <a:rPr lang="es-ES" sz="1600" b="1" dirty="0">
                <a:solidFill>
                  <a:srgbClr val="FF3300"/>
                </a:solidFill>
              </a:rPr>
              <a:t/>
            </a:r>
            <a:br>
              <a:rPr lang="es-ES" sz="1600" b="1" dirty="0">
                <a:solidFill>
                  <a:srgbClr val="FF3300"/>
                </a:solidFill>
              </a:rPr>
            </a:br>
            <a:r>
              <a:rPr lang="es-CO" sz="2000" b="1" dirty="0"/>
              <a:t>Indicadores de Gestión del procesos</a:t>
            </a:r>
            <a:endParaRPr lang="es-CO" sz="2000" dirty="0">
              <a:latin typeface="Calibri" panose="020F0502020204030204" pitchFamily="34" charset="0"/>
            </a:endParaRPr>
          </a:p>
        </p:txBody>
      </p:sp>
      <p:graphicFrame>
        <p:nvGraphicFramePr>
          <p:cNvPr id="5" name="5 Tabla"/>
          <p:cNvGraphicFramePr>
            <a:graphicFrameLocks noGrp="1"/>
          </p:cNvGraphicFramePr>
          <p:nvPr>
            <p:extLst>
              <p:ext uri="{D42A27DB-BD31-4B8C-83A1-F6EECF244321}">
                <p14:modId xmlns:p14="http://schemas.microsoft.com/office/powerpoint/2010/main" val="1310092624"/>
              </p:ext>
            </p:extLst>
          </p:nvPr>
        </p:nvGraphicFramePr>
        <p:xfrm>
          <a:off x="313763" y="720725"/>
          <a:ext cx="9986683" cy="4946202"/>
        </p:xfrm>
        <a:graphic>
          <a:graphicData uri="http://schemas.openxmlformats.org/drawingml/2006/table">
            <a:tbl>
              <a:tblPr/>
              <a:tblGrid>
                <a:gridCol w="4498505">
                  <a:extLst>
                    <a:ext uri="{9D8B030D-6E8A-4147-A177-3AD203B41FA5}">
                      <a16:colId xmlns:a16="http://schemas.microsoft.com/office/drawing/2014/main" val="20000"/>
                    </a:ext>
                  </a:extLst>
                </a:gridCol>
                <a:gridCol w="899702">
                  <a:extLst>
                    <a:ext uri="{9D8B030D-6E8A-4147-A177-3AD203B41FA5}">
                      <a16:colId xmlns:a16="http://schemas.microsoft.com/office/drawing/2014/main" val="20001"/>
                    </a:ext>
                  </a:extLst>
                </a:gridCol>
                <a:gridCol w="899702">
                  <a:extLst>
                    <a:ext uri="{9D8B030D-6E8A-4147-A177-3AD203B41FA5}">
                      <a16:colId xmlns:a16="http://schemas.microsoft.com/office/drawing/2014/main" val="20002"/>
                    </a:ext>
                  </a:extLst>
                </a:gridCol>
                <a:gridCol w="899702">
                  <a:extLst>
                    <a:ext uri="{9D8B030D-6E8A-4147-A177-3AD203B41FA5}">
                      <a16:colId xmlns:a16="http://schemas.microsoft.com/office/drawing/2014/main" val="20003"/>
                    </a:ext>
                  </a:extLst>
                </a:gridCol>
                <a:gridCol w="1259581">
                  <a:extLst>
                    <a:ext uri="{9D8B030D-6E8A-4147-A177-3AD203B41FA5}">
                      <a16:colId xmlns:a16="http://schemas.microsoft.com/office/drawing/2014/main" val="20004"/>
                    </a:ext>
                  </a:extLst>
                </a:gridCol>
                <a:gridCol w="1529491">
                  <a:extLst>
                    <a:ext uri="{9D8B030D-6E8A-4147-A177-3AD203B41FA5}">
                      <a16:colId xmlns:a16="http://schemas.microsoft.com/office/drawing/2014/main" val="20005"/>
                    </a:ext>
                  </a:extLst>
                </a:gridCol>
              </a:tblGrid>
              <a:tr h="238164">
                <a:tc rowSpan="2">
                  <a:txBody>
                    <a:bodyPr/>
                    <a:lstStyle/>
                    <a:p>
                      <a:pPr algn="l" fontAlgn="ctr"/>
                      <a:r>
                        <a:rPr lang="es-MX" sz="1600" b="1" i="0" u="none" strike="noStrike" dirty="0">
                          <a:solidFill>
                            <a:schemeClr val="bg1">
                              <a:lumMod val="95000"/>
                            </a:schemeClr>
                          </a:solidFill>
                          <a:latin typeface="Arial"/>
                        </a:rPr>
                        <a:t>INDICADOR</a:t>
                      </a:r>
                      <a:endParaRPr lang="es-ES" sz="1600" b="1" i="0" u="none" strike="noStrike" dirty="0">
                        <a:solidFill>
                          <a:schemeClr val="bg1">
                            <a:lumMod val="9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pPr algn="ctr" fontAlgn="ctr"/>
                      <a:r>
                        <a:rPr lang="es-MX" sz="1600" b="1" i="0" u="none" strike="noStrike" dirty="0">
                          <a:solidFill>
                            <a:schemeClr val="bg1">
                              <a:lumMod val="95000"/>
                            </a:schemeClr>
                          </a:solidFill>
                          <a:latin typeface="Arial"/>
                        </a:rPr>
                        <a:t>2016</a:t>
                      </a:r>
                      <a:endParaRPr lang="es-ES" sz="1600" b="1" i="0" u="none" strike="noStrike" dirty="0">
                        <a:solidFill>
                          <a:schemeClr val="bg1">
                            <a:lumMod val="9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s-CO"/>
                    </a:p>
                  </a:txBody>
                  <a:tcPr/>
                </a:tc>
                <a:tc gridSpan="2">
                  <a:txBody>
                    <a:bodyPr/>
                    <a:lstStyle/>
                    <a:p>
                      <a:pPr algn="ctr" fontAlgn="ctr"/>
                      <a:r>
                        <a:rPr lang="es-MX" sz="1600" b="1" i="0" u="none" strike="noStrike" dirty="0">
                          <a:solidFill>
                            <a:schemeClr val="bg1">
                              <a:lumMod val="95000"/>
                            </a:schemeClr>
                          </a:solidFill>
                          <a:latin typeface="Arial"/>
                        </a:rPr>
                        <a:t>2017</a:t>
                      </a:r>
                      <a:endParaRPr lang="es-ES" sz="1600" b="1" i="0" u="none" strike="noStrike" dirty="0">
                        <a:solidFill>
                          <a:schemeClr val="bg1">
                            <a:lumMod val="9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s-CO"/>
                    </a:p>
                  </a:txBody>
                  <a:tcPr/>
                </a:tc>
                <a:tc rowSpan="2">
                  <a:txBody>
                    <a:bodyPr/>
                    <a:lstStyle/>
                    <a:p>
                      <a:pPr algn="ctr" fontAlgn="ctr"/>
                      <a:r>
                        <a:rPr lang="es-MX" sz="1600" b="1" i="0" u="none" strike="noStrike" dirty="0">
                          <a:solidFill>
                            <a:schemeClr val="bg1">
                              <a:lumMod val="95000"/>
                            </a:schemeClr>
                          </a:solidFill>
                          <a:latin typeface="Arial"/>
                        </a:rPr>
                        <a:t>PROMEDIO</a:t>
                      </a:r>
                      <a:endParaRPr lang="es-ES" sz="1600" b="1" i="0" u="none" strike="noStrike" dirty="0">
                        <a:solidFill>
                          <a:schemeClr val="bg1">
                            <a:lumMod val="95000"/>
                          </a:schemeClr>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16733">
                <a:tc vMerge="1">
                  <a:txBody>
                    <a:bodyPr/>
                    <a:lstStyle/>
                    <a:p>
                      <a:pPr algn="just" fontAlgn="ctr"/>
                      <a:endParaRPr lang="es-CO" sz="20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MX" sz="1600" b="1" i="0" u="none" strike="noStrike" dirty="0">
                          <a:solidFill>
                            <a:schemeClr val="tx1"/>
                          </a:solidFill>
                          <a:latin typeface="Arial"/>
                        </a:rPr>
                        <a:t>2017-1</a:t>
                      </a:r>
                      <a:endParaRPr lang="es-ES" sz="16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MX" sz="1600" b="1" i="0" u="none" strike="noStrike" dirty="0">
                          <a:solidFill>
                            <a:schemeClr val="tx1"/>
                          </a:solidFill>
                          <a:latin typeface="Arial"/>
                        </a:rPr>
                        <a:t>2017-2</a:t>
                      </a:r>
                      <a:endParaRPr lang="es-ES" sz="16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MX" sz="1600" b="1" i="0" u="none" strike="noStrike" dirty="0">
                          <a:solidFill>
                            <a:schemeClr val="tx1"/>
                          </a:solidFill>
                          <a:latin typeface="Arial"/>
                        </a:rPr>
                        <a:t>2018-1</a:t>
                      </a:r>
                      <a:endParaRPr lang="es-ES" sz="16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MX" sz="1600" b="1" i="0" u="none" strike="noStrike" dirty="0">
                          <a:solidFill>
                            <a:schemeClr val="tx1"/>
                          </a:solidFill>
                          <a:latin typeface="Arial"/>
                        </a:rPr>
                        <a:t>2018-2</a:t>
                      </a:r>
                      <a:endParaRPr lang="es-ES" sz="1600" b="1" i="0" u="none" strike="noStrike" dirty="0">
                        <a:solidFill>
                          <a:schemeClr val="tx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pPr algn="ctr" fontAlgn="ctr"/>
                      <a:endParaRPr lang="es-CO" sz="2800" b="1"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7143">
                <a:tc>
                  <a:txBody>
                    <a:bodyPr/>
                    <a:lstStyle/>
                    <a:p>
                      <a:pPr algn="just" fontAlgn="ctr"/>
                      <a:r>
                        <a:rPr lang="es-CO" sz="1200" b="0" i="0" u="none" strike="noStrike" dirty="0">
                          <a:solidFill>
                            <a:schemeClr val="tx1"/>
                          </a:solidFill>
                          <a:effectLst/>
                          <a:latin typeface="Arial"/>
                        </a:rPr>
                        <a:t>Oportunidad en entrega de estados financieros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0" fontAlgn="ctr"/>
                      <a:r>
                        <a:rPr lang="es-CO" sz="1400" b="0" i="0" u="none" strike="noStrike" dirty="0">
                          <a:solidFill>
                            <a:schemeClr val="tx1"/>
                          </a:solidFill>
                          <a:effectLst/>
                          <a:latin typeface="Arial"/>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tc>
                <a:tc gridSpan="2">
                  <a:txBody>
                    <a:bodyPr/>
                    <a:lstStyle/>
                    <a:p>
                      <a:pPr algn="ctr" rtl="0" fontAlgn="ctr"/>
                      <a:r>
                        <a:rPr lang="es-CO" sz="1400" b="1" i="0" u="none" strike="noStrike" dirty="0">
                          <a:solidFill>
                            <a:srgbClr val="FF0000"/>
                          </a:solidFill>
                          <a:effectLst/>
                          <a:latin typeface="Arial"/>
                        </a:rPr>
                        <a:t>8,33%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CO"/>
                    </a:p>
                  </a:txBody>
                  <a:tcPr/>
                </a:tc>
                <a:tc>
                  <a:txBody>
                    <a:bodyPr/>
                    <a:lstStyle/>
                    <a:p>
                      <a:pPr marL="0" algn="ctr" defTabSz="457200" rtl="0" eaLnBrk="1" fontAlgn="ctr" latinLnBrk="0" hangingPunct="1"/>
                      <a:endParaRPr lang="es-CO" sz="1400" b="0" i="0" u="none" strike="noStrike" kern="1200" dirty="0">
                        <a:solidFill>
                          <a:schemeClr val="tx1"/>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272">
                <a:tc>
                  <a:txBody>
                    <a:bodyPr/>
                    <a:lstStyle/>
                    <a:p>
                      <a:pPr algn="just" fontAlgn="ctr"/>
                      <a:r>
                        <a:rPr lang="es-CO" sz="1200" b="0" i="0" u="none" strike="noStrike" dirty="0">
                          <a:solidFill>
                            <a:schemeClr val="tx1"/>
                          </a:solidFill>
                          <a:effectLst/>
                          <a:latin typeface="Arial"/>
                        </a:rPr>
                        <a:t>Precisión en la elaboración del Presupuesto de ingresos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0" fontAlgn="ctr"/>
                      <a:r>
                        <a:rPr lang="es-CO" sz="1400" b="0" i="0" u="none" strike="noStrike" dirty="0">
                          <a:solidFill>
                            <a:schemeClr val="tx1"/>
                          </a:solidFill>
                          <a:effectLst/>
                          <a:latin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tc>
                <a:tc gridSpan="2">
                  <a:txBody>
                    <a:bodyPr/>
                    <a:lstStyle/>
                    <a:p>
                      <a:pPr algn="ctr" rtl="0" fontAlgn="ctr"/>
                      <a:r>
                        <a:rPr lang="es-CO" sz="1400" b="0" i="0" u="none" strike="noStrike" dirty="0">
                          <a:solidFill>
                            <a:schemeClr val="tx1"/>
                          </a:solidFill>
                          <a:effectLst/>
                          <a:latin typeface="Arial"/>
                        </a:rPr>
                        <a:t>4,1%</a:t>
                      </a:r>
                    </a:p>
                    <a:p>
                      <a:pPr algn="ctr" rtl="0" fontAlgn="ctr"/>
                      <a:endParaRPr lang="es-CO" sz="1400" b="0" i="0" u="none" strike="noStrike" dirty="0">
                        <a:solidFill>
                          <a:schemeClr val="tx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CO"/>
                    </a:p>
                  </a:txBody>
                  <a:tcPr/>
                </a:tc>
                <a:tc>
                  <a:txBody>
                    <a:bodyPr/>
                    <a:lstStyle/>
                    <a:p>
                      <a:pPr marL="0" algn="ctr" defTabSz="457200" rtl="0" eaLnBrk="1" fontAlgn="ctr" latinLnBrk="0" hangingPunct="1"/>
                      <a:endParaRPr lang="es-CO" sz="1400" b="0" i="0" u="none" strike="noStrike" kern="1200" dirty="0">
                        <a:solidFill>
                          <a:schemeClr val="tx1"/>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272">
                <a:tc>
                  <a:txBody>
                    <a:bodyPr/>
                    <a:lstStyle/>
                    <a:p>
                      <a:pPr algn="just" fontAlgn="ctr"/>
                      <a:r>
                        <a:rPr lang="es-CO" sz="1200" b="0" i="0" u="none" strike="noStrike" dirty="0">
                          <a:solidFill>
                            <a:schemeClr val="tx1"/>
                          </a:solidFill>
                          <a:effectLst/>
                          <a:latin typeface="Arial"/>
                        </a:rPr>
                        <a:t>Precisión en la elaboración del Presupuesto:  de gastos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0" fontAlgn="ctr"/>
                      <a:r>
                        <a:rPr lang="es-CO" sz="1400" b="0" i="0" u="none" strike="noStrike" dirty="0">
                          <a:solidFill>
                            <a:schemeClr val="tx1"/>
                          </a:solidFill>
                          <a:effectLst/>
                          <a:latin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tc>
                <a:tc gridSpan="2">
                  <a:txBody>
                    <a:bodyPr/>
                    <a:lstStyle/>
                    <a:p>
                      <a:pPr algn="ctr" rtl="0" fontAlgn="ctr"/>
                      <a:r>
                        <a:rPr lang="es-CO" sz="1400" b="0" i="0" u="none" strike="noStrike" dirty="0">
                          <a:solidFill>
                            <a:schemeClr val="tx1"/>
                          </a:solidFill>
                          <a:effectLst/>
                          <a:latin typeface="Arial"/>
                        </a:rPr>
                        <a:t>3,1 %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CO"/>
                    </a:p>
                  </a:txBody>
                  <a:tcPr/>
                </a:tc>
                <a:tc>
                  <a:txBody>
                    <a:bodyPr/>
                    <a:lstStyle/>
                    <a:p>
                      <a:pPr marL="0" algn="ctr" defTabSz="457200" rtl="0" eaLnBrk="1" fontAlgn="ctr" latinLnBrk="0" hangingPunct="1"/>
                      <a:endParaRPr lang="es-CO" sz="1400" b="0" i="0" u="none" strike="noStrike" kern="1200" dirty="0">
                        <a:solidFill>
                          <a:schemeClr val="tx1"/>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272">
                <a:tc>
                  <a:txBody>
                    <a:bodyPr/>
                    <a:lstStyle/>
                    <a:p>
                      <a:pPr algn="just" fontAlgn="ctr"/>
                      <a:r>
                        <a:rPr lang="es-CO" sz="1200" b="0" i="0" u="none" strike="noStrike" dirty="0">
                          <a:solidFill>
                            <a:schemeClr val="tx1"/>
                          </a:solidFill>
                          <a:effectLst/>
                          <a:latin typeface="Arial"/>
                        </a:rPr>
                        <a:t>Precisión en la elaboración del Presupuesto: de inversión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0" fontAlgn="ctr"/>
                      <a:r>
                        <a:rPr lang="es-CO" sz="1400" b="0" i="0" u="none" strike="noStrike" dirty="0">
                          <a:solidFill>
                            <a:schemeClr val="tx1"/>
                          </a:solidFill>
                          <a:effectLst/>
                          <a:latin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tc>
                <a:tc gridSpan="2">
                  <a:txBody>
                    <a:bodyPr/>
                    <a:lstStyle/>
                    <a:p>
                      <a:pPr algn="ctr" rtl="0" fontAlgn="ctr"/>
                      <a:r>
                        <a:rPr lang="es-CO" sz="1400" b="0" i="0" u="none" strike="noStrike" dirty="0">
                          <a:solidFill>
                            <a:schemeClr val="tx1"/>
                          </a:solidFill>
                          <a:effectLst/>
                          <a:latin typeface="Arial"/>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CO"/>
                    </a:p>
                  </a:txBody>
                  <a:tcPr/>
                </a:tc>
                <a:tc>
                  <a:txBody>
                    <a:bodyPr/>
                    <a:lstStyle/>
                    <a:p>
                      <a:pPr marL="0" algn="ctr" defTabSz="457200" rtl="0" eaLnBrk="1" fontAlgn="ctr" latinLnBrk="0" hangingPunct="1"/>
                      <a:endParaRPr lang="es-CO" sz="1400" b="0" i="0" u="none" strike="noStrike" kern="1200" dirty="0">
                        <a:solidFill>
                          <a:schemeClr val="tx1"/>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68766">
                <a:tc>
                  <a:txBody>
                    <a:bodyPr/>
                    <a:lstStyle/>
                    <a:p>
                      <a:pPr marL="0" marR="0" indent="0" algn="just" defTabSz="457200" rtl="0" eaLnBrk="1" fontAlgn="ctr" latinLnBrk="0" hangingPunct="1">
                        <a:lnSpc>
                          <a:spcPct val="100000"/>
                        </a:lnSpc>
                        <a:spcBef>
                          <a:spcPts val="0"/>
                        </a:spcBef>
                        <a:spcAft>
                          <a:spcPts val="0"/>
                        </a:spcAft>
                        <a:buClrTx/>
                        <a:buSzTx/>
                        <a:buFontTx/>
                        <a:buNone/>
                        <a:tabLst/>
                        <a:defRPr/>
                      </a:pPr>
                      <a:r>
                        <a:rPr lang="es-CO" sz="1200" b="0" i="0" u="none" strike="noStrike" dirty="0">
                          <a:solidFill>
                            <a:schemeClr val="tx1"/>
                          </a:solidFill>
                          <a:effectLst/>
                          <a:latin typeface="Arial"/>
                        </a:rPr>
                        <a:t>Eficacia del recaudo</a:t>
                      </a:r>
                      <a:r>
                        <a:rPr lang="es-CO" sz="1200" b="0" i="0" u="none" strike="noStrike" baseline="0" dirty="0">
                          <a:solidFill>
                            <a:schemeClr val="tx1"/>
                          </a:solidFill>
                          <a:effectLst/>
                          <a:latin typeface="Arial"/>
                        </a:rPr>
                        <a:t>: </a:t>
                      </a:r>
                      <a:r>
                        <a:rPr lang="es-CO" sz="1200" b="0" i="0" u="none" strike="noStrike" dirty="0">
                          <a:solidFill>
                            <a:schemeClr val="tx1"/>
                          </a:solidFill>
                          <a:effectLst/>
                          <a:latin typeface="Arial"/>
                        </a:rPr>
                        <a:t>Créditos directos</a:t>
                      </a:r>
                      <a:r>
                        <a:rPr lang="es-CO" sz="1200" b="0" i="0" u="none" strike="noStrike" baseline="0" dirty="0">
                          <a:solidFill>
                            <a:schemeClr val="tx1"/>
                          </a:solidFill>
                          <a:effectLst/>
                          <a:latin typeface="Arial"/>
                        </a:rPr>
                        <a:t> (</a:t>
                      </a:r>
                      <a:r>
                        <a:rPr lang="es-CO" sz="1200" b="0" i="0" u="none" strike="noStrike" dirty="0">
                          <a:solidFill>
                            <a:schemeClr val="tx1"/>
                          </a:solidFill>
                          <a:effectLst/>
                          <a:latin typeface="Arial"/>
                        </a:rPr>
                        <a:t>Anual)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rtl="0" fontAlgn="ctr"/>
                      <a:r>
                        <a:rPr lang="es-CO" sz="1400" b="0" i="0" u="none" strike="noStrike" dirty="0">
                          <a:solidFill>
                            <a:schemeClr val="tx1"/>
                          </a:solidFill>
                          <a:effectLst/>
                          <a:latin typeface="Arial"/>
                        </a:rPr>
                        <a:t>111%               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CO"/>
                    </a:p>
                  </a:txBody>
                  <a:tcPr>
                    <a:lnL w="6350" cap="flat" cmpd="sng" algn="ctr">
                      <a:solidFill>
                        <a:srgbClr val="000000"/>
                      </a:solidFill>
                      <a:prstDash val="solid"/>
                      <a:round/>
                      <a:headEnd type="none" w="med" len="med"/>
                      <a:tailEnd type="none" w="med" len="med"/>
                    </a:lnL>
                  </a:tcPr>
                </a:tc>
                <a:tc gridSpan="2">
                  <a:txBody>
                    <a:bodyPr/>
                    <a:lstStyle/>
                    <a:p>
                      <a:pPr algn="ctr" rtl="0" fontAlgn="ctr"/>
                      <a:r>
                        <a:rPr lang="es-CO" sz="1400" b="0" i="0" u="none" strike="noStrike" dirty="0" smtClean="0">
                          <a:solidFill>
                            <a:srgbClr val="FF0000"/>
                          </a:solidFill>
                          <a:effectLst/>
                          <a:latin typeface="Arial"/>
                        </a:rPr>
                        <a:t>ND</a:t>
                      </a:r>
                      <a:endParaRPr lang="es-CO" sz="1400" b="0" i="0" u="none" strike="noStrike" dirty="0">
                        <a:solidFill>
                          <a:srgbClr val="FF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s-CO"/>
                    </a:p>
                  </a:txBody>
                  <a:tcPr/>
                </a:tc>
                <a:tc>
                  <a:txBody>
                    <a:bodyPr/>
                    <a:lstStyle/>
                    <a:p>
                      <a:pPr algn="ctr" fontAlgn="ctr"/>
                      <a:endParaRPr lang="es-CO"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16246">
                <a:tc>
                  <a:txBody>
                    <a:bodyPr/>
                    <a:lstStyle/>
                    <a:p>
                      <a:pPr algn="just" fontAlgn="ctr"/>
                      <a:r>
                        <a:rPr lang="es-CO" sz="1200" b="0" i="0" u="none" strike="noStrike" dirty="0">
                          <a:solidFill>
                            <a:schemeClr val="tx1"/>
                          </a:solidFill>
                          <a:effectLst/>
                          <a:latin typeface="Arial"/>
                        </a:rPr>
                        <a:t>Eficacia del recaudo entidades financieras (semestral /anual)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CO" sz="1400" b="0" i="0" u="none" strike="noStrike" kern="1200" dirty="0">
                          <a:solidFill>
                            <a:schemeClr val="tx1"/>
                          </a:solidFill>
                          <a:effectLst/>
                          <a:latin typeface="Arial"/>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CO" sz="1400" b="0" i="0" u="none" strike="noStrike" kern="1200" dirty="0">
                          <a:solidFill>
                            <a:schemeClr val="tx1"/>
                          </a:solidFill>
                          <a:effectLst/>
                          <a:latin typeface="Arial"/>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CO" dirty="0"/>
                        <a:t> 99,7 %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CO" dirty="0" smtClean="0">
                          <a:solidFill>
                            <a:srgbClr val="FF0000"/>
                          </a:solidFill>
                        </a:rPr>
                        <a:t>ND</a:t>
                      </a:r>
                      <a:endParaRPr lang="es-CO"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457200" rtl="0" eaLnBrk="1" fontAlgn="ctr" latinLnBrk="0" hangingPunct="1"/>
                      <a:endParaRPr lang="es-CO" sz="1400" b="0" i="0" u="none" strike="noStrike" kern="1200" dirty="0">
                        <a:solidFill>
                          <a:schemeClr val="tx1"/>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759183">
                <a:tc>
                  <a:txBody>
                    <a:bodyPr/>
                    <a:lstStyle/>
                    <a:p>
                      <a:pPr algn="just" fontAlgn="ctr"/>
                      <a:r>
                        <a:rPr lang="es-CO" sz="1200" b="0" i="0" u="none" strike="noStrike" dirty="0">
                          <a:solidFill>
                            <a:schemeClr val="tx1"/>
                          </a:solidFill>
                          <a:effectLst/>
                          <a:latin typeface="Arial"/>
                        </a:rPr>
                        <a:t>Asignación de disponibilidad presupuestal (Acuerdo- Trimestral)  (2</a:t>
                      </a:r>
                      <a:r>
                        <a:rPr lang="es-CO" sz="1200" b="0" i="0" u="none" strike="noStrike" baseline="0" dirty="0">
                          <a:solidFill>
                            <a:schemeClr val="tx1"/>
                          </a:solidFill>
                          <a:effectLst/>
                          <a:latin typeface="Arial"/>
                        </a:rPr>
                        <a:t> y 3</a:t>
                      </a:r>
                      <a:r>
                        <a:rPr lang="es-CO" sz="1200" b="0" i="0" u="none" strike="noStrike" dirty="0">
                          <a:solidFill>
                            <a:schemeClr val="tx1"/>
                          </a:solidFill>
                          <a:effectLst/>
                          <a:latin typeface="Arial"/>
                        </a:rPr>
                        <a:t>): </a:t>
                      </a:r>
                      <a:r>
                        <a:rPr lang="es-CO" sz="1050" b="0" i="0" u="none" strike="noStrike" dirty="0">
                          <a:solidFill>
                            <a:schemeClr val="tx1"/>
                          </a:solidFill>
                          <a:effectLst/>
                          <a:latin typeface="Arial"/>
                        </a:rPr>
                        <a:t>Número de solicitudes tramitadas dentro del plazo establecido en el acuerdo de servicios / Total de solicitudes radicadas *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CO" sz="1400" b="0" i="0" u="none" strike="noStrike" kern="1200" dirty="0">
                          <a:solidFill>
                            <a:schemeClr val="tx1"/>
                          </a:solidFill>
                          <a:effectLst/>
                          <a:latin typeface="Arial"/>
                          <a:ea typeface="+mn-ea"/>
                          <a:cs typeface="+mn-cs"/>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CO" sz="1400" b="0" i="0" u="none" strike="noStrike" kern="1200" dirty="0">
                          <a:solidFill>
                            <a:schemeClr val="tx1"/>
                          </a:solidFill>
                          <a:effectLst/>
                          <a:latin typeface="Arial"/>
                          <a:ea typeface="+mn-ea"/>
                          <a:cs typeface="+mn-cs"/>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CO" dirty="0"/>
                        <a:t>99 %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CO" dirty="0"/>
                        <a:t>97 %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457200" rtl="0" eaLnBrk="1" fontAlgn="ctr" latinLnBrk="0" hangingPunct="1"/>
                      <a:r>
                        <a:rPr lang="es-CO" sz="1400" b="0" i="0" u="none" strike="noStrike" kern="1200" dirty="0">
                          <a:solidFill>
                            <a:schemeClr val="tx1"/>
                          </a:solidFill>
                          <a:effectLst/>
                          <a:latin typeface="Arial"/>
                          <a:ea typeface="+mn-ea"/>
                          <a:cs typeface="+mn-cs"/>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462948">
                <a:tc gridSpan="6">
                  <a:txBody>
                    <a:bodyPr/>
                    <a:lstStyle/>
                    <a:p>
                      <a:pPr algn="just" fontAlgn="ctr"/>
                      <a:r>
                        <a:rPr lang="es-ES" sz="1200" b="0" i="0" u="none" strike="noStrike" dirty="0">
                          <a:solidFill>
                            <a:schemeClr val="tx1"/>
                          </a:solidFill>
                          <a:latin typeface="Arial"/>
                        </a:rPr>
                        <a:t>Análisis</a:t>
                      </a:r>
                      <a:r>
                        <a:rPr lang="es-ES" sz="1200" b="0" i="0" u="none" strike="noStrike" baseline="0" dirty="0">
                          <a:solidFill>
                            <a:schemeClr val="tx1"/>
                          </a:solidFill>
                          <a:latin typeface="Arial"/>
                        </a:rPr>
                        <a:t> de indicadores: Se cumple con la meta de los indicadores de proceso y en algunos casos con los rangos buenos</a:t>
                      </a:r>
                    </a:p>
                    <a:p>
                      <a:pPr algn="just" fontAlgn="ctr"/>
                      <a:r>
                        <a:rPr lang="es-ES" sz="1200" b="1" i="0" u="none" strike="noStrike" baseline="0" dirty="0">
                          <a:solidFill>
                            <a:schemeClr val="tx1"/>
                          </a:solidFill>
                          <a:latin typeface="Arial"/>
                        </a:rPr>
                        <a:t>Oportunidad en la entrega de estados financieros</a:t>
                      </a:r>
                      <a:r>
                        <a:rPr lang="es-ES" sz="1200" b="0" i="0" u="none" strike="noStrike" baseline="0" dirty="0">
                          <a:solidFill>
                            <a:schemeClr val="tx1"/>
                          </a:solidFill>
                          <a:latin typeface="Arial"/>
                        </a:rPr>
                        <a:t>: </a:t>
                      </a:r>
                      <a:r>
                        <a:rPr lang="es-CO" sz="1200" b="0" i="0" u="none" strike="noStrike" baseline="0" dirty="0">
                          <a:solidFill>
                            <a:srgbClr val="FF0000"/>
                          </a:solidFill>
                          <a:latin typeface="Arial"/>
                        </a:rPr>
                        <a:t>Se presenta el no cumplimiento por unificación de  programa financiero a nivel nacional. Adicionalmente nos unificaron con la seccional más lenta. Indicador debe desaparecer. Porque no hay obligación de entregar estados financieros sino el 31 de Diciembre de cada año</a:t>
                      </a:r>
                    </a:p>
                    <a:p>
                      <a:pPr algn="just" fontAlgn="ctr"/>
                      <a:r>
                        <a:rPr lang="es-CO" sz="1200" b="1" i="0" u="none" strike="noStrike" baseline="0" dirty="0">
                          <a:solidFill>
                            <a:srgbClr val="0000FF"/>
                          </a:solidFill>
                          <a:latin typeface="Arial"/>
                        </a:rPr>
                        <a:t>Precisión en la elaboración del Presupuesto de ingresos : </a:t>
                      </a:r>
                      <a:r>
                        <a:rPr lang="es-CO" sz="1200" b="1" i="0" u="none" strike="noStrike" baseline="0" dirty="0">
                          <a:solidFill>
                            <a:srgbClr val="FF0000"/>
                          </a:solidFill>
                          <a:latin typeface="Arial"/>
                        </a:rPr>
                        <a:t>Se califica mal la eficiencia</a:t>
                      </a:r>
                    </a:p>
                    <a:p>
                      <a:pPr algn="just" fontAlgn="ctr"/>
                      <a:r>
                        <a:rPr lang="es-CO" sz="1200" b="1" i="0" u="none" strike="noStrike" baseline="0" dirty="0">
                          <a:solidFill>
                            <a:srgbClr val="0000FF"/>
                          </a:solidFill>
                          <a:latin typeface="Arial"/>
                        </a:rPr>
                        <a:t>Precisión en la elaboración del Presupuesto:  de gastos:  </a:t>
                      </a:r>
                      <a:r>
                        <a:rPr lang="es-CO" sz="1200" b="1" i="0" u="none" strike="noStrike" baseline="0" dirty="0">
                          <a:solidFill>
                            <a:srgbClr val="FF0000"/>
                          </a:solidFill>
                          <a:latin typeface="Arial"/>
                        </a:rPr>
                        <a:t>Se califica mal la eficiencia</a:t>
                      </a:r>
                      <a:endParaRPr lang="es-CO" sz="1200" b="1" i="0" u="none" strike="noStrike" baseline="0" dirty="0">
                        <a:solidFill>
                          <a:srgbClr val="0000FF"/>
                        </a:solidFill>
                        <a:latin typeface="Arial"/>
                      </a:endParaRPr>
                    </a:p>
                    <a:p>
                      <a:pPr algn="just" fontAlgn="ctr"/>
                      <a:r>
                        <a:rPr lang="es-CO" sz="1200" b="1" i="0" u="none" strike="noStrike" baseline="0" dirty="0">
                          <a:solidFill>
                            <a:srgbClr val="0000FF"/>
                          </a:solidFill>
                          <a:latin typeface="Arial"/>
                        </a:rPr>
                        <a:t>Precisión en la elaboración del Presupuesto: de inversión: </a:t>
                      </a:r>
                      <a:r>
                        <a:rPr lang="es-CO" sz="1200" b="1" i="0" u="none" strike="noStrike" baseline="0" dirty="0">
                          <a:solidFill>
                            <a:srgbClr val="FF0000"/>
                          </a:solidFill>
                          <a:latin typeface="Arial"/>
                        </a:rPr>
                        <a:t>Se califica mal la eficiencia</a:t>
                      </a:r>
                    </a:p>
                    <a:p>
                      <a:pPr algn="just" fontAlgn="ctr"/>
                      <a:r>
                        <a:rPr lang="es-CO" sz="1200" b="1" i="0" u="none" strike="noStrike" baseline="0" dirty="0">
                          <a:solidFill>
                            <a:srgbClr val="0000FF"/>
                          </a:solidFill>
                          <a:latin typeface="Arial"/>
                        </a:rPr>
                        <a:t>Eficacia del recaudo: Créditos directos (Anual): </a:t>
                      </a:r>
                      <a:r>
                        <a:rPr lang="es-CO" sz="1200" b="1" i="0" u="none" strike="noStrike" baseline="0" dirty="0">
                          <a:solidFill>
                            <a:srgbClr val="FF0000"/>
                          </a:solidFill>
                          <a:latin typeface="Arial"/>
                        </a:rPr>
                        <a:t>El módulo de cartera con la unificación no se ha podido estabilizar</a:t>
                      </a:r>
                      <a:endParaRPr lang="es-CO" sz="1200" b="1" i="0" u="none" strike="noStrike" baseline="0" dirty="0">
                        <a:solidFill>
                          <a:srgbClr val="0000FF"/>
                        </a:solidFill>
                        <a:latin typeface="Arial"/>
                      </a:endParaRPr>
                    </a:p>
                    <a:p>
                      <a:pPr algn="just" fontAlgn="ctr"/>
                      <a:r>
                        <a:rPr lang="es-CO" sz="1200" b="1" i="0" u="none" strike="noStrike" baseline="0" dirty="0">
                          <a:solidFill>
                            <a:srgbClr val="0000FF"/>
                          </a:solidFill>
                          <a:latin typeface="Arial"/>
                        </a:rPr>
                        <a:t>Eficacia del recaudo entidades financieras (semestral /anual): </a:t>
                      </a:r>
                      <a:r>
                        <a:rPr lang="es-CO" sz="1200" b="1" i="0" u="none" strike="noStrike" baseline="0" dirty="0">
                          <a:solidFill>
                            <a:srgbClr val="FF0000"/>
                          </a:solidFill>
                          <a:latin typeface="Arial"/>
                        </a:rPr>
                        <a:t>El módulo de cartera con la unificación no se ha podido estabilizar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s-ES" sz="2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pPr algn="ctr" fontAlgn="ctr"/>
                      <a:endParaRPr lang="es-ES" sz="2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44619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199" y="413792"/>
            <a:ext cx="9789459"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ctr">
              <a:spcBef>
                <a:spcPts val="0"/>
              </a:spcBef>
              <a:defRPr/>
            </a:pPr>
            <a:r>
              <a:rPr lang="es-CO" sz="2400" b="1" dirty="0"/>
              <a:t>Producto y/o servicio no conforme identificado</a:t>
            </a:r>
            <a:endParaRPr lang="es-CO" sz="2400" b="1" dirty="0">
              <a:solidFill>
                <a:srgbClr val="FF0000"/>
              </a:solidFill>
            </a:endParaRPr>
          </a:p>
        </p:txBody>
      </p:sp>
      <p:graphicFrame>
        <p:nvGraphicFramePr>
          <p:cNvPr id="3" name="8 Tabla"/>
          <p:cNvGraphicFramePr>
            <a:graphicFrameLocks noGrp="1"/>
          </p:cNvGraphicFramePr>
          <p:nvPr>
            <p:extLst>
              <p:ext uri="{D42A27DB-BD31-4B8C-83A1-F6EECF244321}">
                <p14:modId xmlns:p14="http://schemas.microsoft.com/office/powerpoint/2010/main" val="1719330347"/>
              </p:ext>
            </p:extLst>
          </p:nvPr>
        </p:nvGraphicFramePr>
        <p:xfrm>
          <a:off x="905435" y="2492896"/>
          <a:ext cx="9417842" cy="2279372"/>
        </p:xfrm>
        <a:graphic>
          <a:graphicData uri="http://schemas.openxmlformats.org/drawingml/2006/table">
            <a:tbl>
              <a:tblPr/>
              <a:tblGrid>
                <a:gridCol w="2514338">
                  <a:extLst>
                    <a:ext uri="{9D8B030D-6E8A-4147-A177-3AD203B41FA5}">
                      <a16:colId xmlns:a16="http://schemas.microsoft.com/office/drawing/2014/main" val="20000"/>
                    </a:ext>
                  </a:extLst>
                </a:gridCol>
                <a:gridCol w="5685247">
                  <a:extLst>
                    <a:ext uri="{9D8B030D-6E8A-4147-A177-3AD203B41FA5}">
                      <a16:colId xmlns:a16="http://schemas.microsoft.com/office/drawing/2014/main" val="20001"/>
                    </a:ext>
                  </a:extLst>
                </a:gridCol>
                <a:gridCol w="1218257">
                  <a:extLst>
                    <a:ext uri="{9D8B030D-6E8A-4147-A177-3AD203B41FA5}">
                      <a16:colId xmlns:a16="http://schemas.microsoft.com/office/drawing/2014/main" val="20002"/>
                    </a:ext>
                  </a:extLst>
                </a:gridCol>
              </a:tblGrid>
              <a:tr h="412652">
                <a:tc>
                  <a:txBody>
                    <a:bodyPr/>
                    <a:lstStyle/>
                    <a:p>
                      <a:pPr algn="just" fontAlgn="ctr"/>
                      <a:r>
                        <a:rPr lang="es-ES" sz="1200" b="1" i="0" u="none" strike="noStrike" dirty="0">
                          <a:solidFill>
                            <a:schemeClr val="bg1"/>
                          </a:solidFill>
                          <a:latin typeface="Century Gothic"/>
                        </a:rPr>
                        <a:t>RESUMEN DE LA NO CONFORMIDAD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fontAlgn="ctr"/>
                      <a:r>
                        <a:rPr lang="es-ES" sz="1800" b="1" i="0" u="none" strike="noStrike" dirty="0">
                          <a:solidFill>
                            <a:schemeClr val="bg1"/>
                          </a:solidFill>
                          <a:latin typeface="Century Gothic"/>
                        </a:rPr>
                        <a:t>Acción/Acciones implantadas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just" fontAlgn="ctr"/>
                      <a:r>
                        <a:rPr lang="es-ES" sz="1800" b="1" i="0" u="none" strike="noStrike" dirty="0">
                          <a:solidFill>
                            <a:schemeClr val="bg1"/>
                          </a:solidFill>
                          <a:latin typeface="Century Gothic"/>
                        </a:rPr>
                        <a:t>Estado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77889">
                <a:tc gridSpan="3">
                  <a:txBody>
                    <a:bodyPr/>
                    <a:lstStyle/>
                    <a:p>
                      <a:pPr algn="l" fontAlgn="b"/>
                      <a:endParaRPr lang="es-ES" sz="16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1622880">
                <a:tc gridSpan="3">
                  <a:txBody>
                    <a:bodyPr/>
                    <a:lstStyle/>
                    <a:p>
                      <a:pPr algn="l" fontAlgn="ctr"/>
                      <a:r>
                        <a:rPr lang="es-ES" sz="1600" b="0" i="0" u="none" strike="noStrike" dirty="0" smtClean="0">
                          <a:solidFill>
                            <a:srgbClr val="000000"/>
                          </a:solidFill>
                          <a:latin typeface="Arial"/>
                        </a:rPr>
                        <a:t>No</a:t>
                      </a:r>
                      <a:r>
                        <a:rPr lang="es-ES" sz="1600" b="0" i="0" u="none" strike="noStrike" baseline="0" dirty="0" smtClean="0">
                          <a:solidFill>
                            <a:srgbClr val="000000"/>
                          </a:solidFill>
                          <a:latin typeface="Arial"/>
                        </a:rPr>
                        <a:t> </a:t>
                      </a:r>
                      <a:r>
                        <a:rPr lang="es-ES" sz="1600" b="0" i="0" u="none" strike="noStrike" dirty="0" smtClean="0">
                          <a:solidFill>
                            <a:srgbClr val="000000"/>
                          </a:solidFill>
                          <a:latin typeface="Arial"/>
                        </a:rPr>
                        <a:t>se </a:t>
                      </a:r>
                      <a:r>
                        <a:rPr lang="es-ES" sz="1600" b="0" i="0" u="none" strike="noStrike" dirty="0">
                          <a:solidFill>
                            <a:srgbClr val="000000"/>
                          </a:solidFill>
                          <a:latin typeface="Arial"/>
                        </a:rPr>
                        <a:t>han</a:t>
                      </a:r>
                      <a:r>
                        <a:rPr lang="es-ES" sz="1600" b="0" i="0" u="none" strike="noStrike" baseline="0" dirty="0">
                          <a:solidFill>
                            <a:srgbClr val="000000"/>
                          </a:solidFill>
                          <a:latin typeface="Arial"/>
                        </a:rPr>
                        <a:t> presentado servicios no conformes por quejas recurrentes o incumplimiento a  los 2  acuerdos de servicio:  </a:t>
                      </a:r>
                    </a:p>
                    <a:p>
                      <a:pPr algn="l" fontAlgn="ctr"/>
                      <a:endParaRPr lang="es-ES" sz="1600" b="0" i="0" u="none" strike="noStrike" dirty="0">
                        <a:solidFill>
                          <a:srgbClr val="000000"/>
                        </a:solidFill>
                        <a:latin typeface="Arial"/>
                      </a:endParaRPr>
                    </a:p>
                    <a:p>
                      <a:pPr algn="l" fontAlgn="ctr"/>
                      <a:r>
                        <a:rPr lang="es-CO" sz="1600" b="0" i="0" u="none" strike="noStrike" dirty="0">
                          <a:solidFill>
                            <a:srgbClr val="000000"/>
                          </a:solidFill>
                          <a:latin typeface="Arial"/>
                        </a:rPr>
                        <a:t>Días promedio para el trámite de cuentas por pagar</a:t>
                      </a:r>
                    </a:p>
                    <a:p>
                      <a:pPr algn="l" fontAlgn="ctr"/>
                      <a:r>
                        <a:rPr lang="es-CO" sz="1600" b="0" i="0" u="none" strike="noStrike" dirty="0">
                          <a:solidFill>
                            <a:srgbClr val="000000"/>
                          </a:solidFill>
                          <a:latin typeface="Arial"/>
                        </a:rPr>
                        <a:t>Disponibilidad presupuestal</a:t>
                      </a:r>
                    </a:p>
                    <a:p>
                      <a:pPr algn="l" fontAlgn="ctr"/>
                      <a:endParaRPr lang="es-ES" sz="16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fontAlgn="ctr"/>
                      <a:endParaRPr lang="es-ES" sz="1400" b="0" i="0" u="none" strike="noStrike" dirty="0">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just" fontAlgn="ctr"/>
                      <a:endParaRPr lang="es-ES" sz="1400" b="1" i="0" u="none" strike="noStrike" dirty="0">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344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75121" y="2458779"/>
            <a:ext cx="7416824" cy="954107"/>
          </a:xfrm>
          <a:prstGeom prst="rect">
            <a:avLst/>
          </a:prstGeom>
        </p:spPr>
        <p:txBody>
          <a:bodyPr wrap="square">
            <a:spAutoFit/>
          </a:bodyPr>
          <a:lstStyle/>
          <a:p>
            <a:pPr algn="ctr" defTabSz="457200" fontAlgn="ctr">
              <a:spcBef>
                <a:spcPts val="0"/>
              </a:spcBef>
              <a:spcAft>
                <a:spcPts val="0"/>
              </a:spcAft>
              <a:defRPr/>
            </a:pPr>
            <a:r>
              <a:rPr lang="es-CO" sz="2800" b="1" kern="0" dirty="0">
                <a:solidFill>
                  <a:srgbClr val="FF3300"/>
                </a:solidFill>
              </a:rPr>
              <a:t>RESULTADOS DE LAS AUDITORÍAS INTERNAS Y EXTERNAS</a:t>
            </a:r>
            <a:endParaRPr lang="es-MX" sz="2800" b="1" kern="0" dirty="0">
              <a:solidFill>
                <a:srgbClr val="FF3300"/>
              </a:solidFill>
            </a:endParaRPr>
          </a:p>
        </p:txBody>
      </p:sp>
    </p:spTree>
    <p:extLst>
      <p:ext uri="{BB962C8B-B14F-4D97-AF65-F5344CB8AC3E}">
        <p14:creationId xmlns:p14="http://schemas.microsoft.com/office/powerpoint/2010/main" val="333600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53916" y="626714"/>
            <a:ext cx="8229600" cy="325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400" b="1" kern="0" dirty="0"/>
              <a:t>RESULTADOS DE LAS AUDITORÍAS INTERNAS Y EXTERNAS</a:t>
            </a:r>
            <a:r>
              <a:rPr lang="es-MX" sz="2400" b="1" kern="0" dirty="0"/>
              <a:t/>
            </a:r>
            <a:br>
              <a:rPr lang="es-MX" sz="2400" b="1" kern="0" dirty="0"/>
            </a:br>
            <a:r>
              <a:rPr lang="es-ES" sz="1800" b="1" dirty="0"/>
              <a:t>Resultados de Auditorias internas</a:t>
            </a:r>
          </a:p>
        </p:txBody>
      </p:sp>
      <p:graphicFrame>
        <p:nvGraphicFramePr>
          <p:cNvPr id="4" name="7 Tabla"/>
          <p:cNvGraphicFramePr>
            <a:graphicFrameLocks noGrp="1"/>
          </p:cNvGraphicFramePr>
          <p:nvPr>
            <p:extLst>
              <p:ext uri="{D42A27DB-BD31-4B8C-83A1-F6EECF244321}">
                <p14:modId xmlns:p14="http://schemas.microsoft.com/office/powerpoint/2010/main" val="1489060236"/>
              </p:ext>
            </p:extLst>
          </p:nvPr>
        </p:nvGraphicFramePr>
        <p:xfrm>
          <a:off x="618394" y="952573"/>
          <a:ext cx="8821616" cy="4528655"/>
        </p:xfrm>
        <a:graphic>
          <a:graphicData uri="http://schemas.openxmlformats.org/drawingml/2006/table">
            <a:tbl>
              <a:tblPr/>
              <a:tblGrid>
                <a:gridCol w="373423">
                  <a:extLst>
                    <a:ext uri="{9D8B030D-6E8A-4147-A177-3AD203B41FA5}">
                      <a16:colId xmlns:a16="http://schemas.microsoft.com/office/drawing/2014/main" val="20000"/>
                    </a:ext>
                  </a:extLst>
                </a:gridCol>
                <a:gridCol w="373423">
                  <a:extLst>
                    <a:ext uri="{9D8B030D-6E8A-4147-A177-3AD203B41FA5}">
                      <a16:colId xmlns:a16="http://schemas.microsoft.com/office/drawing/2014/main" val="20001"/>
                    </a:ext>
                  </a:extLst>
                </a:gridCol>
                <a:gridCol w="373423">
                  <a:extLst>
                    <a:ext uri="{9D8B030D-6E8A-4147-A177-3AD203B41FA5}">
                      <a16:colId xmlns:a16="http://schemas.microsoft.com/office/drawing/2014/main" val="20002"/>
                    </a:ext>
                  </a:extLst>
                </a:gridCol>
                <a:gridCol w="373423">
                  <a:extLst>
                    <a:ext uri="{9D8B030D-6E8A-4147-A177-3AD203B41FA5}">
                      <a16:colId xmlns:a16="http://schemas.microsoft.com/office/drawing/2014/main" val="20003"/>
                    </a:ext>
                  </a:extLst>
                </a:gridCol>
                <a:gridCol w="373423">
                  <a:extLst>
                    <a:ext uri="{9D8B030D-6E8A-4147-A177-3AD203B41FA5}">
                      <a16:colId xmlns:a16="http://schemas.microsoft.com/office/drawing/2014/main" val="20004"/>
                    </a:ext>
                  </a:extLst>
                </a:gridCol>
                <a:gridCol w="373423">
                  <a:extLst>
                    <a:ext uri="{9D8B030D-6E8A-4147-A177-3AD203B41FA5}">
                      <a16:colId xmlns:a16="http://schemas.microsoft.com/office/drawing/2014/main" val="20005"/>
                    </a:ext>
                  </a:extLst>
                </a:gridCol>
                <a:gridCol w="369652">
                  <a:extLst>
                    <a:ext uri="{9D8B030D-6E8A-4147-A177-3AD203B41FA5}">
                      <a16:colId xmlns:a16="http://schemas.microsoft.com/office/drawing/2014/main" val="20006"/>
                    </a:ext>
                  </a:extLst>
                </a:gridCol>
                <a:gridCol w="414915">
                  <a:extLst>
                    <a:ext uri="{9D8B030D-6E8A-4147-A177-3AD203B41FA5}">
                      <a16:colId xmlns:a16="http://schemas.microsoft.com/office/drawing/2014/main" val="20007"/>
                    </a:ext>
                  </a:extLst>
                </a:gridCol>
                <a:gridCol w="415859">
                  <a:extLst>
                    <a:ext uri="{9D8B030D-6E8A-4147-A177-3AD203B41FA5}">
                      <a16:colId xmlns:a16="http://schemas.microsoft.com/office/drawing/2014/main" val="20008"/>
                    </a:ext>
                  </a:extLst>
                </a:gridCol>
                <a:gridCol w="415859">
                  <a:extLst>
                    <a:ext uri="{9D8B030D-6E8A-4147-A177-3AD203B41FA5}">
                      <a16:colId xmlns:a16="http://schemas.microsoft.com/office/drawing/2014/main" val="20009"/>
                    </a:ext>
                  </a:extLst>
                </a:gridCol>
                <a:gridCol w="415859">
                  <a:extLst>
                    <a:ext uri="{9D8B030D-6E8A-4147-A177-3AD203B41FA5}">
                      <a16:colId xmlns:a16="http://schemas.microsoft.com/office/drawing/2014/main" val="20010"/>
                    </a:ext>
                  </a:extLst>
                </a:gridCol>
                <a:gridCol w="415859">
                  <a:extLst>
                    <a:ext uri="{9D8B030D-6E8A-4147-A177-3AD203B41FA5}">
                      <a16:colId xmlns:a16="http://schemas.microsoft.com/office/drawing/2014/main" val="20011"/>
                    </a:ext>
                  </a:extLst>
                </a:gridCol>
                <a:gridCol w="415859">
                  <a:extLst>
                    <a:ext uri="{9D8B030D-6E8A-4147-A177-3AD203B41FA5}">
                      <a16:colId xmlns:a16="http://schemas.microsoft.com/office/drawing/2014/main" val="20012"/>
                    </a:ext>
                  </a:extLst>
                </a:gridCol>
                <a:gridCol w="415859">
                  <a:extLst>
                    <a:ext uri="{9D8B030D-6E8A-4147-A177-3AD203B41FA5}">
                      <a16:colId xmlns:a16="http://schemas.microsoft.com/office/drawing/2014/main" val="20013"/>
                    </a:ext>
                  </a:extLst>
                </a:gridCol>
                <a:gridCol w="415859">
                  <a:extLst>
                    <a:ext uri="{9D8B030D-6E8A-4147-A177-3AD203B41FA5}">
                      <a16:colId xmlns:a16="http://schemas.microsoft.com/office/drawing/2014/main" val="20014"/>
                    </a:ext>
                  </a:extLst>
                </a:gridCol>
                <a:gridCol w="365011">
                  <a:extLst>
                    <a:ext uri="{9D8B030D-6E8A-4147-A177-3AD203B41FA5}">
                      <a16:colId xmlns:a16="http://schemas.microsoft.com/office/drawing/2014/main" val="20015"/>
                    </a:ext>
                  </a:extLst>
                </a:gridCol>
                <a:gridCol w="400034">
                  <a:extLst>
                    <a:ext uri="{9D8B030D-6E8A-4147-A177-3AD203B41FA5}">
                      <a16:colId xmlns:a16="http://schemas.microsoft.com/office/drawing/2014/main" val="20016"/>
                    </a:ext>
                  </a:extLst>
                </a:gridCol>
                <a:gridCol w="284107">
                  <a:extLst>
                    <a:ext uri="{9D8B030D-6E8A-4147-A177-3AD203B41FA5}">
                      <a16:colId xmlns:a16="http://schemas.microsoft.com/office/drawing/2014/main" val="20017"/>
                    </a:ext>
                  </a:extLst>
                </a:gridCol>
                <a:gridCol w="262336">
                  <a:extLst>
                    <a:ext uri="{9D8B030D-6E8A-4147-A177-3AD203B41FA5}">
                      <a16:colId xmlns:a16="http://schemas.microsoft.com/office/drawing/2014/main" val="1419577080"/>
                    </a:ext>
                  </a:extLst>
                </a:gridCol>
                <a:gridCol w="393504">
                  <a:extLst>
                    <a:ext uri="{9D8B030D-6E8A-4147-A177-3AD203B41FA5}">
                      <a16:colId xmlns:a16="http://schemas.microsoft.com/office/drawing/2014/main" val="20018"/>
                    </a:ext>
                  </a:extLst>
                </a:gridCol>
                <a:gridCol w="393502">
                  <a:extLst>
                    <a:ext uri="{9D8B030D-6E8A-4147-A177-3AD203B41FA5}">
                      <a16:colId xmlns:a16="http://schemas.microsoft.com/office/drawing/2014/main" val="3123950714"/>
                    </a:ext>
                  </a:extLst>
                </a:gridCol>
                <a:gridCol w="393502">
                  <a:extLst>
                    <a:ext uri="{9D8B030D-6E8A-4147-A177-3AD203B41FA5}">
                      <a16:colId xmlns:a16="http://schemas.microsoft.com/office/drawing/2014/main" val="1370206657"/>
                    </a:ext>
                  </a:extLst>
                </a:gridCol>
                <a:gridCol w="393502">
                  <a:extLst>
                    <a:ext uri="{9D8B030D-6E8A-4147-A177-3AD203B41FA5}">
                      <a16:colId xmlns:a16="http://schemas.microsoft.com/office/drawing/2014/main" val="1003816839"/>
                    </a:ext>
                  </a:extLst>
                </a:gridCol>
              </a:tblGrid>
              <a:tr h="352669">
                <a:tc>
                  <a:txBody>
                    <a:bodyPr/>
                    <a:lstStyle/>
                    <a:p>
                      <a:pPr algn="ctr" fontAlgn="ctr"/>
                      <a:r>
                        <a:rPr lang="es-ES" sz="600" b="1" i="0" u="none" strike="noStrike" dirty="0">
                          <a:latin typeface="Arial"/>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600" b="1" i="0" u="none" strike="noStrike" dirty="0">
                          <a:latin typeface="Arial"/>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600" b="1" i="0" u="none" strike="noStrike" dirty="0">
                          <a:latin typeface="Arial"/>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600" b="1" i="0" u="none" strike="noStrike" dirty="0">
                          <a:latin typeface="Arial"/>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600" b="1" i="0" u="none" strike="noStrike" dirty="0">
                          <a:latin typeface="Arial"/>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600" b="1" i="0" u="none" strike="noStrike">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600" b="1" i="0" u="none" strike="noStrike" dirty="0">
                          <a:latin typeface="Arial"/>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600" b="1" i="0" u="none" strike="noStrike" dirty="0">
                          <a:latin typeface="Arial"/>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600" b="1" i="0" u="none" strike="noStrike" dirty="0">
                          <a:latin typeface="Arial"/>
                        </a:rPr>
                        <a:t>NC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MX" sz="600" b="1" i="0" u="none" strike="noStrike" dirty="0">
                          <a:latin typeface="Arial"/>
                        </a:rPr>
                        <a:t>NC</a:t>
                      </a:r>
                      <a:endParaRPr lang="es-ES" sz="6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176022">
                <a:tc>
                  <a:txBody>
                    <a:bodyPr/>
                    <a:lstStyle/>
                    <a:p>
                      <a:pPr algn="ctr" fontAlgn="b"/>
                      <a:r>
                        <a:rPr lang="es-ES" sz="600" b="1" i="0" u="none" strike="noStrike" dirty="0">
                          <a:latin typeface="Arial"/>
                        </a:rPr>
                        <a:t>II-2006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S" sz="600" b="1" i="0" u="none" strike="noStrike" dirty="0">
                          <a:latin typeface="Arial"/>
                        </a:rPr>
                        <a:t>I-2007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S" sz="600" b="1" i="0" u="none" strike="noStrike" dirty="0">
                          <a:latin typeface="Arial"/>
                        </a:rPr>
                        <a:t>II-2007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S" sz="600" b="1" i="0" u="none" strike="noStrike" dirty="0">
                          <a:latin typeface="Arial"/>
                        </a:rPr>
                        <a:t>I-2008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S" sz="600" b="1" i="0" u="none" strike="noStrike" dirty="0">
                          <a:latin typeface="Arial"/>
                        </a:rPr>
                        <a:t>II-2008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S" sz="600" b="1" i="0" u="none" strike="noStrike" dirty="0">
                          <a:latin typeface="Arial"/>
                        </a:rPr>
                        <a:t>I -2009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S" sz="600" b="1" i="0" u="none" strike="noStrike" dirty="0">
                          <a:latin typeface="Arial"/>
                        </a:rPr>
                        <a:t>II -2009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S" sz="600" b="1" i="0" u="none" strike="noStrike" dirty="0">
                          <a:latin typeface="Arial"/>
                        </a:rPr>
                        <a:t>I -2010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S" sz="600" b="1" i="0" u="none" strike="noStrike" dirty="0">
                          <a:latin typeface="Arial"/>
                        </a:rPr>
                        <a:t>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600" b="1" i="0" u="none" strike="noStrike" dirty="0">
                          <a:latin typeface="Arial"/>
                        </a:rPr>
                        <a:t>2012-1</a:t>
                      </a:r>
                      <a:endParaRPr lang="es-ES"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600" b="1" i="0" u="none" strike="noStrike" dirty="0">
                          <a:latin typeface="Arial"/>
                        </a:rPr>
                        <a:t>2012-2</a:t>
                      </a:r>
                      <a:endParaRPr lang="es-ES"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600" b="1" i="0" u="none" strike="noStrike" dirty="0">
                          <a:latin typeface="Arial"/>
                        </a:rPr>
                        <a:t>2013-1</a:t>
                      </a:r>
                      <a:endParaRPr lang="es-ES"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600" b="1" i="0" u="none" strike="noStrike" dirty="0">
                          <a:latin typeface="Arial"/>
                        </a:rPr>
                        <a:t>2013-2</a:t>
                      </a:r>
                      <a:endParaRPr lang="es-ES"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600" b="1" i="0" u="none" strike="noStrike" dirty="0">
                          <a:latin typeface="Arial"/>
                        </a:rPr>
                        <a:t>2014-1</a:t>
                      </a:r>
                      <a:endParaRPr lang="es-ES"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600" b="1" i="0" u="none" strike="noStrike" dirty="0">
                          <a:latin typeface="Arial"/>
                        </a:rPr>
                        <a:t>2014-2</a:t>
                      </a:r>
                      <a:endParaRPr lang="es-ES"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600" b="1" i="0" u="none" strike="noStrike" dirty="0">
                          <a:latin typeface="Arial"/>
                        </a:rPr>
                        <a:t>2015-1</a:t>
                      </a:r>
                      <a:endParaRPr lang="es-ES"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600" b="1" i="0" u="none" strike="noStrike" dirty="0">
                          <a:latin typeface="Arial"/>
                        </a:rPr>
                        <a:t>2015-2</a:t>
                      </a:r>
                      <a:endParaRPr lang="es-ES" sz="6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600" b="1" i="0" u="none" strike="noStrike" kern="1200" dirty="0">
                          <a:solidFill>
                            <a:schemeClr val="tx1"/>
                          </a:solidFill>
                          <a:latin typeface="Arial"/>
                          <a:ea typeface="+mn-ea"/>
                          <a:cs typeface="+mn-cs"/>
                        </a:rPr>
                        <a:t>2016-1</a:t>
                      </a:r>
                      <a:endParaRPr lang="es-ES" sz="600" b="1" i="0" u="none" strike="noStrike" kern="1200" dirty="0">
                        <a:solidFill>
                          <a:schemeClr val="tx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600" b="1" i="0" u="none" strike="noStrike" kern="1200" dirty="0">
                          <a:solidFill>
                            <a:schemeClr val="tx1"/>
                          </a:solidFill>
                          <a:latin typeface="Arial"/>
                          <a:ea typeface="+mn-ea"/>
                          <a:cs typeface="+mn-cs"/>
                        </a:rPr>
                        <a:t>2016-2</a:t>
                      </a:r>
                      <a:endParaRPr lang="es-ES" sz="600" b="1" i="0" u="none" strike="noStrike" kern="1200" dirty="0">
                        <a:solidFill>
                          <a:schemeClr val="tx1"/>
                        </a:solidFill>
                        <a:latin typeface="Arial"/>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900" b="1" i="0" u="none" strike="noStrike" dirty="0">
                          <a:latin typeface="Arial"/>
                        </a:rPr>
                        <a:t>2017-1</a:t>
                      </a:r>
                      <a:endParaRPr lang="es-ES" sz="9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900" b="1" i="0" u="none" strike="noStrike" dirty="0">
                          <a:latin typeface="Arial"/>
                        </a:rPr>
                        <a:t>2017-1</a:t>
                      </a:r>
                      <a:endParaRPr lang="es-ES" sz="9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900" b="1" i="0" u="none" strike="noStrike" dirty="0">
                          <a:latin typeface="Arial"/>
                        </a:rPr>
                        <a:t>2018-1</a:t>
                      </a:r>
                      <a:endParaRPr lang="es-ES" sz="9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s-MX" sz="900" b="1" i="0" u="none" strike="noStrike" dirty="0">
                          <a:latin typeface="Arial"/>
                        </a:rPr>
                        <a:t>2018-1</a:t>
                      </a:r>
                      <a:endParaRPr lang="es-ES" sz="9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1"/>
                  </a:ext>
                </a:extLst>
              </a:tr>
              <a:tr h="258009">
                <a:tc>
                  <a:txBody>
                    <a:bodyPr/>
                    <a:lstStyle/>
                    <a:p>
                      <a:pPr algn="ctr" fontAlgn="ctr"/>
                      <a:r>
                        <a:rPr lang="es-CO" sz="1800" b="0" i="0" u="none" strike="noStrike" dirty="0">
                          <a:solidFill>
                            <a:srgbClr val="000000"/>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8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4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4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S" sz="1200" b="0" i="0" u="none" strike="noStrike" dirty="0">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CO" sz="14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725644">
                <a:tc gridSpan="23">
                  <a:txBody>
                    <a:bodyPr/>
                    <a:lstStyle/>
                    <a:p>
                      <a:pPr marL="628650" marR="0" lvl="0" indent="-628650" algn="l" defTabSz="914400" rtl="0" eaLnBrk="1" fontAlgn="base" latinLnBrk="0" hangingPunct="1">
                        <a:lnSpc>
                          <a:spcPct val="100000"/>
                        </a:lnSpc>
                        <a:spcBef>
                          <a:spcPct val="20000"/>
                        </a:spcBef>
                        <a:spcAft>
                          <a:spcPct val="0"/>
                        </a:spcAft>
                        <a:buClrTx/>
                        <a:buSzTx/>
                        <a:buFontTx/>
                        <a:buNone/>
                        <a:tabLst/>
                      </a:pPr>
                      <a:r>
                        <a:rPr kumimoji="0" lang="es-MX" sz="2000" b="1" i="0" u="none" strike="noStrike" kern="1200" cap="none" normalizeH="0" baseline="0" dirty="0">
                          <a:ln>
                            <a:noFill/>
                          </a:ln>
                          <a:solidFill>
                            <a:schemeClr val="tx1"/>
                          </a:solidFill>
                          <a:effectLst/>
                          <a:latin typeface="Arial" charset="0"/>
                          <a:ea typeface="+mn-ea"/>
                          <a:cs typeface="+mn-cs"/>
                        </a:rPr>
                        <a:t>AUDITORÍAS INTERNAS  2018</a:t>
                      </a:r>
                    </a:p>
                    <a:p>
                      <a:pPr marL="628650" marR="0" lvl="0" indent="-628650" algn="l" defTabSz="914400" rtl="0" eaLnBrk="1" fontAlgn="base" latinLnBrk="0" hangingPunct="1">
                        <a:lnSpc>
                          <a:spcPct val="100000"/>
                        </a:lnSpc>
                        <a:spcBef>
                          <a:spcPct val="20000"/>
                        </a:spcBef>
                        <a:spcAft>
                          <a:spcPct val="0"/>
                        </a:spcAft>
                        <a:buClrTx/>
                        <a:buSzTx/>
                        <a:buFontTx/>
                        <a:buNone/>
                        <a:tabLst/>
                      </a:pPr>
                      <a:endParaRPr kumimoji="0" lang="es-MX" sz="2000" b="1" i="0" u="none" strike="noStrike" kern="1200" cap="none" normalizeH="0" baseline="0" dirty="0">
                        <a:ln>
                          <a:noFill/>
                        </a:ln>
                        <a:solidFill>
                          <a:schemeClr val="tx1"/>
                        </a:solidFill>
                        <a:effectLst/>
                        <a:latin typeface="Arial" charset="0"/>
                        <a:ea typeface="+mn-ea"/>
                        <a:cs typeface="+mn-cs"/>
                      </a:endParaRPr>
                    </a:p>
                    <a:p>
                      <a:pPr marL="628650" marR="0" lvl="0" indent="-628650" algn="l" defTabSz="914400" rtl="0" eaLnBrk="1" fontAlgn="base" latinLnBrk="0" hangingPunct="1">
                        <a:lnSpc>
                          <a:spcPct val="100000"/>
                        </a:lnSpc>
                        <a:spcBef>
                          <a:spcPct val="20000"/>
                        </a:spcBef>
                        <a:spcAft>
                          <a:spcPct val="0"/>
                        </a:spcAft>
                        <a:buClrTx/>
                        <a:buSzTx/>
                        <a:buFontTx/>
                        <a:buNone/>
                        <a:tabLst/>
                      </a:pPr>
                      <a:r>
                        <a:rPr kumimoji="0" lang="es-MX" sz="2000" b="1" i="0" u="none" strike="noStrike" kern="1200" cap="none" normalizeH="0" baseline="0" dirty="0">
                          <a:ln>
                            <a:noFill/>
                          </a:ln>
                          <a:solidFill>
                            <a:schemeClr val="tx1"/>
                          </a:solidFill>
                          <a:effectLst/>
                          <a:latin typeface="Arial" charset="0"/>
                          <a:ea typeface="+mn-ea"/>
                          <a:cs typeface="+mn-cs"/>
                        </a:rPr>
                        <a:t>No se presentaron hallazgos, se encontró una observación en cada ciclo </a:t>
                      </a:r>
                    </a:p>
                    <a:p>
                      <a:pPr marL="628650" marR="0" lvl="0" indent="-628650" algn="l" defTabSz="914400" rtl="0" eaLnBrk="1" fontAlgn="base" latinLnBrk="0" hangingPunct="1">
                        <a:lnSpc>
                          <a:spcPct val="100000"/>
                        </a:lnSpc>
                        <a:spcBef>
                          <a:spcPct val="20000"/>
                        </a:spcBef>
                        <a:spcAft>
                          <a:spcPct val="0"/>
                        </a:spcAft>
                        <a:buClrTx/>
                        <a:buSzTx/>
                        <a:buFontTx/>
                        <a:buNone/>
                        <a:tabLst/>
                      </a:pPr>
                      <a:r>
                        <a:rPr kumimoji="0" lang="es-MX" sz="2000" b="1" i="0" u="none" strike="noStrike" kern="1200" cap="none" normalizeH="0" baseline="0" dirty="0">
                          <a:ln>
                            <a:noFill/>
                          </a:ln>
                          <a:solidFill>
                            <a:schemeClr val="tx1"/>
                          </a:solidFill>
                          <a:effectLst/>
                          <a:latin typeface="Arial" charset="0"/>
                          <a:ea typeface="+mn-ea"/>
                          <a:cs typeface="+mn-cs"/>
                        </a:rPr>
                        <a:t>de auditoría</a:t>
                      </a:r>
                      <a:endParaRPr kumimoji="0" lang="es-MX" sz="1200" b="1" i="0" u="none" strike="noStrike" kern="1200" cap="none" normalizeH="0" baseline="0" dirty="0">
                        <a:ln>
                          <a:noFill/>
                        </a:ln>
                        <a:solidFill>
                          <a:schemeClr val="tx1"/>
                        </a:solidFill>
                        <a:effectLst/>
                        <a:latin typeface="Arial"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s-ES" sz="11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pPr algn="ctr" fontAlgn="ctr"/>
                      <a:endParaRPr lang="es-ES" sz="11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pPr algn="ctr" fontAlgn="ctr"/>
                      <a:endParaRPr lang="es-ES" sz="11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pPr algn="ctr" fontAlgn="ctr"/>
                      <a:endParaRPr lang="es-ES" sz="11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pPr algn="ctr" fontAlgn="ctr"/>
                      <a:endParaRPr lang="es-ES" sz="11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pPr algn="ctr" fontAlgn="ctr"/>
                      <a:endParaRPr lang="es-ES" sz="11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pPr algn="ctr" fontAlgn="ctr"/>
                      <a:endParaRPr lang="es-ES" sz="11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pPr algn="ctr" fontAlgn="ctr"/>
                      <a:endParaRPr lang="es-ES" sz="11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endParaRPr lang="es-ES"/>
                    </a:p>
                  </a:txBody>
                  <a:tcPr/>
                </a:tc>
                <a:tc hMerge="1">
                  <a:txBody>
                    <a:bodyPr/>
                    <a:lstStyle/>
                    <a:p>
                      <a:pPr marL="628650" marR="0" lvl="0" indent="-628650" algn="just"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dirty="0">
                        <a:ln>
                          <a:noFill/>
                        </a:ln>
                        <a:solidFill>
                          <a:schemeClr val="tx1"/>
                        </a:solidFill>
                        <a:effectLst/>
                        <a:latin typeface="Arial"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marL="628650" marR="0" lvl="0" indent="-628650" algn="l" defTabSz="914400" rtl="0" eaLnBrk="1" fontAlgn="base" latinLnBrk="0" hangingPunct="1">
                        <a:lnSpc>
                          <a:spcPct val="100000"/>
                        </a:lnSpc>
                        <a:spcBef>
                          <a:spcPct val="20000"/>
                        </a:spcBef>
                        <a:spcAft>
                          <a:spcPct val="0"/>
                        </a:spcAft>
                        <a:buClrTx/>
                        <a:buSzTx/>
                        <a:buFontTx/>
                        <a:buNone/>
                        <a:tabLst/>
                      </a:pPr>
                      <a:endParaRPr kumimoji="0" lang="es-ES" sz="3200" b="0" i="0" u="none" strike="noStrike" cap="none" normalizeH="0" baseline="0" dirty="0">
                        <a:ln>
                          <a:noFill/>
                        </a:ln>
                        <a:solidFill>
                          <a:schemeClr val="tx1"/>
                        </a:solidFill>
                        <a:effectLst/>
                        <a:latin typeface="Arial"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marL="628650" marR="0" lvl="0" indent="-628650" algn="l" defTabSz="914400" rtl="0" eaLnBrk="1" fontAlgn="base" latinLnBrk="0" hangingPunct="1">
                        <a:lnSpc>
                          <a:spcPct val="100000"/>
                        </a:lnSpc>
                        <a:spcBef>
                          <a:spcPct val="20000"/>
                        </a:spcBef>
                        <a:spcAft>
                          <a:spcPct val="0"/>
                        </a:spcAft>
                        <a:buClrTx/>
                        <a:buSzTx/>
                        <a:buFontTx/>
                        <a:buNone/>
                        <a:tabLst/>
                      </a:pPr>
                      <a:endParaRPr kumimoji="0" lang="es-ES" sz="3200" b="0" i="0" u="none" strike="noStrike" cap="none" normalizeH="0" baseline="0" dirty="0">
                        <a:ln>
                          <a:noFill/>
                        </a:ln>
                        <a:solidFill>
                          <a:schemeClr val="tx1"/>
                        </a:solidFill>
                        <a:effectLst/>
                        <a:latin typeface="Arial"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marL="628650" marR="0" lvl="0" indent="-62865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kern="1200" cap="none" normalizeH="0" baseline="0" dirty="0">
                        <a:ln>
                          <a:noFill/>
                        </a:ln>
                        <a:solidFill>
                          <a:schemeClr val="tx1"/>
                        </a:solidFill>
                        <a:effectLst/>
                        <a:latin typeface="Arial"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marL="628650" marR="0" lvl="0" indent="-62865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kern="1200" cap="none" normalizeH="0" baseline="0" dirty="0">
                        <a:ln>
                          <a:noFill/>
                        </a:ln>
                        <a:solidFill>
                          <a:schemeClr val="tx1"/>
                        </a:solidFill>
                        <a:effectLst/>
                        <a:latin typeface="Arial"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marL="628650" marR="0" lvl="0" indent="-628650" algn="just" defTabSz="914400" rtl="0" eaLnBrk="1" fontAlgn="base" latinLnBrk="0" hangingPunct="1">
                        <a:lnSpc>
                          <a:spcPct val="100000"/>
                        </a:lnSpc>
                        <a:spcBef>
                          <a:spcPct val="20000"/>
                        </a:spcBef>
                        <a:spcAft>
                          <a:spcPct val="0"/>
                        </a:spcAft>
                        <a:buClrTx/>
                        <a:buSzTx/>
                        <a:buFontTx/>
                        <a:buNone/>
                        <a:tabLst/>
                        <a:defRPr/>
                      </a:pPr>
                      <a:endParaRPr kumimoji="0" lang="es-CO" sz="1800" b="1" i="0" u="none" strike="noStrike" kern="1200" cap="none" normalizeH="0" baseline="0" dirty="0">
                        <a:ln>
                          <a:noFill/>
                        </a:ln>
                        <a:solidFill>
                          <a:schemeClr val="tx1"/>
                        </a:solidFill>
                        <a:effectLst/>
                        <a:latin typeface="Arial"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s-CO"/>
                    </a:p>
                  </a:txBody>
                  <a:tcPr/>
                </a:tc>
                <a:tc hMerge="1">
                  <a:txBody>
                    <a:bodyPr/>
                    <a:lstStyle/>
                    <a:p>
                      <a:pPr marL="628650" marR="0" lvl="0" indent="-628650" algn="just" defTabSz="914400" rtl="0" eaLnBrk="1" fontAlgn="base" latinLnBrk="0" hangingPunct="1">
                        <a:lnSpc>
                          <a:spcPct val="100000"/>
                        </a:lnSpc>
                        <a:spcBef>
                          <a:spcPct val="20000"/>
                        </a:spcBef>
                        <a:spcAft>
                          <a:spcPct val="0"/>
                        </a:spcAft>
                        <a:buClrTx/>
                        <a:buSzTx/>
                        <a:buFontTx/>
                        <a:buNone/>
                        <a:tabLst/>
                        <a:defRPr/>
                      </a:pPr>
                      <a:endParaRPr kumimoji="0" lang="es-CO" sz="1800" b="1" i="0" u="none" strike="noStrike" kern="1200" cap="none" normalizeH="0" baseline="0" dirty="0">
                        <a:ln>
                          <a:noFill/>
                        </a:ln>
                        <a:solidFill>
                          <a:schemeClr val="tx1"/>
                        </a:solidFill>
                        <a:effectLst/>
                        <a:latin typeface="Arial"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pPr marL="628650" marR="0" lvl="0" indent="-628650" algn="l" defTabSz="914400" rtl="0" eaLnBrk="1" fontAlgn="base" latinLnBrk="0" hangingPunct="1">
                        <a:lnSpc>
                          <a:spcPct val="100000"/>
                        </a:lnSpc>
                        <a:spcBef>
                          <a:spcPct val="20000"/>
                        </a:spcBef>
                        <a:spcAft>
                          <a:spcPct val="0"/>
                        </a:spcAft>
                        <a:buClrTx/>
                        <a:buSzTx/>
                        <a:buFontTx/>
                        <a:buNone/>
                        <a:tabLst/>
                      </a:pPr>
                      <a:endParaRPr kumimoji="0" lang="es-MX" sz="1200" b="1" i="0" u="none" strike="noStrike" kern="1200" cap="none" normalizeH="0" baseline="0" dirty="0">
                        <a:ln>
                          <a:noFill/>
                        </a:ln>
                        <a:solidFill>
                          <a:schemeClr val="tx1"/>
                        </a:solidFill>
                        <a:effectLst/>
                        <a:latin typeface="Arial"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628650" marR="0" lvl="0" indent="-628650" algn="l" defTabSz="914400" rtl="0" eaLnBrk="1" fontAlgn="base" latinLnBrk="0" hangingPunct="1">
                        <a:lnSpc>
                          <a:spcPct val="100000"/>
                        </a:lnSpc>
                        <a:spcBef>
                          <a:spcPct val="20000"/>
                        </a:spcBef>
                        <a:spcAft>
                          <a:spcPct val="0"/>
                        </a:spcAft>
                        <a:buClrTx/>
                        <a:buSzTx/>
                        <a:buFontTx/>
                        <a:buNone/>
                        <a:tabLst/>
                      </a:pPr>
                      <a:endParaRPr kumimoji="0" lang="es-MX" sz="1200" b="1" i="0" u="none" strike="noStrike" kern="1200" cap="none" normalizeH="0" baseline="0" dirty="0">
                        <a:ln>
                          <a:noFill/>
                        </a:ln>
                        <a:solidFill>
                          <a:schemeClr val="tx1"/>
                        </a:solidFill>
                        <a:effectLst/>
                        <a:latin typeface="Arial"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07215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7882" y="-224678"/>
            <a:ext cx="9613934"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400" b="1" kern="0" dirty="0">
                <a:solidFill>
                  <a:srgbClr val="FF3300"/>
                </a:solidFill>
              </a:rPr>
              <a:t>RESULTADOS DE LAS AUDITORÍAS INTERNAS Y EXTERNAS</a:t>
            </a:r>
            <a:r>
              <a:rPr lang="es-MX" sz="2400" b="1" kern="0" dirty="0">
                <a:solidFill>
                  <a:srgbClr val="FF3300"/>
                </a:solidFill>
              </a:rPr>
              <a:t/>
            </a:r>
            <a:br>
              <a:rPr lang="es-MX" sz="2400" b="1" kern="0" dirty="0">
                <a:solidFill>
                  <a:srgbClr val="FF3300"/>
                </a:solidFill>
              </a:rPr>
            </a:br>
            <a:r>
              <a:rPr lang="es-ES" sz="2400" b="1" dirty="0"/>
              <a:t>Resultados de Auditorias Externas</a:t>
            </a:r>
          </a:p>
        </p:txBody>
      </p:sp>
      <p:graphicFrame>
        <p:nvGraphicFramePr>
          <p:cNvPr id="3" name="Group 428"/>
          <p:cNvGraphicFramePr>
            <a:graphicFrameLocks/>
          </p:cNvGraphicFramePr>
          <p:nvPr>
            <p:extLst>
              <p:ext uri="{D42A27DB-BD31-4B8C-83A1-F6EECF244321}">
                <p14:modId xmlns:p14="http://schemas.microsoft.com/office/powerpoint/2010/main" val="2887501755"/>
              </p:ext>
            </p:extLst>
          </p:nvPr>
        </p:nvGraphicFramePr>
        <p:xfrm>
          <a:off x="170329" y="918322"/>
          <a:ext cx="10094259" cy="4899772"/>
        </p:xfrm>
        <a:graphic>
          <a:graphicData uri="http://schemas.openxmlformats.org/drawingml/2006/table">
            <a:tbl>
              <a:tblPr/>
              <a:tblGrid>
                <a:gridCol w="1726576">
                  <a:extLst>
                    <a:ext uri="{9D8B030D-6E8A-4147-A177-3AD203B41FA5}">
                      <a16:colId xmlns:a16="http://schemas.microsoft.com/office/drawing/2014/main" val="20000"/>
                    </a:ext>
                  </a:extLst>
                </a:gridCol>
                <a:gridCol w="3364135">
                  <a:extLst>
                    <a:ext uri="{9D8B030D-6E8A-4147-A177-3AD203B41FA5}">
                      <a16:colId xmlns:a16="http://schemas.microsoft.com/office/drawing/2014/main" val="20001"/>
                    </a:ext>
                  </a:extLst>
                </a:gridCol>
                <a:gridCol w="5003548">
                  <a:extLst>
                    <a:ext uri="{9D8B030D-6E8A-4147-A177-3AD203B41FA5}">
                      <a16:colId xmlns:a16="http://schemas.microsoft.com/office/drawing/2014/main" val="20002"/>
                    </a:ext>
                  </a:extLst>
                </a:gridCol>
              </a:tblGrid>
              <a:tr h="458089">
                <a:tc row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MX" sz="2400" b="0" i="0" u="none" strike="noStrike" cap="none" normalizeH="0" baseline="0" dirty="0">
                          <a:ln>
                            <a:noFill/>
                          </a:ln>
                          <a:solidFill>
                            <a:schemeClr val="tx1"/>
                          </a:solidFill>
                          <a:effectLst/>
                          <a:latin typeface="Arial" charset="0"/>
                        </a:rPr>
                        <a:t>proceso</a:t>
                      </a:r>
                      <a:endParaRPr kumimoji="0" lang="es-ES" sz="24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chemeClr val="tx1"/>
                          </a:solidFill>
                          <a:effectLst/>
                          <a:latin typeface="Arial" charset="0"/>
                          <a:cs typeface="Arial" charset="0"/>
                        </a:rPr>
                        <a:t>Auditoria externa</a:t>
                      </a:r>
                      <a:endParaRPr kumimoji="0" lang="es-ES" sz="24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hMerge="1">
                  <a:txBody>
                    <a:bodyPr/>
                    <a:lstStyle/>
                    <a:p>
                      <a:endParaRPr lang="es-ES"/>
                    </a:p>
                  </a:txBody>
                  <a:tcPr/>
                </a:tc>
                <a:extLst>
                  <a:ext uri="{0D108BD9-81ED-4DB2-BD59-A6C34878D82A}">
                    <a16:rowId xmlns:a16="http://schemas.microsoft.com/office/drawing/2014/main" val="10000"/>
                  </a:ext>
                </a:extLst>
              </a:tr>
              <a:tr h="380740">
                <a:tc vMerge="1">
                  <a:txBody>
                    <a:bodyPr/>
                    <a:lstStyle/>
                    <a:p>
                      <a:endParaRPr lang="es-E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FFFFFF"/>
                          </a:solidFill>
                          <a:effectLst/>
                          <a:latin typeface="Arial" charset="0"/>
                          <a:cs typeface="Arial" charset="0"/>
                        </a:rPr>
                        <a:t>NC</a:t>
                      </a:r>
                      <a:endParaRPr kumimoji="0" lang="es-ES" sz="2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FFFFFF"/>
                          </a:solidFill>
                          <a:effectLst/>
                          <a:latin typeface="Arial" charset="0"/>
                          <a:cs typeface="Arial" charset="0"/>
                        </a:rPr>
                        <a:t>OBS</a:t>
                      </a:r>
                      <a:endParaRPr kumimoji="0" lang="es-ES" sz="36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a16="http://schemas.microsoft.com/office/drawing/2014/main" val="10001"/>
                  </a:ext>
                </a:extLst>
              </a:tr>
              <a:tr h="693332">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charset="0"/>
                        </a:rPr>
                        <a:t>GF</a:t>
                      </a:r>
                      <a:endParaRPr kumimoji="0" lang="es-ES" sz="24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2800" b="1" i="0" u="none" strike="noStrike" cap="none" normalizeH="0" baseline="0" dirty="0">
                          <a:ln>
                            <a:noFill/>
                          </a:ln>
                          <a:solidFill>
                            <a:schemeClr val="tx1"/>
                          </a:solidFill>
                          <a:effectLst/>
                          <a:latin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3600" b="1" i="0" u="none" strike="noStrike" cap="none" normalizeH="0" baseline="0" dirty="0">
                          <a:ln>
                            <a:noFill/>
                          </a:ln>
                          <a:solidFill>
                            <a:schemeClr val="tx1"/>
                          </a:solidFill>
                          <a:effectLst/>
                          <a:latin typeface="Arial"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67611">
                <a:tc gridSpan="3">
                  <a:txBody>
                    <a:body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0" lang="es-MX" sz="1800" b="0" i="0" u="none" strike="noStrike" cap="none" normalizeH="0" baseline="0" dirty="0">
                          <a:ln>
                            <a:noFill/>
                          </a:ln>
                          <a:solidFill>
                            <a:schemeClr val="tx1"/>
                          </a:solidFill>
                          <a:effectLst/>
                          <a:latin typeface="Arial" charset="0"/>
                        </a:rPr>
                        <a:t>Se recibió visita de auditoría externa  de seguimiento en  el mes de julio de 2018 para las</a:t>
                      </a:r>
                    </a:p>
                    <a:p>
                      <a:pPr marL="342900" marR="0" lvl="0" indent="-342900" algn="just" defTabSz="914400" rtl="0" eaLnBrk="1" fontAlgn="ctr" latinLnBrk="0" hangingPunct="1">
                        <a:lnSpc>
                          <a:spcPct val="100000"/>
                        </a:lnSpc>
                        <a:spcBef>
                          <a:spcPct val="0"/>
                        </a:spcBef>
                        <a:spcAft>
                          <a:spcPct val="0"/>
                        </a:spcAft>
                        <a:buClrTx/>
                        <a:buSzTx/>
                        <a:buFontTx/>
                        <a:buNone/>
                        <a:tabLst/>
                      </a:pPr>
                      <a:r>
                        <a:rPr kumimoji="0" lang="es-MX" sz="1800" b="0" i="0" u="none" strike="noStrike" cap="none" normalizeH="0" baseline="0" dirty="0">
                          <a:ln>
                            <a:noFill/>
                          </a:ln>
                          <a:solidFill>
                            <a:schemeClr val="tx1"/>
                          </a:solidFill>
                          <a:effectLst/>
                          <a:latin typeface="Arial" charset="0"/>
                        </a:rPr>
                        <a:t>seccionales de:  Bogotá, Barranquilla  y Pereira, no se presentaron hallazgos en el proceso</a:t>
                      </a:r>
                      <a:endParaRPr kumimoji="0" lang="es-MX" sz="24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es-ES" sz="2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es-ES" sz="36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659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56374788"/>
              </p:ext>
            </p:extLst>
          </p:nvPr>
        </p:nvGraphicFramePr>
        <p:xfrm>
          <a:off x="752866" y="2391945"/>
          <a:ext cx="9529650" cy="3132234"/>
        </p:xfrm>
        <a:graphic>
          <a:graphicData uri="http://schemas.openxmlformats.org/drawingml/2006/table">
            <a:tbl>
              <a:tblPr firstRow="1" firstCol="1" bandRow="1">
                <a:tableStyleId>{5C22544A-7EE6-4342-B048-85BDC9FD1C3A}</a:tableStyleId>
              </a:tblPr>
              <a:tblGrid>
                <a:gridCol w="3449104">
                  <a:extLst>
                    <a:ext uri="{9D8B030D-6E8A-4147-A177-3AD203B41FA5}">
                      <a16:colId xmlns:a16="http://schemas.microsoft.com/office/drawing/2014/main" val="3529620441"/>
                    </a:ext>
                  </a:extLst>
                </a:gridCol>
                <a:gridCol w="2715207">
                  <a:extLst>
                    <a:ext uri="{9D8B030D-6E8A-4147-A177-3AD203B41FA5}">
                      <a16:colId xmlns:a16="http://schemas.microsoft.com/office/drawing/2014/main" val="2723494346"/>
                    </a:ext>
                  </a:extLst>
                </a:gridCol>
                <a:gridCol w="3365339">
                  <a:extLst>
                    <a:ext uri="{9D8B030D-6E8A-4147-A177-3AD203B41FA5}">
                      <a16:colId xmlns:a16="http://schemas.microsoft.com/office/drawing/2014/main" val="504107030"/>
                    </a:ext>
                  </a:extLst>
                </a:gridCol>
              </a:tblGrid>
              <a:tr h="299499">
                <a:tc>
                  <a:txBody>
                    <a:bodyPr/>
                    <a:lstStyle/>
                    <a:p>
                      <a:pPr algn="ctr">
                        <a:lnSpc>
                          <a:spcPct val="107000"/>
                        </a:lnSpc>
                        <a:spcAft>
                          <a:spcPts val="0"/>
                        </a:spcAft>
                      </a:pPr>
                      <a:r>
                        <a:rPr lang="es-CO" sz="1000">
                          <a:solidFill>
                            <a:schemeClr val="tx1"/>
                          </a:solidFill>
                          <a:effectLst/>
                        </a:rPr>
                        <a:t>ACCIONES</a:t>
                      </a:r>
                      <a:endParaRPr lang="es-CO"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51" marR="397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000">
                          <a:solidFill>
                            <a:schemeClr val="tx1"/>
                          </a:solidFill>
                          <a:effectLst/>
                        </a:rPr>
                        <a:t>ACCIONES</a:t>
                      </a:r>
                      <a:endParaRPr lang="es-CO"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51" marR="39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000" dirty="0">
                          <a:solidFill>
                            <a:schemeClr val="tx1"/>
                          </a:solidFill>
                          <a:effectLst/>
                        </a:rPr>
                        <a:t>SEGUIMIENTO</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51" marR="397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995912"/>
                  </a:ext>
                </a:extLst>
              </a:tr>
              <a:tr h="997000">
                <a:tc>
                  <a:txBody>
                    <a:bodyPr/>
                    <a:lstStyle/>
                    <a:p>
                      <a:pPr algn="just" fontAlgn="ctr"/>
                      <a:r>
                        <a:rPr lang="es-CO" sz="1200" b="1" i="0" u="none" strike="noStrike" dirty="0">
                          <a:solidFill>
                            <a:schemeClr val="tx1"/>
                          </a:solidFill>
                          <a:effectLst/>
                          <a:latin typeface="Calibri" panose="020F0502020204030204" pitchFamily="34" charset="0"/>
                        </a:rPr>
                        <a:t>Observación 1:  </a:t>
                      </a:r>
                      <a:r>
                        <a:rPr lang="es-CO" sz="1200" b="0" i="0" u="none" strike="noStrike" dirty="0">
                          <a:solidFill>
                            <a:schemeClr val="tx1"/>
                          </a:solidFill>
                          <a:effectLst/>
                          <a:latin typeface="Calibri" panose="020F0502020204030204" pitchFamily="34" charset="0"/>
                        </a:rPr>
                        <a:t>Se tienen evidencia de acompañamiento a las áreas para el proceso de elaboración de presupuesto vigencia 2018, planes de acción registrados en el formato establecido por el sistema de gestión de calidad y quedando registro de actas, las cuales no cuentas con las formas respectivas (numeral 8,5,1 control de la producción y de la provisión del servicio de la norma ISO9001:2015).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Revisar las actas y hacer firmar las que no tengan firmas</a:t>
                      </a:r>
                    </a:p>
                  </a:txBody>
                  <a:tcPr marL="39751" marR="397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C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Cerrada: </a:t>
                      </a:r>
                      <a:r>
                        <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firmaron conjuntamente con las del presupuesto 2019</a:t>
                      </a:r>
                    </a:p>
                  </a:txBody>
                  <a:tcPr marL="39751" marR="397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673443"/>
                  </a:ext>
                </a:extLst>
              </a:tr>
              <a:tr h="705070">
                <a:tc>
                  <a:txBody>
                    <a:bodyPr/>
                    <a:lstStyle/>
                    <a:p>
                      <a:pPr algn="just" fontAlgn="ctr"/>
                      <a:r>
                        <a:rPr lang="es-CO" sz="1200" b="1" i="0" u="none" strike="noStrike" dirty="0">
                          <a:solidFill>
                            <a:schemeClr val="tx1"/>
                          </a:solidFill>
                          <a:effectLst/>
                          <a:latin typeface="Calibri" panose="020F0502020204030204" pitchFamily="34" charset="0"/>
                        </a:rPr>
                        <a:t>Observación 2: </a:t>
                      </a:r>
                      <a:r>
                        <a:rPr lang="es-CO" sz="1200" b="0" i="0" u="none" strike="noStrike" dirty="0">
                          <a:solidFill>
                            <a:schemeClr val="tx1"/>
                          </a:solidFill>
                          <a:effectLst/>
                          <a:latin typeface="Calibri" panose="020F0502020204030204" pitchFamily="34" charset="0"/>
                        </a:rPr>
                        <a:t>Debido a los inconvenientes presentados a nivel nacional con la unificación de los sistemas de información no se tenían datos de la bitácora, por lo cual no se evidencia resultados de indicadores (Numeral 9.1.1 Generalidades de la Norma ISO9001:2015)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Dependemos del avance del proyecto nacional para los cierres contables y sus consecuentes indicadores de cartera, los demás indicadores semestrales fueron entregados</a:t>
                      </a:r>
                    </a:p>
                  </a:txBody>
                  <a:tcPr marL="39751" marR="397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s-CO"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a:t>
                      </a:r>
                      <a:r>
                        <a:rPr lang="es-CO" sz="1400" b="1"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Proceso</a:t>
                      </a:r>
                      <a:r>
                        <a:rPr lang="es-CO"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Proceso de unificación del sistema contable próximo a terminar, adelanto aproximado del 95%. Pendiente ajustar estados financieros en norma NIIF</a:t>
                      </a:r>
                    </a:p>
                  </a:txBody>
                  <a:tcPr marL="39751" marR="397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0641262"/>
                  </a:ext>
                </a:extLst>
              </a:tr>
            </a:tbl>
          </a:graphicData>
        </a:graphic>
      </p:graphicFrame>
      <p:sp>
        <p:nvSpPr>
          <p:cNvPr id="3" name="Rectangle 2"/>
          <p:cNvSpPr txBox="1">
            <a:spLocks noChangeArrowheads="1"/>
          </p:cNvSpPr>
          <p:nvPr/>
        </p:nvSpPr>
        <p:spPr>
          <a:xfrm>
            <a:off x="1317812" y="248377"/>
            <a:ext cx="8229600" cy="57606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ctr">
              <a:spcBef>
                <a:spcPts val="0"/>
              </a:spcBef>
              <a:defRPr/>
            </a:pPr>
            <a:r>
              <a:rPr lang="es-CO" sz="2000" b="1" kern="0" dirty="0">
                <a:solidFill>
                  <a:srgbClr val="FF3300"/>
                </a:solidFill>
              </a:rPr>
              <a:t>ESTADO DE LAS NO CONFORMIDADES Y DE LAS ACCIONES CORRECTIVAS</a:t>
            </a:r>
          </a:p>
          <a:p>
            <a:pPr fontAlgn="ctr">
              <a:spcBef>
                <a:spcPts val="0"/>
              </a:spcBef>
              <a:defRPr/>
            </a:pPr>
            <a:r>
              <a:rPr lang="es-CO" sz="2000" b="1" kern="0" dirty="0">
                <a:solidFill>
                  <a:srgbClr val="FF3300"/>
                </a:solidFill>
              </a:rPr>
              <a:t>Auditoría interna</a:t>
            </a:r>
            <a:endParaRPr lang="es-MX" sz="2000" b="1" kern="0" dirty="0">
              <a:solidFill>
                <a:srgbClr val="FF3300"/>
              </a:solidFill>
            </a:endParaRPr>
          </a:p>
        </p:txBody>
      </p:sp>
      <p:graphicFrame>
        <p:nvGraphicFramePr>
          <p:cNvPr id="4" name="5 Tabla"/>
          <p:cNvGraphicFramePr>
            <a:graphicFrameLocks noGrp="1"/>
          </p:cNvGraphicFramePr>
          <p:nvPr>
            <p:extLst>
              <p:ext uri="{D42A27DB-BD31-4B8C-83A1-F6EECF244321}">
                <p14:modId xmlns:p14="http://schemas.microsoft.com/office/powerpoint/2010/main" val="1965585029"/>
              </p:ext>
            </p:extLst>
          </p:nvPr>
        </p:nvGraphicFramePr>
        <p:xfrm>
          <a:off x="708840" y="1095817"/>
          <a:ext cx="9573677" cy="880864"/>
        </p:xfrm>
        <a:graphic>
          <a:graphicData uri="http://schemas.openxmlformats.org/drawingml/2006/table">
            <a:tbl>
              <a:tblPr/>
              <a:tblGrid>
                <a:gridCol w="2279448">
                  <a:extLst>
                    <a:ext uri="{9D8B030D-6E8A-4147-A177-3AD203B41FA5}">
                      <a16:colId xmlns:a16="http://schemas.microsoft.com/office/drawing/2014/main" val="20000"/>
                    </a:ext>
                  </a:extLst>
                </a:gridCol>
                <a:gridCol w="2468473">
                  <a:extLst>
                    <a:ext uri="{9D8B030D-6E8A-4147-A177-3AD203B41FA5}">
                      <a16:colId xmlns:a16="http://schemas.microsoft.com/office/drawing/2014/main" val="20001"/>
                    </a:ext>
                  </a:extLst>
                </a:gridCol>
                <a:gridCol w="2101538">
                  <a:extLst>
                    <a:ext uri="{9D8B030D-6E8A-4147-A177-3AD203B41FA5}">
                      <a16:colId xmlns:a16="http://schemas.microsoft.com/office/drawing/2014/main" val="20002"/>
                    </a:ext>
                  </a:extLst>
                </a:gridCol>
                <a:gridCol w="1245356">
                  <a:extLst>
                    <a:ext uri="{9D8B030D-6E8A-4147-A177-3AD203B41FA5}">
                      <a16:colId xmlns:a16="http://schemas.microsoft.com/office/drawing/2014/main" val="20003"/>
                    </a:ext>
                  </a:extLst>
                </a:gridCol>
                <a:gridCol w="1478862">
                  <a:extLst>
                    <a:ext uri="{9D8B030D-6E8A-4147-A177-3AD203B41FA5}">
                      <a16:colId xmlns:a16="http://schemas.microsoft.com/office/drawing/2014/main" val="20004"/>
                    </a:ext>
                  </a:extLst>
                </a:gridCol>
              </a:tblGrid>
              <a:tr h="576064">
                <a:tc>
                  <a:txBody>
                    <a:bodyPr/>
                    <a:lstStyle/>
                    <a:p>
                      <a:pPr algn="just" fontAlgn="ctr"/>
                      <a:r>
                        <a:rPr lang="es-ES" sz="1050" b="0" i="0" u="none" strike="noStrike" dirty="0">
                          <a:latin typeface="Arial"/>
                        </a:rPr>
                        <a:t>  ACCIONES    CORRECTIVAS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050" b="0" i="0" u="none" strike="noStrike" dirty="0">
                          <a:latin typeface="Arial"/>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050" b="0" i="0" u="none" strike="noStrike" dirty="0">
                          <a:latin typeface="Arial"/>
                        </a:rPr>
                        <a:t>CERRADAS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050" b="0" i="0" u="none" strike="noStrike" dirty="0">
                          <a:latin typeface="Arial"/>
                        </a:rPr>
                        <a:t>EFICACIA</a:t>
                      </a:r>
                      <a:r>
                        <a:rPr lang="es-ES" sz="1050" b="0" i="0" u="none" strike="noStrike" baseline="0" dirty="0">
                          <a:latin typeface="Arial"/>
                        </a:rPr>
                        <a:t> ACCIONES CERRADAS</a:t>
                      </a:r>
                      <a:endParaRPr lang="es-ES" sz="105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1050" b="0" i="0" u="none" strike="noStrike" dirty="0">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96004">
                <a:tc>
                  <a:txBody>
                    <a:bodyPr/>
                    <a:lstStyle/>
                    <a:p>
                      <a:pPr algn="ctr" fontAlgn="ctr"/>
                      <a:r>
                        <a:rPr lang="es-CO" sz="20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000" b="0" i="0" u="none" strike="noStrike" dirty="0">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000" b="0" i="0" u="none" strike="noStrike" dirty="0">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000" b="0" i="0" u="none" strike="noStrike" dirty="0">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2000" b="0" i="0" u="none" strike="noStrike" dirty="0">
                          <a:solidFill>
                            <a:srgbClr val="000000"/>
                          </a:solidFill>
                          <a:effectLst/>
                          <a:latin typeface="Arial"/>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4720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994335" y="5524916"/>
            <a:ext cx="1878784" cy="369332"/>
          </a:xfrm>
          <a:prstGeom prst="rect">
            <a:avLst/>
          </a:prstGeom>
        </p:spPr>
        <p:txBody>
          <a:bodyPr wrap="none">
            <a:spAutoFit/>
          </a:bodyPr>
          <a:lstStyle/>
          <a:p>
            <a:pPr algn="ctr"/>
            <a:r>
              <a:rPr lang="es-MX" dirty="0"/>
              <a:t>Marzo 28 de 2019</a:t>
            </a:r>
            <a:endParaRPr lang="es-ES" dirty="0"/>
          </a:p>
        </p:txBody>
      </p:sp>
      <p:sp>
        <p:nvSpPr>
          <p:cNvPr id="5" name="Text Box 6"/>
          <p:cNvSpPr txBox="1">
            <a:spLocks noChangeArrowheads="1"/>
          </p:cNvSpPr>
          <p:nvPr/>
        </p:nvSpPr>
        <p:spPr bwMode="auto">
          <a:xfrm>
            <a:off x="1336830" y="525560"/>
            <a:ext cx="7604918" cy="1446550"/>
          </a:xfrm>
          <a:prstGeom prst="rect">
            <a:avLst/>
          </a:prstGeom>
          <a:noFill/>
          <a:ln w="9525">
            <a:noFill/>
            <a:miter lim="800000"/>
            <a:headEnd/>
            <a:tailEnd/>
          </a:ln>
        </p:spPr>
        <p:txBody>
          <a:bodyPr wrap="square">
            <a:spAutoFit/>
          </a:bodyPr>
          <a:lstStyle/>
          <a:p>
            <a:pPr algn="ctr"/>
            <a:r>
              <a:rPr lang="es-MX" sz="1600" b="1" dirty="0"/>
              <a:t>SISTEMA DE GESTIÒN DE CALIDAD – ISO9001:2015</a:t>
            </a:r>
            <a:br>
              <a:rPr lang="es-MX" sz="1600" b="1" dirty="0"/>
            </a:br>
            <a:r>
              <a:rPr lang="es-MX" sz="1600" dirty="0"/>
              <a:t>REVISIÓN GERENCIAL SECCIONAL</a:t>
            </a:r>
            <a:br>
              <a:rPr lang="es-MX" sz="1600" dirty="0"/>
            </a:br>
            <a:r>
              <a:rPr lang="es-MX" sz="1600" dirty="0">
                <a:solidFill>
                  <a:srgbClr val="FF3300"/>
                </a:solidFill>
              </a:rPr>
              <a:t/>
            </a:r>
            <a:br>
              <a:rPr lang="es-MX" sz="1600" dirty="0">
                <a:solidFill>
                  <a:srgbClr val="FF3300"/>
                </a:solidFill>
              </a:rPr>
            </a:br>
            <a:r>
              <a:rPr lang="es-MX" sz="2000" b="1" i="1" dirty="0">
                <a:solidFill>
                  <a:srgbClr val="FF3300"/>
                </a:solidFill>
              </a:rPr>
              <a:t>MACROPROCESO:  SOPORTE</a:t>
            </a:r>
          </a:p>
          <a:p>
            <a:pPr algn="ctr"/>
            <a:r>
              <a:rPr lang="es-MX" sz="2000" b="1" i="1" dirty="0">
                <a:solidFill>
                  <a:srgbClr val="FF3300"/>
                </a:solidFill>
              </a:rPr>
              <a:t>PROCESO: GESTIÓN FINANCIERA</a:t>
            </a:r>
          </a:p>
        </p:txBody>
      </p:sp>
      <p:graphicFrame>
        <p:nvGraphicFramePr>
          <p:cNvPr id="9" name="Tabla 8"/>
          <p:cNvGraphicFramePr>
            <a:graphicFrameLocks noGrp="1"/>
          </p:cNvGraphicFramePr>
          <p:nvPr>
            <p:extLst>
              <p:ext uri="{D42A27DB-BD31-4B8C-83A1-F6EECF244321}">
                <p14:modId xmlns:p14="http://schemas.microsoft.com/office/powerpoint/2010/main" val="748937033"/>
              </p:ext>
            </p:extLst>
          </p:nvPr>
        </p:nvGraphicFramePr>
        <p:xfrm>
          <a:off x="1043480" y="2598884"/>
          <a:ext cx="9780494" cy="2299257"/>
        </p:xfrm>
        <a:graphic>
          <a:graphicData uri="http://schemas.openxmlformats.org/drawingml/2006/table">
            <a:tbl>
              <a:tblPr firstRow="1" firstCol="1" bandRow="1">
                <a:tableStyleId>{5C22544A-7EE6-4342-B048-85BDC9FD1C3A}</a:tableStyleId>
              </a:tblPr>
              <a:tblGrid>
                <a:gridCol w="4889137">
                  <a:extLst>
                    <a:ext uri="{9D8B030D-6E8A-4147-A177-3AD203B41FA5}">
                      <a16:colId xmlns:a16="http://schemas.microsoft.com/office/drawing/2014/main" val="33211938"/>
                    </a:ext>
                  </a:extLst>
                </a:gridCol>
                <a:gridCol w="4891357">
                  <a:extLst>
                    <a:ext uri="{9D8B030D-6E8A-4147-A177-3AD203B41FA5}">
                      <a16:colId xmlns:a16="http://schemas.microsoft.com/office/drawing/2014/main" val="1464573718"/>
                    </a:ext>
                  </a:extLst>
                </a:gridCol>
              </a:tblGrid>
              <a:tr h="137544">
                <a:tc>
                  <a:txBody>
                    <a:bodyPr/>
                    <a:lstStyle/>
                    <a:p>
                      <a:pPr>
                        <a:lnSpc>
                          <a:spcPct val="107000"/>
                        </a:lnSpc>
                        <a:spcAft>
                          <a:spcPts val="0"/>
                        </a:spcAft>
                      </a:pPr>
                      <a:r>
                        <a:rPr lang="es-CO" sz="2000" dirty="0">
                          <a:solidFill>
                            <a:schemeClr val="tx1"/>
                          </a:solidFill>
                          <a:effectLst/>
                        </a:rPr>
                        <a:t>ARTICULACIÓN CON ACREDITACIÓN</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CO" sz="2000" dirty="0">
                          <a:solidFill>
                            <a:schemeClr val="tx1"/>
                          </a:solidFill>
                          <a:effectLst/>
                        </a:rPr>
                        <a:t>PROYECTO(S) PIDI ASOCIADO</a:t>
                      </a: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839645958"/>
                  </a:ext>
                </a:extLst>
              </a:tr>
              <a:tr h="711546">
                <a:tc>
                  <a:txBody>
                    <a:bodyPr/>
                    <a:lstStyle/>
                    <a:p>
                      <a:pPr>
                        <a:lnSpc>
                          <a:spcPct val="107000"/>
                        </a:lnSpc>
                        <a:spcAft>
                          <a:spcPts val="0"/>
                        </a:spcAft>
                      </a:pPr>
                      <a:endParaRPr lang="es-CO" sz="2000" dirty="0">
                        <a:solidFill>
                          <a:schemeClr val="tx1"/>
                        </a:solidFill>
                        <a:effectLst/>
                      </a:endParaRPr>
                    </a:p>
                    <a:p>
                      <a:pPr>
                        <a:lnSpc>
                          <a:spcPct val="107000"/>
                        </a:lnSpc>
                        <a:spcAft>
                          <a:spcPts val="0"/>
                        </a:spcAft>
                      </a:pPr>
                      <a:r>
                        <a:rPr lang="es-CO" sz="2000" dirty="0">
                          <a:solidFill>
                            <a:schemeClr val="tx1"/>
                          </a:solidFill>
                          <a:effectLst/>
                        </a:rPr>
                        <a:t>Factor 12. </a:t>
                      </a:r>
                      <a:r>
                        <a:rPr lang="es-CO" sz="2000" b="0" dirty="0">
                          <a:solidFill>
                            <a:schemeClr val="tx1"/>
                          </a:solidFill>
                          <a:effectLst/>
                        </a:rPr>
                        <a:t>Recursos Financieros </a:t>
                      </a:r>
                      <a:endParaRPr lang="es-CO"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07000"/>
                        </a:lnSpc>
                        <a:spcAft>
                          <a:spcPts val="0"/>
                        </a:spcAft>
                      </a:pPr>
                      <a:endParaRPr lang="es-CO" sz="2000" b="1" dirty="0">
                        <a:solidFill>
                          <a:schemeClr val="tx1"/>
                        </a:solidFill>
                        <a:effectLst/>
                      </a:endParaRPr>
                    </a:p>
                    <a:p>
                      <a:pPr algn="just">
                        <a:lnSpc>
                          <a:spcPct val="107000"/>
                        </a:lnSpc>
                        <a:spcAft>
                          <a:spcPts val="0"/>
                        </a:spcAft>
                      </a:pPr>
                      <a:r>
                        <a:rPr lang="es-CO" sz="2000" b="1" dirty="0">
                          <a:solidFill>
                            <a:schemeClr val="tx1"/>
                          </a:solidFill>
                          <a:effectLst/>
                        </a:rPr>
                        <a:t>Proyecto 25.</a:t>
                      </a:r>
                      <a:r>
                        <a:rPr lang="es-CO" sz="2000" dirty="0">
                          <a:solidFill>
                            <a:schemeClr val="tx1"/>
                          </a:solidFill>
                          <a:effectLst/>
                        </a:rPr>
                        <a:t> Fuentes de financiación y estrategias de fortalecimiento y control financiero</a:t>
                      </a:r>
                    </a:p>
                    <a:p>
                      <a:pPr algn="just">
                        <a:lnSpc>
                          <a:spcPct val="107000"/>
                        </a:lnSpc>
                        <a:spcAft>
                          <a:spcPts val="0"/>
                        </a:spcAft>
                      </a:pPr>
                      <a:endParaRPr lang="es-CO" sz="2000" dirty="0">
                        <a:solidFill>
                          <a:schemeClr val="tx1"/>
                        </a:solidFill>
                        <a:effectLst/>
                      </a:endParaRPr>
                    </a:p>
                  </a:txBody>
                  <a:tcPr marL="68580" marR="68580" marT="0" marB="0" anchor="ctr">
                    <a:solidFill>
                      <a:schemeClr val="bg1"/>
                    </a:solidFill>
                  </a:tcPr>
                </a:tc>
                <a:extLst>
                  <a:ext uri="{0D108BD9-81ED-4DB2-BD59-A6C34878D82A}">
                    <a16:rowId xmlns:a16="http://schemas.microsoft.com/office/drawing/2014/main" val="1851544738"/>
                  </a:ext>
                </a:extLst>
              </a:tr>
              <a:tr h="342441">
                <a:tc>
                  <a:txBody>
                    <a:bodyPr/>
                    <a:lstStyle/>
                    <a:p>
                      <a:pPr>
                        <a:lnSpc>
                          <a:spcPct val="107000"/>
                        </a:lnSpc>
                        <a:spcAft>
                          <a:spcPts val="0"/>
                        </a:spcAft>
                      </a:pPr>
                      <a:endParaRPr lang="es-CO"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lnSpc>
                          <a:spcPct val="107000"/>
                        </a:lnSpc>
                        <a:spcAft>
                          <a:spcPts val="0"/>
                        </a:spcAft>
                      </a:pPr>
                      <a:endParaRPr lang="es-C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688045585"/>
                  </a:ext>
                </a:extLst>
              </a:tr>
            </a:tbl>
          </a:graphicData>
        </a:graphic>
      </p:graphicFrame>
    </p:spTree>
    <p:extLst>
      <p:ext uri="{BB962C8B-B14F-4D97-AF65-F5344CB8AC3E}">
        <p14:creationId xmlns:p14="http://schemas.microsoft.com/office/powerpoint/2010/main" val="9502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49511" y="-81220"/>
            <a:ext cx="984699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400" b="1" kern="0" dirty="0"/>
              <a:t>GESTIÓN DEL RIESGO</a:t>
            </a:r>
            <a:r>
              <a:rPr lang="es-CO" sz="2400" b="1" kern="0" dirty="0">
                <a:solidFill>
                  <a:srgbClr val="FFFF00"/>
                </a:solidFill>
              </a:rPr>
              <a:t/>
            </a:r>
            <a:br>
              <a:rPr lang="es-CO" sz="2400" b="1" kern="0" dirty="0">
                <a:solidFill>
                  <a:srgbClr val="FFFF00"/>
                </a:solidFill>
              </a:rPr>
            </a:br>
            <a:r>
              <a:rPr lang="es-CO" sz="2000" b="1" kern="0" dirty="0"/>
              <a:t>Eficacia de las acciones tomadas para abordar los riesgos y las oportunidades.</a:t>
            </a:r>
            <a:endParaRPr lang="es-ES" sz="2000" b="1" dirty="0">
              <a:hlinkClick r:id="rId2" action="ppaction://hlinkfile"/>
            </a:endParaRPr>
          </a:p>
        </p:txBody>
      </p:sp>
      <p:graphicFrame>
        <p:nvGraphicFramePr>
          <p:cNvPr id="3" name="6 Tabla"/>
          <p:cNvGraphicFramePr>
            <a:graphicFrameLocks noGrp="1"/>
          </p:cNvGraphicFramePr>
          <p:nvPr>
            <p:extLst>
              <p:ext uri="{D42A27DB-BD31-4B8C-83A1-F6EECF244321}">
                <p14:modId xmlns:p14="http://schemas.microsoft.com/office/powerpoint/2010/main" val="971026042"/>
              </p:ext>
            </p:extLst>
          </p:nvPr>
        </p:nvGraphicFramePr>
        <p:xfrm>
          <a:off x="349511" y="2407755"/>
          <a:ext cx="10171804" cy="3329656"/>
        </p:xfrm>
        <a:graphic>
          <a:graphicData uri="http://schemas.openxmlformats.org/drawingml/2006/table">
            <a:tbl>
              <a:tblPr/>
              <a:tblGrid>
                <a:gridCol w="3627896">
                  <a:extLst>
                    <a:ext uri="{9D8B030D-6E8A-4147-A177-3AD203B41FA5}">
                      <a16:colId xmlns:a16="http://schemas.microsoft.com/office/drawing/2014/main" val="20000"/>
                    </a:ext>
                  </a:extLst>
                </a:gridCol>
                <a:gridCol w="2321407">
                  <a:extLst>
                    <a:ext uri="{9D8B030D-6E8A-4147-A177-3AD203B41FA5}">
                      <a16:colId xmlns:a16="http://schemas.microsoft.com/office/drawing/2014/main" val="20001"/>
                    </a:ext>
                  </a:extLst>
                </a:gridCol>
                <a:gridCol w="4192109">
                  <a:extLst>
                    <a:ext uri="{9D8B030D-6E8A-4147-A177-3AD203B41FA5}">
                      <a16:colId xmlns:a16="http://schemas.microsoft.com/office/drawing/2014/main" val="20002"/>
                    </a:ext>
                  </a:extLst>
                </a:gridCol>
                <a:gridCol w="30392">
                  <a:extLst>
                    <a:ext uri="{9D8B030D-6E8A-4147-A177-3AD203B41FA5}">
                      <a16:colId xmlns:a16="http://schemas.microsoft.com/office/drawing/2014/main" val="20003"/>
                    </a:ext>
                  </a:extLst>
                </a:gridCol>
              </a:tblGrid>
              <a:tr h="322192">
                <a:tc gridSpan="4">
                  <a:txBody>
                    <a:bodyPr/>
                    <a:lstStyle/>
                    <a:p>
                      <a:pPr algn="ctr" fontAlgn="ctr"/>
                      <a:endParaRPr lang="es-ES" sz="1600" b="1" i="0" u="none" strike="noStrike" dirty="0">
                        <a:solidFill>
                          <a:srgbClr val="FF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ctr"/>
                      <a:endParaRPr lang="es-ES" sz="1000" b="1" i="0" u="none" strike="noStrike" dirty="0">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fontAlgn="ctr"/>
                      <a:endParaRPr lang="es-ES" sz="1600" b="1" i="0" u="none" strike="noStrike" dirty="0">
                        <a:solidFill>
                          <a:srgbClr val="FF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563837">
                <a:tc>
                  <a:txBody>
                    <a:bodyPr/>
                    <a:lstStyle/>
                    <a:p>
                      <a:pPr algn="ctr" fontAlgn="ctr"/>
                      <a:r>
                        <a:rPr lang="es-ES" sz="1400" b="1" i="0" u="none" strike="noStrike" dirty="0">
                          <a:latin typeface="Century Gothic"/>
                        </a:rPr>
                        <a:t>RESUMEN RIESGO y</a:t>
                      </a:r>
                      <a:r>
                        <a:rPr lang="es-ES" sz="1400" b="1" i="0" u="none" strike="noStrike" baseline="0" dirty="0">
                          <a:latin typeface="Century Gothic"/>
                        </a:rPr>
                        <a:t> CAUSA A ELIMINAR</a:t>
                      </a:r>
                      <a:endParaRPr lang="es-ES" sz="1400" b="1" i="0" u="none" strike="noStrike" dirty="0">
                        <a:latin typeface="Century Gothic"/>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ES" sz="1400" b="1" i="0" u="none" strike="noStrike" dirty="0">
                          <a:latin typeface="Century Gothic"/>
                        </a:rPr>
                        <a:t>OPORTUNIDADES DE MEJORA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s-CO" b="1" dirty="0"/>
                        <a:t>SEGUIMIENTO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s-CO"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2466">
                <a:tc>
                  <a:txBody>
                    <a:bodyPr/>
                    <a:lstStyle/>
                    <a:p>
                      <a:pPr algn="l" fontAlgn="b"/>
                      <a:r>
                        <a:rPr lang="es-ES" sz="1100" b="1" i="0" u="none" strike="noStrike" dirty="0">
                          <a:latin typeface="Century Gothic"/>
                        </a:rPr>
                        <a:t>s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b"/>
                      <a:r>
                        <a:rPr lang="es-ES" sz="1100" b="1" i="0" u="none" strike="noStrike" dirty="0">
                          <a:latin typeface="Century Gothic"/>
                        </a:rPr>
                        <a:t>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endParaRPr lang="es-CO"/>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endParaRPr lang="es-CO"/>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02"/>
                  </a:ext>
                </a:extLst>
              </a:tr>
              <a:tr h="2081161">
                <a:tc>
                  <a:txBody>
                    <a:bodyPr/>
                    <a:lstStyle/>
                    <a:p>
                      <a:pPr algn="just" fontAlgn="ctr"/>
                      <a:r>
                        <a:rPr lang="es-CO" sz="1100" b="1" i="0" u="none" strike="noStrike" kern="1200" dirty="0">
                          <a:solidFill>
                            <a:srgbClr val="000000"/>
                          </a:solidFill>
                          <a:latin typeface="Arial"/>
                          <a:ea typeface="+mn-ea"/>
                          <a:cs typeface="+mn-cs"/>
                        </a:rPr>
                        <a:t>RIESGO TECNOLÓGICO: Fallas en la conectividad en el sistema de información</a:t>
                      </a:r>
                      <a:endParaRPr lang="es-ES" sz="1100" b="0" i="0" u="none" strike="noStrike" kern="1200" dirty="0">
                        <a:solidFill>
                          <a:srgbClr val="000000"/>
                        </a:solidFill>
                        <a:latin typeface="Arial"/>
                        <a:ea typeface="+mn-ea"/>
                        <a:cs typeface="+mn-cs"/>
                      </a:endParaRPr>
                    </a:p>
                  </a:txBody>
                  <a:tcPr marL="0" marR="0" marT="0"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600" dirty="0">
                          <a:effectLst/>
                          <a:latin typeface="Calibri" panose="020F0502020204030204" pitchFamily="34" charset="0"/>
                          <a:ea typeface="Calibri" panose="020F0502020204030204" pitchFamily="34" charset="0"/>
                          <a:cs typeface="Times New Roman" panose="02020603050405020304" pitchFamily="18" charset="0"/>
                        </a:rPr>
                        <a:t>A raíz del proyecto de unificación, la sede principal debe garantizar la conectividad de los sistemas para todas las Seccionales</a:t>
                      </a:r>
                    </a:p>
                  </a:txBody>
                  <a:tcPr marL="9525" marR="9525" marT="9525"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200" b="1" i="0" u="none" strike="noStrike" dirty="0">
                          <a:solidFill>
                            <a:srgbClr val="000000"/>
                          </a:solidFill>
                          <a:effectLst/>
                          <a:latin typeface="Calibri" panose="020F0502020204030204" pitchFamily="34" charset="0"/>
                        </a:rPr>
                        <a:t>Cerrada:</a:t>
                      </a:r>
                      <a:r>
                        <a:rPr lang="es-CO" sz="1200" b="1" i="0" u="none" strike="noStrike" baseline="0" dirty="0">
                          <a:solidFill>
                            <a:srgbClr val="000000"/>
                          </a:solidFill>
                          <a:effectLst/>
                          <a:latin typeface="Calibri" panose="020F0502020204030204" pitchFamily="34" charset="0"/>
                        </a:rPr>
                        <a:t> </a:t>
                      </a:r>
                      <a:r>
                        <a:rPr lang="es-CO" sz="1200" b="0" i="0" u="none" strike="noStrike" baseline="0" dirty="0">
                          <a:solidFill>
                            <a:srgbClr val="000000"/>
                          </a:solidFill>
                          <a:effectLst/>
                          <a:latin typeface="Calibri" panose="020F0502020204030204" pitchFamily="34" charset="0"/>
                        </a:rPr>
                        <a:t>El software genera las copias de respaldo todos los días para brindar seguridad a las operaciones de las seccionales</a:t>
                      </a:r>
                      <a:endParaRPr lang="es-CO"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s-CO" dirty="0"/>
                    </a:p>
                  </a:txBody>
                  <a:tcPr marL="0" marR="0" marT="0" marB="0" anchor="ctr">
                    <a:lnL w="6350" cap="flat" cmpd="sng" algn="ctr">
                      <a:solidFill>
                        <a:srgbClr val="FF66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 name="9 Tabla"/>
          <p:cNvGraphicFramePr>
            <a:graphicFrameLocks noGrp="1"/>
          </p:cNvGraphicFramePr>
          <p:nvPr>
            <p:extLst>
              <p:ext uri="{D42A27DB-BD31-4B8C-83A1-F6EECF244321}">
                <p14:modId xmlns:p14="http://schemas.microsoft.com/office/powerpoint/2010/main" val="1100851635"/>
              </p:ext>
            </p:extLst>
          </p:nvPr>
        </p:nvGraphicFramePr>
        <p:xfrm>
          <a:off x="395536" y="1090343"/>
          <a:ext cx="9994556" cy="1194695"/>
        </p:xfrm>
        <a:graphic>
          <a:graphicData uri="http://schemas.openxmlformats.org/drawingml/2006/table">
            <a:tbl>
              <a:tblPr/>
              <a:tblGrid>
                <a:gridCol w="1903756">
                  <a:extLst>
                    <a:ext uri="{9D8B030D-6E8A-4147-A177-3AD203B41FA5}">
                      <a16:colId xmlns:a16="http://schemas.microsoft.com/office/drawing/2014/main" val="20000"/>
                    </a:ext>
                  </a:extLst>
                </a:gridCol>
                <a:gridCol w="1618160">
                  <a:extLst>
                    <a:ext uri="{9D8B030D-6E8A-4147-A177-3AD203B41FA5}">
                      <a16:colId xmlns:a16="http://schemas.microsoft.com/office/drawing/2014/main" val="20001"/>
                    </a:ext>
                  </a:extLst>
                </a:gridCol>
                <a:gridCol w="1618160">
                  <a:extLst>
                    <a:ext uri="{9D8B030D-6E8A-4147-A177-3AD203B41FA5}">
                      <a16:colId xmlns:a16="http://schemas.microsoft.com/office/drawing/2014/main" val="20002"/>
                    </a:ext>
                  </a:extLst>
                </a:gridCol>
                <a:gridCol w="1618160">
                  <a:extLst>
                    <a:ext uri="{9D8B030D-6E8A-4147-A177-3AD203B41FA5}">
                      <a16:colId xmlns:a16="http://schemas.microsoft.com/office/drawing/2014/main" val="20003"/>
                    </a:ext>
                  </a:extLst>
                </a:gridCol>
                <a:gridCol w="1618160">
                  <a:extLst>
                    <a:ext uri="{9D8B030D-6E8A-4147-A177-3AD203B41FA5}">
                      <a16:colId xmlns:a16="http://schemas.microsoft.com/office/drawing/2014/main" val="20004"/>
                    </a:ext>
                  </a:extLst>
                </a:gridCol>
                <a:gridCol w="1618160">
                  <a:extLst>
                    <a:ext uri="{9D8B030D-6E8A-4147-A177-3AD203B41FA5}">
                      <a16:colId xmlns:a16="http://schemas.microsoft.com/office/drawing/2014/main" val="20005"/>
                    </a:ext>
                  </a:extLst>
                </a:gridCol>
              </a:tblGrid>
              <a:tr h="219335">
                <a:tc>
                  <a:txBody>
                    <a:bodyPr/>
                    <a:lstStyle/>
                    <a:p>
                      <a:pPr algn="just" fontAlgn="ctr"/>
                      <a:r>
                        <a:rPr lang="es-ES" sz="1000" b="1" i="0" u="none" strike="noStrike" dirty="0">
                          <a:latin typeface="Arial"/>
                        </a:rPr>
                        <a:t>OPORTUNIDADES</a:t>
                      </a:r>
                      <a:r>
                        <a:rPr lang="es-ES" sz="1000" b="1" i="0" u="none" strike="noStrike" baseline="0" dirty="0">
                          <a:latin typeface="Arial"/>
                        </a:rPr>
                        <a:t> DE MEJORA</a:t>
                      </a:r>
                      <a:endParaRPr lang="es-ES"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200" b="1" i="0" u="none" strike="noStrike">
                          <a:latin typeface="Arial"/>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200" b="1" i="0" u="none" strike="noStrike" dirty="0">
                          <a:latin typeface="Arial"/>
                        </a:rPr>
                        <a:t>CERRADAS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200" b="1" i="0" u="none" strike="noStrike">
                          <a:latin typeface="Arial"/>
                        </a:rPr>
                        <a:t>TOTAL RIESGOS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200" b="1" i="0" u="none" strike="noStrike">
                          <a:latin typeface="Arial"/>
                        </a:rPr>
                        <a:t>EFICAZ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1200" b="1" i="0" u="none" strike="noStrike">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140704">
                <a:tc>
                  <a:txBody>
                    <a:bodyPr/>
                    <a:lstStyle/>
                    <a:p>
                      <a:pPr algn="ctr" fontAlgn="ctr"/>
                      <a:r>
                        <a:rPr lang="es-CO" sz="20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0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0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4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000" b="0" i="0" u="none" strike="noStrike" dirty="0">
                          <a:solidFill>
                            <a:srgbClr val="000000"/>
                          </a:solidFill>
                          <a:effectLst/>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893">
                <a:tc gridSpan="6">
                  <a:txBody>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kumimoji="0" lang="es-ES" sz="2000" b="0" i="0" u="none" strike="noStrike" cap="none" normalizeH="0" baseline="0" dirty="0">
                          <a:ln>
                            <a:noFill/>
                          </a:ln>
                          <a:solidFill>
                            <a:schemeClr val="tx1"/>
                          </a:solidFill>
                          <a:effectLst/>
                          <a:latin typeface="Arial" charset="0"/>
                          <a:ea typeface="MS PGothic" pitchFamily="34" charset="-128"/>
                        </a:rPr>
                        <a:t>Se identificaron 2 riesgos (Tecnológico y Legal) y se formularon 4 oportunidades de mejora, 2 de ellas se encuentran cerradas.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s-ES" sz="1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s-ES" sz="1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s-ES" sz="2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2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7220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49511" y="-81220"/>
            <a:ext cx="984699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2400" b="1" kern="0" dirty="0"/>
              <a:t>GESTIÓN DEL RIESGO</a:t>
            </a:r>
            <a:r>
              <a:rPr lang="es-CO" sz="2400" b="1" kern="0" dirty="0">
                <a:solidFill>
                  <a:srgbClr val="FFFF00"/>
                </a:solidFill>
              </a:rPr>
              <a:t/>
            </a:r>
            <a:br>
              <a:rPr lang="es-CO" sz="2400" b="1" kern="0" dirty="0">
                <a:solidFill>
                  <a:srgbClr val="FFFF00"/>
                </a:solidFill>
              </a:rPr>
            </a:br>
            <a:r>
              <a:rPr lang="es-CO" sz="2000" b="1" kern="0" dirty="0"/>
              <a:t>Eficacia de las acciones tomadas para abordar los riesgos y las oportunidades.</a:t>
            </a:r>
            <a:endParaRPr lang="es-ES" sz="2000" b="1" dirty="0">
              <a:hlinkClick r:id="rId2" action="ppaction://hlinkfile"/>
            </a:endParaRPr>
          </a:p>
        </p:txBody>
      </p:sp>
      <p:graphicFrame>
        <p:nvGraphicFramePr>
          <p:cNvPr id="3" name="6 Tabla"/>
          <p:cNvGraphicFramePr>
            <a:graphicFrameLocks noGrp="1"/>
          </p:cNvGraphicFramePr>
          <p:nvPr>
            <p:extLst>
              <p:ext uri="{D42A27DB-BD31-4B8C-83A1-F6EECF244321}">
                <p14:modId xmlns:p14="http://schemas.microsoft.com/office/powerpoint/2010/main" val="4289101494"/>
              </p:ext>
            </p:extLst>
          </p:nvPr>
        </p:nvGraphicFramePr>
        <p:xfrm>
          <a:off x="349511" y="2407755"/>
          <a:ext cx="10171804" cy="4061768"/>
        </p:xfrm>
        <a:graphic>
          <a:graphicData uri="http://schemas.openxmlformats.org/drawingml/2006/table">
            <a:tbl>
              <a:tblPr/>
              <a:tblGrid>
                <a:gridCol w="2017171">
                  <a:extLst>
                    <a:ext uri="{9D8B030D-6E8A-4147-A177-3AD203B41FA5}">
                      <a16:colId xmlns:a16="http://schemas.microsoft.com/office/drawing/2014/main" val="20000"/>
                    </a:ext>
                  </a:extLst>
                </a:gridCol>
                <a:gridCol w="3932132">
                  <a:extLst>
                    <a:ext uri="{9D8B030D-6E8A-4147-A177-3AD203B41FA5}">
                      <a16:colId xmlns:a16="http://schemas.microsoft.com/office/drawing/2014/main" val="20001"/>
                    </a:ext>
                  </a:extLst>
                </a:gridCol>
                <a:gridCol w="4192109">
                  <a:extLst>
                    <a:ext uri="{9D8B030D-6E8A-4147-A177-3AD203B41FA5}">
                      <a16:colId xmlns:a16="http://schemas.microsoft.com/office/drawing/2014/main" val="20002"/>
                    </a:ext>
                  </a:extLst>
                </a:gridCol>
                <a:gridCol w="30392">
                  <a:extLst>
                    <a:ext uri="{9D8B030D-6E8A-4147-A177-3AD203B41FA5}">
                      <a16:colId xmlns:a16="http://schemas.microsoft.com/office/drawing/2014/main" val="20003"/>
                    </a:ext>
                  </a:extLst>
                </a:gridCol>
              </a:tblGrid>
              <a:tr h="256048">
                <a:tc gridSpan="4">
                  <a:txBody>
                    <a:bodyPr/>
                    <a:lstStyle/>
                    <a:p>
                      <a:pPr algn="ctr" fontAlgn="ctr"/>
                      <a:endParaRPr lang="es-ES" sz="1600" b="1" i="0" u="none" strike="noStrike" dirty="0">
                        <a:solidFill>
                          <a:srgbClr val="FF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fontAlgn="ctr"/>
                      <a:endParaRPr lang="es-ES" sz="1000" b="1" i="0" u="none" strike="noStrike" dirty="0">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fontAlgn="ctr"/>
                      <a:endParaRPr lang="es-ES" sz="1600" b="1" i="0" u="none" strike="noStrike" dirty="0">
                        <a:solidFill>
                          <a:srgbClr val="FF0000"/>
                        </a:solidFill>
                        <a:latin typeface="Century Gothic"/>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CO"/>
                    </a:p>
                  </a:txBody>
                  <a:tcPr/>
                </a:tc>
                <a:extLst>
                  <a:ext uri="{0D108BD9-81ED-4DB2-BD59-A6C34878D82A}">
                    <a16:rowId xmlns:a16="http://schemas.microsoft.com/office/drawing/2014/main" val="10000"/>
                  </a:ext>
                </a:extLst>
              </a:tr>
              <a:tr h="448083">
                <a:tc>
                  <a:txBody>
                    <a:bodyPr/>
                    <a:lstStyle/>
                    <a:p>
                      <a:pPr algn="ctr" fontAlgn="ctr"/>
                      <a:r>
                        <a:rPr lang="es-ES" sz="1400" b="1" i="0" u="none" strike="noStrike" dirty="0">
                          <a:latin typeface="Century Gothic"/>
                        </a:rPr>
                        <a:t>RESUMEN RIESGO y</a:t>
                      </a:r>
                      <a:r>
                        <a:rPr lang="es-ES" sz="1400" b="1" i="0" u="none" strike="noStrike" baseline="0" dirty="0">
                          <a:latin typeface="Century Gothic"/>
                        </a:rPr>
                        <a:t> CAUSA A ELIMINAR</a:t>
                      </a:r>
                      <a:endParaRPr lang="es-ES" sz="1400" b="1" i="0" u="none" strike="noStrike" dirty="0">
                        <a:latin typeface="Century Gothic"/>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ES" sz="1400" b="1" i="0" u="none" strike="noStrike" dirty="0">
                          <a:latin typeface="Century Gothic"/>
                        </a:rPr>
                        <a:t>OPORTUNIDADES DE MEJORA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s-CO" b="1" dirty="0"/>
                        <a:t>SEGUIMIENTO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s-CO"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88054">
                <a:tc>
                  <a:txBody>
                    <a:bodyPr/>
                    <a:lstStyle/>
                    <a:p>
                      <a:pPr algn="l" fontAlgn="b"/>
                      <a:r>
                        <a:rPr lang="es-ES" sz="1100" b="1" i="0" u="none" strike="noStrike" dirty="0">
                          <a:latin typeface="Century Gothic"/>
                        </a:rPr>
                        <a:t>s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b"/>
                      <a:r>
                        <a:rPr lang="es-ES" sz="1100" b="1" i="0" u="none" strike="noStrike" dirty="0">
                          <a:latin typeface="Century Gothic"/>
                        </a:rPr>
                        <a:t> </a:t>
                      </a: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endParaRPr lang="es-CO"/>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endParaRPr lang="es-CO"/>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10002"/>
                  </a:ext>
                </a:extLst>
              </a:tr>
              <a:tr h="729136">
                <a:tc rowSpan="3">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400" b="1" i="0" u="none" strike="noStrike" kern="1200" dirty="0">
                          <a:solidFill>
                            <a:srgbClr val="000000"/>
                          </a:solidFill>
                          <a:latin typeface="Arial"/>
                          <a:ea typeface="+mn-ea"/>
                          <a:cs typeface="+mn-cs"/>
                        </a:rPr>
                        <a:t>RIESGO LEGAL: Pérdida de títulos valor</a:t>
                      </a:r>
                      <a:endParaRPr lang="es-ES" sz="1400" b="0" i="0" u="none" strike="noStrike" kern="1200" dirty="0">
                        <a:solidFill>
                          <a:srgbClr val="000000"/>
                        </a:solidFill>
                        <a:latin typeface="Arial"/>
                        <a:ea typeface="+mn-ea"/>
                        <a:cs typeface="+mn-cs"/>
                      </a:endParaRPr>
                    </a:p>
                  </a:txBody>
                  <a:tcPr marL="0" marR="0" marT="0"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Adquisición de dos cámaras de seguridad con ubicación estratégica que vigile sitios de almacenamiento de pagarés y CDT</a:t>
                      </a:r>
                    </a:p>
                  </a:txBody>
                  <a:tcPr marL="9525" marR="9525" marT="9525"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800" b="1" i="0" u="none" strike="noStrike" dirty="0">
                          <a:solidFill>
                            <a:srgbClr val="FF0000"/>
                          </a:solidFill>
                          <a:effectLst/>
                          <a:latin typeface="Calibri" panose="020F0502020204030204" pitchFamily="34" charset="0"/>
                        </a:rPr>
                        <a:t>En Proceso: </a:t>
                      </a:r>
                      <a:r>
                        <a:rPr lang="es-CO" sz="1800" b="0" i="0" u="none" strike="noStrike" dirty="0">
                          <a:solidFill>
                            <a:srgbClr val="000000"/>
                          </a:solidFill>
                          <a:effectLst/>
                          <a:latin typeface="Calibri" panose="020F0502020204030204" pitchFamily="34" charset="0"/>
                        </a:rPr>
                        <a:t>Se hizo requisición de compra</a:t>
                      </a:r>
                    </a:p>
                  </a:txBody>
                  <a:tcPr marL="0" marR="0" marT="0"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s-CO" dirty="0"/>
                    </a:p>
                  </a:txBody>
                  <a:tcPr marL="0" marR="0" marT="0" marB="0" anchor="ctr">
                    <a:lnL w="6350" cap="flat" cmpd="sng" algn="ctr">
                      <a:solidFill>
                        <a:srgbClr val="FF66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715446"/>
                  </a:ext>
                </a:extLst>
              </a:tr>
              <a:tr h="729136">
                <a:tc vMerge="1">
                  <a:txBody>
                    <a:bodyPr/>
                    <a:lstStyle/>
                    <a:p>
                      <a:pPr algn="just" fontAlgn="ctr"/>
                      <a:endParaRPr lang="es-ES" sz="1100" b="0" i="0" u="none" strike="noStrike" kern="1200" dirty="0">
                        <a:solidFill>
                          <a:srgbClr val="000000"/>
                        </a:solidFill>
                        <a:latin typeface="Arial"/>
                        <a:ea typeface="+mn-ea"/>
                        <a:cs typeface="+mn-cs"/>
                      </a:endParaRPr>
                    </a:p>
                  </a:txBody>
                  <a:tcPr marL="0" marR="0" marT="0"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Habilitación de espacios  para almacenamiento y custodia adecuada  de los títulos valores en el nuevo edificio administrativo</a:t>
                      </a:r>
                    </a:p>
                  </a:txBody>
                  <a:tcPr marL="9525" marR="9525" marT="9525"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800" b="0" i="0" u="none" strike="noStrike" dirty="0">
                          <a:solidFill>
                            <a:srgbClr val="FF0000"/>
                          </a:solidFill>
                          <a:effectLst/>
                          <a:latin typeface="Calibri" panose="020F0502020204030204" pitchFamily="34" charset="0"/>
                        </a:rPr>
                        <a:t>En Proceso</a:t>
                      </a:r>
                      <a:r>
                        <a:rPr lang="es-CO" sz="1800" b="0" i="0" u="none" strike="noStrike" dirty="0">
                          <a:solidFill>
                            <a:srgbClr val="000000"/>
                          </a:solidFill>
                          <a:effectLst/>
                          <a:latin typeface="Calibri" panose="020F0502020204030204" pitchFamily="34" charset="0"/>
                        </a:rPr>
                        <a:t>: Ya se dio inicio a la construcción del edificio administrativo. Se deberá modificar la política, porque los intermediarios financieros cada vez más se niegan a emitir </a:t>
                      </a:r>
                      <a:r>
                        <a:rPr lang="es-CO" sz="1800" b="0" i="0" u="none" strike="noStrike" dirty="0" err="1">
                          <a:solidFill>
                            <a:srgbClr val="000000"/>
                          </a:solidFill>
                          <a:effectLst/>
                          <a:latin typeface="Calibri" panose="020F0502020204030204" pitchFamily="34" charset="0"/>
                        </a:rPr>
                        <a:t>CDT¨s</a:t>
                      </a:r>
                      <a:r>
                        <a:rPr lang="es-CO" sz="1800" b="0" i="0" u="none" strike="noStrike" dirty="0">
                          <a:solidFill>
                            <a:srgbClr val="000000"/>
                          </a:solidFill>
                          <a:effectLst/>
                          <a:latin typeface="Calibri" panose="020F0502020204030204" pitchFamily="34" charset="0"/>
                        </a:rPr>
                        <a:t> en físico</a:t>
                      </a:r>
                    </a:p>
                  </a:txBody>
                  <a:tcPr marL="0" marR="0" marT="0"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s-CO" dirty="0"/>
                    </a:p>
                  </a:txBody>
                  <a:tcPr marL="0" marR="0" marT="0" marB="0" anchor="ctr">
                    <a:lnL w="6350" cap="flat" cmpd="sng" algn="ctr">
                      <a:solidFill>
                        <a:srgbClr val="FF66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42965"/>
                  </a:ext>
                </a:extLst>
              </a:tr>
              <a:tr h="968847">
                <a:tc vMerge="1">
                  <a:txBody>
                    <a:bodyPr/>
                    <a:lstStyle/>
                    <a:p>
                      <a:pPr algn="just" fontAlgn="ctr"/>
                      <a:endParaRPr lang="es-ES" sz="1100" b="0" i="0" u="none" strike="noStrike" kern="1200" dirty="0">
                        <a:solidFill>
                          <a:srgbClr val="000000"/>
                        </a:solidFill>
                        <a:latin typeface="Arial"/>
                        <a:ea typeface="+mn-ea"/>
                        <a:cs typeface="+mn-cs"/>
                      </a:endParaRPr>
                    </a:p>
                  </a:txBody>
                  <a:tcPr marL="0" marR="0" marT="0"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Carta de autorización de colocación de prórroga de CDT con advertencia que el título valor no es negociable y sello de pago a primer beneficiario en todos los cheques girados</a:t>
                      </a:r>
                    </a:p>
                  </a:txBody>
                  <a:tcPr marL="9525" marR="9525" marT="9525"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800" b="0" i="0" u="none" strike="noStrike" dirty="0">
                          <a:solidFill>
                            <a:srgbClr val="000000"/>
                          </a:solidFill>
                          <a:effectLst/>
                          <a:latin typeface="Calibri" panose="020F0502020204030204" pitchFamily="34" charset="0"/>
                        </a:rPr>
                        <a:t>Cerrada: Acción permanente</a:t>
                      </a:r>
                    </a:p>
                  </a:txBody>
                  <a:tcPr marL="0" marR="0" marT="0" marB="0" anchor="ctr">
                    <a:lnL w="6350" cap="flat" cmpd="sng" algn="ctr">
                      <a:solidFill>
                        <a:srgbClr val="FF6600"/>
                      </a:solidFill>
                      <a:prstDash val="solid"/>
                      <a:round/>
                      <a:headEnd type="none" w="med" len="med"/>
                      <a:tailEnd type="none" w="med" len="med"/>
                    </a:lnL>
                    <a:lnR w="6350" cap="flat" cmpd="sng" algn="ctr">
                      <a:solidFill>
                        <a:srgbClr val="FF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s-CO" dirty="0"/>
                    </a:p>
                  </a:txBody>
                  <a:tcPr marL="0" marR="0" marT="0" marB="0" anchor="ctr">
                    <a:lnL w="6350" cap="flat" cmpd="sng" algn="ctr">
                      <a:solidFill>
                        <a:srgbClr val="FF66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65485"/>
                  </a:ext>
                </a:extLst>
              </a:tr>
            </a:tbl>
          </a:graphicData>
        </a:graphic>
      </p:graphicFrame>
      <p:graphicFrame>
        <p:nvGraphicFramePr>
          <p:cNvPr id="4" name="9 Tabla"/>
          <p:cNvGraphicFramePr>
            <a:graphicFrameLocks noGrp="1"/>
          </p:cNvGraphicFramePr>
          <p:nvPr>
            <p:extLst>
              <p:ext uri="{D42A27DB-BD31-4B8C-83A1-F6EECF244321}">
                <p14:modId xmlns:p14="http://schemas.microsoft.com/office/powerpoint/2010/main" val="1623412399"/>
              </p:ext>
            </p:extLst>
          </p:nvPr>
        </p:nvGraphicFramePr>
        <p:xfrm>
          <a:off x="395536" y="1090343"/>
          <a:ext cx="9994556" cy="1194695"/>
        </p:xfrm>
        <a:graphic>
          <a:graphicData uri="http://schemas.openxmlformats.org/drawingml/2006/table">
            <a:tbl>
              <a:tblPr/>
              <a:tblGrid>
                <a:gridCol w="1903756">
                  <a:extLst>
                    <a:ext uri="{9D8B030D-6E8A-4147-A177-3AD203B41FA5}">
                      <a16:colId xmlns:a16="http://schemas.microsoft.com/office/drawing/2014/main" val="20000"/>
                    </a:ext>
                  </a:extLst>
                </a:gridCol>
                <a:gridCol w="1618160">
                  <a:extLst>
                    <a:ext uri="{9D8B030D-6E8A-4147-A177-3AD203B41FA5}">
                      <a16:colId xmlns:a16="http://schemas.microsoft.com/office/drawing/2014/main" val="20001"/>
                    </a:ext>
                  </a:extLst>
                </a:gridCol>
                <a:gridCol w="1618160">
                  <a:extLst>
                    <a:ext uri="{9D8B030D-6E8A-4147-A177-3AD203B41FA5}">
                      <a16:colId xmlns:a16="http://schemas.microsoft.com/office/drawing/2014/main" val="20002"/>
                    </a:ext>
                  </a:extLst>
                </a:gridCol>
                <a:gridCol w="1618160">
                  <a:extLst>
                    <a:ext uri="{9D8B030D-6E8A-4147-A177-3AD203B41FA5}">
                      <a16:colId xmlns:a16="http://schemas.microsoft.com/office/drawing/2014/main" val="20003"/>
                    </a:ext>
                  </a:extLst>
                </a:gridCol>
                <a:gridCol w="1618160">
                  <a:extLst>
                    <a:ext uri="{9D8B030D-6E8A-4147-A177-3AD203B41FA5}">
                      <a16:colId xmlns:a16="http://schemas.microsoft.com/office/drawing/2014/main" val="20004"/>
                    </a:ext>
                  </a:extLst>
                </a:gridCol>
                <a:gridCol w="1618160">
                  <a:extLst>
                    <a:ext uri="{9D8B030D-6E8A-4147-A177-3AD203B41FA5}">
                      <a16:colId xmlns:a16="http://schemas.microsoft.com/office/drawing/2014/main" val="20005"/>
                    </a:ext>
                  </a:extLst>
                </a:gridCol>
              </a:tblGrid>
              <a:tr h="219335">
                <a:tc>
                  <a:txBody>
                    <a:bodyPr/>
                    <a:lstStyle/>
                    <a:p>
                      <a:pPr algn="just" fontAlgn="ctr"/>
                      <a:r>
                        <a:rPr lang="es-ES" sz="1000" b="1" i="0" u="none" strike="noStrike" dirty="0">
                          <a:latin typeface="Arial"/>
                        </a:rPr>
                        <a:t>OPORTUNIDADES</a:t>
                      </a:r>
                      <a:r>
                        <a:rPr lang="es-ES" sz="1000" b="1" i="0" u="none" strike="noStrike" baseline="0" dirty="0">
                          <a:latin typeface="Arial"/>
                        </a:rPr>
                        <a:t> DE MEJORA</a:t>
                      </a:r>
                      <a:endParaRPr lang="es-ES" sz="1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200" b="1" i="0" u="none" strike="noStrike">
                          <a:latin typeface="Arial"/>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200" b="1" i="0" u="none" strike="noStrike" dirty="0">
                          <a:latin typeface="Arial"/>
                        </a:rPr>
                        <a:t>CERRADAS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200" b="1" i="0" u="none" strike="noStrike">
                          <a:latin typeface="Arial"/>
                        </a:rPr>
                        <a:t>TOTAL RIESGOS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just" fontAlgn="ctr"/>
                      <a:r>
                        <a:rPr lang="es-ES" sz="1200" b="1" i="0" u="none" strike="noStrike">
                          <a:latin typeface="Arial"/>
                        </a:rPr>
                        <a:t>EFICAZ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s-ES" sz="1200" b="1" i="0" u="none" strike="noStrike">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140704">
                <a:tc>
                  <a:txBody>
                    <a:bodyPr/>
                    <a:lstStyle/>
                    <a:p>
                      <a:pPr algn="ctr" fontAlgn="ctr"/>
                      <a:r>
                        <a:rPr lang="es-CO" sz="2000" b="0" i="0" u="none" strike="noStrike" dirty="0">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000" b="0" i="0" u="none" strike="noStrike" dirty="0">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0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CO" sz="24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s-CO" dirty="0"/>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893">
                <a:tc gridSpan="6">
                  <a:txBody>
                    <a:bodyPr/>
                    <a:lstStyle/>
                    <a:p>
                      <a:pPr marL="0" marR="0" lvl="0" indent="0" algn="just" defTabSz="457200" rtl="0" eaLnBrk="1" fontAlgn="ctr" latinLnBrk="0" hangingPunct="1">
                        <a:lnSpc>
                          <a:spcPct val="100000"/>
                        </a:lnSpc>
                        <a:spcBef>
                          <a:spcPts val="0"/>
                        </a:spcBef>
                        <a:spcAft>
                          <a:spcPts val="0"/>
                        </a:spcAft>
                        <a:buClrTx/>
                        <a:buSzTx/>
                        <a:buFontTx/>
                        <a:buNone/>
                        <a:tabLst/>
                        <a:defRPr/>
                      </a:pPr>
                      <a:r>
                        <a:rPr kumimoji="0" lang="es-ES" sz="2000" b="0" i="0" u="none" strike="noStrike" cap="none" normalizeH="0" baseline="0" dirty="0">
                          <a:ln>
                            <a:noFill/>
                          </a:ln>
                          <a:solidFill>
                            <a:schemeClr val="tx1"/>
                          </a:solidFill>
                          <a:effectLst/>
                          <a:latin typeface="Arial" charset="0"/>
                          <a:ea typeface="MS PGothic" pitchFamily="34" charset="-128"/>
                        </a:rPr>
                        <a:t>Se identificaron 2 riesgos (Tecnológico y Legal) y se formularon 4 oportunidades de mejora, 2 de ellas se encuentran cerradas.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s-ES" sz="1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s-ES" sz="1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ctr" fontAlgn="ctr"/>
                      <a:endParaRPr lang="es-ES" sz="2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20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ES" sz="1800" b="1"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320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2346D48B-7CAF-400D-A6DB-FDDC5E82C9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29248"/>
            <a:ext cx="12192000" cy="695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12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D81002C-3534-4212-A76B-D51B7E8E12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4" y="1674054"/>
            <a:ext cx="12216634" cy="3981157"/>
          </a:xfrm>
        </p:spPr>
      </p:pic>
    </p:spTree>
    <p:extLst>
      <p:ext uri="{BB962C8B-B14F-4D97-AF65-F5344CB8AC3E}">
        <p14:creationId xmlns:p14="http://schemas.microsoft.com/office/powerpoint/2010/main" val="203812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3B7B64E-CFDE-4C29-8B70-5ADA494AC0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28" y="1690688"/>
            <a:ext cx="12161472" cy="3633037"/>
          </a:xfrm>
        </p:spPr>
      </p:pic>
    </p:spTree>
    <p:extLst>
      <p:ext uri="{BB962C8B-B14F-4D97-AF65-F5344CB8AC3E}">
        <p14:creationId xmlns:p14="http://schemas.microsoft.com/office/powerpoint/2010/main" val="224183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1" y="141260"/>
            <a:ext cx="10019191" cy="338554"/>
          </a:xfrm>
          <a:prstGeom prst="rect">
            <a:avLst/>
          </a:prstGeom>
        </p:spPr>
        <p:txBody>
          <a:bodyPr wrap="square">
            <a:spAutoFit/>
          </a:bodyPr>
          <a:lstStyle/>
          <a:p>
            <a:pPr algn="ctr"/>
            <a:r>
              <a:rPr lang="es-CO" sz="1600" b="1" dirty="0"/>
              <a:t>ESTADO DE LAS ACCIONES DE LAS REVISIONES POR LA DIRECCIÓN PREVIAS</a:t>
            </a:r>
          </a:p>
        </p:txBody>
      </p:sp>
      <p:graphicFrame>
        <p:nvGraphicFramePr>
          <p:cNvPr id="7" name="1 Tabla"/>
          <p:cNvGraphicFramePr>
            <a:graphicFrameLocks noGrp="1"/>
          </p:cNvGraphicFramePr>
          <p:nvPr>
            <p:extLst>
              <p:ext uri="{D42A27DB-BD31-4B8C-83A1-F6EECF244321}">
                <p14:modId xmlns:p14="http://schemas.microsoft.com/office/powerpoint/2010/main" val="1889166044"/>
              </p:ext>
            </p:extLst>
          </p:nvPr>
        </p:nvGraphicFramePr>
        <p:xfrm>
          <a:off x="289747" y="468241"/>
          <a:ext cx="10010707" cy="1242063"/>
        </p:xfrm>
        <a:graphic>
          <a:graphicData uri="http://schemas.openxmlformats.org/drawingml/2006/table">
            <a:tbl>
              <a:tblPr>
                <a:tableStyleId>{5C22544A-7EE6-4342-B048-85BDC9FD1C3A}</a:tableStyleId>
              </a:tblPr>
              <a:tblGrid>
                <a:gridCol w="418272">
                  <a:extLst>
                    <a:ext uri="{9D8B030D-6E8A-4147-A177-3AD203B41FA5}">
                      <a16:colId xmlns:a16="http://schemas.microsoft.com/office/drawing/2014/main" val="20000"/>
                    </a:ext>
                  </a:extLst>
                </a:gridCol>
                <a:gridCol w="418272">
                  <a:extLst>
                    <a:ext uri="{9D8B030D-6E8A-4147-A177-3AD203B41FA5}">
                      <a16:colId xmlns:a16="http://schemas.microsoft.com/office/drawing/2014/main" val="20001"/>
                    </a:ext>
                  </a:extLst>
                </a:gridCol>
                <a:gridCol w="418272">
                  <a:extLst>
                    <a:ext uri="{9D8B030D-6E8A-4147-A177-3AD203B41FA5}">
                      <a16:colId xmlns:a16="http://schemas.microsoft.com/office/drawing/2014/main" val="20002"/>
                    </a:ext>
                  </a:extLst>
                </a:gridCol>
                <a:gridCol w="418272">
                  <a:extLst>
                    <a:ext uri="{9D8B030D-6E8A-4147-A177-3AD203B41FA5}">
                      <a16:colId xmlns:a16="http://schemas.microsoft.com/office/drawing/2014/main" val="20003"/>
                    </a:ext>
                  </a:extLst>
                </a:gridCol>
                <a:gridCol w="418272">
                  <a:extLst>
                    <a:ext uri="{9D8B030D-6E8A-4147-A177-3AD203B41FA5}">
                      <a16:colId xmlns:a16="http://schemas.microsoft.com/office/drawing/2014/main" val="20004"/>
                    </a:ext>
                  </a:extLst>
                </a:gridCol>
                <a:gridCol w="418272">
                  <a:extLst>
                    <a:ext uri="{9D8B030D-6E8A-4147-A177-3AD203B41FA5}">
                      <a16:colId xmlns:a16="http://schemas.microsoft.com/office/drawing/2014/main" val="20005"/>
                    </a:ext>
                  </a:extLst>
                </a:gridCol>
                <a:gridCol w="418272">
                  <a:extLst>
                    <a:ext uri="{9D8B030D-6E8A-4147-A177-3AD203B41FA5}">
                      <a16:colId xmlns:a16="http://schemas.microsoft.com/office/drawing/2014/main" val="20006"/>
                    </a:ext>
                  </a:extLst>
                </a:gridCol>
                <a:gridCol w="418272">
                  <a:extLst>
                    <a:ext uri="{9D8B030D-6E8A-4147-A177-3AD203B41FA5}">
                      <a16:colId xmlns:a16="http://schemas.microsoft.com/office/drawing/2014/main" val="20007"/>
                    </a:ext>
                  </a:extLst>
                </a:gridCol>
                <a:gridCol w="418272">
                  <a:extLst>
                    <a:ext uri="{9D8B030D-6E8A-4147-A177-3AD203B41FA5}">
                      <a16:colId xmlns:a16="http://schemas.microsoft.com/office/drawing/2014/main" val="20008"/>
                    </a:ext>
                  </a:extLst>
                </a:gridCol>
                <a:gridCol w="418272">
                  <a:extLst>
                    <a:ext uri="{9D8B030D-6E8A-4147-A177-3AD203B41FA5}">
                      <a16:colId xmlns:a16="http://schemas.microsoft.com/office/drawing/2014/main" val="20009"/>
                    </a:ext>
                  </a:extLst>
                </a:gridCol>
                <a:gridCol w="418272">
                  <a:extLst>
                    <a:ext uri="{9D8B030D-6E8A-4147-A177-3AD203B41FA5}">
                      <a16:colId xmlns:a16="http://schemas.microsoft.com/office/drawing/2014/main" val="20010"/>
                    </a:ext>
                  </a:extLst>
                </a:gridCol>
                <a:gridCol w="418272">
                  <a:extLst>
                    <a:ext uri="{9D8B030D-6E8A-4147-A177-3AD203B41FA5}">
                      <a16:colId xmlns:a16="http://schemas.microsoft.com/office/drawing/2014/main" val="20011"/>
                    </a:ext>
                  </a:extLst>
                </a:gridCol>
                <a:gridCol w="418272">
                  <a:extLst>
                    <a:ext uri="{9D8B030D-6E8A-4147-A177-3AD203B41FA5}">
                      <a16:colId xmlns:a16="http://schemas.microsoft.com/office/drawing/2014/main" val="20012"/>
                    </a:ext>
                  </a:extLst>
                </a:gridCol>
                <a:gridCol w="418272">
                  <a:extLst>
                    <a:ext uri="{9D8B030D-6E8A-4147-A177-3AD203B41FA5}">
                      <a16:colId xmlns:a16="http://schemas.microsoft.com/office/drawing/2014/main" val="20013"/>
                    </a:ext>
                  </a:extLst>
                </a:gridCol>
                <a:gridCol w="412501">
                  <a:extLst>
                    <a:ext uri="{9D8B030D-6E8A-4147-A177-3AD203B41FA5}">
                      <a16:colId xmlns:a16="http://schemas.microsoft.com/office/drawing/2014/main" val="20014"/>
                    </a:ext>
                  </a:extLst>
                </a:gridCol>
                <a:gridCol w="518614">
                  <a:extLst>
                    <a:ext uri="{9D8B030D-6E8A-4147-A177-3AD203B41FA5}">
                      <a16:colId xmlns:a16="http://schemas.microsoft.com/office/drawing/2014/main" val="20015"/>
                    </a:ext>
                  </a:extLst>
                </a:gridCol>
                <a:gridCol w="424182">
                  <a:extLst>
                    <a:ext uri="{9D8B030D-6E8A-4147-A177-3AD203B41FA5}">
                      <a16:colId xmlns:a16="http://schemas.microsoft.com/office/drawing/2014/main" val="20016"/>
                    </a:ext>
                  </a:extLst>
                </a:gridCol>
                <a:gridCol w="551437">
                  <a:extLst>
                    <a:ext uri="{9D8B030D-6E8A-4147-A177-3AD203B41FA5}">
                      <a16:colId xmlns:a16="http://schemas.microsoft.com/office/drawing/2014/main" val="4206363942"/>
                    </a:ext>
                  </a:extLst>
                </a:gridCol>
                <a:gridCol w="551437">
                  <a:extLst>
                    <a:ext uri="{9D8B030D-6E8A-4147-A177-3AD203B41FA5}">
                      <a16:colId xmlns:a16="http://schemas.microsoft.com/office/drawing/2014/main" val="3487756267"/>
                    </a:ext>
                  </a:extLst>
                </a:gridCol>
                <a:gridCol w="848364">
                  <a:extLst>
                    <a:ext uri="{9D8B030D-6E8A-4147-A177-3AD203B41FA5}">
                      <a16:colId xmlns:a16="http://schemas.microsoft.com/office/drawing/2014/main" val="20017"/>
                    </a:ext>
                  </a:extLst>
                </a:gridCol>
                <a:gridCol w="848364">
                  <a:extLst>
                    <a:ext uri="{9D8B030D-6E8A-4147-A177-3AD203B41FA5}">
                      <a16:colId xmlns:a16="http://schemas.microsoft.com/office/drawing/2014/main" val="20018"/>
                    </a:ext>
                  </a:extLst>
                </a:gridCol>
              </a:tblGrid>
              <a:tr h="266703">
                <a:tc gridSpan="21">
                  <a:txBody>
                    <a:bodyPr/>
                    <a:lstStyle/>
                    <a:p>
                      <a:pPr algn="ctr" rtl="0" fontAlgn="ctr"/>
                      <a:r>
                        <a:rPr lang="es-CO" sz="1200" b="1" u="none" strike="noStrike" dirty="0">
                          <a:effectLst/>
                        </a:rPr>
                        <a:t>CONSOLIDADO DE TAREAS DE REVISIONES GERENCIALES  2007-1 AL 2018</a:t>
                      </a:r>
                      <a:endParaRPr lang="es-CO" sz="12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60446">
                <a:tc>
                  <a:txBody>
                    <a:bodyPr/>
                    <a:lstStyle/>
                    <a:p>
                      <a:pPr algn="ctr" rtl="0" fontAlgn="ctr"/>
                      <a:r>
                        <a:rPr lang="es-CO" sz="800" u="none" strike="noStrike" dirty="0">
                          <a:effectLst/>
                        </a:rPr>
                        <a:t>2007-1</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u="none" strike="noStrike" dirty="0">
                          <a:effectLst/>
                        </a:rPr>
                        <a:t>2007-II</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2008-I</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2008-2</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2009-1</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2009-2</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2010-1</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2010-2</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2011-1</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2011-2</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2012-1</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2012-2</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2013 -1</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800" b="1" u="none" strike="noStrike" dirty="0">
                          <a:effectLst/>
                        </a:rPr>
                        <a:t>2013-2</a:t>
                      </a:r>
                      <a:endParaRPr lang="es-CO" sz="8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fontAlgn="ctr" latinLnBrk="0" hangingPunct="1"/>
                      <a:r>
                        <a:rPr lang="es-CO" sz="800" b="1" u="none" strike="noStrike" kern="1200" dirty="0">
                          <a:solidFill>
                            <a:schemeClr val="dk1"/>
                          </a:solidFill>
                          <a:effectLst/>
                          <a:latin typeface="+mn-lt"/>
                          <a:ea typeface="+mn-ea"/>
                          <a:cs typeface="+mn-cs"/>
                        </a:rPr>
                        <a:t>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fontAlgn="ctr" latinLnBrk="0" hangingPunct="1"/>
                      <a:r>
                        <a:rPr lang="es-CO" sz="800" b="1" u="none" strike="noStrike" kern="1200" dirty="0">
                          <a:solidFill>
                            <a:schemeClr val="dk1"/>
                          </a:solidFill>
                          <a:effectLst/>
                          <a:latin typeface="+mn-lt"/>
                          <a:ea typeface="+mn-ea"/>
                          <a:cs typeface="+mn-cs"/>
                        </a:rPr>
                        <a:t>2015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fontAlgn="ctr" latinLnBrk="0" hangingPunct="1"/>
                      <a:r>
                        <a:rPr lang="es-CO" sz="800" b="0" i="0" u="none" strike="noStrike" kern="1200" dirty="0">
                          <a:solidFill>
                            <a:srgbClr val="000000"/>
                          </a:solidFill>
                          <a:effectLst/>
                          <a:latin typeface="Arial" panose="020B0604020202020204" pitchFamily="34" charset="0"/>
                          <a:ea typeface="+mn-ea"/>
                          <a:cs typeface="+mn-cs"/>
                        </a:rPr>
                        <a:t>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457200" rtl="0" eaLnBrk="1" fontAlgn="ctr" latinLnBrk="0" hangingPunct="1"/>
                      <a:r>
                        <a:rPr lang="es-CO" sz="1200" b="1" u="none" strike="noStrike" kern="1200" dirty="0">
                          <a:solidFill>
                            <a:schemeClr val="dk1"/>
                          </a:solidFill>
                          <a:effectLst/>
                          <a:latin typeface="+mn-lt"/>
                          <a:ea typeface="+mn-ea"/>
                          <a:cs typeface="+mn-cs"/>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457200" rtl="0" eaLnBrk="1" fontAlgn="ctr" latinLnBrk="0" hangingPunct="1"/>
                      <a:r>
                        <a:rPr lang="es-CO" sz="1200" b="1" u="none" strike="noStrike" kern="1200" dirty="0">
                          <a:solidFill>
                            <a:schemeClr val="dk1"/>
                          </a:solidFill>
                          <a:effectLst/>
                          <a:latin typeface="+mn-lt"/>
                          <a:ea typeface="+mn-ea"/>
                          <a:cs typeface="+mn-cs"/>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rtl="0" fontAlgn="ctr"/>
                      <a:r>
                        <a:rPr lang="es-CO" sz="1100" b="1" u="none" strike="noStrike" dirty="0">
                          <a:effectLst/>
                        </a:rPr>
                        <a:t>En proceso</a:t>
                      </a:r>
                      <a:endParaRPr lang="es-CO" sz="11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FF6D"/>
                    </a:solidFill>
                  </a:tcPr>
                </a:tc>
                <a:tc>
                  <a:txBody>
                    <a:bodyPr/>
                    <a:lstStyle/>
                    <a:p>
                      <a:pPr algn="just" rtl="0" fontAlgn="ctr"/>
                      <a:r>
                        <a:rPr lang="es-CO" sz="1400" b="1" i="0" u="none" strike="noStrike" dirty="0">
                          <a:solidFill>
                            <a:schemeClr val="dk1"/>
                          </a:solidFill>
                          <a:effectLst/>
                          <a:latin typeface="+mn-lt"/>
                        </a:rPr>
                        <a:t>Total</a:t>
                      </a:r>
                      <a:r>
                        <a:rPr lang="es-CO" sz="1400" b="1" i="0" u="none" strike="noStrike" baseline="0" dirty="0">
                          <a:solidFill>
                            <a:schemeClr val="dk1"/>
                          </a:solidFill>
                          <a:effectLst/>
                          <a:latin typeface="+mn-lt"/>
                        </a:rPr>
                        <a:t> acciones </a:t>
                      </a:r>
                    </a:p>
                    <a:p>
                      <a:pPr algn="just" rtl="0" fontAlgn="ctr"/>
                      <a:r>
                        <a:rPr lang="es-CO" sz="1200" b="1" i="0" u="none" strike="noStrike" baseline="0" dirty="0">
                          <a:solidFill>
                            <a:schemeClr val="dk1"/>
                          </a:solidFill>
                          <a:effectLst/>
                          <a:latin typeface="+mn-lt"/>
                        </a:rPr>
                        <a:t>2007 al 2018</a:t>
                      </a:r>
                      <a:endParaRPr lang="es-CO" sz="1200" b="1"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AA00"/>
                    </a:solidFill>
                  </a:tcPr>
                </a:tc>
                <a:extLst>
                  <a:ext uri="{0D108BD9-81ED-4DB2-BD59-A6C34878D82A}">
                    <a16:rowId xmlns:a16="http://schemas.microsoft.com/office/drawing/2014/main" val="10001"/>
                  </a:ext>
                </a:extLst>
              </a:tr>
              <a:tr h="308954">
                <a:tc>
                  <a:txBody>
                    <a:bodyPr/>
                    <a:lstStyle/>
                    <a:p>
                      <a:pPr algn="ctr" rtl="0" fontAlgn="b"/>
                      <a:r>
                        <a:rPr lang="es-CO" sz="1400" b="0" i="0" u="none" strike="noStrike" dirty="0">
                          <a:solidFill>
                            <a:srgbClr val="000000"/>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s-CO" sz="1400" b="0" i="0" u="none" strike="noStrike" dirty="0">
                          <a:solidFill>
                            <a:srgbClr val="000000"/>
                          </a:solidFill>
                          <a:effectLst/>
                          <a:latin typeface="Arial" panose="020B0604020202020204"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s-CO" sz="1400" b="0" i="0" u="none" strike="noStrike" dirty="0">
                          <a:solidFill>
                            <a:srgbClr val="000000"/>
                          </a:solidFill>
                          <a:effectLst/>
                          <a:latin typeface="Arial" panose="020B060402020202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s-CO" sz="1400" b="0" i="0" u="none" strike="noStrike" dirty="0">
                          <a:solidFill>
                            <a:srgbClr val="000000"/>
                          </a:solidFill>
                          <a:effectLst/>
                          <a:latin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s-CO" sz="1400" b="0" i="0" u="none" strike="noStrike" dirty="0">
                          <a:solidFill>
                            <a:srgbClr val="000000"/>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es-CO" sz="1400" b="0"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s-CO" sz="1400" b="0"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s-CO" sz="2400" b="1" i="0" u="none" strike="noStrike" dirty="0">
                          <a:solidFill>
                            <a:srgbClr val="000000"/>
                          </a:solidFill>
                          <a:effectLst/>
                          <a:latin typeface="Arial"/>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FF6D"/>
                    </a:solidFill>
                  </a:tcPr>
                </a:tc>
                <a:tc>
                  <a:txBody>
                    <a:bodyPr/>
                    <a:lstStyle/>
                    <a:p>
                      <a:pPr algn="ctr" rtl="0" fontAlgn="b"/>
                      <a:r>
                        <a:rPr lang="es-CO" sz="2400" b="1" i="0" u="none" strike="noStrike" dirty="0">
                          <a:solidFill>
                            <a:srgbClr val="000000"/>
                          </a:solidFill>
                          <a:effectLst/>
                          <a:latin typeface="Arial"/>
                        </a:rPr>
                        <a:t>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AA00"/>
                    </a:solidFill>
                  </a:tcPr>
                </a:tc>
                <a:extLst>
                  <a:ext uri="{0D108BD9-81ED-4DB2-BD59-A6C34878D82A}">
                    <a16:rowId xmlns:a16="http://schemas.microsoft.com/office/drawing/2014/main" val="10002"/>
                  </a:ext>
                </a:extLst>
              </a:tr>
            </a:tbl>
          </a:graphicData>
        </a:graphic>
      </p:graphicFrame>
      <p:graphicFrame>
        <p:nvGraphicFramePr>
          <p:cNvPr id="8" name="5 Tabla"/>
          <p:cNvGraphicFramePr>
            <a:graphicFrameLocks noGrp="1"/>
          </p:cNvGraphicFramePr>
          <p:nvPr>
            <p:extLst>
              <p:ext uri="{D42A27DB-BD31-4B8C-83A1-F6EECF244321}">
                <p14:modId xmlns:p14="http://schemas.microsoft.com/office/powerpoint/2010/main" val="1747775443"/>
              </p:ext>
            </p:extLst>
          </p:nvPr>
        </p:nvGraphicFramePr>
        <p:xfrm>
          <a:off x="317082" y="1844824"/>
          <a:ext cx="9983371" cy="3973269"/>
        </p:xfrm>
        <a:graphic>
          <a:graphicData uri="http://schemas.openxmlformats.org/drawingml/2006/table">
            <a:tbl>
              <a:tblPr>
                <a:tableStyleId>{5C22544A-7EE6-4342-B048-85BDC9FD1C3A}</a:tableStyleId>
              </a:tblPr>
              <a:tblGrid>
                <a:gridCol w="330029">
                  <a:extLst>
                    <a:ext uri="{9D8B030D-6E8A-4147-A177-3AD203B41FA5}">
                      <a16:colId xmlns:a16="http://schemas.microsoft.com/office/drawing/2014/main" val="20000"/>
                    </a:ext>
                  </a:extLst>
                </a:gridCol>
                <a:gridCol w="4076995">
                  <a:extLst>
                    <a:ext uri="{9D8B030D-6E8A-4147-A177-3AD203B41FA5}">
                      <a16:colId xmlns:a16="http://schemas.microsoft.com/office/drawing/2014/main" val="20001"/>
                    </a:ext>
                  </a:extLst>
                </a:gridCol>
                <a:gridCol w="4399452">
                  <a:extLst>
                    <a:ext uri="{9D8B030D-6E8A-4147-A177-3AD203B41FA5}">
                      <a16:colId xmlns:a16="http://schemas.microsoft.com/office/drawing/2014/main" val="20002"/>
                    </a:ext>
                  </a:extLst>
                </a:gridCol>
                <a:gridCol w="1176895">
                  <a:extLst>
                    <a:ext uri="{9D8B030D-6E8A-4147-A177-3AD203B41FA5}">
                      <a16:colId xmlns:a16="http://schemas.microsoft.com/office/drawing/2014/main" val="20003"/>
                    </a:ext>
                  </a:extLst>
                </a:gridCol>
              </a:tblGrid>
              <a:tr h="390181">
                <a:tc gridSpan="4">
                  <a:txBody>
                    <a:bodyPr/>
                    <a:lstStyle/>
                    <a:p>
                      <a:pPr algn="ctr" fontAlgn="b"/>
                      <a:r>
                        <a:rPr lang="es-CO" sz="1800" b="1" u="none" strike="noStrike" dirty="0">
                          <a:effectLst/>
                        </a:rPr>
                        <a:t>SEGUIMIENTO</a:t>
                      </a:r>
                      <a:r>
                        <a:rPr lang="es-CO" sz="1800" b="1" u="none" strike="noStrike" baseline="0" dirty="0">
                          <a:effectLst/>
                        </a:rPr>
                        <a:t> A ACCIONES DE MEJORAMIENTO </a:t>
                      </a:r>
                      <a:r>
                        <a:rPr lang="es-CO" sz="1800" b="1" u="none" strike="noStrike" dirty="0">
                          <a:effectLst/>
                        </a:rPr>
                        <a:t>2018</a:t>
                      </a:r>
                      <a:endParaRPr lang="es-CO" sz="1800" b="1" i="0" u="none" strike="noStrike" dirty="0">
                        <a:effectLst/>
                        <a:latin typeface="Arial"/>
                      </a:endParaRPr>
                    </a:p>
                  </a:txBody>
                  <a:tcPr marL="8289" marR="8289" marT="82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494365">
                <a:tc>
                  <a:txBody>
                    <a:bodyPr/>
                    <a:lstStyle/>
                    <a:p>
                      <a:pPr algn="ctr" fontAlgn="ctr"/>
                      <a:r>
                        <a:rPr lang="es-CO" sz="1400" u="none" strike="noStrike" dirty="0">
                          <a:effectLst/>
                        </a:rPr>
                        <a:t>No.</a:t>
                      </a:r>
                      <a:endParaRPr lang="es-CO" sz="1400" b="1" i="0" u="none" strike="noStrike" dirty="0">
                        <a:effectLst/>
                        <a:latin typeface="Arial"/>
                      </a:endParaRP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u="none" strike="noStrike">
                          <a:effectLst/>
                        </a:rPr>
                        <a:t>ACCIONES DE MEJORAMIENTO </a:t>
                      </a:r>
                      <a:endParaRPr lang="es-CO" sz="1800" b="1" i="0" u="none" strike="noStrike">
                        <a:effectLst/>
                        <a:latin typeface="Arial"/>
                      </a:endParaRP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i="0" u="none" strike="noStrike" dirty="0">
                          <a:effectLst/>
                          <a:latin typeface="+mn-lt"/>
                        </a:rPr>
                        <a:t>SEGUIMIENTO</a:t>
                      </a:r>
                      <a:endParaRPr lang="es-CO" sz="1800" b="1" i="0" u="none" strike="noStrike" dirty="0">
                        <a:effectLst/>
                        <a:latin typeface="Arial"/>
                      </a:endParaRP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u="none" strike="noStrike" dirty="0">
                          <a:effectLst/>
                        </a:rPr>
                        <a:t>ESTADO</a:t>
                      </a:r>
                      <a:endParaRPr lang="es-CO" sz="1800" b="1" i="0" u="none" strike="noStrike" dirty="0">
                        <a:effectLst/>
                        <a:latin typeface="Arial"/>
                      </a:endParaRP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59452">
                <a:tc>
                  <a:txBody>
                    <a:bodyPr/>
                    <a:lstStyle/>
                    <a:p>
                      <a:pPr algn="ctr" fontAlgn="ctr"/>
                      <a:r>
                        <a:rPr lang="es-CO" sz="1400" u="none" strike="noStrike" dirty="0">
                          <a:effectLst/>
                        </a:rPr>
                        <a:t>1</a:t>
                      </a:r>
                      <a:endParaRPr lang="es-CO" sz="1400" b="0" i="0" u="none" strike="noStrike" dirty="0">
                        <a:effectLst/>
                        <a:latin typeface="Arial"/>
                      </a:endParaRP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b="0" i="0" u="none" strike="noStrike" dirty="0">
                          <a:effectLst/>
                          <a:latin typeface="Arial" panose="020B0604020202020204" pitchFamily="34" charset="0"/>
                        </a:rPr>
                        <a:t>Salida a producción de software de requisición de compras, lo cual mejora en los tiempos de respuesta, trazabilidad del proceso en tiempo real, evita reprocesos, ahorro de papel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400" b="0" i="0" u="none" strike="noStrike" kern="1200" dirty="0">
                          <a:solidFill>
                            <a:schemeClr val="tx1"/>
                          </a:solidFill>
                          <a:effectLst/>
                          <a:latin typeface="Arial"/>
                          <a:ea typeface="+mn-ea"/>
                          <a:cs typeface="+mn-cs"/>
                        </a:rPr>
                        <a:t>Se parametrizó desdé Pereira en compañía del proveedor del software, se envió a calidad en Bogotá para la última revisión y salida a producción. No hemos recibido respuesta de Bogotá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0" i="0" u="none" strike="noStrike" dirty="0">
                          <a:solidFill>
                            <a:srgbClr val="FF0000"/>
                          </a:solidFill>
                          <a:effectLst/>
                          <a:latin typeface="Arial"/>
                        </a:rPr>
                        <a:t>En Proceso</a:t>
                      </a: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129271">
                <a:tc>
                  <a:txBody>
                    <a:bodyPr/>
                    <a:lstStyle/>
                    <a:p>
                      <a:pPr algn="ctr" fontAlgn="ctr"/>
                      <a:r>
                        <a:rPr lang="es-CO" sz="1400" b="0" i="0" u="none" strike="noStrike" dirty="0">
                          <a:effectLst/>
                          <a:latin typeface="Arial"/>
                        </a:rPr>
                        <a:t>2</a:t>
                      </a: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b="0" i="0" u="none" strike="noStrike" dirty="0">
                          <a:effectLst/>
                          <a:latin typeface="Arial" panose="020B0604020202020204" pitchFamily="34" charset="0"/>
                        </a:rPr>
                        <a:t>Actualización de la normatividad y manual de presupuestos con el fin de articularlo con la nueva normatividad contable: (NIIF) y PUC del Ministerio</a:t>
                      </a:r>
                      <a:br>
                        <a:rPr lang="es-CO" sz="1400" b="0" i="0" u="none" strike="noStrike" dirty="0">
                          <a:effectLst/>
                          <a:latin typeface="Arial" panose="020B0604020202020204" pitchFamily="34" charset="0"/>
                        </a:rPr>
                      </a:br>
                      <a:endParaRPr lang="es-CO"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es-CO" sz="1400" b="0" i="0" u="none" strike="noStrike" kern="1200" dirty="0">
                          <a:solidFill>
                            <a:schemeClr val="tx1"/>
                          </a:solidFill>
                          <a:effectLst/>
                          <a:latin typeface="Arial"/>
                          <a:ea typeface="+mn-ea"/>
                          <a:cs typeface="+mn-cs"/>
                        </a:rPr>
                        <a:t>Esta actividad debe esperar a que tengamos finiquitados los procesos de unificación de los sistemas SEVEN, SINU Y CAKTUS, a fin de sacar una normatividad que contemple la totalidad de los cambios realizados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0" i="0" u="none" strike="noStrike" dirty="0">
                          <a:solidFill>
                            <a:srgbClr val="FF0000"/>
                          </a:solidFill>
                          <a:effectLst/>
                          <a:latin typeface="Arial"/>
                        </a:rPr>
                        <a:t>En Proceso</a:t>
                      </a:r>
                    </a:p>
                    <a:p>
                      <a:pPr algn="ctr" fontAlgn="ctr"/>
                      <a:endParaRPr lang="es-CO" sz="1400" b="0" i="0" u="none" strike="noStrike" dirty="0">
                        <a:solidFill>
                          <a:srgbClr val="FF0000"/>
                        </a:solidFill>
                        <a:effectLst/>
                        <a:latin typeface="Arial"/>
                      </a:endParaRP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32407253"/>
                  </a:ext>
                </a:extLst>
              </a:tr>
            </a:tbl>
          </a:graphicData>
        </a:graphic>
      </p:graphicFrame>
    </p:spTree>
    <p:extLst>
      <p:ext uri="{BB962C8B-B14F-4D97-AF65-F5344CB8AC3E}">
        <p14:creationId xmlns:p14="http://schemas.microsoft.com/office/powerpoint/2010/main" val="244567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71599" y="2708920"/>
            <a:ext cx="9808017" cy="954107"/>
          </a:xfrm>
          <a:prstGeom prst="rect">
            <a:avLst/>
          </a:prstGeom>
        </p:spPr>
        <p:txBody>
          <a:bodyPr wrap="square">
            <a:spAutoFit/>
          </a:bodyPr>
          <a:lstStyle/>
          <a:p>
            <a:pPr algn="ctr" defTabSz="457200" fontAlgn="ctr">
              <a:defRPr/>
            </a:pPr>
            <a:r>
              <a:rPr lang="es-CO" sz="2800" b="1" dirty="0">
                <a:solidFill>
                  <a:srgbClr val="FF3300"/>
                </a:solidFill>
                <a:latin typeface="Arial" charset="0"/>
              </a:rPr>
              <a:t>OPORTUNIDADES Y ACCIONES DE MEJORA PARA EL PERÍODO (</a:t>
            </a:r>
            <a:r>
              <a:rPr lang="es-ES" sz="2800" b="1" dirty="0">
                <a:solidFill>
                  <a:srgbClr val="FF3300"/>
                </a:solidFill>
                <a:latin typeface="Arial" charset="0"/>
              </a:rPr>
              <a:t>2019)</a:t>
            </a:r>
            <a:endParaRPr lang="es-CO" sz="2800" b="1" dirty="0">
              <a:solidFill>
                <a:srgbClr val="FF0000"/>
              </a:solidFill>
              <a:latin typeface="Arial" charset="0"/>
            </a:endParaRPr>
          </a:p>
        </p:txBody>
      </p:sp>
    </p:spTree>
    <p:extLst>
      <p:ext uri="{BB962C8B-B14F-4D97-AF65-F5344CB8AC3E}">
        <p14:creationId xmlns:p14="http://schemas.microsoft.com/office/powerpoint/2010/main" val="273736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2564" y="44624"/>
            <a:ext cx="9716279" cy="50405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2000" b="1" i="0" u="none" strike="noStrike" kern="1200" cap="none" spc="0" normalizeH="0" baseline="0" noProof="0" dirty="0">
                <a:ln>
                  <a:noFill/>
                </a:ln>
                <a:effectLst/>
                <a:uLnTx/>
                <a:uFillTx/>
                <a:latin typeface="Calibri"/>
                <a:ea typeface="+mj-ea"/>
                <a:cs typeface="+mj-cs"/>
              </a:rPr>
              <a:t>OPORTUNIDADES Y ACCIONES DE MEJORA PARA EL PRÓXIMO PERÍODO (</a:t>
            </a:r>
            <a:r>
              <a:rPr kumimoji="0" lang="es-ES" sz="2000" b="1" i="0" u="none" strike="noStrike" kern="1200" cap="none" spc="0" normalizeH="0" baseline="0" noProof="0" dirty="0">
                <a:ln>
                  <a:noFill/>
                </a:ln>
                <a:effectLst/>
                <a:uLnTx/>
                <a:uFillTx/>
                <a:latin typeface="Calibri"/>
                <a:ea typeface="+mj-ea"/>
                <a:cs typeface="+mj-cs"/>
              </a:rPr>
              <a:t>2019)</a:t>
            </a:r>
            <a:endParaRPr kumimoji="0" lang="es-CO" sz="2000" b="1" i="0" u="none" strike="noStrike" kern="1200" cap="none" spc="0" normalizeH="0" baseline="0" noProof="0" dirty="0">
              <a:ln>
                <a:noFill/>
              </a:ln>
              <a:effectLst/>
              <a:uLnTx/>
              <a:uFillTx/>
              <a:latin typeface="Calibri"/>
              <a:ea typeface="+mj-ea"/>
              <a:cs typeface="+mj-cs"/>
            </a:endParaRPr>
          </a:p>
        </p:txBody>
      </p:sp>
      <p:graphicFrame>
        <p:nvGraphicFramePr>
          <p:cNvPr id="4" name="2 Tabla"/>
          <p:cNvGraphicFramePr>
            <a:graphicFrameLocks noGrp="1"/>
          </p:cNvGraphicFramePr>
          <p:nvPr>
            <p:extLst>
              <p:ext uri="{D42A27DB-BD31-4B8C-83A1-F6EECF244321}">
                <p14:modId xmlns:p14="http://schemas.microsoft.com/office/powerpoint/2010/main" val="4138236401"/>
              </p:ext>
            </p:extLst>
          </p:nvPr>
        </p:nvGraphicFramePr>
        <p:xfrm>
          <a:off x="820669" y="731749"/>
          <a:ext cx="9428174" cy="5929640"/>
        </p:xfrm>
        <a:graphic>
          <a:graphicData uri="http://schemas.openxmlformats.org/drawingml/2006/table">
            <a:tbl>
              <a:tblPr>
                <a:tableStyleId>{5C22544A-7EE6-4342-B048-85BDC9FD1C3A}</a:tableStyleId>
              </a:tblPr>
              <a:tblGrid>
                <a:gridCol w="690954">
                  <a:extLst>
                    <a:ext uri="{9D8B030D-6E8A-4147-A177-3AD203B41FA5}">
                      <a16:colId xmlns:a16="http://schemas.microsoft.com/office/drawing/2014/main" val="20000"/>
                    </a:ext>
                  </a:extLst>
                </a:gridCol>
                <a:gridCol w="3373308">
                  <a:extLst>
                    <a:ext uri="{9D8B030D-6E8A-4147-A177-3AD203B41FA5}">
                      <a16:colId xmlns:a16="http://schemas.microsoft.com/office/drawing/2014/main" val="20001"/>
                    </a:ext>
                  </a:extLst>
                </a:gridCol>
                <a:gridCol w="2986860">
                  <a:extLst>
                    <a:ext uri="{9D8B030D-6E8A-4147-A177-3AD203B41FA5}">
                      <a16:colId xmlns:a16="http://schemas.microsoft.com/office/drawing/2014/main" val="20002"/>
                    </a:ext>
                  </a:extLst>
                </a:gridCol>
                <a:gridCol w="1248894">
                  <a:extLst>
                    <a:ext uri="{9D8B030D-6E8A-4147-A177-3AD203B41FA5}">
                      <a16:colId xmlns:a16="http://schemas.microsoft.com/office/drawing/2014/main" val="3497310199"/>
                    </a:ext>
                  </a:extLst>
                </a:gridCol>
                <a:gridCol w="1128158">
                  <a:extLst>
                    <a:ext uri="{9D8B030D-6E8A-4147-A177-3AD203B41FA5}">
                      <a16:colId xmlns:a16="http://schemas.microsoft.com/office/drawing/2014/main" val="20003"/>
                    </a:ext>
                  </a:extLst>
                </a:gridCol>
              </a:tblGrid>
              <a:tr h="397213">
                <a:tc>
                  <a:txBody>
                    <a:bodyPr/>
                    <a:lstStyle/>
                    <a:p>
                      <a:pPr algn="ctr" fontAlgn="ctr"/>
                      <a:endParaRPr lang="es-CO" sz="1400" b="0" i="0" u="none" strike="noStrike" dirty="0">
                        <a:effectLst/>
                        <a:latin typeface="Arial"/>
                      </a:endParaRP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endParaRPr lang="es-CO"/>
                    </a:p>
                  </a:txBody>
                  <a:tcPr>
                    <a:lnL w="12700" cap="flat" cmpd="sng" algn="ctr">
                      <a:solidFill>
                        <a:schemeClr val="tx1"/>
                      </a:solidFill>
                      <a:prstDash val="solid"/>
                      <a:round/>
                      <a:headEnd type="none" w="med" len="med"/>
                      <a:tailEnd type="none" w="med" len="med"/>
                    </a:ln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895249">
                <a:tc>
                  <a:txBody>
                    <a:bodyPr/>
                    <a:lstStyle/>
                    <a:p>
                      <a:pPr algn="ctr" fontAlgn="ctr"/>
                      <a:endParaRPr lang="es-CO" sz="1400" b="0" i="0" u="none" strike="noStrike" dirty="0">
                        <a:effectLst/>
                        <a:latin typeface="Arial"/>
                      </a:endParaRP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u="none" strike="noStrike" dirty="0">
                          <a:effectLst/>
                        </a:rPr>
                        <a:t>ACCIONES DE MEJORAMIENTO </a:t>
                      </a:r>
                      <a:endParaRPr lang="es-CO" sz="18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CO" sz="1800" b="1" u="none" strike="noStrike" kern="1200" dirty="0">
                          <a:solidFill>
                            <a:schemeClr val="dk1"/>
                          </a:solidFill>
                          <a:effectLst/>
                          <a:latin typeface="+mn-lt"/>
                          <a:ea typeface="+mn-ea"/>
                          <a:cs typeface="+mn-cs"/>
                        </a:rPr>
                        <a:t>IMPACTO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s-CO" sz="1800" b="1" u="none" strike="noStrike" kern="1200" dirty="0">
                        <a:solidFill>
                          <a:schemeClr val="dk1"/>
                        </a:solidFill>
                        <a:effectLst/>
                        <a:latin typeface="+mn-lt"/>
                        <a:ea typeface="+mn-ea"/>
                        <a:cs typeface="+mn-cs"/>
                      </a:endParaRPr>
                    </a:p>
                    <a:p>
                      <a:pPr marL="0" marR="0" indent="0" algn="ctr" defTabSz="457200" rtl="0" eaLnBrk="1" fontAlgn="ctr" latinLnBrk="0" hangingPunct="1">
                        <a:lnSpc>
                          <a:spcPct val="100000"/>
                        </a:lnSpc>
                        <a:spcBef>
                          <a:spcPts val="0"/>
                        </a:spcBef>
                        <a:spcAft>
                          <a:spcPts val="0"/>
                        </a:spcAft>
                        <a:buClrTx/>
                        <a:buSzTx/>
                        <a:buFontTx/>
                        <a:buNone/>
                        <a:tabLst/>
                        <a:defRPr/>
                      </a:pPr>
                      <a:r>
                        <a:rPr lang="es-CO" sz="1800" b="1" u="none" strike="noStrike" kern="1200" dirty="0">
                          <a:solidFill>
                            <a:schemeClr val="dk1"/>
                          </a:solidFill>
                          <a:effectLst/>
                          <a:latin typeface="+mn-lt"/>
                          <a:ea typeface="+mn-ea"/>
                          <a:cs typeface="+mn-cs"/>
                        </a:rPr>
                        <a:t>RESPONSABLE</a:t>
                      </a:r>
                    </a:p>
                    <a:p>
                      <a:pPr algn="ctr" fontAlgn="ctr"/>
                      <a:endParaRPr lang="es-CO" sz="18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800" b="1" u="none" strike="noStrike" kern="1200" dirty="0">
                          <a:solidFill>
                            <a:schemeClr val="dk1"/>
                          </a:solidFill>
                          <a:effectLst/>
                          <a:latin typeface="+mn-lt"/>
                          <a:ea typeface="+mn-ea"/>
                          <a:cs typeface="+mn-cs"/>
                        </a:rPr>
                        <a:t>FECHA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68030">
                <a:tc>
                  <a:txBody>
                    <a:bodyPr/>
                    <a:lstStyle/>
                    <a:p>
                      <a:pPr algn="ctr" fontAlgn="ctr"/>
                      <a:r>
                        <a:rPr lang="es-CO" sz="1400" b="0" i="0" u="none" strike="noStrike" dirty="0">
                          <a:effectLst/>
                          <a:latin typeface="Arial"/>
                        </a:rPr>
                        <a:t>1</a:t>
                      </a: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kern="1200" dirty="0">
                          <a:solidFill>
                            <a:schemeClr val="dk1"/>
                          </a:solidFill>
                          <a:effectLst/>
                          <a:latin typeface="Arial" pitchFamily="34" charset="0"/>
                          <a:ea typeface="+mn-ea"/>
                          <a:cs typeface="Arial" pitchFamily="34" charset="0"/>
                        </a:rPr>
                        <a:t>Implementación del sistema de botón de pago virtual PSE en todas las seccionales. Solo lo tiene Pereira. La mejora consiste en que quedará en línea con el sistema SEVEN</a:t>
                      </a:r>
                    </a:p>
                  </a:txBody>
                  <a:tcPr marL="8771" marR="8771" marT="87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0" i="0" u="none" strike="noStrike" kern="1200" dirty="0">
                          <a:solidFill>
                            <a:schemeClr val="tx1"/>
                          </a:solidFill>
                          <a:effectLst/>
                          <a:latin typeface="Arial"/>
                          <a:ea typeface="+mn-ea"/>
                          <a:cs typeface="+mn-cs"/>
                        </a:rPr>
                        <a:t>Permitirá que la posibilidad de pago virtual funcione como debe ser. Al acceder a un pago tendré la opción de pagar virtualmente cualquiera de las modalidades, no solo matrícula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0" i="0" u="none" strike="noStrike" dirty="0">
                          <a:solidFill>
                            <a:schemeClr val="tx1"/>
                          </a:solidFill>
                          <a:effectLst/>
                          <a:latin typeface="Arial"/>
                        </a:rPr>
                        <a:t>Tesorerías seccionales</a:t>
                      </a: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457200" rtl="0" eaLnBrk="1" fontAlgn="ctr" latinLnBrk="0" hangingPunct="1"/>
                      <a:r>
                        <a:rPr lang="es-CO" sz="1600" b="0" i="0" u="none" strike="noStrike" kern="1200" dirty="0">
                          <a:solidFill>
                            <a:srgbClr val="000000"/>
                          </a:solidFill>
                          <a:effectLst/>
                          <a:latin typeface="Arial"/>
                          <a:ea typeface="+mn-ea"/>
                          <a:cs typeface="+mn-cs"/>
                        </a:rPr>
                        <a:t>Primer semestre 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464072">
                <a:tc>
                  <a:txBody>
                    <a:bodyPr/>
                    <a:lstStyle/>
                    <a:p>
                      <a:pPr algn="ctr" fontAlgn="ctr"/>
                      <a:r>
                        <a:rPr lang="es-CO" sz="1400" b="0" i="0" u="none" strike="noStrike" dirty="0">
                          <a:effectLst/>
                          <a:latin typeface="Arial"/>
                        </a:rPr>
                        <a:t>2</a:t>
                      </a: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u="none" strike="noStrike" kern="1200" dirty="0">
                          <a:solidFill>
                            <a:schemeClr val="dk1"/>
                          </a:solidFill>
                          <a:effectLst/>
                          <a:latin typeface="Arial" pitchFamily="34" charset="0"/>
                          <a:ea typeface="+mn-ea"/>
                          <a:cs typeface="Arial" pitchFamily="34" charset="0"/>
                        </a:rPr>
                        <a:t>Implementación del sistema de información financiera a través del SIGUL</a:t>
                      </a:r>
                    </a:p>
                  </a:txBody>
                  <a:tcPr marL="8771" marR="8771" marT="87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0" i="0" u="none" strike="noStrike" kern="1200" dirty="0">
                          <a:solidFill>
                            <a:schemeClr val="tx1"/>
                          </a:solidFill>
                          <a:effectLst/>
                          <a:latin typeface="Arial"/>
                          <a:ea typeface="+mn-ea"/>
                          <a:cs typeface="+mn-cs"/>
                        </a:rPr>
                        <a:t>Solamente las Presidencias seccionales y las sindicaturas tendrán acceso al sistema financiero. Podremos tener informes por seccional, facultad y programa. Informes generales (eje: acreditación) se centralizarán.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0" i="0" u="none" strike="noStrike" dirty="0">
                          <a:solidFill>
                            <a:schemeClr val="tx1"/>
                          </a:solidFill>
                          <a:effectLst/>
                          <a:latin typeface="Arial"/>
                        </a:rPr>
                        <a:t>Planeación Nacional, Sindicaturas seccionales</a:t>
                      </a: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457200" rtl="0" eaLnBrk="1" fontAlgn="ctr" latinLnBrk="0" hangingPunct="1"/>
                      <a:r>
                        <a:rPr lang="es-CO" sz="1600" b="0" i="0" u="none" strike="noStrike" kern="1200" dirty="0">
                          <a:solidFill>
                            <a:srgbClr val="000000"/>
                          </a:solidFill>
                          <a:effectLst/>
                          <a:latin typeface="Arial"/>
                          <a:ea typeface="+mn-ea"/>
                          <a:cs typeface="+mn-cs"/>
                        </a:rPr>
                        <a:t>Primer semestre 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464072">
                <a:tc>
                  <a:txBody>
                    <a:bodyPr/>
                    <a:lstStyle/>
                    <a:p>
                      <a:pPr algn="ctr" fontAlgn="ctr"/>
                      <a:r>
                        <a:rPr lang="es-CO" sz="1400" b="0" i="0" u="none" strike="noStrike" dirty="0">
                          <a:effectLst/>
                          <a:latin typeface="Arial"/>
                        </a:rPr>
                        <a:t>3</a:t>
                      </a: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s-CO" sz="1400" b="0" i="0" u="none" strike="noStrike" dirty="0">
                          <a:effectLst/>
                          <a:latin typeface="Arial" panose="020B0604020202020204" pitchFamily="34" charset="0"/>
                        </a:rPr>
                        <a:t>Implementación de contratación de acuerdos de suministro para insumos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fontAlgn="ctr"/>
                      <a:r>
                        <a:rPr lang="es-CO" sz="1400" b="0" i="0" u="none" strike="noStrike" kern="1200" dirty="0">
                          <a:solidFill>
                            <a:schemeClr val="tx1"/>
                          </a:solidFill>
                          <a:effectLst/>
                          <a:latin typeface="Arial"/>
                          <a:ea typeface="+mn-ea"/>
                          <a:cs typeface="+mn-cs"/>
                        </a:rPr>
                        <a:t>Tenemos aprobación del Consejo Directivo para presentar este tipo de convenios hasta por 1 año.</a:t>
                      </a:r>
                    </a:p>
                    <a:p>
                      <a:pPr algn="just" fontAlgn="ctr"/>
                      <a:endParaRPr lang="es-CO" sz="1400" b="0" i="0" u="none" strike="noStrike" kern="1200" dirty="0">
                        <a:solidFill>
                          <a:schemeClr val="tx1"/>
                        </a:solidFill>
                        <a:effectLst/>
                        <a:latin typeface="Arial"/>
                        <a:ea typeface="+mn-ea"/>
                        <a:cs typeface="+mn-cs"/>
                      </a:endParaRPr>
                    </a:p>
                    <a:p>
                      <a:pPr algn="just" fontAlgn="ctr"/>
                      <a:r>
                        <a:rPr lang="es-CO" sz="1400" b="0" i="0" u="none" strike="noStrike" kern="1200" dirty="0">
                          <a:solidFill>
                            <a:schemeClr val="tx1"/>
                          </a:solidFill>
                          <a:effectLst/>
                          <a:latin typeface="Arial"/>
                          <a:ea typeface="+mn-ea"/>
                          <a:cs typeface="+mn-cs"/>
                        </a:rPr>
                        <a:t>Identificamos el tipo de insumos a incluir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1" i="0" u="none" strike="noStrike" dirty="0">
                          <a:solidFill>
                            <a:srgbClr val="FF0000"/>
                          </a:solidFill>
                          <a:effectLst/>
                          <a:latin typeface="Arial"/>
                        </a:rPr>
                        <a:t>Compras y almacén</a:t>
                      </a: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CO" sz="1400" b="0" i="0" u="none" strike="noStrike" dirty="0">
                          <a:effectLst/>
                          <a:latin typeface="Arial"/>
                        </a:rPr>
                        <a:t>Segundo semestre 2019</a:t>
                      </a:r>
                    </a:p>
                  </a:txBody>
                  <a:tcPr marL="8289" marR="8289" marT="82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42525569"/>
                  </a:ext>
                </a:extLst>
              </a:tr>
            </a:tbl>
          </a:graphicData>
        </a:graphic>
      </p:graphicFrame>
    </p:spTree>
    <p:extLst>
      <p:ext uri="{BB962C8B-B14F-4D97-AF65-F5344CB8AC3E}">
        <p14:creationId xmlns:p14="http://schemas.microsoft.com/office/powerpoint/2010/main" val="374030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3388" y="674552"/>
            <a:ext cx="9905978" cy="4401205"/>
          </a:xfrm>
          <a:prstGeom prst="rect">
            <a:avLst/>
          </a:prstGeom>
        </p:spPr>
        <p:txBody>
          <a:bodyPr wrap="square">
            <a:spAutoFit/>
          </a:bodyPr>
          <a:lstStyle/>
          <a:p>
            <a:pPr algn="ctr" fontAlgn="base">
              <a:spcBef>
                <a:spcPct val="0"/>
              </a:spcBef>
              <a:spcAft>
                <a:spcPct val="0"/>
              </a:spcAft>
            </a:pPr>
            <a:r>
              <a:rPr lang="es-CO" sz="2000" b="1" dirty="0">
                <a:solidFill>
                  <a:prstClr val="black"/>
                </a:solidFill>
                <a:latin typeface="Arial" charset="0"/>
              </a:rPr>
              <a:t>OBJETIVO 1</a:t>
            </a:r>
          </a:p>
          <a:p>
            <a:pPr algn="ctr" fontAlgn="base">
              <a:spcBef>
                <a:spcPct val="0"/>
              </a:spcBef>
              <a:spcAft>
                <a:spcPct val="0"/>
              </a:spcAft>
            </a:pPr>
            <a:endParaRPr lang="es-CO" sz="2000" dirty="0">
              <a:solidFill>
                <a:prstClr val="black"/>
              </a:solidFill>
              <a:latin typeface="Arial" charset="0"/>
            </a:endParaRPr>
          </a:p>
          <a:p>
            <a:pPr algn="ctr" fontAlgn="base">
              <a:spcBef>
                <a:spcPct val="0"/>
              </a:spcBef>
              <a:spcAft>
                <a:spcPct val="0"/>
              </a:spcAft>
            </a:pPr>
            <a:endParaRPr lang="es-CO" sz="2000" dirty="0">
              <a:solidFill>
                <a:prstClr val="black"/>
              </a:solidFill>
              <a:latin typeface="Arial" charset="0"/>
            </a:endParaRPr>
          </a:p>
          <a:p>
            <a:pPr algn="ctr" fontAlgn="base">
              <a:spcBef>
                <a:spcPct val="0"/>
              </a:spcBef>
              <a:spcAft>
                <a:spcPct val="0"/>
              </a:spcAft>
            </a:pPr>
            <a:r>
              <a:rPr lang="es-CO" sz="2000" b="1" u="sng" dirty="0">
                <a:solidFill>
                  <a:srgbClr val="FF0000"/>
                </a:solidFill>
                <a:latin typeface="Arial" charset="0"/>
              </a:rPr>
              <a:t>Mejorar la percepción de satisfacción de la comunidad Unilibrista frente a la calidad de los servicios prestados por la universidad</a:t>
            </a:r>
            <a:r>
              <a:rPr lang="es-CO" sz="2000" b="1" dirty="0">
                <a:solidFill>
                  <a:srgbClr val="FF0000"/>
                </a:solidFill>
                <a:latin typeface="Arial" charset="0"/>
              </a:rPr>
              <a:t>.</a:t>
            </a:r>
          </a:p>
          <a:p>
            <a:pPr algn="ctr" fontAlgn="base">
              <a:spcBef>
                <a:spcPct val="0"/>
              </a:spcBef>
              <a:spcAft>
                <a:spcPct val="0"/>
              </a:spcAft>
            </a:pPr>
            <a:endParaRPr lang="es-CO" sz="2000" dirty="0">
              <a:solidFill>
                <a:prstClr val="black"/>
              </a:solidFill>
              <a:latin typeface="Arial" charset="0"/>
            </a:endParaRPr>
          </a:p>
          <a:p>
            <a:pPr algn="ctr" fontAlgn="base">
              <a:spcBef>
                <a:spcPct val="0"/>
              </a:spcBef>
              <a:spcAft>
                <a:spcPct val="0"/>
              </a:spcAft>
            </a:pPr>
            <a:endParaRPr lang="es-CO" sz="2000" dirty="0">
              <a:solidFill>
                <a:prstClr val="black"/>
              </a:solidFill>
              <a:latin typeface="Arial" charset="0"/>
            </a:endParaRPr>
          </a:p>
          <a:p>
            <a:pPr algn="ctr" fontAlgn="base">
              <a:spcBef>
                <a:spcPct val="0"/>
              </a:spcBef>
              <a:spcAft>
                <a:spcPct val="0"/>
              </a:spcAft>
            </a:pPr>
            <a:r>
              <a:rPr lang="es-CO" sz="2000" b="1" dirty="0">
                <a:solidFill>
                  <a:prstClr val="black"/>
                </a:solidFill>
                <a:latin typeface="Arial" charset="0"/>
              </a:rPr>
              <a:t>Satisfacción del cliente y retroalimentación de las partes interesadas:</a:t>
            </a:r>
          </a:p>
          <a:p>
            <a:pPr algn="ctr" fontAlgn="base">
              <a:spcBef>
                <a:spcPct val="0"/>
              </a:spcBef>
              <a:spcAft>
                <a:spcPct val="0"/>
              </a:spcAft>
            </a:pPr>
            <a:endParaRPr lang="es-CO" sz="2000" dirty="0">
              <a:solidFill>
                <a:prstClr val="black"/>
              </a:solidFill>
              <a:latin typeface="Arial" charset="0"/>
            </a:endParaRPr>
          </a:p>
          <a:p>
            <a:pPr algn="ctr" fontAlgn="base">
              <a:spcBef>
                <a:spcPct val="0"/>
              </a:spcBef>
              <a:spcAft>
                <a:spcPct val="0"/>
              </a:spcAft>
            </a:pPr>
            <a:r>
              <a:rPr lang="es-CO" sz="2000" b="1" dirty="0">
                <a:solidFill>
                  <a:srgbClr val="FF0000"/>
                </a:solidFill>
                <a:latin typeface="Arial" charset="0"/>
              </a:rPr>
              <a:t>Encuestas</a:t>
            </a:r>
          </a:p>
          <a:p>
            <a:pPr algn="ctr" fontAlgn="base">
              <a:spcBef>
                <a:spcPct val="0"/>
              </a:spcBef>
              <a:spcAft>
                <a:spcPct val="0"/>
              </a:spcAft>
            </a:pPr>
            <a:endParaRPr lang="es-CO" sz="2000" dirty="0">
              <a:solidFill>
                <a:srgbClr val="FF0000"/>
              </a:solidFill>
              <a:latin typeface="Arial" charset="0"/>
            </a:endParaRPr>
          </a:p>
          <a:p>
            <a:pPr algn="ctr" fontAlgn="base">
              <a:spcBef>
                <a:spcPct val="0"/>
              </a:spcBef>
              <a:spcAft>
                <a:spcPct val="0"/>
              </a:spcAft>
            </a:pPr>
            <a:r>
              <a:rPr lang="es-CO" sz="2000" b="1" dirty="0">
                <a:solidFill>
                  <a:srgbClr val="FF0000"/>
                </a:solidFill>
                <a:latin typeface="Arial" charset="0"/>
              </a:rPr>
              <a:t>Calificaciones de Servicio</a:t>
            </a:r>
          </a:p>
          <a:p>
            <a:pPr algn="ctr" fontAlgn="base">
              <a:spcBef>
                <a:spcPct val="0"/>
              </a:spcBef>
              <a:spcAft>
                <a:spcPct val="0"/>
              </a:spcAft>
            </a:pPr>
            <a:endParaRPr lang="es-CO" sz="2000" dirty="0">
              <a:solidFill>
                <a:srgbClr val="FF0000"/>
              </a:solidFill>
              <a:latin typeface="Arial" charset="0"/>
            </a:endParaRPr>
          </a:p>
          <a:p>
            <a:pPr algn="ctr" fontAlgn="base">
              <a:spcBef>
                <a:spcPct val="0"/>
              </a:spcBef>
              <a:spcAft>
                <a:spcPct val="0"/>
              </a:spcAft>
            </a:pPr>
            <a:r>
              <a:rPr lang="es-CO" sz="2000" b="1" dirty="0">
                <a:solidFill>
                  <a:srgbClr val="FF0000"/>
                </a:solidFill>
                <a:latin typeface="Arial" charset="0"/>
              </a:rPr>
              <a:t>Quejas</a:t>
            </a:r>
            <a:endParaRPr lang="es-CO" sz="2000" dirty="0">
              <a:solidFill>
                <a:srgbClr val="FF0000"/>
              </a:solidFill>
              <a:latin typeface="Arial" charset="0"/>
            </a:endParaRPr>
          </a:p>
        </p:txBody>
      </p:sp>
    </p:spTree>
    <p:extLst>
      <p:ext uri="{BB962C8B-B14F-4D97-AF65-F5344CB8AC3E}">
        <p14:creationId xmlns:p14="http://schemas.microsoft.com/office/powerpoint/2010/main" val="82591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4648" y="206792"/>
            <a:ext cx="9799940" cy="6340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0" hangingPunct="0">
              <a:defRPr/>
            </a:pPr>
            <a:r>
              <a:rPr lang="es-ES" sz="2000" b="1" dirty="0">
                <a:solidFill>
                  <a:srgbClr val="FF3300"/>
                </a:solidFill>
              </a:rPr>
              <a:t> </a:t>
            </a:r>
            <a:r>
              <a:rPr lang="es-MX" sz="1800" b="1" kern="0" dirty="0"/>
              <a:t>ENCUESTAS</a:t>
            </a:r>
            <a:r>
              <a:rPr lang="es-MX" sz="1600" b="1" kern="0" dirty="0">
                <a:solidFill>
                  <a:srgbClr val="FF3300"/>
                </a:solidFill>
              </a:rPr>
              <a:t/>
            </a:r>
            <a:br>
              <a:rPr lang="es-MX" sz="1600" b="1" kern="0" dirty="0">
                <a:solidFill>
                  <a:srgbClr val="FF3300"/>
                </a:solidFill>
              </a:rPr>
            </a:br>
            <a:r>
              <a:rPr lang="es-CO" sz="1400" dirty="0"/>
              <a:t>Garantizar que el nivel de satisfacción de la comunidad </a:t>
            </a:r>
            <a:r>
              <a:rPr lang="es-CO" sz="1400" dirty="0" err="1"/>
              <a:t>Unilibrista</a:t>
            </a:r>
            <a:r>
              <a:rPr lang="es-CO" sz="1400" dirty="0"/>
              <a:t> frente a la calidad de los servicios prestados por la universidad se encuentre como mínimo en un 80%.</a:t>
            </a:r>
            <a:endParaRPr lang="es-ES" sz="1400" b="1" kern="0" dirty="0">
              <a:solidFill>
                <a:srgbClr val="FF330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4231295333"/>
              </p:ext>
            </p:extLst>
          </p:nvPr>
        </p:nvGraphicFramePr>
        <p:xfrm>
          <a:off x="478981" y="5007625"/>
          <a:ext cx="9880625" cy="918046"/>
        </p:xfrm>
        <a:graphic>
          <a:graphicData uri="http://schemas.openxmlformats.org/drawingml/2006/table">
            <a:tbl>
              <a:tblPr firstRow="1" firstCol="1" bandRow="1">
                <a:tableStyleId>{5C22544A-7EE6-4342-B048-85BDC9FD1C3A}</a:tableStyleId>
              </a:tblPr>
              <a:tblGrid>
                <a:gridCol w="3642433">
                  <a:extLst>
                    <a:ext uri="{9D8B030D-6E8A-4147-A177-3AD203B41FA5}">
                      <a16:colId xmlns:a16="http://schemas.microsoft.com/office/drawing/2014/main" val="659465119"/>
                    </a:ext>
                  </a:extLst>
                </a:gridCol>
                <a:gridCol w="6238192">
                  <a:extLst>
                    <a:ext uri="{9D8B030D-6E8A-4147-A177-3AD203B41FA5}">
                      <a16:colId xmlns:a16="http://schemas.microsoft.com/office/drawing/2014/main" val="4269419799"/>
                    </a:ext>
                  </a:extLst>
                </a:gridCol>
              </a:tblGrid>
              <a:tr h="310584">
                <a:tc>
                  <a:txBody>
                    <a:bodyPr/>
                    <a:lstStyle/>
                    <a:p>
                      <a:pPr algn="ctr">
                        <a:lnSpc>
                          <a:spcPct val="107000"/>
                        </a:lnSpc>
                        <a:spcAft>
                          <a:spcPts val="1200"/>
                        </a:spcAft>
                      </a:pPr>
                      <a:r>
                        <a:rPr lang="es-CO" sz="1200" dirty="0">
                          <a:solidFill>
                            <a:schemeClr val="tx1"/>
                          </a:solidFill>
                          <a:effectLst/>
                        </a:rPr>
                        <a:t>ACCIONES CORRECTIVAS RESULTADO</a:t>
                      </a:r>
                      <a:r>
                        <a:rPr lang="es-CO" sz="1200" baseline="0" dirty="0">
                          <a:solidFill>
                            <a:schemeClr val="tx1"/>
                          </a:solidFill>
                          <a:effectLst/>
                        </a:rPr>
                        <a:t> ENCUESTA 2017</a:t>
                      </a:r>
                      <a:endParaRPr lang="es-C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67" marR="373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1200"/>
                        </a:spcAft>
                      </a:pPr>
                      <a:r>
                        <a:rPr lang="es-CO" sz="1200" dirty="0">
                          <a:solidFill>
                            <a:schemeClr val="tx1"/>
                          </a:solidFill>
                          <a:effectLst/>
                        </a:rPr>
                        <a:t>SEGUMIENTO</a:t>
                      </a:r>
                      <a:endParaRPr lang="es-C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67" marR="373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82849294"/>
                  </a:ext>
                </a:extLst>
              </a:tr>
              <a:tr h="607462">
                <a:tc>
                  <a:txBody>
                    <a:bodyPr/>
                    <a:lstStyle/>
                    <a:p>
                      <a:pPr algn="just">
                        <a:lnSpc>
                          <a:spcPct val="107000"/>
                        </a:lnSpc>
                        <a:spcAft>
                          <a:spcPts val="1200"/>
                        </a:spcAft>
                      </a:pPr>
                      <a:r>
                        <a:rPr lang="es-CO" sz="1200" b="0" dirty="0">
                          <a:solidFill>
                            <a:schemeClr val="tx1"/>
                          </a:solidFill>
                          <a:effectLst/>
                        </a:rPr>
                        <a:t>Direccionar las pregunta en forma correcta: grupo focal, áreas de competencia, etc.</a:t>
                      </a:r>
                      <a:endParaRPr lang="es-C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67" marR="373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s-CO" sz="1200" b="1" i="0" dirty="0">
                          <a:solidFill>
                            <a:schemeClr val="tx1"/>
                          </a:solidFill>
                          <a:effectLst/>
                        </a:rPr>
                        <a:t>Cerrada:</a:t>
                      </a:r>
                      <a:r>
                        <a:rPr lang="es-CO" sz="1100" dirty="0">
                          <a:solidFill>
                            <a:schemeClr val="tx1"/>
                          </a:solidFill>
                          <a:effectLst/>
                        </a:rPr>
                        <a:t>  Se envió propuesta de formulación de preguntas dirigidas a cada grupo focal y se envió a la coordinación de calidad para su posterior revisión en la sede principal</a:t>
                      </a:r>
                      <a:endParaRPr lang="es-C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67" marR="373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617811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493161369"/>
              </p:ext>
            </p:extLst>
          </p:nvPr>
        </p:nvGraphicFramePr>
        <p:xfrm>
          <a:off x="464648" y="840874"/>
          <a:ext cx="9880625" cy="1713808"/>
        </p:xfrm>
        <a:graphic>
          <a:graphicData uri="http://schemas.openxmlformats.org/drawingml/2006/table">
            <a:tbl>
              <a:tblPr/>
              <a:tblGrid>
                <a:gridCol w="1267014">
                  <a:extLst>
                    <a:ext uri="{9D8B030D-6E8A-4147-A177-3AD203B41FA5}">
                      <a16:colId xmlns:a16="http://schemas.microsoft.com/office/drawing/2014/main" val="1965252780"/>
                    </a:ext>
                  </a:extLst>
                </a:gridCol>
                <a:gridCol w="506805">
                  <a:extLst>
                    <a:ext uri="{9D8B030D-6E8A-4147-A177-3AD203B41FA5}">
                      <a16:colId xmlns:a16="http://schemas.microsoft.com/office/drawing/2014/main" val="657265321"/>
                    </a:ext>
                  </a:extLst>
                </a:gridCol>
                <a:gridCol w="675741">
                  <a:extLst>
                    <a:ext uri="{9D8B030D-6E8A-4147-A177-3AD203B41FA5}">
                      <a16:colId xmlns:a16="http://schemas.microsoft.com/office/drawing/2014/main" val="1998262164"/>
                    </a:ext>
                  </a:extLst>
                </a:gridCol>
                <a:gridCol w="537530">
                  <a:extLst>
                    <a:ext uri="{9D8B030D-6E8A-4147-A177-3AD203B41FA5}">
                      <a16:colId xmlns:a16="http://schemas.microsoft.com/office/drawing/2014/main" val="969483805"/>
                    </a:ext>
                  </a:extLst>
                </a:gridCol>
                <a:gridCol w="746771">
                  <a:extLst>
                    <a:ext uri="{9D8B030D-6E8A-4147-A177-3AD203B41FA5}">
                      <a16:colId xmlns:a16="http://schemas.microsoft.com/office/drawing/2014/main" val="2962441758"/>
                    </a:ext>
                  </a:extLst>
                </a:gridCol>
                <a:gridCol w="585343">
                  <a:extLst>
                    <a:ext uri="{9D8B030D-6E8A-4147-A177-3AD203B41FA5}">
                      <a16:colId xmlns:a16="http://schemas.microsoft.com/office/drawing/2014/main" val="1936878695"/>
                    </a:ext>
                  </a:extLst>
                </a:gridCol>
                <a:gridCol w="457103">
                  <a:extLst>
                    <a:ext uri="{9D8B030D-6E8A-4147-A177-3AD203B41FA5}">
                      <a16:colId xmlns:a16="http://schemas.microsoft.com/office/drawing/2014/main" val="4144139980"/>
                    </a:ext>
                  </a:extLst>
                </a:gridCol>
                <a:gridCol w="685654">
                  <a:extLst>
                    <a:ext uri="{9D8B030D-6E8A-4147-A177-3AD203B41FA5}">
                      <a16:colId xmlns:a16="http://schemas.microsoft.com/office/drawing/2014/main" val="3736876646"/>
                    </a:ext>
                  </a:extLst>
                </a:gridCol>
                <a:gridCol w="533286">
                  <a:extLst>
                    <a:ext uri="{9D8B030D-6E8A-4147-A177-3AD203B41FA5}">
                      <a16:colId xmlns:a16="http://schemas.microsoft.com/office/drawing/2014/main" val="1839419948"/>
                    </a:ext>
                  </a:extLst>
                </a:gridCol>
                <a:gridCol w="609471">
                  <a:extLst>
                    <a:ext uri="{9D8B030D-6E8A-4147-A177-3AD203B41FA5}">
                      <a16:colId xmlns:a16="http://schemas.microsoft.com/office/drawing/2014/main" val="3310217774"/>
                    </a:ext>
                  </a:extLst>
                </a:gridCol>
                <a:gridCol w="609471">
                  <a:extLst>
                    <a:ext uri="{9D8B030D-6E8A-4147-A177-3AD203B41FA5}">
                      <a16:colId xmlns:a16="http://schemas.microsoft.com/office/drawing/2014/main" val="135693015"/>
                    </a:ext>
                  </a:extLst>
                </a:gridCol>
                <a:gridCol w="685654">
                  <a:extLst>
                    <a:ext uri="{9D8B030D-6E8A-4147-A177-3AD203B41FA5}">
                      <a16:colId xmlns:a16="http://schemas.microsoft.com/office/drawing/2014/main" val="13135190"/>
                    </a:ext>
                  </a:extLst>
                </a:gridCol>
                <a:gridCol w="990391">
                  <a:extLst>
                    <a:ext uri="{9D8B030D-6E8A-4147-A177-3AD203B41FA5}">
                      <a16:colId xmlns:a16="http://schemas.microsoft.com/office/drawing/2014/main" val="2126137897"/>
                    </a:ext>
                  </a:extLst>
                </a:gridCol>
                <a:gridCol w="990391">
                  <a:extLst>
                    <a:ext uri="{9D8B030D-6E8A-4147-A177-3AD203B41FA5}">
                      <a16:colId xmlns:a16="http://schemas.microsoft.com/office/drawing/2014/main" val="321680140"/>
                    </a:ext>
                  </a:extLst>
                </a:gridCol>
              </a:tblGrid>
              <a:tr h="316184">
                <a:tc gridSpan="14">
                  <a:txBody>
                    <a:bodyPr/>
                    <a:lstStyle/>
                    <a:p>
                      <a:pPr algn="ctr" rtl="0" fontAlgn="ctr"/>
                      <a:r>
                        <a:rPr lang="es-CO" sz="1800" b="1" i="0" u="none" strike="noStrike" dirty="0">
                          <a:solidFill>
                            <a:srgbClr val="FF0000"/>
                          </a:solidFill>
                          <a:effectLst/>
                          <a:latin typeface="+mn-lt"/>
                        </a:rPr>
                        <a:t>(</a:t>
                      </a:r>
                      <a:r>
                        <a:rPr lang="es-CO" sz="1800" b="1" i="0" u="none" strike="noStrike" baseline="0" dirty="0">
                          <a:solidFill>
                            <a:srgbClr val="FF0000"/>
                          </a:solidFill>
                          <a:effectLst/>
                          <a:latin typeface="+mn-lt"/>
                        </a:rPr>
                        <a:t>Estudiantes:  1.626, </a:t>
                      </a:r>
                      <a:r>
                        <a:rPr lang="es-CO" sz="1800" b="1" i="0" u="none" strike="noStrike" dirty="0">
                          <a:solidFill>
                            <a:srgbClr val="FF0000"/>
                          </a:solidFill>
                          <a:effectLst/>
                          <a:latin typeface="+mn-lt"/>
                        </a:rPr>
                        <a:t>Docentes: 170, Administrativos: 77</a:t>
                      </a:r>
                      <a:r>
                        <a:rPr lang="es-CO" sz="1800" b="1" i="0" u="none" strike="noStrike" baseline="0" dirty="0">
                          <a:solidFill>
                            <a:srgbClr val="FF0000"/>
                          </a:solidFill>
                          <a:effectLst/>
                          <a:latin typeface="+mn-lt"/>
                        </a:rPr>
                        <a:t> y Egresados:606</a:t>
                      </a:r>
                      <a:r>
                        <a:rPr lang="es-CO" sz="1800" b="1" i="0" u="none" strike="noStrike" dirty="0">
                          <a:solidFill>
                            <a:srgbClr val="FF0000"/>
                          </a:solidFill>
                          <a:effectLst/>
                          <a:latin typeface="+mn-lt"/>
                        </a:rPr>
                        <a:t>) </a:t>
                      </a:r>
                    </a:p>
                    <a:p>
                      <a:pPr algn="ctr" rtl="0" fontAlgn="ctr"/>
                      <a:r>
                        <a:rPr lang="es-CO" sz="1800" b="1" i="0" u="none" strike="noStrike" dirty="0">
                          <a:solidFill>
                            <a:srgbClr val="FF0000"/>
                          </a:solidFill>
                          <a:effectLst/>
                          <a:latin typeface="+mn-lt"/>
                        </a:rPr>
                        <a:t>Encuesta 2017</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pPr algn="ctr" rtl="0" fontAlgn="ctr"/>
                      <a:endParaRPr lang="es-CO" sz="1800" b="1" i="0" u="none" strike="noStrike" dirty="0">
                        <a:solidFill>
                          <a:srgbClr val="FF0000"/>
                        </a:solidFill>
                        <a:effectLst/>
                        <a:latin typeface="+mn-lt"/>
                      </a:endParaRP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358798840"/>
                  </a:ext>
                </a:extLst>
              </a:tr>
              <a:tr h="150128">
                <a:tc>
                  <a:txBody>
                    <a:bodyPr/>
                    <a:lstStyle/>
                    <a:p>
                      <a:pPr algn="ctr" rtl="0" fontAlgn="ctr"/>
                      <a:r>
                        <a:rPr lang="es-CO" sz="1400" b="0" i="0" u="none" strike="noStrike" dirty="0">
                          <a:solidFill>
                            <a:srgbClr val="FF0000"/>
                          </a:solidFill>
                          <a:effectLst/>
                          <a:latin typeface="Calibri"/>
                        </a:rPr>
                        <a:t>AÑO</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050" b="0" i="0" u="none" strike="noStrike" dirty="0">
                          <a:solidFill>
                            <a:srgbClr val="FF0000"/>
                          </a:solidFill>
                          <a:effectLst/>
                          <a:latin typeface="Calibri"/>
                        </a:rPr>
                        <a:t>2006</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050" b="0" i="0" u="none" strike="noStrike" dirty="0">
                          <a:solidFill>
                            <a:srgbClr val="FF0000"/>
                          </a:solidFill>
                          <a:effectLst/>
                          <a:latin typeface="Calibri"/>
                        </a:rPr>
                        <a:t>2007</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050" b="0" i="0" u="none" strike="noStrike" dirty="0">
                          <a:solidFill>
                            <a:srgbClr val="FF0000"/>
                          </a:solidFill>
                          <a:effectLst/>
                          <a:latin typeface="Calibri"/>
                        </a:rPr>
                        <a:t>2008</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050" b="0" i="0" u="none" strike="noStrike" dirty="0">
                          <a:solidFill>
                            <a:srgbClr val="FF0000"/>
                          </a:solidFill>
                          <a:effectLst/>
                          <a:latin typeface="Calibri"/>
                        </a:rPr>
                        <a:t>2009</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050" b="0" i="0" u="none" strike="noStrike">
                          <a:solidFill>
                            <a:srgbClr val="FF0000"/>
                          </a:solidFill>
                          <a:effectLst/>
                          <a:latin typeface="Calibri"/>
                        </a:rPr>
                        <a:t>2010</a:t>
                      </a:r>
                      <a:endParaRPr lang="es-CO" sz="1050" b="0" i="0" u="none" strike="noStrike" dirty="0">
                        <a:solidFill>
                          <a:srgbClr val="FF0000"/>
                        </a:solidFill>
                        <a:effectLst/>
                        <a:latin typeface="Calibri"/>
                      </a:endParaRP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050" b="0" i="0" u="none" strike="noStrike" dirty="0">
                          <a:solidFill>
                            <a:srgbClr val="FF0000"/>
                          </a:solidFill>
                          <a:effectLst/>
                          <a:latin typeface="Calibri"/>
                        </a:rPr>
                        <a:t>2011</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050" b="0" i="0" u="none" strike="noStrike" dirty="0">
                          <a:solidFill>
                            <a:srgbClr val="FF0000"/>
                          </a:solidFill>
                          <a:effectLst/>
                          <a:latin typeface="Calibri"/>
                        </a:rPr>
                        <a:t>2012</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050" b="0" i="0" u="none" strike="noStrike" dirty="0">
                          <a:solidFill>
                            <a:srgbClr val="FF0000"/>
                          </a:solidFill>
                          <a:effectLst/>
                          <a:latin typeface="Calibri"/>
                        </a:rPr>
                        <a:t>2013</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050" b="0" i="0" u="none" strike="noStrike" dirty="0">
                          <a:solidFill>
                            <a:srgbClr val="FF0000"/>
                          </a:solidFill>
                          <a:effectLst/>
                          <a:latin typeface="Arial"/>
                        </a:rPr>
                        <a:t>2014</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es-CO" sz="1100" b="0" i="0" u="none" strike="noStrike" kern="1200" dirty="0">
                          <a:solidFill>
                            <a:srgbClr val="FF0000"/>
                          </a:solidFill>
                          <a:effectLst/>
                          <a:latin typeface="Arial"/>
                          <a:ea typeface="+mn-ea"/>
                          <a:cs typeface="+mn-cs"/>
                        </a:rPr>
                        <a:t>2015</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es-CO" sz="1100" b="0" i="0" u="none" strike="noStrike" kern="1200" dirty="0">
                          <a:solidFill>
                            <a:srgbClr val="FF0000"/>
                          </a:solidFill>
                          <a:effectLst/>
                          <a:latin typeface="Arial"/>
                          <a:ea typeface="+mn-ea"/>
                          <a:cs typeface="+mn-cs"/>
                        </a:rPr>
                        <a:t>2016</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es-CO" sz="1100" b="0" i="0" u="none" strike="noStrike" kern="1200" dirty="0">
                          <a:solidFill>
                            <a:srgbClr val="FF0000"/>
                          </a:solidFill>
                          <a:effectLst/>
                          <a:latin typeface="Arial"/>
                          <a:ea typeface="+mn-ea"/>
                          <a:cs typeface="+mn-cs"/>
                        </a:rPr>
                        <a:t>2017</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es-CO" sz="1100" b="0" i="0" u="none" strike="noStrike" kern="1200" dirty="0">
                          <a:solidFill>
                            <a:srgbClr val="FF0000"/>
                          </a:solidFill>
                          <a:effectLst/>
                          <a:latin typeface="Arial"/>
                          <a:ea typeface="+mn-ea"/>
                          <a:cs typeface="+mn-cs"/>
                        </a:rPr>
                        <a:t>2018</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79747021"/>
                  </a:ext>
                </a:extLst>
              </a:tr>
              <a:tr h="143470">
                <a:tc>
                  <a:txBody>
                    <a:bodyPr/>
                    <a:lstStyle/>
                    <a:p>
                      <a:pPr algn="ctr" rtl="0" fontAlgn="ctr"/>
                      <a:r>
                        <a:rPr lang="es-CO" sz="1600" b="0" i="0" u="none" strike="noStrike" dirty="0">
                          <a:solidFill>
                            <a:srgbClr val="000000"/>
                          </a:solidFill>
                          <a:effectLst/>
                          <a:latin typeface="Calibri"/>
                        </a:rPr>
                        <a:t>%</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63%</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65%</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68%</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84,56%</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kern="1200" dirty="0">
                          <a:solidFill>
                            <a:srgbClr val="000000"/>
                          </a:solidFill>
                          <a:effectLst/>
                          <a:latin typeface="Arial"/>
                          <a:ea typeface="+mn-ea"/>
                          <a:cs typeface="+mn-cs"/>
                        </a:rPr>
                        <a:t>81%</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es-CO" sz="1100" b="1" i="0" u="none" strike="noStrike" kern="1200" dirty="0">
                          <a:solidFill>
                            <a:srgbClr val="000000"/>
                          </a:solidFill>
                          <a:effectLst/>
                          <a:latin typeface="Arial"/>
                          <a:ea typeface="+mn-ea"/>
                          <a:cs typeface="+mn-cs"/>
                        </a:rPr>
                        <a:t>77,45%</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457200" rtl="0" eaLnBrk="1" fontAlgn="ctr" latinLnBrk="0" hangingPunct="1"/>
                      <a:r>
                        <a:rPr lang="es-CO" sz="1100" b="1" i="0" u="none" strike="noStrike" kern="1200" dirty="0">
                          <a:solidFill>
                            <a:srgbClr val="000000"/>
                          </a:solidFill>
                          <a:effectLst/>
                          <a:latin typeface="Arial"/>
                          <a:ea typeface="+mn-ea"/>
                          <a:cs typeface="+mn-cs"/>
                        </a:rPr>
                        <a:t>Encuesta de necesidades y expectativas</a:t>
                      </a:r>
                      <a:r>
                        <a:rPr lang="es-CO" sz="1100" b="1" i="0" u="none" strike="noStrike" kern="1200" baseline="0" dirty="0">
                          <a:solidFill>
                            <a:srgbClr val="000000"/>
                          </a:solidFill>
                          <a:effectLst/>
                          <a:latin typeface="Arial"/>
                          <a:ea typeface="+mn-ea"/>
                          <a:cs typeface="+mn-cs"/>
                        </a:rPr>
                        <a:t> a estudiantes</a:t>
                      </a:r>
                      <a:endParaRPr lang="es-CO" sz="1100" b="1" i="0" u="none" strike="noStrike" kern="1200" dirty="0">
                        <a:solidFill>
                          <a:srgbClr val="000000"/>
                        </a:solidFill>
                        <a:effectLst/>
                        <a:latin typeface="Arial"/>
                        <a:ea typeface="+mn-ea"/>
                        <a:cs typeface="+mn-cs"/>
                      </a:endParaRP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97280219"/>
                  </a:ext>
                </a:extLst>
              </a:tr>
              <a:tr h="143470">
                <a:tc>
                  <a:txBody>
                    <a:bodyPr/>
                    <a:lstStyle/>
                    <a:p>
                      <a:pPr algn="ctr" rtl="0" fontAlgn="ctr"/>
                      <a:r>
                        <a:rPr lang="es-CO" sz="1600" b="0" i="0" u="none" strike="noStrike" dirty="0">
                          <a:solidFill>
                            <a:srgbClr val="000000"/>
                          </a:solidFill>
                          <a:effectLst/>
                          <a:latin typeface="Calibri"/>
                        </a:rPr>
                        <a:t>Muestra </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139</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347</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208</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370</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effectLst/>
                          <a:latin typeface="Arial"/>
                        </a:rPr>
                        <a:t>N/A</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rtl="0" fontAlgn="ctr"/>
                      <a:r>
                        <a:rPr lang="es-CO" sz="1100" b="0" i="0" u="none" strike="noStrike" kern="1200" dirty="0">
                          <a:solidFill>
                            <a:srgbClr val="000000"/>
                          </a:solidFill>
                          <a:effectLst/>
                          <a:latin typeface="Arial"/>
                          <a:ea typeface="+mn-ea"/>
                          <a:cs typeface="+mn-cs"/>
                        </a:rPr>
                        <a:t>973</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defTabSz="457200" rtl="0" eaLnBrk="1" fontAlgn="ctr" latinLnBrk="0" hangingPunct="1"/>
                      <a:r>
                        <a:rPr lang="es-CO" sz="1100" b="1" i="0" u="none" strike="noStrike" kern="1200" dirty="0">
                          <a:solidFill>
                            <a:srgbClr val="000000"/>
                          </a:solidFill>
                          <a:effectLst/>
                          <a:latin typeface="Arial"/>
                          <a:ea typeface="+mn-ea"/>
                          <a:cs typeface="+mn-cs"/>
                        </a:rPr>
                        <a:t>2.479</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457200" rtl="0" eaLnBrk="1" fontAlgn="ctr" latinLnBrk="0" hangingPunct="1"/>
                      <a:r>
                        <a:rPr lang="es-CO" sz="1100" b="1" i="0" u="none" strike="noStrike" kern="1200" dirty="0">
                          <a:solidFill>
                            <a:srgbClr val="000000"/>
                          </a:solidFill>
                          <a:effectLst/>
                          <a:latin typeface="Arial"/>
                          <a:ea typeface="+mn-ea"/>
                          <a:cs typeface="+mn-cs"/>
                        </a:rPr>
                        <a:t>157</a:t>
                      </a:r>
                    </a:p>
                  </a:txBody>
                  <a:tcPr marL="9352" marR="9352" marT="93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0731291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706685997"/>
              </p:ext>
            </p:extLst>
          </p:nvPr>
        </p:nvGraphicFramePr>
        <p:xfrm>
          <a:off x="478981" y="2647700"/>
          <a:ext cx="9866292" cy="2090057"/>
        </p:xfrm>
        <a:graphic>
          <a:graphicData uri="http://schemas.openxmlformats.org/drawingml/2006/table">
            <a:tbl>
              <a:tblPr>
                <a:tableStyleId>{5C22544A-7EE6-4342-B048-85BDC9FD1C3A}</a:tableStyleId>
              </a:tblPr>
              <a:tblGrid>
                <a:gridCol w="6301059">
                  <a:extLst>
                    <a:ext uri="{9D8B030D-6E8A-4147-A177-3AD203B41FA5}">
                      <a16:colId xmlns:a16="http://schemas.microsoft.com/office/drawing/2014/main" val="1019929792"/>
                    </a:ext>
                  </a:extLst>
                </a:gridCol>
                <a:gridCol w="1158701">
                  <a:extLst>
                    <a:ext uri="{9D8B030D-6E8A-4147-A177-3AD203B41FA5}">
                      <a16:colId xmlns:a16="http://schemas.microsoft.com/office/drawing/2014/main" val="2215739310"/>
                    </a:ext>
                  </a:extLst>
                </a:gridCol>
                <a:gridCol w="2406532">
                  <a:extLst>
                    <a:ext uri="{9D8B030D-6E8A-4147-A177-3AD203B41FA5}">
                      <a16:colId xmlns:a16="http://schemas.microsoft.com/office/drawing/2014/main" val="2574997608"/>
                    </a:ext>
                  </a:extLst>
                </a:gridCol>
              </a:tblGrid>
              <a:tr h="584108">
                <a:tc>
                  <a:txBody>
                    <a:bodyPr/>
                    <a:lstStyle/>
                    <a:p>
                      <a:pPr algn="just" fontAlgn="ctr"/>
                      <a:r>
                        <a:rPr lang="es-CO" sz="1100" b="0" i="0" u="none" strike="noStrike" dirty="0">
                          <a:solidFill>
                            <a:schemeClr val="tx1"/>
                          </a:solidFill>
                          <a:effectLst/>
                          <a:latin typeface="Calibri" panose="020F0502020204030204" pitchFamily="34" charset="0"/>
                        </a:rPr>
                        <a:t>2. Los sistemas de información de la Universidad que apoyan mis procesos como docente, estudiante, directivo, administrativo, egresado son confiables, accesibles y eficaces</a:t>
                      </a:r>
                      <a:r>
                        <a:rPr lang="es-CO" sz="1050" b="0" i="0" u="none" strike="noStrike" dirty="0">
                          <a:solidFill>
                            <a:srgbClr val="FF0000"/>
                          </a:solidFill>
                          <a:effectLst/>
                          <a:latin typeface="Calibri" panose="020F0502020204030204" pitchFamily="34" charset="0"/>
                        </a:rPr>
                        <a:t>.</a:t>
                      </a:r>
                      <a:r>
                        <a:rPr lang="es-CO" sz="1050" b="0" i="0" u="none" strike="noStrike" dirty="0">
                          <a:solidFill>
                            <a:schemeClr val="tx1"/>
                          </a:solidFill>
                          <a:effectLst/>
                          <a:latin typeface="Calibri" panose="020F0502020204030204" pitchFamily="34" charset="0"/>
                        </a:rPr>
                        <a:t>(Gestión Financiera, Gestión Humana, Gestión de Admisiones</a:t>
                      </a:r>
                      <a:r>
                        <a:rPr lang="es-CO" sz="1050" b="0" i="0" u="none" strike="noStrike" baseline="0" dirty="0">
                          <a:solidFill>
                            <a:schemeClr val="tx1"/>
                          </a:solidFill>
                          <a:effectLst/>
                          <a:latin typeface="Calibri" panose="020F0502020204030204" pitchFamily="34" charset="0"/>
                        </a:rPr>
                        <a:t> y registros</a:t>
                      </a:r>
                      <a:r>
                        <a:rPr lang="es-CO" sz="1050" b="0" i="0" u="none" strike="noStrike" dirty="0">
                          <a:solidFill>
                            <a:schemeClr val="tx1"/>
                          </a:solidFill>
                          <a:effectLst/>
                          <a:latin typeface="Calibri" panose="020F0502020204030204" pitchFamily="34" charset="0"/>
                        </a:rPr>
                        <a:t>, Gestión</a:t>
                      </a:r>
                      <a:r>
                        <a:rPr lang="es-CO" sz="1050" b="0" i="0" u="none" strike="noStrike" baseline="0" dirty="0">
                          <a:solidFill>
                            <a:schemeClr val="tx1"/>
                          </a:solidFill>
                          <a:effectLst/>
                          <a:latin typeface="Calibri" panose="020F0502020204030204" pitchFamily="34" charset="0"/>
                        </a:rPr>
                        <a:t> de </a:t>
                      </a:r>
                      <a:r>
                        <a:rPr lang="es-CO" sz="1050" b="0" i="0" u="none" strike="noStrike" dirty="0">
                          <a:solidFill>
                            <a:schemeClr val="tx1"/>
                          </a:solidFill>
                          <a:effectLst/>
                          <a:latin typeface="Calibri" panose="020F0502020204030204" pitchFamily="34" charset="0"/>
                        </a:rPr>
                        <a:t>Biblioteca) </a:t>
                      </a:r>
                      <a:r>
                        <a:rPr lang="es-CO" sz="1050" b="0" i="0" u="none" strike="noStrike" dirty="0">
                          <a:solidFill>
                            <a:srgbClr val="FF0000"/>
                          </a:solidFill>
                          <a:effectLst/>
                          <a:latin typeface="Calibri" panose="020F0502020204030204" pitchFamily="34" charset="0"/>
                        </a:rPr>
                        <a:t>(Estudiantes, administrativos, docentes y egresados)</a:t>
                      </a:r>
                      <a:endParaRPr lang="es-CO" sz="105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0" i="0" u="none" strike="noStrike" dirty="0">
                          <a:solidFill>
                            <a:srgbClr val="000000"/>
                          </a:solidFill>
                          <a:effectLst/>
                          <a:latin typeface="Calibri" panose="020F0502020204030204" pitchFamily="34" charset="0"/>
                        </a:rPr>
                        <a:t>4,0</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5">
                  <a:txBody>
                    <a:bodyPr/>
                    <a:lstStyle/>
                    <a:p>
                      <a:pPr algn="just" fontAlgn="ctr"/>
                      <a:r>
                        <a:rPr lang="es-CO" sz="1100" b="1" i="0" u="none" strike="noStrike" dirty="0">
                          <a:solidFill>
                            <a:srgbClr val="000000"/>
                          </a:solidFill>
                          <a:effectLst/>
                          <a:latin typeface="Calibri" panose="020F0502020204030204" pitchFamily="34" charset="0"/>
                        </a:rPr>
                        <a:t>Causas: </a:t>
                      </a:r>
                    </a:p>
                    <a:p>
                      <a:pPr marL="0" indent="0" algn="just" fontAlgn="ctr">
                        <a:buNone/>
                      </a:pPr>
                      <a:endParaRPr lang="es-CO" sz="1100" b="0" i="0" u="none" strike="noStrike" dirty="0">
                        <a:solidFill>
                          <a:srgbClr val="000000"/>
                        </a:solidFill>
                        <a:effectLst/>
                        <a:latin typeface="Calibri" panose="020F0502020204030204" pitchFamily="34" charset="0"/>
                      </a:endParaRPr>
                    </a:p>
                    <a:p>
                      <a:pPr marL="0" indent="0" algn="just" fontAlgn="ctr">
                        <a:buNone/>
                      </a:pPr>
                      <a:r>
                        <a:rPr lang="es-CO" sz="1100" b="0" i="0" u="none" strike="noStrike" dirty="0">
                          <a:solidFill>
                            <a:srgbClr val="000000"/>
                          </a:solidFill>
                          <a:effectLst/>
                          <a:latin typeface="Calibri" panose="020F0502020204030204" pitchFamily="34" charset="0"/>
                        </a:rPr>
                        <a:t>Preguntas direccionadas a un grupo focal</a:t>
                      </a:r>
                      <a:r>
                        <a:rPr lang="es-CO" sz="1100" b="0" i="0" u="none" strike="noStrike" baseline="0" dirty="0">
                          <a:solidFill>
                            <a:srgbClr val="000000"/>
                          </a:solidFill>
                          <a:effectLst/>
                          <a:latin typeface="Calibri" panose="020F0502020204030204" pitchFamily="34" charset="0"/>
                        </a:rPr>
                        <a:t> que no corresponde</a:t>
                      </a:r>
                      <a:endParaRPr lang="es-CO" sz="1100" b="0" i="0" u="none" strike="noStrike" dirty="0">
                        <a:solidFill>
                          <a:srgbClr val="000000"/>
                        </a:solidFill>
                        <a:effectLst/>
                        <a:latin typeface="Calibri" panose="020F0502020204030204" pitchFamily="34" charset="0"/>
                      </a:endParaRPr>
                    </a:p>
                    <a:p>
                      <a:pPr algn="just" fontAlgn="ctr"/>
                      <a:endParaRPr lang="es-CO" sz="1100" b="0" i="0" u="none" strike="noStrike" dirty="0">
                        <a:solidFill>
                          <a:srgbClr val="000000"/>
                        </a:solidFill>
                        <a:effectLst/>
                        <a:latin typeface="Calibri" panose="020F0502020204030204" pitchFamily="34" charset="0"/>
                      </a:endParaRPr>
                    </a:p>
                    <a:p>
                      <a:pPr marL="0" indent="0" algn="just" fontAlgn="ctr">
                        <a:buNone/>
                      </a:pPr>
                      <a:endParaRPr lang="es-CO" sz="1100" b="0" i="0" u="none" strike="noStrike" baseline="0" dirty="0">
                        <a:solidFill>
                          <a:srgbClr val="000000"/>
                        </a:solidFill>
                        <a:effectLst/>
                        <a:latin typeface="Calibri" panose="020F0502020204030204" pitchFamily="34" charset="0"/>
                      </a:endParaRPr>
                    </a:p>
                    <a:p>
                      <a:pPr marL="0" indent="0" algn="just" fontAlgn="ctr">
                        <a:buNone/>
                      </a:pPr>
                      <a:r>
                        <a:rPr lang="es-CO" sz="1100" b="1" i="0" u="none" strike="noStrike" baseline="0" dirty="0">
                          <a:solidFill>
                            <a:srgbClr val="000000"/>
                          </a:solidFill>
                          <a:effectLst/>
                          <a:latin typeface="Calibri" panose="020F0502020204030204" pitchFamily="34" charset="0"/>
                        </a:rPr>
                        <a:t>Acciones Correctivas:</a:t>
                      </a:r>
                    </a:p>
                    <a:p>
                      <a:pPr marL="0" indent="0" algn="just" fontAlgn="ctr">
                        <a:buNone/>
                      </a:pPr>
                      <a:endParaRPr lang="es-CO" sz="1100" b="0" i="0" u="none" strike="noStrike" baseline="0" dirty="0">
                        <a:solidFill>
                          <a:srgbClr val="000000"/>
                        </a:solidFill>
                        <a:effectLst/>
                        <a:latin typeface="Calibri" panose="020F0502020204030204" pitchFamily="34" charset="0"/>
                      </a:endParaRPr>
                    </a:p>
                    <a:p>
                      <a:pPr marL="0" indent="0" algn="just" fontAlgn="ctr">
                        <a:buNone/>
                      </a:pPr>
                      <a:r>
                        <a:rPr lang="es-CO" sz="1100" b="0" i="0" u="none" strike="noStrike" baseline="0" dirty="0">
                          <a:solidFill>
                            <a:srgbClr val="000000"/>
                          </a:solidFill>
                          <a:effectLst/>
                          <a:latin typeface="Calibri" panose="020F0502020204030204" pitchFamily="34" charset="0"/>
                        </a:rPr>
                        <a:t>Direccionar las pregunta en forma correcta: grupo focal, áreas de competencia, etc.</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686076"/>
                  </a:ext>
                </a:extLst>
              </a:tr>
              <a:tr h="306750">
                <a:tc>
                  <a:txBody>
                    <a:bodyPr/>
                    <a:lstStyle/>
                    <a:p>
                      <a:pPr algn="just" fontAlgn="ctr"/>
                      <a:r>
                        <a:rPr lang="es-CO" sz="1100" b="0" i="0" u="none" strike="noStrike" dirty="0">
                          <a:solidFill>
                            <a:schemeClr val="tx1"/>
                          </a:solidFill>
                          <a:effectLst/>
                          <a:latin typeface="Calibri" panose="020F0502020204030204" pitchFamily="34" charset="0"/>
                        </a:rPr>
                        <a:t>9. La asignación de recursos físicos y financieros del programa se realiza de manera equitativa.</a:t>
                      </a:r>
                      <a:r>
                        <a:rPr lang="es-CO" sz="1100" b="0" i="0" u="none" strike="noStrike" baseline="0" dirty="0">
                          <a:solidFill>
                            <a:schemeClr val="tx1"/>
                          </a:solidFill>
                          <a:effectLst/>
                          <a:latin typeface="Calibri" panose="020F0502020204030204" pitchFamily="34" charset="0"/>
                        </a:rPr>
                        <a:t> </a:t>
                      </a:r>
                      <a:r>
                        <a:rPr lang="es-CO" sz="1100" b="0" i="0" u="none" strike="noStrike" baseline="0" dirty="0">
                          <a:solidFill>
                            <a:srgbClr val="FF0000"/>
                          </a:solidFill>
                          <a:effectLst/>
                          <a:latin typeface="Calibri" panose="020F0502020204030204" pitchFamily="34" charset="0"/>
                        </a:rPr>
                        <a:t>(Docentes y administrativos)</a:t>
                      </a:r>
                      <a:endParaRPr lang="es-CO" sz="11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0" i="0" u="none" strike="noStrike" dirty="0">
                          <a:solidFill>
                            <a:srgbClr val="000000"/>
                          </a:solidFill>
                          <a:effectLst/>
                          <a:latin typeface="Calibri" panose="020F0502020204030204" pitchFamily="34" charset="0"/>
                        </a:rPr>
                        <a:t>3,79</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es-CO" sz="1050" b="0" i="0" u="none" strike="noStrike" dirty="0">
                        <a:solidFill>
                          <a:srgbClr val="000000"/>
                        </a:solidFill>
                        <a:effectLst/>
                        <a:latin typeface="Calibri" panose="020F0502020204030204" pitchFamily="34" charset="0"/>
                      </a:endParaRP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2799248"/>
                  </a:ext>
                </a:extLst>
              </a:tr>
              <a:tr h="306750">
                <a:tc>
                  <a:txBody>
                    <a:bodyPr/>
                    <a:lstStyle/>
                    <a:p>
                      <a:pPr algn="just" fontAlgn="ctr"/>
                      <a:r>
                        <a:rPr lang="es-CO" sz="1100" b="0" i="0" u="none" strike="noStrike" dirty="0">
                          <a:solidFill>
                            <a:schemeClr val="tx1"/>
                          </a:solidFill>
                          <a:effectLst/>
                          <a:latin typeface="Calibri" panose="020F0502020204030204" pitchFamily="34" charset="0"/>
                        </a:rPr>
                        <a:t>1. Los procedimientos y trámites financieros que conciernen al funcionamiento del programa son efectivos (calidad). </a:t>
                      </a:r>
                      <a:r>
                        <a:rPr lang="es-CO" sz="1100" b="0" i="0" u="none" strike="noStrike" dirty="0">
                          <a:solidFill>
                            <a:srgbClr val="FF0000"/>
                          </a:solidFill>
                          <a:effectLst/>
                          <a:latin typeface="Calibri" panose="020F0502020204030204" pitchFamily="34" charset="0"/>
                        </a:rPr>
                        <a:t>(Estudiantes,</a:t>
                      </a:r>
                      <a:r>
                        <a:rPr lang="es-CO" sz="1100" b="0" i="0" u="none" strike="noStrike" baseline="0" dirty="0">
                          <a:solidFill>
                            <a:srgbClr val="FF0000"/>
                          </a:solidFill>
                          <a:effectLst/>
                          <a:latin typeface="Calibri" panose="020F0502020204030204" pitchFamily="34" charset="0"/>
                        </a:rPr>
                        <a:t> docentes y administrativos)</a:t>
                      </a:r>
                      <a:endParaRPr lang="es-CO" sz="11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0" i="0" u="none" strike="noStrike" dirty="0">
                          <a:solidFill>
                            <a:srgbClr val="000000"/>
                          </a:solidFill>
                          <a:effectLst/>
                          <a:latin typeface="Calibri" panose="020F0502020204030204" pitchFamily="34" charset="0"/>
                        </a:rPr>
                        <a:t>3,74</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es-CO" sz="1050" b="0" i="0" u="none" strike="noStrike" dirty="0">
                        <a:solidFill>
                          <a:srgbClr val="000000"/>
                        </a:solidFill>
                        <a:effectLst/>
                        <a:latin typeface="Calibri" panose="020F0502020204030204" pitchFamily="34" charset="0"/>
                      </a:endParaRP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7444057"/>
                  </a:ext>
                </a:extLst>
              </a:tr>
              <a:tr h="412041">
                <a:tc>
                  <a:txBody>
                    <a:bodyPr/>
                    <a:lstStyle/>
                    <a:p>
                      <a:pPr algn="just" fontAlgn="ctr"/>
                      <a:r>
                        <a:rPr lang="es-CO" sz="1100" b="0" i="0" u="none" strike="noStrike" dirty="0">
                          <a:solidFill>
                            <a:schemeClr val="tx1"/>
                          </a:solidFill>
                          <a:effectLst/>
                          <a:latin typeface="Calibri" panose="020F0502020204030204" pitchFamily="34" charset="0"/>
                        </a:rPr>
                        <a:t>2. El programa cuenta con los recursos financieros que se requieren para atender adecuadamente las necesidades formativas, investigativas de proyección social y administrativas. </a:t>
                      </a:r>
                      <a:r>
                        <a:rPr lang="es-CO" sz="1100" b="0" i="0" u="none" strike="noStrike" dirty="0">
                          <a:solidFill>
                            <a:srgbClr val="FF0000"/>
                          </a:solidFill>
                          <a:effectLst/>
                          <a:latin typeface="Calibri" panose="020F0502020204030204" pitchFamily="34" charset="0"/>
                        </a:rPr>
                        <a:t>(Administrativos)</a:t>
                      </a:r>
                      <a:endParaRPr lang="es-CO" sz="11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1200" b="0" i="0" u="none" strike="noStrike" dirty="0">
                          <a:solidFill>
                            <a:srgbClr val="000000"/>
                          </a:solidFill>
                          <a:effectLst/>
                          <a:latin typeface="Calibri" panose="020F0502020204030204" pitchFamily="34" charset="0"/>
                        </a:rPr>
                        <a:t>3,96</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es-CO" sz="1050" b="0" i="0" u="none" strike="noStrike" dirty="0">
                        <a:solidFill>
                          <a:srgbClr val="000000"/>
                        </a:solidFill>
                        <a:effectLst/>
                        <a:latin typeface="Calibri" panose="020F0502020204030204" pitchFamily="34" charset="0"/>
                      </a:endParaRP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5458458"/>
                  </a:ext>
                </a:extLst>
              </a:tr>
              <a:tr h="404298">
                <a:tc>
                  <a:txBody>
                    <a:bodyPr/>
                    <a:lstStyle/>
                    <a:p>
                      <a:pPr algn="ctr" fontAlgn="ctr"/>
                      <a:r>
                        <a:rPr lang="es-ES" sz="1200" b="1" i="0" u="none" strike="noStrike" dirty="0">
                          <a:solidFill>
                            <a:srgbClr val="000000"/>
                          </a:solidFill>
                          <a:effectLst/>
                          <a:latin typeface="Calibri" panose="020F0502020204030204" pitchFamily="34" charset="0"/>
                        </a:rPr>
                        <a:t>RESULTADO</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es-CO" sz="1200" b="1" i="0" u="none" strike="noStrike" kern="1200" dirty="0">
                          <a:solidFill>
                            <a:srgbClr val="000000"/>
                          </a:solidFill>
                          <a:effectLst/>
                          <a:latin typeface="Calibri" panose="020F0502020204030204" pitchFamily="34" charset="0"/>
                          <a:ea typeface="+mn-ea"/>
                          <a:cs typeface="+mn-cs"/>
                        </a:rPr>
                        <a:t>3,87</a:t>
                      </a:r>
                    </a:p>
                  </a:txBody>
                  <a:tcPr marL="7803" marR="7803" marT="7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CO"/>
                    </a:p>
                  </a:txBody>
                  <a:tcPr/>
                </a:tc>
                <a:extLst>
                  <a:ext uri="{0D108BD9-81ED-4DB2-BD59-A6C34878D82A}">
                    <a16:rowId xmlns:a16="http://schemas.microsoft.com/office/drawing/2014/main" val="303744100"/>
                  </a:ext>
                </a:extLst>
              </a:tr>
            </a:tbl>
          </a:graphicData>
        </a:graphic>
      </p:graphicFrame>
    </p:spTree>
    <p:extLst>
      <p:ext uri="{BB962C8B-B14F-4D97-AF65-F5344CB8AC3E}">
        <p14:creationId xmlns:p14="http://schemas.microsoft.com/office/powerpoint/2010/main" val="389745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9781504"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O" sz="2400" b="1" i="0" u="none" strike="noStrike" kern="1200" cap="none" spc="0" normalizeH="0" baseline="0" noProof="0" dirty="0">
                <a:ln>
                  <a:noFill/>
                </a:ln>
                <a:effectLst/>
                <a:uLnTx/>
                <a:uFillTx/>
                <a:latin typeface="Calibri"/>
                <a:ea typeface="+mj-ea"/>
                <a:cs typeface="+mj-cs"/>
              </a:rPr>
              <a:t>En el año 2018 se hizo por  El</a:t>
            </a:r>
            <a:r>
              <a:rPr kumimoji="0" lang="es-CO" sz="2400" b="1" i="0" u="none" strike="noStrike" kern="1200" cap="none" spc="0" normalizeH="0" noProof="0" dirty="0">
                <a:ln>
                  <a:noFill/>
                </a:ln>
                <a:effectLst/>
                <a:uLnTx/>
                <a:uFillTx/>
                <a:latin typeface="Calibri"/>
                <a:ea typeface="+mj-ea"/>
                <a:cs typeface="+mj-cs"/>
              </a:rPr>
              <a:t> S</a:t>
            </a:r>
            <a:r>
              <a:rPr kumimoji="0" lang="es-CO" sz="2400" b="1" i="0" u="none" strike="noStrike" kern="1200" cap="none" spc="0" normalizeH="0" baseline="0" noProof="0" dirty="0">
                <a:ln>
                  <a:noFill/>
                </a:ln>
                <a:effectLst/>
                <a:uLnTx/>
                <a:uFillTx/>
                <a:latin typeface="Calibri"/>
                <a:ea typeface="+mj-ea"/>
                <a:cs typeface="+mj-cs"/>
              </a:rPr>
              <a:t>istemas de Gestión de la Calidad en el mes de octubre 2018, encuesta a nivel nacional de necesidades y expectativas (157</a:t>
            </a:r>
            <a:r>
              <a:rPr kumimoji="0" lang="es-CO" sz="2400" b="1" i="0" u="none" strike="noStrike" kern="1200" cap="none" spc="0" normalizeH="0" noProof="0" dirty="0">
                <a:ln>
                  <a:noFill/>
                </a:ln>
                <a:effectLst/>
                <a:uLnTx/>
                <a:uFillTx/>
                <a:latin typeface="Calibri"/>
                <a:ea typeface="+mj-ea"/>
                <a:cs typeface="+mj-cs"/>
              </a:rPr>
              <a:t> estudiantes encuestados – en espera de resultados de priorización de necesidades)</a:t>
            </a:r>
            <a:r>
              <a:rPr kumimoji="0" lang="es-CO" sz="2400" b="1" i="0" u="none" strike="noStrike" kern="1200" cap="none" spc="0" normalizeH="0" baseline="0" noProof="0" dirty="0">
                <a:ln>
                  <a:noFill/>
                </a:ln>
                <a:effectLst/>
                <a:uLnTx/>
                <a:uFillTx/>
                <a:latin typeface="Calibri"/>
                <a:ea typeface="+mj-ea"/>
                <a:cs typeface="+mj-cs"/>
              </a:rPr>
              <a:t>:</a:t>
            </a:r>
            <a:endParaRPr kumimoji="0" lang="es-CO" sz="4400" b="1" i="0" u="none" strike="noStrike" kern="1200" cap="none" spc="0" normalizeH="0" baseline="0" noProof="0" dirty="0">
              <a:ln>
                <a:noFill/>
              </a:ln>
              <a:effectLst/>
              <a:uLnTx/>
              <a:uFillTx/>
              <a:latin typeface="Calibri"/>
              <a:ea typeface="+mj-ea"/>
              <a:cs typeface="+mj-cs"/>
            </a:endParaRPr>
          </a:p>
        </p:txBody>
      </p:sp>
      <p:sp>
        <p:nvSpPr>
          <p:cNvPr id="4" name="Rectángulo 3"/>
          <p:cNvSpPr/>
          <p:nvPr/>
        </p:nvSpPr>
        <p:spPr>
          <a:xfrm>
            <a:off x="627530" y="1892495"/>
            <a:ext cx="9753599" cy="3422540"/>
          </a:xfrm>
          <a:prstGeom prst="rect">
            <a:avLst/>
          </a:prstGeom>
        </p:spPr>
        <p:txBody>
          <a:bodyPr wrap="square">
            <a:spAutoFit/>
          </a:bodyPr>
          <a:lstStyle/>
          <a:p>
            <a:r>
              <a:rPr lang="es-CO" b="1" dirty="0"/>
              <a:t>11. Qué necesidades o expectativas tiene del Servicios de Gestión Financiera. *</a:t>
            </a:r>
            <a:br>
              <a:rPr lang="es-CO" b="1" dirty="0"/>
            </a:br>
            <a:r>
              <a:rPr lang="es-CO" dirty="0"/>
              <a:t>Seleccione máximo tres, que usted considere con mayor relevancia.</a:t>
            </a:r>
            <a:br>
              <a:rPr lang="es-CO" dirty="0"/>
            </a:br>
            <a:endParaRPr lang="es-CO" dirty="0"/>
          </a:p>
          <a:p>
            <a:r>
              <a:rPr lang="es-CO" dirty="0"/>
              <a:t>*Agilidad en los trámites de créditos</a:t>
            </a:r>
            <a:br>
              <a:rPr lang="es-CO" dirty="0"/>
            </a:br>
            <a:r>
              <a:rPr lang="es-CO" dirty="0"/>
              <a:t>*Tener opciones de acceder a créditos con diferentes entidades financieras</a:t>
            </a:r>
            <a:br>
              <a:rPr lang="es-CO" dirty="0"/>
            </a:br>
            <a:r>
              <a:rPr lang="es-CO" dirty="0"/>
              <a:t>*Tener mejores tasas de crédito para financiar la matrícula</a:t>
            </a:r>
            <a:br>
              <a:rPr lang="es-CO" dirty="0"/>
            </a:br>
            <a:r>
              <a:rPr lang="es-CO" dirty="0"/>
              <a:t>*Agilidad en los trámites de Saldos a favor</a:t>
            </a:r>
            <a:br>
              <a:rPr lang="es-CO" dirty="0"/>
            </a:br>
            <a:r>
              <a:rPr lang="es-CO" dirty="0"/>
              <a:t>*Agilidad y facilidad para realizar los pagos.</a:t>
            </a:r>
            <a:br>
              <a:rPr lang="es-CO" dirty="0"/>
            </a:br>
            <a:r>
              <a:rPr lang="es-CO" dirty="0"/>
              <a:t>*Mayores puntos de atención en temporadas de matricula</a:t>
            </a:r>
            <a:br>
              <a:rPr lang="es-CO" dirty="0"/>
            </a:br>
            <a:r>
              <a:rPr lang="es-CO" dirty="0"/>
              <a:t>*Información clara y precisa de los trámites financieros</a:t>
            </a:r>
            <a:br>
              <a:rPr lang="es-CO" dirty="0"/>
            </a:br>
            <a:r>
              <a:rPr lang="es-CO" dirty="0"/>
              <a:t>*Otras</a:t>
            </a:r>
          </a:p>
          <a:p>
            <a:pPr>
              <a:lnSpc>
                <a:spcPct val="107000"/>
              </a:lnSpc>
              <a:spcAft>
                <a:spcPts val="0"/>
              </a:spcAft>
            </a:pPr>
            <a:endParaRPr lang="es-CO" dirty="0"/>
          </a:p>
        </p:txBody>
      </p:sp>
    </p:spTree>
    <p:extLst>
      <p:ext uri="{BB962C8B-B14F-4D97-AF65-F5344CB8AC3E}">
        <p14:creationId xmlns:p14="http://schemas.microsoft.com/office/powerpoint/2010/main" val="144823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Tabla"/>
          <p:cNvGraphicFramePr>
            <a:graphicFrameLocks noGrp="1"/>
          </p:cNvGraphicFramePr>
          <p:nvPr>
            <p:extLst>
              <p:ext uri="{D42A27DB-BD31-4B8C-83A1-F6EECF244321}">
                <p14:modId xmlns:p14="http://schemas.microsoft.com/office/powerpoint/2010/main" val="1841240512"/>
              </p:ext>
            </p:extLst>
          </p:nvPr>
        </p:nvGraphicFramePr>
        <p:xfrm>
          <a:off x="484893" y="378351"/>
          <a:ext cx="9681082" cy="2239113"/>
        </p:xfrm>
        <a:graphic>
          <a:graphicData uri="http://schemas.openxmlformats.org/drawingml/2006/table">
            <a:tbl>
              <a:tblPr>
                <a:tableStyleId>{5C22544A-7EE6-4342-B048-85BDC9FD1C3A}</a:tableStyleId>
              </a:tblPr>
              <a:tblGrid>
                <a:gridCol w="635695">
                  <a:extLst>
                    <a:ext uri="{9D8B030D-6E8A-4147-A177-3AD203B41FA5}">
                      <a16:colId xmlns:a16="http://schemas.microsoft.com/office/drawing/2014/main" val="20000"/>
                    </a:ext>
                  </a:extLst>
                </a:gridCol>
                <a:gridCol w="717177">
                  <a:extLst>
                    <a:ext uri="{9D8B030D-6E8A-4147-A177-3AD203B41FA5}">
                      <a16:colId xmlns:a16="http://schemas.microsoft.com/office/drawing/2014/main" val="20001"/>
                    </a:ext>
                  </a:extLst>
                </a:gridCol>
                <a:gridCol w="555811">
                  <a:extLst>
                    <a:ext uri="{9D8B030D-6E8A-4147-A177-3AD203B41FA5}">
                      <a16:colId xmlns:a16="http://schemas.microsoft.com/office/drawing/2014/main" val="20002"/>
                    </a:ext>
                  </a:extLst>
                </a:gridCol>
                <a:gridCol w="654424">
                  <a:extLst>
                    <a:ext uri="{9D8B030D-6E8A-4147-A177-3AD203B41FA5}">
                      <a16:colId xmlns:a16="http://schemas.microsoft.com/office/drawing/2014/main" val="20003"/>
                    </a:ext>
                  </a:extLst>
                </a:gridCol>
                <a:gridCol w="699247">
                  <a:extLst>
                    <a:ext uri="{9D8B030D-6E8A-4147-A177-3AD203B41FA5}">
                      <a16:colId xmlns:a16="http://schemas.microsoft.com/office/drawing/2014/main" val="20004"/>
                    </a:ext>
                  </a:extLst>
                </a:gridCol>
                <a:gridCol w="690282">
                  <a:extLst>
                    <a:ext uri="{9D8B030D-6E8A-4147-A177-3AD203B41FA5}">
                      <a16:colId xmlns:a16="http://schemas.microsoft.com/office/drawing/2014/main" val="20005"/>
                    </a:ext>
                  </a:extLst>
                </a:gridCol>
                <a:gridCol w="546847">
                  <a:extLst>
                    <a:ext uri="{9D8B030D-6E8A-4147-A177-3AD203B41FA5}">
                      <a16:colId xmlns:a16="http://schemas.microsoft.com/office/drawing/2014/main" val="20006"/>
                    </a:ext>
                  </a:extLst>
                </a:gridCol>
                <a:gridCol w="636495">
                  <a:extLst>
                    <a:ext uri="{9D8B030D-6E8A-4147-A177-3AD203B41FA5}">
                      <a16:colId xmlns:a16="http://schemas.microsoft.com/office/drawing/2014/main" val="20007"/>
                    </a:ext>
                  </a:extLst>
                </a:gridCol>
                <a:gridCol w="618564">
                  <a:extLst>
                    <a:ext uri="{9D8B030D-6E8A-4147-A177-3AD203B41FA5}">
                      <a16:colId xmlns:a16="http://schemas.microsoft.com/office/drawing/2014/main" val="20008"/>
                    </a:ext>
                  </a:extLst>
                </a:gridCol>
                <a:gridCol w="681318">
                  <a:extLst>
                    <a:ext uri="{9D8B030D-6E8A-4147-A177-3AD203B41FA5}">
                      <a16:colId xmlns:a16="http://schemas.microsoft.com/office/drawing/2014/main" val="20009"/>
                    </a:ext>
                  </a:extLst>
                </a:gridCol>
                <a:gridCol w="708212">
                  <a:extLst>
                    <a:ext uri="{9D8B030D-6E8A-4147-A177-3AD203B41FA5}">
                      <a16:colId xmlns:a16="http://schemas.microsoft.com/office/drawing/2014/main" val="20010"/>
                    </a:ext>
                  </a:extLst>
                </a:gridCol>
                <a:gridCol w="690282">
                  <a:extLst>
                    <a:ext uri="{9D8B030D-6E8A-4147-A177-3AD203B41FA5}">
                      <a16:colId xmlns:a16="http://schemas.microsoft.com/office/drawing/2014/main" val="20011"/>
                    </a:ext>
                  </a:extLst>
                </a:gridCol>
                <a:gridCol w="726141">
                  <a:extLst>
                    <a:ext uri="{9D8B030D-6E8A-4147-A177-3AD203B41FA5}">
                      <a16:colId xmlns:a16="http://schemas.microsoft.com/office/drawing/2014/main" val="922452510"/>
                    </a:ext>
                  </a:extLst>
                </a:gridCol>
                <a:gridCol w="1120587">
                  <a:extLst>
                    <a:ext uri="{9D8B030D-6E8A-4147-A177-3AD203B41FA5}">
                      <a16:colId xmlns:a16="http://schemas.microsoft.com/office/drawing/2014/main" val="4037434866"/>
                    </a:ext>
                  </a:extLst>
                </a:gridCol>
              </a:tblGrid>
              <a:tr h="864429">
                <a:tc gridSpan="14">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MX" sz="1800" b="1" kern="0" dirty="0">
                          <a:solidFill>
                            <a:srgbClr val="FF3300"/>
                          </a:solidFill>
                        </a:rPr>
                        <a:t>CALIFICACIÓN DEL SERVICIO: </a:t>
                      </a:r>
                    </a:p>
                    <a:p>
                      <a:pPr marL="0" marR="0" indent="0" algn="ctr" defTabSz="457200" rtl="0" eaLnBrk="1" fontAlgn="ctr" latinLnBrk="0" hangingPunct="1">
                        <a:lnSpc>
                          <a:spcPct val="100000"/>
                        </a:lnSpc>
                        <a:spcBef>
                          <a:spcPts val="0"/>
                        </a:spcBef>
                        <a:spcAft>
                          <a:spcPts val="0"/>
                        </a:spcAft>
                        <a:buClrTx/>
                        <a:buSzTx/>
                        <a:buFontTx/>
                        <a:buNone/>
                        <a:tabLst/>
                        <a:defRPr/>
                      </a:pPr>
                      <a:r>
                        <a:rPr lang="es-CO" sz="1800" dirty="0"/>
                        <a:t>Mejorar en mínimo el 20%, la gestión de atención de quejas de manera eficaz y oportuna respecto a la medición del semestre anterior.</a:t>
                      </a:r>
                    </a:p>
                    <a:p>
                      <a:pPr marL="0" marR="0" indent="0" algn="ctr" defTabSz="457200" rtl="0" eaLnBrk="1" fontAlgn="ctr" latinLnBrk="0" hangingPunct="1">
                        <a:lnSpc>
                          <a:spcPct val="100000"/>
                        </a:lnSpc>
                        <a:spcBef>
                          <a:spcPts val="0"/>
                        </a:spcBef>
                        <a:spcAft>
                          <a:spcPts val="0"/>
                        </a:spcAft>
                        <a:buClrTx/>
                        <a:buSzTx/>
                        <a:buFontTx/>
                        <a:buNone/>
                        <a:tabLst/>
                        <a:defRPr/>
                      </a:pPr>
                      <a:endParaRPr lang="es-CO"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pPr algn="ctr" fontAlgn="ctr"/>
                      <a:endParaRPr lang="es-CO" sz="1400" b="1" i="0" u="none" strike="noStrike" dirty="0">
                        <a:effectLst/>
                        <a:latin typeface="Arial"/>
                      </a:endParaRPr>
                    </a:p>
                  </a:txBody>
                  <a:tcPr marL="0" marR="0" marT="0" marB="0" anchor="ctr"/>
                </a:tc>
                <a:tc hMerge="1">
                  <a:txBody>
                    <a:bodyPr/>
                    <a:lstStyle/>
                    <a:p>
                      <a:pPr algn="ctr" fontAlgn="ctr"/>
                      <a:endParaRPr lang="es-CO" sz="1800" b="1" i="0" u="none" strike="noStrike" dirty="0">
                        <a:solidFill>
                          <a:srgbClr val="FF0000"/>
                        </a:solidFill>
                        <a:effectLst/>
                        <a:latin typeface="Arial"/>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42207">
                <a:tc>
                  <a:txBody>
                    <a:bodyPr/>
                    <a:lstStyle/>
                    <a:p>
                      <a:pPr algn="ctr" fontAlgn="ctr"/>
                      <a:r>
                        <a:rPr lang="es-CO" sz="1400" u="none" strike="noStrike">
                          <a:effectLst/>
                        </a:rPr>
                        <a:t>AÑO</a:t>
                      </a:r>
                      <a:endParaRPr lang="es-CO" sz="14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2006</a:t>
                      </a:r>
                      <a:endParaRPr lang="es-CO" sz="11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2007</a:t>
                      </a:r>
                      <a:endParaRPr lang="es-CO" sz="11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2008</a:t>
                      </a:r>
                      <a:endParaRPr lang="es-CO" sz="11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2009</a:t>
                      </a:r>
                      <a:endParaRPr lang="es-CO" sz="11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2010</a:t>
                      </a:r>
                      <a:endParaRPr lang="es-CO" sz="11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2011</a:t>
                      </a:r>
                      <a:endParaRPr lang="es-CO" sz="11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2012</a:t>
                      </a:r>
                      <a:endParaRPr lang="es-CO" sz="11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u="none" strike="noStrike" dirty="0">
                          <a:effectLst/>
                        </a:rPr>
                        <a:t>2013</a:t>
                      </a:r>
                      <a:endParaRPr lang="es-CO" sz="11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i="0" u="none" strike="noStrike" dirty="0">
                          <a:effectLst/>
                          <a:latin typeface="Arial"/>
                        </a:rPr>
                        <a:t>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1" i="0" u="none" strike="noStrike" dirty="0">
                          <a:effectLst/>
                          <a:latin typeface="Arial"/>
                        </a:rPr>
                        <a:t>2015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s-CO" sz="1200" b="0" i="0" u="none" strike="noStrike" kern="1200" dirty="0">
                          <a:solidFill>
                            <a:schemeClr val="dk1"/>
                          </a:solidFill>
                          <a:effectLst/>
                          <a:latin typeface="Arial"/>
                          <a:ea typeface="+mn-ea"/>
                          <a:cs typeface="+mn-cs"/>
                        </a:rPr>
                        <a:t>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s-CO" sz="1200" b="0" i="0" u="none" strike="noStrike" kern="1200" dirty="0">
                          <a:solidFill>
                            <a:schemeClr val="dk1"/>
                          </a:solidFill>
                          <a:effectLst/>
                          <a:latin typeface="Arial"/>
                          <a:ea typeface="+mn-ea"/>
                          <a:cs typeface="+mn-cs"/>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s-CO" sz="1200" b="0" i="0" u="none" strike="noStrike" kern="1200" dirty="0">
                          <a:solidFill>
                            <a:schemeClr val="dk1"/>
                          </a:solidFill>
                          <a:effectLst/>
                          <a:latin typeface="Arial"/>
                          <a:ea typeface="+mn-ea"/>
                          <a:cs typeface="+mn-cs"/>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6010">
                <a:tc>
                  <a:txBody>
                    <a:bodyPr/>
                    <a:lstStyle/>
                    <a:p>
                      <a:pPr algn="ctr" fontAlgn="ctr"/>
                      <a:r>
                        <a:rPr lang="es-CO" sz="1400" u="none" strike="noStrike" dirty="0">
                          <a:effectLst/>
                        </a:rPr>
                        <a:t>%</a:t>
                      </a:r>
                      <a:endParaRPr lang="es-CO" sz="14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s-CO" sz="1100" b="0" i="0" u="none" strike="noStrike" kern="1200" dirty="0">
                          <a:solidFill>
                            <a:schemeClr val="dk1"/>
                          </a:solidFill>
                          <a:effectLst/>
                          <a:latin typeface="Arial"/>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s-CO" sz="1100" b="0" i="0" u="none" strike="noStrike" kern="1200" dirty="0">
                          <a:solidFill>
                            <a:schemeClr val="dk1"/>
                          </a:solidFill>
                          <a:effectLst/>
                          <a:latin typeface="Arial"/>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s-CO" sz="1200" b="0" i="0" u="none" strike="noStrike" kern="1200" dirty="0">
                          <a:solidFill>
                            <a:schemeClr val="dk1"/>
                          </a:solidFill>
                          <a:effectLst/>
                          <a:latin typeface="Arial"/>
                          <a:ea typeface="+mn-ea"/>
                          <a:cs typeface="+mn-cs"/>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457200" rtl="0" eaLnBrk="1" fontAlgn="ctr" latinLnBrk="0" hangingPunct="1"/>
                      <a:endParaRPr lang="es-CO" sz="1200" b="0" i="0" u="none" strike="noStrike" kern="1200" dirty="0">
                        <a:solidFill>
                          <a:srgbClr val="0000FF"/>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6808">
                <a:tc>
                  <a:txBody>
                    <a:bodyPr/>
                    <a:lstStyle/>
                    <a:p>
                      <a:pPr algn="ctr" fontAlgn="ctr"/>
                      <a:r>
                        <a:rPr lang="es-CO" sz="1400" u="none" strike="noStrike" dirty="0">
                          <a:effectLst/>
                        </a:rPr>
                        <a:t>Muestra </a:t>
                      </a:r>
                      <a:endParaRPr lang="es-CO" sz="14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100" b="0" i="0" u="none" strike="noStrike" dirty="0">
                          <a:effectLst/>
                          <a:latin typeface="Arial"/>
                        </a:rPr>
                        <a:t>116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s-CO" sz="1100" b="0" i="0" u="none" strike="noStrike" kern="1200" dirty="0">
                          <a:solidFill>
                            <a:schemeClr val="dk1"/>
                          </a:solidFill>
                          <a:effectLst/>
                          <a:latin typeface="Arial"/>
                          <a:ea typeface="+mn-ea"/>
                          <a:cs typeface="+mn-cs"/>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s-CO" sz="1100" b="0" i="0" u="none" strike="noStrike" kern="1200" dirty="0">
                          <a:solidFill>
                            <a:schemeClr val="dk1"/>
                          </a:solidFill>
                          <a:effectLst/>
                          <a:latin typeface="Arial"/>
                          <a:ea typeface="+mn-ea"/>
                          <a:cs typeface="+mn-cs"/>
                        </a:rPr>
                        <a:t>103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s-CO" sz="1200" b="0" i="0" u="none" strike="noStrike" kern="1200" dirty="0">
                          <a:solidFill>
                            <a:schemeClr val="dk1"/>
                          </a:solidFill>
                          <a:effectLst/>
                          <a:latin typeface="Arial"/>
                          <a:ea typeface="+mn-ea"/>
                          <a:cs typeface="+mn-cs"/>
                        </a:rPr>
                        <a:t>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457200" rtl="0" eaLnBrk="1" fontAlgn="ctr" latinLnBrk="0" hangingPunct="1"/>
                      <a:r>
                        <a:rPr lang="es-CO" sz="1200" b="0" i="0" u="none" strike="noStrike" kern="1200" dirty="0">
                          <a:solidFill>
                            <a:srgbClr val="0000FF"/>
                          </a:solidFill>
                          <a:effectLst/>
                          <a:latin typeface="Arial"/>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6808">
                <a:tc gridSpan="14">
                  <a:txBody>
                    <a:bodyPr/>
                    <a:lstStyle/>
                    <a:p>
                      <a:pPr algn="ctr" fontAlgn="ctr"/>
                      <a:r>
                        <a:rPr lang="es-CO" sz="1400" b="1" i="0" u="none" strike="noStrike" dirty="0">
                          <a:solidFill>
                            <a:srgbClr val="0000FF"/>
                          </a:solidFill>
                          <a:effectLst/>
                          <a:latin typeface="Arial"/>
                        </a:rPr>
                        <a:t>Los</a:t>
                      </a:r>
                      <a:r>
                        <a:rPr lang="es-CO" sz="1400" b="1" i="0" u="none" strike="noStrike" baseline="0" dirty="0">
                          <a:solidFill>
                            <a:srgbClr val="0000FF"/>
                          </a:solidFill>
                          <a:effectLst/>
                          <a:latin typeface="Arial"/>
                        </a:rPr>
                        <a:t> usuarios no calificaron los servicios que brinda Gestión Financiera</a:t>
                      </a:r>
                      <a:endParaRPr lang="es-CO" sz="1400" b="1"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1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1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1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1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1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1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1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1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s-CO" sz="11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457200" rtl="0" eaLnBrk="1" fontAlgn="ctr" latinLnBrk="0" hangingPunct="1"/>
                      <a:endParaRPr lang="es-CO" sz="1100" b="0" i="0" u="none" strike="noStrike" kern="1200" dirty="0">
                        <a:solidFill>
                          <a:schemeClr val="dk1"/>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457200" rtl="0" eaLnBrk="1" fontAlgn="ctr" latinLnBrk="0" hangingPunct="1"/>
                      <a:endParaRPr lang="es-CO" sz="1100" b="0" i="0" u="none" strike="noStrike" kern="1200" dirty="0">
                        <a:solidFill>
                          <a:schemeClr val="dk1"/>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457200" rtl="0" eaLnBrk="1" fontAlgn="ctr" latinLnBrk="0" hangingPunct="1"/>
                      <a:endParaRPr lang="es-CO" sz="1200" b="0" i="0" u="none" strike="noStrike" kern="1200" dirty="0">
                        <a:solidFill>
                          <a:schemeClr val="dk1"/>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algn="ctr" defTabSz="457200" rtl="0" eaLnBrk="1" fontAlgn="ctr" latinLnBrk="0" hangingPunct="1"/>
                      <a:endParaRPr lang="es-CO" sz="1200" b="0" i="0" u="none" strike="noStrike" kern="1200" dirty="0">
                        <a:solidFill>
                          <a:srgbClr val="0000FF"/>
                        </a:solidFill>
                        <a:effectLst/>
                        <a:latin typeface="Arial"/>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87175822"/>
                  </a:ext>
                </a:extLst>
              </a:tr>
            </a:tbl>
          </a:graphicData>
        </a:graphic>
      </p:graphicFrame>
      <p:graphicFrame>
        <p:nvGraphicFramePr>
          <p:cNvPr id="6" name="3 Gráfico"/>
          <p:cNvGraphicFramePr>
            <a:graphicFrameLocks/>
          </p:cNvGraphicFramePr>
          <p:nvPr>
            <p:extLst>
              <p:ext uri="{D42A27DB-BD31-4B8C-83A1-F6EECF244321}">
                <p14:modId xmlns:p14="http://schemas.microsoft.com/office/powerpoint/2010/main" val="2194172538"/>
              </p:ext>
            </p:extLst>
          </p:nvPr>
        </p:nvGraphicFramePr>
        <p:xfrm>
          <a:off x="564775" y="2932748"/>
          <a:ext cx="9601199" cy="3168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44142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2391</Words>
  <Application>Microsoft Office PowerPoint</Application>
  <PresentationFormat>Panorámica</PresentationFormat>
  <Paragraphs>494</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MS PGothic</vt:lpstr>
      <vt:lpstr>Arial</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Cadena</dc:creator>
  <cp:lastModifiedBy>Gloria A. Sanchez M.</cp:lastModifiedBy>
  <cp:revision>183</cp:revision>
  <dcterms:created xsi:type="dcterms:W3CDTF">2019-03-10T18:08:05Z</dcterms:created>
  <dcterms:modified xsi:type="dcterms:W3CDTF">2019-09-20T14:48:15Z</dcterms:modified>
</cp:coreProperties>
</file>